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2017/3/15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25</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ja-JP" altLang="en-US" smtClean="0"/>
              <a:t>当たり</a:t>
            </a:r>
            <a:r>
              <a:rPr lang="ja-JP" altLang="en-US" smtClean="0"/>
              <a:t>判定</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523219" cy="646331"/>
          </a:xfrm>
          <a:prstGeom prst="rect">
            <a:avLst/>
          </a:prstGeom>
          <a:noFill/>
        </p:spPr>
        <p:txBody>
          <a:bodyPr wrap="none" rtlCol="0">
            <a:spAutoFit/>
          </a:bodyPr>
          <a:lstStyle/>
          <a:p>
            <a:r>
              <a:rPr kumimoji="1" lang="ja-JP" altLang="en-US" smtClean="0"/>
              <a:t>・</a:t>
            </a:r>
            <a:r>
              <a:rPr kumimoji="1" lang="en-US" altLang="ja-JP" smtClean="0"/>
              <a:t>Hero</a:t>
            </a:r>
            <a:r>
              <a:rPr kumimoji="1" lang="ja-JP" altLang="en-US" smtClean="0"/>
              <a:t>から呼び出す</a:t>
            </a:r>
            <a:endParaRPr kumimoji="1" lang="en-US" altLang="ja-JP" smtClean="0"/>
          </a:p>
          <a:p>
            <a:r>
              <a:rPr lang="ja-JP" altLang="en-US" smtClean="0"/>
              <a:t>　図からわかるように、</a:t>
            </a:r>
            <a:r>
              <a:rPr lang="en-US" altLang="ja-JP" smtClean="0"/>
              <a:t>object</a:t>
            </a:r>
            <a:r>
              <a:rPr lang="ja-JP" altLang="en-US" smtClean="0"/>
              <a:t>と</a:t>
            </a:r>
            <a:r>
              <a:rPr lang="en-US" altLang="ja-JP" smtClean="0"/>
              <a:t>HitBox</a:t>
            </a:r>
            <a:r>
              <a:rPr lang="ja-JP" altLang="en-US" smtClean="0"/>
              <a:t>は互いに</a:t>
            </a:r>
            <a:r>
              <a:rPr lang="en-US" altLang="ja-JP" smtClean="0"/>
              <a:t>address</a:t>
            </a:r>
            <a:r>
              <a:rPr lang="ja-JP" altLang="en-US" smtClean="0"/>
              <a:t>を持つ関係なので、当たり判定の作成は各</a:t>
            </a:r>
            <a:r>
              <a:rPr lang="en-US" altLang="ja-JP" smtClean="0"/>
              <a:t>Object</a:t>
            </a:r>
            <a:r>
              <a:rPr lang="ja-JP" altLang="en-US" smtClean="0"/>
              <a:t>から行います。</a:t>
            </a:r>
            <a:endParaRPr kumimoji="1" lang="ja-JP" altLang="en-US"/>
          </a:p>
        </p:txBody>
      </p:sp>
      <p:sp>
        <p:nvSpPr>
          <p:cNvPr id="5" name="正方形/長方形 4"/>
          <p:cNvSpPr/>
          <p:nvPr/>
        </p:nvSpPr>
        <p:spPr>
          <a:xfrm>
            <a:off x="1784350" y="1116231"/>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sp>
        <p:nvSpPr>
          <p:cNvPr id="6" name="正方形/長方形 5"/>
          <p:cNvSpPr/>
          <p:nvPr/>
        </p:nvSpPr>
        <p:spPr>
          <a:xfrm>
            <a:off x="3613150" y="1116231"/>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敵１</a:t>
            </a:r>
            <a:endParaRPr kumimoji="1" lang="ja-JP" altLang="en-US"/>
          </a:p>
        </p:txBody>
      </p:sp>
      <p:sp>
        <p:nvSpPr>
          <p:cNvPr id="7" name="正方形/長方形 6"/>
          <p:cNvSpPr/>
          <p:nvPr/>
        </p:nvSpPr>
        <p:spPr>
          <a:xfrm>
            <a:off x="5565167" y="1116231"/>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敵２</a:t>
            </a:r>
            <a:endParaRPr kumimoji="1" lang="ja-JP" altLang="en-US"/>
          </a:p>
        </p:txBody>
      </p:sp>
      <p:sp>
        <p:nvSpPr>
          <p:cNvPr id="8" name="角丸四角形 7"/>
          <p:cNvSpPr/>
          <p:nvPr/>
        </p:nvSpPr>
        <p:spPr>
          <a:xfrm>
            <a:off x="1689100" y="2579906"/>
            <a:ext cx="1485900"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当たり判定１</a:t>
            </a:r>
            <a:endParaRPr kumimoji="1" lang="ja-JP" altLang="en-US"/>
          </a:p>
        </p:txBody>
      </p:sp>
      <p:sp>
        <p:nvSpPr>
          <p:cNvPr id="9" name="角丸四角形 8"/>
          <p:cNvSpPr/>
          <p:nvPr/>
        </p:nvSpPr>
        <p:spPr>
          <a:xfrm>
            <a:off x="3806217" y="2579906"/>
            <a:ext cx="1485900"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a:t>
            </a:r>
            <a:endParaRPr kumimoji="1" lang="en-US" altLang="ja-JP" smtClean="0"/>
          </a:p>
          <a:p>
            <a:pPr algn="ctr"/>
            <a:r>
              <a:rPr lang="ja-JP" altLang="en-US"/>
              <a:t>２</a:t>
            </a:r>
            <a:endParaRPr kumimoji="1" lang="ja-JP" altLang="en-US"/>
          </a:p>
        </p:txBody>
      </p:sp>
      <p:sp>
        <p:nvSpPr>
          <p:cNvPr id="10" name="角丸四角形 9"/>
          <p:cNvSpPr/>
          <p:nvPr/>
        </p:nvSpPr>
        <p:spPr>
          <a:xfrm>
            <a:off x="5939817" y="2579906"/>
            <a:ext cx="1485900"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a:t>
            </a:r>
            <a:endParaRPr kumimoji="1" lang="en-US" altLang="ja-JP" smtClean="0"/>
          </a:p>
          <a:p>
            <a:pPr algn="ctr"/>
            <a:r>
              <a:rPr lang="ja-JP" altLang="en-US"/>
              <a:t>３</a:t>
            </a:r>
            <a:endParaRPr kumimoji="1" lang="ja-JP" altLang="en-US"/>
          </a:p>
        </p:txBody>
      </p:sp>
      <p:cxnSp>
        <p:nvCxnSpPr>
          <p:cNvPr id="11" name="直線矢印コネクタ 10"/>
          <p:cNvCxnSpPr/>
          <p:nvPr/>
        </p:nvCxnSpPr>
        <p:spPr>
          <a:xfrm flipH="1">
            <a:off x="2628900" y="1968501"/>
            <a:ext cx="4136" cy="61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9" idx="0"/>
          </p:cNvCxnSpPr>
          <p:nvPr/>
        </p:nvCxnSpPr>
        <p:spPr>
          <a:xfrm>
            <a:off x="4399334" y="1954431"/>
            <a:ext cx="149833" cy="625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endCxn id="10" idx="0"/>
          </p:cNvCxnSpPr>
          <p:nvPr/>
        </p:nvCxnSpPr>
        <p:spPr>
          <a:xfrm>
            <a:off x="6587517" y="1954431"/>
            <a:ext cx="95250" cy="625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endCxn id="9" idx="1"/>
          </p:cNvCxnSpPr>
          <p:nvPr/>
        </p:nvCxnSpPr>
        <p:spPr>
          <a:xfrm>
            <a:off x="3175000" y="3106956"/>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5308600" y="3106956"/>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2206370" y="1954432"/>
            <a:ext cx="26000" cy="6254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4137025" y="1954432"/>
            <a:ext cx="15909" cy="6254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6070669" y="1968502"/>
            <a:ext cx="183473" cy="6114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endCxn id="6" idx="1"/>
          </p:cNvCxnSpPr>
          <p:nvPr/>
        </p:nvCxnSpPr>
        <p:spPr>
          <a:xfrm>
            <a:off x="3079750" y="1524000"/>
            <a:ext cx="533400" cy="11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4908550" y="1549400"/>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295400" y="798731"/>
            <a:ext cx="6261100" cy="134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52963" y="1287165"/>
            <a:ext cx="1117037" cy="369332"/>
          </a:xfrm>
          <a:prstGeom prst="rect">
            <a:avLst/>
          </a:prstGeom>
          <a:noFill/>
        </p:spPr>
        <p:txBody>
          <a:bodyPr wrap="none" rtlCol="0">
            <a:spAutoFit/>
          </a:bodyPr>
          <a:lstStyle/>
          <a:p>
            <a:r>
              <a:rPr lang="en-US" altLang="ja-JP" smtClean="0"/>
              <a:t>Objcet</a:t>
            </a:r>
            <a:r>
              <a:rPr lang="en-US" altLang="ja-JP"/>
              <a:t>L</a:t>
            </a:r>
            <a:r>
              <a:rPr kumimoji="1" lang="en-US" altLang="ja-JP" smtClean="0"/>
              <a:t>ist</a:t>
            </a:r>
            <a:endParaRPr kumimoji="1" lang="ja-JP" altLang="en-US"/>
          </a:p>
        </p:txBody>
      </p:sp>
      <p:sp>
        <p:nvSpPr>
          <p:cNvPr id="23" name="正方形/長方形 22"/>
          <p:cNvSpPr/>
          <p:nvPr/>
        </p:nvSpPr>
        <p:spPr>
          <a:xfrm>
            <a:off x="1295400" y="2397125"/>
            <a:ext cx="6261100" cy="1409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20725" y="2922290"/>
            <a:ext cx="773610" cy="369332"/>
          </a:xfrm>
          <a:prstGeom prst="rect">
            <a:avLst/>
          </a:prstGeom>
          <a:noFill/>
        </p:spPr>
        <p:txBody>
          <a:bodyPr wrap="none" rtlCol="0">
            <a:spAutoFit/>
          </a:bodyPr>
          <a:lstStyle/>
          <a:p>
            <a:r>
              <a:rPr lang="en-US" altLang="ja-JP" smtClean="0"/>
              <a:t>HitL</a:t>
            </a:r>
            <a:r>
              <a:rPr kumimoji="1" lang="en-US" altLang="ja-JP" smtClean="0"/>
              <a:t>ist</a:t>
            </a:r>
            <a:endParaRPr kumimoji="1" lang="ja-JP" altLang="en-US"/>
          </a:p>
        </p:txBody>
      </p:sp>
      <p:pic>
        <p:nvPicPr>
          <p:cNvPr id="38" name="図 37"/>
          <p:cNvPicPr>
            <a:picLocks noChangeAspect="1"/>
          </p:cNvPicPr>
          <p:nvPr/>
        </p:nvPicPr>
        <p:blipFill>
          <a:blip r:embed="rId2"/>
          <a:stretch>
            <a:fillRect/>
          </a:stretch>
        </p:blipFill>
        <p:spPr>
          <a:xfrm>
            <a:off x="152963" y="4159171"/>
            <a:ext cx="2793975" cy="2543768"/>
          </a:xfrm>
          <a:prstGeom prst="rect">
            <a:avLst/>
          </a:prstGeom>
          <a:ln>
            <a:solidFill>
              <a:schemeClr val="tx1"/>
            </a:solidFill>
          </a:ln>
        </p:spPr>
      </p:pic>
      <p:sp>
        <p:nvSpPr>
          <p:cNvPr id="39" name="正方形/長方形 38"/>
          <p:cNvSpPr/>
          <p:nvPr/>
        </p:nvSpPr>
        <p:spPr>
          <a:xfrm>
            <a:off x="107297" y="3789839"/>
            <a:ext cx="1041760" cy="369332"/>
          </a:xfrm>
          <a:prstGeom prst="rect">
            <a:avLst/>
          </a:prstGeom>
        </p:spPr>
        <p:txBody>
          <a:bodyPr wrap="none">
            <a:spAutoFit/>
          </a:bodyPr>
          <a:lstStyle/>
          <a:p>
            <a:r>
              <a:rPr lang="ja-JP" altLang="en-US"/>
              <a:t>Hero.cpp</a:t>
            </a:r>
          </a:p>
        </p:txBody>
      </p:sp>
      <p:cxnSp>
        <p:nvCxnSpPr>
          <p:cNvPr id="40" name="直線矢印コネクタ 39"/>
          <p:cNvCxnSpPr/>
          <p:nvPr/>
        </p:nvCxnSpPr>
        <p:spPr>
          <a:xfrm flipH="1">
            <a:off x="1818667" y="4333875"/>
            <a:ext cx="1794483" cy="5452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3613150" y="4159171"/>
            <a:ext cx="2613216" cy="369332"/>
          </a:xfrm>
          <a:prstGeom prst="rect">
            <a:avLst/>
          </a:prstGeom>
          <a:noFill/>
        </p:spPr>
        <p:txBody>
          <a:bodyPr wrap="none" rtlCol="0">
            <a:spAutoFit/>
          </a:bodyPr>
          <a:lstStyle/>
          <a:p>
            <a:r>
              <a:rPr kumimoji="1" lang="ja-JP" altLang="en-US" smtClean="0"/>
              <a:t>追加：</a:t>
            </a:r>
            <a:r>
              <a:rPr kumimoji="1" lang="en-US" altLang="ja-JP" smtClean="0"/>
              <a:t>Collision.h</a:t>
            </a:r>
            <a:r>
              <a:rPr kumimoji="1" lang="ja-JP" altLang="en-US" smtClean="0"/>
              <a:t>を</a:t>
            </a:r>
            <a:r>
              <a:rPr kumimoji="1" lang="en-US" altLang="ja-JP" smtClean="0"/>
              <a:t>include</a:t>
            </a:r>
            <a:endParaRPr kumimoji="1" lang="ja-JP" altLang="en-US"/>
          </a:p>
        </p:txBody>
      </p:sp>
      <p:cxnSp>
        <p:nvCxnSpPr>
          <p:cNvPr id="43" name="直線矢印コネクタ 42"/>
          <p:cNvCxnSpPr>
            <a:stCxn id="45" idx="1"/>
          </p:cNvCxnSpPr>
          <p:nvPr/>
        </p:nvCxnSpPr>
        <p:spPr>
          <a:xfrm flipH="1">
            <a:off x="2716586" y="5240219"/>
            <a:ext cx="896564" cy="90704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3613150" y="5055553"/>
            <a:ext cx="6644063" cy="369332"/>
          </a:xfrm>
          <a:prstGeom prst="rect">
            <a:avLst/>
          </a:prstGeom>
          <a:noFill/>
        </p:spPr>
        <p:txBody>
          <a:bodyPr wrap="none" rtlCol="0">
            <a:spAutoFit/>
          </a:bodyPr>
          <a:lstStyle/>
          <a:p>
            <a:r>
              <a:rPr kumimoji="1" lang="ja-JP" altLang="en-US" smtClean="0"/>
              <a:t>追加：</a:t>
            </a:r>
            <a:r>
              <a:rPr kumimoji="1" lang="en-US" altLang="ja-JP" smtClean="0"/>
              <a:t>HitBox</a:t>
            </a:r>
            <a:r>
              <a:rPr kumimoji="1" lang="ja-JP" altLang="en-US" smtClean="0"/>
              <a:t>を作成し、自身の</a:t>
            </a:r>
            <a:r>
              <a:rPr kumimoji="1" lang="en-US" altLang="ja-JP" smtClean="0"/>
              <a:t>address(</a:t>
            </a:r>
            <a:r>
              <a:rPr kumimoji="1" lang="en-US" altLang="ja-JP" smtClean="0">
                <a:solidFill>
                  <a:srgbClr val="002060"/>
                </a:solidFill>
              </a:rPr>
              <a:t>thisPointer</a:t>
            </a:r>
            <a:r>
              <a:rPr kumimoji="1" lang="en-US" altLang="ja-JP" smtClean="0"/>
              <a:t>)</a:t>
            </a:r>
            <a:r>
              <a:rPr kumimoji="1" lang="ja-JP" altLang="en-US" smtClean="0"/>
              <a:t>引数で渡してる</a:t>
            </a:r>
            <a:endParaRPr kumimoji="1" lang="ja-JP" altLang="en-US"/>
          </a:p>
        </p:txBody>
      </p:sp>
      <p:sp>
        <p:nvSpPr>
          <p:cNvPr id="47" name="テキスト ボックス 46"/>
          <p:cNvSpPr txBox="1"/>
          <p:nvPr/>
        </p:nvSpPr>
        <p:spPr>
          <a:xfrm>
            <a:off x="3175000" y="6104846"/>
            <a:ext cx="9030229" cy="646331"/>
          </a:xfrm>
          <a:prstGeom prst="rect">
            <a:avLst/>
          </a:prstGeom>
          <a:noFill/>
        </p:spPr>
        <p:txBody>
          <a:bodyPr wrap="none" rtlCol="0">
            <a:spAutoFit/>
          </a:bodyPr>
          <a:lstStyle/>
          <a:p>
            <a:r>
              <a:rPr kumimoji="1" lang="ja-JP" altLang="en-US" smtClean="0"/>
              <a:t>これで、主人公の</a:t>
            </a:r>
            <a:r>
              <a:rPr kumimoji="1" lang="en-US" altLang="ja-JP" smtClean="0"/>
              <a:t>address</a:t>
            </a:r>
            <a:r>
              <a:rPr kumimoji="1" lang="ja-JP" altLang="en-US" smtClean="0"/>
              <a:t>を当たり判定に渡す事ができましたが・・・。そうでした当たり判定の</a:t>
            </a:r>
            <a:endParaRPr kumimoji="1" lang="en-US" altLang="ja-JP" smtClean="0"/>
          </a:p>
          <a:p>
            <a:r>
              <a:rPr lang="en-US" altLang="ja-JP" smtClean="0"/>
              <a:t>Address</a:t>
            </a:r>
            <a:r>
              <a:rPr lang="ja-JP" altLang="en-US" smtClean="0"/>
              <a:t>を主人公に渡していませんでした。修正しましょう。</a:t>
            </a:r>
            <a:endParaRPr kumimoji="1" lang="ja-JP" altLang="en-US"/>
          </a:p>
        </p:txBody>
      </p:sp>
    </p:spTree>
    <p:extLst>
      <p:ext uri="{BB962C8B-B14F-4D97-AF65-F5344CB8AC3E}">
        <p14:creationId xmlns:p14="http://schemas.microsoft.com/office/powerpoint/2010/main" val="323096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790012" cy="369332"/>
          </a:xfrm>
          <a:prstGeom prst="rect">
            <a:avLst/>
          </a:prstGeom>
          <a:noFill/>
        </p:spPr>
        <p:txBody>
          <a:bodyPr wrap="none" rtlCol="0">
            <a:spAutoFit/>
          </a:bodyPr>
          <a:lstStyle/>
          <a:p>
            <a:r>
              <a:rPr kumimoji="1" lang="ja-JP" altLang="en-US" smtClean="0"/>
              <a:t>・当たり判定の</a:t>
            </a:r>
            <a:r>
              <a:rPr kumimoji="1" lang="en-US" altLang="ja-JP" smtClean="0"/>
              <a:t>address</a:t>
            </a:r>
            <a:r>
              <a:rPr kumimoji="1" lang="ja-JP" altLang="en-US" smtClean="0"/>
              <a:t>を</a:t>
            </a:r>
            <a:r>
              <a:rPr kumimoji="1" lang="en-US" altLang="ja-JP" smtClean="0"/>
              <a:t>object</a:t>
            </a:r>
            <a:r>
              <a:rPr kumimoji="1" lang="ja-JP" altLang="en-US" smtClean="0"/>
              <a:t>に返す</a:t>
            </a:r>
            <a:endParaRPr kumimoji="1" lang="ja-JP" altLang="en-US"/>
          </a:p>
        </p:txBody>
      </p:sp>
      <p:pic>
        <p:nvPicPr>
          <p:cNvPr id="5" name="図 4"/>
          <p:cNvPicPr>
            <a:picLocks noChangeAspect="1"/>
          </p:cNvPicPr>
          <p:nvPr/>
        </p:nvPicPr>
        <p:blipFill>
          <a:blip r:embed="rId2"/>
          <a:stretch>
            <a:fillRect/>
          </a:stretch>
        </p:blipFill>
        <p:spPr>
          <a:xfrm>
            <a:off x="111125" y="369332"/>
            <a:ext cx="7750175" cy="2846809"/>
          </a:xfrm>
          <a:prstGeom prst="rect">
            <a:avLst/>
          </a:prstGeom>
          <a:ln>
            <a:solidFill>
              <a:schemeClr val="tx1"/>
            </a:solidFill>
          </a:ln>
        </p:spPr>
      </p:pic>
      <p:sp>
        <p:nvSpPr>
          <p:cNvPr id="6" name="正方形/長方形 5"/>
          <p:cNvSpPr/>
          <p:nvPr/>
        </p:nvSpPr>
        <p:spPr>
          <a:xfrm>
            <a:off x="6487206" y="370364"/>
            <a:ext cx="1374094" cy="369332"/>
          </a:xfrm>
          <a:prstGeom prst="rect">
            <a:avLst/>
          </a:prstGeom>
        </p:spPr>
        <p:txBody>
          <a:bodyPr wrap="none">
            <a:spAutoFit/>
          </a:bodyPr>
          <a:lstStyle/>
          <a:p>
            <a:r>
              <a:rPr lang="ja-JP" altLang="en-US"/>
              <a:t>Collision.cpp</a:t>
            </a:r>
          </a:p>
        </p:txBody>
      </p:sp>
      <p:cxnSp>
        <p:nvCxnSpPr>
          <p:cNvPr id="7" name="直線矢印コネクタ 6"/>
          <p:cNvCxnSpPr/>
          <p:nvPr/>
        </p:nvCxnSpPr>
        <p:spPr>
          <a:xfrm flipH="1">
            <a:off x="2513386" y="2923620"/>
            <a:ext cx="928314" cy="1316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441700" y="2745537"/>
            <a:ext cx="3832011" cy="369332"/>
          </a:xfrm>
          <a:prstGeom prst="rect">
            <a:avLst/>
          </a:prstGeom>
          <a:noFill/>
        </p:spPr>
        <p:txBody>
          <a:bodyPr wrap="none" rtlCol="0">
            <a:spAutoFit/>
          </a:bodyPr>
          <a:lstStyle/>
          <a:p>
            <a:r>
              <a:rPr kumimoji="1" lang="ja-JP" altLang="en-US" smtClean="0"/>
              <a:t>変更：作成した</a:t>
            </a:r>
            <a:r>
              <a:rPr kumimoji="1" lang="en-US" altLang="ja-JP" smtClean="0"/>
              <a:t>Hitbox</a:t>
            </a:r>
            <a:r>
              <a:rPr kumimoji="1" lang="ja-JP" altLang="en-US" smtClean="0"/>
              <a:t>の</a:t>
            </a:r>
            <a:r>
              <a:rPr kumimoji="1" lang="en-US" altLang="ja-JP" smtClean="0"/>
              <a:t>address</a:t>
            </a:r>
            <a:r>
              <a:rPr kumimoji="1" lang="ja-JP" altLang="en-US" smtClean="0"/>
              <a:t>を返す</a:t>
            </a:r>
            <a:endParaRPr kumimoji="1" lang="ja-JP" altLang="en-US"/>
          </a:p>
        </p:txBody>
      </p:sp>
      <p:pic>
        <p:nvPicPr>
          <p:cNvPr id="10" name="図 9"/>
          <p:cNvPicPr>
            <a:picLocks noChangeAspect="1"/>
          </p:cNvPicPr>
          <p:nvPr/>
        </p:nvPicPr>
        <p:blipFill>
          <a:blip r:embed="rId3"/>
          <a:stretch>
            <a:fillRect/>
          </a:stretch>
        </p:blipFill>
        <p:spPr>
          <a:xfrm>
            <a:off x="111124" y="3585473"/>
            <a:ext cx="3000375" cy="3225893"/>
          </a:xfrm>
          <a:prstGeom prst="rect">
            <a:avLst/>
          </a:prstGeom>
          <a:ln>
            <a:solidFill>
              <a:schemeClr val="tx1"/>
            </a:solidFill>
          </a:ln>
        </p:spPr>
      </p:pic>
      <p:sp>
        <p:nvSpPr>
          <p:cNvPr id="11" name="正方形/長方形 10"/>
          <p:cNvSpPr/>
          <p:nvPr/>
        </p:nvSpPr>
        <p:spPr>
          <a:xfrm>
            <a:off x="111124" y="3216141"/>
            <a:ext cx="822148" cy="369332"/>
          </a:xfrm>
          <a:prstGeom prst="rect">
            <a:avLst/>
          </a:prstGeom>
        </p:spPr>
        <p:txBody>
          <a:bodyPr wrap="none">
            <a:spAutoFit/>
          </a:bodyPr>
          <a:lstStyle/>
          <a:p>
            <a:r>
              <a:rPr lang="ja-JP" altLang="en-US"/>
              <a:t>Hero.h</a:t>
            </a:r>
          </a:p>
        </p:txBody>
      </p:sp>
      <p:cxnSp>
        <p:nvCxnSpPr>
          <p:cNvPr id="12" name="直線矢印コネクタ 11"/>
          <p:cNvCxnSpPr/>
          <p:nvPr/>
        </p:nvCxnSpPr>
        <p:spPr>
          <a:xfrm flipH="1">
            <a:off x="1687556" y="3585473"/>
            <a:ext cx="1639844" cy="287234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327400" y="3400807"/>
            <a:ext cx="4130041" cy="369332"/>
          </a:xfrm>
          <a:prstGeom prst="rect">
            <a:avLst/>
          </a:prstGeom>
          <a:noFill/>
        </p:spPr>
        <p:txBody>
          <a:bodyPr wrap="none" rtlCol="0">
            <a:spAutoFit/>
          </a:bodyPr>
          <a:lstStyle/>
          <a:p>
            <a:r>
              <a:rPr kumimoji="1" lang="ja-JP" altLang="en-US" smtClean="0"/>
              <a:t>追加：当たり判定の</a:t>
            </a:r>
            <a:r>
              <a:rPr kumimoji="1" lang="en-US" altLang="ja-JP" smtClean="0"/>
              <a:t>address</a:t>
            </a:r>
            <a:r>
              <a:rPr kumimoji="1" lang="ja-JP" altLang="en-US" smtClean="0"/>
              <a:t>を持つ</a:t>
            </a:r>
            <a:r>
              <a:rPr kumimoji="1" lang="en-US" altLang="ja-JP" smtClean="0"/>
              <a:t>pointer</a:t>
            </a:r>
            <a:endParaRPr kumimoji="1" lang="ja-JP" altLang="en-US"/>
          </a:p>
        </p:txBody>
      </p:sp>
      <p:pic>
        <p:nvPicPr>
          <p:cNvPr id="17" name="図 16"/>
          <p:cNvPicPr>
            <a:picLocks noChangeAspect="1"/>
          </p:cNvPicPr>
          <p:nvPr/>
        </p:nvPicPr>
        <p:blipFill>
          <a:blip r:embed="rId4"/>
          <a:stretch>
            <a:fillRect/>
          </a:stretch>
        </p:blipFill>
        <p:spPr>
          <a:xfrm>
            <a:off x="3430269" y="4072416"/>
            <a:ext cx="4903797" cy="2738950"/>
          </a:xfrm>
          <a:prstGeom prst="rect">
            <a:avLst/>
          </a:prstGeom>
          <a:ln>
            <a:solidFill>
              <a:schemeClr val="tx1"/>
            </a:solidFill>
          </a:ln>
        </p:spPr>
      </p:pic>
      <p:cxnSp>
        <p:nvCxnSpPr>
          <p:cNvPr id="18" name="直線矢印コネクタ 17"/>
          <p:cNvCxnSpPr/>
          <p:nvPr/>
        </p:nvCxnSpPr>
        <p:spPr>
          <a:xfrm flipH="1">
            <a:off x="5418010" y="4254500"/>
            <a:ext cx="3234826" cy="6658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775700" y="4072416"/>
            <a:ext cx="3359702" cy="369332"/>
          </a:xfrm>
          <a:prstGeom prst="rect">
            <a:avLst/>
          </a:prstGeom>
          <a:noFill/>
        </p:spPr>
        <p:txBody>
          <a:bodyPr wrap="none" rtlCol="0">
            <a:spAutoFit/>
          </a:bodyPr>
          <a:lstStyle/>
          <a:p>
            <a:r>
              <a:rPr kumimoji="1" lang="ja-JP" altLang="en-US" smtClean="0"/>
              <a:t>削除：</a:t>
            </a:r>
            <a:r>
              <a:rPr kumimoji="1" lang="en-US" altLang="ja-JP" smtClean="0"/>
              <a:t>Hero.h</a:t>
            </a:r>
            <a:r>
              <a:rPr kumimoji="1" lang="ja-JP" altLang="en-US" smtClean="0"/>
              <a:t>で宣言したので破棄</a:t>
            </a:r>
            <a:endParaRPr kumimoji="1" lang="ja-JP" altLang="en-US"/>
          </a:p>
        </p:txBody>
      </p:sp>
      <p:cxnSp>
        <p:nvCxnSpPr>
          <p:cNvPr id="21" name="直線矢印コネクタ 20"/>
          <p:cNvCxnSpPr/>
          <p:nvPr/>
        </p:nvCxnSpPr>
        <p:spPr>
          <a:xfrm flipH="1">
            <a:off x="5656298" y="5021645"/>
            <a:ext cx="2996538" cy="1128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8775700" y="4876800"/>
            <a:ext cx="3291799" cy="923330"/>
          </a:xfrm>
          <a:prstGeom prst="rect">
            <a:avLst/>
          </a:prstGeom>
          <a:noFill/>
        </p:spPr>
        <p:txBody>
          <a:bodyPr wrap="none" rtlCol="0">
            <a:spAutoFit/>
          </a:bodyPr>
          <a:lstStyle/>
          <a:p>
            <a:r>
              <a:rPr lang="ja-JP" altLang="en-US" smtClean="0"/>
              <a:t>変更</a:t>
            </a:r>
            <a:r>
              <a:rPr lang="en-US" altLang="ja-JP" smtClean="0"/>
              <a:t>HitBox</a:t>
            </a:r>
            <a:r>
              <a:rPr lang="ja-JP" altLang="en-US" smtClean="0"/>
              <a:t>の</a:t>
            </a:r>
            <a:r>
              <a:rPr lang="en-US" altLang="ja-JP" smtClean="0"/>
              <a:t>address</a:t>
            </a:r>
            <a:r>
              <a:rPr lang="ja-JP" altLang="en-US" smtClean="0"/>
              <a:t>は戻り値で</a:t>
            </a:r>
            <a:endParaRPr lang="en-US" altLang="ja-JP" smtClean="0"/>
          </a:p>
          <a:p>
            <a:r>
              <a:rPr kumimoji="1" lang="ja-JP" altLang="en-US"/>
              <a:t>返</a:t>
            </a:r>
            <a:r>
              <a:rPr kumimoji="1" lang="ja-JP" altLang="en-US" smtClean="0"/>
              <a:t>したので作成した</a:t>
            </a:r>
            <a:r>
              <a:rPr kumimoji="1" lang="en-US" altLang="ja-JP" smtClean="0"/>
              <a:t>pointer</a:t>
            </a:r>
            <a:r>
              <a:rPr kumimoji="1" lang="ja-JP" altLang="en-US" smtClean="0"/>
              <a:t>で</a:t>
            </a:r>
            <a:endParaRPr kumimoji="1" lang="en-US" altLang="ja-JP" smtClean="0"/>
          </a:p>
          <a:p>
            <a:r>
              <a:rPr kumimoji="1" lang="en-US" altLang="ja-JP" smtClean="0"/>
              <a:t>address</a:t>
            </a:r>
            <a:r>
              <a:rPr kumimoji="1" lang="ja-JP" altLang="en-US" smtClean="0"/>
              <a:t>を取得する</a:t>
            </a:r>
            <a:endParaRPr kumimoji="1" lang="ja-JP" altLang="en-US"/>
          </a:p>
        </p:txBody>
      </p:sp>
      <p:sp>
        <p:nvSpPr>
          <p:cNvPr id="25" name="正方形/長方形 24"/>
          <p:cNvSpPr/>
          <p:nvPr/>
        </p:nvSpPr>
        <p:spPr>
          <a:xfrm>
            <a:off x="3350440" y="3761934"/>
            <a:ext cx="1041760" cy="369332"/>
          </a:xfrm>
          <a:prstGeom prst="rect">
            <a:avLst/>
          </a:prstGeom>
        </p:spPr>
        <p:txBody>
          <a:bodyPr wrap="none">
            <a:spAutoFit/>
          </a:bodyPr>
          <a:lstStyle/>
          <a:p>
            <a:r>
              <a:rPr lang="ja-JP" altLang="en-US"/>
              <a:t>Hero</a:t>
            </a:r>
            <a:r>
              <a:rPr lang="ja-JP" altLang="en-US" smtClean="0"/>
              <a:t>.</a:t>
            </a:r>
            <a:r>
              <a:rPr lang="en-US" altLang="ja-JP" smtClean="0"/>
              <a:t>cpp</a:t>
            </a:r>
            <a:endParaRPr lang="ja-JP" altLang="en-US"/>
          </a:p>
        </p:txBody>
      </p:sp>
    </p:spTree>
    <p:extLst>
      <p:ext uri="{BB962C8B-B14F-4D97-AF65-F5344CB8AC3E}">
        <p14:creationId xmlns:p14="http://schemas.microsoft.com/office/powerpoint/2010/main" val="200863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1838965" cy="369332"/>
          </a:xfrm>
          <a:prstGeom prst="rect">
            <a:avLst/>
          </a:prstGeom>
          <a:noFill/>
        </p:spPr>
        <p:txBody>
          <a:bodyPr wrap="none" rtlCol="0">
            <a:spAutoFit/>
          </a:bodyPr>
          <a:lstStyle/>
          <a:p>
            <a:r>
              <a:rPr kumimoji="1" lang="ja-JP" altLang="en-US" smtClean="0"/>
              <a:t>・当たり判定実装</a:t>
            </a:r>
            <a:endParaRPr kumimoji="1" lang="ja-JP" altLang="en-US"/>
          </a:p>
        </p:txBody>
      </p:sp>
      <p:pic>
        <p:nvPicPr>
          <p:cNvPr id="7" name="図 6"/>
          <p:cNvPicPr>
            <a:picLocks noChangeAspect="1"/>
          </p:cNvPicPr>
          <p:nvPr/>
        </p:nvPicPr>
        <p:blipFill>
          <a:blip r:embed="rId2"/>
          <a:stretch>
            <a:fillRect/>
          </a:stretch>
        </p:blipFill>
        <p:spPr>
          <a:xfrm>
            <a:off x="154085" y="763032"/>
            <a:ext cx="8294581" cy="3110468"/>
          </a:xfrm>
          <a:prstGeom prst="rect">
            <a:avLst/>
          </a:prstGeom>
          <a:ln>
            <a:solidFill>
              <a:schemeClr val="tx1"/>
            </a:solidFill>
          </a:ln>
        </p:spPr>
      </p:pic>
      <p:cxnSp>
        <p:nvCxnSpPr>
          <p:cNvPr id="3" name="直線矢印コネクタ 2"/>
          <p:cNvCxnSpPr/>
          <p:nvPr/>
        </p:nvCxnSpPr>
        <p:spPr>
          <a:xfrm flipH="1" flipV="1">
            <a:off x="8448666" y="3101886"/>
            <a:ext cx="468420" cy="4771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6899266" y="1790700"/>
            <a:ext cx="1890820" cy="87938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853586" y="1524000"/>
            <a:ext cx="3338414" cy="646331"/>
          </a:xfrm>
          <a:prstGeom prst="rect">
            <a:avLst/>
          </a:prstGeom>
          <a:noFill/>
        </p:spPr>
        <p:txBody>
          <a:bodyPr wrap="none" rtlCol="0">
            <a:spAutoFit/>
          </a:bodyPr>
          <a:lstStyle/>
          <a:p>
            <a:r>
              <a:rPr kumimoji="1" lang="ja-JP" altLang="en-US" smtClean="0"/>
              <a:t>追加：</a:t>
            </a:r>
            <a:r>
              <a:rPr kumimoji="1" lang="en-US" altLang="ja-JP" smtClean="0"/>
              <a:t>list</a:t>
            </a:r>
            <a:r>
              <a:rPr kumimoji="1" lang="ja-JP" altLang="en-US" smtClean="0"/>
              <a:t>内の当たり判定</a:t>
            </a:r>
            <a:r>
              <a:rPr kumimoji="1" lang="en-US" altLang="ja-JP" smtClean="0"/>
              <a:t>check</a:t>
            </a:r>
            <a:r>
              <a:rPr kumimoji="1" lang="ja-JP" altLang="en-US" smtClean="0"/>
              <a:t>用</a:t>
            </a:r>
            <a:endParaRPr kumimoji="1" lang="en-US" altLang="ja-JP" smtClean="0"/>
          </a:p>
          <a:p>
            <a:r>
              <a:rPr lang="en-US" altLang="ja-JP"/>
              <a:t>Method</a:t>
            </a:r>
            <a:endParaRPr kumimoji="1" lang="ja-JP" altLang="en-US"/>
          </a:p>
        </p:txBody>
      </p:sp>
      <p:sp>
        <p:nvSpPr>
          <p:cNvPr id="12" name="テキスト ボックス 11"/>
          <p:cNvSpPr txBox="1"/>
          <p:nvPr/>
        </p:nvSpPr>
        <p:spPr>
          <a:xfrm>
            <a:off x="8917086" y="2971800"/>
            <a:ext cx="3190297" cy="646331"/>
          </a:xfrm>
          <a:prstGeom prst="rect">
            <a:avLst/>
          </a:prstGeom>
          <a:noFill/>
        </p:spPr>
        <p:txBody>
          <a:bodyPr wrap="none" rtlCol="0">
            <a:spAutoFit/>
          </a:bodyPr>
          <a:lstStyle/>
          <a:p>
            <a:r>
              <a:rPr kumimoji="1" lang="ja-JP" altLang="en-US" smtClean="0"/>
              <a:t>追加：上記の当たり判定部分を</a:t>
            </a:r>
            <a:endParaRPr kumimoji="1" lang="en-US" altLang="ja-JP" smtClean="0"/>
          </a:p>
          <a:p>
            <a:r>
              <a:rPr lang="ja-JP" altLang="en-US" smtClean="0"/>
              <a:t>行う</a:t>
            </a:r>
            <a:r>
              <a:rPr lang="en-US" altLang="ja-JP"/>
              <a:t>S</a:t>
            </a:r>
            <a:r>
              <a:rPr lang="en-US" altLang="ja-JP" smtClean="0"/>
              <a:t>ubMethod</a:t>
            </a:r>
            <a:endParaRPr kumimoji="1" lang="ja-JP" altLang="en-US"/>
          </a:p>
        </p:txBody>
      </p:sp>
      <p:sp>
        <p:nvSpPr>
          <p:cNvPr id="13" name="正方形/長方形 12"/>
          <p:cNvSpPr/>
          <p:nvPr/>
        </p:nvSpPr>
        <p:spPr>
          <a:xfrm>
            <a:off x="154085" y="393700"/>
            <a:ext cx="1154483" cy="369332"/>
          </a:xfrm>
          <a:prstGeom prst="rect">
            <a:avLst/>
          </a:prstGeom>
        </p:spPr>
        <p:txBody>
          <a:bodyPr wrap="none">
            <a:spAutoFit/>
          </a:bodyPr>
          <a:lstStyle/>
          <a:p>
            <a:r>
              <a:rPr lang="ja-JP" altLang="en-US"/>
              <a:t>Collision.h</a:t>
            </a:r>
          </a:p>
        </p:txBody>
      </p:sp>
      <p:pic>
        <p:nvPicPr>
          <p:cNvPr id="14" name="図 13"/>
          <p:cNvPicPr>
            <a:picLocks noChangeAspect="1"/>
          </p:cNvPicPr>
          <p:nvPr/>
        </p:nvPicPr>
        <p:blipFill>
          <a:blip r:embed="rId3"/>
          <a:stretch>
            <a:fillRect/>
          </a:stretch>
        </p:blipFill>
        <p:spPr>
          <a:xfrm>
            <a:off x="154085" y="4305300"/>
            <a:ext cx="9154716" cy="2095500"/>
          </a:xfrm>
          <a:prstGeom prst="rect">
            <a:avLst/>
          </a:prstGeom>
          <a:ln>
            <a:solidFill>
              <a:schemeClr val="tx1"/>
            </a:solidFill>
          </a:ln>
        </p:spPr>
      </p:pic>
      <p:sp>
        <p:nvSpPr>
          <p:cNvPr id="15" name="正方形/長方形 14"/>
          <p:cNvSpPr/>
          <p:nvPr/>
        </p:nvSpPr>
        <p:spPr>
          <a:xfrm>
            <a:off x="154085" y="3936484"/>
            <a:ext cx="1374094" cy="369332"/>
          </a:xfrm>
          <a:prstGeom prst="rect">
            <a:avLst/>
          </a:prstGeom>
        </p:spPr>
        <p:txBody>
          <a:bodyPr wrap="none">
            <a:spAutoFit/>
          </a:bodyPr>
          <a:lstStyle/>
          <a:p>
            <a:r>
              <a:rPr lang="ja-JP" altLang="en-US"/>
              <a:t>Collision</a:t>
            </a:r>
            <a:r>
              <a:rPr lang="ja-JP" altLang="en-US" smtClean="0"/>
              <a:t>.</a:t>
            </a:r>
            <a:r>
              <a:rPr lang="en-US" altLang="ja-JP" smtClean="0"/>
              <a:t>cpp</a:t>
            </a:r>
            <a:endParaRPr lang="ja-JP" altLang="en-US"/>
          </a:p>
        </p:txBody>
      </p:sp>
      <p:sp>
        <p:nvSpPr>
          <p:cNvPr id="16" name="テキスト ボックス 15"/>
          <p:cNvSpPr txBox="1"/>
          <p:nvPr/>
        </p:nvSpPr>
        <p:spPr>
          <a:xfrm>
            <a:off x="9547943" y="4713069"/>
            <a:ext cx="2644057" cy="646331"/>
          </a:xfrm>
          <a:prstGeom prst="rect">
            <a:avLst/>
          </a:prstGeom>
          <a:noFill/>
        </p:spPr>
        <p:txBody>
          <a:bodyPr wrap="none" rtlCol="0">
            <a:spAutoFit/>
          </a:bodyPr>
          <a:lstStyle/>
          <a:p>
            <a:r>
              <a:rPr lang="ja-JP" altLang="en-US" smtClean="0"/>
              <a:t>追加；</a:t>
            </a:r>
            <a:endParaRPr lang="en-US" altLang="ja-JP" smtClean="0"/>
          </a:p>
          <a:p>
            <a:r>
              <a:rPr lang="ja-JP" altLang="en-US" smtClean="0"/>
              <a:t>２つの</a:t>
            </a:r>
            <a:r>
              <a:rPr lang="en-US" altLang="ja-JP" smtClean="0"/>
              <a:t>Method</a:t>
            </a:r>
            <a:r>
              <a:rPr lang="ja-JP" altLang="en-US" smtClean="0"/>
              <a:t>を空で作成</a:t>
            </a:r>
            <a:endParaRPr lang="en-US" altLang="ja-JP" smtClean="0"/>
          </a:p>
        </p:txBody>
      </p:sp>
      <p:cxnSp>
        <p:nvCxnSpPr>
          <p:cNvPr id="17" name="直線矢印コネクタ 16"/>
          <p:cNvCxnSpPr/>
          <p:nvPr/>
        </p:nvCxnSpPr>
        <p:spPr>
          <a:xfrm flipH="1">
            <a:off x="9194162" y="4940300"/>
            <a:ext cx="348849" cy="9593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54085" y="6400800"/>
            <a:ext cx="8920840" cy="369332"/>
          </a:xfrm>
          <a:prstGeom prst="rect">
            <a:avLst/>
          </a:prstGeom>
          <a:noFill/>
        </p:spPr>
        <p:txBody>
          <a:bodyPr wrap="none" rtlCol="0">
            <a:spAutoFit/>
          </a:bodyPr>
          <a:lstStyle/>
          <a:p>
            <a:r>
              <a:rPr lang="en-US" altLang="ja-JP" smtClean="0"/>
              <a:t>List</a:t>
            </a:r>
            <a:r>
              <a:rPr lang="ja-JP" altLang="en-US" smtClean="0"/>
              <a:t>を回す用の</a:t>
            </a:r>
            <a:r>
              <a:rPr lang="en-US" altLang="ja-JP" smtClean="0"/>
              <a:t>Method</a:t>
            </a:r>
            <a:r>
              <a:rPr lang="ja-JP" altLang="en-US" smtClean="0"/>
              <a:t>と、回す中で個々で当たり判定を実施する</a:t>
            </a:r>
            <a:r>
              <a:rPr lang="en-US" altLang="ja-JP"/>
              <a:t>S</a:t>
            </a:r>
            <a:r>
              <a:rPr lang="en-US" altLang="ja-JP" smtClean="0"/>
              <a:t>ubMethod</a:t>
            </a:r>
            <a:r>
              <a:rPr lang="ja-JP" altLang="en-US" smtClean="0"/>
              <a:t>で分けました。</a:t>
            </a:r>
            <a:endParaRPr kumimoji="1" lang="ja-JP" altLang="en-US"/>
          </a:p>
        </p:txBody>
      </p:sp>
    </p:spTree>
    <p:extLst>
      <p:ext uri="{BB962C8B-B14F-4D97-AF65-F5344CB8AC3E}">
        <p14:creationId xmlns:p14="http://schemas.microsoft.com/office/powerpoint/2010/main" val="349977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07962" y="367744"/>
            <a:ext cx="8075266" cy="6262688"/>
          </a:xfrm>
          <a:prstGeom prst="rect">
            <a:avLst/>
          </a:prstGeom>
          <a:ln>
            <a:solidFill>
              <a:schemeClr val="tx1"/>
            </a:solidFill>
          </a:ln>
        </p:spPr>
      </p:pic>
      <p:sp>
        <p:nvSpPr>
          <p:cNvPr id="3" name="正方形/長方形 2"/>
          <p:cNvSpPr/>
          <p:nvPr/>
        </p:nvSpPr>
        <p:spPr>
          <a:xfrm>
            <a:off x="113053" y="0"/>
            <a:ext cx="1374094" cy="369332"/>
          </a:xfrm>
          <a:prstGeom prst="rect">
            <a:avLst/>
          </a:prstGeom>
        </p:spPr>
        <p:txBody>
          <a:bodyPr wrap="none">
            <a:spAutoFit/>
          </a:bodyPr>
          <a:lstStyle/>
          <a:p>
            <a:r>
              <a:rPr lang="ja-JP" altLang="en-US"/>
              <a:t>Collision.cpp</a:t>
            </a:r>
          </a:p>
        </p:txBody>
      </p:sp>
      <p:sp>
        <p:nvSpPr>
          <p:cNvPr id="4" name="テキスト ボックス 3"/>
          <p:cNvSpPr txBox="1"/>
          <p:nvPr/>
        </p:nvSpPr>
        <p:spPr>
          <a:xfrm>
            <a:off x="8610600" y="3129756"/>
            <a:ext cx="3150991" cy="369332"/>
          </a:xfrm>
          <a:prstGeom prst="rect">
            <a:avLst/>
          </a:prstGeom>
          <a:noFill/>
        </p:spPr>
        <p:txBody>
          <a:bodyPr wrap="none" rtlCol="0">
            <a:spAutoFit/>
          </a:bodyPr>
          <a:lstStyle/>
          <a:p>
            <a:r>
              <a:rPr kumimoji="1" lang="en-US" altLang="ja-JP" smtClean="0"/>
              <a:t>comment</a:t>
            </a:r>
            <a:r>
              <a:rPr kumimoji="1" lang="ja-JP" altLang="en-US" smtClean="0"/>
              <a:t>で流れを</a:t>
            </a:r>
            <a:r>
              <a:rPr lang="ja-JP" altLang="en-US" smtClean="0"/>
              <a:t>下書きした。</a:t>
            </a:r>
            <a:endParaRPr kumimoji="1" lang="ja-JP" altLang="en-US"/>
          </a:p>
        </p:txBody>
      </p:sp>
    </p:spTree>
    <p:extLst>
      <p:ext uri="{BB962C8B-B14F-4D97-AF65-F5344CB8AC3E}">
        <p14:creationId xmlns:p14="http://schemas.microsoft.com/office/powerpoint/2010/main" val="161644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12712" y="523874"/>
            <a:ext cx="8424169" cy="6219825"/>
          </a:xfrm>
          <a:prstGeom prst="rect">
            <a:avLst/>
          </a:prstGeom>
          <a:ln>
            <a:solidFill>
              <a:schemeClr val="tx1"/>
            </a:solidFill>
          </a:ln>
        </p:spPr>
      </p:pic>
      <p:sp>
        <p:nvSpPr>
          <p:cNvPr id="8" name="テキスト ボックス 7"/>
          <p:cNvSpPr txBox="1"/>
          <p:nvPr/>
        </p:nvSpPr>
        <p:spPr>
          <a:xfrm>
            <a:off x="112712" y="-49445"/>
            <a:ext cx="3839449" cy="369332"/>
          </a:xfrm>
          <a:prstGeom prst="rect">
            <a:avLst/>
          </a:prstGeom>
          <a:noFill/>
        </p:spPr>
        <p:txBody>
          <a:bodyPr wrap="none" rtlCol="0">
            <a:spAutoFit/>
          </a:bodyPr>
          <a:lstStyle/>
          <a:p>
            <a:r>
              <a:rPr kumimoji="1" lang="ja-JP" altLang="en-US" smtClean="0"/>
              <a:t>・下書きの</a:t>
            </a:r>
            <a:r>
              <a:rPr kumimoji="1" lang="en-US" altLang="ja-JP" smtClean="0"/>
              <a:t>comment</a:t>
            </a:r>
            <a:r>
              <a:rPr kumimoji="1" lang="ja-JP" altLang="en-US" smtClean="0"/>
              <a:t>を元に</a:t>
            </a:r>
            <a:r>
              <a:rPr kumimoji="1" lang="en-US" altLang="ja-JP" smtClean="0"/>
              <a:t>coating</a:t>
            </a:r>
            <a:r>
              <a:rPr kumimoji="1" lang="ja-JP" altLang="en-US" smtClean="0"/>
              <a:t>する</a:t>
            </a:r>
            <a:endParaRPr kumimoji="1" lang="ja-JP" altLang="en-US"/>
          </a:p>
        </p:txBody>
      </p:sp>
      <p:cxnSp>
        <p:nvCxnSpPr>
          <p:cNvPr id="9" name="直線矢印コネクタ 8"/>
          <p:cNvCxnSpPr>
            <a:stCxn id="12" idx="1"/>
          </p:cNvCxnSpPr>
          <p:nvPr/>
        </p:nvCxnSpPr>
        <p:spPr>
          <a:xfrm flipH="1">
            <a:off x="6958387" y="692498"/>
            <a:ext cx="1680094" cy="47770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8638481" y="369332"/>
            <a:ext cx="3655119" cy="646331"/>
          </a:xfrm>
          <a:prstGeom prst="rect">
            <a:avLst/>
          </a:prstGeom>
          <a:noFill/>
        </p:spPr>
        <p:txBody>
          <a:bodyPr wrap="square" rtlCol="0">
            <a:spAutoFit/>
          </a:bodyPr>
          <a:lstStyle/>
          <a:p>
            <a:r>
              <a:rPr kumimoji="1" lang="ja-JP" altLang="en-US" smtClean="0"/>
              <a:t>変更：</a:t>
            </a:r>
            <a:r>
              <a:rPr kumimoji="1" lang="en-US" altLang="ja-JP" smtClean="0"/>
              <a:t>List</a:t>
            </a:r>
            <a:r>
              <a:rPr kumimoji="1" lang="ja-JP" altLang="en-US" smtClean="0"/>
              <a:t>を先頭から末端まで</a:t>
            </a:r>
            <a:r>
              <a:rPr lang="ja-JP" altLang="en-US" smtClean="0"/>
              <a:t>回す</a:t>
            </a:r>
            <a:endParaRPr lang="en-US" altLang="ja-JP" smtClean="0"/>
          </a:p>
          <a:p>
            <a:r>
              <a:rPr kumimoji="1" lang="en-US" altLang="ja-JP" smtClean="0"/>
              <a:t>Iterator</a:t>
            </a:r>
            <a:r>
              <a:rPr kumimoji="1" lang="ja-JP" altLang="en-US" smtClean="0"/>
              <a:t>は</a:t>
            </a:r>
            <a:r>
              <a:rPr kumimoji="1" lang="en-US" altLang="ja-JP" smtClean="0"/>
              <a:t>ip_a</a:t>
            </a:r>
            <a:endParaRPr kumimoji="1" lang="ja-JP" altLang="en-US"/>
          </a:p>
        </p:txBody>
      </p:sp>
      <p:cxnSp>
        <p:nvCxnSpPr>
          <p:cNvPr id="14" name="直線矢印コネクタ 13"/>
          <p:cNvCxnSpPr/>
          <p:nvPr/>
        </p:nvCxnSpPr>
        <p:spPr>
          <a:xfrm flipH="1">
            <a:off x="6958387" y="1930400"/>
            <a:ext cx="1680094" cy="37138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8638481" y="1792927"/>
            <a:ext cx="3492500" cy="646331"/>
          </a:xfrm>
          <a:prstGeom prst="rect">
            <a:avLst/>
          </a:prstGeom>
        </p:spPr>
        <p:txBody>
          <a:bodyPr wrap="square">
            <a:spAutoFit/>
          </a:bodyPr>
          <a:lstStyle/>
          <a:p>
            <a:r>
              <a:rPr lang="ja-JP" altLang="en-US"/>
              <a:t>変更：</a:t>
            </a:r>
            <a:r>
              <a:rPr lang="en-US" altLang="ja-JP"/>
              <a:t>List</a:t>
            </a:r>
            <a:r>
              <a:rPr lang="ja-JP" altLang="en-US"/>
              <a:t>を先頭から末端まで回す</a:t>
            </a:r>
            <a:endParaRPr lang="en-US" altLang="ja-JP"/>
          </a:p>
          <a:p>
            <a:r>
              <a:rPr lang="en-US" altLang="ja-JP"/>
              <a:t>Iterator</a:t>
            </a:r>
            <a:r>
              <a:rPr lang="ja-JP" altLang="en-US"/>
              <a:t>は</a:t>
            </a:r>
            <a:r>
              <a:rPr lang="en-US" altLang="ja-JP" smtClean="0"/>
              <a:t>ip_b</a:t>
            </a:r>
            <a:endParaRPr lang="ja-JP" altLang="en-US"/>
          </a:p>
        </p:txBody>
      </p:sp>
      <p:cxnSp>
        <p:nvCxnSpPr>
          <p:cNvPr id="18" name="直線矢印コネクタ 17"/>
          <p:cNvCxnSpPr>
            <a:stCxn id="20" idx="1"/>
          </p:cNvCxnSpPr>
          <p:nvPr/>
        </p:nvCxnSpPr>
        <p:spPr>
          <a:xfrm flipH="1">
            <a:off x="3848101" y="1620368"/>
            <a:ext cx="4790380" cy="7592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638481" y="1466479"/>
            <a:ext cx="3305713" cy="307777"/>
          </a:xfrm>
          <a:prstGeom prst="rect">
            <a:avLst/>
          </a:prstGeom>
          <a:noFill/>
        </p:spPr>
        <p:txBody>
          <a:bodyPr wrap="none" rtlCol="0">
            <a:spAutoFit/>
          </a:bodyPr>
          <a:lstStyle/>
          <a:p>
            <a:r>
              <a:rPr lang="ja-JP" altLang="en-US" sz="1400" smtClean="0"/>
              <a:t>追加：</a:t>
            </a:r>
            <a:r>
              <a:rPr lang="en-US" altLang="ja-JP" sz="1400" smtClean="0"/>
              <a:t>a</a:t>
            </a:r>
            <a:r>
              <a:rPr lang="ja-JP" altLang="en-US" sz="1400" smtClean="0"/>
              <a:t>が無敵</a:t>
            </a:r>
            <a:r>
              <a:rPr lang="en-US" altLang="ja-JP" sz="1400" smtClean="0"/>
              <a:t>Mode</a:t>
            </a:r>
            <a:r>
              <a:rPr lang="ja-JP" altLang="en-US" sz="1400" smtClean="0"/>
              <a:t>なら当たり判定しない</a:t>
            </a:r>
            <a:endParaRPr kumimoji="1" lang="ja-JP" altLang="en-US" sz="1400"/>
          </a:p>
        </p:txBody>
      </p:sp>
      <p:cxnSp>
        <p:nvCxnSpPr>
          <p:cNvPr id="24" name="直線矢印コネクタ 23"/>
          <p:cNvCxnSpPr/>
          <p:nvPr/>
        </p:nvCxnSpPr>
        <p:spPr>
          <a:xfrm flipH="1" flipV="1">
            <a:off x="3484749" y="3078730"/>
            <a:ext cx="5153732" cy="14707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8750300" y="3078730"/>
            <a:ext cx="3182603" cy="646331"/>
          </a:xfrm>
          <a:prstGeom prst="rect">
            <a:avLst/>
          </a:prstGeom>
          <a:noFill/>
        </p:spPr>
        <p:txBody>
          <a:bodyPr wrap="none" rtlCol="0">
            <a:spAutoFit/>
          </a:bodyPr>
          <a:lstStyle/>
          <a:p>
            <a:r>
              <a:rPr kumimoji="1" lang="ja-JP" altLang="en-US" smtClean="0"/>
              <a:t>追加：判定を行う</a:t>
            </a:r>
            <a:r>
              <a:rPr lang="en-US" altLang="ja-JP" smtClean="0"/>
              <a:t>a,b</a:t>
            </a:r>
            <a:r>
              <a:rPr kumimoji="1" lang="ja-JP" altLang="en-US" smtClean="0"/>
              <a:t>の</a:t>
            </a:r>
            <a:r>
              <a:rPr lang="en-US" altLang="ja-JP" smtClean="0"/>
              <a:t>H</a:t>
            </a:r>
            <a:r>
              <a:rPr kumimoji="1" lang="en-US" altLang="ja-JP" smtClean="0"/>
              <a:t>itBox</a:t>
            </a:r>
            <a:r>
              <a:rPr kumimoji="1" lang="ja-JP" altLang="en-US" smtClean="0"/>
              <a:t>が</a:t>
            </a:r>
            <a:endParaRPr kumimoji="1" lang="en-US" altLang="ja-JP" smtClean="0"/>
          </a:p>
          <a:p>
            <a:r>
              <a:rPr lang="ja-JP" altLang="en-US" smtClean="0"/>
              <a:t>同じは判定しない</a:t>
            </a:r>
            <a:endParaRPr kumimoji="1" lang="ja-JP" altLang="en-US"/>
          </a:p>
        </p:txBody>
      </p:sp>
      <p:cxnSp>
        <p:nvCxnSpPr>
          <p:cNvPr id="27" name="直線矢印コネクタ 26"/>
          <p:cNvCxnSpPr/>
          <p:nvPr/>
        </p:nvCxnSpPr>
        <p:spPr>
          <a:xfrm flipH="1" flipV="1">
            <a:off x="3666425" y="3893072"/>
            <a:ext cx="4972056" cy="35807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8750300" y="4072108"/>
            <a:ext cx="3034805" cy="369332"/>
          </a:xfrm>
          <a:prstGeom prst="rect">
            <a:avLst/>
          </a:prstGeom>
          <a:noFill/>
        </p:spPr>
        <p:txBody>
          <a:bodyPr wrap="none" rtlCol="0">
            <a:spAutoFit/>
          </a:bodyPr>
          <a:lstStyle/>
          <a:p>
            <a:r>
              <a:rPr kumimoji="1" lang="ja-JP" altLang="en-US" smtClean="0"/>
              <a:t>追加：</a:t>
            </a:r>
            <a:r>
              <a:rPr kumimoji="1" lang="en-US" altLang="ja-JP" smtClean="0"/>
              <a:t>b</a:t>
            </a:r>
            <a:r>
              <a:rPr kumimoji="1" lang="ja-JP" altLang="en-US" smtClean="0"/>
              <a:t>が無敵なら判定しない</a:t>
            </a:r>
            <a:endParaRPr kumimoji="1" lang="ja-JP" altLang="en-US"/>
          </a:p>
        </p:txBody>
      </p:sp>
      <p:cxnSp>
        <p:nvCxnSpPr>
          <p:cNvPr id="30" name="直線矢印コネクタ 29"/>
          <p:cNvCxnSpPr/>
          <p:nvPr/>
        </p:nvCxnSpPr>
        <p:spPr>
          <a:xfrm flipH="1" flipV="1">
            <a:off x="5025325" y="4608242"/>
            <a:ext cx="3724975" cy="52255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8750300" y="5005144"/>
            <a:ext cx="3182603" cy="646331"/>
          </a:xfrm>
          <a:prstGeom prst="rect">
            <a:avLst/>
          </a:prstGeom>
          <a:noFill/>
        </p:spPr>
        <p:txBody>
          <a:bodyPr wrap="none" rtlCol="0">
            <a:spAutoFit/>
          </a:bodyPr>
          <a:lstStyle/>
          <a:p>
            <a:r>
              <a:rPr kumimoji="1" lang="ja-JP" altLang="en-US" smtClean="0"/>
              <a:t>追加：</a:t>
            </a:r>
            <a:r>
              <a:rPr lang="ja-JP" altLang="en-US" smtClean="0"/>
              <a:t>判定を行う</a:t>
            </a:r>
            <a:r>
              <a:rPr lang="en-US" altLang="ja-JP" smtClean="0"/>
              <a:t>a,b</a:t>
            </a:r>
            <a:r>
              <a:rPr lang="ja-JP" altLang="en-US" smtClean="0"/>
              <a:t>の</a:t>
            </a:r>
            <a:r>
              <a:rPr lang="en-US" altLang="ja-JP" smtClean="0"/>
              <a:t>HitBox</a:t>
            </a:r>
            <a:r>
              <a:rPr lang="ja-JP" altLang="en-US" smtClean="0"/>
              <a:t>が</a:t>
            </a:r>
            <a:endParaRPr lang="en-US" altLang="ja-JP" smtClean="0"/>
          </a:p>
          <a:p>
            <a:r>
              <a:rPr kumimoji="1" lang="ja-JP" altLang="en-US" smtClean="0"/>
              <a:t>同じ属性の値なら判定をしない</a:t>
            </a:r>
            <a:endParaRPr kumimoji="1" lang="ja-JP" altLang="en-US"/>
          </a:p>
        </p:txBody>
      </p:sp>
      <p:sp>
        <p:nvSpPr>
          <p:cNvPr id="34" name="テキスト ボックス 33"/>
          <p:cNvSpPr txBox="1"/>
          <p:nvPr/>
        </p:nvSpPr>
        <p:spPr>
          <a:xfrm>
            <a:off x="5021394" y="5967321"/>
            <a:ext cx="6763711" cy="646331"/>
          </a:xfrm>
          <a:prstGeom prst="rect">
            <a:avLst/>
          </a:prstGeom>
          <a:solidFill>
            <a:schemeClr val="bg1"/>
          </a:solidFill>
          <a:ln>
            <a:solidFill>
              <a:schemeClr val="tx1"/>
            </a:solidFill>
          </a:ln>
        </p:spPr>
        <p:txBody>
          <a:bodyPr wrap="none" rtlCol="0">
            <a:spAutoFit/>
          </a:bodyPr>
          <a:lstStyle/>
          <a:p>
            <a:r>
              <a:rPr kumimoji="1" lang="en-US" altLang="ja-JP" smtClean="0"/>
              <a:t>A</a:t>
            </a:r>
            <a:r>
              <a:rPr kumimoji="1" lang="ja-JP" altLang="en-US" smtClean="0"/>
              <a:t>と</a:t>
            </a:r>
            <a:r>
              <a:rPr kumimoji="1" lang="en-US" altLang="ja-JP" smtClean="0"/>
              <a:t>B</a:t>
            </a:r>
            <a:r>
              <a:rPr kumimoji="1" lang="ja-JP" altLang="en-US" smtClean="0"/>
              <a:t>の</a:t>
            </a:r>
            <a:r>
              <a:rPr kumimoji="1" lang="en-US" altLang="ja-JP" smtClean="0"/>
              <a:t>Hitbox</a:t>
            </a:r>
            <a:r>
              <a:rPr lang="ja-JP" altLang="en-US"/>
              <a:t>が</a:t>
            </a:r>
            <a:r>
              <a:rPr lang="ja-JP" altLang="en-US" smtClean="0"/>
              <a:t>当たり判定を行わない条件を書きました。この条件を</a:t>
            </a:r>
            <a:endParaRPr lang="en-US" altLang="ja-JP" smtClean="0"/>
          </a:p>
          <a:p>
            <a:r>
              <a:rPr lang="ja-JP" altLang="en-US" smtClean="0"/>
              <a:t>抜けてた</a:t>
            </a:r>
            <a:r>
              <a:rPr lang="en-US" altLang="ja-JP" smtClean="0"/>
              <a:t>A</a:t>
            </a:r>
            <a:r>
              <a:rPr lang="ja-JP" altLang="en-US" smtClean="0"/>
              <a:t>と</a:t>
            </a:r>
            <a:r>
              <a:rPr lang="en-US" altLang="ja-JP" smtClean="0"/>
              <a:t>B</a:t>
            </a:r>
            <a:r>
              <a:rPr lang="ja-JP" altLang="en-US" smtClean="0"/>
              <a:t>は当たり判定を行います。</a:t>
            </a:r>
            <a:endParaRPr lang="en-US" altLang="ja-JP" smtClean="0"/>
          </a:p>
        </p:txBody>
      </p:sp>
      <p:sp>
        <p:nvSpPr>
          <p:cNvPr id="35" name="正方形/長方形 34"/>
          <p:cNvSpPr/>
          <p:nvPr/>
        </p:nvSpPr>
        <p:spPr>
          <a:xfrm>
            <a:off x="11112" y="184666"/>
            <a:ext cx="1374094" cy="369332"/>
          </a:xfrm>
          <a:prstGeom prst="rect">
            <a:avLst/>
          </a:prstGeom>
        </p:spPr>
        <p:txBody>
          <a:bodyPr wrap="none">
            <a:spAutoFit/>
          </a:bodyPr>
          <a:lstStyle/>
          <a:p>
            <a:r>
              <a:rPr lang="ja-JP" altLang="en-US"/>
              <a:t>Collision.cpp</a:t>
            </a:r>
          </a:p>
        </p:txBody>
      </p:sp>
    </p:spTree>
    <p:extLst>
      <p:ext uri="{BB962C8B-B14F-4D97-AF65-F5344CB8AC3E}">
        <p14:creationId xmlns:p14="http://schemas.microsoft.com/office/powerpoint/2010/main" val="215696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03200" y="280432"/>
            <a:ext cx="7150101" cy="2681288"/>
          </a:xfrm>
          <a:prstGeom prst="rect">
            <a:avLst/>
          </a:prstGeom>
          <a:ln>
            <a:solidFill>
              <a:schemeClr val="tx1"/>
            </a:solidFill>
          </a:ln>
        </p:spPr>
      </p:pic>
      <p:sp>
        <p:nvSpPr>
          <p:cNvPr id="5" name="正方形/長方形 4"/>
          <p:cNvSpPr/>
          <p:nvPr/>
        </p:nvSpPr>
        <p:spPr>
          <a:xfrm>
            <a:off x="203200" y="-88900"/>
            <a:ext cx="1374094" cy="369332"/>
          </a:xfrm>
          <a:prstGeom prst="rect">
            <a:avLst/>
          </a:prstGeom>
        </p:spPr>
        <p:txBody>
          <a:bodyPr wrap="none">
            <a:spAutoFit/>
          </a:bodyPr>
          <a:lstStyle/>
          <a:p>
            <a:r>
              <a:rPr lang="ja-JP" altLang="en-US"/>
              <a:t>Collision.cpp</a:t>
            </a:r>
          </a:p>
        </p:txBody>
      </p:sp>
      <p:cxnSp>
        <p:nvCxnSpPr>
          <p:cNvPr id="6" name="直線矢印コネクタ 5"/>
          <p:cNvCxnSpPr/>
          <p:nvPr/>
        </p:nvCxnSpPr>
        <p:spPr>
          <a:xfrm flipH="1">
            <a:off x="4735888" y="584200"/>
            <a:ext cx="2896813" cy="64950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734300" y="369332"/>
            <a:ext cx="4605748" cy="1754326"/>
          </a:xfrm>
          <a:prstGeom prst="rect">
            <a:avLst/>
          </a:prstGeom>
          <a:noFill/>
        </p:spPr>
        <p:txBody>
          <a:bodyPr wrap="none" rtlCol="0">
            <a:spAutoFit/>
          </a:bodyPr>
          <a:lstStyle/>
          <a:p>
            <a:r>
              <a:rPr kumimoji="1" lang="ja-JP" altLang="en-US" smtClean="0"/>
              <a:t>当たり判定を実施する</a:t>
            </a:r>
            <a:r>
              <a:rPr kumimoji="1" lang="en-US" altLang="ja-JP" smtClean="0"/>
              <a:t>ip_a</a:t>
            </a:r>
            <a:r>
              <a:rPr kumimoji="1" lang="ja-JP" altLang="en-US" smtClean="0"/>
              <a:t>と</a:t>
            </a:r>
            <a:r>
              <a:rPr kumimoji="1" lang="en-US" altLang="ja-JP" smtClean="0"/>
              <a:t>ip_b</a:t>
            </a:r>
            <a:r>
              <a:rPr kumimoji="1" lang="ja-JP" altLang="en-US" smtClean="0"/>
              <a:t>の位置と</a:t>
            </a:r>
            <a:endParaRPr kumimoji="1" lang="en-US" altLang="ja-JP" smtClean="0"/>
          </a:p>
          <a:p>
            <a:r>
              <a:rPr lang="ja-JP" altLang="en-US"/>
              <a:t>大</a:t>
            </a:r>
            <a:r>
              <a:rPr lang="ja-JP" altLang="en-US" smtClean="0"/>
              <a:t>きさを</a:t>
            </a:r>
            <a:r>
              <a:rPr lang="en-US" altLang="ja-JP" smtClean="0"/>
              <a:t>HitAB</a:t>
            </a:r>
            <a:r>
              <a:rPr lang="ja-JP" altLang="en-US" smtClean="0"/>
              <a:t>に渡す</a:t>
            </a:r>
            <a:endParaRPr lang="en-US" altLang="ja-JP" smtClean="0"/>
          </a:p>
          <a:p>
            <a:endParaRPr kumimoji="1" lang="en-US" altLang="ja-JP"/>
          </a:p>
          <a:p>
            <a:r>
              <a:rPr lang="en-US" altLang="ja-JP" smtClean="0"/>
              <a:t>HitABMethod</a:t>
            </a:r>
            <a:r>
              <a:rPr lang="ja-JP" altLang="en-US" smtClean="0"/>
              <a:t>は衝突判定のみを行う</a:t>
            </a:r>
            <a:r>
              <a:rPr lang="en-US" altLang="ja-JP" smtClean="0"/>
              <a:t>Method</a:t>
            </a:r>
          </a:p>
          <a:p>
            <a:r>
              <a:rPr kumimoji="1" lang="ja-JP" altLang="en-US" smtClean="0"/>
              <a:t>なので返す値は</a:t>
            </a:r>
            <a:r>
              <a:rPr lang="en-US" altLang="ja-JP" smtClean="0"/>
              <a:t>bool</a:t>
            </a:r>
            <a:r>
              <a:rPr lang="ja-JP" altLang="en-US" smtClean="0"/>
              <a:t>なので</a:t>
            </a:r>
            <a:r>
              <a:rPr lang="ja-JP" altLang="en-US"/>
              <a:t>、</a:t>
            </a:r>
            <a:r>
              <a:rPr lang="ja-JP" altLang="en-US" smtClean="0"/>
              <a:t>当たっているか、</a:t>
            </a:r>
            <a:endParaRPr lang="en-US" altLang="ja-JP" smtClean="0"/>
          </a:p>
          <a:p>
            <a:r>
              <a:rPr lang="ja-JP" altLang="en-US" smtClean="0"/>
              <a:t>当たっていないを返します。</a:t>
            </a:r>
            <a:endParaRPr kumimoji="1" lang="ja-JP" altLang="en-US"/>
          </a:p>
        </p:txBody>
      </p:sp>
      <p:sp>
        <p:nvSpPr>
          <p:cNvPr id="9" name="テキスト ボックス 8"/>
          <p:cNvSpPr txBox="1"/>
          <p:nvPr/>
        </p:nvSpPr>
        <p:spPr>
          <a:xfrm>
            <a:off x="0" y="3040500"/>
            <a:ext cx="11949105" cy="646331"/>
          </a:xfrm>
          <a:prstGeom prst="rect">
            <a:avLst/>
          </a:prstGeom>
          <a:noFill/>
        </p:spPr>
        <p:txBody>
          <a:bodyPr wrap="none" rtlCol="0">
            <a:spAutoFit/>
          </a:bodyPr>
          <a:lstStyle/>
          <a:p>
            <a:r>
              <a:rPr kumimoji="1" lang="ja-JP" altLang="en-US" smtClean="0"/>
              <a:t>・衝突している場合の部分（</a:t>
            </a:r>
            <a:r>
              <a:rPr kumimoji="1" lang="en-US" altLang="ja-JP" smtClean="0"/>
              <a:t>a</a:t>
            </a:r>
            <a:r>
              <a:rPr kumimoji="1" lang="ja-JP" altLang="en-US" smtClean="0"/>
              <a:t>の</a:t>
            </a:r>
            <a:r>
              <a:rPr kumimoji="1" lang="en-US" altLang="ja-JP" smtClean="0"/>
              <a:t>Hitbox::m</a:t>
            </a:r>
            <a:r>
              <a:rPr lang="en-US" altLang="ja-JP" smtClean="0"/>
              <a:t>_hit[ ] </a:t>
            </a:r>
            <a:r>
              <a:rPr lang="ja-JP" altLang="en-US" smtClean="0"/>
              <a:t>に</a:t>
            </a:r>
            <a:r>
              <a:rPr lang="en-US" altLang="ja-JP" smtClean="0"/>
              <a:t>b</a:t>
            </a:r>
            <a:r>
              <a:rPr lang="ja-JP" altLang="en-US" smtClean="0"/>
              <a:t>の</a:t>
            </a:r>
            <a:r>
              <a:rPr lang="en-US" altLang="ja-JP" smtClean="0"/>
              <a:t>address</a:t>
            </a:r>
            <a:r>
              <a:rPr lang="ja-JP" altLang="en-US" smtClean="0"/>
              <a:t>を与える</a:t>
            </a:r>
            <a:r>
              <a:rPr kumimoji="1" lang="ja-JP" altLang="en-US" smtClean="0"/>
              <a:t>）</a:t>
            </a:r>
            <a:endParaRPr kumimoji="1" lang="en-US" altLang="ja-JP" smtClean="0"/>
          </a:p>
          <a:p>
            <a:r>
              <a:rPr lang="ja-JP" altLang="en-US"/>
              <a:t>　</a:t>
            </a:r>
            <a:r>
              <a:rPr lang="ja-JP" altLang="en-US" smtClean="0"/>
              <a:t> </a:t>
            </a:r>
            <a:r>
              <a:rPr lang="en-US" altLang="ja-JP" smtClean="0"/>
              <a:t>a</a:t>
            </a:r>
            <a:r>
              <a:rPr lang="ja-JP" altLang="en-US" smtClean="0"/>
              <a:t>に対して、複数の</a:t>
            </a:r>
            <a:r>
              <a:rPr lang="en-US" altLang="ja-JP" smtClean="0"/>
              <a:t>b</a:t>
            </a:r>
            <a:r>
              <a:rPr lang="ja-JP" altLang="en-US" smtClean="0"/>
              <a:t>が衝突している場合、</a:t>
            </a:r>
            <a:r>
              <a:rPr lang="en-US" altLang="ja-JP" smtClean="0"/>
              <a:t>m_hit[ ]</a:t>
            </a:r>
            <a:r>
              <a:rPr lang="ja-JP" altLang="en-US" smtClean="0"/>
              <a:t>に</a:t>
            </a:r>
            <a:r>
              <a:rPr lang="en-US" altLang="ja-JP" smtClean="0"/>
              <a:t>b</a:t>
            </a:r>
            <a:r>
              <a:rPr lang="ja-JP" altLang="en-US"/>
              <a:t>入</a:t>
            </a:r>
            <a:r>
              <a:rPr lang="ja-JP" altLang="en-US" smtClean="0"/>
              <a:t>れるため、要素</a:t>
            </a:r>
            <a:r>
              <a:rPr lang="ja-JP" altLang="en-US"/>
              <a:t>数</a:t>
            </a:r>
            <a:r>
              <a:rPr lang="ja-JP" altLang="en-US" smtClean="0"/>
              <a:t>を制御する必要があるので変数を用意します。</a:t>
            </a:r>
            <a:endParaRPr kumimoji="1" lang="ja-JP" altLang="en-US"/>
          </a:p>
        </p:txBody>
      </p:sp>
      <p:pic>
        <p:nvPicPr>
          <p:cNvPr id="11" name="図 10"/>
          <p:cNvPicPr>
            <a:picLocks noChangeAspect="1"/>
          </p:cNvPicPr>
          <p:nvPr/>
        </p:nvPicPr>
        <p:blipFill>
          <a:blip r:embed="rId3"/>
          <a:stretch>
            <a:fillRect/>
          </a:stretch>
        </p:blipFill>
        <p:spPr>
          <a:xfrm>
            <a:off x="203199" y="3686831"/>
            <a:ext cx="6592103" cy="3056869"/>
          </a:xfrm>
          <a:prstGeom prst="rect">
            <a:avLst/>
          </a:prstGeom>
          <a:ln>
            <a:solidFill>
              <a:schemeClr val="tx1"/>
            </a:solidFill>
          </a:ln>
        </p:spPr>
      </p:pic>
      <p:cxnSp>
        <p:nvCxnSpPr>
          <p:cNvPr id="12" name="直線矢印コネクタ 11"/>
          <p:cNvCxnSpPr/>
          <p:nvPr/>
        </p:nvCxnSpPr>
        <p:spPr>
          <a:xfrm flipH="1">
            <a:off x="2595939" y="3993773"/>
            <a:ext cx="4402562" cy="38117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099300" y="3810000"/>
            <a:ext cx="2377574" cy="369332"/>
          </a:xfrm>
          <a:prstGeom prst="rect">
            <a:avLst/>
          </a:prstGeom>
          <a:noFill/>
        </p:spPr>
        <p:txBody>
          <a:bodyPr wrap="none" rtlCol="0">
            <a:spAutoFit/>
          </a:bodyPr>
          <a:lstStyle/>
          <a:p>
            <a:r>
              <a:rPr kumimoji="1" lang="ja-JP" altLang="en-US" smtClean="0"/>
              <a:t>追加：制御用変数用意</a:t>
            </a:r>
            <a:endParaRPr kumimoji="1" lang="ja-JP" altLang="en-US"/>
          </a:p>
        </p:txBody>
      </p:sp>
      <p:cxnSp>
        <p:nvCxnSpPr>
          <p:cNvPr id="16" name="直線矢印コネクタ 15"/>
          <p:cNvCxnSpPr/>
          <p:nvPr/>
        </p:nvCxnSpPr>
        <p:spPr>
          <a:xfrm flipH="1">
            <a:off x="2595940" y="4681885"/>
            <a:ext cx="4503360" cy="53338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7099300" y="4497219"/>
            <a:ext cx="2686954" cy="369332"/>
          </a:xfrm>
          <a:prstGeom prst="rect">
            <a:avLst/>
          </a:prstGeom>
          <a:noFill/>
        </p:spPr>
        <p:txBody>
          <a:bodyPr wrap="none" rtlCol="0">
            <a:spAutoFit/>
          </a:bodyPr>
          <a:lstStyle/>
          <a:p>
            <a:r>
              <a:rPr kumimoji="1" lang="ja-JP" altLang="en-US" smtClean="0"/>
              <a:t>追加：制御用変数初期化</a:t>
            </a:r>
            <a:endParaRPr kumimoji="1" lang="ja-JP" altLang="en-US"/>
          </a:p>
        </p:txBody>
      </p:sp>
      <p:cxnSp>
        <p:nvCxnSpPr>
          <p:cNvPr id="22" name="直線矢印コネクタ 21"/>
          <p:cNvCxnSpPr/>
          <p:nvPr/>
        </p:nvCxnSpPr>
        <p:spPr>
          <a:xfrm flipH="1">
            <a:off x="3161740" y="5292631"/>
            <a:ext cx="3937560" cy="29196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7099300" y="5107965"/>
            <a:ext cx="3329758" cy="369332"/>
          </a:xfrm>
          <a:prstGeom prst="rect">
            <a:avLst/>
          </a:prstGeom>
          <a:noFill/>
        </p:spPr>
        <p:txBody>
          <a:bodyPr wrap="none" rtlCol="0">
            <a:spAutoFit/>
          </a:bodyPr>
          <a:lstStyle/>
          <a:p>
            <a:r>
              <a:rPr kumimoji="1" lang="ja-JP" altLang="en-US" smtClean="0"/>
              <a:t>追加：</a:t>
            </a:r>
            <a:r>
              <a:rPr kumimoji="1" lang="en-US" altLang="ja-JP" smtClean="0"/>
              <a:t>a</a:t>
            </a:r>
            <a:r>
              <a:rPr lang="ja-JP" altLang="en-US"/>
              <a:t>と</a:t>
            </a:r>
            <a:r>
              <a:rPr lang="ja-JP" altLang="en-US" smtClean="0"/>
              <a:t>衝突した情報を初期化</a:t>
            </a:r>
            <a:endParaRPr kumimoji="1" lang="ja-JP" altLang="en-US"/>
          </a:p>
        </p:txBody>
      </p:sp>
    </p:spTree>
    <p:extLst>
      <p:ext uri="{BB962C8B-B14F-4D97-AF65-F5344CB8AC3E}">
        <p14:creationId xmlns:p14="http://schemas.microsoft.com/office/powerpoint/2010/main" val="1486162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36152" y="448746"/>
            <a:ext cx="8745915" cy="2803485"/>
          </a:xfrm>
          <a:prstGeom prst="rect">
            <a:avLst/>
          </a:prstGeom>
          <a:ln>
            <a:solidFill>
              <a:schemeClr val="tx1"/>
            </a:solidFill>
          </a:ln>
        </p:spPr>
      </p:pic>
      <p:sp>
        <p:nvSpPr>
          <p:cNvPr id="5" name="正方形/長方形 4"/>
          <p:cNvSpPr/>
          <p:nvPr/>
        </p:nvSpPr>
        <p:spPr>
          <a:xfrm>
            <a:off x="225425" y="0"/>
            <a:ext cx="1374094" cy="369332"/>
          </a:xfrm>
          <a:prstGeom prst="rect">
            <a:avLst/>
          </a:prstGeom>
        </p:spPr>
        <p:txBody>
          <a:bodyPr wrap="none">
            <a:spAutoFit/>
          </a:bodyPr>
          <a:lstStyle/>
          <a:p>
            <a:r>
              <a:rPr lang="ja-JP" altLang="en-US"/>
              <a:t>Collision.cpp</a:t>
            </a:r>
          </a:p>
        </p:txBody>
      </p:sp>
      <p:cxnSp>
        <p:nvCxnSpPr>
          <p:cNvPr id="6" name="直線矢印コネクタ 5"/>
          <p:cNvCxnSpPr/>
          <p:nvPr/>
        </p:nvCxnSpPr>
        <p:spPr>
          <a:xfrm flipV="1">
            <a:off x="787400" y="2643406"/>
            <a:ext cx="989390" cy="70171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16670" y="3305208"/>
            <a:ext cx="10024476" cy="369332"/>
          </a:xfrm>
          <a:prstGeom prst="rect">
            <a:avLst/>
          </a:prstGeom>
          <a:noFill/>
        </p:spPr>
        <p:txBody>
          <a:bodyPr wrap="none" rtlCol="0">
            <a:spAutoFit/>
          </a:bodyPr>
          <a:lstStyle/>
          <a:p>
            <a:r>
              <a:rPr kumimoji="1" lang="ja-JP" altLang="en-US" smtClean="0"/>
              <a:t>追加：</a:t>
            </a:r>
            <a:r>
              <a:rPr kumimoji="1" lang="en-US" altLang="ja-JP" smtClean="0"/>
              <a:t>a</a:t>
            </a:r>
            <a:r>
              <a:rPr kumimoji="1" lang="ja-JP" altLang="en-US" smtClean="0"/>
              <a:t>の</a:t>
            </a:r>
            <a:r>
              <a:rPr kumimoji="1" lang="en-US" altLang="ja-JP" smtClean="0"/>
              <a:t>m_hit[ ]</a:t>
            </a:r>
            <a:r>
              <a:rPr kumimoji="1" lang="ja-JP" altLang="en-US" smtClean="0"/>
              <a:t>に</a:t>
            </a:r>
            <a:r>
              <a:rPr kumimoji="1" lang="en-US" altLang="ja-JP" smtClean="0"/>
              <a:t>b</a:t>
            </a:r>
            <a:r>
              <a:rPr kumimoji="1" lang="ja-JP" altLang="en-US" smtClean="0"/>
              <a:t>の</a:t>
            </a:r>
            <a:r>
              <a:rPr kumimoji="1" lang="en-US" altLang="ja-JP" smtClean="0"/>
              <a:t>Hitbox</a:t>
            </a:r>
            <a:r>
              <a:rPr kumimoji="1" lang="ja-JP" altLang="en-US" smtClean="0"/>
              <a:t>の</a:t>
            </a:r>
            <a:r>
              <a:rPr kumimoji="1" lang="en-US" altLang="ja-JP" smtClean="0"/>
              <a:t>address</a:t>
            </a:r>
            <a:r>
              <a:rPr kumimoji="1" lang="ja-JP" altLang="en-US" smtClean="0"/>
              <a:t>を渡している。配列の</a:t>
            </a:r>
            <a:r>
              <a:rPr lang="en-US" altLang="ja-JP" smtClean="0"/>
              <a:t>O</a:t>
            </a:r>
            <a:r>
              <a:rPr kumimoji="1" lang="en-US" altLang="ja-JP" smtClean="0"/>
              <a:t>verFlow</a:t>
            </a:r>
            <a:r>
              <a:rPr kumimoji="1" lang="ja-JP" altLang="en-US" smtClean="0"/>
              <a:t>を避けるため、</a:t>
            </a:r>
            <a:r>
              <a:rPr lang="en-US" altLang="ja-JP" smtClean="0"/>
              <a:t>Q</a:t>
            </a:r>
            <a:r>
              <a:rPr kumimoji="1" lang="en-US" altLang="ja-JP" smtClean="0"/>
              <a:t>ue</a:t>
            </a:r>
            <a:r>
              <a:rPr lang="en-US" altLang="ja-JP" smtClean="0"/>
              <a:t>Buffer</a:t>
            </a:r>
            <a:r>
              <a:rPr lang="ja-JP" altLang="en-US" smtClean="0"/>
              <a:t>を採用</a:t>
            </a:r>
            <a:endParaRPr lang="en-US" altLang="ja-JP" smtClean="0"/>
          </a:p>
        </p:txBody>
      </p:sp>
      <p:sp>
        <p:nvSpPr>
          <p:cNvPr id="11" name="テキスト ボックス 10"/>
          <p:cNvSpPr txBox="1"/>
          <p:nvPr/>
        </p:nvSpPr>
        <p:spPr>
          <a:xfrm>
            <a:off x="0" y="3700979"/>
            <a:ext cx="7629974" cy="369332"/>
          </a:xfrm>
          <a:prstGeom prst="rect">
            <a:avLst/>
          </a:prstGeom>
          <a:noFill/>
        </p:spPr>
        <p:txBody>
          <a:bodyPr wrap="none" rtlCol="0">
            <a:spAutoFit/>
          </a:bodyPr>
          <a:lstStyle/>
          <a:p>
            <a:r>
              <a:rPr lang="ja-JP" altLang="en-US"/>
              <a:t>・</a:t>
            </a:r>
            <a:r>
              <a:rPr lang="ja-JP" altLang="en-US" smtClean="0"/>
              <a:t>図のような、</a:t>
            </a:r>
            <a:r>
              <a:rPr lang="en-US" altLang="ja-JP" smtClean="0"/>
              <a:t>list</a:t>
            </a:r>
            <a:r>
              <a:rPr lang="ja-JP" altLang="en-US" smtClean="0"/>
              <a:t>内の</a:t>
            </a:r>
            <a:r>
              <a:rPr lang="en-US" altLang="ja-JP" smtClean="0"/>
              <a:t>Hitbox</a:t>
            </a:r>
            <a:r>
              <a:rPr lang="ja-JP" altLang="en-US" smtClean="0"/>
              <a:t>の総当たりで当たり判定を行う部分ができました。</a:t>
            </a:r>
            <a:endParaRPr kumimoji="1" lang="ja-JP" altLang="en-US"/>
          </a:p>
        </p:txBody>
      </p:sp>
      <p:sp>
        <p:nvSpPr>
          <p:cNvPr id="12" name="角丸四角形 11"/>
          <p:cNvSpPr/>
          <p:nvPr/>
        </p:nvSpPr>
        <p:spPr>
          <a:xfrm>
            <a:off x="1216853" y="4242518"/>
            <a:ext cx="1485900" cy="711716"/>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HitBox</a:t>
            </a:r>
            <a:r>
              <a:rPr lang="en-US" altLang="ja-JP"/>
              <a:t>1</a:t>
            </a:r>
            <a:endParaRPr kumimoji="1" lang="ja-JP" altLang="en-US"/>
          </a:p>
        </p:txBody>
      </p:sp>
      <p:sp>
        <p:nvSpPr>
          <p:cNvPr id="13" name="角丸四角形 12"/>
          <p:cNvSpPr/>
          <p:nvPr/>
        </p:nvSpPr>
        <p:spPr>
          <a:xfrm>
            <a:off x="3333970" y="4242518"/>
            <a:ext cx="1485900" cy="71171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HitBox</a:t>
            </a:r>
            <a:r>
              <a:rPr lang="en-US" altLang="ja-JP"/>
              <a:t>2</a:t>
            </a:r>
            <a:endParaRPr kumimoji="1" lang="ja-JP" altLang="en-US"/>
          </a:p>
        </p:txBody>
      </p:sp>
      <p:sp>
        <p:nvSpPr>
          <p:cNvPr id="14" name="角丸四角形 13"/>
          <p:cNvSpPr/>
          <p:nvPr/>
        </p:nvSpPr>
        <p:spPr>
          <a:xfrm>
            <a:off x="5467570" y="4242518"/>
            <a:ext cx="1485900" cy="71171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HitBox3</a:t>
            </a:r>
            <a:endParaRPr kumimoji="1" lang="ja-JP" altLang="en-US"/>
          </a:p>
        </p:txBody>
      </p:sp>
      <p:cxnSp>
        <p:nvCxnSpPr>
          <p:cNvPr id="15" name="直線矢印コネクタ 14"/>
          <p:cNvCxnSpPr>
            <a:stCxn id="12" idx="3"/>
            <a:endCxn id="13" idx="1"/>
          </p:cNvCxnSpPr>
          <p:nvPr/>
        </p:nvCxnSpPr>
        <p:spPr>
          <a:xfrm>
            <a:off x="2702753" y="4598376"/>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4836353" y="4598376"/>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1090707" y="4123287"/>
            <a:ext cx="5993545" cy="8944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16670" y="4426725"/>
            <a:ext cx="789640" cy="369332"/>
          </a:xfrm>
          <a:prstGeom prst="rect">
            <a:avLst/>
          </a:prstGeom>
          <a:noFill/>
        </p:spPr>
        <p:txBody>
          <a:bodyPr wrap="none" rtlCol="0">
            <a:spAutoFit/>
          </a:bodyPr>
          <a:lstStyle/>
          <a:p>
            <a:r>
              <a:rPr lang="en-US" altLang="ja-JP" b="1" smtClean="0"/>
              <a:t>HitL</a:t>
            </a:r>
            <a:r>
              <a:rPr kumimoji="1" lang="en-US" altLang="ja-JP" b="1" smtClean="0"/>
              <a:t>ist</a:t>
            </a:r>
            <a:endParaRPr kumimoji="1" lang="ja-JP" altLang="en-US" b="1"/>
          </a:p>
        </p:txBody>
      </p:sp>
      <p:sp>
        <p:nvSpPr>
          <p:cNvPr id="36" name="テキスト ボックス 35"/>
          <p:cNvSpPr txBox="1"/>
          <p:nvPr/>
        </p:nvSpPr>
        <p:spPr>
          <a:xfrm>
            <a:off x="1800945" y="4648452"/>
            <a:ext cx="317716" cy="369332"/>
          </a:xfrm>
          <a:prstGeom prst="rect">
            <a:avLst/>
          </a:prstGeom>
          <a:noFill/>
        </p:spPr>
        <p:txBody>
          <a:bodyPr wrap="none" rtlCol="0">
            <a:spAutoFit/>
          </a:bodyPr>
          <a:lstStyle/>
          <a:p>
            <a:r>
              <a:rPr kumimoji="1" lang="en-US" altLang="ja-JP" smtClean="0">
                <a:solidFill>
                  <a:schemeClr val="bg1"/>
                </a:solidFill>
              </a:rPr>
              <a:t>A</a:t>
            </a:r>
            <a:endParaRPr kumimoji="1" lang="ja-JP" altLang="en-US">
              <a:solidFill>
                <a:schemeClr val="bg1"/>
              </a:solidFill>
            </a:endParaRPr>
          </a:p>
        </p:txBody>
      </p:sp>
      <p:sp>
        <p:nvSpPr>
          <p:cNvPr id="37" name="テキスト ボックス 36"/>
          <p:cNvSpPr txBox="1"/>
          <p:nvPr/>
        </p:nvSpPr>
        <p:spPr>
          <a:xfrm>
            <a:off x="3932629" y="4648452"/>
            <a:ext cx="309700" cy="369332"/>
          </a:xfrm>
          <a:prstGeom prst="rect">
            <a:avLst/>
          </a:prstGeom>
          <a:noFill/>
        </p:spPr>
        <p:txBody>
          <a:bodyPr wrap="none" rtlCol="0">
            <a:spAutoFit/>
          </a:bodyPr>
          <a:lstStyle/>
          <a:p>
            <a:r>
              <a:rPr lang="en-US" altLang="ja-JP">
                <a:solidFill>
                  <a:schemeClr val="bg1"/>
                </a:solidFill>
              </a:rPr>
              <a:t>B</a:t>
            </a:r>
            <a:endParaRPr kumimoji="1" lang="ja-JP" altLang="en-US">
              <a:solidFill>
                <a:schemeClr val="bg1"/>
              </a:solidFill>
            </a:endParaRPr>
          </a:p>
        </p:txBody>
      </p:sp>
      <p:sp>
        <p:nvSpPr>
          <p:cNvPr id="38" name="テキスト ボックス 37"/>
          <p:cNvSpPr txBox="1"/>
          <p:nvPr/>
        </p:nvSpPr>
        <p:spPr>
          <a:xfrm>
            <a:off x="6085981" y="4611391"/>
            <a:ext cx="309700" cy="369332"/>
          </a:xfrm>
          <a:prstGeom prst="rect">
            <a:avLst/>
          </a:prstGeom>
          <a:noFill/>
        </p:spPr>
        <p:txBody>
          <a:bodyPr wrap="none" rtlCol="0">
            <a:spAutoFit/>
          </a:bodyPr>
          <a:lstStyle/>
          <a:p>
            <a:r>
              <a:rPr lang="en-US" altLang="ja-JP">
                <a:solidFill>
                  <a:schemeClr val="bg1"/>
                </a:solidFill>
              </a:rPr>
              <a:t>B</a:t>
            </a:r>
            <a:endParaRPr kumimoji="1" lang="ja-JP" altLang="en-US">
              <a:solidFill>
                <a:schemeClr val="bg1"/>
              </a:solidFill>
            </a:endParaRPr>
          </a:p>
        </p:txBody>
      </p:sp>
      <p:sp>
        <p:nvSpPr>
          <p:cNvPr id="40" name="角丸四角形 39"/>
          <p:cNvSpPr/>
          <p:nvPr/>
        </p:nvSpPr>
        <p:spPr>
          <a:xfrm>
            <a:off x="1216853" y="5284161"/>
            <a:ext cx="1485900" cy="71171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HitBox</a:t>
            </a:r>
            <a:r>
              <a:rPr lang="en-US" altLang="ja-JP"/>
              <a:t>1</a:t>
            </a:r>
            <a:endParaRPr kumimoji="1" lang="ja-JP" altLang="en-US"/>
          </a:p>
        </p:txBody>
      </p:sp>
      <p:sp>
        <p:nvSpPr>
          <p:cNvPr id="41" name="角丸四角形 40"/>
          <p:cNvSpPr/>
          <p:nvPr/>
        </p:nvSpPr>
        <p:spPr>
          <a:xfrm>
            <a:off x="3333970" y="5284161"/>
            <a:ext cx="1485900" cy="711716"/>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HitBox</a:t>
            </a:r>
            <a:r>
              <a:rPr lang="en-US" altLang="ja-JP"/>
              <a:t>2</a:t>
            </a:r>
            <a:endParaRPr kumimoji="1" lang="ja-JP" altLang="en-US"/>
          </a:p>
        </p:txBody>
      </p:sp>
      <p:sp>
        <p:nvSpPr>
          <p:cNvPr id="42" name="角丸四角形 41"/>
          <p:cNvSpPr/>
          <p:nvPr/>
        </p:nvSpPr>
        <p:spPr>
          <a:xfrm>
            <a:off x="5467570" y="5284161"/>
            <a:ext cx="1485900" cy="71171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HitBox3</a:t>
            </a:r>
            <a:endParaRPr kumimoji="1" lang="ja-JP" altLang="en-US"/>
          </a:p>
        </p:txBody>
      </p:sp>
      <p:cxnSp>
        <p:nvCxnSpPr>
          <p:cNvPr id="43" name="直線矢印コネクタ 42"/>
          <p:cNvCxnSpPr>
            <a:stCxn id="40" idx="3"/>
            <a:endCxn id="41" idx="1"/>
          </p:cNvCxnSpPr>
          <p:nvPr/>
        </p:nvCxnSpPr>
        <p:spPr>
          <a:xfrm>
            <a:off x="2702753" y="5640019"/>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4836353" y="5640019"/>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1090707" y="5164930"/>
            <a:ext cx="5993545" cy="8944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316670" y="5468368"/>
            <a:ext cx="789640" cy="369332"/>
          </a:xfrm>
          <a:prstGeom prst="rect">
            <a:avLst/>
          </a:prstGeom>
          <a:noFill/>
        </p:spPr>
        <p:txBody>
          <a:bodyPr wrap="none" rtlCol="0">
            <a:spAutoFit/>
          </a:bodyPr>
          <a:lstStyle/>
          <a:p>
            <a:r>
              <a:rPr lang="en-US" altLang="ja-JP" b="1" smtClean="0"/>
              <a:t>HitL</a:t>
            </a:r>
            <a:r>
              <a:rPr kumimoji="1" lang="en-US" altLang="ja-JP" b="1" smtClean="0"/>
              <a:t>ist</a:t>
            </a:r>
            <a:endParaRPr kumimoji="1" lang="ja-JP" altLang="en-US" b="1"/>
          </a:p>
        </p:txBody>
      </p:sp>
      <p:sp>
        <p:nvSpPr>
          <p:cNvPr id="47" name="テキスト ボックス 46"/>
          <p:cNvSpPr txBox="1"/>
          <p:nvPr/>
        </p:nvSpPr>
        <p:spPr>
          <a:xfrm>
            <a:off x="3939067" y="5714989"/>
            <a:ext cx="317716" cy="369332"/>
          </a:xfrm>
          <a:prstGeom prst="rect">
            <a:avLst/>
          </a:prstGeom>
          <a:noFill/>
        </p:spPr>
        <p:txBody>
          <a:bodyPr wrap="none" rtlCol="0">
            <a:spAutoFit/>
          </a:bodyPr>
          <a:lstStyle/>
          <a:p>
            <a:r>
              <a:rPr kumimoji="1" lang="en-US" altLang="ja-JP" smtClean="0">
                <a:solidFill>
                  <a:schemeClr val="bg1"/>
                </a:solidFill>
              </a:rPr>
              <a:t>A</a:t>
            </a:r>
            <a:endParaRPr kumimoji="1" lang="ja-JP" altLang="en-US">
              <a:solidFill>
                <a:schemeClr val="bg1"/>
              </a:solidFill>
            </a:endParaRPr>
          </a:p>
        </p:txBody>
      </p:sp>
      <p:sp>
        <p:nvSpPr>
          <p:cNvPr id="48" name="テキスト ボックス 47"/>
          <p:cNvSpPr txBox="1"/>
          <p:nvPr/>
        </p:nvSpPr>
        <p:spPr>
          <a:xfrm>
            <a:off x="1808961" y="5716993"/>
            <a:ext cx="309700" cy="369332"/>
          </a:xfrm>
          <a:prstGeom prst="rect">
            <a:avLst/>
          </a:prstGeom>
          <a:noFill/>
        </p:spPr>
        <p:txBody>
          <a:bodyPr wrap="none" rtlCol="0">
            <a:spAutoFit/>
          </a:bodyPr>
          <a:lstStyle/>
          <a:p>
            <a:r>
              <a:rPr lang="en-US" altLang="ja-JP">
                <a:solidFill>
                  <a:schemeClr val="bg1"/>
                </a:solidFill>
              </a:rPr>
              <a:t>B</a:t>
            </a:r>
            <a:endParaRPr kumimoji="1" lang="ja-JP" altLang="en-US">
              <a:solidFill>
                <a:schemeClr val="bg1"/>
              </a:solidFill>
            </a:endParaRPr>
          </a:p>
        </p:txBody>
      </p:sp>
      <p:sp>
        <p:nvSpPr>
          <p:cNvPr id="49" name="テキスト ボックス 48"/>
          <p:cNvSpPr txBox="1"/>
          <p:nvPr/>
        </p:nvSpPr>
        <p:spPr>
          <a:xfrm>
            <a:off x="6085981" y="5653034"/>
            <a:ext cx="309700" cy="369332"/>
          </a:xfrm>
          <a:prstGeom prst="rect">
            <a:avLst/>
          </a:prstGeom>
          <a:noFill/>
        </p:spPr>
        <p:txBody>
          <a:bodyPr wrap="none" rtlCol="0">
            <a:spAutoFit/>
          </a:bodyPr>
          <a:lstStyle/>
          <a:p>
            <a:r>
              <a:rPr lang="en-US" altLang="ja-JP">
                <a:solidFill>
                  <a:schemeClr val="bg1"/>
                </a:solidFill>
              </a:rPr>
              <a:t>B</a:t>
            </a:r>
            <a:endParaRPr kumimoji="1" lang="ja-JP" altLang="en-US">
              <a:solidFill>
                <a:schemeClr val="bg1"/>
              </a:solidFill>
            </a:endParaRPr>
          </a:p>
        </p:txBody>
      </p:sp>
      <p:sp>
        <p:nvSpPr>
          <p:cNvPr id="52" name="テキスト ボックス 51"/>
          <p:cNvSpPr txBox="1"/>
          <p:nvPr/>
        </p:nvSpPr>
        <p:spPr>
          <a:xfrm>
            <a:off x="225425" y="6391239"/>
            <a:ext cx="6466835" cy="369332"/>
          </a:xfrm>
          <a:prstGeom prst="rect">
            <a:avLst/>
          </a:prstGeom>
          <a:noFill/>
        </p:spPr>
        <p:txBody>
          <a:bodyPr wrap="none" rtlCol="0">
            <a:spAutoFit/>
          </a:bodyPr>
          <a:lstStyle/>
          <a:p>
            <a:r>
              <a:rPr kumimoji="1" lang="ja-JP" altLang="en-US" smtClean="0"/>
              <a:t>こんな感じで、</a:t>
            </a:r>
            <a:r>
              <a:rPr kumimoji="1" lang="en-US" altLang="ja-JP" smtClean="0"/>
              <a:t>A</a:t>
            </a:r>
            <a:r>
              <a:rPr kumimoji="1" lang="ja-JP" altLang="en-US" smtClean="0"/>
              <a:t>を基準に</a:t>
            </a:r>
            <a:r>
              <a:rPr kumimoji="1" lang="en-US" altLang="ja-JP" smtClean="0"/>
              <a:t>B</a:t>
            </a:r>
            <a:r>
              <a:rPr lang="ja-JP" altLang="en-US" smtClean="0"/>
              <a:t>達が当たっているかどうか</a:t>
            </a:r>
            <a:r>
              <a:rPr lang="ja-JP" altLang="en-US"/>
              <a:t>調</a:t>
            </a:r>
            <a:r>
              <a:rPr lang="ja-JP" altLang="en-US" smtClean="0"/>
              <a:t>べてい</a:t>
            </a:r>
            <a:r>
              <a:rPr lang="ja-JP" altLang="en-US"/>
              <a:t>る</a:t>
            </a:r>
            <a:endParaRPr kumimoji="1" lang="ja-JP" altLang="en-US"/>
          </a:p>
        </p:txBody>
      </p:sp>
      <p:cxnSp>
        <p:nvCxnSpPr>
          <p:cNvPr id="54" name="直線矢印コネクタ 53"/>
          <p:cNvCxnSpPr/>
          <p:nvPr/>
        </p:nvCxnSpPr>
        <p:spPr>
          <a:xfrm>
            <a:off x="7222125" y="4857876"/>
            <a:ext cx="0" cy="4609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7289403" y="4149726"/>
            <a:ext cx="3831498" cy="923330"/>
          </a:xfrm>
          <a:prstGeom prst="rect">
            <a:avLst/>
          </a:prstGeom>
          <a:noFill/>
        </p:spPr>
        <p:txBody>
          <a:bodyPr wrap="none" rtlCol="0">
            <a:spAutoFit/>
          </a:bodyPr>
          <a:lstStyle/>
          <a:p>
            <a:r>
              <a:rPr lang="en-US" altLang="ja-JP"/>
              <a:t>1</a:t>
            </a:r>
            <a:r>
              <a:rPr kumimoji="1" lang="ja-JP" altLang="en-US" smtClean="0"/>
              <a:t>回目の</a:t>
            </a:r>
            <a:r>
              <a:rPr kumimoji="1" lang="en-US" altLang="ja-JP" smtClean="0"/>
              <a:t>loop</a:t>
            </a:r>
          </a:p>
          <a:p>
            <a:r>
              <a:rPr lang="en-US" altLang="ja-JP" smtClean="0"/>
              <a:t>A</a:t>
            </a:r>
            <a:r>
              <a:rPr lang="ja-JP" altLang="en-US" smtClean="0"/>
              <a:t>を基準に</a:t>
            </a:r>
            <a:r>
              <a:rPr lang="en-US" altLang="ja-JP" smtClean="0"/>
              <a:t>B</a:t>
            </a:r>
            <a:r>
              <a:rPr lang="ja-JP" altLang="en-US" smtClean="0"/>
              <a:t>達が当たっているどうかを</a:t>
            </a:r>
            <a:endParaRPr lang="en-US" altLang="ja-JP" smtClean="0"/>
          </a:p>
          <a:p>
            <a:r>
              <a:rPr kumimoji="1" lang="ja-JP" altLang="en-US"/>
              <a:t>調</a:t>
            </a:r>
            <a:r>
              <a:rPr kumimoji="1" lang="ja-JP" altLang="en-US" smtClean="0"/>
              <a:t>べる</a:t>
            </a:r>
            <a:endParaRPr kumimoji="1" lang="ja-JP" altLang="en-US"/>
          </a:p>
        </p:txBody>
      </p:sp>
      <p:sp>
        <p:nvSpPr>
          <p:cNvPr id="56" name="テキスト ボックス 55"/>
          <p:cNvSpPr txBox="1"/>
          <p:nvPr/>
        </p:nvSpPr>
        <p:spPr>
          <a:xfrm>
            <a:off x="7256571" y="5289012"/>
            <a:ext cx="3905236" cy="646331"/>
          </a:xfrm>
          <a:prstGeom prst="rect">
            <a:avLst/>
          </a:prstGeom>
          <a:noFill/>
        </p:spPr>
        <p:txBody>
          <a:bodyPr wrap="none" rtlCol="0">
            <a:spAutoFit/>
          </a:bodyPr>
          <a:lstStyle/>
          <a:p>
            <a:r>
              <a:rPr lang="en-US" altLang="ja-JP" smtClean="0"/>
              <a:t>2</a:t>
            </a:r>
            <a:r>
              <a:rPr kumimoji="1" lang="ja-JP" altLang="en-US" smtClean="0"/>
              <a:t>回目の</a:t>
            </a:r>
            <a:r>
              <a:rPr kumimoji="1" lang="en-US" altLang="ja-JP" smtClean="0"/>
              <a:t>loop</a:t>
            </a:r>
          </a:p>
          <a:p>
            <a:r>
              <a:rPr lang="ja-JP" altLang="en-US" smtClean="0"/>
              <a:t>基準なる</a:t>
            </a:r>
            <a:r>
              <a:rPr lang="en-US" altLang="ja-JP" smtClean="0"/>
              <a:t>A</a:t>
            </a:r>
            <a:r>
              <a:rPr lang="ja-JP" altLang="en-US" smtClean="0"/>
              <a:t>を進めてまた総当たりを行う</a:t>
            </a:r>
            <a:endParaRPr kumimoji="1" lang="ja-JP" altLang="en-US"/>
          </a:p>
        </p:txBody>
      </p:sp>
      <p:cxnSp>
        <p:nvCxnSpPr>
          <p:cNvPr id="58" name="直線矢印コネクタ 57"/>
          <p:cNvCxnSpPr/>
          <p:nvPr/>
        </p:nvCxnSpPr>
        <p:spPr>
          <a:xfrm>
            <a:off x="7222125" y="5931558"/>
            <a:ext cx="0" cy="4609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グループ化 61"/>
          <p:cNvGrpSpPr/>
          <p:nvPr/>
        </p:nvGrpSpPr>
        <p:grpSpPr>
          <a:xfrm>
            <a:off x="3130094" y="4089982"/>
            <a:ext cx="679994" cy="672770"/>
            <a:chOff x="10843924" y="3593001"/>
            <a:chExt cx="679994" cy="672770"/>
          </a:xfrm>
        </p:grpSpPr>
        <p:sp>
          <p:nvSpPr>
            <p:cNvPr id="59" name="爆発 1 58"/>
            <p:cNvSpPr/>
            <p:nvPr/>
          </p:nvSpPr>
          <p:spPr>
            <a:xfrm>
              <a:off x="10886137" y="3593001"/>
              <a:ext cx="622300" cy="67277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10843924" y="3790886"/>
              <a:ext cx="679994" cy="276999"/>
            </a:xfrm>
            <a:prstGeom prst="rect">
              <a:avLst/>
            </a:prstGeom>
            <a:noFill/>
          </p:spPr>
          <p:txBody>
            <a:bodyPr wrap="none" rtlCol="0">
              <a:spAutoFit/>
            </a:bodyPr>
            <a:lstStyle/>
            <a:p>
              <a:r>
                <a:rPr kumimoji="1" lang="ja-JP" altLang="en-US" sz="1200" b="1" smtClean="0"/>
                <a:t>チェック</a:t>
              </a:r>
              <a:endParaRPr kumimoji="1" lang="ja-JP" altLang="en-US" sz="1200" b="1"/>
            </a:p>
          </p:txBody>
        </p:sp>
      </p:grpSp>
      <p:grpSp>
        <p:nvGrpSpPr>
          <p:cNvPr id="63" name="グループ化 62"/>
          <p:cNvGrpSpPr/>
          <p:nvPr/>
        </p:nvGrpSpPr>
        <p:grpSpPr>
          <a:xfrm>
            <a:off x="5252297" y="4089982"/>
            <a:ext cx="679994" cy="672770"/>
            <a:chOff x="10843924" y="3593001"/>
            <a:chExt cx="679994" cy="672770"/>
          </a:xfrm>
        </p:grpSpPr>
        <p:sp>
          <p:nvSpPr>
            <p:cNvPr id="64" name="爆発 1 63"/>
            <p:cNvSpPr/>
            <p:nvPr/>
          </p:nvSpPr>
          <p:spPr>
            <a:xfrm>
              <a:off x="10886137" y="3593001"/>
              <a:ext cx="622300" cy="67277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10843924" y="3790886"/>
              <a:ext cx="679994" cy="276999"/>
            </a:xfrm>
            <a:prstGeom prst="rect">
              <a:avLst/>
            </a:prstGeom>
            <a:noFill/>
          </p:spPr>
          <p:txBody>
            <a:bodyPr wrap="none" rtlCol="0">
              <a:spAutoFit/>
            </a:bodyPr>
            <a:lstStyle/>
            <a:p>
              <a:r>
                <a:rPr kumimoji="1" lang="ja-JP" altLang="en-US" sz="1200" b="1" smtClean="0"/>
                <a:t>チェック</a:t>
              </a:r>
              <a:endParaRPr kumimoji="1" lang="ja-JP" altLang="en-US" sz="1200" b="1"/>
            </a:p>
          </p:txBody>
        </p:sp>
      </p:grpSp>
      <p:grpSp>
        <p:nvGrpSpPr>
          <p:cNvPr id="66" name="グループ化 65"/>
          <p:cNvGrpSpPr/>
          <p:nvPr/>
        </p:nvGrpSpPr>
        <p:grpSpPr>
          <a:xfrm>
            <a:off x="1016147" y="5142688"/>
            <a:ext cx="679994" cy="672770"/>
            <a:chOff x="10843924" y="3593001"/>
            <a:chExt cx="679994" cy="672770"/>
          </a:xfrm>
        </p:grpSpPr>
        <p:sp>
          <p:nvSpPr>
            <p:cNvPr id="67" name="爆発 1 66"/>
            <p:cNvSpPr/>
            <p:nvPr/>
          </p:nvSpPr>
          <p:spPr>
            <a:xfrm>
              <a:off x="10886137" y="3593001"/>
              <a:ext cx="622300" cy="67277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10843924" y="3790886"/>
              <a:ext cx="679994" cy="276999"/>
            </a:xfrm>
            <a:prstGeom prst="rect">
              <a:avLst/>
            </a:prstGeom>
            <a:noFill/>
          </p:spPr>
          <p:txBody>
            <a:bodyPr wrap="none" rtlCol="0">
              <a:spAutoFit/>
            </a:bodyPr>
            <a:lstStyle/>
            <a:p>
              <a:r>
                <a:rPr kumimoji="1" lang="ja-JP" altLang="en-US" sz="1200" b="1" smtClean="0"/>
                <a:t>チェック</a:t>
              </a:r>
              <a:endParaRPr kumimoji="1" lang="ja-JP" altLang="en-US" sz="1200" b="1"/>
            </a:p>
          </p:txBody>
        </p:sp>
      </p:grpSp>
      <p:grpSp>
        <p:nvGrpSpPr>
          <p:cNvPr id="69" name="グループ化 68"/>
          <p:cNvGrpSpPr/>
          <p:nvPr/>
        </p:nvGrpSpPr>
        <p:grpSpPr>
          <a:xfrm>
            <a:off x="5249092" y="5131564"/>
            <a:ext cx="679994" cy="672770"/>
            <a:chOff x="10843924" y="3593001"/>
            <a:chExt cx="679994" cy="672770"/>
          </a:xfrm>
        </p:grpSpPr>
        <p:sp>
          <p:nvSpPr>
            <p:cNvPr id="70" name="爆発 1 69"/>
            <p:cNvSpPr/>
            <p:nvPr/>
          </p:nvSpPr>
          <p:spPr>
            <a:xfrm>
              <a:off x="10886137" y="3593001"/>
              <a:ext cx="622300" cy="67277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10843924" y="3790886"/>
              <a:ext cx="679994" cy="276999"/>
            </a:xfrm>
            <a:prstGeom prst="rect">
              <a:avLst/>
            </a:prstGeom>
            <a:noFill/>
          </p:spPr>
          <p:txBody>
            <a:bodyPr wrap="none" rtlCol="0">
              <a:spAutoFit/>
            </a:bodyPr>
            <a:lstStyle/>
            <a:p>
              <a:r>
                <a:rPr kumimoji="1" lang="ja-JP" altLang="en-US" sz="1200" b="1" smtClean="0"/>
                <a:t>チェック</a:t>
              </a:r>
              <a:endParaRPr kumimoji="1" lang="ja-JP" altLang="en-US" sz="1200" b="1"/>
            </a:p>
          </p:txBody>
        </p:sp>
      </p:grpSp>
    </p:spTree>
    <p:extLst>
      <p:ext uri="{BB962C8B-B14F-4D97-AF65-F5344CB8AC3E}">
        <p14:creationId xmlns:p14="http://schemas.microsoft.com/office/powerpoint/2010/main" val="391480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377217" cy="646331"/>
          </a:xfrm>
          <a:prstGeom prst="rect">
            <a:avLst/>
          </a:prstGeom>
          <a:noFill/>
        </p:spPr>
        <p:txBody>
          <a:bodyPr wrap="none" rtlCol="0">
            <a:spAutoFit/>
          </a:bodyPr>
          <a:lstStyle/>
          <a:p>
            <a:r>
              <a:rPr kumimoji="1" lang="ja-JP" altLang="en-US" smtClean="0"/>
              <a:t>・</a:t>
            </a:r>
            <a:r>
              <a:rPr kumimoji="1" lang="en-US" altLang="ja-JP" smtClean="0"/>
              <a:t>HitABMethod</a:t>
            </a:r>
            <a:r>
              <a:rPr kumimoji="1" lang="ja-JP" altLang="en-US" smtClean="0"/>
              <a:t>を作る</a:t>
            </a:r>
            <a:endParaRPr kumimoji="1" lang="en-US" altLang="ja-JP" smtClean="0"/>
          </a:p>
          <a:p>
            <a:r>
              <a:rPr lang="ja-JP" altLang="en-US"/>
              <a:t>　</a:t>
            </a:r>
            <a:r>
              <a:rPr lang="en-US" altLang="ja-JP" smtClean="0"/>
              <a:t>HitABMethod</a:t>
            </a:r>
            <a:r>
              <a:rPr lang="ja-JP" altLang="en-US" smtClean="0"/>
              <a:t>は、ただの当たり判定です。</a:t>
            </a:r>
            <a:r>
              <a:rPr lang="en-US" altLang="ja-JP" smtClean="0"/>
              <a:t>ActionGame</a:t>
            </a:r>
            <a:r>
              <a:rPr lang="ja-JP" altLang="en-US" smtClean="0"/>
              <a:t>作成の指南書にもあった、あの当たり判定をここで行います。</a:t>
            </a:r>
            <a:endParaRPr kumimoji="1" lang="ja-JP" altLang="en-US"/>
          </a:p>
        </p:txBody>
      </p:sp>
      <p:pic>
        <p:nvPicPr>
          <p:cNvPr id="5" name="図 4"/>
          <p:cNvPicPr>
            <a:picLocks noChangeAspect="1"/>
          </p:cNvPicPr>
          <p:nvPr/>
        </p:nvPicPr>
        <p:blipFill>
          <a:blip r:embed="rId2"/>
          <a:stretch>
            <a:fillRect/>
          </a:stretch>
        </p:blipFill>
        <p:spPr>
          <a:xfrm>
            <a:off x="355599" y="989627"/>
            <a:ext cx="9313335" cy="2341563"/>
          </a:xfrm>
          <a:prstGeom prst="rect">
            <a:avLst/>
          </a:prstGeom>
          <a:ln>
            <a:solidFill>
              <a:schemeClr val="tx1"/>
            </a:solidFill>
          </a:ln>
        </p:spPr>
      </p:pic>
      <p:sp>
        <p:nvSpPr>
          <p:cNvPr id="6" name="正方形/長方形 5"/>
          <p:cNvSpPr/>
          <p:nvPr/>
        </p:nvSpPr>
        <p:spPr>
          <a:xfrm>
            <a:off x="253999" y="657026"/>
            <a:ext cx="1374094" cy="369332"/>
          </a:xfrm>
          <a:prstGeom prst="rect">
            <a:avLst/>
          </a:prstGeom>
        </p:spPr>
        <p:txBody>
          <a:bodyPr wrap="none">
            <a:spAutoFit/>
          </a:bodyPr>
          <a:lstStyle/>
          <a:p>
            <a:r>
              <a:rPr lang="ja-JP" altLang="en-US"/>
              <a:t>Collision.cpp</a:t>
            </a:r>
          </a:p>
        </p:txBody>
      </p:sp>
      <p:cxnSp>
        <p:nvCxnSpPr>
          <p:cNvPr id="7" name="直線矢印コネクタ 6"/>
          <p:cNvCxnSpPr/>
          <p:nvPr/>
        </p:nvCxnSpPr>
        <p:spPr>
          <a:xfrm flipV="1">
            <a:off x="2590800" y="2160409"/>
            <a:ext cx="760790" cy="150338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892300" y="3663791"/>
            <a:ext cx="8872942" cy="369332"/>
          </a:xfrm>
          <a:prstGeom prst="rect">
            <a:avLst/>
          </a:prstGeom>
          <a:noFill/>
        </p:spPr>
        <p:txBody>
          <a:bodyPr wrap="none" rtlCol="0">
            <a:spAutoFit/>
          </a:bodyPr>
          <a:lstStyle/>
          <a:p>
            <a:r>
              <a:rPr kumimoji="1" lang="ja-JP" altLang="en-US" smtClean="0"/>
              <a:t>追加：当たり判定の条件文を加えた。忘れた人は</a:t>
            </a:r>
            <a:r>
              <a:rPr kumimoji="1" lang="en-US" altLang="ja-JP" smtClean="0"/>
              <a:t>ActionGame</a:t>
            </a:r>
            <a:r>
              <a:rPr lang="ja-JP" altLang="en-US" smtClean="0"/>
              <a:t>指南書を見てみよう！</a:t>
            </a:r>
            <a:r>
              <a:rPr lang="en-US" altLang="ja-JP" smtClean="0"/>
              <a:t>(</a:t>
            </a:r>
            <a:r>
              <a:rPr lang="ja-JP" altLang="en-US" smtClean="0"/>
              <a:t>*</a:t>
            </a:r>
            <a:r>
              <a:rPr lang="en-US" altLang="ja-JP" smtClean="0"/>
              <a:t>’ω’*)</a:t>
            </a:r>
            <a:endParaRPr kumimoji="1" lang="ja-JP" altLang="en-US"/>
          </a:p>
        </p:txBody>
      </p:sp>
      <p:sp>
        <p:nvSpPr>
          <p:cNvPr id="11" name="テキスト ボックス 10"/>
          <p:cNvSpPr txBox="1"/>
          <p:nvPr/>
        </p:nvSpPr>
        <p:spPr>
          <a:xfrm>
            <a:off x="0" y="4024758"/>
            <a:ext cx="4913909" cy="646331"/>
          </a:xfrm>
          <a:prstGeom prst="rect">
            <a:avLst/>
          </a:prstGeom>
          <a:noFill/>
        </p:spPr>
        <p:txBody>
          <a:bodyPr wrap="none" rtlCol="0">
            <a:spAutoFit/>
          </a:bodyPr>
          <a:lstStyle/>
          <a:p>
            <a:r>
              <a:rPr kumimoji="1" lang="ja-JP" altLang="en-US" smtClean="0"/>
              <a:t>・</a:t>
            </a:r>
            <a:r>
              <a:rPr kumimoji="1" lang="en-US" altLang="ja-JP" smtClean="0"/>
              <a:t>main</a:t>
            </a:r>
            <a:r>
              <a:rPr kumimoji="1" lang="ja-JP" altLang="en-US" smtClean="0"/>
              <a:t>に</a:t>
            </a:r>
            <a:r>
              <a:rPr lang="en-US" altLang="ja-JP" smtClean="0"/>
              <a:t>CheckStart</a:t>
            </a:r>
            <a:r>
              <a:rPr lang="en-US" altLang="ja-JP"/>
              <a:t>Method</a:t>
            </a:r>
            <a:r>
              <a:rPr lang="ja-JP" altLang="en-US" smtClean="0"/>
              <a:t>を実行させる</a:t>
            </a:r>
            <a:endParaRPr lang="en-US" altLang="ja-JP" smtClean="0"/>
          </a:p>
          <a:p>
            <a:r>
              <a:rPr kumimoji="1" lang="ja-JP" altLang="en-US"/>
              <a:t>　</a:t>
            </a:r>
            <a:r>
              <a:rPr kumimoji="1" lang="ja-JP" altLang="en-US" smtClean="0"/>
              <a:t>それでは、作成した</a:t>
            </a:r>
            <a:r>
              <a:rPr kumimoji="1" lang="en-US" altLang="ja-JP" smtClean="0"/>
              <a:t>Method</a:t>
            </a:r>
            <a:r>
              <a:rPr kumimoji="1" lang="ja-JP" altLang="en-US" smtClean="0"/>
              <a:t>を実行させましょう。</a:t>
            </a:r>
            <a:endParaRPr kumimoji="1" lang="ja-JP" altLang="en-US"/>
          </a:p>
        </p:txBody>
      </p:sp>
      <p:pic>
        <p:nvPicPr>
          <p:cNvPr id="12" name="図 11"/>
          <p:cNvPicPr>
            <a:picLocks noChangeAspect="1"/>
          </p:cNvPicPr>
          <p:nvPr/>
        </p:nvPicPr>
        <p:blipFill>
          <a:blip r:embed="rId3"/>
          <a:stretch>
            <a:fillRect/>
          </a:stretch>
        </p:blipFill>
        <p:spPr>
          <a:xfrm>
            <a:off x="339614" y="5032056"/>
            <a:ext cx="4672652" cy="1437739"/>
          </a:xfrm>
          <a:prstGeom prst="rect">
            <a:avLst/>
          </a:prstGeom>
          <a:ln>
            <a:solidFill>
              <a:schemeClr val="tx1"/>
            </a:solidFill>
          </a:ln>
        </p:spPr>
      </p:pic>
      <p:sp>
        <p:nvSpPr>
          <p:cNvPr id="13" name="正方形/長方形 12"/>
          <p:cNvSpPr/>
          <p:nvPr/>
        </p:nvSpPr>
        <p:spPr>
          <a:xfrm>
            <a:off x="253999" y="4671089"/>
            <a:ext cx="1053494" cy="369332"/>
          </a:xfrm>
          <a:prstGeom prst="rect">
            <a:avLst/>
          </a:prstGeom>
        </p:spPr>
        <p:txBody>
          <a:bodyPr wrap="none">
            <a:spAutoFit/>
          </a:bodyPr>
          <a:lstStyle/>
          <a:p>
            <a:r>
              <a:rPr lang="ja-JP" altLang="en-US"/>
              <a:t>main.cpp</a:t>
            </a:r>
          </a:p>
        </p:txBody>
      </p:sp>
      <p:cxnSp>
        <p:nvCxnSpPr>
          <p:cNvPr id="14" name="直線矢印コネクタ 13"/>
          <p:cNvCxnSpPr/>
          <p:nvPr/>
        </p:nvCxnSpPr>
        <p:spPr>
          <a:xfrm flipH="1">
            <a:off x="2238158" y="5486400"/>
            <a:ext cx="3070442" cy="47211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308600" y="5257800"/>
            <a:ext cx="2146742" cy="369332"/>
          </a:xfrm>
          <a:prstGeom prst="rect">
            <a:avLst/>
          </a:prstGeom>
          <a:noFill/>
        </p:spPr>
        <p:txBody>
          <a:bodyPr wrap="none" rtlCol="0">
            <a:spAutoFit/>
          </a:bodyPr>
          <a:lstStyle/>
          <a:p>
            <a:r>
              <a:rPr kumimoji="1" lang="ja-JP" altLang="en-US" smtClean="0"/>
              <a:t>追加：衝突判定実行</a:t>
            </a:r>
            <a:endParaRPr kumimoji="1" lang="ja-JP" altLang="en-US"/>
          </a:p>
        </p:txBody>
      </p:sp>
      <p:sp>
        <p:nvSpPr>
          <p:cNvPr id="18" name="テキスト ボックス 17"/>
          <p:cNvSpPr txBox="1"/>
          <p:nvPr/>
        </p:nvSpPr>
        <p:spPr>
          <a:xfrm>
            <a:off x="339614" y="6469795"/>
            <a:ext cx="8457572" cy="369332"/>
          </a:xfrm>
          <a:prstGeom prst="rect">
            <a:avLst/>
          </a:prstGeom>
          <a:noFill/>
        </p:spPr>
        <p:txBody>
          <a:bodyPr wrap="none" rtlCol="0">
            <a:spAutoFit/>
          </a:bodyPr>
          <a:lstStyle/>
          <a:p>
            <a:r>
              <a:rPr kumimoji="1" lang="ja-JP" altLang="en-US" smtClean="0"/>
              <a:t>本当に成功してるかどうか</a:t>
            </a:r>
            <a:r>
              <a:rPr kumimoji="1" lang="en-US" altLang="ja-JP" smtClean="0"/>
              <a:t>Hero</a:t>
            </a:r>
            <a:r>
              <a:rPr lang="ja-JP" altLang="en-US" smtClean="0"/>
              <a:t>が持つ</a:t>
            </a:r>
            <a:r>
              <a:rPr lang="en-US" altLang="ja-JP" smtClean="0"/>
              <a:t>HitBox</a:t>
            </a:r>
            <a:r>
              <a:rPr lang="ja-JP" altLang="en-US" smtClean="0"/>
              <a:t>を値をしっかりした値にして確認しましょう</a:t>
            </a:r>
            <a:endParaRPr kumimoji="1" lang="ja-JP" altLang="en-US"/>
          </a:p>
        </p:txBody>
      </p:sp>
    </p:spTree>
    <p:extLst>
      <p:ext uri="{BB962C8B-B14F-4D97-AF65-F5344CB8AC3E}">
        <p14:creationId xmlns:p14="http://schemas.microsoft.com/office/powerpoint/2010/main" val="1395205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7000" y="127000"/>
            <a:ext cx="6213048" cy="646331"/>
          </a:xfrm>
          <a:prstGeom prst="rect">
            <a:avLst/>
          </a:prstGeom>
          <a:noFill/>
        </p:spPr>
        <p:txBody>
          <a:bodyPr wrap="none" rtlCol="0">
            <a:spAutoFit/>
          </a:bodyPr>
          <a:lstStyle/>
          <a:p>
            <a:r>
              <a:rPr kumimoji="1" lang="ja-JP" altLang="en-US" smtClean="0"/>
              <a:t>・主人公から</a:t>
            </a:r>
            <a:r>
              <a:rPr kumimoji="1" lang="en-US" altLang="ja-JP" smtClean="0"/>
              <a:t>HitBox</a:t>
            </a:r>
            <a:r>
              <a:rPr kumimoji="1" lang="ja-JP" altLang="en-US" smtClean="0"/>
              <a:t>の値を</a:t>
            </a:r>
            <a:r>
              <a:rPr kumimoji="1" lang="en-US" altLang="ja-JP" smtClean="0"/>
              <a:t>Set</a:t>
            </a:r>
            <a:r>
              <a:rPr kumimoji="1" lang="ja-JP" altLang="en-US" smtClean="0"/>
              <a:t>する。</a:t>
            </a:r>
            <a:endParaRPr kumimoji="1" lang="en-US" altLang="ja-JP" smtClean="0"/>
          </a:p>
          <a:p>
            <a:r>
              <a:rPr lang="ja-JP" altLang="en-US"/>
              <a:t>　</a:t>
            </a:r>
            <a:r>
              <a:rPr lang="en-US" altLang="ja-JP" smtClean="0"/>
              <a:t>Set</a:t>
            </a:r>
            <a:r>
              <a:rPr lang="ja-JP" altLang="en-US" smtClean="0"/>
              <a:t>するにも、</a:t>
            </a:r>
            <a:r>
              <a:rPr lang="en-US" altLang="ja-JP" smtClean="0"/>
              <a:t>HitBox</a:t>
            </a:r>
            <a:r>
              <a:rPr lang="ja-JP" altLang="en-US" smtClean="0"/>
              <a:t>にまだ</a:t>
            </a:r>
            <a:r>
              <a:rPr lang="en-US" altLang="ja-JP" smtClean="0"/>
              <a:t>Set</a:t>
            </a:r>
            <a:r>
              <a:rPr lang="ja-JP" altLang="en-US" smtClean="0"/>
              <a:t>機能が無いので用意しましょう。</a:t>
            </a:r>
            <a:endParaRPr kumimoji="1" lang="ja-JP" altLang="en-US"/>
          </a:p>
        </p:txBody>
      </p:sp>
      <p:pic>
        <p:nvPicPr>
          <p:cNvPr id="3" name="図 2"/>
          <p:cNvPicPr>
            <a:picLocks noChangeAspect="1"/>
          </p:cNvPicPr>
          <p:nvPr/>
        </p:nvPicPr>
        <p:blipFill>
          <a:blip r:embed="rId2"/>
          <a:stretch>
            <a:fillRect/>
          </a:stretch>
        </p:blipFill>
        <p:spPr>
          <a:xfrm>
            <a:off x="127000" y="773331"/>
            <a:ext cx="7881547" cy="4537075"/>
          </a:xfrm>
          <a:prstGeom prst="rect">
            <a:avLst/>
          </a:prstGeom>
          <a:ln>
            <a:solidFill>
              <a:schemeClr val="tx1"/>
            </a:solidFill>
          </a:ln>
        </p:spPr>
      </p:pic>
      <p:sp>
        <p:nvSpPr>
          <p:cNvPr id="4" name="正方形/長方形 3"/>
          <p:cNvSpPr/>
          <p:nvPr/>
        </p:nvSpPr>
        <p:spPr>
          <a:xfrm>
            <a:off x="6854064" y="773331"/>
            <a:ext cx="1154483" cy="369332"/>
          </a:xfrm>
          <a:prstGeom prst="rect">
            <a:avLst/>
          </a:prstGeom>
        </p:spPr>
        <p:txBody>
          <a:bodyPr wrap="none">
            <a:spAutoFit/>
          </a:bodyPr>
          <a:lstStyle/>
          <a:p>
            <a:r>
              <a:rPr lang="ja-JP" altLang="en-US"/>
              <a:t>Collision.h</a:t>
            </a:r>
          </a:p>
        </p:txBody>
      </p:sp>
      <p:cxnSp>
        <p:nvCxnSpPr>
          <p:cNvPr id="5" name="直線矢印コネクタ 4"/>
          <p:cNvCxnSpPr/>
          <p:nvPr/>
        </p:nvCxnSpPr>
        <p:spPr>
          <a:xfrm flipH="1">
            <a:off x="5743358" y="2805810"/>
            <a:ext cx="2498942" cy="129850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242300" y="2603500"/>
            <a:ext cx="3899209" cy="1200329"/>
          </a:xfrm>
          <a:prstGeom prst="rect">
            <a:avLst/>
          </a:prstGeom>
          <a:noFill/>
        </p:spPr>
        <p:txBody>
          <a:bodyPr wrap="none" rtlCol="0">
            <a:spAutoFit/>
          </a:bodyPr>
          <a:lstStyle/>
          <a:p>
            <a:r>
              <a:rPr kumimoji="1" lang="ja-JP" altLang="en-US" smtClean="0"/>
              <a:t>追加：</a:t>
            </a:r>
            <a:r>
              <a:rPr kumimoji="1" lang="en-US" altLang="ja-JP" smtClean="0"/>
              <a:t>member</a:t>
            </a:r>
            <a:r>
              <a:rPr kumimoji="1" lang="ja-JP" altLang="en-US" smtClean="0"/>
              <a:t>の値を変更用の</a:t>
            </a:r>
            <a:r>
              <a:rPr kumimoji="1" lang="en-US" altLang="ja-JP" smtClean="0"/>
              <a:t>Method</a:t>
            </a:r>
          </a:p>
          <a:p>
            <a:r>
              <a:rPr lang="ja-JP" altLang="en-US" smtClean="0"/>
              <a:t>を用意した。</a:t>
            </a:r>
            <a:endParaRPr lang="en-US" altLang="ja-JP" smtClean="0"/>
          </a:p>
          <a:p>
            <a:r>
              <a:rPr kumimoji="1" lang="ja-JP" altLang="en-US" smtClean="0"/>
              <a:t>ついでに当たった値の情報を見るため</a:t>
            </a:r>
            <a:endParaRPr kumimoji="1" lang="en-US" altLang="ja-JP" smtClean="0"/>
          </a:p>
          <a:p>
            <a:r>
              <a:rPr kumimoji="1" lang="ja-JP" altLang="en-US" smtClean="0"/>
              <a:t>の</a:t>
            </a:r>
            <a:r>
              <a:rPr kumimoji="1" lang="en-US" altLang="ja-JP" smtClean="0"/>
              <a:t>Get</a:t>
            </a:r>
            <a:r>
              <a:rPr kumimoji="1" lang="ja-JP" altLang="en-US" smtClean="0"/>
              <a:t>も用意した</a:t>
            </a:r>
            <a:endParaRPr kumimoji="1" lang="ja-JP" altLang="en-US"/>
          </a:p>
        </p:txBody>
      </p:sp>
      <p:sp>
        <p:nvSpPr>
          <p:cNvPr id="8" name="テキスト ボックス 7"/>
          <p:cNvSpPr txBox="1"/>
          <p:nvPr/>
        </p:nvSpPr>
        <p:spPr>
          <a:xfrm>
            <a:off x="127000" y="5575300"/>
            <a:ext cx="3578224" cy="369332"/>
          </a:xfrm>
          <a:prstGeom prst="rect">
            <a:avLst/>
          </a:prstGeom>
          <a:noFill/>
        </p:spPr>
        <p:txBody>
          <a:bodyPr wrap="none" rtlCol="0">
            <a:spAutoFit/>
          </a:bodyPr>
          <a:lstStyle/>
          <a:p>
            <a:r>
              <a:rPr kumimoji="1" lang="ja-JP" altLang="en-US" smtClean="0"/>
              <a:t>これで、外部から設定が可能です。</a:t>
            </a:r>
            <a:endParaRPr kumimoji="1" lang="ja-JP" altLang="en-US"/>
          </a:p>
        </p:txBody>
      </p:sp>
    </p:spTree>
    <p:extLst>
      <p:ext uri="{BB962C8B-B14F-4D97-AF65-F5344CB8AC3E}">
        <p14:creationId xmlns:p14="http://schemas.microsoft.com/office/powerpoint/2010/main" val="202508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0" y="0"/>
            <a:ext cx="2479974" cy="369332"/>
          </a:xfrm>
          <a:prstGeom prst="rect">
            <a:avLst/>
          </a:prstGeom>
          <a:noFill/>
        </p:spPr>
        <p:txBody>
          <a:bodyPr wrap="none" rtlCol="0">
            <a:spAutoFit/>
          </a:bodyPr>
          <a:lstStyle/>
          <a:p>
            <a:r>
              <a:rPr kumimoji="1" lang="ja-JP" altLang="en-US" smtClean="0"/>
              <a:t>・</a:t>
            </a:r>
            <a:r>
              <a:rPr kumimoji="1" lang="en-US" altLang="ja-JP" smtClean="0"/>
              <a:t>Hero</a:t>
            </a:r>
            <a:r>
              <a:rPr kumimoji="1" lang="ja-JP" altLang="en-US" smtClean="0"/>
              <a:t>から</a:t>
            </a:r>
            <a:r>
              <a:rPr kumimoji="1" lang="en-US" altLang="ja-JP" smtClean="0"/>
              <a:t>Hitbox</a:t>
            </a:r>
            <a:r>
              <a:rPr kumimoji="1" lang="ja-JP" altLang="en-US" smtClean="0"/>
              <a:t>の設定</a:t>
            </a:r>
            <a:endParaRPr kumimoji="1" lang="ja-JP" altLang="en-US"/>
          </a:p>
        </p:txBody>
      </p:sp>
      <p:pic>
        <p:nvPicPr>
          <p:cNvPr id="8" name="図 7"/>
          <p:cNvPicPr>
            <a:picLocks noChangeAspect="1"/>
          </p:cNvPicPr>
          <p:nvPr/>
        </p:nvPicPr>
        <p:blipFill>
          <a:blip r:embed="rId2"/>
          <a:stretch>
            <a:fillRect/>
          </a:stretch>
        </p:blipFill>
        <p:spPr>
          <a:xfrm>
            <a:off x="161925" y="369332"/>
            <a:ext cx="4843992" cy="2994025"/>
          </a:xfrm>
          <a:prstGeom prst="rect">
            <a:avLst/>
          </a:prstGeom>
          <a:ln>
            <a:solidFill>
              <a:schemeClr val="tx1"/>
            </a:solidFill>
          </a:ln>
        </p:spPr>
      </p:pic>
      <p:sp>
        <p:nvSpPr>
          <p:cNvPr id="9" name="テキスト ボックス 8"/>
          <p:cNvSpPr txBox="1"/>
          <p:nvPr/>
        </p:nvSpPr>
        <p:spPr>
          <a:xfrm>
            <a:off x="6181725" y="1866344"/>
            <a:ext cx="5714706" cy="646331"/>
          </a:xfrm>
          <a:prstGeom prst="rect">
            <a:avLst/>
          </a:prstGeom>
          <a:noFill/>
        </p:spPr>
        <p:txBody>
          <a:bodyPr wrap="none" rtlCol="0">
            <a:spAutoFit/>
          </a:bodyPr>
          <a:lstStyle/>
          <a:p>
            <a:r>
              <a:rPr kumimoji="1" lang="ja-JP" altLang="en-US" smtClean="0"/>
              <a:t>値を入れたので当たり判定がちゃんと動くが実験！</a:t>
            </a:r>
            <a:endParaRPr kumimoji="1" lang="en-US" altLang="ja-JP" smtClean="0"/>
          </a:p>
          <a:p>
            <a:r>
              <a:rPr lang="ja-JP" altLang="en-US" smtClean="0"/>
              <a:t>と思ったら・・・。下記の</a:t>
            </a:r>
            <a:r>
              <a:rPr lang="en-US" altLang="ja-JP" smtClean="0"/>
              <a:t>saucecode</a:t>
            </a:r>
            <a:r>
              <a:rPr lang="ja-JP" altLang="en-US" smtClean="0"/>
              <a:t>を見るとわかるのですが</a:t>
            </a:r>
            <a:endParaRPr kumimoji="1" lang="ja-JP" altLang="en-US"/>
          </a:p>
        </p:txBody>
      </p:sp>
      <p:pic>
        <p:nvPicPr>
          <p:cNvPr id="10" name="図 9"/>
          <p:cNvPicPr>
            <a:picLocks noChangeAspect="1"/>
          </p:cNvPicPr>
          <p:nvPr/>
        </p:nvPicPr>
        <p:blipFill>
          <a:blip r:embed="rId3"/>
          <a:stretch>
            <a:fillRect/>
          </a:stretch>
        </p:blipFill>
        <p:spPr>
          <a:xfrm>
            <a:off x="161924" y="3534790"/>
            <a:ext cx="4099029" cy="3183510"/>
          </a:xfrm>
          <a:prstGeom prst="rect">
            <a:avLst/>
          </a:prstGeom>
          <a:ln>
            <a:solidFill>
              <a:schemeClr val="tx1"/>
            </a:solidFill>
          </a:ln>
        </p:spPr>
      </p:pic>
      <p:cxnSp>
        <p:nvCxnSpPr>
          <p:cNvPr id="11" name="直線矢印コネクタ 10"/>
          <p:cNvCxnSpPr/>
          <p:nvPr/>
        </p:nvCxnSpPr>
        <p:spPr>
          <a:xfrm flipH="1">
            <a:off x="2479974" y="4842889"/>
            <a:ext cx="3019126" cy="64351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2340274" y="5600667"/>
            <a:ext cx="3158826" cy="35985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102127" y="4065023"/>
            <a:ext cx="4396973" cy="142137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499100" y="3880356"/>
            <a:ext cx="803425" cy="369332"/>
          </a:xfrm>
          <a:prstGeom prst="rect">
            <a:avLst/>
          </a:prstGeom>
          <a:noFill/>
        </p:spPr>
        <p:txBody>
          <a:bodyPr wrap="none" rtlCol="0">
            <a:spAutoFit/>
          </a:bodyPr>
          <a:lstStyle/>
          <a:p>
            <a:r>
              <a:rPr kumimoji="1" lang="ja-JP" altLang="en-US" smtClean="0"/>
              <a:t>属性１</a:t>
            </a:r>
            <a:endParaRPr kumimoji="1" lang="ja-JP" altLang="en-US"/>
          </a:p>
        </p:txBody>
      </p:sp>
      <p:sp>
        <p:nvSpPr>
          <p:cNvPr id="18" name="テキスト ボックス 17"/>
          <p:cNvSpPr txBox="1"/>
          <p:nvPr/>
        </p:nvSpPr>
        <p:spPr>
          <a:xfrm>
            <a:off x="5540525" y="4658223"/>
            <a:ext cx="803425" cy="369332"/>
          </a:xfrm>
          <a:prstGeom prst="rect">
            <a:avLst/>
          </a:prstGeom>
          <a:noFill/>
        </p:spPr>
        <p:txBody>
          <a:bodyPr wrap="none" rtlCol="0">
            <a:spAutoFit/>
          </a:bodyPr>
          <a:lstStyle/>
          <a:p>
            <a:r>
              <a:rPr kumimoji="1" lang="ja-JP" altLang="en-US" smtClean="0"/>
              <a:t>属性１</a:t>
            </a:r>
            <a:endParaRPr kumimoji="1" lang="ja-JP" altLang="en-US"/>
          </a:p>
        </p:txBody>
      </p:sp>
      <p:sp>
        <p:nvSpPr>
          <p:cNvPr id="19" name="テキスト ボックス 18"/>
          <p:cNvSpPr txBox="1"/>
          <p:nvPr/>
        </p:nvSpPr>
        <p:spPr>
          <a:xfrm>
            <a:off x="5540524" y="5436090"/>
            <a:ext cx="803425" cy="369332"/>
          </a:xfrm>
          <a:prstGeom prst="rect">
            <a:avLst/>
          </a:prstGeom>
          <a:noFill/>
        </p:spPr>
        <p:txBody>
          <a:bodyPr wrap="none" rtlCol="0">
            <a:spAutoFit/>
          </a:bodyPr>
          <a:lstStyle/>
          <a:p>
            <a:r>
              <a:rPr kumimoji="1" lang="ja-JP" altLang="en-US" smtClean="0"/>
              <a:t>属性１</a:t>
            </a:r>
            <a:endParaRPr kumimoji="1" lang="ja-JP" altLang="en-US"/>
          </a:p>
        </p:txBody>
      </p:sp>
      <p:pic>
        <p:nvPicPr>
          <p:cNvPr id="20" name="図 19"/>
          <p:cNvPicPr>
            <a:picLocks noChangeAspect="1"/>
          </p:cNvPicPr>
          <p:nvPr/>
        </p:nvPicPr>
        <p:blipFill>
          <a:blip r:embed="rId4"/>
          <a:stretch>
            <a:fillRect/>
          </a:stretch>
        </p:blipFill>
        <p:spPr>
          <a:xfrm>
            <a:off x="6737247" y="3671861"/>
            <a:ext cx="4914506" cy="786321"/>
          </a:xfrm>
          <a:prstGeom prst="rect">
            <a:avLst/>
          </a:prstGeom>
          <a:ln>
            <a:solidFill>
              <a:schemeClr val="tx1"/>
            </a:solidFill>
          </a:ln>
        </p:spPr>
      </p:pic>
      <p:sp>
        <p:nvSpPr>
          <p:cNvPr id="21" name="テキスト ボックス 20"/>
          <p:cNvSpPr txBox="1"/>
          <p:nvPr/>
        </p:nvSpPr>
        <p:spPr>
          <a:xfrm>
            <a:off x="6579003" y="4795312"/>
            <a:ext cx="5320687" cy="369332"/>
          </a:xfrm>
          <a:prstGeom prst="rect">
            <a:avLst/>
          </a:prstGeom>
          <a:noFill/>
        </p:spPr>
        <p:txBody>
          <a:bodyPr wrap="none" rtlCol="0">
            <a:spAutoFit/>
          </a:bodyPr>
          <a:lstStyle/>
          <a:p>
            <a:r>
              <a:rPr kumimoji="1" lang="ja-JP" altLang="en-US" smtClean="0"/>
              <a:t>属性が全員同じなので当たり判定が</a:t>
            </a:r>
            <a:r>
              <a:rPr lang="ja-JP" altLang="en-US" smtClean="0"/>
              <a:t>行われない・・・</a:t>
            </a:r>
            <a:r>
              <a:rPr lang="ja-JP" altLang="en-US"/>
              <a:t>。</a:t>
            </a:r>
            <a:endParaRPr kumimoji="1" lang="ja-JP" altLang="en-US"/>
          </a:p>
        </p:txBody>
      </p:sp>
      <p:sp>
        <p:nvSpPr>
          <p:cNvPr id="22" name="正方形/長方形 21"/>
          <p:cNvSpPr/>
          <p:nvPr/>
        </p:nvSpPr>
        <p:spPr>
          <a:xfrm>
            <a:off x="3989537" y="255064"/>
            <a:ext cx="1041760" cy="369332"/>
          </a:xfrm>
          <a:prstGeom prst="rect">
            <a:avLst/>
          </a:prstGeom>
        </p:spPr>
        <p:txBody>
          <a:bodyPr wrap="none">
            <a:spAutoFit/>
          </a:bodyPr>
          <a:lstStyle/>
          <a:p>
            <a:r>
              <a:rPr lang="ja-JP" altLang="en-US"/>
              <a:t>Hero.cpp</a:t>
            </a:r>
          </a:p>
        </p:txBody>
      </p:sp>
      <p:cxnSp>
        <p:nvCxnSpPr>
          <p:cNvPr id="23" name="直線矢印コネクタ 22"/>
          <p:cNvCxnSpPr/>
          <p:nvPr/>
        </p:nvCxnSpPr>
        <p:spPr>
          <a:xfrm flipH="1">
            <a:off x="3443294" y="1062521"/>
            <a:ext cx="2498942" cy="129850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6181725" y="889000"/>
            <a:ext cx="2680862" cy="369332"/>
          </a:xfrm>
          <a:prstGeom prst="rect">
            <a:avLst/>
          </a:prstGeom>
          <a:noFill/>
        </p:spPr>
        <p:txBody>
          <a:bodyPr wrap="none" rtlCol="0">
            <a:spAutoFit/>
          </a:bodyPr>
          <a:lstStyle/>
          <a:p>
            <a:r>
              <a:rPr kumimoji="1" lang="ja-JP" altLang="en-US" smtClean="0"/>
              <a:t>追加：</a:t>
            </a:r>
            <a:r>
              <a:rPr kumimoji="1" lang="en-US" altLang="ja-JP" smtClean="0"/>
              <a:t>Hitbox</a:t>
            </a:r>
            <a:r>
              <a:rPr kumimoji="1" lang="ja-JP" altLang="en-US" smtClean="0"/>
              <a:t>の値を入れる</a:t>
            </a:r>
            <a:endParaRPr kumimoji="1" lang="ja-JP" altLang="en-US"/>
          </a:p>
        </p:txBody>
      </p:sp>
    </p:spTree>
    <p:extLst>
      <p:ext uri="{BB962C8B-B14F-4D97-AF65-F5344CB8AC3E}">
        <p14:creationId xmlns:p14="http://schemas.microsoft.com/office/powerpoint/2010/main" val="41521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574835" cy="646331"/>
          </a:xfrm>
          <a:prstGeom prst="rect">
            <a:avLst/>
          </a:prstGeom>
          <a:noFill/>
        </p:spPr>
        <p:txBody>
          <a:bodyPr wrap="none" rtlCol="0">
            <a:spAutoFit/>
          </a:bodyPr>
          <a:lstStyle/>
          <a:p>
            <a:r>
              <a:rPr kumimoji="1" lang="ja-JP" altLang="en-US" smtClean="0"/>
              <a:t>・当たり判定を作る</a:t>
            </a:r>
            <a:endParaRPr kumimoji="1" lang="en-US" altLang="ja-JP" smtClean="0"/>
          </a:p>
          <a:p>
            <a:r>
              <a:rPr lang="ja-JP" altLang="en-US"/>
              <a:t>　</a:t>
            </a:r>
            <a:r>
              <a:rPr lang="en-US" altLang="ja-JP" smtClean="0"/>
              <a:t>Game</a:t>
            </a:r>
            <a:r>
              <a:rPr lang="ja-JP" altLang="en-US" smtClean="0"/>
              <a:t>の重要な役目として当たり判定があります。それでは</a:t>
            </a:r>
            <a:r>
              <a:rPr lang="en-US" altLang="ja-JP" smtClean="0"/>
              <a:t>Image</a:t>
            </a:r>
            <a:r>
              <a:rPr lang="ja-JP" altLang="en-US" smtClean="0"/>
              <a:t>図を見てからそれを</a:t>
            </a:r>
            <a:r>
              <a:rPr lang="en-US" altLang="ja-JP" smtClean="0"/>
              <a:t>Program</a:t>
            </a:r>
            <a:r>
              <a:rPr lang="ja-JP" altLang="en-US" smtClean="0"/>
              <a:t>に起こしていきましょう。</a:t>
            </a:r>
            <a:endParaRPr kumimoji="1" lang="ja-JP" altLang="en-US"/>
          </a:p>
        </p:txBody>
      </p:sp>
      <p:sp>
        <p:nvSpPr>
          <p:cNvPr id="2" name="正方形/長方形 1"/>
          <p:cNvSpPr/>
          <p:nvPr/>
        </p:nvSpPr>
        <p:spPr>
          <a:xfrm>
            <a:off x="2279650" y="12192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sp>
        <p:nvSpPr>
          <p:cNvPr id="5" name="正方形/長方形 4"/>
          <p:cNvSpPr/>
          <p:nvPr/>
        </p:nvSpPr>
        <p:spPr>
          <a:xfrm>
            <a:off x="4108450" y="12192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敵１</a:t>
            </a:r>
            <a:endParaRPr kumimoji="1" lang="ja-JP" altLang="en-US"/>
          </a:p>
        </p:txBody>
      </p:sp>
      <p:sp>
        <p:nvSpPr>
          <p:cNvPr id="6" name="正方形/長方形 5"/>
          <p:cNvSpPr/>
          <p:nvPr/>
        </p:nvSpPr>
        <p:spPr>
          <a:xfrm>
            <a:off x="6060467" y="12192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敵２</a:t>
            </a:r>
            <a:endParaRPr kumimoji="1" lang="ja-JP" altLang="en-US"/>
          </a:p>
        </p:txBody>
      </p:sp>
      <p:sp>
        <p:nvSpPr>
          <p:cNvPr id="3" name="角丸四角形 2"/>
          <p:cNvSpPr/>
          <p:nvPr/>
        </p:nvSpPr>
        <p:spPr>
          <a:xfrm>
            <a:off x="2184400" y="3220819"/>
            <a:ext cx="1485900"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当たり判定１</a:t>
            </a:r>
            <a:endParaRPr kumimoji="1" lang="ja-JP" altLang="en-US"/>
          </a:p>
        </p:txBody>
      </p:sp>
      <p:sp>
        <p:nvSpPr>
          <p:cNvPr id="7" name="角丸四角形 6"/>
          <p:cNvSpPr/>
          <p:nvPr/>
        </p:nvSpPr>
        <p:spPr>
          <a:xfrm>
            <a:off x="4301517" y="3220819"/>
            <a:ext cx="1485900"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a:t>
            </a:r>
            <a:endParaRPr kumimoji="1" lang="en-US" altLang="ja-JP" smtClean="0"/>
          </a:p>
          <a:p>
            <a:pPr algn="ctr"/>
            <a:r>
              <a:rPr lang="ja-JP" altLang="en-US"/>
              <a:t>２</a:t>
            </a:r>
            <a:endParaRPr kumimoji="1" lang="ja-JP" altLang="en-US"/>
          </a:p>
        </p:txBody>
      </p:sp>
      <p:sp>
        <p:nvSpPr>
          <p:cNvPr id="8" name="角丸四角形 7"/>
          <p:cNvSpPr/>
          <p:nvPr/>
        </p:nvSpPr>
        <p:spPr>
          <a:xfrm>
            <a:off x="6435117" y="3220819"/>
            <a:ext cx="1485900"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a:t>
            </a:r>
            <a:endParaRPr kumimoji="1" lang="en-US" altLang="ja-JP" smtClean="0"/>
          </a:p>
          <a:p>
            <a:pPr algn="ctr"/>
            <a:r>
              <a:rPr lang="ja-JP" altLang="en-US"/>
              <a:t>３</a:t>
            </a:r>
            <a:endParaRPr kumimoji="1" lang="ja-JP" altLang="en-US"/>
          </a:p>
        </p:txBody>
      </p:sp>
      <p:cxnSp>
        <p:nvCxnSpPr>
          <p:cNvPr id="10" name="直線矢印コネクタ 9"/>
          <p:cNvCxnSpPr/>
          <p:nvPr/>
        </p:nvCxnSpPr>
        <p:spPr>
          <a:xfrm>
            <a:off x="3128336" y="2071470"/>
            <a:ext cx="0" cy="116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4894634" y="2057400"/>
            <a:ext cx="82550" cy="116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endCxn id="8" idx="0"/>
          </p:cNvCxnSpPr>
          <p:nvPr/>
        </p:nvCxnSpPr>
        <p:spPr>
          <a:xfrm>
            <a:off x="6973045" y="2071470"/>
            <a:ext cx="205022" cy="1149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endCxn id="7" idx="1"/>
          </p:cNvCxnSpPr>
          <p:nvPr/>
        </p:nvCxnSpPr>
        <p:spPr>
          <a:xfrm>
            <a:off x="3670300" y="3747869"/>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5803900" y="3747869"/>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2725171" y="2057400"/>
            <a:ext cx="2499" cy="1163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4629826" y="2057400"/>
            <a:ext cx="2499" cy="1163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flipV="1">
            <a:off x="6565969" y="2071470"/>
            <a:ext cx="276224" cy="1149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endCxn id="5" idx="1"/>
          </p:cNvCxnSpPr>
          <p:nvPr/>
        </p:nvCxnSpPr>
        <p:spPr>
          <a:xfrm>
            <a:off x="3575050" y="1626969"/>
            <a:ext cx="533400" cy="11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5403850" y="1652369"/>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790700" y="901700"/>
            <a:ext cx="6261100" cy="134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648263" y="1390134"/>
            <a:ext cx="1117037" cy="369332"/>
          </a:xfrm>
          <a:prstGeom prst="rect">
            <a:avLst/>
          </a:prstGeom>
          <a:noFill/>
        </p:spPr>
        <p:txBody>
          <a:bodyPr wrap="none" rtlCol="0">
            <a:spAutoFit/>
          </a:bodyPr>
          <a:lstStyle/>
          <a:p>
            <a:r>
              <a:rPr lang="en-US" altLang="ja-JP" smtClean="0"/>
              <a:t>Objcet</a:t>
            </a:r>
            <a:r>
              <a:rPr lang="en-US" altLang="ja-JP"/>
              <a:t>L</a:t>
            </a:r>
            <a:r>
              <a:rPr kumimoji="1" lang="en-US" altLang="ja-JP" smtClean="0"/>
              <a:t>ist</a:t>
            </a:r>
            <a:endParaRPr kumimoji="1" lang="ja-JP" altLang="en-US"/>
          </a:p>
        </p:txBody>
      </p:sp>
      <p:sp>
        <p:nvSpPr>
          <p:cNvPr id="30" name="正方形/長方形 29"/>
          <p:cNvSpPr/>
          <p:nvPr/>
        </p:nvSpPr>
        <p:spPr>
          <a:xfrm>
            <a:off x="1790700" y="3038038"/>
            <a:ext cx="6261100" cy="22578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016025" y="3563203"/>
            <a:ext cx="773610" cy="369332"/>
          </a:xfrm>
          <a:prstGeom prst="rect">
            <a:avLst/>
          </a:prstGeom>
          <a:noFill/>
        </p:spPr>
        <p:txBody>
          <a:bodyPr wrap="none" rtlCol="0">
            <a:spAutoFit/>
          </a:bodyPr>
          <a:lstStyle/>
          <a:p>
            <a:r>
              <a:rPr lang="en-US" altLang="ja-JP" smtClean="0"/>
              <a:t>HitL</a:t>
            </a:r>
            <a:r>
              <a:rPr kumimoji="1" lang="en-US" altLang="ja-JP" smtClean="0"/>
              <a:t>ist</a:t>
            </a:r>
            <a:endParaRPr kumimoji="1" lang="ja-JP" altLang="en-US"/>
          </a:p>
        </p:txBody>
      </p:sp>
      <p:sp>
        <p:nvSpPr>
          <p:cNvPr id="32" name="爆発 1 31"/>
          <p:cNvSpPr/>
          <p:nvPr/>
        </p:nvSpPr>
        <p:spPr>
          <a:xfrm>
            <a:off x="1860414" y="2363569"/>
            <a:ext cx="713699" cy="520700"/>
          </a:xfrm>
          <a:prstGeom prst="irregularSeal1">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1694454" y="2465169"/>
            <a:ext cx="1107996" cy="369332"/>
          </a:xfrm>
          <a:prstGeom prst="rect">
            <a:avLst/>
          </a:prstGeom>
          <a:noFill/>
        </p:spPr>
        <p:txBody>
          <a:bodyPr wrap="none" rtlCol="0">
            <a:spAutoFit/>
          </a:bodyPr>
          <a:lstStyle/>
          <a:p>
            <a:r>
              <a:rPr lang="ja-JP" altLang="en-US" b="1" smtClean="0"/>
              <a:t>衝突情報</a:t>
            </a:r>
            <a:endParaRPr kumimoji="1" lang="ja-JP" altLang="en-US" b="1"/>
          </a:p>
        </p:txBody>
      </p:sp>
      <p:sp>
        <p:nvSpPr>
          <p:cNvPr id="35" name="円/楕円 34"/>
          <p:cNvSpPr/>
          <p:nvPr/>
        </p:nvSpPr>
        <p:spPr>
          <a:xfrm>
            <a:off x="2307617" y="4090769"/>
            <a:ext cx="5264150" cy="63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p:cNvCxnSpPr/>
          <p:nvPr/>
        </p:nvCxnSpPr>
        <p:spPr>
          <a:xfrm flipH="1">
            <a:off x="4301517" y="4725769"/>
            <a:ext cx="256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4064000" y="4105057"/>
            <a:ext cx="17590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998601" y="4816643"/>
            <a:ext cx="6091732" cy="369332"/>
          </a:xfrm>
          <a:prstGeom prst="rect">
            <a:avLst/>
          </a:prstGeom>
          <a:noFill/>
        </p:spPr>
        <p:txBody>
          <a:bodyPr wrap="none" rtlCol="0">
            <a:spAutoFit/>
          </a:bodyPr>
          <a:lstStyle/>
          <a:p>
            <a:r>
              <a:rPr kumimoji="1" lang="ja-JP" altLang="en-US" smtClean="0"/>
              <a:t>当たり判定が持つ位置と幅から衝突してるかどうかを調べる</a:t>
            </a:r>
            <a:endParaRPr kumimoji="1" lang="ja-JP" altLang="en-US"/>
          </a:p>
        </p:txBody>
      </p:sp>
      <p:sp>
        <p:nvSpPr>
          <p:cNvPr id="43" name="テキスト ボックス 42"/>
          <p:cNvSpPr txBox="1"/>
          <p:nvPr/>
        </p:nvSpPr>
        <p:spPr>
          <a:xfrm>
            <a:off x="2836422" y="2477342"/>
            <a:ext cx="738628" cy="369332"/>
          </a:xfrm>
          <a:prstGeom prst="rect">
            <a:avLst/>
          </a:prstGeom>
          <a:noFill/>
        </p:spPr>
        <p:txBody>
          <a:bodyPr wrap="square" rtlCol="0">
            <a:spAutoFit/>
          </a:bodyPr>
          <a:lstStyle/>
          <a:p>
            <a:r>
              <a:rPr lang="ja-JP" altLang="en-US" b="1"/>
              <a:t>命令</a:t>
            </a:r>
            <a:endParaRPr kumimoji="1" lang="ja-JP" altLang="en-US" b="1"/>
          </a:p>
        </p:txBody>
      </p:sp>
      <p:sp>
        <p:nvSpPr>
          <p:cNvPr id="45" name="テキスト ボックス 44"/>
          <p:cNvSpPr txBox="1"/>
          <p:nvPr/>
        </p:nvSpPr>
        <p:spPr>
          <a:xfrm>
            <a:off x="279400" y="5600700"/>
            <a:ext cx="11711861" cy="646331"/>
          </a:xfrm>
          <a:prstGeom prst="rect">
            <a:avLst/>
          </a:prstGeom>
          <a:noFill/>
        </p:spPr>
        <p:txBody>
          <a:bodyPr wrap="none" rtlCol="0">
            <a:spAutoFit/>
          </a:bodyPr>
          <a:lstStyle/>
          <a:p>
            <a:r>
              <a:rPr kumimoji="1" lang="ja-JP" altLang="en-US" smtClean="0"/>
              <a:t>このような仕組みを作り上げようと思います。また、命令で衝突情報の取得以外に当たり判定の破棄も行うようにします。</a:t>
            </a:r>
            <a:endParaRPr kumimoji="1" lang="en-US" altLang="ja-JP" smtClean="0"/>
          </a:p>
          <a:p>
            <a:r>
              <a:rPr lang="ja-JP" altLang="en-US" smtClean="0"/>
              <a:t>これも</a:t>
            </a:r>
            <a:r>
              <a:rPr lang="en-US" altLang="ja-JP" smtClean="0"/>
              <a:t>list</a:t>
            </a:r>
            <a:r>
              <a:rPr lang="ja-JP" altLang="en-US" smtClean="0"/>
              <a:t>で作り上げます。</a:t>
            </a:r>
            <a:endParaRPr kumimoji="1" lang="ja-JP" altLang="en-US"/>
          </a:p>
        </p:txBody>
      </p:sp>
    </p:spTree>
    <p:extLst>
      <p:ext uri="{BB962C8B-B14F-4D97-AF65-F5344CB8AC3E}">
        <p14:creationId xmlns:p14="http://schemas.microsoft.com/office/powerpoint/2010/main" val="4236883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96862" y="273050"/>
            <a:ext cx="4998191" cy="3613150"/>
          </a:xfrm>
          <a:prstGeom prst="rect">
            <a:avLst/>
          </a:prstGeom>
          <a:ln>
            <a:solidFill>
              <a:schemeClr val="tx1"/>
            </a:solidFill>
          </a:ln>
        </p:spPr>
      </p:pic>
      <p:sp>
        <p:nvSpPr>
          <p:cNvPr id="5" name="正方形/長方形 4"/>
          <p:cNvSpPr/>
          <p:nvPr/>
        </p:nvSpPr>
        <p:spPr>
          <a:xfrm>
            <a:off x="203020" y="-96282"/>
            <a:ext cx="1041760" cy="369332"/>
          </a:xfrm>
          <a:prstGeom prst="rect">
            <a:avLst/>
          </a:prstGeom>
        </p:spPr>
        <p:txBody>
          <a:bodyPr wrap="none">
            <a:spAutoFit/>
          </a:bodyPr>
          <a:lstStyle/>
          <a:p>
            <a:r>
              <a:rPr lang="ja-JP" altLang="en-US"/>
              <a:t>Hero.cpp</a:t>
            </a:r>
          </a:p>
        </p:txBody>
      </p:sp>
      <p:cxnSp>
        <p:nvCxnSpPr>
          <p:cNvPr id="6" name="直線矢印コネクタ 5"/>
          <p:cNvCxnSpPr/>
          <p:nvPr/>
        </p:nvCxnSpPr>
        <p:spPr>
          <a:xfrm flipH="1">
            <a:off x="5119694" y="2079625"/>
            <a:ext cx="608006"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880100" y="1892300"/>
            <a:ext cx="5842946" cy="369332"/>
          </a:xfrm>
          <a:prstGeom prst="rect">
            <a:avLst/>
          </a:prstGeom>
          <a:noFill/>
        </p:spPr>
        <p:txBody>
          <a:bodyPr wrap="none" rtlCol="0">
            <a:spAutoFit/>
          </a:bodyPr>
          <a:lstStyle/>
          <a:p>
            <a:r>
              <a:rPr kumimoji="1" lang="ja-JP" altLang="en-US" smtClean="0"/>
              <a:t>追加：静的変数を用意し、</a:t>
            </a:r>
            <a:r>
              <a:rPr lang="en-US" altLang="ja-JP"/>
              <a:t>C</a:t>
            </a:r>
            <a:r>
              <a:rPr kumimoji="1" lang="en-US" altLang="ja-JP" smtClean="0"/>
              <a:t>onstructor</a:t>
            </a:r>
            <a:r>
              <a:rPr lang="ja-JP" altLang="en-US" smtClean="0"/>
              <a:t>の度に</a:t>
            </a:r>
            <a:r>
              <a:rPr lang="en-US" altLang="ja-JP"/>
              <a:t>I</a:t>
            </a:r>
            <a:r>
              <a:rPr lang="en-US" altLang="ja-JP" smtClean="0"/>
              <a:t>ncrement</a:t>
            </a:r>
            <a:r>
              <a:rPr lang="ja-JP" altLang="en-US" smtClean="0"/>
              <a:t>する</a:t>
            </a:r>
            <a:endParaRPr kumimoji="1" lang="ja-JP" altLang="en-US"/>
          </a:p>
        </p:txBody>
      </p:sp>
      <p:cxnSp>
        <p:nvCxnSpPr>
          <p:cNvPr id="9" name="直線矢印コネクタ 8"/>
          <p:cNvCxnSpPr/>
          <p:nvPr/>
        </p:nvCxnSpPr>
        <p:spPr>
          <a:xfrm flipH="1">
            <a:off x="5272094" y="3400425"/>
            <a:ext cx="608006"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880100" y="3215759"/>
            <a:ext cx="2922595" cy="369332"/>
          </a:xfrm>
          <a:prstGeom prst="rect">
            <a:avLst/>
          </a:prstGeom>
          <a:noFill/>
        </p:spPr>
        <p:txBody>
          <a:bodyPr wrap="none" rtlCol="0">
            <a:spAutoFit/>
          </a:bodyPr>
          <a:lstStyle/>
          <a:p>
            <a:r>
              <a:rPr kumimoji="1" lang="ja-JP" altLang="en-US" smtClean="0"/>
              <a:t>追加：その変数を属性とする</a:t>
            </a:r>
            <a:endParaRPr kumimoji="1" lang="ja-JP" altLang="en-US"/>
          </a:p>
        </p:txBody>
      </p:sp>
      <p:sp>
        <p:nvSpPr>
          <p:cNvPr id="11" name="テキスト ボックス 10"/>
          <p:cNvSpPr txBox="1"/>
          <p:nvPr/>
        </p:nvSpPr>
        <p:spPr>
          <a:xfrm>
            <a:off x="296862" y="5024993"/>
            <a:ext cx="8125045" cy="369332"/>
          </a:xfrm>
          <a:prstGeom prst="rect">
            <a:avLst/>
          </a:prstGeom>
          <a:noFill/>
        </p:spPr>
        <p:txBody>
          <a:bodyPr wrap="none" rtlCol="0">
            <a:spAutoFit/>
          </a:bodyPr>
          <a:lstStyle/>
          <a:p>
            <a:r>
              <a:rPr kumimoji="1" lang="ja-JP" altLang="en-US" smtClean="0"/>
              <a:t>・</a:t>
            </a:r>
            <a:r>
              <a:rPr kumimoji="1" lang="en-US" altLang="ja-JP" smtClean="0"/>
              <a:t>SetWH</a:t>
            </a:r>
            <a:r>
              <a:rPr kumimoji="1" lang="ja-JP" altLang="en-US" smtClean="0"/>
              <a:t>の設定した</a:t>
            </a:r>
            <a:r>
              <a:rPr kumimoji="1" lang="en-US" altLang="ja-JP" smtClean="0"/>
              <a:t>Hitbox</a:t>
            </a:r>
            <a:r>
              <a:rPr kumimoji="1" lang="ja-JP" altLang="en-US" smtClean="0"/>
              <a:t>の大きさ</a:t>
            </a:r>
            <a:r>
              <a:rPr lang="ja-JP" altLang="en-US" smtClean="0"/>
              <a:t>が</a:t>
            </a:r>
            <a:r>
              <a:rPr lang="en-US" altLang="ja-JP" smtClean="0"/>
              <a:t>64</a:t>
            </a:r>
            <a:r>
              <a:rPr lang="ja-JP" altLang="en-US" smtClean="0"/>
              <a:t>だと小さくてうまく反応しないので大きくする</a:t>
            </a:r>
            <a:endParaRPr kumimoji="1" lang="ja-JP" altLang="en-US"/>
          </a:p>
        </p:txBody>
      </p:sp>
      <p:pic>
        <p:nvPicPr>
          <p:cNvPr id="12" name="図 11"/>
          <p:cNvPicPr>
            <a:picLocks noChangeAspect="1"/>
          </p:cNvPicPr>
          <p:nvPr/>
        </p:nvPicPr>
        <p:blipFill>
          <a:blip r:embed="rId3"/>
          <a:stretch>
            <a:fillRect/>
          </a:stretch>
        </p:blipFill>
        <p:spPr>
          <a:xfrm>
            <a:off x="296862" y="5516046"/>
            <a:ext cx="6343551" cy="1259920"/>
          </a:xfrm>
          <a:prstGeom prst="rect">
            <a:avLst/>
          </a:prstGeom>
          <a:ln>
            <a:solidFill>
              <a:schemeClr val="tx1"/>
            </a:solidFill>
          </a:ln>
        </p:spPr>
      </p:pic>
      <p:cxnSp>
        <p:nvCxnSpPr>
          <p:cNvPr id="13" name="直線矢印コネクタ 12"/>
          <p:cNvCxnSpPr/>
          <p:nvPr/>
        </p:nvCxnSpPr>
        <p:spPr>
          <a:xfrm flipH="1">
            <a:off x="4265542" y="5702856"/>
            <a:ext cx="2630558" cy="28892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035800" y="5516046"/>
            <a:ext cx="2520242" cy="369332"/>
          </a:xfrm>
          <a:prstGeom prst="rect">
            <a:avLst/>
          </a:prstGeom>
          <a:noFill/>
        </p:spPr>
        <p:txBody>
          <a:bodyPr wrap="none" rtlCol="0">
            <a:spAutoFit/>
          </a:bodyPr>
          <a:lstStyle/>
          <a:p>
            <a:r>
              <a:rPr kumimoji="1" lang="ja-JP" altLang="en-US" smtClean="0"/>
              <a:t>変更：大きさを</a:t>
            </a:r>
            <a:r>
              <a:rPr kumimoji="1" lang="en-US" altLang="ja-JP" smtClean="0"/>
              <a:t>256</a:t>
            </a:r>
            <a:r>
              <a:rPr kumimoji="1" lang="ja-JP" altLang="en-US" smtClean="0"/>
              <a:t>にした</a:t>
            </a:r>
            <a:endParaRPr kumimoji="1" lang="ja-JP" altLang="en-US"/>
          </a:p>
        </p:txBody>
      </p:sp>
      <p:pic>
        <p:nvPicPr>
          <p:cNvPr id="17" name="図 16"/>
          <p:cNvPicPr>
            <a:picLocks noChangeAspect="1"/>
          </p:cNvPicPr>
          <p:nvPr/>
        </p:nvPicPr>
        <p:blipFill>
          <a:blip r:embed="rId4"/>
          <a:stretch>
            <a:fillRect/>
          </a:stretch>
        </p:blipFill>
        <p:spPr>
          <a:xfrm>
            <a:off x="296862" y="4108727"/>
            <a:ext cx="5934075" cy="742950"/>
          </a:xfrm>
          <a:prstGeom prst="rect">
            <a:avLst/>
          </a:prstGeom>
          <a:ln>
            <a:solidFill>
              <a:schemeClr val="tx1"/>
            </a:solidFill>
          </a:ln>
        </p:spPr>
      </p:pic>
      <p:sp>
        <p:nvSpPr>
          <p:cNvPr id="19" name="正方形/長方形 18"/>
          <p:cNvSpPr/>
          <p:nvPr/>
        </p:nvSpPr>
        <p:spPr>
          <a:xfrm>
            <a:off x="4782237" y="4156888"/>
            <a:ext cx="1374094" cy="369332"/>
          </a:xfrm>
          <a:prstGeom prst="rect">
            <a:avLst/>
          </a:prstGeom>
          <a:solidFill>
            <a:schemeClr val="bg1"/>
          </a:solidFill>
        </p:spPr>
        <p:txBody>
          <a:bodyPr wrap="none">
            <a:spAutoFit/>
          </a:bodyPr>
          <a:lstStyle/>
          <a:p>
            <a:r>
              <a:rPr lang="ja-JP" altLang="en-US"/>
              <a:t>Collision.cpp</a:t>
            </a:r>
          </a:p>
        </p:txBody>
      </p:sp>
      <p:sp>
        <p:nvSpPr>
          <p:cNvPr id="21" name="テキスト ボックス 20"/>
          <p:cNvSpPr txBox="1"/>
          <p:nvPr/>
        </p:nvSpPr>
        <p:spPr>
          <a:xfrm>
            <a:off x="6781800" y="4272340"/>
            <a:ext cx="4050789" cy="646331"/>
          </a:xfrm>
          <a:prstGeom prst="rect">
            <a:avLst/>
          </a:prstGeom>
          <a:noFill/>
        </p:spPr>
        <p:txBody>
          <a:bodyPr wrap="none" rtlCol="0">
            <a:spAutoFit/>
          </a:bodyPr>
          <a:lstStyle/>
          <a:p>
            <a:r>
              <a:rPr kumimoji="1" lang="ja-JP" altLang="en-US" smtClean="0"/>
              <a:t>衝突</a:t>
            </a:r>
            <a:r>
              <a:rPr lang="ja-JP" altLang="en-US"/>
              <a:t>判定</a:t>
            </a:r>
            <a:r>
              <a:rPr lang="ja-JP" altLang="en-US" smtClean="0"/>
              <a:t>の</a:t>
            </a:r>
            <a:r>
              <a:rPr lang="en-US" altLang="ja-JP" smtClean="0"/>
              <a:t>breakpoint</a:t>
            </a:r>
            <a:r>
              <a:rPr lang="ja-JP" altLang="en-US" smtClean="0"/>
              <a:t>置いて実行しても</a:t>
            </a:r>
            <a:endParaRPr lang="en-US" altLang="ja-JP" smtClean="0"/>
          </a:p>
          <a:p>
            <a:r>
              <a:rPr kumimoji="1" lang="ja-JP" altLang="en-US" smtClean="0"/>
              <a:t>反応しない・・・</a:t>
            </a:r>
            <a:r>
              <a:rPr kumimoji="1" lang="ja-JP" altLang="en-US"/>
              <a:t>。</a:t>
            </a:r>
          </a:p>
        </p:txBody>
      </p:sp>
      <p:cxnSp>
        <p:nvCxnSpPr>
          <p:cNvPr id="18" name="直線矢印コネクタ 17"/>
          <p:cNvCxnSpPr/>
          <p:nvPr/>
        </p:nvCxnSpPr>
        <p:spPr>
          <a:xfrm flipH="1">
            <a:off x="2959896" y="4480202"/>
            <a:ext cx="3821904" cy="25372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130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5004896" cy="369332"/>
          </a:xfrm>
          <a:prstGeom prst="rect">
            <a:avLst/>
          </a:prstGeom>
          <a:noFill/>
        </p:spPr>
        <p:txBody>
          <a:bodyPr wrap="none" rtlCol="0">
            <a:spAutoFit/>
          </a:bodyPr>
          <a:lstStyle/>
          <a:p>
            <a:r>
              <a:rPr kumimoji="1" lang="ja-JP" altLang="en-US" smtClean="0"/>
              <a:t>・衝突後の</a:t>
            </a:r>
            <a:r>
              <a:rPr kumimoji="1" lang="en-US" altLang="ja-JP" smtClean="0"/>
              <a:t>m_hit</a:t>
            </a:r>
            <a:r>
              <a:rPr kumimoji="1" lang="ja-JP" altLang="en-US" smtClean="0"/>
              <a:t>の中を見ると確かに値が入ってる</a:t>
            </a:r>
            <a:endParaRPr kumimoji="1" lang="ja-JP" altLang="en-US"/>
          </a:p>
        </p:txBody>
      </p:sp>
      <p:pic>
        <p:nvPicPr>
          <p:cNvPr id="6" name="図 5"/>
          <p:cNvPicPr>
            <a:picLocks noChangeAspect="1"/>
          </p:cNvPicPr>
          <p:nvPr/>
        </p:nvPicPr>
        <p:blipFill>
          <a:blip r:embed="rId2"/>
          <a:stretch>
            <a:fillRect/>
          </a:stretch>
        </p:blipFill>
        <p:spPr>
          <a:xfrm>
            <a:off x="246062" y="484187"/>
            <a:ext cx="6827838" cy="6237652"/>
          </a:xfrm>
          <a:prstGeom prst="rect">
            <a:avLst/>
          </a:prstGeom>
          <a:ln>
            <a:solidFill>
              <a:schemeClr val="tx1"/>
            </a:solidFill>
          </a:ln>
        </p:spPr>
      </p:pic>
      <p:sp>
        <p:nvSpPr>
          <p:cNvPr id="7" name="テキスト ボックス 6"/>
          <p:cNvSpPr txBox="1"/>
          <p:nvPr/>
        </p:nvSpPr>
        <p:spPr>
          <a:xfrm>
            <a:off x="7239000" y="584200"/>
            <a:ext cx="4654159" cy="1754326"/>
          </a:xfrm>
          <a:prstGeom prst="rect">
            <a:avLst/>
          </a:prstGeom>
          <a:noFill/>
        </p:spPr>
        <p:txBody>
          <a:bodyPr wrap="none" rtlCol="0">
            <a:spAutoFit/>
          </a:bodyPr>
          <a:lstStyle/>
          <a:p>
            <a:r>
              <a:rPr kumimoji="1" lang="en-US" altLang="ja-JP" smtClean="0"/>
              <a:t>Breakpointer</a:t>
            </a:r>
            <a:r>
              <a:rPr kumimoji="1" lang="ja-JP" altLang="en-US" smtClean="0"/>
              <a:t>で</a:t>
            </a:r>
            <a:r>
              <a:rPr kumimoji="1" lang="en-US" altLang="ja-JP" smtClean="0"/>
              <a:t>Hero</a:t>
            </a:r>
            <a:r>
              <a:rPr kumimoji="1" lang="ja-JP" altLang="en-US" smtClean="0"/>
              <a:t>の</a:t>
            </a:r>
            <a:r>
              <a:rPr kumimoji="1" lang="en-US" altLang="ja-JP" smtClean="0"/>
              <a:t>ActionMethod</a:t>
            </a:r>
            <a:r>
              <a:rPr kumimoji="1" lang="ja-JP" altLang="en-US" smtClean="0"/>
              <a:t>で停止</a:t>
            </a:r>
            <a:endParaRPr kumimoji="1" lang="en-US" altLang="ja-JP" smtClean="0"/>
          </a:p>
          <a:p>
            <a:r>
              <a:rPr lang="ja-JP" altLang="en-US" smtClean="0"/>
              <a:t>させ、「</a:t>
            </a:r>
            <a:r>
              <a:rPr lang="ja-JP" altLang="en-US"/>
              <a:t>ウィッチ</a:t>
            </a:r>
            <a:r>
              <a:rPr lang="ja-JP" altLang="en-US" smtClean="0"/>
              <a:t>」を変数の値を見ます。</a:t>
            </a:r>
            <a:endParaRPr lang="en-US" altLang="ja-JP" smtClean="0"/>
          </a:p>
          <a:p>
            <a:endParaRPr kumimoji="1" lang="en-US" altLang="ja-JP"/>
          </a:p>
          <a:p>
            <a:r>
              <a:rPr lang="en-US" altLang="ja-JP"/>
              <a:t>t</a:t>
            </a:r>
            <a:r>
              <a:rPr lang="en-US" altLang="ja-JP" smtClean="0"/>
              <a:t>his</a:t>
            </a:r>
            <a:r>
              <a:rPr lang="ja-JP" altLang="en-US" smtClean="0"/>
              <a:t>を打てば自身の情報を見れるので</a:t>
            </a:r>
            <a:endParaRPr lang="en-US" altLang="ja-JP" smtClean="0"/>
          </a:p>
          <a:p>
            <a:r>
              <a:rPr lang="en-US" altLang="ja-JP" smtClean="0"/>
              <a:t>m_p_hit_box</a:t>
            </a:r>
            <a:r>
              <a:rPr lang="ja-JP" altLang="en-US" smtClean="0"/>
              <a:t>→</a:t>
            </a:r>
            <a:r>
              <a:rPr lang="en-US" altLang="ja-JP" smtClean="0"/>
              <a:t>m_hit[ ]</a:t>
            </a:r>
            <a:r>
              <a:rPr lang="ja-JP" altLang="en-US" smtClean="0"/>
              <a:t>の要素を見てみましょう</a:t>
            </a:r>
            <a:endParaRPr lang="en-US" altLang="ja-JP" smtClean="0"/>
          </a:p>
          <a:p>
            <a:r>
              <a:rPr lang="en-US" altLang="ja-JP" smtClean="0"/>
              <a:t>2</a:t>
            </a:r>
            <a:r>
              <a:rPr lang="ja-JP" altLang="en-US" smtClean="0"/>
              <a:t>つの</a:t>
            </a:r>
            <a:r>
              <a:rPr lang="en-US" altLang="ja-JP" smtClean="0"/>
              <a:t>HitBox</a:t>
            </a:r>
            <a:r>
              <a:rPr lang="ja-JP" altLang="en-US" smtClean="0"/>
              <a:t>と衝突している事がわかります</a:t>
            </a:r>
            <a:endParaRPr lang="en-US" altLang="ja-JP" smtClean="0"/>
          </a:p>
        </p:txBody>
      </p:sp>
      <p:sp>
        <p:nvSpPr>
          <p:cNvPr id="8" name="正方形/長方形 7"/>
          <p:cNvSpPr/>
          <p:nvPr/>
        </p:nvSpPr>
        <p:spPr>
          <a:xfrm>
            <a:off x="5905320" y="538033"/>
            <a:ext cx="1041760" cy="369332"/>
          </a:xfrm>
          <a:prstGeom prst="rect">
            <a:avLst/>
          </a:prstGeom>
        </p:spPr>
        <p:txBody>
          <a:bodyPr wrap="none">
            <a:spAutoFit/>
          </a:bodyPr>
          <a:lstStyle/>
          <a:p>
            <a:r>
              <a:rPr lang="ja-JP" altLang="en-US"/>
              <a:t>Hero.cpp</a:t>
            </a:r>
          </a:p>
        </p:txBody>
      </p:sp>
      <p:cxnSp>
        <p:nvCxnSpPr>
          <p:cNvPr id="9" name="直線矢印コネクタ 8"/>
          <p:cNvCxnSpPr/>
          <p:nvPr/>
        </p:nvCxnSpPr>
        <p:spPr>
          <a:xfrm flipH="1">
            <a:off x="5130800" y="2338526"/>
            <a:ext cx="3200400" cy="247236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239000" y="2302152"/>
            <a:ext cx="42291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419100" y="4584700"/>
            <a:ext cx="5212702" cy="1193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7381827" y="5443200"/>
            <a:ext cx="4368504" cy="646331"/>
          </a:xfrm>
          <a:prstGeom prst="rect">
            <a:avLst/>
          </a:prstGeom>
          <a:noFill/>
        </p:spPr>
        <p:txBody>
          <a:bodyPr wrap="none" rtlCol="0">
            <a:spAutoFit/>
          </a:bodyPr>
          <a:lstStyle/>
          <a:p>
            <a:r>
              <a:rPr kumimoji="1" lang="ja-JP" altLang="en-US" smtClean="0"/>
              <a:t>当たり判定の削除や</a:t>
            </a:r>
            <a:r>
              <a:rPr kumimoji="1" lang="en-US" altLang="ja-JP" smtClean="0"/>
              <a:t>debug</a:t>
            </a:r>
            <a:r>
              <a:rPr kumimoji="1" lang="ja-JP" altLang="en-US" smtClean="0"/>
              <a:t>用描画</a:t>
            </a:r>
            <a:r>
              <a:rPr lang="ja-JP" altLang="en-US" smtClean="0"/>
              <a:t>次の章で</a:t>
            </a:r>
            <a:endParaRPr lang="en-US" altLang="ja-JP" smtClean="0"/>
          </a:p>
          <a:p>
            <a:r>
              <a:rPr lang="ja-JP" altLang="en-US" smtClean="0"/>
              <a:t>行いましょう。</a:t>
            </a:r>
            <a:endParaRPr kumimoji="1" lang="ja-JP" altLang="en-US"/>
          </a:p>
        </p:txBody>
      </p:sp>
    </p:spTree>
    <p:extLst>
      <p:ext uri="{BB962C8B-B14F-4D97-AF65-F5344CB8AC3E}">
        <p14:creationId xmlns:p14="http://schemas.microsoft.com/office/powerpoint/2010/main" val="329713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667444" cy="369332"/>
          </a:xfrm>
          <a:prstGeom prst="rect">
            <a:avLst/>
          </a:prstGeom>
          <a:noFill/>
        </p:spPr>
        <p:txBody>
          <a:bodyPr wrap="none" rtlCol="0">
            <a:spAutoFit/>
          </a:bodyPr>
          <a:lstStyle/>
          <a:p>
            <a:r>
              <a:rPr kumimoji="1" lang="ja-JP" altLang="en-US" smtClean="0"/>
              <a:t>・</a:t>
            </a:r>
            <a:r>
              <a:rPr kumimoji="1" lang="en-US" altLang="ja-JP" smtClean="0"/>
              <a:t>HitClass</a:t>
            </a:r>
            <a:r>
              <a:rPr kumimoji="1" lang="ja-JP" altLang="en-US" smtClean="0"/>
              <a:t>を作る</a:t>
            </a:r>
            <a:endParaRPr kumimoji="1" lang="ja-JP" altLang="en-US"/>
          </a:p>
        </p:txBody>
      </p:sp>
      <p:pic>
        <p:nvPicPr>
          <p:cNvPr id="6" name="図 5"/>
          <p:cNvPicPr>
            <a:picLocks noChangeAspect="1"/>
          </p:cNvPicPr>
          <p:nvPr/>
        </p:nvPicPr>
        <p:blipFill>
          <a:blip r:embed="rId2"/>
          <a:stretch>
            <a:fillRect/>
          </a:stretch>
        </p:blipFill>
        <p:spPr>
          <a:xfrm>
            <a:off x="128587" y="525462"/>
            <a:ext cx="2576513" cy="3857652"/>
          </a:xfrm>
          <a:prstGeom prst="rect">
            <a:avLst/>
          </a:prstGeom>
          <a:ln>
            <a:solidFill>
              <a:schemeClr val="tx1"/>
            </a:solidFill>
          </a:ln>
        </p:spPr>
      </p:pic>
      <p:cxnSp>
        <p:nvCxnSpPr>
          <p:cNvPr id="7" name="直線矢印コネクタ 6"/>
          <p:cNvCxnSpPr/>
          <p:nvPr/>
        </p:nvCxnSpPr>
        <p:spPr>
          <a:xfrm flipH="1">
            <a:off x="1990726" y="1016000"/>
            <a:ext cx="981074" cy="93608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971800" y="787400"/>
            <a:ext cx="2596288" cy="369332"/>
          </a:xfrm>
          <a:prstGeom prst="rect">
            <a:avLst/>
          </a:prstGeom>
          <a:noFill/>
        </p:spPr>
        <p:txBody>
          <a:bodyPr wrap="none" rtlCol="0">
            <a:spAutoFit/>
          </a:bodyPr>
          <a:lstStyle/>
          <a:p>
            <a:r>
              <a:rPr kumimoji="1" lang="ja-JP" altLang="en-US" smtClean="0"/>
              <a:t>追加：</a:t>
            </a:r>
            <a:r>
              <a:rPr lang="en-US" altLang="ja-JP" smtClean="0"/>
              <a:t>F</a:t>
            </a:r>
            <a:r>
              <a:rPr kumimoji="1" lang="en-US" altLang="ja-JP" smtClean="0"/>
              <a:t>ilter</a:t>
            </a:r>
            <a:r>
              <a:rPr lang="ja-JP" altLang="en-US"/>
              <a:t>・</a:t>
            </a:r>
            <a:r>
              <a:rPr kumimoji="1" lang="en-US" altLang="ja-JP" smtClean="0"/>
              <a:t>cpp</a:t>
            </a:r>
            <a:r>
              <a:rPr kumimoji="1" lang="ja-JP" altLang="en-US" smtClean="0"/>
              <a:t>・</a:t>
            </a:r>
            <a:r>
              <a:rPr kumimoji="1" lang="en-US" altLang="ja-JP" smtClean="0"/>
              <a:t>h</a:t>
            </a:r>
            <a:r>
              <a:rPr kumimoji="1" lang="ja-JP" altLang="en-US" smtClean="0"/>
              <a:t>を用意</a:t>
            </a:r>
            <a:endParaRPr kumimoji="1" lang="ja-JP" altLang="en-US"/>
          </a:p>
        </p:txBody>
      </p:sp>
      <p:sp>
        <p:nvSpPr>
          <p:cNvPr id="11" name="テキスト ボックス 10"/>
          <p:cNvSpPr txBox="1"/>
          <p:nvPr/>
        </p:nvSpPr>
        <p:spPr>
          <a:xfrm>
            <a:off x="5568088" y="201096"/>
            <a:ext cx="1154483" cy="369332"/>
          </a:xfrm>
          <a:prstGeom prst="rect">
            <a:avLst/>
          </a:prstGeom>
          <a:noFill/>
        </p:spPr>
        <p:txBody>
          <a:bodyPr wrap="none" rtlCol="0">
            <a:spAutoFit/>
          </a:bodyPr>
          <a:lstStyle/>
          <a:p>
            <a:r>
              <a:rPr kumimoji="1" lang="en-US" altLang="ja-JP" smtClean="0"/>
              <a:t>Collision.h</a:t>
            </a:r>
            <a:endParaRPr kumimoji="1" lang="ja-JP" altLang="en-US"/>
          </a:p>
        </p:txBody>
      </p:sp>
      <p:sp>
        <p:nvSpPr>
          <p:cNvPr id="15" name="テキスト ボックス 14"/>
          <p:cNvSpPr txBox="1"/>
          <p:nvPr/>
        </p:nvSpPr>
        <p:spPr>
          <a:xfrm>
            <a:off x="3962400" y="5562600"/>
            <a:ext cx="7691849" cy="646331"/>
          </a:xfrm>
          <a:prstGeom prst="rect">
            <a:avLst/>
          </a:prstGeom>
          <a:noFill/>
        </p:spPr>
        <p:txBody>
          <a:bodyPr wrap="none" rtlCol="0">
            <a:spAutoFit/>
          </a:bodyPr>
          <a:lstStyle/>
          <a:p>
            <a:r>
              <a:rPr kumimoji="1" lang="ja-JP" altLang="en-US" smtClean="0"/>
              <a:t>衝突判定の情報（位置・幅等）を持つ</a:t>
            </a:r>
            <a:r>
              <a:rPr kumimoji="1" lang="en-US" altLang="ja-JP" smtClean="0"/>
              <a:t>HitBox</a:t>
            </a:r>
            <a:r>
              <a:rPr kumimoji="1" lang="ja-JP" altLang="en-US" smtClean="0"/>
              <a:t>とその</a:t>
            </a:r>
            <a:r>
              <a:rPr lang="ja-JP" altLang="en-US"/>
              <a:t>管理</a:t>
            </a:r>
            <a:r>
              <a:rPr lang="ja-JP" altLang="en-US" smtClean="0"/>
              <a:t>を行う</a:t>
            </a:r>
            <a:r>
              <a:rPr lang="en-US" altLang="ja-JP" smtClean="0"/>
              <a:t>Collision</a:t>
            </a:r>
            <a:r>
              <a:rPr lang="ja-JP" altLang="en-US" smtClean="0"/>
              <a:t>の</a:t>
            </a:r>
            <a:r>
              <a:rPr lang="en-US" altLang="ja-JP"/>
              <a:t>C</a:t>
            </a:r>
            <a:r>
              <a:rPr lang="en-US" altLang="ja-JP" smtClean="0"/>
              <a:t>lass</a:t>
            </a:r>
            <a:r>
              <a:rPr lang="ja-JP" altLang="en-US" smtClean="0"/>
              <a:t>を</a:t>
            </a:r>
            <a:endParaRPr lang="en-US" altLang="ja-JP" smtClean="0"/>
          </a:p>
          <a:p>
            <a:r>
              <a:rPr kumimoji="1" lang="ja-JP" altLang="en-US" smtClean="0"/>
              <a:t>作ります</a:t>
            </a:r>
            <a:r>
              <a:rPr kumimoji="1" lang="ja-JP" altLang="en-US"/>
              <a:t>。</a:t>
            </a:r>
          </a:p>
        </p:txBody>
      </p:sp>
      <p:grpSp>
        <p:nvGrpSpPr>
          <p:cNvPr id="18" name="グループ化 17"/>
          <p:cNvGrpSpPr/>
          <p:nvPr/>
        </p:nvGrpSpPr>
        <p:grpSpPr>
          <a:xfrm>
            <a:off x="5678487" y="507960"/>
            <a:ext cx="3249613" cy="4829464"/>
            <a:chOff x="5678487" y="507960"/>
            <a:chExt cx="3249613" cy="4829464"/>
          </a:xfrm>
        </p:grpSpPr>
        <p:pic>
          <p:nvPicPr>
            <p:cNvPr id="5" name="図 4"/>
            <p:cNvPicPr>
              <a:picLocks noChangeAspect="1"/>
            </p:cNvPicPr>
            <p:nvPr/>
          </p:nvPicPr>
          <p:blipFill>
            <a:blip r:embed="rId3"/>
            <a:stretch>
              <a:fillRect/>
            </a:stretch>
          </p:blipFill>
          <p:spPr>
            <a:xfrm>
              <a:off x="5678487" y="507960"/>
              <a:ext cx="3249613" cy="4829464"/>
            </a:xfrm>
            <a:prstGeom prst="rect">
              <a:avLst/>
            </a:prstGeom>
            <a:ln>
              <a:solidFill>
                <a:schemeClr val="tx1"/>
              </a:solidFill>
            </a:ln>
          </p:spPr>
        </p:pic>
        <p:pic>
          <p:nvPicPr>
            <p:cNvPr id="17" name="図 16"/>
            <p:cNvPicPr>
              <a:picLocks noChangeAspect="1"/>
            </p:cNvPicPr>
            <p:nvPr/>
          </p:nvPicPr>
          <p:blipFill>
            <a:blip r:embed="rId4"/>
            <a:stretch>
              <a:fillRect/>
            </a:stretch>
          </p:blipFill>
          <p:spPr>
            <a:xfrm>
              <a:off x="5678488" y="660400"/>
              <a:ext cx="1951854" cy="216892"/>
            </a:xfrm>
            <a:prstGeom prst="rect">
              <a:avLst/>
            </a:prstGeom>
          </p:spPr>
        </p:pic>
      </p:grpSp>
    </p:spTree>
    <p:extLst>
      <p:ext uri="{BB962C8B-B14F-4D97-AF65-F5344CB8AC3E}">
        <p14:creationId xmlns:p14="http://schemas.microsoft.com/office/powerpoint/2010/main" val="112273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線矢印コネクタ 16"/>
          <p:cNvCxnSpPr/>
          <p:nvPr/>
        </p:nvCxnSpPr>
        <p:spPr>
          <a:xfrm flipV="1">
            <a:off x="1285418" y="2734901"/>
            <a:ext cx="2499" cy="1163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0" y="25399"/>
            <a:ext cx="4041491" cy="1200329"/>
          </a:xfrm>
          <a:prstGeom prst="rect">
            <a:avLst/>
          </a:prstGeom>
          <a:noFill/>
        </p:spPr>
        <p:txBody>
          <a:bodyPr wrap="none" rtlCol="0">
            <a:spAutoFit/>
          </a:bodyPr>
          <a:lstStyle/>
          <a:p>
            <a:r>
              <a:rPr kumimoji="1" lang="ja-JP" altLang="en-US" smtClean="0"/>
              <a:t>・</a:t>
            </a:r>
            <a:r>
              <a:rPr lang="en-US" altLang="ja-JP" smtClean="0"/>
              <a:t>HitBox</a:t>
            </a:r>
            <a:r>
              <a:rPr lang="ja-JP" altLang="en-US" smtClean="0"/>
              <a:t>に位置と幅等の情報を持たせる</a:t>
            </a:r>
            <a:endParaRPr lang="en-US" altLang="ja-JP" smtClean="0"/>
          </a:p>
          <a:p>
            <a:r>
              <a:rPr lang="ja-JP" altLang="en-US"/>
              <a:t>　位置</a:t>
            </a:r>
            <a:r>
              <a:rPr lang="ja-JP" altLang="en-US" smtClean="0"/>
              <a:t>と幅以外に当たり判定は、</a:t>
            </a:r>
            <a:endParaRPr lang="en-US" altLang="ja-JP" smtClean="0"/>
          </a:p>
          <a:p>
            <a:r>
              <a:rPr lang="ja-JP" altLang="en-US" smtClean="0"/>
              <a:t>誰の当たり判定であるかと言う情報持ち</a:t>
            </a:r>
            <a:endParaRPr lang="en-US" altLang="ja-JP" smtClean="0"/>
          </a:p>
          <a:p>
            <a:r>
              <a:rPr lang="ja-JP" altLang="en-US" smtClean="0"/>
              <a:t>ます。</a:t>
            </a:r>
            <a:endParaRPr lang="en-US" altLang="ja-JP"/>
          </a:p>
        </p:txBody>
      </p:sp>
      <p:sp>
        <p:nvSpPr>
          <p:cNvPr id="6" name="正方形/長方形 5"/>
          <p:cNvSpPr/>
          <p:nvPr/>
        </p:nvSpPr>
        <p:spPr>
          <a:xfrm>
            <a:off x="1104088" y="1877188"/>
            <a:ext cx="1295400" cy="834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sp>
        <p:nvSpPr>
          <p:cNvPr id="7" name="角丸四角形 6"/>
          <p:cNvSpPr/>
          <p:nvPr/>
        </p:nvSpPr>
        <p:spPr>
          <a:xfrm>
            <a:off x="1003300" y="3873499"/>
            <a:ext cx="1485900" cy="10491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当たり判定１</a:t>
            </a:r>
            <a:endParaRPr kumimoji="1" lang="ja-JP" altLang="en-US"/>
          </a:p>
        </p:txBody>
      </p:sp>
      <p:cxnSp>
        <p:nvCxnSpPr>
          <p:cNvPr id="8" name="直線矢印コネクタ 7"/>
          <p:cNvCxnSpPr/>
          <p:nvPr/>
        </p:nvCxnSpPr>
        <p:spPr>
          <a:xfrm>
            <a:off x="1947236" y="2724668"/>
            <a:ext cx="0" cy="115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爆発 1 9"/>
          <p:cNvSpPr/>
          <p:nvPr/>
        </p:nvSpPr>
        <p:spPr>
          <a:xfrm>
            <a:off x="679314" y="3013729"/>
            <a:ext cx="713699" cy="518240"/>
          </a:xfrm>
          <a:prstGeom prst="irregularSeal1">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13354" y="3112869"/>
            <a:ext cx="1107996" cy="369332"/>
          </a:xfrm>
          <a:prstGeom prst="rect">
            <a:avLst/>
          </a:prstGeom>
          <a:noFill/>
        </p:spPr>
        <p:txBody>
          <a:bodyPr wrap="none" rtlCol="0">
            <a:spAutoFit/>
          </a:bodyPr>
          <a:lstStyle/>
          <a:p>
            <a:r>
              <a:rPr lang="ja-JP" altLang="en-US" b="1" smtClean="0"/>
              <a:t>衝突情報</a:t>
            </a:r>
            <a:endParaRPr kumimoji="1" lang="ja-JP" altLang="en-US" b="1"/>
          </a:p>
        </p:txBody>
      </p:sp>
      <p:sp>
        <p:nvSpPr>
          <p:cNvPr id="12" name="テキスト ボックス 11"/>
          <p:cNvSpPr txBox="1"/>
          <p:nvPr/>
        </p:nvSpPr>
        <p:spPr>
          <a:xfrm>
            <a:off x="1655322" y="3125042"/>
            <a:ext cx="738628" cy="369332"/>
          </a:xfrm>
          <a:prstGeom prst="rect">
            <a:avLst/>
          </a:prstGeom>
          <a:noFill/>
        </p:spPr>
        <p:txBody>
          <a:bodyPr wrap="square" rtlCol="0">
            <a:spAutoFit/>
          </a:bodyPr>
          <a:lstStyle/>
          <a:p>
            <a:r>
              <a:rPr lang="ja-JP" altLang="en-US" b="1"/>
              <a:t>命令</a:t>
            </a:r>
            <a:endParaRPr kumimoji="1" lang="ja-JP" altLang="en-US" b="1"/>
          </a:p>
        </p:txBody>
      </p:sp>
      <p:pic>
        <p:nvPicPr>
          <p:cNvPr id="2" name="図 1"/>
          <p:cNvPicPr>
            <a:picLocks noChangeAspect="1"/>
          </p:cNvPicPr>
          <p:nvPr/>
        </p:nvPicPr>
        <p:blipFill>
          <a:blip r:embed="rId2"/>
          <a:stretch>
            <a:fillRect/>
          </a:stretch>
        </p:blipFill>
        <p:spPr>
          <a:xfrm>
            <a:off x="4151012" y="67090"/>
            <a:ext cx="4704751" cy="6727566"/>
          </a:xfrm>
          <a:prstGeom prst="rect">
            <a:avLst/>
          </a:prstGeom>
          <a:ln>
            <a:solidFill>
              <a:schemeClr val="tx1"/>
            </a:solidFill>
          </a:ln>
        </p:spPr>
      </p:pic>
      <p:sp>
        <p:nvSpPr>
          <p:cNvPr id="14" name="正方形/長方形 13"/>
          <p:cNvSpPr/>
          <p:nvPr/>
        </p:nvSpPr>
        <p:spPr>
          <a:xfrm>
            <a:off x="7601295" y="67090"/>
            <a:ext cx="1154483" cy="369332"/>
          </a:xfrm>
          <a:prstGeom prst="rect">
            <a:avLst/>
          </a:prstGeom>
        </p:spPr>
        <p:txBody>
          <a:bodyPr wrap="none">
            <a:spAutoFit/>
          </a:bodyPr>
          <a:lstStyle/>
          <a:p>
            <a:r>
              <a:rPr lang="ja-JP" altLang="en-US"/>
              <a:t>Collision.h</a:t>
            </a:r>
          </a:p>
        </p:txBody>
      </p:sp>
      <p:sp>
        <p:nvSpPr>
          <p:cNvPr id="15" name="テキスト ボックス 14"/>
          <p:cNvSpPr txBox="1"/>
          <p:nvPr/>
        </p:nvSpPr>
        <p:spPr>
          <a:xfrm>
            <a:off x="8965284" y="106883"/>
            <a:ext cx="3013967" cy="5909310"/>
          </a:xfrm>
          <a:prstGeom prst="rect">
            <a:avLst/>
          </a:prstGeom>
          <a:noFill/>
        </p:spPr>
        <p:txBody>
          <a:bodyPr wrap="none" rtlCol="0">
            <a:spAutoFit/>
          </a:bodyPr>
          <a:lstStyle/>
          <a:p>
            <a:r>
              <a:rPr kumimoji="1" lang="ja-JP" altLang="en-US" smtClean="0"/>
              <a:t>様々な</a:t>
            </a:r>
            <a:r>
              <a:rPr kumimoji="1" lang="en-US" altLang="ja-JP" smtClean="0"/>
              <a:t>member</a:t>
            </a:r>
            <a:r>
              <a:rPr kumimoji="1" lang="ja-JP" altLang="en-US" smtClean="0"/>
              <a:t>を持つ事に</a:t>
            </a:r>
            <a:endParaRPr kumimoji="1" lang="en-US" altLang="ja-JP" smtClean="0"/>
          </a:p>
          <a:p>
            <a:r>
              <a:rPr lang="ja-JP" altLang="en-US" smtClean="0"/>
              <a:t>なるのですが、これらは</a:t>
            </a:r>
            <a:endParaRPr lang="en-US" altLang="ja-JP" smtClean="0"/>
          </a:p>
          <a:p>
            <a:r>
              <a:rPr lang="en-US" altLang="ja-JP" smtClean="0"/>
              <a:t>Ccollision</a:t>
            </a:r>
            <a:r>
              <a:rPr lang="ja-JP" altLang="en-US" smtClean="0"/>
              <a:t>で操作する事になり</a:t>
            </a:r>
            <a:endParaRPr lang="en-US" altLang="ja-JP" smtClean="0"/>
          </a:p>
          <a:p>
            <a:r>
              <a:rPr lang="ja-JP" altLang="en-US" smtClean="0"/>
              <a:t>ます。</a:t>
            </a:r>
            <a:endParaRPr lang="en-US" altLang="ja-JP" smtClean="0"/>
          </a:p>
          <a:p>
            <a:endParaRPr lang="en-US" altLang="ja-JP"/>
          </a:p>
          <a:p>
            <a:r>
              <a:rPr lang="ja-JP" altLang="en-US" smtClean="0"/>
              <a:t>ただ、</a:t>
            </a:r>
            <a:r>
              <a:rPr lang="en-US" altLang="ja-JP" smtClean="0"/>
              <a:t>GetSet</a:t>
            </a:r>
            <a:r>
              <a:rPr lang="ja-JP" altLang="en-US" smtClean="0"/>
              <a:t>をたくさん作ると</a:t>
            </a:r>
            <a:endParaRPr lang="en-US" altLang="ja-JP"/>
          </a:p>
          <a:p>
            <a:r>
              <a:rPr lang="ja-JP" altLang="en-US" smtClean="0"/>
              <a:t>大変なので、</a:t>
            </a:r>
            <a:r>
              <a:rPr lang="en-US" altLang="ja-JP"/>
              <a:t> </a:t>
            </a:r>
            <a:r>
              <a:rPr lang="en-US" altLang="ja-JP" smtClean="0"/>
              <a:t>Ccollision</a:t>
            </a:r>
            <a:r>
              <a:rPr lang="ja-JP" altLang="en-US" smtClean="0"/>
              <a:t>のみ</a:t>
            </a:r>
            <a:endParaRPr lang="en-US" altLang="ja-JP" smtClean="0"/>
          </a:p>
          <a:p>
            <a:r>
              <a:rPr lang="en-US" altLang="ja-JP" smtClean="0"/>
              <a:t>HitBox</a:t>
            </a:r>
            <a:r>
              <a:rPr lang="ja-JP" altLang="en-US" smtClean="0"/>
              <a:t>の</a:t>
            </a:r>
            <a:r>
              <a:rPr lang="en-US" altLang="ja-JP" smtClean="0"/>
              <a:t>private</a:t>
            </a:r>
            <a:r>
              <a:rPr lang="ja-JP" altLang="en-US" smtClean="0"/>
              <a:t>情報の</a:t>
            </a:r>
            <a:r>
              <a:rPr lang="en-US" altLang="ja-JP" smtClean="0"/>
              <a:t>access</a:t>
            </a:r>
          </a:p>
          <a:p>
            <a:r>
              <a:rPr lang="ja-JP" altLang="en-US"/>
              <a:t>許可</a:t>
            </a:r>
            <a:r>
              <a:rPr lang="ja-JP" altLang="en-US" smtClean="0"/>
              <a:t>を出したいと思います。</a:t>
            </a:r>
            <a:endParaRPr lang="en-US" altLang="ja-JP" smtClean="0"/>
          </a:p>
          <a:p>
            <a:endParaRPr lang="en-US" altLang="ja-JP"/>
          </a:p>
          <a:p>
            <a:r>
              <a:rPr lang="en-US" altLang="ja-JP" smtClean="0">
                <a:solidFill>
                  <a:srgbClr val="FF0000"/>
                </a:solidFill>
              </a:rPr>
              <a:t>friend(</a:t>
            </a:r>
            <a:r>
              <a:rPr lang="ja-JP" altLang="en-US" smtClean="0">
                <a:solidFill>
                  <a:srgbClr val="FF0000"/>
                </a:solidFill>
              </a:rPr>
              <a:t>フレンド</a:t>
            </a:r>
            <a:r>
              <a:rPr lang="en-US" altLang="ja-JP" smtClean="0">
                <a:solidFill>
                  <a:srgbClr val="FF0000"/>
                </a:solidFill>
              </a:rPr>
              <a:t>)</a:t>
            </a:r>
            <a:r>
              <a:rPr lang="ja-JP" altLang="en-US" smtClean="0">
                <a:solidFill>
                  <a:srgbClr val="FF0000"/>
                </a:solidFill>
              </a:rPr>
              <a:t>は指定した</a:t>
            </a:r>
            <a:endParaRPr lang="en-US" altLang="ja-JP" smtClean="0">
              <a:solidFill>
                <a:srgbClr val="FF0000"/>
              </a:solidFill>
            </a:endParaRPr>
          </a:p>
          <a:p>
            <a:r>
              <a:rPr lang="en-US" altLang="ja-JP" smtClean="0">
                <a:solidFill>
                  <a:srgbClr val="FF0000"/>
                </a:solidFill>
              </a:rPr>
              <a:t>Class</a:t>
            </a:r>
            <a:r>
              <a:rPr lang="ja-JP" altLang="en-US" smtClean="0">
                <a:solidFill>
                  <a:srgbClr val="FF0000"/>
                </a:solidFill>
              </a:rPr>
              <a:t>に自分の</a:t>
            </a:r>
            <a:r>
              <a:rPr lang="en-US" altLang="ja-JP" smtClean="0">
                <a:solidFill>
                  <a:srgbClr val="FF0000"/>
                </a:solidFill>
              </a:rPr>
              <a:t>private</a:t>
            </a:r>
            <a:r>
              <a:rPr lang="ja-JP" altLang="en-US" smtClean="0">
                <a:solidFill>
                  <a:srgbClr val="FF0000"/>
                </a:solidFill>
              </a:rPr>
              <a:t>を</a:t>
            </a:r>
            <a:r>
              <a:rPr lang="en-US" altLang="ja-JP" smtClean="0">
                <a:solidFill>
                  <a:srgbClr val="FF0000"/>
                </a:solidFill>
              </a:rPr>
              <a:t>access</a:t>
            </a:r>
          </a:p>
          <a:p>
            <a:r>
              <a:rPr lang="ja-JP" altLang="en-US" smtClean="0">
                <a:solidFill>
                  <a:srgbClr val="FF0000"/>
                </a:solidFill>
              </a:rPr>
              <a:t>しても良いと言う命令です。</a:t>
            </a:r>
            <a:endParaRPr lang="en-US" altLang="ja-JP">
              <a:solidFill>
                <a:srgbClr val="FF0000"/>
              </a:solidFill>
            </a:endParaRPr>
          </a:p>
          <a:p>
            <a:endParaRPr kumimoji="1" lang="en-US" altLang="ja-JP" smtClean="0"/>
          </a:p>
          <a:p>
            <a:r>
              <a:rPr lang="ja-JP" altLang="en-US" smtClean="0"/>
              <a:t>これで、</a:t>
            </a:r>
            <a:r>
              <a:rPr lang="en-US" altLang="ja-JP"/>
              <a:t> </a:t>
            </a:r>
            <a:r>
              <a:rPr lang="en-US" altLang="ja-JP" smtClean="0"/>
              <a:t>Ccollision</a:t>
            </a:r>
            <a:r>
              <a:rPr lang="ja-JP" altLang="en-US" smtClean="0"/>
              <a:t>は</a:t>
            </a:r>
            <a:r>
              <a:rPr lang="en-US" altLang="ja-JP" smtClean="0"/>
              <a:t>HitBox</a:t>
            </a:r>
            <a:r>
              <a:rPr lang="ja-JP" altLang="en-US" smtClean="0"/>
              <a:t>の</a:t>
            </a:r>
            <a:endParaRPr lang="en-US" altLang="ja-JP" smtClean="0"/>
          </a:p>
          <a:p>
            <a:r>
              <a:rPr kumimoji="1" lang="en-US" altLang="ja-JP" smtClean="0"/>
              <a:t>Private</a:t>
            </a:r>
            <a:r>
              <a:rPr kumimoji="1" lang="ja-JP" altLang="en-US" smtClean="0"/>
              <a:t>に直接</a:t>
            </a:r>
            <a:r>
              <a:rPr kumimoji="1" lang="en-US" altLang="ja-JP" smtClean="0"/>
              <a:t>access</a:t>
            </a:r>
            <a:r>
              <a:rPr kumimoji="1" lang="ja-JP" altLang="en-US" smtClean="0"/>
              <a:t>可能に</a:t>
            </a:r>
            <a:endParaRPr kumimoji="1" lang="en-US" altLang="ja-JP" smtClean="0"/>
          </a:p>
          <a:p>
            <a:r>
              <a:rPr lang="ja-JP" altLang="en-US" smtClean="0"/>
              <a:t>なりました</a:t>
            </a:r>
            <a:r>
              <a:rPr lang="ja-JP" altLang="en-US"/>
              <a:t>。</a:t>
            </a:r>
            <a:endParaRPr kumimoji="1" lang="en-US" altLang="ja-JP" smtClean="0"/>
          </a:p>
          <a:p>
            <a:endParaRPr kumimoji="1" lang="en-US" altLang="ja-JP" smtClean="0"/>
          </a:p>
          <a:p>
            <a:r>
              <a:rPr lang="ja-JP" altLang="en-US" smtClean="0"/>
              <a:t>何で</a:t>
            </a:r>
            <a:r>
              <a:rPr lang="ja-JP" altLang="en-US"/>
              <a:t>も</a:t>
            </a:r>
            <a:r>
              <a:rPr lang="en-US" altLang="ja-JP" smtClean="0"/>
              <a:t>friend</a:t>
            </a:r>
            <a:r>
              <a:rPr lang="ja-JP" altLang="en-US" smtClean="0"/>
              <a:t>にすると</a:t>
            </a:r>
            <a:r>
              <a:rPr kumimoji="1" lang="en-US" altLang="ja-JP" smtClean="0"/>
              <a:t>Capsule</a:t>
            </a:r>
          </a:p>
          <a:p>
            <a:r>
              <a:rPr lang="ja-JP" altLang="en-US" smtClean="0"/>
              <a:t>化の意味がなくなりますが</a:t>
            </a:r>
            <a:endParaRPr lang="en-US" altLang="ja-JP" smtClean="0"/>
          </a:p>
          <a:p>
            <a:r>
              <a:rPr kumimoji="1" lang="ja-JP" altLang="en-US" smtClean="0"/>
              <a:t>こういう場合良いでしょう。</a:t>
            </a:r>
            <a:endParaRPr kumimoji="1" lang="ja-JP" altLang="en-US"/>
          </a:p>
        </p:txBody>
      </p:sp>
      <p:cxnSp>
        <p:nvCxnSpPr>
          <p:cNvPr id="16" name="直線矢印コネクタ 15"/>
          <p:cNvCxnSpPr/>
          <p:nvPr/>
        </p:nvCxnSpPr>
        <p:spPr>
          <a:xfrm flipH="1" flipV="1">
            <a:off x="6538739" y="1755212"/>
            <a:ext cx="2431149" cy="130632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55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306401" cy="369332"/>
          </a:xfrm>
          <a:prstGeom prst="rect">
            <a:avLst/>
          </a:prstGeom>
          <a:noFill/>
        </p:spPr>
        <p:txBody>
          <a:bodyPr wrap="none" rtlCol="0">
            <a:spAutoFit/>
          </a:bodyPr>
          <a:lstStyle/>
          <a:p>
            <a:r>
              <a:rPr kumimoji="1" lang="ja-JP" altLang="en-US" smtClean="0"/>
              <a:t>・</a:t>
            </a:r>
            <a:r>
              <a:rPr kumimoji="1" lang="en-US" altLang="ja-JP" smtClean="0"/>
              <a:t>HitBox</a:t>
            </a:r>
            <a:r>
              <a:rPr kumimoji="1" lang="ja-JP" altLang="en-US" smtClean="0"/>
              <a:t>用の</a:t>
            </a:r>
            <a:r>
              <a:rPr kumimoji="1" lang="en-US" altLang="ja-JP" smtClean="0"/>
              <a:t>list</a:t>
            </a:r>
            <a:r>
              <a:rPr kumimoji="1" lang="ja-JP" altLang="en-US" smtClean="0"/>
              <a:t>を用意</a:t>
            </a:r>
            <a:endParaRPr kumimoji="1" lang="ja-JP" altLang="en-US"/>
          </a:p>
        </p:txBody>
      </p:sp>
      <p:pic>
        <p:nvPicPr>
          <p:cNvPr id="5" name="図 4"/>
          <p:cNvPicPr>
            <a:picLocks noChangeAspect="1"/>
          </p:cNvPicPr>
          <p:nvPr/>
        </p:nvPicPr>
        <p:blipFill>
          <a:blip r:embed="rId2"/>
          <a:stretch>
            <a:fillRect/>
          </a:stretch>
        </p:blipFill>
        <p:spPr>
          <a:xfrm>
            <a:off x="229274" y="611187"/>
            <a:ext cx="2628225" cy="2235346"/>
          </a:xfrm>
          <a:prstGeom prst="rect">
            <a:avLst/>
          </a:prstGeom>
          <a:ln>
            <a:solidFill>
              <a:schemeClr val="tx1"/>
            </a:solidFill>
          </a:ln>
        </p:spPr>
      </p:pic>
      <p:sp>
        <p:nvSpPr>
          <p:cNvPr id="6" name="正方形/長方形 5"/>
          <p:cNvSpPr/>
          <p:nvPr/>
        </p:nvSpPr>
        <p:spPr>
          <a:xfrm>
            <a:off x="133958" y="305594"/>
            <a:ext cx="1154483" cy="369332"/>
          </a:xfrm>
          <a:prstGeom prst="rect">
            <a:avLst/>
          </a:prstGeom>
        </p:spPr>
        <p:txBody>
          <a:bodyPr wrap="none">
            <a:spAutoFit/>
          </a:bodyPr>
          <a:lstStyle/>
          <a:p>
            <a:r>
              <a:rPr lang="ja-JP" altLang="en-US"/>
              <a:t>Collision.h</a:t>
            </a:r>
          </a:p>
        </p:txBody>
      </p:sp>
      <p:cxnSp>
        <p:nvCxnSpPr>
          <p:cNvPr id="7" name="直線矢印コネクタ 6"/>
          <p:cNvCxnSpPr/>
          <p:nvPr/>
        </p:nvCxnSpPr>
        <p:spPr>
          <a:xfrm flipH="1">
            <a:off x="1966740" y="1231900"/>
            <a:ext cx="1411460" cy="30830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2247085" y="1231900"/>
            <a:ext cx="1131115" cy="97062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517900" y="1028700"/>
            <a:ext cx="8510663" cy="646331"/>
          </a:xfrm>
          <a:prstGeom prst="rect">
            <a:avLst/>
          </a:prstGeom>
          <a:noFill/>
        </p:spPr>
        <p:txBody>
          <a:bodyPr wrap="none" rtlCol="0">
            <a:spAutoFit/>
          </a:bodyPr>
          <a:lstStyle/>
          <a:p>
            <a:r>
              <a:rPr kumimoji="1" lang="ja-JP" altLang="en-US" smtClean="0"/>
              <a:t>追加：</a:t>
            </a:r>
            <a:r>
              <a:rPr kumimoji="1" lang="en-US" altLang="ja-JP" smtClean="0"/>
              <a:t>TaskSystem</a:t>
            </a:r>
            <a:r>
              <a:rPr kumimoji="1" lang="ja-JP" altLang="en-US" smtClean="0"/>
              <a:t>の中で宣言してるので本当は必要ないかもしれませんが、</a:t>
            </a:r>
            <a:endParaRPr kumimoji="1" lang="en-US" altLang="ja-JP" smtClean="0"/>
          </a:p>
          <a:p>
            <a:r>
              <a:rPr kumimoji="1" lang="ja-JP" altLang="en-US" smtClean="0"/>
              <a:t>「この</a:t>
            </a:r>
            <a:r>
              <a:rPr kumimoji="1" lang="en-US" altLang="ja-JP" smtClean="0"/>
              <a:t>Header</a:t>
            </a:r>
            <a:r>
              <a:rPr kumimoji="1" lang="ja-JP" altLang="en-US" smtClean="0"/>
              <a:t>でも使われてますよ」と言うことをわかりやすくするために宣言しています。</a:t>
            </a:r>
            <a:endParaRPr kumimoji="1" lang="ja-JP" altLang="en-US"/>
          </a:p>
        </p:txBody>
      </p:sp>
      <p:pic>
        <p:nvPicPr>
          <p:cNvPr id="12" name="図 11"/>
          <p:cNvPicPr>
            <a:picLocks noChangeAspect="1"/>
          </p:cNvPicPr>
          <p:nvPr/>
        </p:nvPicPr>
        <p:blipFill>
          <a:blip r:embed="rId3"/>
          <a:stretch>
            <a:fillRect/>
          </a:stretch>
        </p:blipFill>
        <p:spPr>
          <a:xfrm>
            <a:off x="223022" y="3088388"/>
            <a:ext cx="5422643" cy="2245612"/>
          </a:xfrm>
          <a:prstGeom prst="rect">
            <a:avLst/>
          </a:prstGeom>
          <a:ln>
            <a:solidFill>
              <a:schemeClr val="tx1"/>
            </a:solidFill>
          </a:ln>
        </p:spPr>
      </p:pic>
      <p:cxnSp>
        <p:nvCxnSpPr>
          <p:cNvPr id="13" name="直線矢印コネクタ 12"/>
          <p:cNvCxnSpPr/>
          <p:nvPr/>
        </p:nvCxnSpPr>
        <p:spPr>
          <a:xfrm flipH="1">
            <a:off x="3378201" y="3479800"/>
            <a:ext cx="2705099" cy="95918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3000" y="3276600"/>
            <a:ext cx="2768065" cy="369332"/>
          </a:xfrm>
          <a:prstGeom prst="rect">
            <a:avLst/>
          </a:prstGeom>
          <a:noFill/>
        </p:spPr>
        <p:txBody>
          <a:bodyPr wrap="none" rtlCol="0">
            <a:spAutoFit/>
          </a:bodyPr>
          <a:lstStyle/>
          <a:p>
            <a:r>
              <a:rPr kumimoji="1" lang="ja-JP" altLang="en-US" smtClean="0"/>
              <a:t>追加：</a:t>
            </a:r>
            <a:r>
              <a:rPr kumimoji="1" lang="en-US" altLang="ja-JP" smtClean="0"/>
              <a:t>HitBox</a:t>
            </a:r>
            <a:r>
              <a:rPr kumimoji="1" lang="ja-JP" altLang="en-US" smtClean="0"/>
              <a:t>用の</a:t>
            </a:r>
            <a:r>
              <a:rPr kumimoji="1" lang="en-US" altLang="ja-JP" smtClean="0"/>
              <a:t>list</a:t>
            </a:r>
            <a:r>
              <a:rPr kumimoji="1" lang="ja-JP" altLang="en-US" smtClean="0"/>
              <a:t>を用意</a:t>
            </a:r>
            <a:endParaRPr kumimoji="1" lang="ja-JP" altLang="en-US"/>
          </a:p>
        </p:txBody>
      </p:sp>
    </p:spTree>
    <p:extLst>
      <p:ext uri="{BB962C8B-B14F-4D97-AF65-F5344CB8AC3E}">
        <p14:creationId xmlns:p14="http://schemas.microsoft.com/office/powerpoint/2010/main" val="354804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5412" y="369332"/>
            <a:ext cx="8110067" cy="777875"/>
          </a:xfrm>
          <a:prstGeom prst="rect">
            <a:avLst/>
          </a:prstGeom>
          <a:ln>
            <a:solidFill>
              <a:schemeClr val="tx1"/>
            </a:solidFill>
          </a:ln>
        </p:spPr>
      </p:pic>
      <p:sp>
        <p:nvSpPr>
          <p:cNvPr id="5" name="正方形/長方形 4"/>
          <p:cNvSpPr/>
          <p:nvPr/>
        </p:nvSpPr>
        <p:spPr>
          <a:xfrm>
            <a:off x="125412" y="0"/>
            <a:ext cx="1374094" cy="369332"/>
          </a:xfrm>
          <a:prstGeom prst="rect">
            <a:avLst/>
          </a:prstGeom>
        </p:spPr>
        <p:txBody>
          <a:bodyPr wrap="none">
            <a:spAutoFit/>
          </a:bodyPr>
          <a:lstStyle/>
          <a:p>
            <a:r>
              <a:rPr lang="ja-JP" altLang="en-US"/>
              <a:t>Collision.cpp</a:t>
            </a:r>
          </a:p>
        </p:txBody>
      </p:sp>
      <p:cxnSp>
        <p:nvCxnSpPr>
          <p:cNvPr id="6" name="直線矢印コネクタ 5"/>
          <p:cNvCxnSpPr>
            <a:stCxn id="9" idx="1"/>
          </p:cNvCxnSpPr>
          <p:nvPr/>
        </p:nvCxnSpPr>
        <p:spPr>
          <a:xfrm flipH="1" flipV="1">
            <a:off x="5702300" y="1041400"/>
            <a:ext cx="2692400" cy="18466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8394700" y="1041400"/>
            <a:ext cx="1882247" cy="369332"/>
          </a:xfrm>
          <a:prstGeom prst="rect">
            <a:avLst/>
          </a:prstGeom>
          <a:noFill/>
        </p:spPr>
        <p:txBody>
          <a:bodyPr wrap="none" rtlCol="0">
            <a:spAutoFit/>
          </a:bodyPr>
          <a:lstStyle/>
          <a:p>
            <a:r>
              <a:rPr kumimoji="1" lang="ja-JP" altLang="en-US" smtClean="0"/>
              <a:t>追加：実体を作成</a:t>
            </a:r>
            <a:endParaRPr kumimoji="1" lang="ja-JP" altLang="en-US"/>
          </a:p>
        </p:txBody>
      </p:sp>
      <p:sp>
        <p:nvSpPr>
          <p:cNvPr id="11" name="正方形/長方形 10"/>
          <p:cNvSpPr/>
          <p:nvPr/>
        </p:nvSpPr>
        <p:spPr>
          <a:xfrm>
            <a:off x="583387" y="1997683"/>
            <a:ext cx="2577993" cy="537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cxnSp>
        <p:nvCxnSpPr>
          <p:cNvPr id="12" name="直線矢印コネクタ 11"/>
          <p:cNvCxnSpPr/>
          <p:nvPr/>
        </p:nvCxnSpPr>
        <p:spPr>
          <a:xfrm>
            <a:off x="1426536" y="2548685"/>
            <a:ext cx="0" cy="95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77347" y="2797408"/>
            <a:ext cx="2219111" cy="369332"/>
          </a:xfrm>
          <a:prstGeom prst="rect">
            <a:avLst/>
          </a:prstGeom>
          <a:noFill/>
        </p:spPr>
        <p:txBody>
          <a:bodyPr wrap="square" rtlCol="0">
            <a:spAutoFit/>
          </a:bodyPr>
          <a:lstStyle/>
          <a:p>
            <a:r>
              <a:rPr lang="ja-JP" altLang="en-US" b="1" smtClean="0"/>
              <a:t>当たり判定作成命令</a:t>
            </a:r>
            <a:endParaRPr kumimoji="1" lang="ja-JP" altLang="en-US" b="1"/>
          </a:p>
        </p:txBody>
      </p:sp>
      <p:sp>
        <p:nvSpPr>
          <p:cNvPr id="14" name="正方形/長方形 13"/>
          <p:cNvSpPr/>
          <p:nvPr/>
        </p:nvSpPr>
        <p:spPr>
          <a:xfrm>
            <a:off x="203201" y="3524991"/>
            <a:ext cx="2057400" cy="45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CCollision</a:t>
            </a:r>
            <a:endParaRPr lang="en-US" altLang="ja-JP"/>
          </a:p>
        </p:txBody>
      </p:sp>
      <p:sp>
        <p:nvSpPr>
          <p:cNvPr id="15" name="角丸四角形 14"/>
          <p:cNvSpPr/>
          <p:nvPr/>
        </p:nvSpPr>
        <p:spPr>
          <a:xfrm>
            <a:off x="1158916" y="4662177"/>
            <a:ext cx="1889083"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作成</a:t>
            </a:r>
            <a:r>
              <a:rPr lang="ja-JP" altLang="en-US" smtClean="0"/>
              <a:t>された</a:t>
            </a:r>
            <a:endParaRPr kumimoji="1" lang="en-US" altLang="ja-JP" smtClean="0"/>
          </a:p>
          <a:p>
            <a:pPr algn="ctr"/>
            <a:r>
              <a:rPr kumimoji="1" lang="ja-JP" altLang="en-US" smtClean="0"/>
              <a:t>当たり判定１</a:t>
            </a:r>
            <a:endParaRPr kumimoji="1" lang="ja-JP" altLang="en-US"/>
          </a:p>
        </p:txBody>
      </p:sp>
      <p:sp>
        <p:nvSpPr>
          <p:cNvPr id="20" name="正方形/長方形 19"/>
          <p:cNvSpPr/>
          <p:nvPr/>
        </p:nvSpPr>
        <p:spPr>
          <a:xfrm>
            <a:off x="765217" y="4479396"/>
            <a:ext cx="2396164" cy="1361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9458" y="5004561"/>
            <a:ext cx="773610" cy="369332"/>
          </a:xfrm>
          <a:prstGeom prst="rect">
            <a:avLst/>
          </a:prstGeom>
          <a:noFill/>
        </p:spPr>
        <p:txBody>
          <a:bodyPr wrap="none" rtlCol="0">
            <a:spAutoFit/>
          </a:bodyPr>
          <a:lstStyle/>
          <a:p>
            <a:r>
              <a:rPr lang="en-US" altLang="ja-JP" smtClean="0"/>
              <a:t>HitL</a:t>
            </a:r>
            <a:r>
              <a:rPr kumimoji="1" lang="en-US" altLang="ja-JP" smtClean="0"/>
              <a:t>ist</a:t>
            </a:r>
            <a:endParaRPr kumimoji="1" lang="ja-JP" altLang="en-US"/>
          </a:p>
        </p:txBody>
      </p:sp>
      <p:cxnSp>
        <p:nvCxnSpPr>
          <p:cNvPr id="26" name="直線矢印コネクタ 25"/>
          <p:cNvCxnSpPr/>
          <p:nvPr/>
        </p:nvCxnSpPr>
        <p:spPr>
          <a:xfrm flipV="1">
            <a:off x="2484878" y="2558522"/>
            <a:ext cx="225627" cy="21036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2710505" y="2564019"/>
            <a:ext cx="240219" cy="2098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472327" y="3994832"/>
            <a:ext cx="140573" cy="66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934481" y="4085782"/>
            <a:ext cx="1114408" cy="369332"/>
          </a:xfrm>
          <a:prstGeom prst="rect">
            <a:avLst/>
          </a:prstGeom>
        </p:spPr>
        <p:txBody>
          <a:bodyPr wrap="none">
            <a:spAutoFit/>
          </a:bodyPr>
          <a:lstStyle/>
          <a:p>
            <a:r>
              <a:rPr lang="ja-JP" altLang="en-US" b="1"/>
              <a:t>作成命令</a:t>
            </a:r>
          </a:p>
        </p:txBody>
      </p:sp>
      <p:sp>
        <p:nvSpPr>
          <p:cNvPr id="7" name="テキスト ボックス 6"/>
          <p:cNvSpPr txBox="1"/>
          <p:nvPr/>
        </p:nvSpPr>
        <p:spPr>
          <a:xfrm>
            <a:off x="125412" y="1226066"/>
            <a:ext cx="6984284" cy="369332"/>
          </a:xfrm>
          <a:prstGeom prst="rect">
            <a:avLst/>
          </a:prstGeom>
          <a:noFill/>
        </p:spPr>
        <p:txBody>
          <a:bodyPr wrap="none" rtlCol="0">
            <a:spAutoFit/>
          </a:bodyPr>
          <a:lstStyle/>
          <a:p>
            <a:r>
              <a:rPr kumimoji="1" lang="en-US" altLang="ja-JP" smtClean="0"/>
              <a:t>List</a:t>
            </a:r>
            <a:r>
              <a:rPr kumimoji="1" lang="ja-JP" altLang="en-US" smtClean="0"/>
              <a:t>を作りましたので、当たり判定を</a:t>
            </a:r>
            <a:r>
              <a:rPr kumimoji="1" lang="en-US" altLang="ja-JP" smtClean="0"/>
              <a:t>list</a:t>
            </a:r>
            <a:r>
              <a:rPr kumimoji="1" lang="ja-JP" altLang="en-US" smtClean="0"/>
              <a:t>に追加する機能をつくりましょう。</a:t>
            </a:r>
            <a:endParaRPr kumimoji="1" lang="ja-JP" altLang="en-US"/>
          </a:p>
        </p:txBody>
      </p:sp>
      <p:sp>
        <p:nvSpPr>
          <p:cNvPr id="22" name="テキスト ボックス 21"/>
          <p:cNvSpPr txBox="1"/>
          <p:nvPr/>
        </p:nvSpPr>
        <p:spPr>
          <a:xfrm>
            <a:off x="2303858" y="3415463"/>
            <a:ext cx="1197453" cy="369332"/>
          </a:xfrm>
          <a:prstGeom prst="rect">
            <a:avLst/>
          </a:prstGeom>
          <a:noFill/>
        </p:spPr>
        <p:txBody>
          <a:bodyPr wrap="square" rtlCol="0">
            <a:spAutoFit/>
          </a:bodyPr>
          <a:lstStyle/>
          <a:p>
            <a:r>
              <a:rPr kumimoji="1" lang="ja-JP" altLang="en-US" b="1" smtClean="0"/>
              <a:t>やり取り</a:t>
            </a:r>
            <a:endParaRPr kumimoji="1" lang="ja-JP" altLang="en-US" b="1"/>
          </a:p>
        </p:txBody>
      </p:sp>
      <p:pic>
        <p:nvPicPr>
          <p:cNvPr id="8" name="図 7"/>
          <p:cNvPicPr>
            <a:picLocks noChangeAspect="1"/>
          </p:cNvPicPr>
          <p:nvPr/>
        </p:nvPicPr>
        <p:blipFill>
          <a:blip r:embed="rId3"/>
          <a:stretch>
            <a:fillRect/>
          </a:stretch>
        </p:blipFill>
        <p:spPr>
          <a:xfrm>
            <a:off x="3544568" y="1997683"/>
            <a:ext cx="6432532" cy="1542303"/>
          </a:xfrm>
          <a:prstGeom prst="rect">
            <a:avLst/>
          </a:prstGeom>
          <a:ln>
            <a:solidFill>
              <a:schemeClr val="tx1"/>
            </a:solidFill>
          </a:ln>
        </p:spPr>
      </p:pic>
      <p:sp>
        <p:nvSpPr>
          <p:cNvPr id="16" name="正方形/長方形 15"/>
          <p:cNvSpPr/>
          <p:nvPr/>
        </p:nvSpPr>
        <p:spPr>
          <a:xfrm>
            <a:off x="3501311" y="1657894"/>
            <a:ext cx="1154483" cy="369332"/>
          </a:xfrm>
          <a:prstGeom prst="rect">
            <a:avLst/>
          </a:prstGeom>
        </p:spPr>
        <p:txBody>
          <a:bodyPr wrap="none">
            <a:spAutoFit/>
          </a:bodyPr>
          <a:lstStyle/>
          <a:p>
            <a:r>
              <a:rPr lang="en-US" altLang="ja-JP"/>
              <a:t>Collision.h</a:t>
            </a:r>
            <a:endParaRPr lang="ja-JP" altLang="en-US"/>
          </a:p>
        </p:txBody>
      </p:sp>
      <p:pic>
        <p:nvPicPr>
          <p:cNvPr id="18" name="図 17"/>
          <p:cNvPicPr>
            <a:picLocks noChangeAspect="1"/>
          </p:cNvPicPr>
          <p:nvPr/>
        </p:nvPicPr>
        <p:blipFill>
          <a:blip r:embed="rId4"/>
          <a:stretch>
            <a:fillRect/>
          </a:stretch>
        </p:blipFill>
        <p:spPr>
          <a:xfrm>
            <a:off x="3597370" y="3879775"/>
            <a:ext cx="6401307" cy="2499221"/>
          </a:xfrm>
          <a:prstGeom prst="rect">
            <a:avLst/>
          </a:prstGeom>
          <a:ln>
            <a:solidFill>
              <a:schemeClr val="tx1"/>
            </a:solidFill>
          </a:ln>
        </p:spPr>
      </p:pic>
      <p:sp>
        <p:nvSpPr>
          <p:cNvPr id="19" name="正方形/長方形 18"/>
          <p:cNvSpPr/>
          <p:nvPr/>
        </p:nvSpPr>
        <p:spPr>
          <a:xfrm>
            <a:off x="3493398" y="3524991"/>
            <a:ext cx="1374094" cy="369332"/>
          </a:xfrm>
          <a:prstGeom prst="rect">
            <a:avLst/>
          </a:prstGeom>
        </p:spPr>
        <p:txBody>
          <a:bodyPr wrap="none">
            <a:spAutoFit/>
          </a:bodyPr>
          <a:lstStyle/>
          <a:p>
            <a:r>
              <a:rPr lang="ja-JP" altLang="en-US"/>
              <a:t>Collision.cpp</a:t>
            </a:r>
          </a:p>
        </p:txBody>
      </p:sp>
      <p:cxnSp>
        <p:nvCxnSpPr>
          <p:cNvPr id="28" name="直線矢印コネクタ 27"/>
          <p:cNvCxnSpPr/>
          <p:nvPr/>
        </p:nvCxnSpPr>
        <p:spPr>
          <a:xfrm flipH="1" flipV="1">
            <a:off x="9866022" y="3467634"/>
            <a:ext cx="779301" cy="16741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7143063" y="3635050"/>
            <a:ext cx="3502260" cy="10461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0594703" y="3505200"/>
            <a:ext cx="1597297" cy="923330"/>
          </a:xfrm>
          <a:prstGeom prst="rect">
            <a:avLst/>
          </a:prstGeom>
          <a:noFill/>
        </p:spPr>
        <p:txBody>
          <a:bodyPr wrap="none" rtlCol="0">
            <a:spAutoFit/>
          </a:bodyPr>
          <a:lstStyle/>
          <a:p>
            <a:r>
              <a:rPr kumimoji="1" lang="ja-JP" altLang="en-US" smtClean="0"/>
              <a:t>追加：</a:t>
            </a:r>
            <a:endParaRPr kumimoji="1" lang="en-US" altLang="ja-JP" smtClean="0"/>
          </a:p>
          <a:p>
            <a:r>
              <a:rPr lang="ja-JP" altLang="en-US"/>
              <a:t>図</a:t>
            </a:r>
            <a:r>
              <a:rPr lang="ja-JP" altLang="en-US" smtClean="0"/>
              <a:t>の</a:t>
            </a:r>
            <a:r>
              <a:rPr lang="en-US" altLang="ja-JP" smtClean="0"/>
              <a:t>Method</a:t>
            </a:r>
            <a:r>
              <a:rPr lang="ja-JP" altLang="en-US" smtClean="0"/>
              <a:t>を</a:t>
            </a:r>
            <a:endParaRPr lang="en-US" altLang="ja-JP" smtClean="0"/>
          </a:p>
          <a:p>
            <a:r>
              <a:rPr kumimoji="1" lang="ja-JP" altLang="en-US"/>
              <a:t>空</a:t>
            </a:r>
            <a:r>
              <a:rPr kumimoji="1" lang="ja-JP" altLang="en-US" smtClean="0"/>
              <a:t>で用意</a:t>
            </a:r>
            <a:endParaRPr kumimoji="1" lang="ja-JP" altLang="en-US"/>
          </a:p>
        </p:txBody>
      </p:sp>
      <p:sp>
        <p:nvSpPr>
          <p:cNvPr id="2" name="テキスト ボックス 1"/>
          <p:cNvSpPr txBox="1"/>
          <p:nvPr/>
        </p:nvSpPr>
        <p:spPr>
          <a:xfrm>
            <a:off x="7109695" y="6439055"/>
            <a:ext cx="3150221" cy="369332"/>
          </a:xfrm>
          <a:prstGeom prst="rect">
            <a:avLst/>
          </a:prstGeom>
          <a:noFill/>
        </p:spPr>
        <p:txBody>
          <a:bodyPr wrap="none" rtlCol="0">
            <a:spAutoFit/>
          </a:bodyPr>
          <a:lstStyle/>
          <a:p>
            <a:r>
              <a:rPr kumimoji="1" lang="ja-JP" altLang="en-US" smtClean="0"/>
              <a:t>それでは、中身を作りましょう。</a:t>
            </a:r>
            <a:endParaRPr kumimoji="1" lang="ja-JP" altLang="en-US"/>
          </a:p>
        </p:txBody>
      </p:sp>
    </p:spTree>
    <p:extLst>
      <p:ext uri="{BB962C8B-B14F-4D97-AF65-F5344CB8AC3E}">
        <p14:creationId xmlns:p14="http://schemas.microsoft.com/office/powerpoint/2010/main" val="131075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2462475" y="4624003"/>
            <a:ext cx="6429095" cy="20561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t>作成</a:t>
            </a:r>
            <a:r>
              <a:rPr lang="ja-JP" altLang="en-US" smtClean="0"/>
              <a:t>された</a:t>
            </a:r>
            <a:endParaRPr kumimoji="1" lang="en-US" altLang="ja-JP" smtClean="0"/>
          </a:p>
          <a:p>
            <a:r>
              <a:rPr kumimoji="1" lang="ja-JP" altLang="en-US" smtClean="0"/>
              <a:t>当たり判定１</a:t>
            </a:r>
            <a:endParaRPr kumimoji="1" lang="ja-JP" altLang="en-US"/>
          </a:p>
        </p:txBody>
      </p:sp>
      <p:pic>
        <p:nvPicPr>
          <p:cNvPr id="4" name="図 3"/>
          <p:cNvPicPr>
            <a:picLocks noChangeAspect="1"/>
          </p:cNvPicPr>
          <p:nvPr/>
        </p:nvPicPr>
        <p:blipFill>
          <a:blip r:embed="rId2"/>
          <a:stretch>
            <a:fillRect/>
          </a:stretch>
        </p:blipFill>
        <p:spPr>
          <a:xfrm>
            <a:off x="123102" y="94830"/>
            <a:ext cx="9496720" cy="3360738"/>
          </a:xfrm>
          <a:prstGeom prst="rect">
            <a:avLst/>
          </a:prstGeom>
          <a:ln>
            <a:solidFill>
              <a:schemeClr val="tx1"/>
            </a:solidFill>
          </a:ln>
        </p:spPr>
      </p:pic>
      <p:sp>
        <p:nvSpPr>
          <p:cNvPr id="5" name="テキスト ボックス 4"/>
          <p:cNvSpPr txBox="1"/>
          <p:nvPr/>
        </p:nvSpPr>
        <p:spPr>
          <a:xfrm>
            <a:off x="0" y="3467867"/>
            <a:ext cx="10997691" cy="923330"/>
          </a:xfrm>
          <a:prstGeom prst="rect">
            <a:avLst/>
          </a:prstGeom>
          <a:noFill/>
        </p:spPr>
        <p:txBody>
          <a:bodyPr wrap="none" rtlCol="0">
            <a:spAutoFit/>
          </a:bodyPr>
          <a:lstStyle/>
          <a:p>
            <a:r>
              <a:rPr kumimoji="1" lang="en-US" altLang="ja-JP" smtClean="0"/>
              <a:t>HitBox</a:t>
            </a:r>
            <a:r>
              <a:rPr lang="ja-JP" altLang="en-US" smtClean="0"/>
              <a:t>とは</a:t>
            </a:r>
            <a:r>
              <a:rPr lang="en-US" altLang="ja-JP" smtClean="0"/>
              <a:t>friend</a:t>
            </a:r>
            <a:r>
              <a:rPr lang="ja-JP" altLang="en-US" smtClean="0"/>
              <a:t>なので、直接</a:t>
            </a:r>
            <a:r>
              <a:rPr lang="en-US" altLang="ja-JP" smtClean="0"/>
              <a:t>Member</a:t>
            </a:r>
            <a:r>
              <a:rPr lang="ja-JP" altLang="en-US" smtClean="0"/>
              <a:t>変数に値を入れる事ができます。</a:t>
            </a:r>
            <a:r>
              <a:rPr lang="en-US" altLang="ja-JP" smtClean="0"/>
              <a:t>Capsule</a:t>
            </a:r>
            <a:r>
              <a:rPr lang="ja-JP" altLang="en-US" smtClean="0"/>
              <a:t>化で考えるとよろしくないですが、</a:t>
            </a:r>
            <a:endParaRPr lang="en-US" altLang="ja-JP" smtClean="0"/>
          </a:p>
          <a:p>
            <a:r>
              <a:rPr kumimoji="1" lang="ja-JP" altLang="en-US" smtClean="0"/>
              <a:t>一つの</a:t>
            </a:r>
            <a:r>
              <a:rPr kumimoji="1" lang="en-US" altLang="ja-JP" smtClean="0"/>
              <a:t>class</a:t>
            </a:r>
            <a:r>
              <a:rPr kumimoji="1" lang="ja-JP" altLang="en-US" smtClean="0"/>
              <a:t>の中で、複数の</a:t>
            </a:r>
            <a:r>
              <a:rPr kumimoji="1" lang="en-US" altLang="ja-JP" smtClean="0"/>
              <a:t>member</a:t>
            </a:r>
            <a:r>
              <a:rPr kumimoji="1" lang="ja-JP" altLang="en-US" smtClean="0"/>
              <a:t>変数を触る機会が</a:t>
            </a:r>
            <a:r>
              <a:rPr lang="ja-JP" altLang="en-US"/>
              <a:t>余</a:t>
            </a:r>
            <a:r>
              <a:rPr lang="ja-JP" altLang="en-US" smtClean="0"/>
              <a:t>りにも多い場合の</a:t>
            </a:r>
            <a:r>
              <a:rPr kumimoji="1" lang="ja-JP" altLang="en-US" smtClean="0"/>
              <a:t>例外的な処置です。</a:t>
            </a:r>
            <a:endParaRPr kumimoji="1" lang="en-US" altLang="ja-JP" smtClean="0"/>
          </a:p>
          <a:p>
            <a:r>
              <a:rPr lang="en-US" altLang="ja-JP" smtClean="0"/>
              <a:t>Member</a:t>
            </a:r>
            <a:r>
              <a:rPr lang="ja-JP" altLang="en-US" smtClean="0"/>
              <a:t>変数</a:t>
            </a:r>
            <a:r>
              <a:rPr lang="ja-JP" altLang="en-US"/>
              <a:t>達</a:t>
            </a:r>
            <a:r>
              <a:rPr lang="ja-JP" altLang="en-US" smtClean="0"/>
              <a:t>は、図のような役目を持ちます</a:t>
            </a:r>
            <a:endParaRPr kumimoji="1" lang="ja-JP" altLang="en-US"/>
          </a:p>
        </p:txBody>
      </p:sp>
      <p:sp>
        <p:nvSpPr>
          <p:cNvPr id="8" name="正方形/長方形 7"/>
          <p:cNvSpPr/>
          <p:nvPr/>
        </p:nvSpPr>
        <p:spPr>
          <a:xfrm>
            <a:off x="4289508" y="5171379"/>
            <a:ext cx="1120628" cy="105410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4175208" y="5070418"/>
            <a:ext cx="228600" cy="20192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410136" y="5424103"/>
            <a:ext cx="606256" cy="369332"/>
          </a:xfrm>
          <a:prstGeom prst="rect">
            <a:avLst/>
          </a:prstGeom>
          <a:noFill/>
        </p:spPr>
        <p:txBody>
          <a:bodyPr wrap="none" rtlCol="0">
            <a:spAutoFit/>
          </a:bodyPr>
          <a:lstStyle/>
          <a:p>
            <a:r>
              <a:rPr kumimoji="1" lang="en-US" altLang="ja-JP" smtClean="0"/>
              <a:t>m_h</a:t>
            </a:r>
            <a:endParaRPr kumimoji="1" lang="ja-JP" altLang="en-US"/>
          </a:p>
        </p:txBody>
      </p:sp>
      <p:sp>
        <p:nvSpPr>
          <p:cNvPr id="10" name="テキスト ボックス 9"/>
          <p:cNvSpPr txBox="1"/>
          <p:nvPr/>
        </p:nvSpPr>
        <p:spPr>
          <a:xfrm>
            <a:off x="4546694" y="6211579"/>
            <a:ext cx="649537" cy="369332"/>
          </a:xfrm>
          <a:prstGeom prst="rect">
            <a:avLst/>
          </a:prstGeom>
          <a:noFill/>
        </p:spPr>
        <p:txBody>
          <a:bodyPr wrap="none" rtlCol="0">
            <a:spAutoFit/>
          </a:bodyPr>
          <a:lstStyle/>
          <a:p>
            <a:r>
              <a:rPr kumimoji="1" lang="en-US" altLang="ja-JP" smtClean="0"/>
              <a:t>m_w</a:t>
            </a:r>
            <a:endParaRPr kumimoji="1" lang="ja-JP" altLang="en-US"/>
          </a:p>
        </p:txBody>
      </p:sp>
      <p:sp>
        <p:nvSpPr>
          <p:cNvPr id="11" name="テキスト ボックス 10"/>
          <p:cNvSpPr txBox="1"/>
          <p:nvPr/>
        </p:nvSpPr>
        <p:spPr>
          <a:xfrm>
            <a:off x="3673795" y="4650606"/>
            <a:ext cx="1231426" cy="369332"/>
          </a:xfrm>
          <a:prstGeom prst="rect">
            <a:avLst/>
          </a:prstGeom>
          <a:noFill/>
        </p:spPr>
        <p:txBody>
          <a:bodyPr wrap="square" rtlCol="0">
            <a:spAutoFit/>
          </a:bodyPr>
          <a:lstStyle/>
          <a:p>
            <a:r>
              <a:rPr kumimoji="1" lang="en-US" altLang="ja-JP" smtClean="0"/>
              <a:t>(m_x,m_y)</a:t>
            </a:r>
            <a:endParaRPr kumimoji="1" lang="ja-JP" altLang="en-US"/>
          </a:p>
        </p:txBody>
      </p:sp>
      <p:sp>
        <p:nvSpPr>
          <p:cNvPr id="15" name="正方形/長方形 14"/>
          <p:cNvSpPr/>
          <p:nvPr/>
        </p:nvSpPr>
        <p:spPr>
          <a:xfrm>
            <a:off x="277812" y="4450665"/>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cxnSp>
        <p:nvCxnSpPr>
          <p:cNvPr id="17" name="直線矢印コネクタ 16"/>
          <p:cNvCxnSpPr/>
          <p:nvPr/>
        </p:nvCxnSpPr>
        <p:spPr>
          <a:xfrm flipH="1" flipV="1">
            <a:off x="1573212" y="5043815"/>
            <a:ext cx="889263" cy="8126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641089" y="5288865"/>
            <a:ext cx="782587" cy="369332"/>
          </a:xfrm>
          <a:prstGeom prst="rect">
            <a:avLst/>
          </a:prstGeom>
          <a:noFill/>
        </p:spPr>
        <p:txBody>
          <a:bodyPr wrap="none" rtlCol="0">
            <a:spAutoFit/>
          </a:bodyPr>
          <a:lstStyle/>
          <a:p>
            <a:r>
              <a:rPr kumimoji="1" lang="en-US" altLang="ja-JP" smtClean="0"/>
              <a:t>m_obj</a:t>
            </a:r>
            <a:endParaRPr kumimoji="1" lang="ja-JP" altLang="en-US"/>
          </a:p>
        </p:txBody>
      </p:sp>
      <p:sp>
        <p:nvSpPr>
          <p:cNvPr id="18" name="円/楕円 17"/>
          <p:cNvSpPr/>
          <p:nvPr/>
        </p:nvSpPr>
        <p:spPr>
          <a:xfrm>
            <a:off x="6641103" y="5658197"/>
            <a:ext cx="5264150" cy="63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p:nvPr/>
        </p:nvCxnSpPr>
        <p:spPr>
          <a:xfrm flipH="1">
            <a:off x="8635003" y="6293197"/>
            <a:ext cx="256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8397486" y="5672485"/>
            <a:ext cx="17590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997838" y="6324601"/>
            <a:ext cx="2916183" cy="369332"/>
          </a:xfrm>
          <a:prstGeom prst="rect">
            <a:avLst/>
          </a:prstGeom>
          <a:noFill/>
        </p:spPr>
        <p:txBody>
          <a:bodyPr wrap="none" rtlCol="0">
            <a:spAutoFit/>
          </a:bodyPr>
          <a:lstStyle/>
          <a:p>
            <a:r>
              <a:rPr kumimoji="1" lang="ja-JP" altLang="en-US" smtClean="0"/>
              <a:t>衝突してるかどうかを調べる</a:t>
            </a:r>
            <a:endParaRPr kumimoji="1" lang="ja-JP" altLang="en-US"/>
          </a:p>
        </p:txBody>
      </p:sp>
      <p:sp>
        <p:nvSpPr>
          <p:cNvPr id="24" name="フローチャート: 判断 23"/>
          <p:cNvSpPr/>
          <p:nvPr/>
        </p:nvSpPr>
        <p:spPr>
          <a:xfrm>
            <a:off x="6922949" y="5267418"/>
            <a:ext cx="1712054" cy="871411"/>
          </a:xfrm>
          <a:prstGeom prst="flowChartDecisi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641103" y="4703463"/>
            <a:ext cx="2356735" cy="923330"/>
          </a:xfrm>
          <a:prstGeom prst="rect">
            <a:avLst/>
          </a:prstGeom>
          <a:noFill/>
        </p:spPr>
        <p:txBody>
          <a:bodyPr wrap="none" rtlCol="0">
            <a:spAutoFit/>
          </a:bodyPr>
          <a:lstStyle/>
          <a:p>
            <a:r>
              <a:rPr lang="en-US" altLang="ja-JP" smtClean="0"/>
              <a:t>m_ls_invisible</a:t>
            </a:r>
          </a:p>
          <a:p>
            <a:r>
              <a:rPr lang="en-US" altLang="ja-JP" smtClean="0"/>
              <a:t>m_elemet</a:t>
            </a:r>
          </a:p>
          <a:p>
            <a:r>
              <a:rPr kumimoji="1" lang="ja-JP" altLang="en-US" b="1" smtClean="0"/>
              <a:t>衝突判定するかどうか</a:t>
            </a:r>
            <a:endParaRPr kumimoji="1" lang="ja-JP" altLang="en-US" b="1"/>
          </a:p>
        </p:txBody>
      </p:sp>
      <p:sp>
        <p:nvSpPr>
          <p:cNvPr id="25" name="正方形/長方形 24"/>
          <p:cNvSpPr/>
          <p:nvPr/>
        </p:nvSpPr>
        <p:spPr>
          <a:xfrm>
            <a:off x="8310791" y="94829"/>
            <a:ext cx="1374094" cy="369332"/>
          </a:xfrm>
          <a:prstGeom prst="rect">
            <a:avLst/>
          </a:prstGeom>
        </p:spPr>
        <p:txBody>
          <a:bodyPr wrap="none">
            <a:spAutoFit/>
          </a:bodyPr>
          <a:lstStyle/>
          <a:p>
            <a:r>
              <a:rPr lang="ja-JP" altLang="en-US"/>
              <a:t>Collision</a:t>
            </a:r>
            <a:r>
              <a:rPr lang="ja-JP" altLang="en-US" smtClean="0"/>
              <a:t>.</a:t>
            </a:r>
            <a:r>
              <a:rPr lang="en-US" altLang="ja-JP" smtClean="0"/>
              <a:t>cpp</a:t>
            </a:r>
            <a:endParaRPr lang="ja-JP" altLang="en-US"/>
          </a:p>
        </p:txBody>
      </p:sp>
    </p:spTree>
    <p:extLst>
      <p:ext uri="{BB962C8B-B14F-4D97-AF65-F5344CB8AC3E}">
        <p14:creationId xmlns:p14="http://schemas.microsoft.com/office/powerpoint/2010/main" val="319258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798656" cy="646331"/>
          </a:xfrm>
          <a:prstGeom prst="rect">
            <a:avLst/>
          </a:prstGeom>
          <a:noFill/>
        </p:spPr>
        <p:txBody>
          <a:bodyPr wrap="none" rtlCol="0">
            <a:spAutoFit/>
          </a:bodyPr>
          <a:lstStyle/>
          <a:p>
            <a:r>
              <a:rPr kumimoji="1" lang="ja-JP" altLang="en-US" smtClean="0"/>
              <a:t>・初期化と破棄を忘れていた。</a:t>
            </a:r>
            <a:endParaRPr kumimoji="1" lang="en-US" altLang="ja-JP" smtClean="0"/>
          </a:p>
          <a:p>
            <a:r>
              <a:rPr lang="ja-JP" altLang="en-US"/>
              <a:t>　</a:t>
            </a:r>
            <a:r>
              <a:rPr lang="ja-JP" altLang="en-US" smtClean="0"/>
              <a:t>あ！初期化と破棄の作る事を忘れていました。さっさと作りましょう。</a:t>
            </a:r>
            <a:endParaRPr kumimoji="1" lang="ja-JP" altLang="en-US"/>
          </a:p>
        </p:txBody>
      </p:sp>
      <p:pic>
        <p:nvPicPr>
          <p:cNvPr id="5" name="図 4"/>
          <p:cNvPicPr>
            <a:picLocks noChangeAspect="1"/>
          </p:cNvPicPr>
          <p:nvPr/>
        </p:nvPicPr>
        <p:blipFill>
          <a:blip r:embed="rId2"/>
          <a:stretch>
            <a:fillRect/>
          </a:stretch>
        </p:blipFill>
        <p:spPr>
          <a:xfrm>
            <a:off x="236537" y="855662"/>
            <a:ext cx="7370984" cy="2992438"/>
          </a:xfrm>
          <a:prstGeom prst="rect">
            <a:avLst/>
          </a:prstGeom>
          <a:ln>
            <a:solidFill>
              <a:schemeClr val="tx1"/>
            </a:solidFill>
          </a:ln>
        </p:spPr>
      </p:pic>
      <p:sp>
        <p:nvSpPr>
          <p:cNvPr id="6" name="正方形/長方形 5"/>
          <p:cNvSpPr/>
          <p:nvPr/>
        </p:nvSpPr>
        <p:spPr>
          <a:xfrm>
            <a:off x="108558" y="566331"/>
            <a:ext cx="1154483" cy="369332"/>
          </a:xfrm>
          <a:prstGeom prst="rect">
            <a:avLst/>
          </a:prstGeom>
        </p:spPr>
        <p:txBody>
          <a:bodyPr wrap="none">
            <a:spAutoFit/>
          </a:bodyPr>
          <a:lstStyle/>
          <a:p>
            <a:r>
              <a:rPr lang="ja-JP" altLang="en-US"/>
              <a:t>Collision.h</a:t>
            </a:r>
          </a:p>
        </p:txBody>
      </p:sp>
      <p:cxnSp>
        <p:nvCxnSpPr>
          <p:cNvPr id="7" name="直線矢印コネクタ 6"/>
          <p:cNvCxnSpPr/>
          <p:nvPr/>
        </p:nvCxnSpPr>
        <p:spPr>
          <a:xfrm flipH="1">
            <a:off x="4787900" y="2209800"/>
            <a:ext cx="3276600" cy="4974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4521200" y="2209800"/>
            <a:ext cx="3543300" cy="259079"/>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064500" y="2050008"/>
            <a:ext cx="3347391" cy="369332"/>
          </a:xfrm>
          <a:prstGeom prst="rect">
            <a:avLst/>
          </a:prstGeom>
          <a:noFill/>
        </p:spPr>
        <p:txBody>
          <a:bodyPr wrap="none" rtlCol="0">
            <a:spAutoFit/>
          </a:bodyPr>
          <a:lstStyle/>
          <a:p>
            <a:r>
              <a:rPr lang="ja-JP" altLang="en-US" smtClean="0"/>
              <a:t>追加：忘れていた。初期化と破棄</a:t>
            </a:r>
            <a:endParaRPr kumimoji="1" lang="ja-JP" altLang="en-US"/>
          </a:p>
        </p:txBody>
      </p:sp>
      <p:cxnSp>
        <p:nvCxnSpPr>
          <p:cNvPr id="12" name="直線矢印コネクタ 11"/>
          <p:cNvCxnSpPr>
            <a:stCxn id="14" idx="1"/>
          </p:cNvCxnSpPr>
          <p:nvPr/>
        </p:nvCxnSpPr>
        <p:spPr>
          <a:xfrm flipH="1" flipV="1">
            <a:off x="1358900" y="2925622"/>
            <a:ext cx="785328" cy="1131809"/>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144228" y="3872765"/>
            <a:ext cx="2643672" cy="369332"/>
          </a:xfrm>
          <a:prstGeom prst="rect">
            <a:avLst/>
          </a:prstGeom>
          <a:noFill/>
        </p:spPr>
        <p:txBody>
          <a:bodyPr wrap="none" rtlCol="0">
            <a:spAutoFit/>
          </a:bodyPr>
          <a:lstStyle/>
          <a:p>
            <a:r>
              <a:rPr kumimoji="1" lang="ja-JP" altLang="en-US" smtClean="0"/>
              <a:t>変更：これも忘れていたｗ</a:t>
            </a:r>
            <a:endParaRPr kumimoji="1" lang="ja-JP" altLang="en-US"/>
          </a:p>
        </p:txBody>
      </p:sp>
      <p:pic>
        <p:nvPicPr>
          <p:cNvPr id="16" name="図 15"/>
          <p:cNvPicPr>
            <a:picLocks noChangeAspect="1"/>
          </p:cNvPicPr>
          <p:nvPr/>
        </p:nvPicPr>
        <p:blipFill>
          <a:blip r:embed="rId3"/>
          <a:stretch>
            <a:fillRect/>
          </a:stretch>
        </p:blipFill>
        <p:spPr>
          <a:xfrm>
            <a:off x="286853" y="4524374"/>
            <a:ext cx="4691308" cy="2333625"/>
          </a:xfrm>
          <a:prstGeom prst="rect">
            <a:avLst/>
          </a:prstGeom>
          <a:ln>
            <a:solidFill>
              <a:schemeClr val="tx1"/>
            </a:solidFill>
          </a:ln>
        </p:spPr>
      </p:pic>
      <p:sp>
        <p:nvSpPr>
          <p:cNvPr id="17" name="正方形/長方形 16"/>
          <p:cNvSpPr/>
          <p:nvPr/>
        </p:nvSpPr>
        <p:spPr>
          <a:xfrm>
            <a:off x="235558" y="4198570"/>
            <a:ext cx="1374094" cy="369332"/>
          </a:xfrm>
          <a:prstGeom prst="rect">
            <a:avLst/>
          </a:prstGeom>
        </p:spPr>
        <p:txBody>
          <a:bodyPr wrap="none">
            <a:spAutoFit/>
          </a:bodyPr>
          <a:lstStyle/>
          <a:p>
            <a:r>
              <a:rPr lang="ja-JP" altLang="en-US"/>
              <a:t>Collision</a:t>
            </a:r>
            <a:r>
              <a:rPr lang="ja-JP" altLang="en-US" smtClean="0"/>
              <a:t>.</a:t>
            </a:r>
            <a:r>
              <a:rPr lang="en-US" altLang="ja-JP" smtClean="0"/>
              <a:t>cpp</a:t>
            </a:r>
            <a:endParaRPr lang="ja-JP" altLang="en-US"/>
          </a:p>
        </p:txBody>
      </p:sp>
      <p:sp>
        <p:nvSpPr>
          <p:cNvPr id="18" name="テキスト ボックス 17"/>
          <p:cNvSpPr txBox="1"/>
          <p:nvPr/>
        </p:nvSpPr>
        <p:spPr>
          <a:xfrm>
            <a:off x="5308600" y="4711700"/>
            <a:ext cx="6022739" cy="923330"/>
          </a:xfrm>
          <a:prstGeom prst="rect">
            <a:avLst/>
          </a:prstGeom>
          <a:noFill/>
        </p:spPr>
        <p:txBody>
          <a:bodyPr wrap="none" rtlCol="0">
            <a:spAutoFit/>
          </a:bodyPr>
          <a:lstStyle/>
          <a:p>
            <a:r>
              <a:rPr lang="en-US" altLang="ja-JP" smtClean="0"/>
              <a:t>List</a:t>
            </a:r>
            <a:r>
              <a:rPr lang="ja-JP" altLang="en-US" smtClean="0"/>
              <a:t>を本体を作成し、一度</a:t>
            </a:r>
            <a:r>
              <a:rPr lang="en-US" altLang="ja-JP" smtClean="0"/>
              <a:t>list</a:t>
            </a:r>
            <a:r>
              <a:rPr lang="ja-JP" altLang="en-US" smtClean="0"/>
              <a:t>の中身を</a:t>
            </a:r>
            <a:r>
              <a:rPr lang="en-US" altLang="ja-JP" smtClean="0"/>
              <a:t>Clear</a:t>
            </a:r>
            <a:r>
              <a:rPr lang="ja-JP" altLang="en-US" smtClean="0"/>
              <a:t>しています。</a:t>
            </a:r>
            <a:endParaRPr lang="en-US" altLang="ja-JP" smtClean="0"/>
          </a:p>
          <a:p>
            <a:r>
              <a:rPr kumimoji="1" lang="en-US" altLang="ja-JP" smtClean="0"/>
              <a:t>Share</a:t>
            </a:r>
            <a:r>
              <a:rPr kumimoji="1" lang="ja-JP" altLang="en-US" smtClean="0"/>
              <a:t>なので、</a:t>
            </a:r>
            <a:r>
              <a:rPr kumimoji="1" lang="en-US" altLang="ja-JP" smtClean="0"/>
              <a:t>resetMethod</a:t>
            </a:r>
            <a:r>
              <a:rPr kumimoji="1" lang="ja-JP" altLang="en-US" smtClean="0"/>
              <a:t>はありませんので、</a:t>
            </a:r>
            <a:r>
              <a:rPr kumimoji="1" lang="en-US" altLang="ja-JP" smtClean="0"/>
              <a:t>clearMethod</a:t>
            </a:r>
            <a:r>
              <a:rPr lang="ja-JP" altLang="en-US" smtClean="0"/>
              <a:t>を</a:t>
            </a:r>
            <a:endParaRPr lang="en-US" altLang="ja-JP" smtClean="0"/>
          </a:p>
          <a:p>
            <a:r>
              <a:rPr kumimoji="1" lang="ja-JP" altLang="en-US"/>
              <a:t>使用</a:t>
            </a:r>
            <a:r>
              <a:rPr kumimoji="1" lang="ja-JP" altLang="en-US" smtClean="0"/>
              <a:t>しています</a:t>
            </a:r>
            <a:r>
              <a:rPr kumimoji="1" lang="ja-JP" altLang="en-US"/>
              <a:t>。</a:t>
            </a:r>
          </a:p>
        </p:txBody>
      </p:sp>
    </p:spTree>
    <p:extLst>
      <p:ext uri="{BB962C8B-B14F-4D97-AF65-F5344CB8AC3E}">
        <p14:creationId xmlns:p14="http://schemas.microsoft.com/office/powerpoint/2010/main" val="160262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153427" cy="646331"/>
          </a:xfrm>
          <a:prstGeom prst="rect">
            <a:avLst/>
          </a:prstGeom>
          <a:noFill/>
        </p:spPr>
        <p:txBody>
          <a:bodyPr wrap="none" rtlCol="0">
            <a:spAutoFit/>
          </a:bodyPr>
          <a:lstStyle/>
          <a:p>
            <a:r>
              <a:rPr kumimoji="1" lang="ja-JP" altLang="en-US" smtClean="0"/>
              <a:t>・作成した</a:t>
            </a:r>
            <a:r>
              <a:rPr lang="en-US" altLang="ja-JP" smtClean="0"/>
              <a:t>CollisionClass</a:t>
            </a:r>
            <a:r>
              <a:rPr lang="ja-JP" altLang="en-US" smtClean="0"/>
              <a:t>を使う。</a:t>
            </a:r>
            <a:endParaRPr lang="en-US" altLang="ja-JP" smtClean="0"/>
          </a:p>
          <a:p>
            <a:r>
              <a:rPr lang="en-US" altLang="ja-JP" smtClean="0"/>
              <a:t>ma</a:t>
            </a:r>
            <a:r>
              <a:rPr kumimoji="1" lang="en-US" altLang="ja-JP" smtClean="0"/>
              <a:t>in.cpp</a:t>
            </a:r>
            <a:r>
              <a:rPr kumimoji="1" lang="ja-JP" altLang="en-US" smtClean="0"/>
              <a:t>で使用しましょう。</a:t>
            </a:r>
            <a:endParaRPr kumimoji="1" lang="ja-JP" altLang="en-US"/>
          </a:p>
        </p:txBody>
      </p:sp>
      <p:pic>
        <p:nvPicPr>
          <p:cNvPr id="2" name="図 1"/>
          <p:cNvPicPr>
            <a:picLocks noChangeAspect="1"/>
          </p:cNvPicPr>
          <p:nvPr/>
        </p:nvPicPr>
        <p:blipFill>
          <a:blip r:embed="rId2"/>
          <a:stretch>
            <a:fillRect/>
          </a:stretch>
        </p:blipFill>
        <p:spPr>
          <a:xfrm>
            <a:off x="266700" y="968374"/>
            <a:ext cx="4279333" cy="1719263"/>
          </a:xfrm>
          <a:prstGeom prst="rect">
            <a:avLst/>
          </a:prstGeom>
          <a:ln>
            <a:solidFill>
              <a:schemeClr val="tx1"/>
            </a:solidFill>
          </a:ln>
        </p:spPr>
      </p:pic>
      <p:sp>
        <p:nvSpPr>
          <p:cNvPr id="3" name="正方形/長方形 2"/>
          <p:cNvSpPr/>
          <p:nvPr/>
        </p:nvSpPr>
        <p:spPr>
          <a:xfrm>
            <a:off x="177800" y="641905"/>
            <a:ext cx="1053494" cy="369332"/>
          </a:xfrm>
          <a:prstGeom prst="rect">
            <a:avLst/>
          </a:prstGeom>
        </p:spPr>
        <p:txBody>
          <a:bodyPr wrap="none">
            <a:spAutoFit/>
          </a:bodyPr>
          <a:lstStyle/>
          <a:p>
            <a:r>
              <a:rPr lang="ja-JP" altLang="en-US"/>
              <a:t>main.cpp</a:t>
            </a:r>
          </a:p>
        </p:txBody>
      </p:sp>
      <p:cxnSp>
        <p:nvCxnSpPr>
          <p:cNvPr id="5" name="直線矢印コネクタ 4"/>
          <p:cNvCxnSpPr/>
          <p:nvPr/>
        </p:nvCxnSpPr>
        <p:spPr>
          <a:xfrm flipH="1">
            <a:off x="2247900" y="2019300"/>
            <a:ext cx="2730500" cy="42447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978400" y="1839910"/>
            <a:ext cx="2433680" cy="369332"/>
          </a:xfrm>
          <a:prstGeom prst="rect">
            <a:avLst/>
          </a:prstGeom>
          <a:noFill/>
        </p:spPr>
        <p:txBody>
          <a:bodyPr wrap="none" rtlCol="0">
            <a:spAutoFit/>
          </a:bodyPr>
          <a:lstStyle/>
          <a:p>
            <a:r>
              <a:rPr kumimoji="1" lang="ja-JP" altLang="en-US" smtClean="0"/>
              <a:t>追加：</a:t>
            </a:r>
            <a:r>
              <a:rPr kumimoji="1" lang="en-US" altLang="ja-JP" smtClean="0"/>
              <a:t>Collision</a:t>
            </a:r>
            <a:r>
              <a:rPr kumimoji="1" lang="ja-JP" altLang="en-US" smtClean="0"/>
              <a:t>を</a:t>
            </a:r>
            <a:r>
              <a:rPr kumimoji="1" lang="en-US" altLang="ja-JP" smtClean="0"/>
              <a:t>include</a:t>
            </a:r>
            <a:endParaRPr kumimoji="1" lang="ja-JP" altLang="en-US"/>
          </a:p>
        </p:txBody>
      </p:sp>
      <p:pic>
        <p:nvPicPr>
          <p:cNvPr id="8" name="図 7"/>
          <p:cNvPicPr>
            <a:picLocks noChangeAspect="1"/>
          </p:cNvPicPr>
          <p:nvPr/>
        </p:nvPicPr>
        <p:blipFill>
          <a:blip r:embed="rId3"/>
          <a:stretch>
            <a:fillRect/>
          </a:stretch>
        </p:blipFill>
        <p:spPr>
          <a:xfrm>
            <a:off x="266700" y="2867028"/>
            <a:ext cx="4279333" cy="1524444"/>
          </a:xfrm>
          <a:prstGeom prst="rect">
            <a:avLst/>
          </a:prstGeom>
          <a:ln>
            <a:solidFill>
              <a:schemeClr val="tx1"/>
            </a:solidFill>
          </a:ln>
        </p:spPr>
      </p:pic>
      <p:cxnSp>
        <p:nvCxnSpPr>
          <p:cNvPr id="9" name="直線矢印コネクタ 8"/>
          <p:cNvCxnSpPr/>
          <p:nvPr/>
        </p:nvCxnSpPr>
        <p:spPr>
          <a:xfrm flipH="1">
            <a:off x="3771900" y="4013200"/>
            <a:ext cx="1206500" cy="18897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118100" y="3860800"/>
            <a:ext cx="2937022" cy="369332"/>
          </a:xfrm>
          <a:prstGeom prst="rect">
            <a:avLst/>
          </a:prstGeom>
          <a:noFill/>
        </p:spPr>
        <p:txBody>
          <a:bodyPr wrap="none" rtlCol="0">
            <a:spAutoFit/>
          </a:bodyPr>
          <a:lstStyle/>
          <a:p>
            <a:r>
              <a:rPr kumimoji="1" lang="ja-JP" altLang="en-US" smtClean="0"/>
              <a:t>追加：</a:t>
            </a:r>
            <a:r>
              <a:rPr kumimoji="1" lang="en-US" altLang="ja-JP" smtClean="0"/>
              <a:t>Collision</a:t>
            </a:r>
            <a:r>
              <a:rPr kumimoji="1" lang="ja-JP" altLang="en-US" smtClean="0"/>
              <a:t>の初期化実行</a:t>
            </a:r>
            <a:endParaRPr kumimoji="1" lang="ja-JP" altLang="en-US"/>
          </a:p>
        </p:txBody>
      </p:sp>
      <p:pic>
        <p:nvPicPr>
          <p:cNvPr id="12" name="図 11"/>
          <p:cNvPicPr>
            <a:picLocks noChangeAspect="1"/>
          </p:cNvPicPr>
          <p:nvPr/>
        </p:nvPicPr>
        <p:blipFill>
          <a:blip r:embed="rId4"/>
          <a:stretch>
            <a:fillRect/>
          </a:stretch>
        </p:blipFill>
        <p:spPr>
          <a:xfrm>
            <a:off x="266699" y="4570862"/>
            <a:ext cx="4279333" cy="1267065"/>
          </a:xfrm>
          <a:prstGeom prst="rect">
            <a:avLst/>
          </a:prstGeom>
          <a:ln>
            <a:solidFill>
              <a:schemeClr val="tx1"/>
            </a:solidFill>
          </a:ln>
        </p:spPr>
      </p:pic>
      <p:cxnSp>
        <p:nvCxnSpPr>
          <p:cNvPr id="13" name="直線矢印コネクタ 12"/>
          <p:cNvCxnSpPr/>
          <p:nvPr/>
        </p:nvCxnSpPr>
        <p:spPr>
          <a:xfrm flipH="1" flipV="1">
            <a:off x="4064000" y="4862571"/>
            <a:ext cx="914400" cy="34182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118100" y="5033482"/>
            <a:ext cx="2244525" cy="369332"/>
          </a:xfrm>
          <a:prstGeom prst="rect">
            <a:avLst/>
          </a:prstGeom>
          <a:noFill/>
        </p:spPr>
        <p:txBody>
          <a:bodyPr wrap="none" rtlCol="0">
            <a:spAutoFit/>
          </a:bodyPr>
          <a:lstStyle/>
          <a:p>
            <a:r>
              <a:rPr kumimoji="1" lang="ja-JP" altLang="en-US" smtClean="0"/>
              <a:t>追加：</a:t>
            </a:r>
            <a:r>
              <a:rPr kumimoji="1" lang="en-US" altLang="ja-JP" smtClean="0"/>
              <a:t>Collision</a:t>
            </a:r>
            <a:r>
              <a:rPr kumimoji="1" lang="ja-JP" altLang="en-US" smtClean="0"/>
              <a:t>の破棄</a:t>
            </a:r>
            <a:endParaRPr kumimoji="1" lang="ja-JP" altLang="en-US"/>
          </a:p>
        </p:txBody>
      </p:sp>
      <p:sp>
        <p:nvSpPr>
          <p:cNvPr id="16" name="テキスト ボックス 15"/>
          <p:cNvSpPr txBox="1"/>
          <p:nvPr/>
        </p:nvSpPr>
        <p:spPr>
          <a:xfrm>
            <a:off x="266699" y="5960896"/>
            <a:ext cx="6140207" cy="646331"/>
          </a:xfrm>
          <a:prstGeom prst="rect">
            <a:avLst/>
          </a:prstGeom>
          <a:noFill/>
        </p:spPr>
        <p:txBody>
          <a:bodyPr wrap="none" rtlCol="0">
            <a:spAutoFit/>
          </a:bodyPr>
          <a:lstStyle/>
          <a:p>
            <a:r>
              <a:rPr kumimoji="1" lang="ja-JP" altLang="en-US" smtClean="0"/>
              <a:t>実行しても</a:t>
            </a:r>
            <a:r>
              <a:rPr kumimoji="1" lang="en-US" altLang="ja-JP" smtClean="0"/>
              <a:t>Error</a:t>
            </a:r>
            <a:r>
              <a:rPr kumimoji="1" lang="ja-JP" altLang="en-US" smtClean="0"/>
              <a:t>がなければ</a:t>
            </a:r>
            <a:r>
              <a:rPr kumimoji="1" lang="en-US" altLang="ja-JP" smtClean="0"/>
              <a:t>OK</a:t>
            </a:r>
            <a:r>
              <a:rPr kumimoji="1" lang="ja-JP" altLang="en-US" smtClean="0"/>
              <a:t>です。</a:t>
            </a:r>
            <a:endParaRPr kumimoji="1" lang="en-US" altLang="ja-JP" smtClean="0"/>
          </a:p>
          <a:p>
            <a:r>
              <a:rPr kumimoji="1" lang="ja-JP" altLang="en-US" smtClean="0"/>
              <a:t>それでは、次は当たり判定の作成</a:t>
            </a:r>
            <a:r>
              <a:rPr lang="en-US" altLang="ja-JP" smtClean="0"/>
              <a:t>Method</a:t>
            </a:r>
            <a:r>
              <a:rPr lang="ja-JP" altLang="en-US" smtClean="0"/>
              <a:t>を実行させましょう。</a:t>
            </a:r>
            <a:endParaRPr kumimoji="1" lang="ja-JP" altLang="en-US"/>
          </a:p>
        </p:txBody>
      </p:sp>
    </p:spTree>
    <p:extLst>
      <p:ext uri="{BB962C8B-B14F-4D97-AF65-F5344CB8AC3E}">
        <p14:creationId xmlns:p14="http://schemas.microsoft.com/office/powerpoint/2010/main" val="37848418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22848</TotalTime>
  <Words>1415</Words>
  <Application>Microsoft Office PowerPoint</Application>
  <PresentationFormat>ワイド画面</PresentationFormat>
  <Paragraphs>245</Paragraphs>
  <Slides>21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ＭＳ Ｐゴシック</vt:lpstr>
      <vt:lpstr>Arial</vt:lpstr>
      <vt:lpstr>Calibri</vt:lpstr>
      <vt:lpstr>Calibri Light</vt:lpstr>
      <vt:lpstr>Office テーマ</vt:lpstr>
      <vt:lpstr>GameSystem開発指南書25</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1301</cp:revision>
  <dcterms:created xsi:type="dcterms:W3CDTF">2016-04-21T00:45:06Z</dcterms:created>
  <dcterms:modified xsi:type="dcterms:W3CDTF">2017-03-15T08:46:28Z</dcterms:modified>
</cp:coreProperties>
</file>