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26</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個々の当たり判定破棄</a:t>
            </a:r>
            <a:endParaRPr lang="en-US" altLang="ja-JP" smtClean="0"/>
          </a:p>
          <a:p>
            <a:r>
              <a:rPr lang="ja-JP" altLang="en-US" smtClean="0"/>
              <a:t>当たり判定の</a:t>
            </a:r>
            <a:r>
              <a:rPr lang="en-US" altLang="ja-JP" smtClean="0"/>
              <a:t>debug</a:t>
            </a:r>
            <a:r>
              <a:rPr lang="ja-JP" altLang="en-US" smtClean="0"/>
              <a:t>用描画</a:t>
            </a:r>
            <a:endParaRPr lang="en-US" altLang="ja-JP" smtClean="0"/>
          </a:p>
          <a:p>
            <a:r>
              <a:rPr kumimoji="1" lang="en-US" altLang="ja-JP" smtClean="0"/>
              <a:t>STL</a:t>
            </a:r>
            <a:r>
              <a:rPr kumimoji="1" lang="ja-JP" altLang="en-US" smtClean="0"/>
              <a:t>の</a:t>
            </a:r>
            <a:r>
              <a:rPr kumimoji="1" lang="en-US" altLang="ja-JP" smtClean="0"/>
              <a:t>Error</a:t>
            </a:r>
            <a:r>
              <a:rPr lang="en-US" altLang="ja-JP" smtClean="0"/>
              <a:t>Check</a:t>
            </a:r>
            <a:r>
              <a:rPr lang="ja-JP" altLang="en-US" smtClean="0"/>
              <a:t>機能を切る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4474" y="417512"/>
            <a:ext cx="7663653" cy="1995488"/>
          </a:xfrm>
          <a:prstGeom prst="rect">
            <a:avLst/>
          </a:prstGeom>
          <a:ln>
            <a:solidFill>
              <a:schemeClr val="tx1"/>
            </a:solidFill>
          </a:ln>
        </p:spPr>
      </p:pic>
      <p:sp>
        <p:nvSpPr>
          <p:cNvPr id="5" name="正方形/長方形 4"/>
          <p:cNvSpPr/>
          <p:nvPr/>
        </p:nvSpPr>
        <p:spPr>
          <a:xfrm>
            <a:off x="139700" y="4818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a:off x="7289800" y="635000"/>
            <a:ext cx="838200" cy="1905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128000" y="450334"/>
            <a:ext cx="3719864" cy="1200329"/>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の</a:t>
            </a:r>
            <a:r>
              <a:rPr kumimoji="1" lang="en-US" altLang="ja-JP" smtClean="0"/>
              <a:t>HitBox</a:t>
            </a:r>
            <a:r>
              <a:rPr kumimoji="1" lang="ja-JP" altLang="en-US" smtClean="0"/>
              <a:t>を位置と</a:t>
            </a:r>
            <a:r>
              <a:rPr lang="en-US" altLang="ja-JP" smtClean="0"/>
              <a:t>S</a:t>
            </a:r>
            <a:r>
              <a:rPr kumimoji="1" lang="en-US" altLang="ja-JP" smtClean="0"/>
              <a:t>ize</a:t>
            </a:r>
            <a:r>
              <a:rPr kumimoji="1" lang="ja-JP" altLang="en-US" smtClean="0"/>
              <a:t>を元に</a:t>
            </a:r>
            <a:endParaRPr kumimoji="1" lang="en-US" altLang="ja-JP" smtClean="0"/>
          </a:p>
          <a:p>
            <a:r>
              <a:rPr lang="ja-JP" altLang="en-US" smtClean="0"/>
              <a:t>描画を行う</a:t>
            </a:r>
            <a:endParaRPr lang="en-US" altLang="ja-JP" smtClean="0"/>
          </a:p>
          <a:p>
            <a:r>
              <a:rPr kumimoji="1" lang="ja-JP" altLang="en-US" smtClean="0"/>
              <a:t>透過</a:t>
            </a:r>
            <a:r>
              <a:rPr lang="ja-JP" altLang="en-US" smtClean="0"/>
              <a:t>させた方が見やすいので透過さ</a:t>
            </a:r>
            <a:endParaRPr lang="en-US" altLang="ja-JP" smtClean="0"/>
          </a:p>
          <a:p>
            <a:r>
              <a:rPr lang="ja-JP" altLang="en-US" smtClean="0"/>
              <a:t>せて</a:t>
            </a:r>
            <a:r>
              <a:rPr kumimoji="1" lang="ja-JP" altLang="en-US" smtClean="0"/>
              <a:t>います</a:t>
            </a:r>
            <a:r>
              <a:rPr kumimoji="1" lang="ja-JP" altLang="en-US"/>
              <a:t>。</a:t>
            </a:r>
          </a:p>
        </p:txBody>
      </p:sp>
      <p:pic>
        <p:nvPicPr>
          <p:cNvPr id="11" name="図 10"/>
          <p:cNvPicPr>
            <a:picLocks noChangeAspect="1"/>
          </p:cNvPicPr>
          <p:nvPr/>
        </p:nvPicPr>
        <p:blipFill>
          <a:blip r:embed="rId3"/>
          <a:stretch>
            <a:fillRect/>
          </a:stretch>
        </p:blipFill>
        <p:spPr>
          <a:xfrm>
            <a:off x="244474" y="2774950"/>
            <a:ext cx="7259364" cy="1631950"/>
          </a:xfrm>
          <a:prstGeom prst="rect">
            <a:avLst/>
          </a:prstGeom>
          <a:ln>
            <a:solidFill>
              <a:schemeClr val="tx1"/>
            </a:solidFill>
          </a:ln>
        </p:spPr>
      </p:pic>
      <p:sp>
        <p:nvSpPr>
          <p:cNvPr id="12" name="テキスト ボックス 11"/>
          <p:cNvSpPr txBox="1"/>
          <p:nvPr/>
        </p:nvSpPr>
        <p:spPr>
          <a:xfrm>
            <a:off x="244474" y="2413000"/>
            <a:ext cx="1053494" cy="369332"/>
          </a:xfrm>
          <a:prstGeom prst="rect">
            <a:avLst/>
          </a:prstGeom>
          <a:noFill/>
        </p:spPr>
        <p:txBody>
          <a:bodyPr wrap="none" rtlCol="0">
            <a:spAutoFit/>
          </a:bodyPr>
          <a:lstStyle/>
          <a:p>
            <a:r>
              <a:rPr kumimoji="1" lang="en-US" altLang="ja-JP" smtClean="0"/>
              <a:t>main.cpp</a:t>
            </a:r>
            <a:endParaRPr kumimoji="1" lang="ja-JP" altLang="en-US"/>
          </a:p>
        </p:txBody>
      </p:sp>
      <p:cxnSp>
        <p:nvCxnSpPr>
          <p:cNvPr id="13" name="直線矢印コネクタ 12"/>
          <p:cNvCxnSpPr/>
          <p:nvPr/>
        </p:nvCxnSpPr>
        <p:spPr>
          <a:xfrm flipH="1">
            <a:off x="2997057" y="3441700"/>
            <a:ext cx="5130943" cy="127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229600" y="3225800"/>
            <a:ext cx="761747" cy="369332"/>
          </a:xfrm>
          <a:prstGeom prst="rect">
            <a:avLst/>
          </a:prstGeom>
          <a:noFill/>
        </p:spPr>
        <p:txBody>
          <a:bodyPr wrap="none" rtlCol="0">
            <a:spAutoFit/>
          </a:bodyPr>
          <a:lstStyle/>
          <a:p>
            <a:r>
              <a:rPr lang="ja-JP" altLang="en-US" smtClean="0"/>
              <a:t>追加</a:t>
            </a:r>
            <a:r>
              <a:rPr lang="ja-JP" altLang="en-US"/>
              <a:t>：</a:t>
            </a:r>
            <a:endParaRPr kumimoji="1" lang="ja-JP" altLang="en-US"/>
          </a:p>
        </p:txBody>
      </p:sp>
      <p:pic>
        <p:nvPicPr>
          <p:cNvPr id="16" name="図 15"/>
          <p:cNvPicPr>
            <a:picLocks noChangeAspect="1"/>
          </p:cNvPicPr>
          <p:nvPr/>
        </p:nvPicPr>
        <p:blipFill>
          <a:blip r:embed="rId4"/>
          <a:stretch>
            <a:fillRect/>
          </a:stretch>
        </p:blipFill>
        <p:spPr>
          <a:xfrm>
            <a:off x="244474" y="4586068"/>
            <a:ext cx="2717348" cy="2119531"/>
          </a:xfrm>
          <a:prstGeom prst="rect">
            <a:avLst/>
          </a:prstGeom>
          <a:ln>
            <a:solidFill>
              <a:schemeClr val="tx1"/>
            </a:solidFill>
          </a:ln>
        </p:spPr>
      </p:pic>
      <p:sp>
        <p:nvSpPr>
          <p:cNvPr id="17" name="テキスト ボックス 16"/>
          <p:cNvSpPr txBox="1"/>
          <p:nvPr/>
        </p:nvSpPr>
        <p:spPr>
          <a:xfrm>
            <a:off x="3765502" y="5147270"/>
            <a:ext cx="7048596" cy="923330"/>
          </a:xfrm>
          <a:prstGeom prst="rect">
            <a:avLst/>
          </a:prstGeom>
          <a:noFill/>
        </p:spPr>
        <p:txBody>
          <a:bodyPr wrap="none" rtlCol="0">
            <a:spAutoFit/>
          </a:bodyPr>
          <a:lstStyle/>
          <a:p>
            <a:r>
              <a:rPr lang="ja-JP" altLang="en-US" smtClean="0"/>
              <a:t>見える事で初めて気づくこともあります。</a:t>
            </a:r>
            <a:r>
              <a:rPr lang="en-US" altLang="ja-JP" smtClean="0"/>
              <a:t>Data</a:t>
            </a:r>
            <a:r>
              <a:rPr lang="ja-JP" altLang="en-US" smtClean="0"/>
              <a:t>ではなかなか気づかない。</a:t>
            </a:r>
            <a:endParaRPr lang="en-US" altLang="ja-JP" smtClean="0"/>
          </a:p>
          <a:p>
            <a:r>
              <a:rPr kumimoji="1" lang="ja-JP" altLang="en-US" smtClean="0"/>
              <a:t>当たり判定全くうごいてませんね。</a:t>
            </a:r>
            <a:endParaRPr kumimoji="1" lang="en-US" altLang="ja-JP" smtClean="0"/>
          </a:p>
          <a:p>
            <a:r>
              <a:rPr lang="en-US" altLang="ja-JP" smtClean="0"/>
              <a:t>Hero</a:t>
            </a:r>
            <a:r>
              <a:rPr lang="ja-JP" altLang="en-US" smtClean="0"/>
              <a:t>の</a:t>
            </a:r>
            <a:r>
              <a:rPr lang="en-US" altLang="ja-JP" smtClean="0"/>
              <a:t>ActionMethod</a:t>
            </a:r>
            <a:r>
              <a:rPr lang="ja-JP" altLang="en-US" smtClean="0"/>
              <a:t>で動かすようにしましょう。</a:t>
            </a:r>
            <a:endParaRPr lang="en-US" altLang="ja-JP" smtClean="0"/>
          </a:p>
        </p:txBody>
      </p:sp>
    </p:spTree>
    <p:extLst>
      <p:ext uri="{BB962C8B-B14F-4D97-AF65-F5344CB8AC3E}">
        <p14:creationId xmlns:p14="http://schemas.microsoft.com/office/powerpoint/2010/main" val="7459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9549" y="369332"/>
            <a:ext cx="4946569" cy="3629025"/>
          </a:xfrm>
          <a:prstGeom prst="rect">
            <a:avLst/>
          </a:prstGeom>
          <a:ln>
            <a:solidFill>
              <a:schemeClr val="tx1"/>
            </a:solidFill>
          </a:ln>
        </p:spPr>
      </p:pic>
      <p:sp>
        <p:nvSpPr>
          <p:cNvPr id="5" name="正方形/長方形 4"/>
          <p:cNvSpPr/>
          <p:nvPr/>
        </p:nvSpPr>
        <p:spPr>
          <a:xfrm>
            <a:off x="120649" y="0"/>
            <a:ext cx="1041760" cy="369332"/>
          </a:xfrm>
          <a:prstGeom prst="rect">
            <a:avLst/>
          </a:prstGeom>
        </p:spPr>
        <p:txBody>
          <a:bodyPr wrap="none">
            <a:spAutoFit/>
          </a:bodyPr>
          <a:lstStyle/>
          <a:p>
            <a:r>
              <a:rPr lang="ja-JP" altLang="en-US"/>
              <a:t>Hero.cpp</a:t>
            </a:r>
          </a:p>
        </p:txBody>
      </p:sp>
      <p:cxnSp>
        <p:nvCxnSpPr>
          <p:cNvPr id="6" name="直線矢印コネクタ 5"/>
          <p:cNvCxnSpPr/>
          <p:nvPr/>
        </p:nvCxnSpPr>
        <p:spPr>
          <a:xfrm flipH="1">
            <a:off x="2540000" y="2183844"/>
            <a:ext cx="3213100" cy="129595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867400" y="1905000"/>
            <a:ext cx="4174925" cy="369332"/>
          </a:xfrm>
          <a:prstGeom prst="rect">
            <a:avLst/>
          </a:prstGeom>
          <a:noFill/>
        </p:spPr>
        <p:txBody>
          <a:bodyPr wrap="none" rtlCol="0">
            <a:spAutoFit/>
          </a:bodyPr>
          <a:lstStyle/>
          <a:p>
            <a:r>
              <a:rPr kumimoji="1" lang="ja-JP" altLang="en-US" smtClean="0"/>
              <a:t>追加：</a:t>
            </a:r>
            <a:r>
              <a:rPr kumimoji="1" lang="en-US" altLang="ja-JP" smtClean="0"/>
              <a:t>ActionMethod</a:t>
            </a:r>
            <a:r>
              <a:rPr kumimoji="1" lang="ja-JP" altLang="en-US" smtClean="0"/>
              <a:t>で位置のみ随時変更</a:t>
            </a:r>
            <a:endParaRPr kumimoji="1" lang="ja-JP" altLang="en-US"/>
          </a:p>
        </p:txBody>
      </p:sp>
      <p:pic>
        <p:nvPicPr>
          <p:cNvPr id="10" name="図 9"/>
          <p:cNvPicPr>
            <a:picLocks noChangeAspect="1"/>
          </p:cNvPicPr>
          <p:nvPr/>
        </p:nvPicPr>
        <p:blipFill>
          <a:blip r:embed="rId3"/>
          <a:stretch>
            <a:fillRect/>
          </a:stretch>
        </p:blipFill>
        <p:spPr>
          <a:xfrm>
            <a:off x="209549" y="4143554"/>
            <a:ext cx="2960688" cy="2301516"/>
          </a:xfrm>
          <a:prstGeom prst="rect">
            <a:avLst/>
          </a:prstGeom>
        </p:spPr>
      </p:pic>
      <p:sp>
        <p:nvSpPr>
          <p:cNvPr id="11" name="テキスト ボックス 10"/>
          <p:cNvSpPr txBox="1"/>
          <p:nvPr/>
        </p:nvSpPr>
        <p:spPr>
          <a:xfrm>
            <a:off x="3410028" y="4161145"/>
            <a:ext cx="8303876" cy="369332"/>
          </a:xfrm>
          <a:prstGeom prst="rect">
            <a:avLst/>
          </a:prstGeom>
          <a:noFill/>
        </p:spPr>
        <p:txBody>
          <a:bodyPr wrap="none" rtlCol="0">
            <a:spAutoFit/>
          </a:bodyPr>
          <a:lstStyle/>
          <a:p>
            <a:r>
              <a:rPr kumimoji="1" lang="ja-JP" altLang="en-US" smtClean="0"/>
              <a:t>これでちゃんと当たり判定が着いて来ました。</a:t>
            </a:r>
            <a:r>
              <a:rPr lang="ja-JP" altLang="en-US" smtClean="0"/>
              <a:t>良く</a:t>
            </a:r>
            <a:r>
              <a:rPr lang="ja-JP" altLang="en-US"/>
              <a:t>見</a:t>
            </a:r>
            <a:r>
              <a:rPr lang="ja-JP" altLang="en-US" smtClean="0"/>
              <a:t>ると色に誤差が生じていますね。</a:t>
            </a:r>
            <a:endParaRPr kumimoji="1" lang="ja-JP" altLang="en-US"/>
          </a:p>
        </p:txBody>
      </p:sp>
      <p:pic>
        <p:nvPicPr>
          <p:cNvPr id="12" name="図 11"/>
          <p:cNvPicPr>
            <a:picLocks noChangeAspect="1"/>
          </p:cNvPicPr>
          <p:nvPr/>
        </p:nvPicPr>
        <p:blipFill>
          <a:blip r:embed="rId4"/>
          <a:stretch>
            <a:fillRect/>
          </a:stretch>
        </p:blipFill>
        <p:spPr>
          <a:xfrm>
            <a:off x="3594983" y="5103902"/>
            <a:ext cx="3638275" cy="1341168"/>
          </a:xfrm>
          <a:prstGeom prst="rect">
            <a:avLst/>
          </a:prstGeom>
          <a:ln>
            <a:solidFill>
              <a:schemeClr val="tx1"/>
            </a:solidFill>
          </a:ln>
        </p:spPr>
      </p:pic>
      <p:cxnSp>
        <p:nvCxnSpPr>
          <p:cNvPr id="13" name="直線矢印コネクタ 12"/>
          <p:cNvCxnSpPr/>
          <p:nvPr/>
        </p:nvCxnSpPr>
        <p:spPr>
          <a:xfrm flipH="1">
            <a:off x="6051454" y="5658623"/>
            <a:ext cx="1733646" cy="4373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785100" y="5495835"/>
            <a:ext cx="4433586" cy="1200329"/>
          </a:xfrm>
          <a:prstGeom prst="rect">
            <a:avLst/>
          </a:prstGeom>
          <a:noFill/>
        </p:spPr>
        <p:txBody>
          <a:bodyPr wrap="none" rtlCol="0">
            <a:spAutoFit/>
          </a:bodyPr>
          <a:lstStyle/>
          <a:p>
            <a:r>
              <a:rPr kumimoji="1" lang="ja-JP" altLang="en-US" smtClean="0"/>
              <a:t>修正：面の構成順番を間違えていた。</a:t>
            </a:r>
            <a:endParaRPr kumimoji="1" lang="en-US" altLang="ja-JP" smtClean="0"/>
          </a:p>
          <a:p>
            <a:r>
              <a:rPr lang="en-US" altLang="ja-JP" smtClean="0"/>
              <a:t>Texture</a:t>
            </a:r>
            <a:r>
              <a:rPr lang="ja-JP" altLang="en-US" smtClean="0"/>
              <a:t>描画なら</a:t>
            </a:r>
            <a:r>
              <a:rPr lang="en-US" altLang="ja-JP" smtClean="0"/>
              <a:t>UV</a:t>
            </a:r>
            <a:r>
              <a:rPr lang="ja-JP" altLang="en-US" smtClean="0"/>
              <a:t>の関係で問題なかったけ</a:t>
            </a:r>
            <a:endParaRPr lang="en-US" altLang="ja-JP" smtClean="0"/>
          </a:p>
          <a:p>
            <a:r>
              <a:rPr lang="ja-JP" altLang="en-US" smtClean="0"/>
              <a:t>ど</a:t>
            </a:r>
            <a:r>
              <a:rPr lang="en-US" altLang="ja-JP" smtClean="0"/>
              <a:t>C</a:t>
            </a:r>
            <a:r>
              <a:rPr kumimoji="1" lang="en-US" altLang="ja-JP" smtClean="0"/>
              <a:t>olorOnly</a:t>
            </a:r>
            <a:r>
              <a:rPr kumimoji="1" lang="ja-JP" altLang="en-US" smtClean="0"/>
              <a:t>だと面構成がズレが目立った。</a:t>
            </a:r>
            <a:endParaRPr kumimoji="1" lang="en-US" altLang="ja-JP" smtClean="0"/>
          </a:p>
          <a:p>
            <a:r>
              <a:rPr kumimoji="1" lang="ja-JP" altLang="en-US" smtClean="0"/>
              <a:t>けど、これで</a:t>
            </a:r>
            <a:r>
              <a:rPr kumimoji="1" lang="en-US" altLang="ja-JP" smtClean="0"/>
              <a:t>Bug</a:t>
            </a:r>
            <a:r>
              <a:rPr kumimoji="1" lang="ja-JP" altLang="en-US" smtClean="0"/>
              <a:t>は取れました。</a:t>
            </a:r>
            <a:r>
              <a:rPr kumimoji="1" lang="en-US" altLang="ja-JP" smtClean="0"/>
              <a:t>(‘ω’)</a:t>
            </a:r>
            <a:endParaRPr kumimoji="1" lang="ja-JP" altLang="en-US"/>
          </a:p>
        </p:txBody>
      </p:sp>
      <p:sp>
        <p:nvSpPr>
          <p:cNvPr id="17" name="正方形/長方形 16"/>
          <p:cNvSpPr/>
          <p:nvPr/>
        </p:nvSpPr>
        <p:spPr>
          <a:xfrm>
            <a:off x="3594983" y="4775160"/>
            <a:ext cx="2076722" cy="369332"/>
          </a:xfrm>
          <a:prstGeom prst="rect">
            <a:avLst/>
          </a:prstGeom>
        </p:spPr>
        <p:txBody>
          <a:bodyPr wrap="none">
            <a:spAutoFit/>
          </a:bodyPr>
          <a:lstStyle/>
          <a:p>
            <a:r>
              <a:rPr lang="ja-JP" altLang="en-US"/>
              <a:t>Draw2DPolygon.cpp</a:t>
            </a:r>
          </a:p>
        </p:txBody>
      </p:sp>
    </p:spTree>
    <p:extLst>
      <p:ext uri="{BB962C8B-B14F-4D97-AF65-F5344CB8AC3E}">
        <p14:creationId xmlns:p14="http://schemas.microsoft.com/office/powerpoint/2010/main" val="346813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47739"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の</a:t>
            </a:r>
            <a:r>
              <a:rPr kumimoji="1" lang="en-US" altLang="ja-JP" smtClean="0"/>
              <a:t>ErrorCheck</a:t>
            </a:r>
            <a:r>
              <a:rPr kumimoji="1" lang="ja-JP" altLang="en-US" smtClean="0"/>
              <a:t>を切る。</a:t>
            </a:r>
            <a:endParaRPr kumimoji="1" lang="en-US" altLang="ja-JP" smtClean="0"/>
          </a:p>
          <a:p>
            <a:r>
              <a:rPr lang="ja-JP" altLang="en-US"/>
              <a:t>　</a:t>
            </a:r>
            <a:r>
              <a:rPr lang="en-US" altLang="ja-JP" smtClean="0"/>
              <a:t>STL</a:t>
            </a:r>
            <a:r>
              <a:rPr lang="ja-JP" altLang="en-US" smtClean="0"/>
              <a:t>の機能を使っていると動作速度がめちゃくちゃ遅いことに気が付きます。それは、</a:t>
            </a:r>
            <a:r>
              <a:rPr lang="en-US" altLang="ja-JP" smtClean="0"/>
              <a:t>STL</a:t>
            </a:r>
            <a:r>
              <a:rPr lang="ja-JP" altLang="en-US" smtClean="0"/>
              <a:t>はしっかりと</a:t>
            </a:r>
            <a:r>
              <a:rPr lang="en-US" altLang="ja-JP" smtClean="0"/>
              <a:t>ErrorCheck</a:t>
            </a:r>
            <a:r>
              <a:rPr lang="ja-JP" altLang="en-US" smtClean="0"/>
              <a:t>をしているため</a:t>
            </a:r>
            <a:endParaRPr lang="en-US" altLang="ja-JP" smtClean="0"/>
          </a:p>
          <a:p>
            <a:r>
              <a:rPr kumimoji="1" lang="ja-JP" altLang="en-US" smtClean="0"/>
              <a:t>です。ただこの機能がすごく重い・・・。よって今からその機能を切りたいと思います。</a:t>
            </a:r>
            <a:endParaRPr kumimoji="1" lang="ja-JP" altLang="en-US"/>
          </a:p>
        </p:txBody>
      </p:sp>
      <p:pic>
        <p:nvPicPr>
          <p:cNvPr id="5" name="図 4"/>
          <p:cNvPicPr>
            <a:picLocks noChangeAspect="1"/>
          </p:cNvPicPr>
          <p:nvPr/>
        </p:nvPicPr>
        <p:blipFill>
          <a:blip r:embed="rId2"/>
          <a:stretch>
            <a:fillRect/>
          </a:stretch>
        </p:blipFill>
        <p:spPr>
          <a:xfrm>
            <a:off x="454025" y="1128179"/>
            <a:ext cx="4053232" cy="788988"/>
          </a:xfrm>
          <a:prstGeom prst="rect">
            <a:avLst/>
          </a:prstGeom>
          <a:ln>
            <a:solidFill>
              <a:schemeClr val="tx1"/>
            </a:solidFill>
          </a:ln>
        </p:spPr>
      </p:pic>
      <p:sp>
        <p:nvSpPr>
          <p:cNvPr id="6" name="テキスト ボックス 5"/>
          <p:cNvSpPr txBox="1"/>
          <p:nvPr/>
        </p:nvSpPr>
        <p:spPr>
          <a:xfrm>
            <a:off x="0" y="2116216"/>
            <a:ext cx="11739111" cy="646331"/>
          </a:xfrm>
          <a:prstGeom prst="rect">
            <a:avLst/>
          </a:prstGeom>
          <a:noFill/>
        </p:spPr>
        <p:txBody>
          <a:bodyPr wrap="none" rtlCol="0">
            <a:spAutoFit/>
          </a:bodyPr>
          <a:lstStyle/>
          <a:p>
            <a:r>
              <a:rPr kumimoji="1" lang="ja-JP" altLang="en-US" smtClean="0"/>
              <a:t>この定数を各</a:t>
            </a:r>
            <a:r>
              <a:rPr kumimoji="1" lang="en-US" altLang="ja-JP" smtClean="0"/>
              <a:t>STL</a:t>
            </a:r>
            <a:r>
              <a:rPr lang="ja-JP" altLang="en-US" smtClean="0"/>
              <a:t>を使用してる</a:t>
            </a:r>
            <a:r>
              <a:rPr lang="en-US" altLang="ja-JP" smtClean="0"/>
              <a:t>Header</a:t>
            </a:r>
            <a:r>
              <a:rPr lang="ja-JP" altLang="en-US" smtClean="0"/>
              <a:t>の前に宣言すれば、</a:t>
            </a:r>
            <a:r>
              <a:rPr lang="en-US" altLang="ja-JP" smtClean="0"/>
              <a:t>debug</a:t>
            </a:r>
            <a:r>
              <a:rPr lang="ja-JP" altLang="en-US" smtClean="0"/>
              <a:t>機能を切る事ができます。各</a:t>
            </a:r>
            <a:r>
              <a:rPr lang="en-US" altLang="ja-JP" smtClean="0"/>
              <a:t>cpp</a:t>
            </a:r>
            <a:r>
              <a:rPr lang="ja-JP" altLang="en-US" smtClean="0"/>
              <a:t>事に</a:t>
            </a:r>
            <a:r>
              <a:rPr lang="en-US" altLang="ja-JP" smtClean="0"/>
              <a:t>ON</a:t>
            </a:r>
            <a:r>
              <a:rPr lang="ja-JP" altLang="en-US" smtClean="0"/>
              <a:t>と</a:t>
            </a:r>
            <a:r>
              <a:rPr lang="en-US" altLang="ja-JP" smtClean="0"/>
              <a:t>OFF</a:t>
            </a:r>
            <a:r>
              <a:rPr lang="ja-JP" altLang="en-US" smtClean="0"/>
              <a:t>が混ざると</a:t>
            </a:r>
            <a:endParaRPr lang="en-US" altLang="ja-JP" smtClean="0"/>
          </a:p>
          <a:p>
            <a:r>
              <a:rPr lang="en-US" altLang="ja-JP" smtClean="0"/>
              <a:t>STL</a:t>
            </a:r>
            <a:r>
              <a:rPr lang="ja-JP" altLang="en-US" smtClean="0"/>
              <a:t>の不一致</a:t>
            </a:r>
            <a:r>
              <a:rPr lang="en-US" altLang="ja-JP" smtClean="0"/>
              <a:t>Error</a:t>
            </a:r>
            <a:r>
              <a:rPr lang="ja-JP" altLang="en-US" smtClean="0"/>
              <a:t>が発生するので、</a:t>
            </a:r>
            <a:r>
              <a:rPr lang="en-US" altLang="ja-JP" smtClean="0"/>
              <a:t>STL</a:t>
            </a:r>
            <a:r>
              <a:rPr lang="ja-JP" altLang="en-US" smtClean="0"/>
              <a:t>を使用してる各</a:t>
            </a:r>
            <a:r>
              <a:rPr lang="en-US" altLang="ja-JP" smtClean="0"/>
              <a:t>cpp</a:t>
            </a:r>
            <a:r>
              <a:rPr lang="ja-JP" altLang="en-US" smtClean="0"/>
              <a:t>先頭に宣言すると良いでしょう。</a:t>
            </a:r>
            <a:endParaRPr lang="en-US" altLang="ja-JP" smtClean="0"/>
          </a:p>
        </p:txBody>
      </p:sp>
      <p:pic>
        <p:nvPicPr>
          <p:cNvPr id="7" name="図 6"/>
          <p:cNvPicPr>
            <a:picLocks noChangeAspect="1"/>
          </p:cNvPicPr>
          <p:nvPr/>
        </p:nvPicPr>
        <p:blipFill>
          <a:blip r:embed="rId3"/>
          <a:stretch>
            <a:fillRect/>
          </a:stretch>
        </p:blipFill>
        <p:spPr>
          <a:xfrm>
            <a:off x="322262" y="3199486"/>
            <a:ext cx="4752090" cy="648614"/>
          </a:xfrm>
          <a:prstGeom prst="rect">
            <a:avLst/>
          </a:prstGeom>
          <a:ln>
            <a:solidFill>
              <a:schemeClr val="tx1"/>
            </a:solidFill>
          </a:ln>
        </p:spPr>
      </p:pic>
      <p:sp>
        <p:nvSpPr>
          <p:cNvPr id="9" name="テキスト ボックス 8"/>
          <p:cNvSpPr txBox="1"/>
          <p:nvPr/>
        </p:nvSpPr>
        <p:spPr>
          <a:xfrm>
            <a:off x="228600" y="2872163"/>
            <a:ext cx="1053494" cy="369332"/>
          </a:xfrm>
          <a:prstGeom prst="rect">
            <a:avLst/>
          </a:prstGeom>
          <a:noFill/>
        </p:spPr>
        <p:txBody>
          <a:bodyPr wrap="none" rtlCol="0">
            <a:spAutoFit/>
          </a:bodyPr>
          <a:lstStyle/>
          <a:p>
            <a:r>
              <a:rPr kumimoji="1" lang="en-US" altLang="ja-JP" smtClean="0"/>
              <a:t>main.cpp</a:t>
            </a:r>
            <a:endParaRPr kumimoji="1" lang="ja-JP" altLang="en-US"/>
          </a:p>
        </p:txBody>
      </p:sp>
      <p:pic>
        <p:nvPicPr>
          <p:cNvPr id="10" name="図 9"/>
          <p:cNvPicPr>
            <a:picLocks noChangeAspect="1"/>
          </p:cNvPicPr>
          <p:nvPr/>
        </p:nvPicPr>
        <p:blipFill>
          <a:blip r:embed="rId3"/>
          <a:stretch>
            <a:fillRect/>
          </a:stretch>
        </p:blipFill>
        <p:spPr>
          <a:xfrm>
            <a:off x="322262" y="4305873"/>
            <a:ext cx="4752090" cy="648614"/>
          </a:xfrm>
          <a:prstGeom prst="rect">
            <a:avLst/>
          </a:prstGeom>
          <a:ln>
            <a:solidFill>
              <a:schemeClr val="tx1"/>
            </a:solidFill>
          </a:ln>
        </p:spPr>
      </p:pic>
      <p:sp>
        <p:nvSpPr>
          <p:cNvPr id="11" name="正方形/長方形 10"/>
          <p:cNvSpPr/>
          <p:nvPr/>
        </p:nvSpPr>
        <p:spPr>
          <a:xfrm>
            <a:off x="321694" y="3971128"/>
            <a:ext cx="1307987" cy="369332"/>
          </a:xfrm>
          <a:prstGeom prst="rect">
            <a:avLst/>
          </a:prstGeom>
        </p:spPr>
        <p:txBody>
          <a:bodyPr wrap="none">
            <a:spAutoFit/>
          </a:bodyPr>
          <a:lstStyle/>
          <a:p>
            <a:r>
              <a:rPr lang="ja-JP" altLang="en-US"/>
              <a:t>FontTex.cpp</a:t>
            </a:r>
          </a:p>
        </p:txBody>
      </p:sp>
      <p:sp>
        <p:nvSpPr>
          <p:cNvPr id="12" name="正方形/長方形 11"/>
          <p:cNvSpPr/>
          <p:nvPr/>
        </p:nvSpPr>
        <p:spPr>
          <a:xfrm>
            <a:off x="322262" y="4968870"/>
            <a:ext cx="1374094" cy="369332"/>
          </a:xfrm>
          <a:prstGeom prst="rect">
            <a:avLst/>
          </a:prstGeom>
        </p:spPr>
        <p:txBody>
          <a:bodyPr wrap="none">
            <a:spAutoFit/>
          </a:bodyPr>
          <a:lstStyle/>
          <a:p>
            <a:r>
              <a:rPr lang="ja-JP" altLang="en-US"/>
              <a:t>Collision.cpp</a:t>
            </a:r>
          </a:p>
        </p:txBody>
      </p:sp>
      <p:pic>
        <p:nvPicPr>
          <p:cNvPr id="13" name="図 12"/>
          <p:cNvPicPr>
            <a:picLocks noChangeAspect="1"/>
          </p:cNvPicPr>
          <p:nvPr/>
        </p:nvPicPr>
        <p:blipFill>
          <a:blip r:embed="rId3"/>
          <a:stretch>
            <a:fillRect/>
          </a:stretch>
        </p:blipFill>
        <p:spPr>
          <a:xfrm>
            <a:off x="322262" y="5352585"/>
            <a:ext cx="4752090" cy="648614"/>
          </a:xfrm>
          <a:prstGeom prst="rect">
            <a:avLst/>
          </a:prstGeom>
          <a:ln>
            <a:solidFill>
              <a:schemeClr val="tx1"/>
            </a:solidFill>
          </a:ln>
        </p:spPr>
      </p:pic>
      <p:sp>
        <p:nvSpPr>
          <p:cNvPr id="14" name="正方形/長方形 13"/>
          <p:cNvSpPr/>
          <p:nvPr/>
        </p:nvSpPr>
        <p:spPr>
          <a:xfrm>
            <a:off x="5690579" y="2875158"/>
            <a:ext cx="1649041" cy="369332"/>
          </a:xfrm>
          <a:prstGeom prst="rect">
            <a:avLst/>
          </a:prstGeom>
        </p:spPr>
        <p:txBody>
          <a:bodyPr wrap="none">
            <a:spAutoFit/>
          </a:bodyPr>
          <a:lstStyle/>
          <a:p>
            <a:r>
              <a:rPr lang="ja-JP" altLang="en-US"/>
              <a:t>TaskSystem.cpp</a:t>
            </a:r>
          </a:p>
        </p:txBody>
      </p:sp>
      <p:pic>
        <p:nvPicPr>
          <p:cNvPr id="15" name="図 14"/>
          <p:cNvPicPr>
            <a:picLocks noChangeAspect="1"/>
          </p:cNvPicPr>
          <p:nvPr/>
        </p:nvPicPr>
        <p:blipFill>
          <a:blip r:embed="rId3"/>
          <a:stretch>
            <a:fillRect/>
          </a:stretch>
        </p:blipFill>
        <p:spPr>
          <a:xfrm>
            <a:off x="5740136" y="3241495"/>
            <a:ext cx="4752090" cy="648614"/>
          </a:xfrm>
          <a:prstGeom prst="rect">
            <a:avLst/>
          </a:prstGeom>
          <a:ln>
            <a:solidFill>
              <a:schemeClr val="tx1"/>
            </a:solidFill>
          </a:ln>
        </p:spPr>
      </p:pic>
      <p:sp>
        <p:nvSpPr>
          <p:cNvPr id="16" name="正方形/長方形 15"/>
          <p:cNvSpPr/>
          <p:nvPr/>
        </p:nvSpPr>
        <p:spPr>
          <a:xfrm>
            <a:off x="5740136" y="3971128"/>
            <a:ext cx="1135247" cy="369332"/>
          </a:xfrm>
          <a:prstGeom prst="rect">
            <a:avLst/>
          </a:prstGeom>
        </p:spPr>
        <p:txBody>
          <a:bodyPr wrap="none">
            <a:spAutoFit/>
          </a:bodyPr>
          <a:lstStyle/>
          <a:p>
            <a:r>
              <a:rPr lang="ja-JP" altLang="en-US"/>
              <a:t>Audio.cpp</a:t>
            </a:r>
          </a:p>
        </p:txBody>
      </p:sp>
      <p:pic>
        <p:nvPicPr>
          <p:cNvPr id="17" name="図 16"/>
          <p:cNvPicPr>
            <a:picLocks noChangeAspect="1"/>
          </p:cNvPicPr>
          <p:nvPr/>
        </p:nvPicPr>
        <p:blipFill>
          <a:blip r:embed="rId3"/>
          <a:stretch>
            <a:fillRect/>
          </a:stretch>
        </p:blipFill>
        <p:spPr>
          <a:xfrm>
            <a:off x="5740136" y="4305873"/>
            <a:ext cx="4752090" cy="648614"/>
          </a:xfrm>
          <a:prstGeom prst="rect">
            <a:avLst/>
          </a:prstGeom>
          <a:ln>
            <a:solidFill>
              <a:schemeClr val="tx1"/>
            </a:solidFill>
          </a:ln>
        </p:spPr>
      </p:pic>
      <p:sp>
        <p:nvSpPr>
          <p:cNvPr id="18" name="正方形/長方形 17"/>
          <p:cNvSpPr/>
          <p:nvPr/>
        </p:nvSpPr>
        <p:spPr>
          <a:xfrm>
            <a:off x="5740136" y="4983253"/>
            <a:ext cx="1041760" cy="369332"/>
          </a:xfrm>
          <a:prstGeom prst="rect">
            <a:avLst/>
          </a:prstGeom>
        </p:spPr>
        <p:txBody>
          <a:bodyPr wrap="none">
            <a:spAutoFit/>
          </a:bodyPr>
          <a:lstStyle/>
          <a:p>
            <a:r>
              <a:rPr lang="ja-JP" altLang="en-US"/>
              <a:t>Hero.cpp</a:t>
            </a:r>
          </a:p>
        </p:txBody>
      </p:sp>
      <p:pic>
        <p:nvPicPr>
          <p:cNvPr id="19" name="図 18"/>
          <p:cNvPicPr>
            <a:picLocks noChangeAspect="1"/>
          </p:cNvPicPr>
          <p:nvPr/>
        </p:nvPicPr>
        <p:blipFill>
          <a:blip r:embed="rId3"/>
          <a:stretch>
            <a:fillRect/>
          </a:stretch>
        </p:blipFill>
        <p:spPr>
          <a:xfrm>
            <a:off x="5740136" y="5352585"/>
            <a:ext cx="4752090" cy="648614"/>
          </a:xfrm>
          <a:prstGeom prst="rect">
            <a:avLst/>
          </a:prstGeom>
          <a:ln>
            <a:solidFill>
              <a:schemeClr val="tx1"/>
            </a:solidFill>
          </a:ln>
        </p:spPr>
      </p:pic>
      <p:sp>
        <p:nvSpPr>
          <p:cNvPr id="20" name="テキスト ボックス 19"/>
          <p:cNvSpPr txBox="1"/>
          <p:nvPr/>
        </p:nvSpPr>
        <p:spPr>
          <a:xfrm>
            <a:off x="228600" y="6088596"/>
            <a:ext cx="10618100" cy="646331"/>
          </a:xfrm>
          <a:prstGeom prst="rect">
            <a:avLst/>
          </a:prstGeom>
          <a:noFill/>
        </p:spPr>
        <p:txBody>
          <a:bodyPr wrap="none" rtlCol="0">
            <a:spAutoFit/>
          </a:bodyPr>
          <a:lstStyle/>
          <a:p>
            <a:r>
              <a:rPr kumimoji="1" lang="en-US" altLang="ja-JP" smtClean="0"/>
              <a:t>Header</a:t>
            </a:r>
            <a:r>
              <a:rPr kumimoji="1" lang="ja-JP" altLang="en-US" smtClean="0"/>
              <a:t>に</a:t>
            </a:r>
            <a:r>
              <a:rPr kumimoji="1" lang="en-US" altLang="ja-JP" smtClean="0"/>
              <a:t>STL</a:t>
            </a:r>
            <a:r>
              <a:rPr kumimoji="1" lang="ja-JP" altLang="en-US" smtClean="0"/>
              <a:t>の</a:t>
            </a:r>
            <a:r>
              <a:rPr kumimoji="1" lang="en-US" altLang="ja-JP" smtClean="0"/>
              <a:t>include</a:t>
            </a:r>
            <a:r>
              <a:rPr kumimoji="1" lang="ja-JP" altLang="en-US" smtClean="0"/>
              <a:t>入れてしまったため、</a:t>
            </a:r>
            <a:r>
              <a:rPr kumimoji="1" lang="en-US" altLang="ja-JP" smtClean="0"/>
              <a:t>STL</a:t>
            </a:r>
            <a:r>
              <a:rPr kumimoji="1" lang="ja-JP" altLang="en-US" smtClean="0"/>
              <a:t>を使用していない</a:t>
            </a:r>
            <a:r>
              <a:rPr kumimoji="1" lang="en-US" altLang="ja-JP" smtClean="0"/>
              <a:t>Hero</a:t>
            </a:r>
            <a:r>
              <a:rPr kumimoji="1" lang="ja-JP" altLang="en-US" smtClean="0"/>
              <a:t>や</a:t>
            </a:r>
            <a:r>
              <a:rPr kumimoji="1" lang="en-US" altLang="ja-JP" smtClean="0"/>
              <a:t>main</a:t>
            </a:r>
            <a:r>
              <a:rPr kumimoji="1" lang="ja-JP" altLang="en-US" smtClean="0"/>
              <a:t>にも追加する羽目になりました。</a:t>
            </a:r>
            <a:endParaRPr kumimoji="1" lang="en-US" altLang="ja-JP" smtClean="0"/>
          </a:p>
          <a:p>
            <a:r>
              <a:rPr lang="en-US" altLang="ja-JP" smtClean="0"/>
              <a:t>STL</a:t>
            </a:r>
            <a:r>
              <a:rPr lang="ja-JP" altLang="en-US" smtClean="0"/>
              <a:t>を使用を</a:t>
            </a:r>
            <a:r>
              <a:rPr lang="en-US" altLang="ja-JP" smtClean="0"/>
              <a:t>cpp</a:t>
            </a:r>
            <a:r>
              <a:rPr lang="ja-JP" altLang="en-US" smtClean="0"/>
              <a:t>に限定してたら</a:t>
            </a:r>
            <a:r>
              <a:rPr lang="en-US" altLang="ja-JP" smtClean="0"/>
              <a:t>main</a:t>
            </a:r>
            <a:r>
              <a:rPr lang="ja-JP" altLang="en-US" smtClean="0"/>
              <a:t>や</a:t>
            </a:r>
            <a:r>
              <a:rPr lang="en-US" altLang="ja-JP" smtClean="0"/>
              <a:t>Hero</a:t>
            </a:r>
            <a:r>
              <a:rPr lang="ja-JP" altLang="en-US" smtClean="0"/>
              <a:t>での宣言は要らなかったのですが・・・やむを得ないですね。</a:t>
            </a:r>
            <a:endParaRPr kumimoji="1" lang="ja-JP" altLang="en-US"/>
          </a:p>
        </p:txBody>
      </p:sp>
      <p:cxnSp>
        <p:nvCxnSpPr>
          <p:cNvPr id="21" name="直線矢印コネクタ 20"/>
          <p:cNvCxnSpPr>
            <a:endCxn id="5" idx="3"/>
          </p:cNvCxnSpPr>
          <p:nvPr/>
        </p:nvCxnSpPr>
        <p:spPr>
          <a:xfrm flipH="1" flipV="1">
            <a:off x="4507257" y="1522673"/>
            <a:ext cx="382243" cy="267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889500" y="1397000"/>
            <a:ext cx="6423553" cy="369332"/>
          </a:xfrm>
          <a:prstGeom prst="rect">
            <a:avLst/>
          </a:prstGeom>
          <a:noFill/>
        </p:spPr>
        <p:txBody>
          <a:bodyPr wrap="none" rtlCol="0">
            <a:spAutoFit/>
          </a:bodyPr>
          <a:lstStyle/>
          <a:p>
            <a:r>
              <a:rPr kumimoji="1" lang="ja-JP" altLang="en-US" smtClean="0"/>
              <a:t>これ、安全だけどめちゃ重い・・・。安全が確認できたら必ずやろう</a:t>
            </a:r>
            <a:endParaRPr kumimoji="1" lang="ja-JP" altLang="en-US"/>
          </a:p>
        </p:txBody>
      </p:sp>
    </p:spTree>
    <p:extLst>
      <p:ext uri="{BB962C8B-B14F-4D97-AF65-F5344CB8AC3E}">
        <p14:creationId xmlns:p14="http://schemas.microsoft.com/office/powerpoint/2010/main" val="216398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280988" y="1036637"/>
            <a:ext cx="7229769" cy="4983163"/>
          </a:xfrm>
          <a:prstGeom prst="rect">
            <a:avLst/>
          </a:prstGeom>
          <a:ln>
            <a:solidFill>
              <a:schemeClr val="tx1"/>
            </a:solidFill>
          </a:ln>
        </p:spPr>
      </p:pic>
      <p:sp>
        <p:nvSpPr>
          <p:cNvPr id="4" name="テキスト ボックス 3"/>
          <p:cNvSpPr txBox="1"/>
          <p:nvPr/>
        </p:nvSpPr>
        <p:spPr>
          <a:xfrm>
            <a:off x="0" y="0"/>
            <a:ext cx="11727891" cy="923330"/>
          </a:xfrm>
          <a:prstGeom prst="rect">
            <a:avLst/>
          </a:prstGeom>
          <a:noFill/>
        </p:spPr>
        <p:txBody>
          <a:bodyPr wrap="none" rtlCol="0">
            <a:spAutoFit/>
          </a:bodyPr>
          <a:lstStyle/>
          <a:p>
            <a:r>
              <a:rPr kumimoji="1" lang="ja-JP" altLang="en-US" smtClean="0"/>
              <a:t>・当たり判定の破棄</a:t>
            </a:r>
            <a:endParaRPr kumimoji="1" lang="en-US" altLang="ja-JP" smtClean="0"/>
          </a:p>
          <a:p>
            <a:r>
              <a:rPr lang="ja-JP" altLang="en-US"/>
              <a:t>　</a:t>
            </a:r>
            <a:r>
              <a:rPr lang="ja-JP" altLang="en-US" smtClean="0"/>
              <a:t>当たり判定は成功しました。今度は当たったら</a:t>
            </a:r>
            <a:r>
              <a:rPr lang="en-US" altLang="ja-JP"/>
              <a:t>O</a:t>
            </a:r>
            <a:r>
              <a:rPr lang="en-US" altLang="ja-JP" smtClean="0"/>
              <a:t>bject</a:t>
            </a:r>
            <a:r>
              <a:rPr lang="ja-JP" altLang="en-US" smtClean="0"/>
              <a:t>が消滅した時、作成された当たり判定も削除しないといけないので</a:t>
            </a:r>
            <a:endParaRPr lang="en-US" altLang="ja-JP" smtClean="0"/>
          </a:p>
          <a:p>
            <a:r>
              <a:rPr kumimoji="1" lang="ja-JP" altLang="en-US" smtClean="0"/>
              <a:t>個々の削除を作りましょう</a:t>
            </a:r>
            <a:r>
              <a:rPr kumimoji="1" lang="ja-JP" altLang="en-US" smtClean="0"/>
              <a:t>。削除の仕組みは、</a:t>
            </a:r>
            <a:r>
              <a:rPr kumimoji="1" lang="en-US" altLang="ja-JP" smtClean="0"/>
              <a:t>TaskSystem</a:t>
            </a:r>
            <a:r>
              <a:rPr kumimoji="1" lang="ja-JP" altLang="en-US" smtClean="0"/>
              <a:t>と同様の仕組みでやってみます。</a:t>
            </a:r>
            <a:endParaRPr kumimoji="1" lang="ja-JP" altLang="en-US"/>
          </a:p>
        </p:txBody>
      </p:sp>
      <p:sp>
        <p:nvSpPr>
          <p:cNvPr id="3" name="正方形/長方形 2"/>
          <p:cNvSpPr/>
          <p:nvPr/>
        </p:nvSpPr>
        <p:spPr>
          <a:xfrm>
            <a:off x="6219826" y="1049218"/>
            <a:ext cx="1154483" cy="369332"/>
          </a:xfrm>
          <a:prstGeom prst="rect">
            <a:avLst/>
          </a:prstGeom>
        </p:spPr>
        <p:txBody>
          <a:bodyPr wrap="none">
            <a:spAutoFit/>
          </a:bodyPr>
          <a:lstStyle/>
          <a:p>
            <a:r>
              <a:rPr lang="ja-JP" altLang="en-US"/>
              <a:t>Collision.h</a:t>
            </a:r>
          </a:p>
        </p:txBody>
      </p:sp>
      <p:cxnSp>
        <p:nvCxnSpPr>
          <p:cNvPr id="5" name="直線矢印コネクタ 4"/>
          <p:cNvCxnSpPr/>
          <p:nvPr/>
        </p:nvCxnSpPr>
        <p:spPr>
          <a:xfrm flipH="1">
            <a:off x="6219826" y="4152900"/>
            <a:ext cx="1654174" cy="1190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3706812" y="5499100"/>
            <a:ext cx="4167188" cy="15454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74000" y="3968234"/>
            <a:ext cx="2692147" cy="369332"/>
          </a:xfrm>
          <a:prstGeom prst="rect">
            <a:avLst/>
          </a:prstGeom>
          <a:noFill/>
        </p:spPr>
        <p:txBody>
          <a:bodyPr wrap="none" rtlCol="0">
            <a:spAutoFit/>
          </a:bodyPr>
          <a:lstStyle/>
          <a:p>
            <a:r>
              <a:rPr kumimoji="1" lang="ja-JP" altLang="en-US" smtClean="0"/>
              <a:t>追加：削除</a:t>
            </a:r>
            <a:r>
              <a:rPr kumimoji="1" lang="en-US" altLang="ja-JP" smtClean="0"/>
              <a:t>flagSetMethod</a:t>
            </a:r>
            <a:endParaRPr kumimoji="1" lang="ja-JP" altLang="en-US"/>
          </a:p>
        </p:txBody>
      </p:sp>
      <p:sp>
        <p:nvSpPr>
          <p:cNvPr id="10" name="テキスト ボックス 9"/>
          <p:cNvSpPr txBox="1"/>
          <p:nvPr/>
        </p:nvSpPr>
        <p:spPr>
          <a:xfrm>
            <a:off x="7874000" y="5284312"/>
            <a:ext cx="1566454" cy="369332"/>
          </a:xfrm>
          <a:prstGeom prst="rect">
            <a:avLst/>
          </a:prstGeom>
          <a:noFill/>
        </p:spPr>
        <p:txBody>
          <a:bodyPr wrap="none" rtlCol="0">
            <a:spAutoFit/>
          </a:bodyPr>
          <a:lstStyle/>
          <a:p>
            <a:r>
              <a:rPr kumimoji="1" lang="ja-JP" altLang="en-US" smtClean="0"/>
              <a:t>追加：削除</a:t>
            </a:r>
            <a:r>
              <a:rPr kumimoji="1" lang="en-US" altLang="ja-JP" smtClean="0"/>
              <a:t>flag</a:t>
            </a:r>
            <a:endParaRPr kumimoji="1" lang="ja-JP" altLang="en-US"/>
          </a:p>
        </p:txBody>
      </p:sp>
      <p:cxnSp>
        <p:nvCxnSpPr>
          <p:cNvPr id="16" name="直線矢印コネクタ 15"/>
          <p:cNvCxnSpPr/>
          <p:nvPr/>
        </p:nvCxnSpPr>
        <p:spPr>
          <a:xfrm flipH="1">
            <a:off x="2651126" y="2679700"/>
            <a:ext cx="5222874" cy="2968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962900" y="2552700"/>
            <a:ext cx="2568332" cy="369332"/>
          </a:xfrm>
          <a:prstGeom prst="rect">
            <a:avLst/>
          </a:prstGeom>
          <a:noFill/>
        </p:spPr>
        <p:txBody>
          <a:bodyPr wrap="none" rtlCol="0">
            <a:spAutoFit/>
          </a:bodyPr>
          <a:lstStyle/>
          <a:p>
            <a:r>
              <a:rPr kumimoji="1" lang="ja-JP" altLang="en-US" smtClean="0"/>
              <a:t>追加：削除</a:t>
            </a:r>
            <a:r>
              <a:rPr kumimoji="1" lang="en-US" altLang="ja-JP" smtClean="0"/>
              <a:t>flag</a:t>
            </a:r>
            <a:r>
              <a:rPr kumimoji="1" lang="ja-JP" altLang="en-US" smtClean="0"/>
              <a:t>の初期化</a:t>
            </a:r>
            <a:endParaRPr kumimoji="1" lang="ja-JP" altLang="en-US"/>
          </a:p>
        </p:txBody>
      </p:sp>
      <p:sp>
        <p:nvSpPr>
          <p:cNvPr id="20" name="テキスト ボックス 19"/>
          <p:cNvSpPr txBox="1"/>
          <p:nvPr/>
        </p:nvSpPr>
        <p:spPr>
          <a:xfrm>
            <a:off x="280988" y="6235700"/>
            <a:ext cx="5963492" cy="369332"/>
          </a:xfrm>
          <a:prstGeom prst="rect">
            <a:avLst/>
          </a:prstGeom>
          <a:noFill/>
        </p:spPr>
        <p:txBody>
          <a:bodyPr wrap="none" rtlCol="0">
            <a:spAutoFit/>
          </a:bodyPr>
          <a:lstStyle/>
          <a:p>
            <a:r>
              <a:rPr kumimoji="1" lang="ja-JP" altLang="en-US" smtClean="0"/>
              <a:t>後は、この</a:t>
            </a:r>
            <a:r>
              <a:rPr kumimoji="1" lang="en-US" altLang="ja-JP" smtClean="0"/>
              <a:t>flag</a:t>
            </a:r>
            <a:r>
              <a:rPr kumimoji="1" lang="ja-JP" altLang="en-US" smtClean="0"/>
              <a:t>が</a:t>
            </a:r>
            <a:r>
              <a:rPr kumimoji="1" lang="en-US" altLang="ja-JP" smtClean="0"/>
              <a:t>true</a:t>
            </a:r>
            <a:r>
              <a:rPr kumimoji="1" lang="ja-JP" altLang="en-US" smtClean="0"/>
              <a:t>になったら消える仕組みを作りましょう。</a:t>
            </a:r>
            <a:endParaRPr kumimoji="1" lang="ja-JP" altLang="en-US"/>
          </a:p>
        </p:txBody>
      </p:sp>
    </p:spTree>
    <p:extLst>
      <p:ext uri="{BB962C8B-B14F-4D97-AF65-F5344CB8AC3E}">
        <p14:creationId xmlns:p14="http://schemas.microsoft.com/office/powerpoint/2010/main" val="1423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1600" y="421719"/>
            <a:ext cx="3987800" cy="3949456"/>
          </a:xfrm>
          <a:prstGeom prst="rect">
            <a:avLst/>
          </a:prstGeom>
          <a:ln>
            <a:solidFill>
              <a:schemeClr val="tx1"/>
            </a:solidFill>
          </a:ln>
        </p:spPr>
      </p:pic>
      <p:sp>
        <p:nvSpPr>
          <p:cNvPr id="5" name="正方形/長方形 4"/>
          <p:cNvSpPr/>
          <p:nvPr/>
        </p:nvSpPr>
        <p:spPr>
          <a:xfrm>
            <a:off x="0" y="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flipV="1">
            <a:off x="4335463" y="2176478"/>
            <a:ext cx="917574" cy="21996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253037" y="2193956"/>
            <a:ext cx="6383735" cy="646331"/>
          </a:xfrm>
          <a:prstGeom prst="rect">
            <a:avLst/>
          </a:prstGeom>
          <a:noFill/>
        </p:spPr>
        <p:txBody>
          <a:bodyPr wrap="none" rtlCol="0">
            <a:spAutoFit/>
          </a:bodyPr>
          <a:lstStyle/>
          <a:p>
            <a:r>
              <a:rPr kumimoji="1" lang="ja-JP" altLang="en-US" smtClean="0"/>
              <a:t>追加：</a:t>
            </a:r>
            <a:r>
              <a:rPr lang="en-US" altLang="ja-JP" smtClean="0"/>
              <a:t>C</a:t>
            </a:r>
            <a:r>
              <a:rPr kumimoji="1" lang="en-US" altLang="ja-JP" smtClean="0"/>
              <a:t>heckStart</a:t>
            </a:r>
            <a:r>
              <a:rPr kumimoji="1" lang="ja-JP" altLang="en-US" smtClean="0"/>
              <a:t>に</a:t>
            </a:r>
            <a:r>
              <a:rPr kumimoji="1" lang="en-US" altLang="ja-JP" smtClean="0"/>
              <a:t>TaskSystem</a:t>
            </a:r>
            <a:r>
              <a:rPr kumimoji="1" lang="ja-JP" altLang="en-US" smtClean="0"/>
              <a:t>でも利用した</a:t>
            </a:r>
            <a:r>
              <a:rPr kumimoji="1" lang="en-US" altLang="ja-JP" smtClean="0"/>
              <a:t>list</a:t>
            </a:r>
            <a:r>
              <a:rPr kumimoji="1" lang="ja-JP" altLang="en-US" smtClean="0"/>
              <a:t>の削除の仕組みを</a:t>
            </a:r>
            <a:endParaRPr kumimoji="1" lang="en-US" altLang="ja-JP" smtClean="0"/>
          </a:p>
          <a:p>
            <a:r>
              <a:rPr kumimoji="1" lang="ja-JP" altLang="en-US" smtClean="0"/>
              <a:t>加えました。</a:t>
            </a:r>
            <a:endParaRPr kumimoji="1" lang="ja-JP" altLang="en-US"/>
          </a:p>
        </p:txBody>
      </p:sp>
      <p:sp>
        <p:nvSpPr>
          <p:cNvPr id="10" name="テキスト ボックス 9"/>
          <p:cNvSpPr txBox="1"/>
          <p:nvPr/>
        </p:nvSpPr>
        <p:spPr>
          <a:xfrm>
            <a:off x="0" y="4483082"/>
            <a:ext cx="4602029" cy="369332"/>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の</a:t>
            </a:r>
            <a:r>
              <a:rPr lang="en-US" altLang="ja-JP" smtClean="0"/>
              <a:t>D</a:t>
            </a:r>
            <a:r>
              <a:rPr kumimoji="1" lang="en-US" altLang="ja-JP" smtClean="0"/>
              <a:t>estructor</a:t>
            </a:r>
            <a:r>
              <a:rPr kumimoji="1" lang="ja-JP" altLang="en-US" smtClean="0"/>
              <a:t>で削除実験してみましょう。</a:t>
            </a:r>
            <a:endParaRPr kumimoji="1" lang="ja-JP" altLang="en-US"/>
          </a:p>
        </p:txBody>
      </p:sp>
      <p:pic>
        <p:nvPicPr>
          <p:cNvPr id="11" name="図 10"/>
          <p:cNvPicPr>
            <a:picLocks noChangeAspect="1"/>
          </p:cNvPicPr>
          <p:nvPr/>
        </p:nvPicPr>
        <p:blipFill>
          <a:blip r:embed="rId3"/>
          <a:stretch>
            <a:fillRect/>
          </a:stretch>
        </p:blipFill>
        <p:spPr>
          <a:xfrm>
            <a:off x="101600" y="4964322"/>
            <a:ext cx="6770279" cy="1639677"/>
          </a:xfrm>
          <a:prstGeom prst="rect">
            <a:avLst/>
          </a:prstGeom>
          <a:ln>
            <a:solidFill>
              <a:schemeClr val="tx1"/>
            </a:solidFill>
          </a:ln>
        </p:spPr>
      </p:pic>
      <p:cxnSp>
        <p:nvCxnSpPr>
          <p:cNvPr id="12" name="直線矢印コネクタ 11"/>
          <p:cNvCxnSpPr/>
          <p:nvPr/>
        </p:nvCxnSpPr>
        <p:spPr>
          <a:xfrm flipH="1">
            <a:off x="5808663" y="5143500"/>
            <a:ext cx="1239837" cy="88107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13600" y="4964322"/>
            <a:ext cx="3203121" cy="369332"/>
          </a:xfrm>
          <a:prstGeom prst="rect">
            <a:avLst/>
          </a:prstGeom>
          <a:noFill/>
        </p:spPr>
        <p:txBody>
          <a:bodyPr wrap="none" rtlCol="0">
            <a:spAutoFit/>
          </a:bodyPr>
          <a:lstStyle/>
          <a:p>
            <a:r>
              <a:rPr kumimoji="1" lang="ja-JP" altLang="en-US" smtClean="0"/>
              <a:t>追加：</a:t>
            </a:r>
            <a:r>
              <a:rPr kumimoji="1" lang="en-US" altLang="ja-JP" smtClean="0"/>
              <a:t>object</a:t>
            </a:r>
            <a:r>
              <a:rPr kumimoji="1" lang="ja-JP" altLang="en-US" smtClean="0"/>
              <a:t>の削除</a:t>
            </a:r>
            <a:r>
              <a:rPr kumimoji="1" lang="en-US" altLang="ja-JP" smtClean="0"/>
              <a:t>flag</a:t>
            </a:r>
            <a:r>
              <a:rPr kumimoji="1" lang="ja-JP" altLang="en-US" smtClean="0"/>
              <a:t>を立てる</a:t>
            </a:r>
            <a:endParaRPr kumimoji="1" lang="ja-JP" altLang="en-US"/>
          </a:p>
        </p:txBody>
      </p:sp>
      <p:sp>
        <p:nvSpPr>
          <p:cNvPr id="15" name="テキスト ボックス 14"/>
          <p:cNvSpPr txBox="1"/>
          <p:nvPr/>
        </p:nvSpPr>
        <p:spPr>
          <a:xfrm>
            <a:off x="7048500" y="6172200"/>
            <a:ext cx="4366901" cy="369332"/>
          </a:xfrm>
          <a:prstGeom prst="rect">
            <a:avLst/>
          </a:prstGeom>
          <a:noFill/>
        </p:spPr>
        <p:txBody>
          <a:bodyPr wrap="none" rtlCol="0">
            <a:spAutoFit/>
          </a:bodyPr>
          <a:lstStyle/>
          <a:p>
            <a:r>
              <a:rPr kumimoji="1" lang="ja-JP" altLang="en-US" smtClean="0"/>
              <a:t>さて、うまく削除する事ができたでしょうか？</a:t>
            </a:r>
            <a:endParaRPr kumimoji="1" lang="ja-JP" altLang="en-US"/>
          </a:p>
        </p:txBody>
      </p:sp>
    </p:spTree>
    <p:extLst>
      <p:ext uri="{BB962C8B-B14F-4D97-AF65-F5344CB8AC3E}">
        <p14:creationId xmlns:p14="http://schemas.microsoft.com/office/powerpoint/2010/main" val="145660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337" y="107950"/>
            <a:ext cx="5393570" cy="3155950"/>
          </a:xfrm>
          <a:prstGeom prst="rect">
            <a:avLst/>
          </a:prstGeom>
          <a:ln>
            <a:solidFill>
              <a:schemeClr val="tx1"/>
            </a:solidFill>
          </a:ln>
        </p:spPr>
      </p:pic>
      <p:sp>
        <p:nvSpPr>
          <p:cNvPr id="5" name="テキスト ボックス 4"/>
          <p:cNvSpPr txBox="1"/>
          <p:nvPr/>
        </p:nvSpPr>
        <p:spPr>
          <a:xfrm>
            <a:off x="6070600" y="1501259"/>
            <a:ext cx="5068888" cy="646331"/>
          </a:xfrm>
          <a:prstGeom prst="rect">
            <a:avLst/>
          </a:prstGeom>
          <a:noFill/>
        </p:spPr>
        <p:txBody>
          <a:bodyPr wrap="none" rtlCol="0">
            <a:spAutoFit/>
          </a:bodyPr>
          <a:lstStyle/>
          <a:p>
            <a:r>
              <a:rPr lang="en-US" altLang="ja-JP" smtClean="0"/>
              <a:t>B</a:t>
            </a:r>
            <a:r>
              <a:rPr kumimoji="1" lang="en-US" altLang="ja-JP" smtClean="0"/>
              <a:t>reakPoint</a:t>
            </a:r>
            <a:r>
              <a:rPr kumimoji="1" lang="ja-JP" altLang="en-US" smtClean="0"/>
              <a:t>を置いて削除されてるか確認しましょう。</a:t>
            </a:r>
            <a:endParaRPr kumimoji="1" lang="en-US" altLang="ja-JP" smtClean="0"/>
          </a:p>
          <a:p>
            <a:r>
              <a:rPr lang="ja-JP" altLang="en-US" smtClean="0"/>
              <a:t>うまく破棄できたら</a:t>
            </a:r>
            <a:r>
              <a:rPr lang="en-US" altLang="ja-JP" smtClean="0"/>
              <a:t>OK</a:t>
            </a:r>
            <a:r>
              <a:rPr lang="ja-JP" altLang="en-US" smtClean="0"/>
              <a:t>です。</a:t>
            </a:r>
            <a:endParaRPr kumimoji="1" lang="ja-JP" altLang="en-US"/>
          </a:p>
        </p:txBody>
      </p:sp>
      <p:sp>
        <p:nvSpPr>
          <p:cNvPr id="6" name="テキスト ボックス 5"/>
          <p:cNvSpPr txBox="1"/>
          <p:nvPr/>
        </p:nvSpPr>
        <p:spPr>
          <a:xfrm>
            <a:off x="160337" y="3429000"/>
            <a:ext cx="4372415" cy="369332"/>
          </a:xfrm>
          <a:prstGeom prst="rect">
            <a:avLst/>
          </a:prstGeom>
          <a:noFill/>
        </p:spPr>
        <p:txBody>
          <a:bodyPr wrap="none" rtlCol="0">
            <a:spAutoFit/>
          </a:bodyPr>
          <a:lstStyle/>
          <a:p>
            <a:r>
              <a:rPr kumimoji="1" lang="ja-JP" altLang="en-US" smtClean="0"/>
              <a:t>・削除を置くことでの</a:t>
            </a:r>
            <a:r>
              <a:rPr kumimoji="1" lang="en-US" altLang="ja-JP" smtClean="0"/>
              <a:t>Lync</a:t>
            </a:r>
            <a:r>
              <a:rPr kumimoji="1" lang="ja-JP" altLang="en-US" smtClean="0"/>
              <a:t>切れに注意しよう。</a:t>
            </a:r>
            <a:endParaRPr kumimoji="1" lang="ja-JP" altLang="en-US"/>
          </a:p>
        </p:txBody>
      </p:sp>
      <p:cxnSp>
        <p:nvCxnSpPr>
          <p:cNvPr id="7" name="直線矢印コネクタ 6"/>
          <p:cNvCxnSpPr/>
          <p:nvPr/>
        </p:nvCxnSpPr>
        <p:spPr>
          <a:xfrm flipV="1">
            <a:off x="1126445" y="4797671"/>
            <a:ext cx="2499" cy="11634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724472" y="3963432"/>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9" name="角丸四角形 8"/>
          <p:cNvSpPr/>
          <p:nvPr/>
        </p:nvSpPr>
        <p:spPr>
          <a:xfrm>
            <a:off x="724472" y="5946502"/>
            <a:ext cx="1485900" cy="60960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cxnSp>
        <p:nvCxnSpPr>
          <p:cNvPr id="10" name="直線矢印コネクタ 9"/>
          <p:cNvCxnSpPr/>
          <p:nvPr/>
        </p:nvCxnSpPr>
        <p:spPr>
          <a:xfrm>
            <a:off x="1652480" y="4793126"/>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52700" y="5161325"/>
            <a:ext cx="664144" cy="32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180840" y="5161325"/>
            <a:ext cx="1107996" cy="369332"/>
          </a:xfrm>
          <a:prstGeom prst="rect">
            <a:avLst/>
          </a:prstGeom>
          <a:noFill/>
        </p:spPr>
        <p:txBody>
          <a:bodyPr wrap="none" rtlCol="0">
            <a:spAutoFit/>
          </a:bodyPr>
          <a:lstStyle/>
          <a:p>
            <a:r>
              <a:rPr kumimoji="1" lang="ja-JP" altLang="en-US" b="1" smtClean="0"/>
              <a:t>削除命令</a:t>
            </a:r>
            <a:endParaRPr kumimoji="1" lang="ja-JP" altLang="en-US" b="1"/>
          </a:p>
        </p:txBody>
      </p:sp>
      <p:cxnSp>
        <p:nvCxnSpPr>
          <p:cNvPr id="20" name="直線矢印コネクタ 19"/>
          <p:cNvCxnSpPr/>
          <p:nvPr/>
        </p:nvCxnSpPr>
        <p:spPr>
          <a:xfrm flipV="1">
            <a:off x="3764637" y="4797671"/>
            <a:ext cx="2499" cy="1163419"/>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362664" y="3963432"/>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22" name="角丸四角形 21"/>
          <p:cNvSpPr/>
          <p:nvPr/>
        </p:nvSpPr>
        <p:spPr>
          <a:xfrm>
            <a:off x="3441128" y="5972850"/>
            <a:ext cx="1485900" cy="609601"/>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solidFill>
              </a:rPr>
              <a:t>当たり判定１</a:t>
            </a:r>
            <a:endParaRPr kumimoji="1" lang="ja-JP" altLang="en-US">
              <a:solidFill>
                <a:schemeClr val="tx1"/>
              </a:solidFill>
            </a:endParaRPr>
          </a:p>
        </p:txBody>
      </p:sp>
      <p:cxnSp>
        <p:nvCxnSpPr>
          <p:cNvPr id="23" name="直線矢印コネクタ 22"/>
          <p:cNvCxnSpPr/>
          <p:nvPr/>
        </p:nvCxnSpPr>
        <p:spPr>
          <a:xfrm>
            <a:off x="4290672" y="4793126"/>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27028" y="6096949"/>
            <a:ext cx="646331" cy="369332"/>
          </a:xfrm>
          <a:prstGeom prst="rect">
            <a:avLst/>
          </a:prstGeom>
          <a:noFill/>
        </p:spPr>
        <p:txBody>
          <a:bodyPr wrap="none" rtlCol="0">
            <a:spAutoFit/>
          </a:bodyPr>
          <a:lstStyle/>
          <a:p>
            <a:r>
              <a:rPr kumimoji="1" lang="ja-JP" altLang="en-US" smtClean="0"/>
              <a:t>破棄</a:t>
            </a:r>
            <a:endParaRPr kumimoji="1" lang="ja-JP" altLang="en-US"/>
          </a:p>
        </p:txBody>
      </p:sp>
      <p:sp>
        <p:nvSpPr>
          <p:cNvPr id="26" name="テキスト ボックス 25"/>
          <p:cNvSpPr txBox="1"/>
          <p:nvPr/>
        </p:nvSpPr>
        <p:spPr>
          <a:xfrm>
            <a:off x="4432300" y="5093649"/>
            <a:ext cx="2209451" cy="646331"/>
          </a:xfrm>
          <a:prstGeom prst="rect">
            <a:avLst/>
          </a:prstGeom>
          <a:noFill/>
        </p:spPr>
        <p:txBody>
          <a:bodyPr wrap="none" rtlCol="0">
            <a:spAutoFit/>
          </a:bodyPr>
          <a:lstStyle/>
          <a:p>
            <a:r>
              <a:rPr lang="ja-JP" altLang="en-US" smtClean="0"/>
              <a:t>この</a:t>
            </a:r>
            <a:r>
              <a:rPr lang="en-US" altLang="ja-JP" smtClean="0"/>
              <a:t>pointer</a:t>
            </a:r>
            <a:r>
              <a:rPr lang="ja-JP" altLang="en-US" smtClean="0"/>
              <a:t>の中身が</a:t>
            </a:r>
            <a:endParaRPr lang="en-US" altLang="ja-JP" smtClean="0"/>
          </a:p>
          <a:p>
            <a:r>
              <a:rPr kumimoji="1" lang="ja-JP" altLang="en-US" smtClean="0"/>
              <a:t>変わる事がない</a:t>
            </a:r>
            <a:endParaRPr kumimoji="1" lang="ja-JP" altLang="en-US"/>
          </a:p>
        </p:txBody>
      </p:sp>
      <p:sp>
        <p:nvSpPr>
          <p:cNvPr id="29" name="正方形/長方形 28"/>
          <p:cNvSpPr/>
          <p:nvPr/>
        </p:nvSpPr>
        <p:spPr>
          <a:xfrm>
            <a:off x="6767451" y="3898983"/>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31" name="直線矢印コネクタ 30"/>
          <p:cNvCxnSpPr/>
          <p:nvPr/>
        </p:nvCxnSpPr>
        <p:spPr>
          <a:xfrm>
            <a:off x="7695459" y="4728677"/>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594956" y="5068533"/>
            <a:ext cx="2046795" cy="58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175500" y="5044360"/>
            <a:ext cx="1287019" cy="369332"/>
          </a:xfrm>
          <a:prstGeom prst="rect">
            <a:avLst/>
          </a:prstGeom>
          <a:noFill/>
        </p:spPr>
        <p:txBody>
          <a:bodyPr wrap="none" rtlCol="0">
            <a:spAutoFit/>
          </a:bodyPr>
          <a:lstStyle/>
          <a:p>
            <a:r>
              <a:rPr lang="en-US" altLang="ja-JP" b="1" smtClean="0"/>
              <a:t>SetPos</a:t>
            </a:r>
            <a:r>
              <a:rPr lang="ja-JP" altLang="en-US" b="1" smtClean="0"/>
              <a:t>命令</a:t>
            </a:r>
            <a:endParaRPr lang="en-US" altLang="ja-JP" b="1"/>
          </a:p>
        </p:txBody>
      </p:sp>
      <p:sp>
        <p:nvSpPr>
          <p:cNvPr id="37" name="爆発 1 36"/>
          <p:cNvSpPr/>
          <p:nvPr/>
        </p:nvSpPr>
        <p:spPr>
          <a:xfrm>
            <a:off x="6740110" y="5767873"/>
            <a:ext cx="1981200" cy="96685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6981410" y="5973679"/>
            <a:ext cx="1442446" cy="369332"/>
          </a:xfrm>
          <a:prstGeom prst="rect">
            <a:avLst/>
          </a:prstGeom>
          <a:noFill/>
        </p:spPr>
        <p:txBody>
          <a:bodyPr wrap="none" rtlCol="0">
            <a:spAutoFit/>
          </a:bodyPr>
          <a:lstStyle/>
          <a:p>
            <a:r>
              <a:rPr kumimoji="1" lang="en-US" altLang="ja-JP" b="1" smtClean="0"/>
              <a:t>MemoryLeak</a:t>
            </a:r>
            <a:endParaRPr kumimoji="1" lang="ja-JP" altLang="en-US" b="1"/>
          </a:p>
        </p:txBody>
      </p:sp>
      <p:sp>
        <p:nvSpPr>
          <p:cNvPr id="40" name="テキスト ボックス 39"/>
          <p:cNvSpPr txBox="1"/>
          <p:nvPr/>
        </p:nvSpPr>
        <p:spPr>
          <a:xfrm>
            <a:off x="8870046" y="4868045"/>
            <a:ext cx="2916183" cy="923330"/>
          </a:xfrm>
          <a:prstGeom prst="rect">
            <a:avLst/>
          </a:prstGeom>
          <a:noFill/>
        </p:spPr>
        <p:txBody>
          <a:bodyPr wrap="none" rtlCol="0">
            <a:spAutoFit/>
          </a:bodyPr>
          <a:lstStyle/>
          <a:p>
            <a:r>
              <a:rPr kumimoji="1" lang="ja-JP" altLang="en-US" smtClean="0"/>
              <a:t>動的</a:t>
            </a:r>
            <a:r>
              <a:rPr kumimoji="1" lang="en-US" altLang="ja-JP" smtClean="0"/>
              <a:t>memory</a:t>
            </a:r>
            <a:r>
              <a:rPr kumimoji="1" lang="ja-JP" altLang="en-US" smtClean="0"/>
              <a:t>を扱う場合は</a:t>
            </a:r>
            <a:endParaRPr kumimoji="1" lang="en-US" altLang="ja-JP" smtClean="0"/>
          </a:p>
          <a:p>
            <a:r>
              <a:rPr lang="ja-JP" altLang="en-US" smtClean="0"/>
              <a:t>このような事があるので気を</a:t>
            </a:r>
            <a:endParaRPr lang="en-US" altLang="ja-JP" smtClean="0"/>
          </a:p>
          <a:p>
            <a:r>
              <a:rPr kumimoji="1" lang="ja-JP" altLang="en-US" smtClean="0"/>
              <a:t>付けましょう</a:t>
            </a:r>
            <a:r>
              <a:rPr kumimoji="1" lang="ja-JP" altLang="en-US"/>
              <a:t>。</a:t>
            </a:r>
          </a:p>
        </p:txBody>
      </p:sp>
    </p:spTree>
    <p:extLst>
      <p:ext uri="{BB962C8B-B14F-4D97-AF65-F5344CB8AC3E}">
        <p14:creationId xmlns:p14="http://schemas.microsoft.com/office/powerpoint/2010/main" val="96188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48729" cy="923330"/>
          </a:xfrm>
          <a:prstGeom prst="rect">
            <a:avLst/>
          </a:prstGeom>
          <a:noFill/>
        </p:spPr>
        <p:txBody>
          <a:bodyPr wrap="none" rtlCol="0">
            <a:spAutoFit/>
          </a:bodyPr>
          <a:lstStyle/>
          <a:p>
            <a:r>
              <a:rPr kumimoji="1" lang="ja-JP" altLang="en-US" smtClean="0"/>
              <a:t>・当たり判定の</a:t>
            </a:r>
            <a:r>
              <a:rPr lang="en-US" altLang="ja-JP" smtClean="0"/>
              <a:t>D</a:t>
            </a:r>
            <a:r>
              <a:rPr kumimoji="1" lang="en-US" altLang="ja-JP" smtClean="0"/>
              <a:t>ebug</a:t>
            </a:r>
            <a:r>
              <a:rPr kumimoji="1" lang="ja-JP" altLang="en-US" smtClean="0"/>
              <a:t>用描画</a:t>
            </a:r>
            <a:endParaRPr kumimoji="1" lang="en-US" altLang="ja-JP" smtClean="0"/>
          </a:p>
          <a:p>
            <a:r>
              <a:rPr lang="ja-JP" altLang="en-US"/>
              <a:t>　</a:t>
            </a:r>
            <a:r>
              <a:rPr lang="en-US" altLang="ja-JP" smtClean="0"/>
              <a:t>SauceCode</a:t>
            </a:r>
            <a:r>
              <a:rPr lang="ja-JP" altLang="en-US" smtClean="0"/>
              <a:t>を追いかけても、なかなかわかりずらいですね。</a:t>
            </a:r>
            <a:r>
              <a:rPr lang="en-US" altLang="ja-JP" smtClean="0"/>
              <a:t>Debug</a:t>
            </a:r>
            <a:r>
              <a:rPr lang="ja-JP" altLang="en-US" smtClean="0"/>
              <a:t>の時ぐらいは当たり判定は見えていた方が良いです。</a:t>
            </a:r>
            <a:endParaRPr lang="en-US" altLang="ja-JP" smtClean="0"/>
          </a:p>
          <a:p>
            <a:r>
              <a:rPr kumimoji="1" lang="ja-JP" altLang="en-US" smtClean="0"/>
              <a:t>そこで、当たり判定を描画したいと思います。</a:t>
            </a:r>
            <a:endParaRPr kumimoji="1" lang="ja-JP" altLang="en-US"/>
          </a:p>
        </p:txBody>
      </p:sp>
      <p:sp>
        <p:nvSpPr>
          <p:cNvPr id="5" name="テキスト ボックス 4"/>
          <p:cNvSpPr txBox="1"/>
          <p:nvPr/>
        </p:nvSpPr>
        <p:spPr>
          <a:xfrm>
            <a:off x="0" y="923330"/>
            <a:ext cx="11965840" cy="923330"/>
          </a:xfrm>
          <a:prstGeom prst="rect">
            <a:avLst/>
          </a:prstGeom>
          <a:noFill/>
        </p:spPr>
        <p:txBody>
          <a:bodyPr wrap="none" rtlCol="0">
            <a:spAutoFit/>
          </a:bodyPr>
          <a:lstStyle/>
          <a:p>
            <a:r>
              <a:rPr kumimoji="1" lang="ja-JP" altLang="en-US" smtClean="0"/>
              <a:t>・</a:t>
            </a:r>
            <a:r>
              <a:rPr kumimoji="1" lang="en-US" altLang="ja-JP" smtClean="0"/>
              <a:t>debug</a:t>
            </a:r>
            <a:r>
              <a:rPr kumimoji="1" lang="ja-JP" altLang="en-US" smtClean="0"/>
              <a:t>用描画にするための改良</a:t>
            </a:r>
            <a:endParaRPr kumimoji="1" lang="en-US" altLang="ja-JP" smtClean="0"/>
          </a:p>
          <a:p>
            <a:r>
              <a:rPr lang="ja-JP" altLang="en-US"/>
              <a:t>　</a:t>
            </a:r>
            <a:r>
              <a:rPr lang="ja-JP" altLang="en-US" smtClean="0"/>
              <a:t>ここで少し</a:t>
            </a:r>
            <a:r>
              <a:rPr lang="en-US" altLang="ja-JP"/>
              <a:t>S</a:t>
            </a:r>
            <a:r>
              <a:rPr lang="en-US" altLang="ja-JP" smtClean="0"/>
              <a:t>hader</a:t>
            </a:r>
            <a:r>
              <a:rPr lang="ja-JP" altLang="en-US" smtClean="0"/>
              <a:t>を改良の必要性が出てきました。これまでの描画には全て</a:t>
            </a:r>
            <a:r>
              <a:rPr lang="en-US" altLang="ja-JP"/>
              <a:t>T</a:t>
            </a:r>
            <a:r>
              <a:rPr lang="en-US" altLang="ja-JP" smtClean="0"/>
              <a:t>exture</a:t>
            </a:r>
            <a:r>
              <a:rPr lang="ja-JP" altLang="en-US" smtClean="0"/>
              <a:t>を使用すると言うモノでしたが、</a:t>
            </a:r>
            <a:endParaRPr lang="en-US" altLang="ja-JP" smtClean="0"/>
          </a:p>
          <a:p>
            <a:r>
              <a:rPr kumimoji="1" lang="ja-JP" altLang="en-US" smtClean="0"/>
              <a:t>この</a:t>
            </a:r>
            <a:r>
              <a:rPr lang="en-US" altLang="ja-JP"/>
              <a:t>D</a:t>
            </a:r>
            <a:r>
              <a:rPr kumimoji="1" lang="en-US" altLang="ja-JP" smtClean="0"/>
              <a:t>ebug</a:t>
            </a:r>
            <a:r>
              <a:rPr kumimoji="1" lang="ja-JP" altLang="en-US" smtClean="0"/>
              <a:t>用の描画には</a:t>
            </a:r>
            <a:r>
              <a:rPr lang="en-US" altLang="ja-JP"/>
              <a:t>T</a:t>
            </a:r>
            <a:r>
              <a:rPr kumimoji="1" lang="en-US" altLang="ja-JP" smtClean="0"/>
              <a:t>exture</a:t>
            </a:r>
            <a:r>
              <a:rPr lang="ja-JP" altLang="en-US" smtClean="0"/>
              <a:t>の必要ありませんが、現在の</a:t>
            </a:r>
            <a:r>
              <a:rPr lang="en-US" altLang="ja-JP" smtClean="0"/>
              <a:t>shader</a:t>
            </a:r>
            <a:r>
              <a:rPr lang="ja-JP" altLang="en-US" smtClean="0"/>
              <a:t>は</a:t>
            </a:r>
            <a:r>
              <a:rPr lang="en-US" altLang="ja-JP" smtClean="0"/>
              <a:t>texture</a:t>
            </a:r>
            <a:r>
              <a:rPr lang="ja-JP" altLang="en-US" smtClean="0"/>
              <a:t>が無いと描画できませんので改良しましょう。</a:t>
            </a:r>
            <a:endParaRPr kumimoji="1" lang="ja-JP" altLang="en-US"/>
          </a:p>
        </p:txBody>
      </p:sp>
      <p:sp>
        <p:nvSpPr>
          <p:cNvPr id="7" name="テキスト ボックス 6"/>
          <p:cNvSpPr txBox="1"/>
          <p:nvPr/>
        </p:nvSpPr>
        <p:spPr>
          <a:xfrm>
            <a:off x="1" y="1955800"/>
            <a:ext cx="11965840" cy="646331"/>
          </a:xfrm>
          <a:prstGeom prst="rect">
            <a:avLst/>
          </a:prstGeom>
          <a:noFill/>
        </p:spPr>
        <p:txBody>
          <a:bodyPr wrap="square" rtlCol="0">
            <a:spAutoFit/>
          </a:bodyPr>
          <a:lstStyle/>
          <a:p>
            <a:r>
              <a:rPr kumimoji="1" lang="ja-JP" altLang="en-US" smtClean="0"/>
              <a:t>・</a:t>
            </a:r>
            <a:r>
              <a:rPr kumimoji="1" lang="en-US" altLang="ja-JP" smtClean="0"/>
              <a:t>texture</a:t>
            </a:r>
            <a:r>
              <a:rPr kumimoji="1" lang="ja-JP" altLang="en-US" smtClean="0"/>
              <a:t>の有無情報をどのように扱うかを考える</a:t>
            </a:r>
            <a:endParaRPr kumimoji="1" lang="en-US" altLang="ja-JP" smtClean="0"/>
          </a:p>
          <a:p>
            <a:r>
              <a:rPr lang="ja-JP" altLang="en-US"/>
              <a:t>　</a:t>
            </a:r>
            <a:r>
              <a:rPr lang="en-US" altLang="ja-JP" smtClean="0"/>
              <a:t>texture</a:t>
            </a:r>
            <a:r>
              <a:rPr lang="ja-JP" altLang="en-US" smtClean="0"/>
              <a:t>有無をなにで表現するかを考え、</a:t>
            </a:r>
            <a:r>
              <a:rPr lang="en-US" altLang="ja-JP" smtClean="0"/>
              <a:t>constantbuffer</a:t>
            </a:r>
            <a:r>
              <a:rPr lang="ja-JP" altLang="en-US" smtClean="0"/>
              <a:t>を眺めてみると、</a:t>
            </a:r>
            <a:r>
              <a:rPr lang="en-US" altLang="ja-JP" smtClean="0"/>
              <a:t>ImageSize</a:t>
            </a:r>
            <a:r>
              <a:rPr lang="ja-JP" altLang="en-US" smtClean="0"/>
              <a:t>のまだ空きがあることに気が付きました。</a:t>
            </a:r>
            <a:endParaRPr kumimoji="1" lang="ja-JP" altLang="en-US"/>
          </a:p>
        </p:txBody>
      </p:sp>
      <p:pic>
        <p:nvPicPr>
          <p:cNvPr id="8" name="図 7"/>
          <p:cNvPicPr>
            <a:picLocks noChangeAspect="1"/>
          </p:cNvPicPr>
          <p:nvPr/>
        </p:nvPicPr>
        <p:blipFill>
          <a:blip r:embed="rId2"/>
          <a:stretch>
            <a:fillRect/>
          </a:stretch>
        </p:blipFill>
        <p:spPr>
          <a:xfrm>
            <a:off x="98425" y="2599372"/>
            <a:ext cx="3476048" cy="4157028"/>
          </a:xfrm>
          <a:prstGeom prst="rect">
            <a:avLst/>
          </a:prstGeom>
          <a:ln>
            <a:solidFill>
              <a:schemeClr val="tx1"/>
            </a:solidFill>
          </a:ln>
        </p:spPr>
      </p:pic>
      <p:cxnSp>
        <p:nvCxnSpPr>
          <p:cNvPr id="9" name="直線矢印コネクタ 8"/>
          <p:cNvCxnSpPr/>
          <p:nvPr/>
        </p:nvCxnSpPr>
        <p:spPr>
          <a:xfrm flipH="1">
            <a:off x="1854200" y="3327400"/>
            <a:ext cx="2514600" cy="23241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470400" y="3200400"/>
            <a:ext cx="6818790" cy="646331"/>
          </a:xfrm>
          <a:prstGeom prst="rect">
            <a:avLst/>
          </a:prstGeom>
          <a:noFill/>
        </p:spPr>
        <p:txBody>
          <a:bodyPr wrap="none" rtlCol="0">
            <a:spAutoFit/>
          </a:bodyPr>
          <a:lstStyle/>
          <a:p>
            <a:r>
              <a:rPr lang="en-US" altLang="ja-JP" smtClean="0"/>
              <a:t>I</a:t>
            </a:r>
            <a:r>
              <a:rPr kumimoji="1" lang="en-US" altLang="ja-JP" smtClean="0"/>
              <a:t>mageSize</a:t>
            </a:r>
            <a:r>
              <a:rPr lang="ja-JP" altLang="en-US" smtClean="0"/>
              <a:t>の最大要素</a:t>
            </a:r>
            <a:r>
              <a:rPr kumimoji="1" lang="en-US" altLang="ja-JP" smtClean="0"/>
              <a:t>3</a:t>
            </a:r>
            <a:r>
              <a:rPr lang="ja-JP" altLang="en-US" smtClean="0"/>
              <a:t>なので、</a:t>
            </a:r>
            <a:r>
              <a:rPr lang="en-US" altLang="ja-JP" smtClean="0"/>
              <a:t>2</a:t>
            </a:r>
            <a:r>
              <a:rPr lang="ja-JP" altLang="en-US" smtClean="0"/>
              <a:t>番目と</a:t>
            </a:r>
            <a:r>
              <a:rPr lang="en-US" altLang="ja-JP" smtClean="0"/>
              <a:t>3</a:t>
            </a:r>
            <a:r>
              <a:rPr lang="ja-JP" altLang="en-US" smtClean="0"/>
              <a:t>番目が何も使用していない。</a:t>
            </a:r>
            <a:endParaRPr lang="en-US" altLang="ja-JP" smtClean="0"/>
          </a:p>
          <a:p>
            <a:r>
              <a:rPr kumimoji="1" lang="en-US" altLang="ja-JP" smtClean="0"/>
              <a:t>ImageSize[2]</a:t>
            </a:r>
            <a:r>
              <a:rPr kumimoji="1" lang="ja-JP" altLang="en-US" smtClean="0"/>
              <a:t>に</a:t>
            </a:r>
            <a:r>
              <a:rPr kumimoji="1" lang="en-US" altLang="ja-JP" smtClean="0"/>
              <a:t>texture</a:t>
            </a:r>
            <a:r>
              <a:rPr kumimoji="1" lang="ja-JP" altLang="en-US" smtClean="0"/>
              <a:t>の有無の情報を入れよう！</a:t>
            </a:r>
            <a:endParaRPr kumimoji="1" lang="ja-JP" altLang="en-US"/>
          </a:p>
        </p:txBody>
      </p:sp>
    </p:spTree>
    <p:extLst>
      <p:ext uri="{BB962C8B-B14F-4D97-AF65-F5344CB8AC3E}">
        <p14:creationId xmlns:p14="http://schemas.microsoft.com/office/powerpoint/2010/main" val="24728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92229" cy="369332"/>
          </a:xfrm>
          <a:prstGeom prst="rect">
            <a:avLst/>
          </a:prstGeom>
          <a:noFill/>
        </p:spPr>
        <p:txBody>
          <a:bodyPr wrap="none" rtlCol="0">
            <a:spAutoFit/>
          </a:bodyPr>
          <a:lstStyle/>
          <a:p>
            <a:r>
              <a:rPr kumimoji="1" lang="ja-JP" altLang="en-US" smtClean="0"/>
              <a:t>・</a:t>
            </a:r>
            <a:r>
              <a:rPr lang="en-US" altLang="ja-JP" smtClean="0"/>
              <a:t>ConstantBuffer</a:t>
            </a:r>
            <a:r>
              <a:rPr lang="ja-JP" altLang="en-US" smtClean="0"/>
              <a:t>の有無情報を入れる</a:t>
            </a:r>
            <a:endParaRPr kumimoji="1" lang="ja-JP" altLang="en-US"/>
          </a:p>
        </p:txBody>
      </p:sp>
      <p:pic>
        <p:nvPicPr>
          <p:cNvPr id="6" name="図 5"/>
          <p:cNvPicPr>
            <a:picLocks noChangeAspect="1"/>
          </p:cNvPicPr>
          <p:nvPr/>
        </p:nvPicPr>
        <p:blipFill>
          <a:blip r:embed="rId2"/>
          <a:stretch>
            <a:fillRect/>
          </a:stretch>
        </p:blipFill>
        <p:spPr>
          <a:xfrm>
            <a:off x="401489" y="647700"/>
            <a:ext cx="4375944" cy="939800"/>
          </a:xfrm>
          <a:prstGeom prst="rect">
            <a:avLst/>
          </a:prstGeom>
          <a:ln>
            <a:solidFill>
              <a:schemeClr val="tx1"/>
            </a:solidFill>
          </a:ln>
        </p:spPr>
      </p:pic>
      <p:sp>
        <p:nvSpPr>
          <p:cNvPr id="7" name="正方形/長方形 6"/>
          <p:cNvSpPr/>
          <p:nvPr/>
        </p:nvSpPr>
        <p:spPr>
          <a:xfrm>
            <a:off x="401489" y="278368"/>
            <a:ext cx="4800801" cy="646331"/>
          </a:xfrm>
          <a:prstGeom prst="rect">
            <a:avLst/>
          </a:prstGeom>
        </p:spPr>
        <p:txBody>
          <a:bodyPr wrap="none">
            <a:spAutoFit/>
          </a:bodyPr>
          <a:lstStyle/>
          <a:p>
            <a:r>
              <a:rPr lang="ja-JP" altLang="en-US"/>
              <a:t>Draw2DPolygon</a:t>
            </a:r>
            <a:r>
              <a:rPr lang="ja-JP" altLang="en-US"/>
              <a:t>.</a:t>
            </a:r>
            <a:r>
              <a:rPr lang="ja-JP" altLang="en-US" smtClean="0"/>
              <a:t>cppの</a:t>
            </a:r>
            <a:r>
              <a:rPr lang="en-US" altLang="ja-JP"/>
              <a:t>CDraw2DPolygon::Draw2D</a:t>
            </a:r>
          </a:p>
          <a:p>
            <a:endParaRPr lang="en-US" altLang="ja-JP" smtClean="0"/>
          </a:p>
        </p:txBody>
      </p:sp>
      <p:cxnSp>
        <p:nvCxnSpPr>
          <p:cNvPr id="8" name="直線矢印コネクタ 7"/>
          <p:cNvCxnSpPr/>
          <p:nvPr/>
        </p:nvCxnSpPr>
        <p:spPr>
          <a:xfrm flipH="1">
            <a:off x="4394200" y="1397000"/>
            <a:ext cx="952500" cy="180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61000" y="1219200"/>
            <a:ext cx="6405408" cy="369332"/>
          </a:xfrm>
          <a:prstGeom prst="rect">
            <a:avLst/>
          </a:prstGeom>
          <a:noFill/>
        </p:spPr>
        <p:txBody>
          <a:bodyPr wrap="none" rtlCol="0">
            <a:spAutoFit/>
          </a:bodyPr>
          <a:lstStyle/>
          <a:p>
            <a:r>
              <a:rPr kumimoji="1" lang="ja-JP" altLang="en-US" smtClean="0"/>
              <a:t>追加：通常の</a:t>
            </a:r>
            <a:r>
              <a:rPr kumimoji="1" lang="en-US" altLang="ja-JP" smtClean="0"/>
              <a:t>texture</a:t>
            </a:r>
            <a:r>
              <a:rPr kumimoji="1" lang="ja-JP" altLang="en-US" smtClean="0"/>
              <a:t>表示なので</a:t>
            </a:r>
            <a:r>
              <a:rPr kumimoji="1" lang="en-US" altLang="ja-JP" smtClean="0"/>
              <a:t>texture</a:t>
            </a:r>
            <a:r>
              <a:rPr kumimoji="1" lang="ja-JP" altLang="en-US" smtClean="0"/>
              <a:t>有りとして</a:t>
            </a:r>
            <a:r>
              <a:rPr kumimoji="1" lang="en-US" altLang="ja-JP" smtClean="0"/>
              <a:t>1.0</a:t>
            </a:r>
            <a:r>
              <a:rPr kumimoji="1" lang="ja-JP" altLang="en-US" smtClean="0"/>
              <a:t>ｆを持たせる</a:t>
            </a:r>
            <a:endParaRPr kumimoji="1" lang="ja-JP" altLang="en-US"/>
          </a:p>
        </p:txBody>
      </p:sp>
      <p:pic>
        <p:nvPicPr>
          <p:cNvPr id="11" name="図 10"/>
          <p:cNvPicPr>
            <a:picLocks noChangeAspect="1"/>
          </p:cNvPicPr>
          <p:nvPr/>
        </p:nvPicPr>
        <p:blipFill>
          <a:blip r:embed="rId3"/>
          <a:stretch>
            <a:fillRect/>
          </a:stretch>
        </p:blipFill>
        <p:spPr>
          <a:xfrm>
            <a:off x="401489" y="2054224"/>
            <a:ext cx="4394959" cy="714375"/>
          </a:xfrm>
          <a:prstGeom prst="rect">
            <a:avLst/>
          </a:prstGeom>
          <a:ln>
            <a:solidFill>
              <a:schemeClr val="tx1"/>
            </a:solidFill>
          </a:ln>
        </p:spPr>
      </p:pic>
      <p:sp>
        <p:nvSpPr>
          <p:cNvPr id="12" name="正方形/長方形 11"/>
          <p:cNvSpPr/>
          <p:nvPr/>
        </p:nvSpPr>
        <p:spPr>
          <a:xfrm>
            <a:off x="401489" y="1722437"/>
            <a:ext cx="5289718" cy="369332"/>
          </a:xfrm>
          <a:prstGeom prst="rect">
            <a:avLst/>
          </a:prstGeom>
        </p:spPr>
        <p:txBody>
          <a:bodyPr wrap="none">
            <a:spAutoFit/>
          </a:bodyPr>
          <a:lstStyle/>
          <a:p>
            <a:r>
              <a:rPr lang="ja-JP" altLang="en-US"/>
              <a:t>Draw2DPolygon.cppの</a:t>
            </a:r>
            <a:r>
              <a:rPr lang="en-US" altLang="ja-JP"/>
              <a:t>CDraw2DPolygon</a:t>
            </a:r>
            <a:r>
              <a:rPr lang="en-US" altLang="ja-JP" smtClean="0"/>
              <a:t>::</a:t>
            </a:r>
            <a:r>
              <a:rPr lang="en-US" altLang="ja-JP"/>
              <a:t> </a:t>
            </a:r>
            <a:r>
              <a:rPr lang="en-US" altLang="ja-JP" smtClean="0"/>
              <a:t>Draw2DChar</a:t>
            </a:r>
            <a:endParaRPr lang="en-US" altLang="ja-JP"/>
          </a:p>
        </p:txBody>
      </p:sp>
      <p:cxnSp>
        <p:nvCxnSpPr>
          <p:cNvPr id="13" name="直線矢印コネクタ 12"/>
          <p:cNvCxnSpPr/>
          <p:nvPr/>
        </p:nvCxnSpPr>
        <p:spPr>
          <a:xfrm flipH="1">
            <a:off x="4508500" y="2627788"/>
            <a:ext cx="952500" cy="180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575300" y="2449988"/>
            <a:ext cx="6314036" cy="369332"/>
          </a:xfrm>
          <a:prstGeom prst="rect">
            <a:avLst/>
          </a:prstGeom>
          <a:noFill/>
        </p:spPr>
        <p:txBody>
          <a:bodyPr wrap="none" rtlCol="0">
            <a:spAutoFit/>
          </a:bodyPr>
          <a:lstStyle/>
          <a:p>
            <a:r>
              <a:rPr lang="ja-JP" altLang="en-US"/>
              <a:t>追加：</a:t>
            </a:r>
            <a:r>
              <a:rPr lang="ja-JP" altLang="en-US" smtClean="0"/>
              <a:t>文字</a:t>
            </a:r>
            <a:r>
              <a:rPr kumimoji="1" lang="ja-JP" altLang="en-US" smtClean="0"/>
              <a:t>の</a:t>
            </a:r>
            <a:r>
              <a:rPr kumimoji="1" lang="en-US" altLang="ja-JP" smtClean="0"/>
              <a:t>texture</a:t>
            </a:r>
            <a:r>
              <a:rPr kumimoji="1" lang="ja-JP" altLang="en-US" smtClean="0"/>
              <a:t>表示なので</a:t>
            </a:r>
            <a:r>
              <a:rPr kumimoji="1" lang="en-US" altLang="ja-JP" smtClean="0"/>
              <a:t>texture</a:t>
            </a:r>
            <a:r>
              <a:rPr kumimoji="1" lang="ja-JP" altLang="en-US" smtClean="0"/>
              <a:t>有りとして</a:t>
            </a:r>
            <a:r>
              <a:rPr kumimoji="1" lang="en-US" altLang="ja-JP" smtClean="0"/>
              <a:t>1.0</a:t>
            </a:r>
            <a:r>
              <a:rPr kumimoji="1" lang="ja-JP" altLang="en-US" smtClean="0"/>
              <a:t>ｆを持たせる</a:t>
            </a:r>
            <a:endParaRPr kumimoji="1" lang="ja-JP" altLang="en-US"/>
          </a:p>
        </p:txBody>
      </p:sp>
      <p:sp>
        <p:nvSpPr>
          <p:cNvPr id="15" name="テキスト ボックス 14"/>
          <p:cNvSpPr txBox="1"/>
          <p:nvPr/>
        </p:nvSpPr>
        <p:spPr>
          <a:xfrm>
            <a:off x="0" y="2787905"/>
            <a:ext cx="3764492" cy="369332"/>
          </a:xfrm>
          <a:prstGeom prst="rect">
            <a:avLst/>
          </a:prstGeom>
          <a:noFill/>
        </p:spPr>
        <p:txBody>
          <a:bodyPr wrap="none" rtlCol="0">
            <a:spAutoFit/>
          </a:bodyPr>
          <a:lstStyle/>
          <a:p>
            <a:r>
              <a:rPr kumimoji="1" lang="ja-JP" altLang="en-US" smtClean="0"/>
              <a:t>・それに合わせて、</a:t>
            </a:r>
            <a:r>
              <a:rPr lang="en-US" altLang="ja-JP" smtClean="0"/>
              <a:t>P</a:t>
            </a:r>
            <a:r>
              <a:rPr kumimoji="1" lang="en-US" altLang="ja-JP" smtClean="0"/>
              <a:t>ixelShader</a:t>
            </a:r>
            <a:r>
              <a:rPr kumimoji="1" lang="ja-JP" altLang="en-US" smtClean="0"/>
              <a:t>を改良</a:t>
            </a:r>
            <a:endParaRPr kumimoji="1" lang="ja-JP" altLang="en-US"/>
          </a:p>
        </p:txBody>
      </p:sp>
      <p:pic>
        <p:nvPicPr>
          <p:cNvPr id="16" name="図 15"/>
          <p:cNvPicPr>
            <a:picLocks noChangeAspect="1"/>
          </p:cNvPicPr>
          <p:nvPr/>
        </p:nvPicPr>
        <p:blipFill>
          <a:blip r:embed="rId4"/>
          <a:stretch>
            <a:fillRect/>
          </a:stretch>
        </p:blipFill>
        <p:spPr>
          <a:xfrm>
            <a:off x="198288" y="3381882"/>
            <a:ext cx="6667245" cy="3387218"/>
          </a:xfrm>
          <a:prstGeom prst="rect">
            <a:avLst/>
          </a:prstGeom>
          <a:ln>
            <a:solidFill>
              <a:schemeClr val="tx1"/>
            </a:solidFill>
          </a:ln>
        </p:spPr>
      </p:pic>
      <p:sp>
        <p:nvSpPr>
          <p:cNvPr id="17" name="正方形/長方形 16"/>
          <p:cNvSpPr/>
          <p:nvPr/>
        </p:nvSpPr>
        <p:spPr>
          <a:xfrm>
            <a:off x="104002" y="3064825"/>
            <a:ext cx="1778244" cy="369332"/>
          </a:xfrm>
          <a:prstGeom prst="rect">
            <a:avLst/>
          </a:prstGeom>
        </p:spPr>
        <p:txBody>
          <a:bodyPr wrap="none">
            <a:spAutoFit/>
          </a:bodyPr>
          <a:lstStyle/>
          <a:p>
            <a:r>
              <a:rPr lang="ja-JP" altLang="en-US"/>
              <a:t>PolygonDraw.hlsl</a:t>
            </a:r>
          </a:p>
        </p:txBody>
      </p:sp>
      <p:cxnSp>
        <p:nvCxnSpPr>
          <p:cNvPr id="18" name="直線矢印コネクタ 17"/>
          <p:cNvCxnSpPr/>
          <p:nvPr/>
        </p:nvCxnSpPr>
        <p:spPr>
          <a:xfrm flipH="1">
            <a:off x="2261753" y="4510342"/>
            <a:ext cx="4951847" cy="3198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213600" y="4309133"/>
            <a:ext cx="4635500" cy="923330"/>
          </a:xfrm>
          <a:prstGeom prst="rect">
            <a:avLst/>
          </a:prstGeom>
          <a:noFill/>
        </p:spPr>
        <p:txBody>
          <a:bodyPr wrap="none" rtlCol="0">
            <a:spAutoFit/>
          </a:bodyPr>
          <a:lstStyle/>
          <a:p>
            <a:r>
              <a:rPr kumimoji="1" lang="ja-JP" altLang="en-US" smtClean="0"/>
              <a:t>変更：</a:t>
            </a:r>
            <a:r>
              <a:rPr lang="en-US" altLang="ja-JP" smtClean="0"/>
              <a:t>texsize[3]</a:t>
            </a:r>
            <a:r>
              <a:rPr lang="ja-JP" altLang="en-US" smtClean="0"/>
              <a:t>なので、情報は</a:t>
            </a:r>
            <a:r>
              <a:rPr lang="en-US" altLang="ja-JP" smtClean="0"/>
              <a:t>.z</a:t>
            </a:r>
            <a:r>
              <a:rPr lang="ja-JP" altLang="en-US" smtClean="0"/>
              <a:t>にある。</a:t>
            </a:r>
            <a:endParaRPr lang="en-US" altLang="ja-JP" smtClean="0"/>
          </a:p>
          <a:p>
            <a:r>
              <a:rPr lang="en-US" altLang="ja-JP" smtClean="0"/>
              <a:t>.z</a:t>
            </a:r>
            <a:r>
              <a:rPr lang="ja-JP" altLang="en-US" smtClean="0"/>
              <a:t>の条件を見て</a:t>
            </a:r>
            <a:r>
              <a:rPr lang="en-US" altLang="ja-JP" smtClean="0"/>
              <a:t>texture</a:t>
            </a:r>
            <a:r>
              <a:rPr lang="ja-JP" altLang="en-US" smtClean="0"/>
              <a:t>の有無を見て、あるなら</a:t>
            </a:r>
            <a:endParaRPr lang="en-US" altLang="ja-JP" smtClean="0"/>
          </a:p>
          <a:p>
            <a:r>
              <a:rPr lang="en-US" altLang="ja-JP" smtClean="0"/>
              <a:t>Texture</a:t>
            </a:r>
            <a:r>
              <a:rPr lang="ja-JP" altLang="en-US" smtClean="0"/>
              <a:t>の色を</a:t>
            </a:r>
            <a:r>
              <a:rPr lang="en-US" altLang="ja-JP" smtClean="0"/>
              <a:t>col</a:t>
            </a:r>
            <a:r>
              <a:rPr lang="ja-JP" altLang="en-US" smtClean="0"/>
              <a:t>に加えるようにした。</a:t>
            </a:r>
            <a:endParaRPr lang="en-US" altLang="ja-JP" smtClean="0"/>
          </a:p>
        </p:txBody>
      </p:sp>
    </p:spTree>
    <p:extLst>
      <p:ext uri="{BB962C8B-B14F-4D97-AF65-F5344CB8AC3E}">
        <p14:creationId xmlns:p14="http://schemas.microsoft.com/office/powerpoint/2010/main" val="13707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09130" cy="369332"/>
          </a:xfrm>
          <a:prstGeom prst="rect">
            <a:avLst/>
          </a:prstGeom>
          <a:noFill/>
        </p:spPr>
        <p:txBody>
          <a:bodyPr wrap="none" rtlCol="0">
            <a:spAutoFit/>
          </a:bodyPr>
          <a:lstStyle/>
          <a:p>
            <a:r>
              <a:rPr lang="ja-JP" altLang="en-US" smtClean="0"/>
              <a:t>・</a:t>
            </a:r>
            <a:r>
              <a:rPr lang="en-US" altLang="ja-JP"/>
              <a:t>D</a:t>
            </a:r>
            <a:r>
              <a:rPr lang="en-US" altLang="ja-JP" smtClean="0"/>
              <a:t>ebug</a:t>
            </a:r>
            <a:r>
              <a:rPr lang="ja-JP" altLang="en-US" smtClean="0"/>
              <a:t>用の</a:t>
            </a:r>
            <a:r>
              <a:rPr lang="en-US" altLang="ja-JP" smtClean="0"/>
              <a:t>draw2DMethod</a:t>
            </a:r>
            <a:r>
              <a:rPr lang="ja-JP" altLang="en-US" smtClean="0"/>
              <a:t>を作る</a:t>
            </a:r>
            <a:endParaRPr kumimoji="1" lang="ja-JP" altLang="en-US"/>
          </a:p>
        </p:txBody>
      </p:sp>
      <p:pic>
        <p:nvPicPr>
          <p:cNvPr id="5" name="図 4"/>
          <p:cNvPicPr>
            <a:picLocks noChangeAspect="1"/>
          </p:cNvPicPr>
          <p:nvPr/>
        </p:nvPicPr>
        <p:blipFill>
          <a:blip r:embed="rId2"/>
          <a:stretch>
            <a:fillRect/>
          </a:stretch>
        </p:blipFill>
        <p:spPr>
          <a:xfrm>
            <a:off x="128587" y="668337"/>
            <a:ext cx="9667601" cy="2278063"/>
          </a:xfrm>
          <a:prstGeom prst="rect">
            <a:avLst/>
          </a:prstGeom>
          <a:ln>
            <a:solidFill>
              <a:schemeClr val="tx1"/>
            </a:solidFill>
          </a:ln>
        </p:spPr>
      </p:pic>
      <p:sp>
        <p:nvSpPr>
          <p:cNvPr id="6" name="正方形/長方形 5"/>
          <p:cNvSpPr/>
          <p:nvPr/>
        </p:nvSpPr>
        <p:spPr>
          <a:xfrm>
            <a:off x="0" y="353774"/>
            <a:ext cx="1857111" cy="369332"/>
          </a:xfrm>
          <a:prstGeom prst="rect">
            <a:avLst/>
          </a:prstGeom>
        </p:spPr>
        <p:txBody>
          <a:bodyPr wrap="none">
            <a:spAutoFit/>
          </a:bodyPr>
          <a:lstStyle/>
          <a:p>
            <a:r>
              <a:rPr lang="ja-JP" altLang="en-US"/>
              <a:t>Draw2DPolygon.h</a:t>
            </a:r>
          </a:p>
        </p:txBody>
      </p:sp>
      <p:cxnSp>
        <p:nvCxnSpPr>
          <p:cNvPr id="7" name="直線矢印コネクタ 6"/>
          <p:cNvCxnSpPr>
            <a:stCxn id="9" idx="1"/>
          </p:cNvCxnSpPr>
          <p:nvPr/>
        </p:nvCxnSpPr>
        <p:spPr>
          <a:xfrm flipH="1" flipV="1">
            <a:off x="1993900" y="2946400"/>
            <a:ext cx="927100" cy="3685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21000" y="3130311"/>
            <a:ext cx="3660746" cy="369332"/>
          </a:xfrm>
          <a:prstGeom prst="rect">
            <a:avLst/>
          </a:prstGeom>
          <a:noFill/>
        </p:spPr>
        <p:txBody>
          <a:bodyPr wrap="none" rtlCol="0">
            <a:spAutoFit/>
          </a:bodyPr>
          <a:lstStyle/>
          <a:p>
            <a:r>
              <a:rPr kumimoji="1" lang="ja-JP" altLang="en-US" smtClean="0"/>
              <a:t>追加：</a:t>
            </a:r>
            <a:r>
              <a:rPr kumimoji="1" lang="en-US" altLang="ja-JP" smtClean="0"/>
              <a:t>Draw2DHitBox</a:t>
            </a:r>
            <a:r>
              <a:rPr lang="en-US" altLang="ja-JP"/>
              <a:t>Method</a:t>
            </a:r>
            <a:r>
              <a:rPr lang="ja-JP" altLang="en-US" smtClean="0"/>
              <a:t>を用意</a:t>
            </a:r>
            <a:endParaRPr kumimoji="1" lang="ja-JP" altLang="en-US"/>
          </a:p>
        </p:txBody>
      </p:sp>
      <p:pic>
        <p:nvPicPr>
          <p:cNvPr id="13" name="図 12"/>
          <p:cNvPicPr>
            <a:picLocks noChangeAspect="1"/>
          </p:cNvPicPr>
          <p:nvPr/>
        </p:nvPicPr>
        <p:blipFill>
          <a:blip r:embed="rId3"/>
          <a:stretch>
            <a:fillRect/>
          </a:stretch>
        </p:blipFill>
        <p:spPr>
          <a:xfrm>
            <a:off x="128587" y="3682799"/>
            <a:ext cx="7577138" cy="2390783"/>
          </a:xfrm>
          <a:prstGeom prst="rect">
            <a:avLst/>
          </a:prstGeom>
          <a:ln>
            <a:solidFill>
              <a:schemeClr val="tx1"/>
            </a:solidFill>
          </a:ln>
        </p:spPr>
      </p:pic>
      <p:sp>
        <p:nvSpPr>
          <p:cNvPr id="14" name="正方形/長方形 13"/>
          <p:cNvSpPr/>
          <p:nvPr/>
        </p:nvSpPr>
        <p:spPr>
          <a:xfrm>
            <a:off x="128587" y="3314222"/>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5" name="直線矢印コネクタ 14"/>
          <p:cNvCxnSpPr>
            <a:stCxn id="17" idx="1"/>
          </p:cNvCxnSpPr>
          <p:nvPr/>
        </p:nvCxnSpPr>
        <p:spPr>
          <a:xfrm flipH="1" flipV="1">
            <a:off x="7340600" y="4553260"/>
            <a:ext cx="553881" cy="184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894481" y="4553260"/>
            <a:ext cx="4265078" cy="369332"/>
          </a:xfrm>
          <a:prstGeom prst="rect">
            <a:avLst/>
          </a:prstGeom>
          <a:noFill/>
        </p:spPr>
        <p:txBody>
          <a:bodyPr wrap="none" rtlCol="0">
            <a:spAutoFit/>
          </a:bodyPr>
          <a:lstStyle/>
          <a:p>
            <a:r>
              <a:rPr lang="ja-JP" altLang="en-US" smtClean="0"/>
              <a:t>追加：</a:t>
            </a:r>
            <a:r>
              <a:rPr lang="en-US" altLang="ja-JP"/>
              <a:t> </a:t>
            </a:r>
            <a:r>
              <a:rPr lang="en-US" altLang="ja-JP" smtClean="0"/>
              <a:t>Draw2DHitBox</a:t>
            </a:r>
            <a:r>
              <a:rPr lang="ja-JP" altLang="en-US" smtClean="0"/>
              <a:t>を空の</a:t>
            </a:r>
            <a:r>
              <a:rPr lang="en-US" altLang="ja-JP" smtClean="0"/>
              <a:t>Method</a:t>
            </a:r>
            <a:r>
              <a:rPr lang="ja-JP" altLang="en-US" smtClean="0"/>
              <a:t>で</a:t>
            </a:r>
            <a:r>
              <a:rPr kumimoji="1" lang="ja-JP" altLang="en-US" smtClean="0"/>
              <a:t>作成</a:t>
            </a:r>
            <a:endParaRPr kumimoji="1" lang="ja-JP" altLang="en-US"/>
          </a:p>
        </p:txBody>
      </p:sp>
      <p:sp>
        <p:nvSpPr>
          <p:cNvPr id="20" name="テキスト ボックス 19"/>
          <p:cNvSpPr txBox="1"/>
          <p:nvPr/>
        </p:nvSpPr>
        <p:spPr>
          <a:xfrm>
            <a:off x="128587" y="6256738"/>
            <a:ext cx="3098925" cy="369332"/>
          </a:xfrm>
          <a:prstGeom prst="rect">
            <a:avLst/>
          </a:prstGeom>
          <a:noFill/>
        </p:spPr>
        <p:txBody>
          <a:bodyPr wrap="none" rtlCol="0">
            <a:spAutoFit/>
          </a:bodyPr>
          <a:lstStyle/>
          <a:p>
            <a:r>
              <a:rPr kumimoji="1" lang="ja-JP" altLang="en-US" smtClean="0"/>
              <a:t>続いて、中身を入れましょう。</a:t>
            </a:r>
            <a:endParaRPr kumimoji="1" lang="ja-JP" altLang="en-US"/>
          </a:p>
        </p:txBody>
      </p:sp>
    </p:spTree>
    <p:extLst>
      <p:ext uri="{BB962C8B-B14F-4D97-AF65-F5344CB8AC3E}">
        <p14:creationId xmlns:p14="http://schemas.microsoft.com/office/powerpoint/2010/main" val="162544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63018" cy="369332"/>
          </a:xfrm>
          <a:prstGeom prst="rect">
            <a:avLst/>
          </a:prstGeom>
          <a:noFill/>
        </p:spPr>
        <p:txBody>
          <a:bodyPr wrap="none" rtlCol="0">
            <a:spAutoFit/>
          </a:bodyPr>
          <a:lstStyle/>
          <a:p>
            <a:r>
              <a:rPr lang="en-US" altLang="ja-JP" smtClean="0"/>
              <a:t>Draw2D</a:t>
            </a:r>
            <a:r>
              <a:rPr lang="ja-JP" altLang="en-US" smtClean="0"/>
              <a:t>を元に</a:t>
            </a:r>
            <a:r>
              <a:rPr lang="en-US" altLang="ja-JP" smtClean="0"/>
              <a:t>Draw2DHitBox</a:t>
            </a:r>
            <a:r>
              <a:rPr lang="ja-JP" altLang="en-US" smtClean="0"/>
              <a:t>を作成。</a:t>
            </a:r>
            <a:endParaRPr lang="en-US" altLang="ja-JP" smtClean="0"/>
          </a:p>
        </p:txBody>
      </p:sp>
      <p:pic>
        <p:nvPicPr>
          <p:cNvPr id="5" name="図 4"/>
          <p:cNvPicPr>
            <a:picLocks noChangeAspect="1"/>
          </p:cNvPicPr>
          <p:nvPr/>
        </p:nvPicPr>
        <p:blipFill>
          <a:blip r:embed="rId2"/>
          <a:stretch>
            <a:fillRect/>
          </a:stretch>
        </p:blipFill>
        <p:spPr>
          <a:xfrm>
            <a:off x="127000" y="661432"/>
            <a:ext cx="7448550" cy="6067425"/>
          </a:xfrm>
          <a:prstGeom prst="rect">
            <a:avLst/>
          </a:prstGeom>
          <a:ln>
            <a:solidFill>
              <a:schemeClr val="tx1"/>
            </a:solidFill>
          </a:ln>
        </p:spPr>
      </p:pic>
      <p:sp>
        <p:nvSpPr>
          <p:cNvPr id="7" name="正方形/長方形 6"/>
          <p:cNvSpPr/>
          <p:nvPr/>
        </p:nvSpPr>
        <p:spPr>
          <a:xfrm>
            <a:off x="0" y="369332"/>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sp>
        <p:nvSpPr>
          <p:cNvPr id="8" name="テキスト ボックス 7"/>
          <p:cNvSpPr txBox="1"/>
          <p:nvPr/>
        </p:nvSpPr>
        <p:spPr>
          <a:xfrm>
            <a:off x="7702550" y="2494815"/>
            <a:ext cx="4456669" cy="1200329"/>
          </a:xfrm>
          <a:prstGeom prst="rect">
            <a:avLst/>
          </a:prstGeom>
          <a:noFill/>
        </p:spPr>
        <p:txBody>
          <a:bodyPr wrap="none" rtlCol="0">
            <a:spAutoFit/>
          </a:bodyPr>
          <a:lstStyle/>
          <a:p>
            <a:r>
              <a:rPr kumimoji="1" lang="ja-JP" altLang="en-US" smtClean="0"/>
              <a:t>さて、これでうまくいくか当たり判定を</a:t>
            </a:r>
            <a:endParaRPr kumimoji="1" lang="en-US" altLang="ja-JP" smtClean="0"/>
          </a:p>
          <a:p>
            <a:r>
              <a:rPr lang="ja-JP" altLang="en-US" smtClean="0"/>
              <a:t>描画させましょう。</a:t>
            </a:r>
            <a:endParaRPr lang="en-US" altLang="ja-JP" smtClean="0"/>
          </a:p>
          <a:p>
            <a:endParaRPr kumimoji="1" lang="en-US" altLang="ja-JP"/>
          </a:p>
          <a:p>
            <a:r>
              <a:rPr lang="ja-JP" altLang="en-US" smtClean="0"/>
              <a:t>そのための仕組みを、</a:t>
            </a:r>
            <a:r>
              <a:rPr lang="en-US" altLang="ja-JP" smtClean="0"/>
              <a:t>Collision</a:t>
            </a:r>
            <a:r>
              <a:rPr lang="ja-JP" altLang="en-US" smtClean="0"/>
              <a:t>で作りましょ</a:t>
            </a:r>
            <a:r>
              <a:rPr lang="ja-JP" altLang="en-US"/>
              <a:t>う</a:t>
            </a:r>
            <a:endParaRPr lang="en-US" altLang="ja-JP" smtClean="0"/>
          </a:p>
        </p:txBody>
      </p:sp>
    </p:spTree>
    <p:extLst>
      <p:ext uri="{BB962C8B-B14F-4D97-AF65-F5344CB8AC3E}">
        <p14:creationId xmlns:p14="http://schemas.microsoft.com/office/powerpoint/2010/main" val="65082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625369" cy="369332"/>
          </a:xfrm>
          <a:prstGeom prst="rect">
            <a:avLst/>
          </a:prstGeom>
          <a:noFill/>
        </p:spPr>
        <p:txBody>
          <a:bodyPr wrap="none" rtlCol="0">
            <a:spAutoFit/>
          </a:bodyPr>
          <a:lstStyle/>
          <a:p>
            <a:r>
              <a:rPr kumimoji="1" lang="ja-JP" altLang="en-US" smtClean="0"/>
              <a:t>・</a:t>
            </a:r>
            <a:r>
              <a:rPr kumimoji="1" lang="en-US" altLang="ja-JP" smtClean="0"/>
              <a:t>CColisionClass</a:t>
            </a:r>
            <a:r>
              <a:rPr lang="ja-JP" altLang="en-US" smtClean="0"/>
              <a:t>で呼び出すための</a:t>
            </a:r>
            <a:r>
              <a:rPr lang="en-US" altLang="ja-JP" smtClean="0"/>
              <a:t>Method</a:t>
            </a:r>
            <a:r>
              <a:rPr lang="ja-JP" altLang="en-US" smtClean="0"/>
              <a:t>作成</a:t>
            </a:r>
            <a:endParaRPr kumimoji="1" lang="ja-JP" altLang="en-US"/>
          </a:p>
        </p:txBody>
      </p:sp>
      <p:pic>
        <p:nvPicPr>
          <p:cNvPr id="5" name="図 4"/>
          <p:cNvPicPr>
            <a:picLocks noChangeAspect="1"/>
          </p:cNvPicPr>
          <p:nvPr/>
        </p:nvPicPr>
        <p:blipFill>
          <a:blip r:embed="rId2"/>
          <a:stretch>
            <a:fillRect/>
          </a:stretch>
        </p:blipFill>
        <p:spPr>
          <a:xfrm>
            <a:off x="137341" y="724932"/>
            <a:ext cx="6209900" cy="3288268"/>
          </a:xfrm>
          <a:prstGeom prst="rect">
            <a:avLst/>
          </a:prstGeom>
          <a:ln>
            <a:solidFill>
              <a:schemeClr val="tx1"/>
            </a:solidFill>
          </a:ln>
        </p:spPr>
      </p:pic>
      <p:cxnSp>
        <p:nvCxnSpPr>
          <p:cNvPr id="6" name="直線矢印コネクタ 5"/>
          <p:cNvCxnSpPr/>
          <p:nvPr/>
        </p:nvCxnSpPr>
        <p:spPr>
          <a:xfrm flipH="1">
            <a:off x="6235701" y="2717800"/>
            <a:ext cx="711199" cy="193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37341" y="369332"/>
            <a:ext cx="1154483" cy="369332"/>
          </a:xfrm>
          <a:prstGeom prst="rect">
            <a:avLst/>
          </a:prstGeom>
        </p:spPr>
        <p:txBody>
          <a:bodyPr wrap="none">
            <a:spAutoFit/>
          </a:bodyPr>
          <a:lstStyle/>
          <a:p>
            <a:r>
              <a:rPr lang="ja-JP" altLang="en-US"/>
              <a:t>Collision.h</a:t>
            </a:r>
          </a:p>
        </p:txBody>
      </p:sp>
      <p:sp>
        <p:nvSpPr>
          <p:cNvPr id="9" name="テキスト ボックス 8"/>
          <p:cNvSpPr txBox="1"/>
          <p:nvPr/>
        </p:nvSpPr>
        <p:spPr>
          <a:xfrm>
            <a:off x="6946900" y="2565400"/>
            <a:ext cx="4201791" cy="369332"/>
          </a:xfrm>
          <a:prstGeom prst="rect">
            <a:avLst/>
          </a:prstGeom>
          <a:noFill/>
        </p:spPr>
        <p:txBody>
          <a:bodyPr wrap="none" rtlCol="0">
            <a:spAutoFit/>
          </a:bodyPr>
          <a:lstStyle/>
          <a:p>
            <a:r>
              <a:rPr kumimoji="1" lang="ja-JP" altLang="en-US" smtClean="0"/>
              <a:t>追加：</a:t>
            </a:r>
            <a:r>
              <a:rPr lang="en-US" altLang="ja-JP"/>
              <a:t>D</a:t>
            </a:r>
            <a:r>
              <a:rPr kumimoji="1" lang="en-US" altLang="ja-JP" smtClean="0"/>
              <a:t>ebug</a:t>
            </a:r>
            <a:r>
              <a:rPr kumimoji="1" lang="ja-JP" altLang="en-US" smtClean="0"/>
              <a:t>用の当たり判定描画</a:t>
            </a:r>
            <a:r>
              <a:rPr kumimoji="1" lang="en-US" altLang="ja-JP" smtClean="0"/>
              <a:t>Method</a:t>
            </a:r>
            <a:endParaRPr kumimoji="1" lang="ja-JP" altLang="en-US"/>
          </a:p>
        </p:txBody>
      </p:sp>
      <p:pic>
        <p:nvPicPr>
          <p:cNvPr id="10" name="図 9"/>
          <p:cNvPicPr>
            <a:picLocks noChangeAspect="1"/>
          </p:cNvPicPr>
          <p:nvPr/>
        </p:nvPicPr>
        <p:blipFill>
          <a:blip r:embed="rId3"/>
          <a:stretch>
            <a:fillRect/>
          </a:stretch>
        </p:blipFill>
        <p:spPr>
          <a:xfrm>
            <a:off x="162819" y="4381500"/>
            <a:ext cx="3535473" cy="2260600"/>
          </a:xfrm>
          <a:prstGeom prst="rect">
            <a:avLst/>
          </a:prstGeom>
          <a:ln>
            <a:solidFill>
              <a:schemeClr val="tx1"/>
            </a:solidFill>
          </a:ln>
        </p:spPr>
      </p:pic>
      <p:sp>
        <p:nvSpPr>
          <p:cNvPr id="11" name="正方形/長方形 10"/>
          <p:cNvSpPr/>
          <p:nvPr/>
        </p:nvSpPr>
        <p:spPr>
          <a:xfrm>
            <a:off x="70265" y="3999468"/>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cxnSp>
        <p:nvCxnSpPr>
          <p:cNvPr id="12" name="直線矢印コネクタ 11"/>
          <p:cNvCxnSpPr/>
          <p:nvPr/>
        </p:nvCxnSpPr>
        <p:spPr>
          <a:xfrm flipH="1">
            <a:off x="2667002" y="4533900"/>
            <a:ext cx="1435098" cy="1082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3073400" y="5945278"/>
            <a:ext cx="880091" cy="20152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102100" y="4368800"/>
            <a:ext cx="4886787" cy="369332"/>
          </a:xfrm>
          <a:prstGeom prst="rect">
            <a:avLst/>
          </a:prstGeom>
          <a:noFill/>
        </p:spPr>
        <p:txBody>
          <a:bodyPr wrap="none" rtlCol="0">
            <a:spAutoFit/>
          </a:bodyPr>
          <a:lstStyle/>
          <a:p>
            <a:r>
              <a:rPr lang="ja-JP" altLang="en-US" smtClean="0"/>
              <a:t>追加：描画機能を持つ</a:t>
            </a:r>
            <a:r>
              <a:rPr lang="en-US" altLang="ja-JP" smtClean="0"/>
              <a:t>Draw2DPolygon.h</a:t>
            </a:r>
            <a:r>
              <a:rPr lang="ja-JP" altLang="en-US" smtClean="0"/>
              <a:t>を</a:t>
            </a:r>
            <a:r>
              <a:rPr lang="en-US" altLang="ja-JP" smtClean="0"/>
              <a:t>include</a:t>
            </a:r>
            <a:endParaRPr kumimoji="1" lang="ja-JP" altLang="en-US"/>
          </a:p>
        </p:txBody>
      </p:sp>
      <p:sp>
        <p:nvSpPr>
          <p:cNvPr id="16" name="テキスト ボックス 15"/>
          <p:cNvSpPr txBox="1"/>
          <p:nvPr/>
        </p:nvSpPr>
        <p:spPr>
          <a:xfrm>
            <a:off x="3953490" y="5961308"/>
            <a:ext cx="6170728" cy="369332"/>
          </a:xfrm>
          <a:prstGeom prst="rect">
            <a:avLst/>
          </a:prstGeom>
          <a:noFill/>
        </p:spPr>
        <p:txBody>
          <a:bodyPr wrap="none" rtlCol="0">
            <a:spAutoFit/>
          </a:bodyPr>
          <a:lstStyle/>
          <a:p>
            <a:r>
              <a:rPr kumimoji="1" lang="ja-JP" altLang="en-US" smtClean="0"/>
              <a:t>追加：空の</a:t>
            </a:r>
            <a:r>
              <a:rPr kumimoji="1" lang="en-US" altLang="ja-JP" smtClean="0"/>
              <a:t>DrawDebugMethod</a:t>
            </a:r>
            <a:r>
              <a:rPr kumimoji="1" lang="ja-JP" altLang="en-US" smtClean="0"/>
              <a:t>を作成。次に中身を作り上げる</a:t>
            </a:r>
            <a:endParaRPr kumimoji="1" lang="ja-JP" altLang="en-US"/>
          </a:p>
        </p:txBody>
      </p:sp>
    </p:spTree>
    <p:extLst>
      <p:ext uri="{BB962C8B-B14F-4D97-AF65-F5344CB8AC3E}">
        <p14:creationId xmlns:p14="http://schemas.microsoft.com/office/powerpoint/2010/main" val="39029434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23438</TotalTime>
  <Words>728</Words>
  <Application>Microsoft Office PowerPoint</Application>
  <PresentationFormat>ワイド画面</PresentationFormat>
  <Paragraphs>106</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GameSystem開発指南書26</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1337</cp:revision>
  <dcterms:created xsi:type="dcterms:W3CDTF">2016-04-21T00:45:06Z</dcterms:created>
  <dcterms:modified xsi:type="dcterms:W3CDTF">2017-03-16T09:25:44Z</dcterms:modified>
</cp:coreProperties>
</file>