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96E4DF23-B971-4B55-89B9-F86BA50A82AB}">
          <p14:sldIdLst>
            <p14:sldId id="256"/>
            <p14:sldId id="257"/>
            <p14:sldId id="258"/>
            <p14:sldId id="259"/>
            <p14:sldId id="260"/>
            <p14:sldId id="261"/>
            <p14:sldId id="262"/>
            <p14:sldId id="263"/>
            <p14:sldId id="264"/>
            <p14:sldId id="265"/>
            <p14:sldId id="266"/>
            <p14:sldId id="267"/>
            <p14:sldId id="268"/>
            <p14:sldId id="269"/>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81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2017/3/17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929420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2017/3/17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768188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2017/3/17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47121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2017/3/17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990532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2017/3/17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692714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2017/3/17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846633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2841950-D256-4D73-BF83-5FD23D24C244}" type="datetimeFigureOut">
              <a:rPr kumimoji="1" lang="ja-JP" altLang="en-US" smtClean="0"/>
              <a:t>2017/3/17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187099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2841950-D256-4D73-BF83-5FD23D24C244}" type="datetimeFigureOut">
              <a:rPr kumimoji="1" lang="ja-JP" altLang="en-US" smtClean="0"/>
              <a:t>2017/3/17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532758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2841950-D256-4D73-BF83-5FD23D24C244}" type="datetimeFigureOut">
              <a:rPr kumimoji="1" lang="ja-JP" altLang="en-US" smtClean="0"/>
              <a:t>2017/3/17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376281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2017/3/17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383189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2017/3/17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28912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841950-D256-4D73-BF83-5FD23D24C244}" type="datetimeFigureOut">
              <a:rPr kumimoji="1" lang="ja-JP" altLang="en-US" smtClean="0"/>
              <a:t>2017/3/17</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896304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dirty="0" err="1" smtClean="0"/>
              <a:t>GameSystem</a:t>
            </a:r>
            <a:r>
              <a:rPr kumimoji="1" lang="ja-JP" altLang="en-US" smtClean="0"/>
              <a:t>開発指南書</a:t>
            </a:r>
            <a:r>
              <a:rPr lang="en-US" altLang="ja-JP" smtClean="0"/>
              <a:t>27</a:t>
            </a:r>
            <a:endParaRPr kumimoji="1" lang="ja-JP" altLang="en-US" dirty="0"/>
          </a:p>
        </p:txBody>
      </p:sp>
      <p:sp>
        <p:nvSpPr>
          <p:cNvPr id="3" name="サブタイトル 2"/>
          <p:cNvSpPr>
            <a:spLocks noGrp="1"/>
          </p:cNvSpPr>
          <p:nvPr>
            <p:ph type="subTitle" idx="1"/>
          </p:nvPr>
        </p:nvSpPr>
        <p:spPr/>
        <p:txBody>
          <a:bodyPr>
            <a:normAutofit lnSpcReduction="10000"/>
          </a:bodyPr>
          <a:lstStyle/>
          <a:p>
            <a:r>
              <a:rPr kumimoji="1" lang="en-US" altLang="ja-JP" dirty="0" smtClean="0"/>
              <a:t>0</a:t>
            </a:r>
            <a:r>
              <a:rPr kumimoji="1" lang="ja-JP" altLang="en-US" dirty="0" smtClean="0"/>
              <a:t>から</a:t>
            </a:r>
            <a:r>
              <a:rPr kumimoji="1" lang="ja-JP" altLang="en-US" smtClean="0"/>
              <a:t>の開発</a:t>
            </a:r>
            <a:endParaRPr lang="en-US" altLang="ja-JP"/>
          </a:p>
          <a:p>
            <a:r>
              <a:rPr lang="en-US" altLang="ja-JP" smtClean="0"/>
              <a:t>MultiSled</a:t>
            </a:r>
            <a:r>
              <a:rPr lang="ja-JP" altLang="en-US" smtClean="0"/>
              <a:t>（マルチスレッド）を知る</a:t>
            </a:r>
            <a:endParaRPr lang="en-US" altLang="ja-JP" smtClean="0"/>
          </a:p>
          <a:p>
            <a:r>
              <a:rPr lang="en-US" altLang="ja-JP" smtClean="0"/>
              <a:t>M</a:t>
            </a:r>
            <a:r>
              <a:rPr kumimoji="1" lang="en-US" altLang="ja-JP" smtClean="0"/>
              <a:t>ultiSled</a:t>
            </a:r>
            <a:r>
              <a:rPr kumimoji="1" lang="ja-JP" altLang="en-US" smtClean="0"/>
              <a:t>を試す</a:t>
            </a:r>
            <a:endParaRPr kumimoji="1" lang="en-US" altLang="ja-JP" smtClean="0"/>
          </a:p>
          <a:p>
            <a:r>
              <a:rPr lang="en-US" altLang="ja-JP"/>
              <a:t>MultiSled</a:t>
            </a:r>
            <a:r>
              <a:rPr lang="ja-JP" altLang="en-US" smtClean="0"/>
              <a:t>を</a:t>
            </a:r>
            <a:r>
              <a:rPr lang="en-US" altLang="ja-JP"/>
              <a:t>S</a:t>
            </a:r>
            <a:r>
              <a:rPr lang="en-US" altLang="ja-JP" smtClean="0"/>
              <a:t>ystem</a:t>
            </a:r>
            <a:r>
              <a:rPr lang="ja-JP" altLang="en-US" smtClean="0"/>
              <a:t>に組み込む</a:t>
            </a:r>
            <a:endParaRPr kumimoji="1" lang="en-US" altLang="ja-JP" smtClean="0"/>
          </a:p>
        </p:txBody>
      </p:sp>
    </p:spTree>
    <p:extLst>
      <p:ext uri="{BB962C8B-B14F-4D97-AF65-F5344CB8AC3E}">
        <p14:creationId xmlns:p14="http://schemas.microsoft.com/office/powerpoint/2010/main" val="16568520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26479" y="369332"/>
            <a:ext cx="8082684" cy="2082800"/>
          </a:xfrm>
          <a:prstGeom prst="rect">
            <a:avLst/>
          </a:prstGeom>
          <a:ln>
            <a:solidFill>
              <a:schemeClr val="tx1"/>
            </a:solidFill>
          </a:ln>
        </p:spPr>
      </p:pic>
      <p:sp>
        <p:nvSpPr>
          <p:cNvPr id="5" name="正方形/長方形 4"/>
          <p:cNvSpPr/>
          <p:nvPr/>
        </p:nvSpPr>
        <p:spPr>
          <a:xfrm>
            <a:off x="126479" y="0"/>
            <a:ext cx="1053494" cy="369332"/>
          </a:xfrm>
          <a:prstGeom prst="rect">
            <a:avLst/>
          </a:prstGeom>
        </p:spPr>
        <p:txBody>
          <a:bodyPr wrap="none">
            <a:spAutoFit/>
          </a:bodyPr>
          <a:lstStyle/>
          <a:p>
            <a:r>
              <a:rPr lang="ja-JP" altLang="en-US"/>
              <a:t>main.cpp</a:t>
            </a:r>
          </a:p>
        </p:txBody>
      </p:sp>
      <p:cxnSp>
        <p:nvCxnSpPr>
          <p:cNvPr id="6" name="直線矢印コネクタ 5"/>
          <p:cNvCxnSpPr/>
          <p:nvPr/>
        </p:nvCxnSpPr>
        <p:spPr>
          <a:xfrm flipH="1">
            <a:off x="8383067" y="1130300"/>
            <a:ext cx="546100" cy="1270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9030767" y="977900"/>
            <a:ext cx="2574744" cy="646331"/>
          </a:xfrm>
          <a:prstGeom prst="rect">
            <a:avLst/>
          </a:prstGeom>
          <a:noFill/>
        </p:spPr>
        <p:txBody>
          <a:bodyPr wrap="none" rtlCol="0">
            <a:spAutoFit/>
          </a:bodyPr>
          <a:lstStyle/>
          <a:p>
            <a:r>
              <a:rPr kumimoji="1" lang="ja-JP" altLang="en-US" smtClean="0"/>
              <a:t>追加：各読み込み関数を</a:t>
            </a:r>
            <a:endParaRPr kumimoji="1" lang="en-US" altLang="ja-JP" smtClean="0"/>
          </a:p>
          <a:p>
            <a:r>
              <a:rPr lang="en-US" altLang="ja-JP" smtClean="0"/>
              <a:t>Sled</a:t>
            </a:r>
            <a:r>
              <a:rPr lang="ja-JP" altLang="en-US" smtClean="0"/>
              <a:t>化させる。</a:t>
            </a:r>
            <a:endParaRPr kumimoji="1" lang="ja-JP" altLang="en-US"/>
          </a:p>
        </p:txBody>
      </p:sp>
      <p:cxnSp>
        <p:nvCxnSpPr>
          <p:cNvPr id="8" name="直線矢印コネクタ 7"/>
          <p:cNvCxnSpPr/>
          <p:nvPr/>
        </p:nvCxnSpPr>
        <p:spPr>
          <a:xfrm>
            <a:off x="4463231" y="5558541"/>
            <a:ext cx="4714452" cy="3854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正方形/長方形 8"/>
          <p:cNvSpPr/>
          <p:nvPr/>
        </p:nvSpPr>
        <p:spPr>
          <a:xfrm>
            <a:off x="4671322" y="5426331"/>
            <a:ext cx="4254160" cy="324001"/>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Wav</a:t>
            </a:r>
            <a:r>
              <a:rPr lang="en-US" altLang="ja-JP"/>
              <a:t>e</a:t>
            </a:r>
            <a:r>
              <a:rPr kumimoji="1" lang="ja-JP" altLang="en-US" smtClean="0"/>
              <a:t>読み込み</a:t>
            </a:r>
            <a:endParaRPr kumimoji="1" lang="ja-JP" altLang="en-US"/>
          </a:p>
        </p:txBody>
      </p:sp>
      <p:cxnSp>
        <p:nvCxnSpPr>
          <p:cNvPr id="10" name="直線矢印コネクタ 9"/>
          <p:cNvCxnSpPr/>
          <p:nvPr/>
        </p:nvCxnSpPr>
        <p:spPr>
          <a:xfrm flipV="1">
            <a:off x="4463231" y="6027319"/>
            <a:ext cx="4714452" cy="70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正方形/長方形 11"/>
          <p:cNvSpPr/>
          <p:nvPr/>
        </p:nvSpPr>
        <p:spPr>
          <a:xfrm>
            <a:off x="4671322" y="5820487"/>
            <a:ext cx="1943100" cy="35383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mtClean="0"/>
              <a:t>Texture</a:t>
            </a:r>
            <a:r>
              <a:rPr kumimoji="1" lang="ja-JP" altLang="en-US" smtClean="0"/>
              <a:t>読み込み</a:t>
            </a:r>
            <a:endParaRPr kumimoji="1" lang="ja-JP" altLang="en-US"/>
          </a:p>
        </p:txBody>
      </p:sp>
      <p:pic>
        <p:nvPicPr>
          <p:cNvPr id="20" name="図 19"/>
          <p:cNvPicPr>
            <a:picLocks noChangeAspect="1"/>
          </p:cNvPicPr>
          <p:nvPr/>
        </p:nvPicPr>
        <p:blipFill>
          <a:blip r:embed="rId3"/>
          <a:stretch>
            <a:fillRect/>
          </a:stretch>
        </p:blipFill>
        <p:spPr>
          <a:xfrm>
            <a:off x="126479" y="2736507"/>
            <a:ext cx="4193359" cy="3619109"/>
          </a:xfrm>
          <a:prstGeom prst="rect">
            <a:avLst/>
          </a:prstGeom>
          <a:ln>
            <a:solidFill>
              <a:schemeClr val="tx1"/>
            </a:solidFill>
          </a:ln>
        </p:spPr>
      </p:pic>
      <p:cxnSp>
        <p:nvCxnSpPr>
          <p:cNvPr id="21" name="直線矢印コネクタ 20"/>
          <p:cNvCxnSpPr>
            <a:stCxn id="24" idx="1"/>
          </p:cNvCxnSpPr>
          <p:nvPr/>
        </p:nvCxnSpPr>
        <p:spPr>
          <a:xfrm flipH="1">
            <a:off x="3082182" y="2775975"/>
            <a:ext cx="1381049" cy="81921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24" idx="1"/>
          </p:cNvCxnSpPr>
          <p:nvPr/>
        </p:nvCxnSpPr>
        <p:spPr>
          <a:xfrm flipH="1">
            <a:off x="3044576" y="2775975"/>
            <a:ext cx="1418655" cy="254250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4463231" y="2591309"/>
            <a:ext cx="3257623" cy="369332"/>
          </a:xfrm>
          <a:prstGeom prst="rect">
            <a:avLst/>
          </a:prstGeom>
          <a:noFill/>
        </p:spPr>
        <p:txBody>
          <a:bodyPr wrap="none" rtlCol="0">
            <a:spAutoFit/>
          </a:bodyPr>
          <a:lstStyle/>
          <a:p>
            <a:r>
              <a:rPr kumimoji="1" lang="ja-JP" altLang="en-US" smtClean="0"/>
              <a:t>追加：ここで</a:t>
            </a:r>
            <a:r>
              <a:rPr kumimoji="1" lang="ja-JP" altLang="en-US" smtClean="0"/>
              <a:t>読み込むようにする</a:t>
            </a:r>
            <a:endParaRPr kumimoji="1" lang="ja-JP" altLang="en-US"/>
          </a:p>
        </p:txBody>
      </p:sp>
      <p:pic>
        <p:nvPicPr>
          <p:cNvPr id="25" name="図 24"/>
          <p:cNvPicPr>
            <a:picLocks noChangeAspect="1"/>
          </p:cNvPicPr>
          <p:nvPr/>
        </p:nvPicPr>
        <p:blipFill>
          <a:blip r:embed="rId4"/>
          <a:stretch>
            <a:fillRect/>
          </a:stretch>
        </p:blipFill>
        <p:spPr>
          <a:xfrm>
            <a:off x="4463231" y="3317979"/>
            <a:ext cx="5221326" cy="1956575"/>
          </a:xfrm>
          <a:prstGeom prst="rect">
            <a:avLst/>
          </a:prstGeom>
          <a:ln>
            <a:solidFill>
              <a:schemeClr val="tx1"/>
            </a:solidFill>
          </a:ln>
        </p:spPr>
      </p:pic>
      <p:cxnSp>
        <p:nvCxnSpPr>
          <p:cNvPr id="26" name="直線矢印コネクタ 25"/>
          <p:cNvCxnSpPr/>
          <p:nvPr/>
        </p:nvCxnSpPr>
        <p:spPr>
          <a:xfrm flipH="1">
            <a:off x="7769051" y="3117385"/>
            <a:ext cx="614016" cy="97928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p:cNvSpPr txBox="1"/>
          <p:nvPr/>
        </p:nvSpPr>
        <p:spPr>
          <a:xfrm>
            <a:off x="8121767" y="2722146"/>
            <a:ext cx="3884397" cy="369332"/>
          </a:xfrm>
          <a:prstGeom prst="rect">
            <a:avLst/>
          </a:prstGeom>
          <a:noFill/>
        </p:spPr>
        <p:txBody>
          <a:bodyPr wrap="none" rtlCol="0">
            <a:spAutoFit/>
          </a:bodyPr>
          <a:lstStyle/>
          <a:p>
            <a:r>
              <a:rPr kumimoji="1" lang="ja-JP" altLang="en-US" smtClean="0"/>
              <a:t>削除：</a:t>
            </a:r>
            <a:r>
              <a:rPr lang="ja-JP" altLang="en-US" smtClean="0"/>
              <a:t>元々あった読み込み命令を破棄</a:t>
            </a:r>
            <a:endParaRPr kumimoji="1" lang="ja-JP" altLang="en-US"/>
          </a:p>
        </p:txBody>
      </p:sp>
      <p:sp>
        <p:nvSpPr>
          <p:cNvPr id="35" name="テキスト ボックス 34"/>
          <p:cNvSpPr txBox="1"/>
          <p:nvPr/>
        </p:nvSpPr>
        <p:spPr>
          <a:xfrm>
            <a:off x="9324346" y="5577815"/>
            <a:ext cx="2850460" cy="369332"/>
          </a:xfrm>
          <a:prstGeom prst="rect">
            <a:avLst/>
          </a:prstGeom>
          <a:noFill/>
        </p:spPr>
        <p:txBody>
          <a:bodyPr wrap="none" rtlCol="0">
            <a:spAutoFit/>
          </a:bodyPr>
          <a:lstStyle/>
          <a:p>
            <a:r>
              <a:rPr kumimoji="1" lang="ja-JP" altLang="en-US" smtClean="0"/>
              <a:t>これでこのような図になった</a:t>
            </a:r>
            <a:endParaRPr kumimoji="1" lang="ja-JP" altLang="en-US"/>
          </a:p>
        </p:txBody>
      </p:sp>
      <p:sp>
        <p:nvSpPr>
          <p:cNvPr id="41" name="テキスト ボックス 40"/>
          <p:cNvSpPr txBox="1"/>
          <p:nvPr/>
        </p:nvSpPr>
        <p:spPr>
          <a:xfrm>
            <a:off x="4711702" y="6451310"/>
            <a:ext cx="7361311" cy="369332"/>
          </a:xfrm>
          <a:prstGeom prst="rect">
            <a:avLst/>
          </a:prstGeom>
          <a:noFill/>
        </p:spPr>
        <p:txBody>
          <a:bodyPr wrap="none" rtlCol="0">
            <a:spAutoFit/>
          </a:bodyPr>
          <a:lstStyle/>
          <a:p>
            <a:r>
              <a:rPr lang="ja-JP" altLang="en-US"/>
              <a:t>読み込</a:t>
            </a:r>
            <a:r>
              <a:rPr lang="ja-JP" altLang="en-US" smtClean="0"/>
              <a:t>みの並列処理ができました</a:t>
            </a:r>
            <a:r>
              <a:rPr kumimoji="1" lang="ja-JP" altLang="en-US" smtClean="0"/>
              <a:t>。今度は、</a:t>
            </a:r>
            <a:r>
              <a:rPr kumimoji="1" lang="en-US" altLang="ja-JP" smtClean="0"/>
              <a:t>Game</a:t>
            </a:r>
            <a:r>
              <a:rPr kumimoji="1" lang="ja-JP" altLang="en-US" smtClean="0"/>
              <a:t>部分を</a:t>
            </a:r>
            <a:r>
              <a:rPr kumimoji="1" lang="en-US" altLang="ja-JP" smtClean="0"/>
              <a:t>sled</a:t>
            </a:r>
            <a:r>
              <a:rPr lang="ja-JP" altLang="en-US" smtClean="0"/>
              <a:t>化しましょう。</a:t>
            </a:r>
            <a:endParaRPr kumimoji="1" lang="ja-JP" altLang="en-US"/>
          </a:p>
        </p:txBody>
      </p:sp>
    </p:spTree>
    <p:extLst>
      <p:ext uri="{BB962C8B-B14F-4D97-AF65-F5344CB8AC3E}">
        <p14:creationId xmlns:p14="http://schemas.microsoft.com/office/powerpoint/2010/main" val="1383015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239712" y="369332"/>
            <a:ext cx="4967921" cy="2913063"/>
          </a:xfrm>
          <a:prstGeom prst="rect">
            <a:avLst/>
          </a:prstGeom>
          <a:ln>
            <a:solidFill>
              <a:schemeClr val="tx1"/>
            </a:solidFill>
          </a:ln>
        </p:spPr>
      </p:pic>
      <p:sp>
        <p:nvSpPr>
          <p:cNvPr id="6" name="正方形/長方形 5"/>
          <p:cNvSpPr/>
          <p:nvPr/>
        </p:nvSpPr>
        <p:spPr>
          <a:xfrm>
            <a:off x="126479" y="0"/>
            <a:ext cx="1053494" cy="369332"/>
          </a:xfrm>
          <a:prstGeom prst="rect">
            <a:avLst/>
          </a:prstGeom>
        </p:spPr>
        <p:txBody>
          <a:bodyPr wrap="none">
            <a:spAutoFit/>
          </a:bodyPr>
          <a:lstStyle/>
          <a:p>
            <a:r>
              <a:rPr lang="ja-JP" altLang="en-US"/>
              <a:t>main.cpp</a:t>
            </a:r>
          </a:p>
        </p:txBody>
      </p:sp>
      <p:sp>
        <p:nvSpPr>
          <p:cNvPr id="7" name="テキスト ボックス 6"/>
          <p:cNvSpPr txBox="1"/>
          <p:nvPr/>
        </p:nvSpPr>
        <p:spPr>
          <a:xfrm>
            <a:off x="5448300" y="558800"/>
            <a:ext cx="4677050" cy="369332"/>
          </a:xfrm>
          <a:prstGeom prst="rect">
            <a:avLst/>
          </a:prstGeom>
          <a:noFill/>
        </p:spPr>
        <p:txBody>
          <a:bodyPr wrap="none" rtlCol="0">
            <a:spAutoFit/>
          </a:bodyPr>
          <a:lstStyle/>
          <a:p>
            <a:r>
              <a:rPr kumimoji="1" lang="ja-JP" altLang="en-US" smtClean="0"/>
              <a:t>追加：</a:t>
            </a:r>
            <a:r>
              <a:rPr kumimoji="1" lang="en-US" altLang="ja-JP" smtClean="0"/>
              <a:t>GameMain</a:t>
            </a:r>
            <a:r>
              <a:rPr kumimoji="1" lang="ja-JP" altLang="en-US" smtClean="0"/>
              <a:t>用の</a:t>
            </a:r>
            <a:r>
              <a:rPr kumimoji="1" lang="en-US" altLang="ja-JP" smtClean="0"/>
              <a:t>Sled</a:t>
            </a:r>
            <a:r>
              <a:rPr lang="ja-JP" altLang="en-US"/>
              <a:t>内容</a:t>
            </a:r>
            <a:r>
              <a:rPr lang="ja-JP" altLang="en-US" smtClean="0"/>
              <a:t>を</a:t>
            </a:r>
            <a:r>
              <a:rPr lang="en-US" altLang="ja-JP" smtClean="0"/>
              <a:t>comment</a:t>
            </a:r>
            <a:r>
              <a:rPr lang="ja-JP" altLang="en-US" smtClean="0"/>
              <a:t>記載</a:t>
            </a:r>
            <a:endParaRPr lang="en-US" altLang="ja-JP" smtClean="0"/>
          </a:p>
        </p:txBody>
      </p:sp>
      <p:cxnSp>
        <p:nvCxnSpPr>
          <p:cNvPr id="8" name="直線矢印コネクタ 7"/>
          <p:cNvCxnSpPr>
            <a:stCxn id="7" idx="1"/>
          </p:cNvCxnSpPr>
          <p:nvPr/>
        </p:nvCxnSpPr>
        <p:spPr>
          <a:xfrm flipH="1">
            <a:off x="3404668" y="743466"/>
            <a:ext cx="2043632" cy="19736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5448300" y="1709310"/>
            <a:ext cx="5471370" cy="646331"/>
          </a:xfrm>
          <a:prstGeom prst="rect">
            <a:avLst/>
          </a:prstGeom>
          <a:noFill/>
        </p:spPr>
        <p:txBody>
          <a:bodyPr wrap="none" rtlCol="0">
            <a:spAutoFit/>
          </a:bodyPr>
          <a:lstStyle/>
          <a:p>
            <a:r>
              <a:rPr kumimoji="1" lang="en-US" altLang="ja-JP" smtClean="0"/>
              <a:t>Game</a:t>
            </a:r>
            <a:r>
              <a:rPr kumimoji="1" lang="ja-JP" altLang="en-US" smtClean="0"/>
              <a:t>終了したら</a:t>
            </a:r>
            <a:r>
              <a:rPr lang="en-US" altLang="ja-JP" smtClean="0"/>
              <a:t>S</a:t>
            </a:r>
            <a:r>
              <a:rPr kumimoji="1" lang="en-US" altLang="ja-JP" smtClean="0"/>
              <a:t>led</a:t>
            </a:r>
            <a:r>
              <a:rPr lang="ja-JP" altLang="en-US" smtClean="0"/>
              <a:t>を終了させる仕組みが必要なので</a:t>
            </a:r>
            <a:endParaRPr lang="en-US" altLang="ja-JP" smtClean="0"/>
          </a:p>
          <a:p>
            <a:r>
              <a:rPr kumimoji="1" lang="en-US" altLang="ja-JP" smtClean="0"/>
              <a:t>Global</a:t>
            </a:r>
            <a:r>
              <a:rPr kumimoji="1" lang="ja-JP" altLang="en-US" smtClean="0"/>
              <a:t>変数を一つ用意する</a:t>
            </a:r>
            <a:endParaRPr kumimoji="1" lang="ja-JP" altLang="en-US"/>
          </a:p>
        </p:txBody>
      </p:sp>
      <p:pic>
        <p:nvPicPr>
          <p:cNvPr id="11" name="図 10"/>
          <p:cNvPicPr>
            <a:picLocks noChangeAspect="1"/>
          </p:cNvPicPr>
          <p:nvPr/>
        </p:nvPicPr>
        <p:blipFill>
          <a:blip r:embed="rId3"/>
          <a:stretch>
            <a:fillRect/>
          </a:stretch>
        </p:blipFill>
        <p:spPr>
          <a:xfrm>
            <a:off x="239712" y="3356283"/>
            <a:ext cx="5208588" cy="998053"/>
          </a:xfrm>
          <a:prstGeom prst="rect">
            <a:avLst/>
          </a:prstGeom>
          <a:ln>
            <a:solidFill>
              <a:schemeClr val="tx1"/>
            </a:solidFill>
          </a:ln>
        </p:spPr>
      </p:pic>
      <p:cxnSp>
        <p:nvCxnSpPr>
          <p:cNvPr id="12" name="直線矢印コネクタ 11"/>
          <p:cNvCxnSpPr/>
          <p:nvPr/>
        </p:nvCxnSpPr>
        <p:spPr>
          <a:xfrm flipH="1">
            <a:off x="4559300" y="3467060"/>
            <a:ext cx="1981200" cy="18466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6540500" y="3282394"/>
            <a:ext cx="4467890" cy="369332"/>
          </a:xfrm>
          <a:prstGeom prst="rect">
            <a:avLst/>
          </a:prstGeom>
          <a:noFill/>
        </p:spPr>
        <p:txBody>
          <a:bodyPr wrap="none" rtlCol="0">
            <a:spAutoFit/>
          </a:bodyPr>
          <a:lstStyle/>
          <a:p>
            <a:r>
              <a:rPr kumimoji="1" lang="ja-JP" altLang="en-US" smtClean="0"/>
              <a:t>追加：</a:t>
            </a:r>
            <a:r>
              <a:rPr lang="en-US" altLang="ja-JP" smtClean="0"/>
              <a:t>S</a:t>
            </a:r>
            <a:r>
              <a:rPr kumimoji="1" lang="en-US" altLang="ja-JP" smtClean="0"/>
              <a:t>led</a:t>
            </a:r>
            <a:r>
              <a:rPr kumimoji="1" lang="ja-JP" altLang="en-US" smtClean="0"/>
              <a:t>に</a:t>
            </a:r>
            <a:r>
              <a:rPr kumimoji="1" lang="en-US" altLang="ja-JP" smtClean="0"/>
              <a:t>Game</a:t>
            </a:r>
            <a:r>
              <a:rPr kumimoji="1" lang="ja-JP" altLang="en-US" smtClean="0"/>
              <a:t>終了を教える変数を用意。</a:t>
            </a:r>
            <a:endParaRPr kumimoji="1" lang="ja-JP" altLang="en-US"/>
          </a:p>
        </p:txBody>
      </p:sp>
      <p:pic>
        <p:nvPicPr>
          <p:cNvPr id="19" name="図 18"/>
          <p:cNvPicPr>
            <a:picLocks noChangeAspect="1"/>
          </p:cNvPicPr>
          <p:nvPr/>
        </p:nvPicPr>
        <p:blipFill>
          <a:blip r:embed="rId4"/>
          <a:stretch>
            <a:fillRect/>
          </a:stretch>
        </p:blipFill>
        <p:spPr>
          <a:xfrm>
            <a:off x="239712" y="4428224"/>
            <a:ext cx="3797128" cy="2341562"/>
          </a:xfrm>
          <a:prstGeom prst="rect">
            <a:avLst/>
          </a:prstGeom>
          <a:ln>
            <a:solidFill>
              <a:schemeClr val="tx1"/>
            </a:solidFill>
          </a:ln>
        </p:spPr>
      </p:pic>
      <p:cxnSp>
        <p:nvCxnSpPr>
          <p:cNvPr id="22" name="直線矢印コネクタ 21"/>
          <p:cNvCxnSpPr/>
          <p:nvPr/>
        </p:nvCxnSpPr>
        <p:spPr>
          <a:xfrm flipH="1">
            <a:off x="2844006" y="5697845"/>
            <a:ext cx="1981200" cy="18466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p:nvPr/>
        </p:nvCxnSpPr>
        <p:spPr>
          <a:xfrm flipH="1">
            <a:off x="2298700" y="5956399"/>
            <a:ext cx="2526506" cy="67982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5067300" y="5599005"/>
            <a:ext cx="5472973" cy="369332"/>
          </a:xfrm>
          <a:prstGeom prst="rect">
            <a:avLst/>
          </a:prstGeom>
          <a:noFill/>
        </p:spPr>
        <p:txBody>
          <a:bodyPr wrap="none" rtlCol="0">
            <a:spAutoFit/>
          </a:bodyPr>
          <a:lstStyle/>
          <a:p>
            <a:r>
              <a:rPr kumimoji="1" lang="ja-JP" altLang="en-US" smtClean="0"/>
              <a:t>追加：</a:t>
            </a:r>
            <a:r>
              <a:rPr kumimoji="1" lang="en-US" altLang="ja-JP" smtClean="0"/>
              <a:t>Game</a:t>
            </a:r>
            <a:r>
              <a:rPr kumimoji="1" lang="ja-JP" altLang="en-US" smtClean="0"/>
              <a:t>を終了させる場所で</a:t>
            </a:r>
            <a:r>
              <a:rPr kumimoji="1" lang="en-US" altLang="ja-JP" smtClean="0"/>
              <a:t>flag</a:t>
            </a:r>
            <a:r>
              <a:rPr kumimoji="1" lang="ja-JP" altLang="en-US" smtClean="0"/>
              <a:t>を</a:t>
            </a:r>
            <a:r>
              <a:rPr kumimoji="1" lang="en-US" altLang="ja-JP" smtClean="0"/>
              <a:t>true</a:t>
            </a:r>
            <a:r>
              <a:rPr kumimoji="1" lang="ja-JP" altLang="en-US" smtClean="0"/>
              <a:t>に変更させる</a:t>
            </a:r>
            <a:endParaRPr kumimoji="1" lang="ja-JP" altLang="en-US"/>
          </a:p>
        </p:txBody>
      </p:sp>
    </p:spTree>
    <p:extLst>
      <p:ext uri="{BB962C8B-B14F-4D97-AF65-F5344CB8AC3E}">
        <p14:creationId xmlns:p14="http://schemas.microsoft.com/office/powerpoint/2010/main" val="1442083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77800" y="371474"/>
            <a:ext cx="4079660" cy="3082925"/>
          </a:xfrm>
          <a:prstGeom prst="rect">
            <a:avLst/>
          </a:prstGeom>
          <a:ln>
            <a:solidFill>
              <a:schemeClr val="tx1"/>
            </a:solidFill>
          </a:ln>
        </p:spPr>
      </p:pic>
      <p:sp>
        <p:nvSpPr>
          <p:cNvPr id="5" name="正方形/長方形 4"/>
          <p:cNvSpPr/>
          <p:nvPr/>
        </p:nvSpPr>
        <p:spPr>
          <a:xfrm>
            <a:off x="126479" y="0"/>
            <a:ext cx="1053494" cy="369332"/>
          </a:xfrm>
          <a:prstGeom prst="rect">
            <a:avLst/>
          </a:prstGeom>
        </p:spPr>
        <p:txBody>
          <a:bodyPr wrap="none">
            <a:spAutoFit/>
          </a:bodyPr>
          <a:lstStyle/>
          <a:p>
            <a:r>
              <a:rPr lang="ja-JP" altLang="en-US"/>
              <a:t>main.cpp</a:t>
            </a:r>
          </a:p>
        </p:txBody>
      </p:sp>
      <p:cxnSp>
        <p:nvCxnSpPr>
          <p:cNvPr id="6" name="直線矢印コネクタ 5"/>
          <p:cNvCxnSpPr/>
          <p:nvPr/>
        </p:nvCxnSpPr>
        <p:spPr>
          <a:xfrm flipH="1">
            <a:off x="2743200" y="660400"/>
            <a:ext cx="1854200" cy="104822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4686300" y="369332"/>
            <a:ext cx="3837910" cy="369332"/>
          </a:xfrm>
          <a:prstGeom prst="rect">
            <a:avLst/>
          </a:prstGeom>
          <a:noFill/>
        </p:spPr>
        <p:txBody>
          <a:bodyPr wrap="none" rtlCol="0">
            <a:spAutoFit/>
          </a:bodyPr>
          <a:lstStyle/>
          <a:p>
            <a:r>
              <a:rPr kumimoji="1" lang="ja-JP" altLang="en-US" smtClean="0"/>
              <a:t>追加：これで終了させる仕組みは完了</a:t>
            </a:r>
            <a:endParaRPr kumimoji="1" lang="ja-JP" altLang="en-US"/>
          </a:p>
        </p:txBody>
      </p:sp>
      <p:pic>
        <p:nvPicPr>
          <p:cNvPr id="9" name="図 8"/>
          <p:cNvPicPr>
            <a:picLocks noChangeAspect="1"/>
          </p:cNvPicPr>
          <p:nvPr/>
        </p:nvPicPr>
        <p:blipFill>
          <a:blip r:embed="rId3"/>
          <a:stretch>
            <a:fillRect/>
          </a:stretch>
        </p:blipFill>
        <p:spPr>
          <a:xfrm>
            <a:off x="4470400" y="1708626"/>
            <a:ext cx="7436628" cy="5046664"/>
          </a:xfrm>
          <a:prstGeom prst="rect">
            <a:avLst/>
          </a:prstGeom>
          <a:ln>
            <a:solidFill>
              <a:schemeClr val="tx1"/>
            </a:solidFill>
          </a:ln>
        </p:spPr>
      </p:pic>
      <p:cxnSp>
        <p:nvCxnSpPr>
          <p:cNvPr id="10" name="直線矢印コネクタ 9"/>
          <p:cNvCxnSpPr/>
          <p:nvPr/>
        </p:nvCxnSpPr>
        <p:spPr>
          <a:xfrm flipV="1">
            <a:off x="1709630" y="1912936"/>
            <a:ext cx="2760770" cy="215106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a:off x="3505200" y="6451600"/>
            <a:ext cx="876300" cy="508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317500" y="4064000"/>
            <a:ext cx="3033203" cy="369332"/>
          </a:xfrm>
          <a:prstGeom prst="rect">
            <a:avLst/>
          </a:prstGeom>
          <a:noFill/>
        </p:spPr>
        <p:txBody>
          <a:bodyPr wrap="none" rtlCol="0">
            <a:spAutoFit/>
          </a:bodyPr>
          <a:lstStyle/>
          <a:p>
            <a:r>
              <a:rPr kumimoji="1" lang="ja-JP" altLang="en-US" smtClean="0"/>
              <a:t>追加：</a:t>
            </a:r>
            <a:r>
              <a:rPr kumimoji="1" lang="en-US" altLang="ja-JP" smtClean="0"/>
              <a:t>Game</a:t>
            </a:r>
            <a:r>
              <a:rPr lang="en-US" altLang="ja-JP" smtClean="0"/>
              <a:t>MainSled</a:t>
            </a:r>
            <a:r>
              <a:rPr lang="ja-JP" altLang="en-US" smtClean="0"/>
              <a:t>化させる</a:t>
            </a:r>
            <a:endParaRPr kumimoji="1" lang="ja-JP" altLang="en-US"/>
          </a:p>
        </p:txBody>
      </p:sp>
      <p:sp>
        <p:nvSpPr>
          <p:cNvPr id="17" name="テキスト ボックス 16"/>
          <p:cNvSpPr txBox="1"/>
          <p:nvPr/>
        </p:nvSpPr>
        <p:spPr>
          <a:xfrm>
            <a:off x="888580" y="6279634"/>
            <a:ext cx="2658100" cy="369332"/>
          </a:xfrm>
          <a:prstGeom prst="rect">
            <a:avLst/>
          </a:prstGeom>
          <a:noFill/>
        </p:spPr>
        <p:txBody>
          <a:bodyPr wrap="none" rtlCol="0">
            <a:spAutoFit/>
          </a:bodyPr>
          <a:lstStyle/>
          <a:p>
            <a:r>
              <a:rPr kumimoji="1" lang="ja-JP" altLang="en-US" smtClean="0"/>
              <a:t>追加：</a:t>
            </a:r>
            <a:r>
              <a:rPr kumimoji="1" lang="en-US" altLang="ja-JP" smtClean="0"/>
              <a:t>Game</a:t>
            </a:r>
            <a:r>
              <a:rPr lang="en-US" altLang="ja-JP" smtClean="0"/>
              <a:t>MainSled</a:t>
            </a:r>
            <a:r>
              <a:rPr lang="ja-JP" altLang="en-US"/>
              <a:t>削除</a:t>
            </a:r>
            <a:endParaRPr kumimoji="1" lang="ja-JP" altLang="en-US"/>
          </a:p>
        </p:txBody>
      </p:sp>
    </p:spTree>
    <p:extLst>
      <p:ext uri="{BB962C8B-B14F-4D97-AF65-F5344CB8AC3E}">
        <p14:creationId xmlns:p14="http://schemas.microsoft.com/office/powerpoint/2010/main" val="3201158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26479" y="128032"/>
            <a:ext cx="8229600" cy="4333875"/>
          </a:xfrm>
          <a:prstGeom prst="rect">
            <a:avLst/>
          </a:prstGeom>
          <a:ln>
            <a:solidFill>
              <a:schemeClr val="tx1"/>
            </a:solidFill>
          </a:ln>
        </p:spPr>
      </p:pic>
      <p:sp>
        <p:nvSpPr>
          <p:cNvPr id="5" name="正方形/長方形 4"/>
          <p:cNvSpPr/>
          <p:nvPr/>
        </p:nvSpPr>
        <p:spPr>
          <a:xfrm>
            <a:off x="7187679" y="128032"/>
            <a:ext cx="1053494" cy="369332"/>
          </a:xfrm>
          <a:prstGeom prst="rect">
            <a:avLst/>
          </a:prstGeom>
        </p:spPr>
        <p:txBody>
          <a:bodyPr wrap="none">
            <a:spAutoFit/>
          </a:bodyPr>
          <a:lstStyle/>
          <a:p>
            <a:r>
              <a:rPr lang="ja-JP" altLang="en-US"/>
              <a:t>main.cpp</a:t>
            </a:r>
          </a:p>
        </p:txBody>
      </p:sp>
      <p:cxnSp>
        <p:nvCxnSpPr>
          <p:cNvPr id="6" name="直線矢印コネクタ 5"/>
          <p:cNvCxnSpPr/>
          <p:nvPr/>
        </p:nvCxnSpPr>
        <p:spPr>
          <a:xfrm flipH="1">
            <a:off x="8241174" y="711200"/>
            <a:ext cx="852026" cy="1524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9093200" y="492562"/>
            <a:ext cx="2909323" cy="1200329"/>
          </a:xfrm>
          <a:prstGeom prst="rect">
            <a:avLst/>
          </a:prstGeom>
          <a:noFill/>
        </p:spPr>
        <p:txBody>
          <a:bodyPr wrap="none" rtlCol="0">
            <a:spAutoFit/>
          </a:bodyPr>
          <a:lstStyle/>
          <a:p>
            <a:r>
              <a:rPr lang="ja-JP" altLang="en-US" smtClean="0"/>
              <a:t>追加：</a:t>
            </a:r>
            <a:endParaRPr lang="en-US" altLang="ja-JP" smtClean="0"/>
          </a:p>
          <a:p>
            <a:r>
              <a:rPr lang="en-US" altLang="ja-JP" smtClean="0"/>
              <a:t>M</a:t>
            </a:r>
            <a:r>
              <a:rPr kumimoji="1" lang="en-US" altLang="ja-JP" smtClean="0"/>
              <a:t>essageLoop</a:t>
            </a:r>
            <a:r>
              <a:rPr kumimoji="1" lang="ja-JP" altLang="en-US" smtClean="0"/>
              <a:t>にあった。</a:t>
            </a:r>
            <a:endParaRPr kumimoji="1" lang="en-US" altLang="ja-JP" smtClean="0"/>
          </a:p>
          <a:p>
            <a:r>
              <a:rPr lang="en-US" altLang="ja-JP" smtClean="0"/>
              <a:t>GameMain</a:t>
            </a:r>
            <a:r>
              <a:rPr lang="ja-JP" altLang="en-US" smtClean="0"/>
              <a:t>部分の</a:t>
            </a:r>
            <a:r>
              <a:rPr lang="en-US" altLang="ja-JP"/>
              <a:t>Program</a:t>
            </a:r>
            <a:r>
              <a:rPr lang="ja-JP" altLang="en-US" smtClean="0"/>
              <a:t>を</a:t>
            </a:r>
            <a:endParaRPr lang="en-US" altLang="ja-JP" smtClean="0"/>
          </a:p>
          <a:p>
            <a:r>
              <a:rPr kumimoji="1" lang="en-US" altLang="ja-JP" smtClean="0"/>
              <a:t>Sled</a:t>
            </a:r>
            <a:r>
              <a:rPr kumimoji="1" lang="ja-JP" altLang="en-US" smtClean="0"/>
              <a:t>に</a:t>
            </a:r>
            <a:r>
              <a:rPr lang="en-US" altLang="ja-JP"/>
              <a:t>C</a:t>
            </a:r>
            <a:r>
              <a:rPr kumimoji="1" lang="en-US" altLang="ja-JP" smtClean="0"/>
              <a:t>opy</a:t>
            </a:r>
            <a:endParaRPr kumimoji="1" lang="ja-JP" altLang="en-US"/>
          </a:p>
        </p:txBody>
      </p:sp>
      <p:pic>
        <p:nvPicPr>
          <p:cNvPr id="13" name="図 12"/>
          <p:cNvPicPr>
            <a:picLocks noChangeAspect="1"/>
          </p:cNvPicPr>
          <p:nvPr/>
        </p:nvPicPr>
        <p:blipFill>
          <a:blip r:embed="rId3"/>
          <a:stretch>
            <a:fillRect/>
          </a:stretch>
        </p:blipFill>
        <p:spPr>
          <a:xfrm>
            <a:off x="126479" y="4552950"/>
            <a:ext cx="7516408" cy="2178050"/>
          </a:xfrm>
          <a:prstGeom prst="rect">
            <a:avLst/>
          </a:prstGeom>
          <a:ln>
            <a:solidFill>
              <a:schemeClr val="tx1"/>
            </a:solidFill>
          </a:ln>
        </p:spPr>
      </p:pic>
      <p:cxnSp>
        <p:nvCxnSpPr>
          <p:cNvPr id="14" name="直線矢印コネクタ 13"/>
          <p:cNvCxnSpPr/>
          <p:nvPr/>
        </p:nvCxnSpPr>
        <p:spPr>
          <a:xfrm flipH="1">
            <a:off x="6223000" y="5146675"/>
            <a:ext cx="1877348" cy="21272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8102600" y="4965700"/>
            <a:ext cx="3734997" cy="1200329"/>
          </a:xfrm>
          <a:prstGeom prst="rect">
            <a:avLst/>
          </a:prstGeom>
          <a:noFill/>
        </p:spPr>
        <p:txBody>
          <a:bodyPr wrap="none" rtlCol="0">
            <a:spAutoFit/>
          </a:bodyPr>
          <a:lstStyle/>
          <a:p>
            <a:r>
              <a:rPr kumimoji="1" lang="ja-JP" altLang="en-US" smtClean="0"/>
              <a:t>削除：</a:t>
            </a:r>
            <a:r>
              <a:rPr lang="en-US" altLang="ja-JP" smtClean="0"/>
              <a:t>M</a:t>
            </a:r>
            <a:r>
              <a:rPr kumimoji="1" lang="en-US" altLang="ja-JP" smtClean="0"/>
              <a:t>essageLoop</a:t>
            </a:r>
            <a:r>
              <a:rPr kumimoji="1" lang="ja-JP" altLang="en-US" smtClean="0"/>
              <a:t>内にあった</a:t>
            </a:r>
            <a:endParaRPr kumimoji="1" lang="en-US" altLang="ja-JP" smtClean="0"/>
          </a:p>
          <a:p>
            <a:r>
              <a:rPr lang="ja-JP" altLang="en-US"/>
              <a:t>上記</a:t>
            </a:r>
            <a:r>
              <a:rPr lang="ja-JP" altLang="en-US" smtClean="0"/>
              <a:t>の</a:t>
            </a:r>
            <a:r>
              <a:rPr lang="en-US" altLang="ja-JP" smtClean="0"/>
              <a:t>Program</a:t>
            </a:r>
            <a:r>
              <a:rPr lang="ja-JP" altLang="en-US" smtClean="0"/>
              <a:t>を削除しました。</a:t>
            </a:r>
            <a:endParaRPr lang="en-US" altLang="ja-JP" smtClean="0"/>
          </a:p>
          <a:p>
            <a:r>
              <a:rPr kumimoji="1" lang="ja-JP" altLang="en-US" smtClean="0"/>
              <a:t>なので、</a:t>
            </a:r>
            <a:r>
              <a:rPr lang="en-US" altLang="ja-JP" smtClean="0"/>
              <a:t>M</a:t>
            </a:r>
            <a:r>
              <a:rPr kumimoji="1" lang="en-US" altLang="ja-JP" smtClean="0"/>
              <a:t>essageLoop</a:t>
            </a:r>
            <a:r>
              <a:rPr kumimoji="1" lang="ja-JP" altLang="en-US" smtClean="0"/>
              <a:t>はこんな感じで</a:t>
            </a:r>
            <a:endParaRPr kumimoji="1" lang="en-US" altLang="ja-JP" smtClean="0"/>
          </a:p>
          <a:p>
            <a:r>
              <a:rPr kumimoji="1" lang="ja-JP" altLang="en-US" smtClean="0"/>
              <a:t>空っぽです。</a:t>
            </a:r>
            <a:endParaRPr kumimoji="1" lang="ja-JP" altLang="en-US"/>
          </a:p>
        </p:txBody>
      </p:sp>
    </p:spTree>
    <p:extLst>
      <p:ext uri="{BB962C8B-B14F-4D97-AF65-F5344CB8AC3E}">
        <p14:creationId xmlns:p14="http://schemas.microsoft.com/office/powerpoint/2010/main" val="2983874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03200" y="127000"/>
            <a:ext cx="3550972" cy="369332"/>
          </a:xfrm>
          <a:prstGeom prst="rect">
            <a:avLst/>
          </a:prstGeom>
          <a:noFill/>
        </p:spPr>
        <p:txBody>
          <a:bodyPr wrap="none" rtlCol="0">
            <a:spAutoFit/>
          </a:bodyPr>
          <a:lstStyle/>
          <a:p>
            <a:r>
              <a:rPr kumimoji="1" lang="ja-JP" altLang="en-US" smtClean="0"/>
              <a:t>・これで、図のような設定になった。</a:t>
            </a:r>
            <a:endParaRPr kumimoji="1" lang="ja-JP" altLang="en-US"/>
          </a:p>
        </p:txBody>
      </p:sp>
      <p:cxnSp>
        <p:nvCxnSpPr>
          <p:cNvPr id="3" name="直線矢印コネクタ 2"/>
          <p:cNvCxnSpPr/>
          <p:nvPr/>
        </p:nvCxnSpPr>
        <p:spPr>
          <a:xfrm flipV="1">
            <a:off x="1128510" y="1274801"/>
            <a:ext cx="8966200" cy="1476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正方形/長方形 3"/>
          <p:cNvSpPr/>
          <p:nvPr/>
        </p:nvSpPr>
        <p:spPr>
          <a:xfrm>
            <a:off x="1280739" y="997252"/>
            <a:ext cx="8525459" cy="5550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Game</a:t>
            </a:r>
            <a:endParaRPr kumimoji="1" lang="ja-JP" altLang="en-US"/>
          </a:p>
        </p:txBody>
      </p:sp>
      <p:cxnSp>
        <p:nvCxnSpPr>
          <p:cNvPr id="5" name="直線矢印コネクタ 4"/>
          <p:cNvCxnSpPr/>
          <p:nvPr/>
        </p:nvCxnSpPr>
        <p:spPr>
          <a:xfrm flipV="1">
            <a:off x="565651" y="2110644"/>
            <a:ext cx="10216980" cy="381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正方形/長方形 5"/>
          <p:cNvSpPr/>
          <p:nvPr/>
        </p:nvSpPr>
        <p:spPr>
          <a:xfrm>
            <a:off x="2699654" y="1818331"/>
            <a:ext cx="1701970" cy="5550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t>WndProc</a:t>
            </a:r>
            <a:endParaRPr kumimoji="1" lang="ja-JP" altLang="en-US"/>
          </a:p>
        </p:txBody>
      </p:sp>
      <p:sp>
        <p:nvSpPr>
          <p:cNvPr id="7" name="正方形/長方形 6"/>
          <p:cNvSpPr/>
          <p:nvPr/>
        </p:nvSpPr>
        <p:spPr>
          <a:xfrm>
            <a:off x="5570024" y="1807689"/>
            <a:ext cx="1206670" cy="5550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t>WndProc</a:t>
            </a:r>
            <a:endParaRPr kumimoji="1" lang="ja-JP" altLang="en-US"/>
          </a:p>
        </p:txBody>
      </p:sp>
      <p:sp>
        <p:nvSpPr>
          <p:cNvPr id="8" name="正方形/長方形 7"/>
          <p:cNvSpPr/>
          <p:nvPr/>
        </p:nvSpPr>
        <p:spPr>
          <a:xfrm>
            <a:off x="7341759" y="1803918"/>
            <a:ext cx="1206670" cy="5550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t>WndProc</a:t>
            </a:r>
            <a:endParaRPr kumimoji="1" lang="ja-JP" altLang="en-US"/>
          </a:p>
        </p:txBody>
      </p:sp>
      <p:sp>
        <p:nvSpPr>
          <p:cNvPr id="9" name="テキスト ボックス 8"/>
          <p:cNvSpPr txBox="1"/>
          <p:nvPr/>
        </p:nvSpPr>
        <p:spPr>
          <a:xfrm>
            <a:off x="343571" y="1807689"/>
            <a:ext cx="654346" cy="369332"/>
          </a:xfrm>
          <a:prstGeom prst="rect">
            <a:avLst/>
          </a:prstGeom>
          <a:noFill/>
        </p:spPr>
        <p:txBody>
          <a:bodyPr wrap="none" rtlCol="0">
            <a:spAutoFit/>
          </a:bodyPr>
          <a:lstStyle/>
          <a:p>
            <a:r>
              <a:rPr kumimoji="1" lang="en-US" altLang="ja-JP" smtClean="0"/>
              <a:t>main</a:t>
            </a:r>
            <a:endParaRPr kumimoji="1" lang="ja-JP" altLang="en-US"/>
          </a:p>
        </p:txBody>
      </p:sp>
      <p:sp>
        <p:nvSpPr>
          <p:cNvPr id="10" name="テキスト ボックス 9"/>
          <p:cNvSpPr txBox="1"/>
          <p:nvPr/>
        </p:nvSpPr>
        <p:spPr>
          <a:xfrm>
            <a:off x="319140" y="937437"/>
            <a:ext cx="518091" cy="369332"/>
          </a:xfrm>
          <a:prstGeom prst="rect">
            <a:avLst/>
          </a:prstGeom>
          <a:noFill/>
        </p:spPr>
        <p:txBody>
          <a:bodyPr wrap="none" rtlCol="0">
            <a:spAutoFit/>
          </a:bodyPr>
          <a:lstStyle/>
          <a:p>
            <a:r>
              <a:rPr lang="en-US" altLang="ja-JP"/>
              <a:t>sub</a:t>
            </a:r>
            <a:endParaRPr kumimoji="1" lang="ja-JP" altLang="en-US"/>
          </a:p>
        </p:txBody>
      </p:sp>
      <p:sp>
        <p:nvSpPr>
          <p:cNvPr id="11" name="テキスト ボックス 10"/>
          <p:cNvSpPr txBox="1"/>
          <p:nvPr/>
        </p:nvSpPr>
        <p:spPr>
          <a:xfrm>
            <a:off x="343571" y="3213100"/>
            <a:ext cx="10739478" cy="1754326"/>
          </a:xfrm>
          <a:prstGeom prst="rect">
            <a:avLst/>
          </a:prstGeom>
          <a:noFill/>
        </p:spPr>
        <p:txBody>
          <a:bodyPr wrap="none" rtlCol="0">
            <a:spAutoFit/>
          </a:bodyPr>
          <a:lstStyle/>
          <a:p>
            <a:r>
              <a:rPr kumimoji="1" lang="ja-JP" altLang="en-US" smtClean="0"/>
              <a:t>割り込み系での</a:t>
            </a:r>
            <a:r>
              <a:rPr kumimoji="1" lang="en-US" altLang="ja-JP" smtClean="0"/>
              <a:t>Damage</a:t>
            </a:r>
            <a:r>
              <a:rPr kumimoji="1" lang="ja-JP" altLang="en-US" smtClean="0"/>
              <a:t>は軽減されたと思います。このような</a:t>
            </a:r>
            <a:r>
              <a:rPr lang="en-US" altLang="ja-JP" smtClean="0"/>
              <a:t>MultiSled</a:t>
            </a:r>
            <a:r>
              <a:rPr lang="ja-JP" altLang="en-US" smtClean="0"/>
              <a:t>は様々な部分でも利用できます。</a:t>
            </a:r>
            <a:endParaRPr lang="en-US" altLang="ja-JP" smtClean="0"/>
          </a:p>
          <a:p>
            <a:r>
              <a:rPr kumimoji="1" lang="ja-JP" altLang="en-US" smtClean="0"/>
              <a:t>例えば、当たり判定</a:t>
            </a:r>
            <a:r>
              <a:rPr lang="en-US" altLang="ja-JP" smtClean="0"/>
              <a:t>L</a:t>
            </a:r>
            <a:r>
              <a:rPr kumimoji="1" lang="en-US" altLang="ja-JP" smtClean="0"/>
              <a:t>ist</a:t>
            </a:r>
            <a:r>
              <a:rPr kumimoji="1" lang="ja-JP" altLang="en-US" smtClean="0"/>
              <a:t>の</a:t>
            </a:r>
            <a:r>
              <a:rPr lang="ja-JP" altLang="en-US" smtClean="0"/>
              <a:t>衝突判定を</a:t>
            </a:r>
            <a:r>
              <a:rPr kumimoji="1" lang="ja-JP" altLang="en-US" smtClean="0"/>
              <a:t>並列処理にする。各敵の索敵行動など</a:t>
            </a:r>
            <a:r>
              <a:rPr kumimoji="1" lang="en-US" altLang="ja-JP" smtClean="0"/>
              <a:t>algorithm</a:t>
            </a:r>
            <a:r>
              <a:rPr kumimoji="1" lang="ja-JP" altLang="en-US" smtClean="0"/>
              <a:t>部分なども並列にすると</a:t>
            </a:r>
            <a:endParaRPr kumimoji="1" lang="en-US" altLang="ja-JP" smtClean="0"/>
          </a:p>
          <a:p>
            <a:r>
              <a:rPr lang="ja-JP" altLang="en-US" smtClean="0"/>
              <a:t>軽くなりますね。</a:t>
            </a:r>
            <a:endParaRPr lang="en-US" altLang="ja-JP" smtClean="0"/>
          </a:p>
          <a:p>
            <a:endParaRPr kumimoji="1" lang="en-US" altLang="ja-JP"/>
          </a:p>
          <a:p>
            <a:r>
              <a:rPr lang="ja-JP" altLang="en-US" smtClean="0"/>
              <a:t>とまあ、色々な部分で使うことになるでしょう。</a:t>
            </a:r>
            <a:r>
              <a:rPr lang="en-US" altLang="ja-JP"/>
              <a:t> </a:t>
            </a:r>
            <a:r>
              <a:rPr lang="en-US" altLang="ja-JP" smtClean="0"/>
              <a:t>MultiSled</a:t>
            </a:r>
            <a:r>
              <a:rPr lang="ja-JP" altLang="en-US" smtClean="0"/>
              <a:t>は当たり前のように出てくるのでしっかりと覚えましょう</a:t>
            </a:r>
            <a:endParaRPr lang="en-US" altLang="ja-JP" smtClean="0"/>
          </a:p>
          <a:p>
            <a:r>
              <a:rPr lang="ja-JP" altLang="en-US" smtClean="0"/>
              <a:t>ただ、</a:t>
            </a:r>
            <a:r>
              <a:rPr lang="en-US" altLang="ja-JP" smtClean="0"/>
              <a:t>C++11</a:t>
            </a:r>
            <a:r>
              <a:rPr lang="ja-JP" altLang="en-US" smtClean="0"/>
              <a:t>以上であれば、</a:t>
            </a:r>
            <a:r>
              <a:rPr lang="en-US" altLang="ja-JP" smtClean="0"/>
              <a:t>STL</a:t>
            </a:r>
            <a:r>
              <a:rPr lang="ja-JP" altLang="en-US" smtClean="0"/>
              <a:t>の</a:t>
            </a:r>
            <a:r>
              <a:rPr lang="en-US" altLang="ja-JP" smtClean="0"/>
              <a:t>MultiSled</a:t>
            </a:r>
            <a:r>
              <a:rPr lang="ja-JP" altLang="en-US" smtClean="0"/>
              <a:t>の方がいいですが・・・。</a:t>
            </a:r>
            <a:endParaRPr lang="en-US" altLang="ja-JP" smtClean="0"/>
          </a:p>
        </p:txBody>
      </p:sp>
    </p:spTree>
    <p:extLst>
      <p:ext uri="{BB962C8B-B14F-4D97-AF65-F5344CB8AC3E}">
        <p14:creationId xmlns:p14="http://schemas.microsoft.com/office/powerpoint/2010/main" val="2767534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5639140" y="1438801"/>
            <a:ext cx="3537199" cy="2590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0" y="0"/>
            <a:ext cx="12071125" cy="1200329"/>
          </a:xfrm>
          <a:prstGeom prst="rect">
            <a:avLst/>
          </a:prstGeom>
          <a:noFill/>
        </p:spPr>
        <p:txBody>
          <a:bodyPr wrap="none" rtlCol="0">
            <a:spAutoFit/>
          </a:bodyPr>
          <a:lstStyle/>
          <a:p>
            <a:r>
              <a:rPr kumimoji="1" lang="ja-JP" altLang="en-US" smtClean="0"/>
              <a:t>・今の</a:t>
            </a:r>
            <a:r>
              <a:rPr kumimoji="1" lang="en-US" altLang="ja-JP" smtClean="0"/>
              <a:t>Game</a:t>
            </a:r>
            <a:r>
              <a:rPr lang="en-US" altLang="ja-JP" smtClean="0"/>
              <a:t>S</a:t>
            </a:r>
            <a:r>
              <a:rPr kumimoji="1" lang="en-US" altLang="ja-JP" smtClean="0"/>
              <a:t>ystem</a:t>
            </a:r>
            <a:r>
              <a:rPr kumimoji="1" lang="ja-JP" altLang="en-US" smtClean="0"/>
              <a:t>では</a:t>
            </a:r>
            <a:r>
              <a:rPr kumimoji="1" lang="en-US" altLang="ja-JP" smtClean="0"/>
              <a:t>CPU</a:t>
            </a:r>
            <a:r>
              <a:rPr kumimoji="1" lang="ja-JP" altLang="en-US" smtClean="0"/>
              <a:t>はそんなに仕事してない。</a:t>
            </a:r>
            <a:endParaRPr kumimoji="1" lang="en-US" altLang="ja-JP" smtClean="0"/>
          </a:p>
          <a:p>
            <a:r>
              <a:rPr lang="ja-JP" altLang="en-US"/>
              <a:t>　</a:t>
            </a:r>
            <a:r>
              <a:rPr lang="ja-JP" altLang="en-US" smtClean="0"/>
              <a:t>始まった瞬間、処理落ちで一瞬固まったような感じがありますね。</a:t>
            </a:r>
            <a:r>
              <a:rPr lang="en-US" altLang="ja-JP" smtClean="0"/>
              <a:t>CPU</a:t>
            </a:r>
            <a:r>
              <a:rPr lang="ja-JP" altLang="en-US" smtClean="0"/>
              <a:t>が一生懸命演算を行ってるように見えますが実は</a:t>
            </a:r>
            <a:endParaRPr lang="en-US" altLang="ja-JP" smtClean="0"/>
          </a:p>
          <a:p>
            <a:r>
              <a:rPr kumimoji="1" lang="ja-JP" altLang="en-US" smtClean="0"/>
              <a:t>そんなに頑張ってはいない。</a:t>
            </a:r>
            <a:r>
              <a:rPr kumimoji="1" lang="en-US" altLang="ja-JP" smtClean="0"/>
              <a:t>CPU</a:t>
            </a:r>
            <a:r>
              <a:rPr kumimoji="1" lang="ja-JP" altLang="en-US" smtClean="0"/>
              <a:t>は</a:t>
            </a:r>
            <a:r>
              <a:rPr lang="en-US" altLang="ja-JP" smtClean="0"/>
              <a:t>M</a:t>
            </a:r>
            <a:r>
              <a:rPr kumimoji="1" lang="en-US" altLang="ja-JP" smtClean="0"/>
              <a:t>ultiCore</a:t>
            </a:r>
            <a:r>
              <a:rPr kumimoji="1" lang="ja-JP" altLang="en-US" smtClean="0"/>
              <a:t>（マルチコア）なので同時並列処理ができるのですがそんな命令をしてないので</a:t>
            </a:r>
            <a:endParaRPr kumimoji="1" lang="en-US" altLang="ja-JP" smtClean="0"/>
          </a:p>
          <a:p>
            <a:r>
              <a:rPr lang="ja-JP" altLang="en-US" smtClean="0"/>
              <a:t>サボってるやつがいます。（正確には</a:t>
            </a:r>
            <a:r>
              <a:rPr lang="en-US" altLang="ja-JP" smtClean="0"/>
              <a:t>OS</a:t>
            </a:r>
            <a:r>
              <a:rPr lang="ja-JP" altLang="en-US" smtClean="0"/>
              <a:t>や</a:t>
            </a:r>
            <a:r>
              <a:rPr lang="en-US" altLang="ja-JP" smtClean="0"/>
              <a:t>COM</a:t>
            </a:r>
            <a:r>
              <a:rPr lang="ja-JP" altLang="en-US" smtClean="0"/>
              <a:t>あたりの別処理もしてる部分もある）</a:t>
            </a:r>
            <a:endParaRPr kumimoji="1" lang="ja-JP" altLang="en-US"/>
          </a:p>
        </p:txBody>
      </p:sp>
      <p:sp>
        <p:nvSpPr>
          <p:cNvPr id="3" name="正方形/長方形 2"/>
          <p:cNvSpPr/>
          <p:nvPr/>
        </p:nvSpPr>
        <p:spPr>
          <a:xfrm>
            <a:off x="571840" y="2454801"/>
            <a:ext cx="1943100" cy="9144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mtClean="0"/>
              <a:t>Texture</a:t>
            </a:r>
            <a:r>
              <a:rPr kumimoji="1" lang="ja-JP" altLang="en-US" smtClean="0"/>
              <a:t>読み込み</a:t>
            </a:r>
            <a:endParaRPr kumimoji="1" lang="ja-JP" altLang="en-US"/>
          </a:p>
        </p:txBody>
      </p:sp>
      <p:sp>
        <p:nvSpPr>
          <p:cNvPr id="5" name="正方形/長方形 4"/>
          <p:cNvSpPr/>
          <p:nvPr/>
        </p:nvSpPr>
        <p:spPr>
          <a:xfrm>
            <a:off x="2514940" y="2454801"/>
            <a:ext cx="2997200" cy="9144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Wav</a:t>
            </a:r>
            <a:r>
              <a:rPr lang="en-US" altLang="ja-JP"/>
              <a:t>e</a:t>
            </a:r>
            <a:r>
              <a:rPr kumimoji="1" lang="ja-JP" altLang="en-US" smtClean="0"/>
              <a:t>読み込み</a:t>
            </a:r>
            <a:endParaRPr kumimoji="1" lang="ja-JP" altLang="en-US"/>
          </a:p>
        </p:txBody>
      </p:sp>
      <p:sp>
        <p:nvSpPr>
          <p:cNvPr id="6" name="正方形/長方形 5"/>
          <p:cNvSpPr/>
          <p:nvPr/>
        </p:nvSpPr>
        <p:spPr>
          <a:xfrm>
            <a:off x="5867740" y="2137301"/>
            <a:ext cx="1460500" cy="14859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mtClean="0"/>
              <a:t>CPU</a:t>
            </a:r>
            <a:endParaRPr kumimoji="1" lang="ja-JP" altLang="en-US"/>
          </a:p>
        </p:txBody>
      </p:sp>
      <p:sp>
        <p:nvSpPr>
          <p:cNvPr id="7" name="正方形/長方形 6"/>
          <p:cNvSpPr/>
          <p:nvPr/>
        </p:nvSpPr>
        <p:spPr>
          <a:xfrm>
            <a:off x="7455240" y="2137301"/>
            <a:ext cx="1460500" cy="14859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mtClean="0"/>
              <a:t>CPU</a:t>
            </a:r>
            <a:endParaRPr kumimoji="1" lang="ja-JP" altLang="en-US"/>
          </a:p>
        </p:txBody>
      </p:sp>
      <p:sp>
        <p:nvSpPr>
          <p:cNvPr id="10" name="テキスト ボックス 9"/>
          <p:cNvSpPr txBox="1"/>
          <p:nvPr/>
        </p:nvSpPr>
        <p:spPr>
          <a:xfrm>
            <a:off x="6604589" y="1645905"/>
            <a:ext cx="1741695" cy="369332"/>
          </a:xfrm>
          <a:prstGeom prst="rect">
            <a:avLst/>
          </a:prstGeom>
          <a:noFill/>
        </p:spPr>
        <p:txBody>
          <a:bodyPr wrap="none" rtlCol="0">
            <a:spAutoFit/>
          </a:bodyPr>
          <a:lstStyle/>
          <a:p>
            <a:r>
              <a:rPr lang="en-US" altLang="ja-JP" smtClean="0"/>
              <a:t>Team</a:t>
            </a:r>
            <a:r>
              <a:rPr lang="ja-JP" altLang="en-US" smtClean="0"/>
              <a:t>：</a:t>
            </a:r>
            <a:r>
              <a:rPr lang="en-US" altLang="ja-JP" smtClean="0"/>
              <a:t>MultiCore</a:t>
            </a:r>
            <a:endParaRPr kumimoji="1" lang="ja-JP" altLang="en-US"/>
          </a:p>
        </p:txBody>
      </p:sp>
      <p:sp>
        <p:nvSpPr>
          <p:cNvPr id="11" name="テキスト ボックス 10"/>
          <p:cNvSpPr txBox="1"/>
          <p:nvPr/>
        </p:nvSpPr>
        <p:spPr>
          <a:xfrm>
            <a:off x="571840" y="2085469"/>
            <a:ext cx="1107996" cy="369332"/>
          </a:xfrm>
          <a:prstGeom prst="rect">
            <a:avLst/>
          </a:prstGeom>
          <a:noFill/>
        </p:spPr>
        <p:txBody>
          <a:bodyPr wrap="none" rtlCol="0">
            <a:spAutoFit/>
          </a:bodyPr>
          <a:lstStyle/>
          <a:p>
            <a:r>
              <a:rPr kumimoji="1" lang="ja-JP" altLang="en-US" smtClean="0"/>
              <a:t>処理内容</a:t>
            </a:r>
            <a:endParaRPr kumimoji="1" lang="ja-JP" altLang="en-US"/>
          </a:p>
        </p:txBody>
      </p:sp>
      <p:sp>
        <p:nvSpPr>
          <p:cNvPr id="12" name="曲折矢印 11"/>
          <p:cNvSpPr/>
          <p:nvPr/>
        </p:nvSpPr>
        <p:spPr>
          <a:xfrm rot="5400000">
            <a:off x="4936647" y="2971258"/>
            <a:ext cx="1817985" cy="1517899"/>
          </a:xfrm>
          <a:prstGeom prst="bentArrow">
            <a:avLst>
              <a:gd name="adj1" fmla="val 16870"/>
              <a:gd name="adj2" fmla="val 25000"/>
              <a:gd name="adj3" fmla="val 25000"/>
              <a:gd name="adj4" fmla="val 18547"/>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四角形吹き出し 12"/>
          <p:cNvSpPr/>
          <p:nvPr/>
        </p:nvSpPr>
        <p:spPr>
          <a:xfrm>
            <a:off x="3527686" y="1531134"/>
            <a:ext cx="1818881" cy="598874"/>
          </a:xfrm>
          <a:prstGeom prst="wedgeRectCallout">
            <a:avLst>
              <a:gd name="adj1" fmla="val 83286"/>
              <a:gd name="adj2" fmla="val 87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おれやるわ！</a:t>
            </a:r>
            <a:endParaRPr kumimoji="1" lang="ja-JP" altLang="en-US"/>
          </a:p>
        </p:txBody>
      </p:sp>
      <p:sp>
        <p:nvSpPr>
          <p:cNvPr id="14" name="四角形吹き出し 13"/>
          <p:cNvSpPr/>
          <p:nvPr/>
        </p:nvSpPr>
        <p:spPr>
          <a:xfrm>
            <a:off x="9468912" y="1601029"/>
            <a:ext cx="2291039" cy="598874"/>
          </a:xfrm>
          <a:prstGeom prst="wedgeRectCallout">
            <a:avLst>
              <a:gd name="adj1" fmla="val -81358"/>
              <a:gd name="adj2" fmla="val 11718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mtClean="0"/>
              <a:t>え！いいんですか？</a:t>
            </a:r>
            <a:endParaRPr kumimoji="1" lang="ja-JP" altLang="en-US"/>
          </a:p>
        </p:txBody>
      </p:sp>
      <p:sp>
        <p:nvSpPr>
          <p:cNvPr id="15" name="テキスト ボックス 14"/>
          <p:cNvSpPr txBox="1"/>
          <p:nvPr/>
        </p:nvSpPr>
        <p:spPr>
          <a:xfrm>
            <a:off x="5817106" y="3184535"/>
            <a:ext cx="877163" cy="369332"/>
          </a:xfrm>
          <a:prstGeom prst="rect">
            <a:avLst/>
          </a:prstGeom>
          <a:noFill/>
        </p:spPr>
        <p:txBody>
          <a:bodyPr wrap="none" rtlCol="0">
            <a:spAutoFit/>
          </a:bodyPr>
          <a:lstStyle/>
          <a:p>
            <a:r>
              <a:rPr kumimoji="1" lang="ja-JP" altLang="en-US" b="1" smtClean="0"/>
              <a:t>処理中</a:t>
            </a:r>
            <a:endParaRPr kumimoji="1" lang="ja-JP" altLang="en-US" b="1"/>
          </a:p>
        </p:txBody>
      </p:sp>
      <p:sp>
        <p:nvSpPr>
          <p:cNvPr id="16" name="テキスト ボックス 15"/>
          <p:cNvSpPr txBox="1"/>
          <p:nvPr/>
        </p:nvSpPr>
        <p:spPr>
          <a:xfrm>
            <a:off x="241300" y="5154671"/>
            <a:ext cx="11462946" cy="1200329"/>
          </a:xfrm>
          <a:prstGeom prst="rect">
            <a:avLst/>
          </a:prstGeom>
          <a:noFill/>
        </p:spPr>
        <p:txBody>
          <a:bodyPr wrap="none" rtlCol="0">
            <a:spAutoFit/>
          </a:bodyPr>
          <a:lstStyle/>
          <a:p>
            <a:r>
              <a:rPr lang="en-US" altLang="ja-JP" smtClean="0"/>
              <a:t>CPU</a:t>
            </a:r>
            <a:r>
              <a:rPr lang="ja-JP" altLang="en-US" smtClean="0"/>
              <a:t>の単純な命令の高速処理速度にも最大がある以上、それを超える事は難しいでしょう。よって処理を上げるには</a:t>
            </a:r>
            <a:endParaRPr lang="en-US" altLang="ja-JP" smtClean="0"/>
          </a:p>
          <a:p>
            <a:r>
              <a:rPr lang="ja-JP" altLang="en-US" smtClean="0"/>
              <a:t>複数の処理を同時に並列に処理するしかありません。これまでは</a:t>
            </a:r>
            <a:r>
              <a:rPr lang="en-US" altLang="ja-JP" smtClean="0"/>
              <a:t>Program</a:t>
            </a:r>
            <a:r>
              <a:rPr lang="ja-JP" altLang="en-US" smtClean="0"/>
              <a:t>を</a:t>
            </a:r>
            <a:r>
              <a:rPr lang="en-US" altLang="ja-JP" smtClean="0"/>
              <a:t>SingleSled</a:t>
            </a:r>
            <a:r>
              <a:rPr lang="ja-JP" altLang="en-US" smtClean="0"/>
              <a:t>（シングルスレッド）の一本道で</a:t>
            </a:r>
            <a:endParaRPr lang="en-US" altLang="ja-JP" smtClean="0"/>
          </a:p>
          <a:p>
            <a:r>
              <a:rPr lang="ja-JP" altLang="en-US" smtClean="0"/>
              <a:t>処理をしてきましたが、これからは</a:t>
            </a:r>
            <a:r>
              <a:rPr lang="en-US" altLang="ja-JP" smtClean="0"/>
              <a:t>Program</a:t>
            </a:r>
            <a:r>
              <a:rPr lang="ja-JP" altLang="en-US" smtClean="0"/>
              <a:t>を</a:t>
            </a:r>
            <a:r>
              <a:rPr lang="en-US" altLang="ja-JP" smtClean="0"/>
              <a:t>MultiSled</a:t>
            </a:r>
            <a:r>
              <a:rPr lang="ja-JP" altLang="en-US" smtClean="0"/>
              <a:t>（マルチスレッド）で要するに並列に考え処理速度を上げましょう</a:t>
            </a:r>
            <a:endParaRPr lang="en-US" altLang="ja-JP" smtClean="0"/>
          </a:p>
          <a:p>
            <a:endParaRPr kumimoji="1" lang="ja-JP" altLang="en-US"/>
          </a:p>
        </p:txBody>
      </p:sp>
    </p:spTree>
    <p:extLst>
      <p:ext uri="{BB962C8B-B14F-4D97-AF65-F5344CB8AC3E}">
        <p14:creationId xmlns:p14="http://schemas.microsoft.com/office/powerpoint/2010/main" val="3943844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65100" y="114300"/>
            <a:ext cx="4022255" cy="369332"/>
          </a:xfrm>
          <a:prstGeom prst="rect">
            <a:avLst/>
          </a:prstGeom>
          <a:noFill/>
        </p:spPr>
        <p:txBody>
          <a:bodyPr wrap="none" rtlCol="0">
            <a:spAutoFit/>
          </a:bodyPr>
          <a:lstStyle/>
          <a:p>
            <a:r>
              <a:rPr kumimoji="1" lang="ja-JP" altLang="en-US" smtClean="0"/>
              <a:t>・</a:t>
            </a:r>
            <a:r>
              <a:rPr kumimoji="1" lang="en-US" altLang="ja-JP" smtClean="0"/>
              <a:t>File</a:t>
            </a:r>
            <a:r>
              <a:rPr kumimoji="1" lang="ja-JP" altLang="en-US" smtClean="0"/>
              <a:t>読み込みを並列処理するとこうなる</a:t>
            </a:r>
            <a:endParaRPr kumimoji="1" lang="ja-JP" altLang="en-US"/>
          </a:p>
        </p:txBody>
      </p:sp>
      <p:cxnSp>
        <p:nvCxnSpPr>
          <p:cNvPr id="9" name="直線矢印コネクタ 8"/>
          <p:cNvCxnSpPr/>
          <p:nvPr/>
        </p:nvCxnSpPr>
        <p:spPr>
          <a:xfrm flipV="1">
            <a:off x="498730" y="1371813"/>
            <a:ext cx="10216980" cy="381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正方形/長方形 5"/>
          <p:cNvSpPr/>
          <p:nvPr/>
        </p:nvSpPr>
        <p:spPr>
          <a:xfrm>
            <a:off x="1537040" y="1132364"/>
            <a:ext cx="1943100" cy="5550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mtClean="0"/>
              <a:t>Texture</a:t>
            </a:r>
            <a:r>
              <a:rPr kumimoji="1" lang="ja-JP" altLang="en-US" smtClean="0"/>
              <a:t>読み込み</a:t>
            </a:r>
            <a:endParaRPr kumimoji="1" lang="ja-JP" altLang="en-US"/>
          </a:p>
        </p:txBody>
      </p:sp>
      <p:sp>
        <p:nvSpPr>
          <p:cNvPr id="7" name="正方形/長方形 6"/>
          <p:cNvSpPr/>
          <p:nvPr/>
        </p:nvSpPr>
        <p:spPr>
          <a:xfrm>
            <a:off x="3480140" y="1132364"/>
            <a:ext cx="4254160" cy="5550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Wav</a:t>
            </a:r>
            <a:r>
              <a:rPr lang="en-US" altLang="ja-JP"/>
              <a:t>e</a:t>
            </a:r>
            <a:r>
              <a:rPr kumimoji="1" lang="ja-JP" altLang="en-US" smtClean="0"/>
              <a:t>読み込み</a:t>
            </a:r>
            <a:endParaRPr kumimoji="1" lang="ja-JP" altLang="en-US"/>
          </a:p>
        </p:txBody>
      </p:sp>
      <p:sp>
        <p:nvSpPr>
          <p:cNvPr id="11" name="正方形/長方形 10"/>
          <p:cNvSpPr/>
          <p:nvPr/>
        </p:nvSpPr>
        <p:spPr>
          <a:xfrm>
            <a:off x="7721430" y="1132364"/>
            <a:ext cx="1943100" cy="5550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Game</a:t>
            </a:r>
            <a:r>
              <a:rPr lang="ja-JP" altLang="en-US" smtClean="0"/>
              <a:t>実行</a:t>
            </a:r>
            <a:endParaRPr kumimoji="1" lang="ja-JP" altLang="en-US"/>
          </a:p>
        </p:txBody>
      </p:sp>
      <p:sp>
        <p:nvSpPr>
          <p:cNvPr id="14" name="テキスト ボックス 13"/>
          <p:cNvSpPr txBox="1"/>
          <p:nvPr/>
        </p:nvSpPr>
        <p:spPr>
          <a:xfrm>
            <a:off x="635000" y="711200"/>
            <a:ext cx="742511" cy="369332"/>
          </a:xfrm>
          <a:prstGeom prst="rect">
            <a:avLst/>
          </a:prstGeom>
          <a:noFill/>
        </p:spPr>
        <p:txBody>
          <a:bodyPr wrap="none" rtlCol="0">
            <a:spAutoFit/>
          </a:bodyPr>
          <a:lstStyle/>
          <a:p>
            <a:r>
              <a:rPr lang="en-US" altLang="ja-JP"/>
              <a:t>S</a:t>
            </a:r>
            <a:r>
              <a:rPr kumimoji="1" lang="en-US" altLang="ja-JP" smtClean="0"/>
              <a:t>ingle</a:t>
            </a:r>
            <a:endParaRPr kumimoji="1" lang="ja-JP" altLang="en-US"/>
          </a:p>
        </p:txBody>
      </p:sp>
      <p:cxnSp>
        <p:nvCxnSpPr>
          <p:cNvPr id="15" name="直線矢印コネクタ 14"/>
          <p:cNvCxnSpPr/>
          <p:nvPr/>
        </p:nvCxnSpPr>
        <p:spPr>
          <a:xfrm>
            <a:off x="1349458" y="2828913"/>
            <a:ext cx="4670342" cy="305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正方形/長方形 16"/>
          <p:cNvSpPr/>
          <p:nvPr/>
        </p:nvSpPr>
        <p:spPr>
          <a:xfrm>
            <a:off x="1537040" y="2522429"/>
            <a:ext cx="4254160" cy="5550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Wav</a:t>
            </a:r>
            <a:r>
              <a:rPr lang="en-US" altLang="ja-JP"/>
              <a:t>e</a:t>
            </a:r>
            <a:r>
              <a:rPr kumimoji="1" lang="ja-JP" altLang="en-US" smtClean="0"/>
              <a:t>読み込み</a:t>
            </a:r>
            <a:endParaRPr kumimoji="1" lang="ja-JP" altLang="en-US"/>
          </a:p>
        </p:txBody>
      </p:sp>
      <p:cxnSp>
        <p:nvCxnSpPr>
          <p:cNvPr id="19" name="直線矢印コネクタ 18"/>
          <p:cNvCxnSpPr/>
          <p:nvPr/>
        </p:nvCxnSpPr>
        <p:spPr>
          <a:xfrm flipV="1">
            <a:off x="498730" y="3697763"/>
            <a:ext cx="10216980" cy="381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663052" y="2035593"/>
            <a:ext cx="686406" cy="369332"/>
          </a:xfrm>
          <a:prstGeom prst="rect">
            <a:avLst/>
          </a:prstGeom>
          <a:noFill/>
        </p:spPr>
        <p:txBody>
          <a:bodyPr wrap="none" rtlCol="0">
            <a:spAutoFit/>
          </a:bodyPr>
          <a:lstStyle/>
          <a:p>
            <a:r>
              <a:rPr lang="en-US" altLang="ja-JP"/>
              <a:t>M</a:t>
            </a:r>
            <a:r>
              <a:rPr kumimoji="1" lang="en-US" altLang="ja-JP" smtClean="0"/>
              <a:t>ulti</a:t>
            </a:r>
            <a:endParaRPr kumimoji="1" lang="ja-JP" altLang="en-US"/>
          </a:p>
        </p:txBody>
      </p:sp>
      <p:sp>
        <p:nvSpPr>
          <p:cNvPr id="16" name="正方形/長方形 15"/>
          <p:cNvSpPr/>
          <p:nvPr/>
        </p:nvSpPr>
        <p:spPr>
          <a:xfrm>
            <a:off x="1581150" y="3439263"/>
            <a:ext cx="1943100" cy="5550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mtClean="0"/>
              <a:t>Texture</a:t>
            </a:r>
            <a:r>
              <a:rPr kumimoji="1" lang="ja-JP" altLang="en-US" smtClean="0"/>
              <a:t>読み込み</a:t>
            </a:r>
            <a:endParaRPr kumimoji="1" lang="ja-JP" altLang="en-US"/>
          </a:p>
        </p:txBody>
      </p:sp>
      <p:sp>
        <p:nvSpPr>
          <p:cNvPr id="18" name="正方形/長方形 17"/>
          <p:cNvSpPr/>
          <p:nvPr/>
        </p:nvSpPr>
        <p:spPr>
          <a:xfrm>
            <a:off x="6019800" y="3420213"/>
            <a:ext cx="3835400" cy="5550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Game</a:t>
            </a:r>
            <a:r>
              <a:rPr lang="ja-JP" altLang="en-US" smtClean="0"/>
              <a:t>実行</a:t>
            </a:r>
            <a:endParaRPr kumimoji="1" lang="ja-JP" altLang="en-US"/>
          </a:p>
        </p:txBody>
      </p:sp>
      <p:sp>
        <p:nvSpPr>
          <p:cNvPr id="21" name="正方形/長方形 20"/>
          <p:cNvSpPr/>
          <p:nvPr/>
        </p:nvSpPr>
        <p:spPr>
          <a:xfrm>
            <a:off x="165100" y="674701"/>
            <a:ext cx="11264900" cy="12274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p:cNvSpPr/>
          <p:nvPr/>
        </p:nvSpPr>
        <p:spPr>
          <a:xfrm>
            <a:off x="165100" y="1998161"/>
            <a:ext cx="11264900" cy="22055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196724" y="4394200"/>
            <a:ext cx="12207188" cy="1200329"/>
          </a:xfrm>
          <a:prstGeom prst="rect">
            <a:avLst/>
          </a:prstGeom>
          <a:noFill/>
        </p:spPr>
        <p:txBody>
          <a:bodyPr wrap="none" rtlCol="0">
            <a:spAutoFit/>
          </a:bodyPr>
          <a:lstStyle/>
          <a:p>
            <a:r>
              <a:rPr lang="ja-JP" altLang="en-US"/>
              <a:t>読み込</a:t>
            </a:r>
            <a:r>
              <a:rPr lang="ja-JP" altLang="en-US" smtClean="0"/>
              <a:t>みを例に考えた時、このように平行に行うことで高速に処理を終わらせることができます。では、これまで触れなかった</a:t>
            </a:r>
            <a:endParaRPr lang="en-US" altLang="ja-JP" smtClean="0"/>
          </a:p>
          <a:p>
            <a:r>
              <a:rPr kumimoji="1" lang="ja-JP" altLang="en-US" smtClean="0"/>
              <a:t>のかと言うと、</a:t>
            </a:r>
            <a:r>
              <a:rPr lang="en-US" altLang="ja-JP" smtClean="0">
                <a:solidFill>
                  <a:srgbClr val="FF0000"/>
                </a:solidFill>
              </a:rPr>
              <a:t>S</a:t>
            </a:r>
            <a:r>
              <a:rPr kumimoji="1" lang="en-US" altLang="ja-JP" smtClean="0">
                <a:solidFill>
                  <a:srgbClr val="FF0000"/>
                </a:solidFill>
              </a:rPr>
              <a:t>ingle</a:t>
            </a:r>
            <a:r>
              <a:rPr kumimoji="1" lang="ja-JP" altLang="en-US" smtClean="0">
                <a:solidFill>
                  <a:srgbClr val="FF0000"/>
                </a:solidFill>
              </a:rPr>
              <a:t>の方が制御は楽だからです。</a:t>
            </a:r>
            <a:r>
              <a:rPr lang="en-US" altLang="ja-JP" smtClean="0">
                <a:solidFill>
                  <a:srgbClr val="FF0000"/>
                </a:solidFill>
              </a:rPr>
              <a:t>M</a:t>
            </a:r>
            <a:r>
              <a:rPr kumimoji="1" lang="en-US" altLang="ja-JP" smtClean="0">
                <a:solidFill>
                  <a:srgbClr val="FF0000"/>
                </a:solidFill>
              </a:rPr>
              <a:t>ultiSled</a:t>
            </a:r>
            <a:r>
              <a:rPr kumimoji="1" lang="ja-JP" altLang="en-US" smtClean="0">
                <a:solidFill>
                  <a:srgbClr val="FF0000"/>
                </a:solidFill>
              </a:rPr>
              <a:t>は高速で便利ですが制御が並列な分ややこしい</a:t>
            </a:r>
            <a:r>
              <a:rPr kumimoji="1" lang="ja-JP" altLang="en-US" smtClean="0"/>
              <a:t>から触れてきませ</a:t>
            </a:r>
            <a:endParaRPr kumimoji="1" lang="en-US" altLang="ja-JP" smtClean="0"/>
          </a:p>
          <a:p>
            <a:r>
              <a:rPr kumimoji="1" lang="ja-JP" altLang="en-US" smtClean="0"/>
              <a:t>んでした。</a:t>
            </a:r>
            <a:endParaRPr kumimoji="1" lang="en-US" altLang="ja-JP" smtClean="0"/>
          </a:p>
          <a:p>
            <a:endParaRPr kumimoji="1" lang="en-US" altLang="ja-JP" smtClean="0"/>
          </a:p>
        </p:txBody>
      </p:sp>
      <p:cxnSp>
        <p:nvCxnSpPr>
          <p:cNvPr id="29" name="曲線コネクタ 28"/>
          <p:cNvCxnSpPr/>
          <p:nvPr/>
        </p:nvCxnSpPr>
        <p:spPr>
          <a:xfrm rot="16200000" flipH="1">
            <a:off x="8909050" y="1292054"/>
            <a:ext cx="825500" cy="177800"/>
          </a:xfrm>
          <a:prstGeom prst="curved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曲線コネクタ 32"/>
          <p:cNvCxnSpPr/>
          <p:nvPr/>
        </p:nvCxnSpPr>
        <p:spPr>
          <a:xfrm rot="16200000" flipH="1">
            <a:off x="8997950" y="1298617"/>
            <a:ext cx="825500" cy="177800"/>
          </a:xfrm>
          <a:prstGeom prst="curved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曲線コネクタ 33"/>
          <p:cNvCxnSpPr/>
          <p:nvPr/>
        </p:nvCxnSpPr>
        <p:spPr>
          <a:xfrm rot="16200000" flipH="1">
            <a:off x="9086850" y="3602300"/>
            <a:ext cx="825500" cy="177800"/>
          </a:xfrm>
          <a:prstGeom prst="curved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曲線コネクタ 34"/>
          <p:cNvCxnSpPr/>
          <p:nvPr/>
        </p:nvCxnSpPr>
        <p:spPr>
          <a:xfrm rot="16200000" flipH="1">
            <a:off x="9175750" y="3608863"/>
            <a:ext cx="825500" cy="177800"/>
          </a:xfrm>
          <a:prstGeom prst="curved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テキスト ボックス 35"/>
          <p:cNvSpPr txBox="1"/>
          <p:nvPr/>
        </p:nvSpPr>
        <p:spPr>
          <a:xfrm>
            <a:off x="196724" y="5753100"/>
            <a:ext cx="10927992" cy="646331"/>
          </a:xfrm>
          <a:prstGeom prst="rect">
            <a:avLst/>
          </a:prstGeom>
          <a:noFill/>
        </p:spPr>
        <p:txBody>
          <a:bodyPr wrap="none" rtlCol="0">
            <a:spAutoFit/>
          </a:bodyPr>
          <a:lstStyle/>
          <a:p>
            <a:r>
              <a:rPr kumimoji="1" lang="ja-JP" altLang="en-US" smtClean="0"/>
              <a:t>まだ、そんなに処理速度は問題が無さそうな気がしますが、実はとんでもない問題が起きています。</a:t>
            </a:r>
            <a:endParaRPr kumimoji="1" lang="en-US" altLang="ja-JP" smtClean="0"/>
          </a:p>
          <a:p>
            <a:r>
              <a:rPr lang="en-US" altLang="ja-JP" smtClean="0">
                <a:solidFill>
                  <a:srgbClr val="FF0000"/>
                </a:solidFill>
              </a:rPr>
              <a:t>Mouse</a:t>
            </a:r>
            <a:r>
              <a:rPr lang="ja-JP" altLang="en-US" smtClean="0">
                <a:solidFill>
                  <a:srgbClr val="FF0000"/>
                </a:solidFill>
              </a:rPr>
              <a:t>で</a:t>
            </a:r>
            <a:r>
              <a:rPr lang="en-US" altLang="ja-JP">
                <a:solidFill>
                  <a:srgbClr val="FF0000"/>
                </a:solidFill>
              </a:rPr>
              <a:t>O</a:t>
            </a:r>
            <a:r>
              <a:rPr lang="en-US" altLang="ja-JP" smtClean="0">
                <a:solidFill>
                  <a:srgbClr val="FF0000"/>
                </a:solidFill>
              </a:rPr>
              <a:t>bject</a:t>
            </a:r>
            <a:r>
              <a:rPr lang="ja-JP" altLang="en-US" smtClean="0">
                <a:solidFill>
                  <a:srgbClr val="FF0000"/>
                </a:solidFill>
              </a:rPr>
              <a:t>動かしながら、</a:t>
            </a:r>
            <a:r>
              <a:rPr lang="en-US" altLang="ja-JP" smtClean="0">
                <a:solidFill>
                  <a:srgbClr val="FF0000"/>
                </a:solidFill>
              </a:rPr>
              <a:t>CursorKey</a:t>
            </a:r>
            <a:r>
              <a:rPr lang="ja-JP" altLang="en-US" smtClean="0">
                <a:solidFill>
                  <a:srgbClr val="FF0000"/>
                </a:solidFill>
              </a:rPr>
              <a:t>を操作すると</a:t>
            </a:r>
            <a:r>
              <a:rPr lang="en-US" altLang="ja-JP" smtClean="0">
                <a:solidFill>
                  <a:srgbClr val="FF0000"/>
                </a:solidFill>
              </a:rPr>
              <a:t>Mouse</a:t>
            </a:r>
            <a:r>
              <a:rPr lang="ja-JP" altLang="en-US" smtClean="0">
                <a:solidFill>
                  <a:srgbClr val="FF0000"/>
                </a:solidFill>
              </a:rPr>
              <a:t>座標の取る速度が以上に遅くなるという問題です</a:t>
            </a:r>
            <a:r>
              <a:rPr lang="ja-JP" altLang="en-US" smtClean="0"/>
              <a:t>。</a:t>
            </a:r>
            <a:endParaRPr kumimoji="1" lang="ja-JP" altLang="en-US"/>
          </a:p>
        </p:txBody>
      </p:sp>
    </p:spTree>
    <p:extLst>
      <p:ext uri="{BB962C8B-B14F-4D97-AF65-F5344CB8AC3E}">
        <p14:creationId xmlns:p14="http://schemas.microsoft.com/office/powerpoint/2010/main" val="1452673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2357870" cy="923330"/>
          </a:xfrm>
          <a:prstGeom prst="rect">
            <a:avLst/>
          </a:prstGeom>
          <a:noFill/>
        </p:spPr>
        <p:txBody>
          <a:bodyPr wrap="none" rtlCol="0">
            <a:spAutoFit/>
          </a:bodyPr>
          <a:lstStyle/>
          <a:p>
            <a:r>
              <a:rPr kumimoji="1" lang="ja-JP" altLang="en-US" smtClean="0"/>
              <a:t>・問題の原因　</a:t>
            </a:r>
            <a:r>
              <a:rPr lang="en-US" altLang="ja-JP" smtClean="0"/>
              <a:t>WndProc</a:t>
            </a:r>
            <a:r>
              <a:rPr lang="ja-JP" altLang="en-US" smtClean="0"/>
              <a:t>の</a:t>
            </a:r>
            <a:r>
              <a:rPr lang="en-US" altLang="ja-JP" smtClean="0"/>
              <a:t>C</a:t>
            </a:r>
            <a:r>
              <a:rPr kumimoji="1" lang="en-US" altLang="ja-JP" smtClean="0"/>
              <a:t>allback</a:t>
            </a:r>
            <a:r>
              <a:rPr kumimoji="1" lang="ja-JP" altLang="en-US" smtClean="0"/>
              <a:t>関数による割り込み処理</a:t>
            </a:r>
            <a:endParaRPr kumimoji="1" lang="en-US" altLang="ja-JP" smtClean="0"/>
          </a:p>
          <a:p>
            <a:r>
              <a:rPr lang="en-US" altLang="ja-JP" smtClean="0"/>
              <a:t>Callback</a:t>
            </a:r>
            <a:r>
              <a:rPr lang="ja-JP" altLang="en-US" smtClean="0"/>
              <a:t>関数は</a:t>
            </a:r>
            <a:r>
              <a:rPr lang="en-US" altLang="ja-JP"/>
              <a:t>U</a:t>
            </a:r>
            <a:r>
              <a:rPr lang="en-US" altLang="ja-JP" smtClean="0"/>
              <a:t>ser</a:t>
            </a:r>
            <a:r>
              <a:rPr lang="ja-JP" altLang="en-US" smtClean="0"/>
              <a:t>の操作に対して割り込み処理を行います。この割り込みはいつ発生するのかは</a:t>
            </a:r>
            <a:r>
              <a:rPr lang="en-US" altLang="ja-JP" smtClean="0"/>
              <a:t>User</a:t>
            </a:r>
            <a:r>
              <a:rPr lang="ja-JP" altLang="en-US" smtClean="0"/>
              <a:t>の行動なので次第なの</a:t>
            </a:r>
            <a:endParaRPr lang="en-US" altLang="ja-JP" smtClean="0"/>
          </a:p>
          <a:p>
            <a:r>
              <a:rPr lang="ja-JP" altLang="en-US" smtClean="0"/>
              <a:t>でわかりません。</a:t>
            </a:r>
            <a:endParaRPr lang="en-US" altLang="ja-JP" smtClean="0"/>
          </a:p>
        </p:txBody>
      </p:sp>
      <p:cxnSp>
        <p:nvCxnSpPr>
          <p:cNvPr id="5" name="直線矢印コネクタ 4"/>
          <p:cNvCxnSpPr/>
          <p:nvPr/>
        </p:nvCxnSpPr>
        <p:spPr>
          <a:xfrm flipV="1">
            <a:off x="498730" y="1371813"/>
            <a:ext cx="10216980" cy="381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正方形/長方形 7"/>
          <p:cNvSpPr/>
          <p:nvPr/>
        </p:nvSpPr>
        <p:spPr>
          <a:xfrm>
            <a:off x="1193630" y="1094263"/>
            <a:ext cx="1943100" cy="5550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Game</a:t>
            </a:r>
            <a:endParaRPr kumimoji="1" lang="ja-JP" altLang="en-US"/>
          </a:p>
        </p:txBody>
      </p:sp>
      <p:sp>
        <p:nvSpPr>
          <p:cNvPr id="9" name="正方形/長方形 8"/>
          <p:cNvSpPr/>
          <p:nvPr/>
        </p:nvSpPr>
        <p:spPr>
          <a:xfrm>
            <a:off x="3136730" y="1094262"/>
            <a:ext cx="1701970" cy="5550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t>WndProc</a:t>
            </a:r>
            <a:endParaRPr kumimoji="1" lang="ja-JP" altLang="en-US"/>
          </a:p>
        </p:txBody>
      </p:sp>
      <p:sp>
        <p:nvSpPr>
          <p:cNvPr id="10" name="正方形/長方形 9"/>
          <p:cNvSpPr/>
          <p:nvPr/>
        </p:nvSpPr>
        <p:spPr>
          <a:xfrm>
            <a:off x="4838700" y="1094261"/>
            <a:ext cx="1447800" cy="5550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Game</a:t>
            </a:r>
            <a:endParaRPr kumimoji="1" lang="ja-JP" altLang="en-US"/>
          </a:p>
        </p:txBody>
      </p:sp>
      <p:sp>
        <p:nvSpPr>
          <p:cNvPr id="11" name="正方形/長方形 10"/>
          <p:cNvSpPr/>
          <p:nvPr/>
        </p:nvSpPr>
        <p:spPr>
          <a:xfrm>
            <a:off x="6286500" y="1094260"/>
            <a:ext cx="1206670" cy="5550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t>WndProc</a:t>
            </a:r>
            <a:endParaRPr kumimoji="1" lang="ja-JP" altLang="en-US"/>
          </a:p>
        </p:txBody>
      </p:sp>
      <p:sp>
        <p:nvSpPr>
          <p:cNvPr id="12" name="正方形/長方形 11"/>
          <p:cNvSpPr/>
          <p:nvPr/>
        </p:nvSpPr>
        <p:spPr>
          <a:xfrm>
            <a:off x="8501105" y="1094259"/>
            <a:ext cx="1206670" cy="5550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t>WndProc</a:t>
            </a:r>
            <a:endParaRPr kumimoji="1" lang="ja-JP" altLang="en-US"/>
          </a:p>
        </p:txBody>
      </p:sp>
      <p:sp>
        <p:nvSpPr>
          <p:cNvPr id="13" name="正方形/長方形 12"/>
          <p:cNvSpPr/>
          <p:nvPr/>
        </p:nvSpPr>
        <p:spPr>
          <a:xfrm>
            <a:off x="7493170" y="1094258"/>
            <a:ext cx="1007935" cy="5550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Game</a:t>
            </a:r>
            <a:endParaRPr kumimoji="1" lang="ja-JP" altLang="en-US"/>
          </a:p>
        </p:txBody>
      </p:sp>
      <p:sp>
        <p:nvSpPr>
          <p:cNvPr id="14" name="テキスト ボックス 13"/>
          <p:cNvSpPr txBox="1"/>
          <p:nvPr/>
        </p:nvSpPr>
        <p:spPr>
          <a:xfrm>
            <a:off x="127000" y="1841500"/>
            <a:ext cx="9858789" cy="369332"/>
          </a:xfrm>
          <a:prstGeom prst="rect">
            <a:avLst/>
          </a:prstGeom>
          <a:noFill/>
        </p:spPr>
        <p:txBody>
          <a:bodyPr wrap="none" rtlCol="0">
            <a:spAutoFit/>
          </a:bodyPr>
          <a:lstStyle/>
          <a:p>
            <a:r>
              <a:rPr kumimoji="1" lang="ja-JP" altLang="en-US" smtClean="0"/>
              <a:t>一つの</a:t>
            </a:r>
            <a:r>
              <a:rPr lang="en-US" altLang="ja-JP"/>
              <a:t>S</a:t>
            </a:r>
            <a:r>
              <a:rPr kumimoji="1" lang="en-US" altLang="ja-JP" smtClean="0"/>
              <a:t>led</a:t>
            </a:r>
            <a:r>
              <a:rPr kumimoji="1" lang="ja-JP" altLang="en-US" smtClean="0"/>
              <a:t>に混ぜるとこのような感じになってしまいます。ここも</a:t>
            </a:r>
            <a:r>
              <a:rPr lang="en-US" altLang="ja-JP" smtClean="0"/>
              <a:t>M</a:t>
            </a:r>
            <a:r>
              <a:rPr kumimoji="1" lang="en-US" altLang="ja-JP" smtClean="0"/>
              <a:t>ultiSled</a:t>
            </a:r>
            <a:r>
              <a:rPr kumimoji="1" lang="ja-JP" altLang="en-US" smtClean="0"/>
              <a:t>で管理しないといけません。</a:t>
            </a:r>
            <a:endParaRPr kumimoji="1" lang="ja-JP" altLang="en-US"/>
          </a:p>
        </p:txBody>
      </p:sp>
      <p:cxnSp>
        <p:nvCxnSpPr>
          <p:cNvPr id="15" name="直線矢印コネクタ 14"/>
          <p:cNvCxnSpPr/>
          <p:nvPr/>
        </p:nvCxnSpPr>
        <p:spPr>
          <a:xfrm flipV="1">
            <a:off x="1308100" y="3129001"/>
            <a:ext cx="8966200" cy="1476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正方形/長方形 15"/>
          <p:cNvSpPr/>
          <p:nvPr/>
        </p:nvSpPr>
        <p:spPr>
          <a:xfrm>
            <a:off x="1460329" y="2851452"/>
            <a:ext cx="8525459" cy="5550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Game</a:t>
            </a:r>
            <a:endParaRPr kumimoji="1" lang="ja-JP" altLang="en-US"/>
          </a:p>
        </p:txBody>
      </p:sp>
      <p:cxnSp>
        <p:nvCxnSpPr>
          <p:cNvPr id="22" name="直線矢印コネクタ 21"/>
          <p:cNvCxnSpPr/>
          <p:nvPr/>
        </p:nvCxnSpPr>
        <p:spPr>
          <a:xfrm flipV="1">
            <a:off x="720810" y="4431267"/>
            <a:ext cx="10216980" cy="381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正方形/長方形 16"/>
          <p:cNvSpPr/>
          <p:nvPr/>
        </p:nvSpPr>
        <p:spPr>
          <a:xfrm>
            <a:off x="2854813" y="4138954"/>
            <a:ext cx="1701970" cy="5550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t>WndProc</a:t>
            </a:r>
            <a:endParaRPr kumimoji="1" lang="ja-JP" altLang="en-US"/>
          </a:p>
        </p:txBody>
      </p:sp>
      <p:sp>
        <p:nvSpPr>
          <p:cNvPr id="19" name="正方形/長方形 18"/>
          <p:cNvSpPr/>
          <p:nvPr/>
        </p:nvSpPr>
        <p:spPr>
          <a:xfrm>
            <a:off x="5725183" y="4128312"/>
            <a:ext cx="1206670" cy="5550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t>WndProc</a:t>
            </a:r>
            <a:endParaRPr kumimoji="1" lang="ja-JP" altLang="en-US"/>
          </a:p>
        </p:txBody>
      </p:sp>
      <p:sp>
        <p:nvSpPr>
          <p:cNvPr id="20" name="正方形/長方形 19"/>
          <p:cNvSpPr/>
          <p:nvPr/>
        </p:nvSpPr>
        <p:spPr>
          <a:xfrm>
            <a:off x="7496918" y="4124541"/>
            <a:ext cx="1206670" cy="5550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t>WndProc</a:t>
            </a:r>
            <a:endParaRPr kumimoji="1" lang="ja-JP" altLang="en-US"/>
          </a:p>
        </p:txBody>
      </p:sp>
      <p:sp>
        <p:nvSpPr>
          <p:cNvPr id="23" name="テキスト ボックス 22"/>
          <p:cNvSpPr txBox="1"/>
          <p:nvPr/>
        </p:nvSpPr>
        <p:spPr>
          <a:xfrm>
            <a:off x="498730" y="4128312"/>
            <a:ext cx="654346" cy="369332"/>
          </a:xfrm>
          <a:prstGeom prst="rect">
            <a:avLst/>
          </a:prstGeom>
          <a:noFill/>
        </p:spPr>
        <p:txBody>
          <a:bodyPr wrap="none" rtlCol="0">
            <a:spAutoFit/>
          </a:bodyPr>
          <a:lstStyle/>
          <a:p>
            <a:r>
              <a:rPr kumimoji="1" lang="en-US" altLang="ja-JP" smtClean="0"/>
              <a:t>main</a:t>
            </a:r>
            <a:endParaRPr kumimoji="1" lang="ja-JP" altLang="en-US"/>
          </a:p>
        </p:txBody>
      </p:sp>
      <p:sp>
        <p:nvSpPr>
          <p:cNvPr id="25" name="テキスト ボックス 24"/>
          <p:cNvSpPr txBox="1"/>
          <p:nvPr/>
        </p:nvSpPr>
        <p:spPr>
          <a:xfrm>
            <a:off x="498730" y="2791637"/>
            <a:ext cx="518091" cy="369332"/>
          </a:xfrm>
          <a:prstGeom prst="rect">
            <a:avLst/>
          </a:prstGeom>
          <a:noFill/>
        </p:spPr>
        <p:txBody>
          <a:bodyPr wrap="none" rtlCol="0">
            <a:spAutoFit/>
          </a:bodyPr>
          <a:lstStyle/>
          <a:p>
            <a:r>
              <a:rPr lang="en-US" altLang="ja-JP"/>
              <a:t>sub</a:t>
            </a:r>
            <a:endParaRPr kumimoji="1" lang="ja-JP" altLang="en-US"/>
          </a:p>
        </p:txBody>
      </p:sp>
      <p:sp>
        <p:nvSpPr>
          <p:cNvPr id="28" name="テキスト ボックス 27"/>
          <p:cNvSpPr txBox="1"/>
          <p:nvPr/>
        </p:nvSpPr>
        <p:spPr>
          <a:xfrm>
            <a:off x="127000" y="5156200"/>
            <a:ext cx="10951716" cy="646331"/>
          </a:xfrm>
          <a:prstGeom prst="rect">
            <a:avLst/>
          </a:prstGeom>
          <a:noFill/>
        </p:spPr>
        <p:txBody>
          <a:bodyPr wrap="none" rtlCol="0">
            <a:spAutoFit/>
          </a:bodyPr>
          <a:lstStyle/>
          <a:p>
            <a:r>
              <a:rPr kumimoji="1" lang="ja-JP" altLang="en-US" smtClean="0"/>
              <a:t>このように</a:t>
            </a:r>
            <a:r>
              <a:rPr kumimoji="1" lang="en-US" altLang="ja-JP" smtClean="0"/>
              <a:t>Game</a:t>
            </a:r>
            <a:r>
              <a:rPr kumimoji="1" lang="ja-JP" altLang="en-US" smtClean="0"/>
              <a:t>を別の</a:t>
            </a:r>
            <a:r>
              <a:rPr lang="en-US" altLang="ja-JP"/>
              <a:t>S</a:t>
            </a:r>
            <a:r>
              <a:rPr kumimoji="1" lang="en-US" altLang="ja-JP" smtClean="0"/>
              <a:t>led</a:t>
            </a:r>
            <a:r>
              <a:rPr kumimoji="1" lang="ja-JP" altLang="en-US" smtClean="0"/>
              <a:t>でやれば割り込みによる</a:t>
            </a:r>
            <a:r>
              <a:rPr kumimoji="1" lang="en-US" altLang="ja-JP" smtClean="0"/>
              <a:t>Damage</a:t>
            </a:r>
            <a:r>
              <a:rPr kumimoji="1" lang="ja-JP" altLang="en-US" smtClean="0"/>
              <a:t>は消える訳です。さて概要はこれぐらいとして実際に</a:t>
            </a:r>
            <a:endParaRPr kumimoji="1" lang="en-US" altLang="ja-JP" smtClean="0"/>
          </a:p>
          <a:p>
            <a:r>
              <a:rPr lang="en-US" altLang="ja-JP" smtClean="0"/>
              <a:t>M</a:t>
            </a:r>
            <a:r>
              <a:rPr kumimoji="1" lang="en-US" altLang="ja-JP" smtClean="0"/>
              <a:t>ultiSled</a:t>
            </a:r>
            <a:r>
              <a:rPr kumimoji="1" lang="ja-JP" altLang="en-US" smtClean="0"/>
              <a:t>に触れてみましょう。</a:t>
            </a:r>
            <a:endParaRPr kumimoji="1" lang="ja-JP" altLang="en-US"/>
          </a:p>
        </p:txBody>
      </p:sp>
    </p:spTree>
    <p:extLst>
      <p:ext uri="{BB962C8B-B14F-4D97-AF65-F5344CB8AC3E}">
        <p14:creationId xmlns:p14="http://schemas.microsoft.com/office/powerpoint/2010/main" val="3170524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6720751" cy="1477328"/>
          </a:xfrm>
          <a:prstGeom prst="rect">
            <a:avLst/>
          </a:prstGeom>
          <a:noFill/>
        </p:spPr>
        <p:txBody>
          <a:bodyPr wrap="none" rtlCol="0">
            <a:spAutoFit/>
          </a:bodyPr>
          <a:lstStyle/>
          <a:p>
            <a:r>
              <a:rPr kumimoji="1" lang="ja-JP" altLang="en-US" smtClean="0"/>
              <a:t>・</a:t>
            </a:r>
            <a:r>
              <a:rPr lang="en-US" altLang="ja-JP" smtClean="0"/>
              <a:t>M</a:t>
            </a:r>
            <a:r>
              <a:rPr kumimoji="1" lang="en-US" altLang="ja-JP" smtClean="0"/>
              <a:t>ultiSled</a:t>
            </a:r>
            <a:r>
              <a:rPr kumimoji="1" lang="ja-JP" altLang="en-US" smtClean="0"/>
              <a:t>に触れる。</a:t>
            </a:r>
            <a:endParaRPr kumimoji="1" lang="en-US" altLang="ja-JP" smtClean="0"/>
          </a:p>
          <a:p>
            <a:r>
              <a:rPr lang="ja-JP" altLang="en-US"/>
              <a:t>　</a:t>
            </a:r>
            <a:r>
              <a:rPr lang="en-US" altLang="ja-JP"/>
              <a:t> </a:t>
            </a:r>
            <a:r>
              <a:rPr lang="en-US" altLang="ja-JP" smtClean="0"/>
              <a:t>MultiSled</a:t>
            </a:r>
            <a:r>
              <a:rPr lang="ja-JP" altLang="en-US" smtClean="0"/>
              <a:t>は、</a:t>
            </a:r>
            <a:r>
              <a:rPr lang="en-US" altLang="ja-JP" smtClean="0"/>
              <a:t>WindowsAPI</a:t>
            </a:r>
            <a:r>
              <a:rPr lang="ja-JP" altLang="en-US"/>
              <a:t>・</a:t>
            </a:r>
            <a:r>
              <a:rPr lang="en-US" altLang="ja-JP" smtClean="0"/>
              <a:t>C++11</a:t>
            </a:r>
            <a:r>
              <a:rPr lang="ja-JP" altLang="en-US" smtClean="0"/>
              <a:t>か</a:t>
            </a:r>
            <a:r>
              <a:rPr lang="ja-JP" altLang="en-US"/>
              <a:t>ら</a:t>
            </a:r>
            <a:r>
              <a:rPr lang="ja-JP" altLang="en-US" smtClean="0"/>
              <a:t>標準・</a:t>
            </a:r>
            <a:r>
              <a:rPr lang="en-US" altLang="ja-JP" smtClean="0"/>
              <a:t>OpenMP</a:t>
            </a:r>
            <a:r>
              <a:rPr lang="ja-JP" altLang="en-US" smtClean="0"/>
              <a:t>と色々ありま</a:t>
            </a:r>
            <a:endParaRPr lang="en-US" altLang="ja-JP" smtClean="0"/>
          </a:p>
          <a:p>
            <a:r>
              <a:rPr lang="ja-JP" altLang="en-US" smtClean="0"/>
              <a:t>す。今回は</a:t>
            </a:r>
            <a:r>
              <a:rPr lang="en-US" altLang="ja-JP" smtClean="0"/>
              <a:t>WindowsAPI</a:t>
            </a:r>
            <a:r>
              <a:rPr lang="ja-JP" altLang="en-US"/>
              <a:t>の</a:t>
            </a:r>
            <a:r>
              <a:rPr lang="en-US" altLang="ja-JP" smtClean="0"/>
              <a:t>MultiSled</a:t>
            </a:r>
            <a:r>
              <a:rPr lang="ja-JP" altLang="en-US" smtClean="0"/>
              <a:t>でやっていきます。</a:t>
            </a:r>
            <a:r>
              <a:rPr kumimoji="1" lang="ja-JP" altLang="en-US" smtClean="0"/>
              <a:t>本当は</a:t>
            </a:r>
            <a:r>
              <a:rPr kumimoji="1" lang="en-US" altLang="ja-JP" smtClean="0"/>
              <a:t>C++</a:t>
            </a:r>
            <a:r>
              <a:rPr kumimoji="1" lang="ja-JP" altLang="en-US" smtClean="0"/>
              <a:t>で</a:t>
            </a:r>
            <a:endParaRPr kumimoji="1" lang="en-US" altLang="ja-JP" smtClean="0"/>
          </a:p>
          <a:p>
            <a:r>
              <a:rPr kumimoji="1" lang="ja-JP" altLang="en-US" smtClean="0"/>
              <a:t>したかったのですが、これを作成してる時の</a:t>
            </a:r>
            <a:r>
              <a:rPr kumimoji="1" lang="en-US" altLang="ja-JP" smtClean="0"/>
              <a:t>C++</a:t>
            </a:r>
            <a:r>
              <a:rPr kumimoji="1" lang="ja-JP" altLang="en-US" smtClean="0"/>
              <a:t>の</a:t>
            </a:r>
            <a:r>
              <a:rPr kumimoji="1" lang="en-US" altLang="ja-JP" smtClean="0"/>
              <a:t>Version</a:t>
            </a:r>
            <a:r>
              <a:rPr kumimoji="1" lang="ja-JP" altLang="en-US" smtClean="0"/>
              <a:t>がちと古か</a:t>
            </a:r>
            <a:endParaRPr kumimoji="1" lang="en-US" altLang="ja-JP" smtClean="0"/>
          </a:p>
          <a:p>
            <a:r>
              <a:rPr kumimoji="1" lang="ja-JP" altLang="en-US" smtClean="0"/>
              <a:t>った・・・。</a:t>
            </a:r>
            <a:r>
              <a:rPr lang="ja-JP" altLang="en-US"/>
              <a:t> （ゝ</a:t>
            </a:r>
            <a:r>
              <a:rPr lang="en-US" altLang="ja-JP"/>
              <a:t>ω</a:t>
            </a:r>
            <a:r>
              <a:rPr lang="ja-JP" altLang="en-US"/>
              <a:t>・）</a:t>
            </a:r>
            <a:r>
              <a:rPr lang="en-US" altLang="ja-JP"/>
              <a:t>v</a:t>
            </a:r>
            <a:r>
              <a:rPr lang="ja-JP" altLang="en-US"/>
              <a:t>ｷｬﾋﾟ</a:t>
            </a:r>
            <a:endParaRPr kumimoji="1" lang="en-US" altLang="ja-JP" smtClean="0"/>
          </a:p>
        </p:txBody>
      </p:sp>
      <p:sp>
        <p:nvSpPr>
          <p:cNvPr id="2" name="正方形/長方形 1"/>
          <p:cNvSpPr/>
          <p:nvPr/>
        </p:nvSpPr>
        <p:spPr>
          <a:xfrm>
            <a:off x="223709" y="6094194"/>
            <a:ext cx="5784597" cy="646331"/>
          </a:xfrm>
          <a:prstGeom prst="rect">
            <a:avLst/>
          </a:prstGeom>
        </p:spPr>
        <p:txBody>
          <a:bodyPr wrap="none">
            <a:spAutoFit/>
          </a:bodyPr>
          <a:lstStyle/>
          <a:p>
            <a:r>
              <a:rPr lang="ja-JP" altLang="en-US"/>
              <a:t>参考　マルチスレッド大好き</a:t>
            </a:r>
            <a:endParaRPr lang="en-US" altLang="ja-JP" smtClean="0"/>
          </a:p>
          <a:p>
            <a:r>
              <a:rPr lang="ja-JP" altLang="en-US" smtClean="0"/>
              <a:t>http</a:t>
            </a:r>
            <a:r>
              <a:rPr lang="ja-JP" altLang="en-US"/>
              <a:t>://www.geocities.jp/debu0510/personal/kusosure.html</a:t>
            </a:r>
          </a:p>
        </p:txBody>
      </p:sp>
      <p:pic>
        <p:nvPicPr>
          <p:cNvPr id="3" name="図 2"/>
          <p:cNvPicPr>
            <a:picLocks noChangeAspect="1"/>
          </p:cNvPicPr>
          <p:nvPr/>
        </p:nvPicPr>
        <p:blipFill>
          <a:blip r:embed="rId2"/>
          <a:stretch>
            <a:fillRect/>
          </a:stretch>
        </p:blipFill>
        <p:spPr>
          <a:xfrm>
            <a:off x="6604000" y="63500"/>
            <a:ext cx="5456237" cy="6677025"/>
          </a:xfrm>
          <a:prstGeom prst="rect">
            <a:avLst/>
          </a:prstGeom>
          <a:ln>
            <a:solidFill>
              <a:schemeClr val="tx1"/>
            </a:solidFill>
          </a:ln>
        </p:spPr>
      </p:pic>
      <p:sp>
        <p:nvSpPr>
          <p:cNvPr id="6" name="テキスト ボックス 5"/>
          <p:cNvSpPr txBox="1"/>
          <p:nvPr/>
        </p:nvSpPr>
        <p:spPr>
          <a:xfrm>
            <a:off x="10979569" y="63500"/>
            <a:ext cx="1053494" cy="369332"/>
          </a:xfrm>
          <a:prstGeom prst="rect">
            <a:avLst/>
          </a:prstGeom>
          <a:noFill/>
        </p:spPr>
        <p:txBody>
          <a:bodyPr wrap="none" rtlCol="0">
            <a:spAutoFit/>
          </a:bodyPr>
          <a:lstStyle/>
          <a:p>
            <a:r>
              <a:rPr kumimoji="1" lang="en-US" altLang="ja-JP" smtClean="0"/>
              <a:t>main.cpp</a:t>
            </a:r>
            <a:endParaRPr kumimoji="1" lang="ja-JP" altLang="en-US"/>
          </a:p>
        </p:txBody>
      </p:sp>
      <p:sp>
        <p:nvSpPr>
          <p:cNvPr id="7" name="テキスト ボックス 6"/>
          <p:cNvSpPr txBox="1"/>
          <p:nvPr/>
        </p:nvSpPr>
        <p:spPr>
          <a:xfrm>
            <a:off x="0" y="1810782"/>
            <a:ext cx="6115777" cy="369332"/>
          </a:xfrm>
          <a:prstGeom prst="rect">
            <a:avLst/>
          </a:prstGeom>
          <a:noFill/>
        </p:spPr>
        <p:txBody>
          <a:bodyPr wrap="none" rtlCol="0">
            <a:spAutoFit/>
          </a:bodyPr>
          <a:lstStyle/>
          <a:p>
            <a:r>
              <a:rPr kumimoji="1" lang="ja-JP" altLang="en-US" smtClean="0"/>
              <a:t>・新たに</a:t>
            </a:r>
            <a:r>
              <a:rPr kumimoji="1" lang="en-US" altLang="ja-JP" smtClean="0"/>
              <a:t>Test</a:t>
            </a:r>
            <a:r>
              <a:rPr kumimoji="1" lang="ja-JP" altLang="en-US" smtClean="0"/>
              <a:t>の</a:t>
            </a:r>
            <a:r>
              <a:rPr lang="en-US" altLang="ja-JP"/>
              <a:t>P</a:t>
            </a:r>
            <a:r>
              <a:rPr kumimoji="1" lang="en-US" altLang="ja-JP" smtClean="0"/>
              <a:t>roject</a:t>
            </a:r>
            <a:r>
              <a:rPr kumimoji="1" lang="ja-JP" altLang="en-US" smtClean="0"/>
              <a:t>を立ち上げて横の</a:t>
            </a:r>
            <a:r>
              <a:rPr kumimoji="1" lang="en-US" altLang="ja-JP" smtClean="0"/>
              <a:t>Program</a:t>
            </a:r>
            <a:r>
              <a:rPr kumimoji="1" lang="ja-JP" altLang="en-US" smtClean="0"/>
              <a:t>を打ちましょう</a:t>
            </a:r>
            <a:endParaRPr kumimoji="1" lang="ja-JP" altLang="en-US"/>
          </a:p>
        </p:txBody>
      </p:sp>
      <p:sp>
        <p:nvSpPr>
          <p:cNvPr id="8" name="テキスト ボックス 7"/>
          <p:cNvSpPr txBox="1"/>
          <p:nvPr/>
        </p:nvSpPr>
        <p:spPr>
          <a:xfrm>
            <a:off x="65345" y="2315031"/>
            <a:ext cx="6473311" cy="1477328"/>
          </a:xfrm>
          <a:prstGeom prst="rect">
            <a:avLst/>
          </a:prstGeom>
          <a:noFill/>
        </p:spPr>
        <p:txBody>
          <a:bodyPr wrap="none" rtlCol="0">
            <a:spAutoFit/>
          </a:bodyPr>
          <a:lstStyle/>
          <a:p>
            <a:r>
              <a:rPr lang="en-US" altLang="ja-JP" smtClean="0"/>
              <a:t>Sled</a:t>
            </a:r>
            <a:r>
              <a:rPr lang="ja-JP" altLang="en-US" smtClean="0"/>
              <a:t>用の</a:t>
            </a:r>
            <a:r>
              <a:rPr lang="en-US" altLang="ja-JP" smtClean="0"/>
              <a:t>SureA</a:t>
            </a:r>
            <a:r>
              <a:rPr lang="ja-JP" altLang="en-US" smtClean="0"/>
              <a:t>関数と</a:t>
            </a:r>
            <a:r>
              <a:rPr kumimoji="1" lang="en-US" altLang="ja-JP" smtClean="0"/>
              <a:t>SureB</a:t>
            </a:r>
            <a:r>
              <a:rPr kumimoji="1" lang="ja-JP" altLang="en-US" smtClean="0"/>
              <a:t>関数を作成、適当に処理を書きます。</a:t>
            </a:r>
            <a:endParaRPr kumimoji="1" lang="en-US" altLang="ja-JP" smtClean="0"/>
          </a:p>
          <a:p>
            <a:r>
              <a:rPr lang="en-US" altLang="ja-JP"/>
              <a:t>_</a:t>
            </a:r>
            <a:r>
              <a:rPr lang="en-US" altLang="ja-JP" smtClean="0"/>
              <a:t>beginthreadex</a:t>
            </a:r>
            <a:r>
              <a:rPr lang="ja-JP" altLang="en-US" smtClean="0"/>
              <a:t>で指定した関数を</a:t>
            </a:r>
            <a:r>
              <a:rPr lang="en-US" altLang="ja-JP" smtClean="0"/>
              <a:t>MultiSled</a:t>
            </a:r>
            <a:r>
              <a:rPr lang="ja-JP" altLang="en-US" smtClean="0"/>
              <a:t>として実行</a:t>
            </a:r>
            <a:endParaRPr lang="en-US" altLang="ja-JP" smtClean="0"/>
          </a:p>
          <a:p>
            <a:r>
              <a:rPr lang="en-US" altLang="ja-JP" smtClean="0"/>
              <a:t>WaitForMultipleObjects</a:t>
            </a:r>
            <a:r>
              <a:rPr lang="ja-JP" altLang="en-US" smtClean="0"/>
              <a:t>で指定した</a:t>
            </a:r>
            <a:r>
              <a:rPr lang="en-US" altLang="ja-JP" smtClean="0"/>
              <a:t>Sled</a:t>
            </a:r>
            <a:r>
              <a:rPr lang="ja-JP" altLang="en-US" smtClean="0"/>
              <a:t>が終了するまで待機します</a:t>
            </a:r>
            <a:endParaRPr lang="en-US" altLang="ja-JP" smtClean="0"/>
          </a:p>
          <a:p>
            <a:r>
              <a:rPr lang="ja-JP" altLang="en-US"/>
              <a:t>指定</a:t>
            </a:r>
            <a:r>
              <a:rPr lang="ja-JP" altLang="en-US" smtClean="0"/>
              <a:t>した</a:t>
            </a:r>
            <a:r>
              <a:rPr lang="en-US" altLang="ja-JP"/>
              <a:t>S</a:t>
            </a:r>
            <a:r>
              <a:rPr lang="en-US" altLang="ja-JP" smtClean="0"/>
              <a:t>led</a:t>
            </a:r>
            <a:r>
              <a:rPr lang="ja-JP" altLang="en-US" smtClean="0"/>
              <a:t>が全て終了したら、</a:t>
            </a:r>
            <a:r>
              <a:rPr lang="en-US" altLang="ja-JP"/>
              <a:t> </a:t>
            </a:r>
            <a:r>
              <a:rPr lang="en-US" altLang="ja-JP" smtClean="0"/>
              <a:t>WaitForMultipleObjects</a:t>
            </a:r>
            <a:r>
              <a:rPr lang="ja-JP" altLang="en-US" smtClean="0"/>
              <a:t>から再起</a:t>
            </a:r>
            <a:endParaRPr lang="en-US" altLang="ja-JP" smtClean="0"/>
          </a:p>
          <a:p>
            <a:r>
              <a:rPr lang="ja-JP" altLang="en-US" smtClean="0"/>
              <a:t>動して、最後に使い終わった</a:t>
            </a:r>
            <a:r>
              <a:rPr lang="en-US" altLang="ja-JP" smtClean="0"/>
              <a:t>Handle</a:t>
            </a:r>
            <a:r>
              <a:rPr lang="ja-JP" altLang="en-US" smtClean="0"/>
              <a:t>を</a:t>
            </a:r>
            <a:r>
              <a:rPr lang="en-US" altLang="ja-JP" smtClean="0"/>
              <a:t>CloseHandle</a:t>
            </a:r>
            <a:r>
              <a:rPr lang="ja-JP" altLang="en-US" smtClean="0"/>
              <a:t>で</a:t>
            </a:r>
            <a:r>
              <a:rPr lang="ja-JP" altLang="en-US"/>
              <a:t>閉</a:t>
            </a:r>
            <a:r>
              <a:rPr lang="ja-JP" altLang="en-US" smtClean="0"/>
              <a:t>じます</a:t>
            </a:r>
            <a:endParaRPr lang="en-US" altLang="ja-JP"/>
          </a:p>
        </p:txBody>
      </p:sp>
      <p:sp>
        <p:nvSpPr>
          <p:cNvPr id="9" name="テキスト ボックス 8"/>
          <p:cNvSpPr txBox="1"/>
          <p:nvPr/>
        </p:nvSpPr>
        <p:spPr>
          <a:xfrm>
            <a:off x="65345" y="4306896"/>
            <a:ext cx="6106159" cy="646331"/>
          </a:xfrm>
          <a:prstGeom prst="rect">
            <a:avLst/>
          </a:prstGeom>
          <a:noFill/>
        </p:spPr>
        <p:txBody>
          <a:bodyPr wrap="none" rtlCol="0">
            <a:spAutoFit/>
          </a:bodyPr>
          <a:lstStyle/>
          <a:p>
            <a:r>
              <a:rPr kumimoji="1" lang="ja-JP" altLang="en-US" smtClean="0"/>
              <a:t>先に実行したのは</a:t>
            </a:r>
            <a:r>
              <a:rPr kumimoji="1" lang="en-US" altLang="ja-JP" smtClean="0"/>
              <a:t>A</a:t>
            </a:r>
            <a:r>
              <a:rPr kumimoji="1" lang="ja-JP" altLang="en-US" smtClean="0"/>
              <a:t>ですが、実行すると処理が少ない</a:t>
            </a:r>
            <a:r>
              <a:rPr kumimoji="1" lang="en-US" altLang="ja-JP" smtClean="0"/>
              <a:t>B</a:t>
            </a:r>
            <a:r>
              <a:rPr kumimoji="1" lang="ja-JP" altLang="en-US" smtClean="0"/>
              <a:t>が先に</a:t>
            </a:r>
            <a:endParaRPr kumimoji="1" lang="en-US" altLang="ja-JP" smtClean="0"/>
          </a:p>
          <a:p>
            <a:r>
              <a:rPr kumimoji="1" lang="en-US" altLang="ja-JP" smtClean="0"/>
              <a:t>printf</a:t>
            </a:r>
            <a:r>
              <a:rPr kumimoji="1" lang="ja-JP" altLang="en-US" smtClean="0"/>
              <a:t>で出力していますね</a:t>
            </a:r>
            <a:endParaRPr kumimoji="1" lang="ja-JP" altLang="en-US"/>
          </a:p>
        </p:txBody>
      </p:sp>
    </p:spTree>
    <p:extLst>
      <p:ext uri="{BB962C8B-B14F-4D97-AF65-F5344CB8AC3E}">
        <p14:creationId xmlns:p14="http://schemas.microsoft.com/office/powerpoint/2010/main" val="259375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5817618" cy="1477328"/>
          </a:xfrm>
          <a:prstGeom prst="rect">
            <a:avLst/>
          </a:prstGeom>
          <a:noFill/>
        </p:spPr>
        <p:txBody>
          <a:bodyPr wrap="none" rtlCol="0">
            <a:spAutoFit/>
          </a:bodyPr>
          <a:lstStyle/>
          <a:p>
            <a:r>
              <a:rPr kumimoji="1" lang="ja-JP" altLang="en-US" smtClean="0"/>
              <a:t>・</a:t>
            </a:r>
            <a:r>
              <a:rPr lang="en-US" altLang="ja-JP" smtClean="0"/>
              <a:t>M</a:t>
            </a:r>
            <a:r>
              <a:rPr kumimoji="1" lang="en-US" altLang="ja-JP" smtClean="0"/>
              <a:t>ultSled</a:t>
            </a:r>
            <a:r>
              <a:rPr lang="ja-JP" altLang="en-US" smtClean="0"/>
              <a:t>の</a:t>
            </a:r>
            <a:r>
              <a:rPr lang="ja-JP" altLang="en-US"/>
              <a:t>共通</a:t>
            </a:r>
            <a:r>
              <a:rPr lang="ja-JP" altLang="en-US" smtClean="0"/>
              <a:t>の</a:t>
            </a:r>
            <a:r>
              <a:rPr lang="en-US" altLang="ja-JP" smtClean="0"/>
              <a:t>Data</a:t>
            </a:r>
            <a:r>
              <a:rPr lang="ja-JP" altLang="en-US" smtClean="0"/>
              <a:t>を触る</a:t>
            </a:r>
            <a:endParaRPr kumimoji="1" lang="en-US" altLang="ja-JP" smtClean="0"/>
          </a:p>
          <a:p>
            <a:r>
              <a:rPr lang="ja-JP" altLang="en-US" smtClean="0"/>
              <a:t>さて、先ほどの</a:t>
            </a:r>
            <a:r>
              <a:rPr lang="en-US" altLang="ja-JP" smtClean="0"/>
              <a:t>SauceCode</a:t>
            </a:r>
            <a:r>
              <a:rPr lang="ja-JP" altLang="en-US" smtClean="0"/>
              <a:t>が変えてみました。</a:t>
            </a:r>
            <a:r>
              <a:rPr lang="en-US" altLang="ja-JP" smtClean="0"/>
              <a:t>Sled</a:t>
            </a:r>
            <a:r>
              <a:rPr lang="ja-JP" altLang="en-US" smtClean="0"/>
              <a:t>が同時に</a:t>
            </a:r>
            <a:endParaRPr lang="en-US" altLang="ja-JP" smtClean="0"/>
          </a:p>
          <a:p>
            <a:r>
              <a:rPr kumimoji="1" lang="en-US" altLang="ja-JP" smtClean="0"/>
              <a:t>total</a:t>
            </a:r>
            <a:r>
              <a:rPr kumimoji="1" lang="ja-JP" altLang="en-US" smtClean="0"/>
              <a:t>に値が加えてから出力を繰り返し行っています。</a:t>
            </a:r>
            <a:endParaRPr kumimoji="1" lang="en-US" altLang="ja-JP" smtClean="0"/>
          </a:p>
          <a:p>
            <a:endParaRPr lang="en-US" altLang="ja-JP"/>
          </a:p>
          <a:p>
            <a:r>
              <a:rPr kumimoji="1" lang="ja-JP" altLang="en-US" smtClean="0"/>
              <a:t>実行してみて結果を見たらすごいことになっていますね。</a:t>
            </a:r>
            <a:endParaRPr kumimoji="1" lang="en-US" altLang="ja-JP" smtClean="0"/>
          </a:p>
        </p:txBody>
      </p:sp>
      <p:pic>
        <p:nvPicPr>
          <p:cNvPr id="5" name="図 4"/>
          <p:cNvPicPr>
            <a:picLocks noChangeAspect="1"/>
          </p:cNvPicPr>
          <p:nvPr/>
        </p:nvPicPr>
        <p:blipFill>
          <a:blip r:embed="rId2"/>
          <a:stretch>
            <a:fillRect/>
          </a:stretch>
        </p:blipFill>
        <p:spPr>
          <a:xfrm>
            <a:off x="6283324" y="76200"/>
            <a:ext cx="5633419" cy="6718300"/>
          </a:xfrm>
          <a:prstGeom prst="rect">
            <a:avLst/>
          </a:prstGeom>
          <a:ln>
            <a:solidFill>
              <a:schemeClr val="tx1"/>
            </a:solidFill>
          </a:ln>
        </p:spPr>
      </p:pic>
      <p:pic>
        <p:nvPicPr>
          <p:cNvPr id="6" name="図 5"/>
          <p:cNvPicPr>
            <a:picLocks noChangeAspect="1"/>
          </p:cNvPicPr>
          <p:nvPr/>
        </p:nvPicPr>
        <p:blipFill>
          <a:blip r:embed="rId3"/>
          <a:stretch>
            <a:fillRect/>
          </a:stretch>
        </p:blipFill>
        <p:spPr>
          <a:xfrm>
            <a:off x="120650" y="1658642"/>
            <a:ext cx="2444750" cy="3553416"/>
          </a:xfrm>
          <a:prstGeom prst="rect">
            <a:avLst/>
          </a:prstGeom>
          <a:ln>
            <a:solidFill>
              <a:schemeClr val="tx1"/>
            </a:solidFill>
          </a:ln>
        </p:spPr>
      </p:pic>
      <p:sp>
        <p:nvSpPr>
          <p:cNvPr id="7" name="テキスト ボックス 6"/>
          <p:cNvSpPr txBox="1"/>
          <p:nvPr/>
        </p:nvSpPr>
        <p:spPr>
          <a:xfrm>
            <a:off x="120650" y="5410200"/>
            <a:ext cx="5703806" cy="1200329"/>
          </a:xfrm>
          <a:prstGeom prst="rect">
            <a:avLst/>
          </a:prstGeom>
          <a:noFill/>
        </p:spPr>
        <p:txBody>
          <a:bodyPr wrap="none" rtlCol="0">
            <a:spAutoFit/>
          </a:bodyPr>
          <a:lstStyle/>
          <a:p>
            <a:r>
              <a:rPr kumimoji="1" lang="ja-JP" altLang="en-US" smtClean="0"/>
              <a:t>各</a:t>
            </a:r>
            <a:r>
              <a:rPr kumimoji="1" lang="en-US" altLang="ja-JP" smtClean="0"/>
              <a:t>sled</a:t>
            </a:r>
            <a:r>
              <a:rPr kumimoji="1" lang="ja-JP" altLang="en-US" smtClean="0"/>
              <a:t>の出力の</a:t>
            </a:r>
            <a:r>
              <a:rPr kumimoji="1" lang="en-US" altLang="ja-JP" smtClean="0"/>
              <a:t>timing</a:t>
            </a:r>
            <a:r>
              <a:rPr kumimoji="1" lang="ja-JP" altLang="en-US" smtClean="0"/>
              <a:t>と演算の</a:t>
            </a:r>
            <a:r>
              <a:rPr kumimoji="1" lang="en-US" altLang="ja-JP" smtClean="0"/>
              <a:t>timing</a:t>
            </a:r>
            <a:r>
              <a:rPr kumimoji="1" lang="ja-JP" altLang="en-US" smtClean="0"/>
              <a:t>が重なっているので</a:t>
            </a:r>
            <a:endParaRPr kumimoji="1" lang="en-US" altLang="ja-JP" smtClean="0"/>
          </a:p>
          <a:p>
            <a:r>
              <a:rPr lang="ja-JP" altLang="en-US"/>
              <a:t>途中</a:t>
            </a:r>
            <a:r>
              <a:rPr lang="ja-JP" altLang="en-US" smtClean="0"/>
              <a:t>までの結果が良くわからないことになっていますね</a:t>
            </a:r>
            <a:endParaRPr lang="en-US" altLang="ja-JP" smtClean="0"/>
          </a:p>
          <a:p>
            <a:endParaRPr kumimoji="1" lang="en-US" altLang="ja-JP"/>
          </a:p>
          <a:p>
            <a:r>
              <a:rPr lang="ja-JP" altLang="en-US" smtClean="0"/>
              <a:t>共通の</a:t>
            </a:r>
            <a:r>
              <a:rPr lang="en-US" altLang="ja-JP" smtClean="0"/>
              <a:t>Data</a:t>
            </a:r>
            <a:r>
              <a:rPr lang="ja-JP" altLang="en-US" smtClean="0"/>
              <a:t>を触る時は気を付けないといけない</a:t>
            </a:r>
            <a:endParaRPr kumimoji="1" lang="en-US" altLang="ja-JP" smtClean="0"/>
          </a:p>
        </p:txBody>
      </p:sp>
    </p:spTree>
    <p:extLst>
      <p:ext uri="{BB962C8B-B14F-4D97-AF65-F5344CB8AC3E}">
        <p14:creationId xmlns:p14="http://schemas.microsoft.com/office/powerpoint/2010/main" val="1585751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223412" cy="369332"/>
          </a:xfrm>
          <a:prstGeom prst="rect">
            <a:avLst/>
          </a:prstGeom>
          <a:noFill/>
        </p:spPr>
        <p:txBody>
          <a:bodyPr wrap="none" rtlCol="0">
            <a:spAutoFit/>
          </a:bodyPr>
          <a:lstStyle/>
          <a:p>
            <a:r>
              <a:rPr kumimoji="1" lang="ja-JP" altLang="en-US" smtClean="0"/>
              <a:t>・排他制御</a:t>
            </a:r>
            <a:endParaRPr kumimoji="1" lang="ja-JP" altLang="en-US"/>
          </a:p>
        </p:txBody>
      </p:sp>
      <p:sp>
        <p:nvSpPr>
          <p:cNvPr id="5" name="正方形/長方形 4"/>
          <p:cNvSpPr/>
          <p:nvPr/>
        </p:nvSpPr>
        <p:spPr>
          <a:xfrm>
            <a:off x="123015" y="383064"/>
            <a:ext cx="4807598" cy="1754326"/>
          </a:xfrm>
          <a:prstGeom prst="rect">
            <a:avLst/>
          </a:prstGeom>
        </p:spPr>
        <p:txBody>
          <a:bodyPr wrap="none">
            <a:spAutoFit/>
          </a:bodyPr>
          <a:lstStyle/>
          <a:p>
            <a:r>
              <a:rPr lang="en-US" altLang="ja-JP" smtClean="0"/>
              <a:t>CriticalSection(</a:t>
            </a:r>
            <a:r>
              <a:rPr lang="ja-JP" altLang="en-US" smtClean="0"/>
              <a:t>クリティカルセクション</a:t>
            </a:r>
            <a:r>
              <a:rPr lang="en-US" altLang="ja-JP" smtClean="0"/>
              <a:t>) </a:t>
            </a:r>
          </a:p>
          <a:p>
            <a:r>
              <a:rPr lang="ja-JP" altLang="en-US" smtClean="0"/>
              <a:t>複数の</a:t>
            </a:r>
            <a:r>
              <a:rPr lang="en-US" altLang="ja-JP"/>
              <a:t>S</a:t>
            </a:r>
            <a:r>
              <a:rPr lang="en-US" altLang="ja-JP" smtClean="0"/>
              <a:t>led</a:t>
            </a:r>
            <a:r>
              <a:rPr lang="ja-JP" altLang="en-US" smtClean="0"/>
              <a:t>が同じ</a:t>
            </a:r>
            <a:r>
              <a:rPr lang="en-US" altLang="ja-JP" smtClean="0"/>
              <a:t>Data</a:t>
            </a:r>
            <a:r>
              <a:rPr lang="ja-JP" altLang="en-US" smtClean="0"/>
              <a:t>を変更する時、順に行う。</a:t>
            </a:r>
            <a:endParaRPr lang="en-US" altLang="ja-JP" smtClean="0"/>
          </a:p>
          <a:p>
            <a:r>
              <a:rPr lang="ja-JP" altLang="en-US" smtClean="0"/>
              <a:t>列は一列のみ</a:t>
            </a:r>
            <a:endParaRPr lang="en-US" altLang="ja-JP" smtClean="0"/>
          </a:p>
          <a:p>
            <a:r>
              <a:rPr lang="en-US" altLang="ja-JP" smtClean="0"/>
              <a:t>Semaphore(</a:t>
            </a:r>
            <a:r>
              <a:rPr lang="ja-JP" altLang="en-US" smtClean="0"/>
              <a:t>セマフォ</a:t>
            </a:r>
            <a:r>
              <a:rPr lang="en-US" altLang="ja-JP" smtClean="0"/>
              <a:t>)</a:t>
            </a:r>
          </a:p>
          <a:p>
            <a:r>
              <a:rPr lang="ja-JP" altLang="en-US" smtClean="0"/>
              <a:t>複数</a:t>
            </a:r>
            <a:r>
              <a:rPr lang="ja-JP" altLang="en-US"/>
              <a:t>の</a:t>
            </a:r>
            <a:r>
              <a:rPr lang="en-US" altLang="ja-JP"/>
              <a:t>Sled</a:t>
            </a:r>
            <a:r>
              <a:rPr lang="ja-JP" altLang="en-US"/>
              <a:t>が同じ</a:t>
            </a:r>
            <a:r>
              <a:rPr lang="en-US" altLang="ja-JP"/>
              <a:t>Data</a:t>
            </a:r>
            <a:r>
              <a:rPr lang="ja-JP" altLang="en-US"/>
              <a:t>を変更する時</a:t>
            </a:r>
            <a:r>
              <a:rPr lang="ja-JP" altLang="en-US" smtClean="0"/>
              <a:t>、順に行う。</a:t>
            </a:r>
            <a:endParaRPr lang="en-US" altLang="ja-JP" smtClean="0"/>
          </a:p>
          <a:p>
            <a:r>
              <a:rPr lang="ja-JP" altLang="en-US" smtClean="0"/>
              <a:t>並ぶ列が変更ができる</a:t>
            </a:r>
            <a:endParaRPr lang="en-US" altLang="ja-JP"/>
          </a:p>
        </p:txBody>
      </p:sp>
      <p:pic>
        <p:nvPicPr>
          <p:cNvPr id="6" name="図 5"/>
          <p:cNvPicPr>
            <a:picLocks noChangeAspect="1"/>
          </p:cNvPicPr>
          <p:nvPr/>
        </p:nvPicPr>
        <p:blipFill>
          <a:blip r:embed="rId2"/>
          <a:stretch>
            <a:fillRect/>
          </a:stretch>
        </p:blipFill>
        <p:spPr>
          <a:xfrm>
            <a:off x="6529573" y="11993"/>
            <a:ext cx="5446527" cy="6846007"/>
          </a:xfrm>
          <a:prstGeom prst="rect">
            <a:avLst/>
          </a:prstGeom>
          <a:ln>
            <a:solidFill>
              <a:schemeClr val="tx1"/>
            </a:solidFill>
          </a:ln>
        </p:spPr>
      </p:pic>
      <p:sp>
        <p:nvSpPr>
          <p:cNvPr id="7" name="テキスト ボックス 6"/>
          <p:cNvSpPr txBox="1"/>
          <p:nvPr/>
        </p:nvSpPr>
        <p:spPr>
          <a:xfrm>
            <a:off x="123015" y="2387600"/>
            <a:ext cx="6381875" cy="1200329"/>
          </a:xfrm>
          <a:prstGeom prst="rect">
            <a:avLst/>
          </a:prstGeom>
          <a:noFill/>
        </p:spPr>
        <p:txBody>
          <a:bodyPr wrap="none" rtlCol="0">
            <a:spAutoFit/>
          </a:bodyPr>
          <a:lstStyle/>
          <a:p>
            <a:r>
              <a:rPr kumimoji="1" lang="ja-JP" altLang="en-US" smtClean="0"/>
              <a:t>横の</a:t>
            </a:r>
            <a:r>
              <a:rPr lang="en-US" altLang="ja-JP" smtClean="0"/>
              <a:t>S</a:t>
            </a:r>
            <a:r>
              <a:rPr kumimoji="1" lang="en-US" altLang="ja-JP" smtClean="0"/>
              <a:t>auceCode</a:t>
            </a:r>
            <a:r>
              <a:rPr kumimoji="1" lang="ja-JP" altLang="en-US" smtClean="0"/>
              <a:t>は、</a:t>
            </a:r>
            <a:r>
              <a:rPr kumimoji="1" lang="en-US" altLang="ja-JP" smtClean="0"/>
              <a:t>CriticalSection</a:t>
            </a:r>
            <a:r>
              <a:rPr kumimoji="1" lang="ja-JP" altLang="en-US" smtClean="0"/>
              <a:t>を使用し排他制御しています。</a:t>
            </a:r>
            <a:endParaRPr kumimoji="1" lang="en-US" altLang="ja-JP" smtClean="0"/>
          </a:p>
          <a:p>
            <a:r>
              <a:rPr kumimoji="1" lang="ja-JP" altLang="en-US" smtClean="0"/>
              <a:t>各</a:t>
            </a:r>
            <a:r>
              <a:rPr lang="en-US" altLang="ja-JP" smtClean="0"/>
              <a:t>Sled</a:t>
            </a:r>
            <a:r>
              <a:rPr lang="ja-JP" altLang="en-US"/>
              <a:t>が</a:t>
            </a:r>
            <a:r>
              <a:rPr kumimoji="1" lang="en-US" altLang="ja-JP" smtClean="0"/>
              <a:t>total</a:t>
            </a:r>
            <a:r>
              <a:rPr kumimoji="1" lang="ja-JP" altLang="en-US" smtClean="0"/>
              <a:t>の変数を</a:t>
            </a:r>
            <a:r>
              <a:rPr lang="ja-JP" altLang="en-US" smtClean="0"/>
              <a:t>操作する</a:t>
            </a:r>
            <a:r>
              <a:rPr lang="ja-JP" altLang="en-US"/>
              <a:t>時</a:t>
            </a:r>
            <a:r>
              <a:rPr lang="ja-JP" altLang="en-US" smtClean="0"/>
              <a:t>だけ、独占しますので、他の</a:t>
            </a:r>
            <a:endParaRPr lang="en-US" altLang="ja-JP" smtClean="0"/>
          </a:p>
          <a:p>
            <a:r>
              <a:rPr lang="en-US" altLang="ja-JP"/>
              <a:t>S</a:t>
            </a:r>
            <a:r>
              <a:rPr lang="en-US" altLang="ja-JP" smtClean="0"/>
              <a:t>led</a:t>
            </a:r>
            <a:r>
              <a:rPr lang="ja-JP" altLang="en-US" smtClean="0"/>
              <a:t>が触る事はありません。よって下の結果のようにめちゃくちゃ</a:t>
            </a:r>
            <a:endParaRPr lang="en-US" altLang="ja-JP" smtClean="0"/>
          </a:p>
          <a:p>
            <a:r>
              <a:rPr lang="ja-JP" altLang="en-US" smtClean="0"/>
              <a:t>になる事はありません。</a:t>
            </a:r>
            <a:endParaRPr lang="en-US" altLang="ja-JP" smtClean="0"/>
          </a:p>
        </p:txBody>
      </p:sp>
      <p:pic>
        <p:nvPicPr>
          <p:cNvPr id="8" name="図 7"/>
          <p:cNvPicPr>
            <a:picLocks noChangeAspect="1"/>
          </p:cNvPicPr>
          <p:nvPr/>
        </p:nvPicPr>
        <p:blipFill>
          <a:blip r:embed="rId3"/>
          <a:stretch>
            <a:fillRect/>
          </a:stretch>
        </p:blipFill>
        <p:spPr>
          <a:xfrm>
            <a:off x="153436" y="3739796"/>
            <a:ext cx="2431013" cy="2895364"/>
          </a:xfrm>
          <a:prstGeom prst="rect">
            <a:avLst/>
          </a:prstGeom>
          <a:ln>
            <a:solidFill>
              <a:schemeClr val="tx1"/>
            </a:solidFill>
          </a:ln>
        </p:spPr>
      </p:pic>
      <p:sp>
        <p:nvSpPr>
          <p:cNvPr id="10" name="テキスト ボックス 9"/>
          <p:cNvSpPr txBox="1"/>
          <p:nvPr/>
        </p:nvSpPr>
        <p:spPr>
          <a:xfrm>
            <a:off x="2693360" y="4724400"/>
            <a:ext cx="3727302" cy="1477328"/>
          </a:xfrm>
          <a:prstGeom prst="rect">
            <a:avLst/>
          </a:prstGeom>
          <a:noFill/>
        </p:spPr>
        <p:txBody>
          <a:bodyPr wrap="none" rtlCol="0">
            <a:spAutoFit/>
          </a:bodyPr>
          <a:lstStyle/>
          <a:p>
            <a:r>
              <a:rPr lang="en-US" altLang="ja-JP" smtClean="0"/>
              <a:t>CriticalSection</a:t>
            </a:r>
            <a:r>
              <a:rPr lang="ja-JP" altLang="en-US" smtClean="0"/>
              <a:t>開始から終了までの</a:t>
            </a:r>
            <a:endParaRPr lang="en-US" altLang="ja-JP" smtClean="0"/>
          </a:p>
          <a:p>
            <a:r>
              <a:rPr kumimoji="1" lang="ja-JP" altLang="en-US"/>
              <a:t>変数</a:t>
            </a:r>
            <a:r>
              <a:rPr kumimoji="1" lang="ja-JP" altLang="en-US" smtClean="0"/>
              <a:t>は、開始した</a:t>
            </a:r>
            <a:r>
              <a:rPr lang="en-US" altLang="ja-JP"/>
              <a:t>S</a:t>
            </a:r>
            <a:r>
              <a:rPr kumimoji="1" lang="en-US" altLang="ja-JP" smtClean="0"/>
              <a:t>led</a:t>
            </a:r>
            <a:r>
              <a:rPr kumimoji="1" lang="ja-JP" altLang="en-US" smtClean="0"/>
              <a:t>が独占します。</a:t>
            </a:r>
            <a:endParaRPr kumimoji="1" lang="en-US" altLang="ja-JP" smtClean="0"/>
          </a:p>
          <a:p>
            <a:r>
              <a:rPr kumimoji="1" lang="ja-JP" altLang="en-US" smtClean="0"/>
              <a:t>その他の</a:t>
            </a:r>
            <a:r>
              <a:rPr lang="en-US" altLang="ja-JP" smtClean="0"/>
              <a:t>S</a:t>
            </a:r>
            <a:r>
              <a:rPr kumimoji="1" lang="en-US" altLang="ja-JP" smtClean="0"/>
              <a:t>led</a:t>
            </a:r>
            <a:r>
              <a:rPr kumimoji="1" lang="ja-JP" altLang="en-US" smtClean="0"/>
              <a:t>は触れないのでその</a:t>
            </a:r>
            <a:endParaRPr kumimoji="1" lang="en-US" altLang="ja-JP" smtClean="0"/>
          </a:p>
          <a:p>
            <a:r>
              <a:rPr lang="ja-JP" altLang="en-US"/>
              <a:t>変数</a:t>
            </a:r>
            <a:r>
              <a:rPr lang="ja-JP" altLang="en-US" smtClean="0"/>
              <a:t>の場所で</a:t>
            </a:r>
            <a:r>
              <a:rPr lang="en-US" altLang="ja-JP" smtClean="0"/>
              <a:t>program</a:t>
            </a:r>
            <a:r>
              <a:rPr lang="ja-JP" altLang="en-US" smtClean="0"/>
              <a:t>は</a:t>
            </a:r>
            <a:r>
              <a:rPr kumimoji="1" lang="ja-JP" altLang="en-US" smtClean="0"/>
              <a:t>停止</a:t>
            </a:r>
            <a:r>
              <a:rPr lang="ja-JP" altLang="en-US" smtClean="0"/>
              <a:t>してる</a:t>
            </a:r>
            <a:endParaRPr lang="en-US" altLang="ja-JP" smtClean="0"/>
          </a:p>
          <a:p>
            <a:r>
              <a:rPr lang="ja-JP" altLang="en-US" smtClean="0"/>
              <a:t>ので注意！</a:t>
            </a:r>
            <a:endParaRPr kumimoji="1" lang="ja-JP" altLang="en-US"/>
          </a:p>
        </p:txBody>
      </p:sp>
    </p:spTree>
    <p:extLst>
      <p:ext uri="{BB962C8B-B14F-4D97-AF65-F5344CB8AC3E}">
        <p14:creationId xmlns:p14="http://schemas.microsoft.com/office/powerpoint/2010/main" val="1915892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4676280" cy="646331"/>
          </a:xfrm>
          <a:prstGeom prst="rect">
            <a:avLst/>
          </a:prstGeom>
          <a:noFill/>
        </p:spPr>
        <p:txBody>
          <a:bodyPr wrap="none" rtlCol="0">
            <a:spAutoFit/>
          </a:bodyPr>
          <a:lstStyle/>
          <a:p>
            <a:r>
              <a:rPr kumimoji="1" lang="ja-JP" altLang="en-US" smtClean="0"/>
              <a:t>・</a:t>
            </a:r>
            <a:r>
              <a:rPr lang="en-US" altLang="ja-JP" smtClean="0"/>
              <a:t>M</a:t>
            </a:r>
            <a:r>
              <a:rPr kumimoji="1" lang="en-US" altLang="ja-JP" smtClean="0"/>
              <a:t>ultiSled</a:t>
            </a:r>
            <a:r>
              <a:rPr kumimoji="1" lang="ja-JP" altLang="en-US" smtClean="0"/>
              <a:t>にする関数</a:t>
            </a:r>
            <a:r>
              <a:rPr lang="ja-JP" altLang="en-US" smtClean="0"/>
              <a:t>はカタチが決まっている</a:t>
            </a:r>
            <a:endParaRPr kumimoji="1" lang="en-US" altLang="ja-JP" smtClean="0"/>
          </a:p>
          <a:p>
            <a:r>
              <a:rPr lang="ja-JP" altLang="en-US"/>
              <a:t>　</a:t>
            </a:r>
            <a:r>
              <a:rPr lang="en-US" altLang="ja-JP" smtClean="0"/>
              <a:t>MultiSled</a:t>
            </a:r>
            <a:r>
              <a:rPr lang="ja-JP" altLang="en-US" smtClean="0"/>
              <a:t>にする関数は下記のカタチである</a:t>
            </a:r>
            <a:endParaRPr kumimoji="1" lang="ja-JP" altLang="en-US"/>
          </a:p>
        </p:txBody>
      </p:sp>
      <p:pic>
        <p:nvPicPr>
          <p:cNvPr id="2" name="図 1"/>
          <p:cNvPicPr>
            <a:picLocks noChangeAspect="1"/>
          </p:cNvPicPr>
          <p:nvPr/>
        </p:nvPicPr>
        <p:blipFill>
          <a:blip r:embed="rId2"/>
          <a:stretch>
            <a:fillRect/>
          </a:stretch>
        </p:blipFill>
        <p:spPr>
          <a:xfrm>
            <a:off x="350837" y="766762"/>
            <a:ext cx="3402051" cy="1912938"/>
          </a:xfrm>
          <a:prstGeom prst="rect">
            <a:avLst/>
          </a:prstGeom>
          <a:ln>
            <a:solidFill>
              <a:schemeClr val="tx1"/>
            </a:solidFill>
          </a:ln>
        </p:spPr>
      </p:pic>
      <p:pic>
        <p:nvPicPr>
          <p:cNvPr id="3" name="図 2"/>
          <p:cNvPicPr>
            <a:picLocks noChangeAspect="1"/>
          </p:cNvPicPr>
          <p:nvPr/>
        </p:nvPicPr>
        <p:blipFill>
          <a:blip r:embed="rId3"/>
          <a:stretch>
            <a:fillRect/>
          </a:stretch>
        </p:blipFill>
        <p:spPr>
          <a:xfrm>
            <a:off x="350837" y="3404632"/>
            <a:ext cx="8796441" cy="665163"/>
          </a:xfrm>
          <a:prstGeom prst="rect">
            <a:avLst/>
          </a:prstGeom>
          <a:ln>
            <a:solidFill>
              <a:schemeClr val="tx1"/>
            </a:solidFill>
          </a:ln>
        </p:spPr>
      </p:pic>
      <p:sp>
        <p:nvSpPr>
          <p:cNvPr id="6" name="テキスト ボックス 5"/>
          <p:cNvSpPr txBox="1"/>
          <p:nvPr/>
        </p:nvSpPr>
        <p:spPr>
          <a:xfrm>
            <a:off x="350837" y="4178300"/>
            <a:ext cx="11628120" cy="369332"/>
          </a:xfrm>
          <a:prstGeom prst="rect">
            <a:avLst/>
          </a:prstGeom>
          <a:noFill/>
        </p:spPr>
        <p:txBody>
          <a:bodyPr wrap="none" rtlCol="0">
            <a:spAutoFit/>
          </a:bodyPr>
          <a:lstStyle/>
          <a:p>
            <a:r>
              <a:rPr kumimoji="1" lang="ja-JP" altLang="en-US" smtClean="0"/>
              <a:t>それを、</a:t>
            </a:r>
            <a:r>
              <a:rPr kumimoji="1" lang="en-US" altLang="ja-JP" smtClean="0"/>
              <a:t>_beginthreadex</a:t>
            </a:r>
            <a:r>
              <a:rPr lang="ja-JP" altLang="en-US" smtClean="0"/>
              <a:t>で</a:t>
            </a:r>
            <a:r>
              <a:rPr lang="en-US" altLang="ja-JP" smtClean="0"/>
              <a:t>Sled</a:t>
            </a:r>
            <a:r>
              <a:rPr lang="ja-JP" altLang="en-US" smtClean="0"/>
              <a:t>化するのですが、第三引数に関数名と第四引数に関数に渡す引数の</a:t>
            </a:r>
            <a:r>
              <a:rPr lang="en-US" altLang="ja-JP"/>
              <a:t>A</a:t>
            </a:r>
            <a:r>
              <a:rPr lang="en-US" altLang="ja-JP" smtClean="0"/>
              <a:t>ddress</a:t>
            </a:r>
            <a:r>
              <a:rPr lang="ja-JP" altLang="en-US" smtClean="0"/>
              <a:t>を渡します</a:t>
            </a:r>
            <a:endParaRPr kumimoji="1" lang="ja-JP" altLang="en-US"/>
          </a:p>
        </p:txBody>
      </p:sp>
      <p:cxnSp>
        <p:nvCxnSpPr>
          <p:cNvPr id="7" name="直線矢印コネクタ 6"/>
          <p:cNvCxnSpPr/>
          <p:nvPr/>
        </p:nvCxnSpPr>
        <p:spPr>
          <a:xfrm flipH="1" flipV="1">
            <a:off x="3352800" y="1282700"/>
            <a:ext cx="2501900" cy="224790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flipH="1" flipV="1">
            <a:off x="2501938" y="1219717"/>
            <a:ext cx="2628862" cy="231088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528637" y="5467867"/>
            <a:ext cx="10120463" cy="369332"/>
          </a:xfrm>
          <a:prstGeom prst="rect">
            <a:avLst/>
          </a:prstGeom>
          <a:noFill/>
        </p:spPr>
        <p:txBody>
          <a:bodyPr wrap="none" rtlCol="0">
            <a:spAutoFit/>
          </a:bodyPr>
          <a:lstStyle/>
          <a:p>
            <a:r>
              <a:rPr kumimoji="1" lang="ja-JP" altLang="en-US" smtClean="0"/>
              <a:t>また、関数でなく、</a:t>
            </a:r>
            <a:r>
              <a:rPr lang="en-US" altLang="ja-JP">
                <a:solidFill>
                  <a:srgbClr val="FF0000"/>
                </a:solidFill>
              </a:rPr>
              <a:t>C</a:t>
            </a:r>
            <a:r>
              <a:rPr kumimoji="1" lang="en-US" altLang="ja-JP" smtClean="0">
                <a:solidFill>
                  <a:srgbClr val="FF0000"/>
                </a:solidFill>
              </a:rPr>
              <a:t>lass</a:t>
            </a:r>
            <a:r>
              <a:rPr kumimoji="1" lang="ja-JP" altLang="en-US" smtClean="0">
                <a:solidFill>
                  <a:srgbClr val="FF0000"/>
                </a:solidFill>
              </a:rPr>
              <a:t>の</a:t>
            </a:r>
            <a:r>
              <a:rPr kumimoji="1" lang="en-US" altLang="ja-JP" smtClean="0">
                <a:solidFill>
                  <a:srgbClr val="FF0000"/>
                </a:solidFill>
              </a:rPr>
              <a:t>MemberMethod</a:t>
            </a:r>
            <a:r>
              <a:rPr kumimoji="1" lang="ja-JP" altLang="en-US" smtClean="0">
                <a:solidFill>
                  <a:srgbClr val="FF0000"/>
                </a:solidFill>
              </a:rPr>
              <a:t>の場合、必ず静的で無ければいけないので注意</a:t>
            </a:r>
            <a:r>
              <a:rPr kumimoji="1" lang="ja-JP" altLang="en-US" smtClean="0"/>
              <a:t>してください。</a:t>
            </a:r>
            <a:endParaRPr kumimoji="1" lang="ja-JP" altLang="en-US"/>
          </a:p>
        </p:txBody>
      </p:sp>
    </p:spTree>
    <p:extLst>
      <p:ext uri="{BB962C8B-B14F-4D97-AF65-F5344CB8AC3E}">
        <p14:creationId xmlns:p14="http://schemas.microsoft.com/office/powerpoint/2010/main" val="3738656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6287299" cy="646331"/>
          </a:xfrm>
          <a:prstGeom prst="rect">
            <a:avLst/>
          </a:prstGeom>
          <a:noFill/>
        </p:spPr>
        <p:txBody>
          <a:bodyPr wrap="none" rtlCol="0">
            <a:spAutoFit/>
          </a:bodyPr>
          <a:lstStyle/>
          <a:p>
            <a:r>
              <a:rPr kumimoji="1" lang="ja-JP" altLang="en-US" smtClean="0"/>
              <a:t>・</a:t>
            </a:r>
            <a:r>
              <a:rPr lang="en-US" altLang="ja-JP" smtClean="0"/>
              <a:t>M</a:t>
            </a:r>
            <a:r>
              <a:rPr kumimoji="1" lang="en-US" altLang="ja-JP" smtClean="0"/>
              <a:t>ultiSled</a:t>
            </a:r>
            <a:r>
              <a:rPr kumimoji="1" lang="ja-JP" altLang="en-US" smtClean="0"/>
              <a:t>を</a:t>
            </a:r>
            <a:r>
              <a:rPr kumimoji="1" lang="en-US" altLang="ja-JP" smtClean="0"/>
              <a:t>GameSystem</a:t>
            </a:r>
            <a:r>
              <a:rPr kumimoji="1" lang="ja-JP" altLang="en-US" smtClean="0"/>
              <a:t>に導入</a:t>
            </a:r>
            <a:endParaRPr kumimoji="1" lang="en-US" altLang="ja-JP" smtClean="0"/>
          </a:p>
          <a:p>
            <a:r>
              <a:rPr lang="en-US" altLang="ja-JP" smtClean="0"/>
              <a:t> </a:t>
            </a:r>
            <a:r>
              <a:rPr lang="ja-JP" altLang="en-US" smtClean="0"/>
              <a:t>それでは、</a:t>
            </a:r>
            <a:r>
              <a:rPr lang="en-US" altLang="ja-JP" smtClean="0"/>
              <a:t>File</a:t>
            </a:r>
            <a:r>
              <a:rPr lang="ja-JP" altLang="en-US" smtClean="0"/>
              <a:t>の読み込みと</a:t>
            </a:r>
            <a:r>
              <a:rPr lang="en-US" altLang="ja-JP" smtClean="0"/>
              <a:t>Gamemain</a:t>
            </a:r>
            <a:r>
              <a:rPr lang="ja-JP" altLang="en-US" smtClean="0"/>
              <a:t>部分を</a:t>
            </a:r>
            <a:r>
              <a:rPr lang="en-US" altLang="ja-JP" smtClean="0"/>
              <a:t>Sled</a:t>
            </a:r>
            <a:r>
              <a:rPr lang="ja-JP" altLang="en-US" smtClean="0"/>
              <a:t>化しましょう。</a:t>
            </a:r>
            <a:endParaRPr kumimoji="1" lang="ja-JP" altLang="en-US"/>
          </a:p>
        </p:txBody>
      </p:sp>
      <p:pic>
        <p:nvPicPr>
          <p:cNvPr id="5" name="図 4"/>
          <p:cNvPicPr>
            <a:picLocks noChangeAspect="1"/>
          </p:cNvPicPr>
          <p:nvPr/>
        </p:nvPicPr>
        <p:blipFill>
          <a:blip r:embed="rId2"/>
          <a:stretch>
            <a:fillRect/>
          </a:stretch>
        </p:blipFill>
        <p:spPr>
          <a:xfrm>
            <a:off x="188912" y="1163637"/>
            <a:ext cx="3702310" cy="1376363"/>
          </a:xfrm>
          <a:prstGeom prst="rect">
            <a:avLst/>
          </a:prstGeom>
          <a:ln>
            <a:solidFill>
              <a:schemeClr val="tx1"/>
            </a:solidFill>
          </a:ln>
        </p:spPr>
      </p:pic>
      <p:sp>
        <p:nvSpPr>
          <p:cNvPr id="6" name="テキスト ボックス 5"/>
          <p:cNvSpPr txBox="1"/>
          <p:nvPr/>
        </p:nvSpPr>
        <p:spPr>
          <a:xfrm>
            <a:off x="188912" y="797719"/>
            <a:ext cx="1053494" cy="369332"/>
          </a:xfrm>
          <a:prstGeom prst="rect">
            <a:avLst/>
          </a:prstGeom>
          <a:noFill/>
        </p:spPr>
        <p:txBody>
          <a:bodyPr wrap="none" rtlCol="0">
            <a:spAutoFit/>
          </a:bodyPr>
          <a:lstStyle/>
          <a:p>
            <a:r>
              <a:rPr kumimoji="1" lang="en-US" altLang="ja-JP" smtClean="0"/>
              <a:t>main.cpp</a:t>
            </a:r>
            <a:endParaRPr kumimoji="1" lang="ja-JP" altLang="en-US"/>
          </a:p>
        </p:txBody>
      </p:sp>
      <p:cxnSp>
        <p:nvCxnSpPr>
          <p:cNvPr id="7" name="直線矢印コネクタ 6"/>
          <p:cNvCxnSpPr/>
          <p:nvPr/>
        </p:nvCxnSpPr>
        <p:spPr>
          <a:xfrm flipH="1">
            <a:off x="1803400" y="1968500"/>
            <a:ext cx="2565400" cy="19050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4508500" y="1752600"/>
            <a:ext cx="4333238" cy="369332"/>
          </a:xfrm>
          <a:prstGeom prst="rect">
            <a:avLst/>
          </a:prstGeom>
          <a:noFill/>
        </p:spPr>
        <p:txBody>
          <a:bodyPr wrap="none" rtlCol="0">
            <a:spAutoFit/>
          </a:bodyPr>
          <a:lstStyle/>
          <a:p>
            <a:r>
              <a:rPr kumimoji="1" lang="ja-JP" altLang="en-US" smtClean="0"/>
              <a:t>追加：この</a:t>
            </a:r>
            <a:r>
              <a:rPr kumimoji="1" lang="en-US" altLang="ja-JP" smtClean="0"/>
              <a:t>Header</a:t>
            </a:r>
            <a:r>
              <a:rPr kumimoji="1" lang="ja-JP" altLang="en-US" smtClean="0"/>
              <a:t>が</a:t>
            </a:r>
            <a:r>
              <a:rPr lang="en-US" altLang="ja-JP" smtClean="0"/>
              <a:t>M</a:t>
            </a:r>
            <a:r>
              <a:rPr kumimoji="1" lang="en-US" altLang="ja-JP" smtClean="0"/>
              <a:t>ultiSled</a:t>
            </a:r>
            <a:r>
              <a:rPr kumimoji="1" lang="ja-JP" altLang="en-US" smtClean="0"/>
              <a:t>の関数を持つ</a:t>
            </a:r>
            <a:endParaRPr kumimoji="1" lang="ja-JP" altLang="en-US"/>
          </a:p>
        </p:txBody>
      </p:sp>
      <p:pic>
        <p:nvPicPr>
          <p:cNvPr id="10" name="図 9"/>
          <p:cNvPicPr>
            <a:picLocks noChangeAspect="1"/>
          </p:cNvPicPr>
          <p:nvPr/>
        </p:nvPicPr>
        <p:blipFill>
          <a:blip r:embed="rId3"/>
          <a:stretch>
            <a:fillRect/>
          </a:stretch>
        </p:blipFill>
        <p:spPr>
          <a:xfrm>
            <a:off x="188912" y="2698749"/>
            <a:ext cx="3836988" cy="4038935"/>
          </a:xfrm>
          <a:prstGeom prst="rect">
            <a:avLst/>
          </a:prstGeom>
          <a:ln>
            <a:solidFill>
              <a:schemeClr val="tx1"/>
            </a:solidFill>
          </a:ln>
        </p:spPr>
      </p:pic>
      <p:cxnSp>
        <p:nvCxnSpPr>
          <p:cNvPr id="11" name="直線矢印コネクタ 10"/>
          <p:cNvCxnSpPr/>
          <p:nvPr/>
        </p:nvCxnSpPr>
        <p:spPr>
          <a:xfrm flipH="1">
            <a:off x="4775200" y="4356100"/>
            <a:ext cx="546100" cy="1270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5321300" y="4184135"/>
            <a:ext cx="5492209" cy="369332"/>
          </a:xfrm>
          <a:prstGeom prst="rect">
            <a:avLst/>
          </a:prstGeom>
          <a:noFill/>
        </p:spPr>
        <p:txBody>
          <a:bodyPr wrap="none" rtlCol="0">
            <a:spAutoFit/>
          </a:bodyPr>
          <a:lstStyle/>
          <a:p>
            <a:r>
              <a:rPr kumimoji="1" lang="ja-JP" altLang="en-US" smtClean="0"/>
              <a:t>追加：</a:t>
            </a:r>
            <a:r>
              <a:rPr kumimoji="1" lang="en-US" altLang="ja-JP" smtClean="0"/>
              <a:t>Sled</a:t>
            </a:r>
            <a:r>
              <a:rPr lang="ja-JP" altLang="en-US" smtClean="0"/>
              <a:t>化する関数作成。とりあえず空っぽにしておく</a:t>
            </a:r>
            <a:endParaRPr kumimoji="1" lang="ja-JP" altLang="en-US"/>
          </a:p>
        </p:txBody>
      </p:sp>
    </p:spTree>
    <p:extLst>
      <p:ext uri="{BB962C8B-B14F-4D97-AF65-F5344CB8AC3E}">
        <p14:creationId xmlns:p14="http://schemas.microsoft.com/office/powerpoint/2010/main" val="100552454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23872</TotalTime>
  <Words>1063</Words>
  <Application>Microsoft Office PowerPoint</Application>
  <PresentationFormat>ワイド画面</PresentationFormat>
  <Paragraphs>144</Paragraphs>
  <Slides>14</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14</vt:i4>
      </vt:variant>
    </vt:vector>
  </HeadingPairs>
  <TitlesOfParts>
    <vt:vector size="19" baseType="lpstr">
      <vt:lpstr>ＭＳ Ｐゴシック</vt:lpstr>
      <vt:lpstr>Arial</vt:lpstr>
      <vt:lpstr>Calibri</vt:lpstr>
      <vt:lpstr>Calibri Light</vt:lpstr>
      <vt:lpstr>Office テーマ</vt:lpstr>
      <vt:lpstr>GameSystem開発指南書27</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ゲーム開発指南書１</dc:title>
  <dc:creator>user206</dc:creator>
  <cp:lastModifiedBy>user206</cp:lastModifiedBy>
  <cp:revision>1377</cp:revision>
  <dcterms:created xsi:type="dcterms:W3CDTF">2016-04-21T00:45:06Z</dcterms:created>
  <dcterms:modified xsi:type="dcterms:W3CDTF">2017-03-17T09:13:07Z</dcterms:modified>
</cp:coreProperties>
</file>