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1" d="100"/>
          <a:sy n="81" d="100"/>
        </p:scale>
        <p:origin x="120" y="7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2017/3/8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mtClean="0"/>
              <a:t>GameSystem</a:t>
            </a:r>
            <a:r>
              <a:rPr kumimoji="1" lang="ja-JP" altLang="en-US" smtClean="0"/>
              <a:t>開発指南書２</a:t>
            </a:r>
            <a:endParaRPr kumimoji="1" lang="ja-JP" altLang="en-US" dirty="0"/>
          </a:p>
        </p:txBody>
      </p:sp>
      <p:sp>
        <p:nvSpPr>
          <p:cNvPr id="3" name="サブタイトル 2"/>
          <p:cNvSpPr>
            <a:spLocks noGrp="1"/>
          </p:cNvSpPr>
          <p:nvPr>
            <p:ph type="subTitle" idx="1"/>
          </p:nvPr>
        </p:nvSpPr>
        <p:spPr/>
        <p:txBody>
          <a:bodyPr/>
          <a:lstStyle/>
          <a:p>
            <a:r>
              <a:rPr kumimoji="1" lang="en-US" altLang="ja-JP" smtClean="0"/>
              <a:t>0</a:t>
            </a:r>
            <a:r>
              <a:rPr kumimoji="1" lang="ja-JP" altLang="en-US" smtClean="0"/>
              <a:t>からの開発</a:t>
            </a:r>
            <a:endParaRPr lang="en-US" altLang="ja-JP" dirty="0"/>
          </a:p>
          <a:p>
            <a:r>
              <a:rPr lang="en-US" altLang="ja-JP" smtClean="0"/>
              <a:t>WindowsProgram</a:t>
            </a:r>
            <a:endParaRPr lang="en-US" altLang="ja-JP" dirty="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60337" y="139700"/>
            <a:ext cx="6360459" cy="1828800"/>
          </a:xfrm>
          <a:prstGeom prst="rect">
            <a:avLst/>
          </a:prstGeom>
          <a:ln>
            <a:solidFill>
              <a:schemeClr val="tx1"/>
            </a:solidFill>
          </a:ln>
        </p:spPr>
      </p:pic>
      <p:sp>
        <p:nvSpPr>
          <p:cNvPr id="6" name="テキスト ボックス 5"/>
          <p:cNvSpPr txBox="1"/>
          <p:nvPr/>
        </p:nvSpPr>
        <p:spPr>
          <a:xfrm>
            <a:off x="160337" y="2209800"/>
            <a:ext cx="11364650" cy="1200329"/>
          </a:xfrm>
          <a:prstGeom prst="rect">
            <a:avLst/>
          </a:prstGeom>
          <a:noFill/>
        </p:spPr>
        <p:txBody>
          <a:bodyPr wrap="none" rtlCol="0">
            <a:spAutoFit/>
          </a:bodyPr>
          <a:lstStyle/>
          <a:p>
            <a:r>
              <a:rPr lang="en-US" altLang="ja-JP" smtClean="0">
                <a:solidFill>
                  <a:schemeClr val="accent1">
                    <a:lumMod val="75000"/>
                  </a:schemeClr>
                </a:solidFill>
              </a:rPr>
              <a:t>new </a:t>
            </a:r>
            <a:r>
              <a:rPr lang="en-US" altLang="ja-JP"/>
              <a:t>( _NORMAL_BLOCK , __FILE__ , __LINE__ </a:t>
            </a:r>
            <a:r>
              <a:rPr lang="en-US" altLang="ja-JP" smtClean="0"/>
              <a:t>)</a:t>
            </a:r>
            <a:r>
              <a:rPr lang="ja-JP" altLang="en-US" smtClean="0"/>
              <a:t>　を　</a:t>
            </a:r>
            <a:r>
              <a:rPr lang="en-US" altLang="ja-JP" smtClean="0"/>
              <a:t>DBG_NEW</a:t>
            </a:r>
            <a:r>
              <a:rPr lang="ja-JP" altLang="en-US" smtClean="0"/>
              <a:t>として定義し、</a:t>
            </a:r>
            <a:r>
              <a:rPr lang="en-US" altLang="ja-JP"/>
              <a:t> </a:t>
            </a:r>
            <a:r>
              <a:rPr lang="en-US" altLang="ja-JP" smtClean="0"/>
              <a:t>DBG_NEW</a:t>
            </a:r>
            <a:r>
              <a:rPr lang="ja-JP" altLang="en-US" smtClean="0"/>
              <a:t>は</a:t>
            </a:r>
            <a:r>
              <a:rPr lang="en-US" altLang="ja-JP" smtClean="0"/>
              <a:t>new</a:t>
            </a:r>
            <a:r>
              <a:rPr lang="ja-JP" altLang="en-US" smtClean="0"/>
              <a:t>としてさらに定義します</a:t>
            </a:r>
            <a:endParaRPr lang="en-US" altLang="ja-JP" smtClean="0"/>
          </a:p>
          <a:p>
            <a:r>
              <a:rPr lang="ja-JP" altLang="en-US"/>
              <a:t>要</a:t>
            </a:r>
            <a:r>
              <a:rPr lang="ja-JP" altLang="en-US" smtClean="0"/>
              <a:t>するに、　</a:t>
            </a:r>
            <a:r>
              <a:rPr lang="en-US" altLang="ja-JP"/>
              <a:t> </a:t>
            </a:r>
            <a:r>
              <a:rPr lang="en-US" altLang="ja-JP" smtClean="0">
                <a:solidFill>
                  <a:schemeClr val="accent1"/>
                </a:solidFill>
              </a:rPr>
              <a:t>new</a:t>
            </a:r>
            <a:r>
              <a:rPr lang="ja-JP" altLang="en-US" smtClean="0"/>
              <a:t>　</a:t>
            </a:r>
            <a:r>
              <a:rPr lang="en-US" altLang="ja-JP" smtClean="0"/>
              <a:t>= </a:t>
            </a:r>
            <a:r>
              <a:rPr lang="en-US" altLang="ja-JP" smtClean="0">
                <a:solidFill>
                  <a:schemeClr val="accent1">
                    <a:lumMod val="75000"/>
                  </a:schemeClr>
                </a:solidFill>
              </a:rPr>
              <a:t> new </a:t>
            </a:r>
            <a:r>
              <a:rPr lang="en-US" altLang="ja-JP"/>
              <a:t>( _NORMAL_BLOCK , __FILE__ , __LINE__ </a:t>
            </a:r>
            <a:r>
              <a:rPr lang="en-US" altLang="ja-JP" smtClean="0"/>
              <a:t>) </a:t>
            </a:r>
            <a:r>
              <a:rPr lang="ja-JP" altLang="en-US" smtClean="0"/>
              <a:t>となるわけです。</a:t>
            </a:r>
            <a:endParaRPr lang="en-US" altLang="ja-JP" smtClean="0"/>
          </a:p>
          <a:p>
            <a:endParaRPr lang="en-US" altLang="ja-JP"/>
          </a:p>
          <a:p>
            <a:r>
              <a:rPr lang="ja-JP" altLang="en-US" smtClean="0"/>
              <a:t>一度、</a:t>
            </a:r>
            <a:r>
              <a:rPr lang="en-US" altLang="ja-JP" smtClean="0"/>
              <a:t>DBG_NEW</a:t>
            </a:r>
            <a:r>
              <a:rPr lang="ja-JP" altLang="en-US" smtClean="0"/>
              <a:t>に定義している理由は</a:t>
            </a:r>
            <a:r>
              <a:rPr lang="en-US" altLang="ja-JP" smtClean="0"/>
              <a:t>IncludeGuard</a:t>
            </a:r>
            <a:r>
              <a:rPr lang="ja-JP" altLang="en-US" smtClean="0"/>
              <a:t>の関係ですが、それはもう少し先のお話なので省略します。</a:t>
            </a:r>
            <a:endParaRPr lang="en-US" altLang="ja-JP"/>
          </a:p>
        </p:txBody>
      </p:sp>
      <p:sp>
        <p:nvSpPr>
          <p:cNvPr id="7" name="テキスト ボックス 6"/>
          <p:cNvSpPr txBox="1"/>
          <p:nvPr/>
        </p:nvSpPr>
        <p:spPr>
          <a:xfrm>
            <a:off x="165432" y="3559264"/>
            <a:ext cx="1957587" cy="369332"/>
          </a:xfrm>
          <a:prstGeom prst="rect">
            <a:avLst/>
          </a:prstGeom>
          <a:noFill/>
        </p:spPr>
        <p:txBody>
          <a:bodyPr wrap="none" rtlCol="0">
            <a:spAutoFit/>
          </a:bodyPr>
          <a:lstStyle/>
          <a:p>
            <a:r>
              <a:rPr kumimoji="1" lang="ja-JP" altLang="en-US" smtClean="0"/>
              <a:t>・</a:t>
            </a:r>
            <a:r>
              <a:rPr kumimoji="1" lang="en-US" altLang="ja-JP" smtClean="0"/>
              <a:t>global</a:t>
            </a:r>
            <a:r>
              <a:rPr kumimoji="1" lang="ja-JP" altLang="en-US" smtClean="0"/>
              <a:t>変数を見る</a:t>
            </a:r>
            <a:endParaRPr kumimoji="1" lang="ja-JP" altLang="en-US"/>
          </a:p>
        </p:txBody>
      </p:sp>
      <p:pic>
        <p:nvPicPr>
          <p:cNvPr id="8" name="図 7"/>
          <p:cNvPicPr>
            <a:picLocks noChangeAspect="1"/>
          </p:cNvPicPr>
          <p:nvPr/>
        </p:nvPicPr>
        <p:blipFill>
          <a:blip r:embed="rId3"/>
          <a:stretch>
            <a:fillRect/>
          </a:stretch>
        </p:blipFill>
        <p:spPr>
          <a:xfrm>
            <a:off x="160337" y="3933092"/>
            <a:ext cx="3925365" cy="957406"/>
          </a:xfrm>
          <a:prstGeom prst="rect">
            <a:avLst/>
          </a:prstGeom>
          <a:ln>
            <a:solidFill>
              <a:schemeClr val="tx1"/>
            </a:solidFill>
          </a:ln>
        </p:spPr>
      </p:pic>
      <p:sp>
        <p:nvSpPr>
          <p:cNvPr id="9" name="テキスト ボックス 8"/>
          <p:cNvSpPr txBox="1"/>
          <p:nvPr/>
        </p:nvSpPr>
        <p:spPr>
          <a:xfrm>
            <a:off x="160337" y="5070764"/>
            <a:ext cx="10166758" cy="646331"/>
          </a:xfrm>
          <a:prstGeom prst="rect">
            <a:avLst/>
          </a:prstGeom>
          <a:noFill/>
        </p:spPr>
        <p:txBody>
          <a:bodyPr wrap="none" rtlCol="0">
            <a:spAutoFit/>
          </a:bodyPr>
          <a:lstStyle/>
          <a:p>
            <a:r>
              <a:rPr lang="en-US" altLang="ja-JP" smtClean="0"/>
              <a:t>g_width</a:t>
            </a:r>
            <a:r>
              <a:rPr lang="ja-JP" altLang="en-US" smtClean="0"/>
              <a:t>と</a:t>
            </a:r>
            <a:r>
              <a:rPr lang="en-US" altLang="ja-JP" smtClean="0"/>
              <a:t>g_height</a:t>
            </a:r>
            <a:r>
              <a:rPr lang="ja-JP" altLang="en-US" smtClean="0"/>
              <a:t>は</a:t>
            </a:r>
            <a:r>
              <a:rPr lang="en-US" altLang="ja-JP" smtClean="0"/>
              <a:t>window</a:t>
            </a:r>
            <a:r>
              <a:rPr lang="ja-JP" altLang="en-US" smtClean="0"/>
              <a:t>の横縦の幅情報を入れている部分なので説明は無くても問題無いでしょう。</a:t>
            </a:r>
            <a:endParaRPr lang="en-US" altLang="ja-JP" smtClean="0"/>
          </a:p>
          <a:p>
            <a:r>
              <a:rPr kumimoji="1" lang="en-US" altLang="ja-JP" smtClean="0"/>
              <a:t>HWND</a:t>
            </a:r>
            <a:r>
              <a:rPr kumimoji="1" lang="ja-JP" altLang="en-US" smtClean="0"/>
              <a:t>　</a:t>
            </a:r>
            <a:r>
              <a:rPr kumimoji="1" lang="en-US" altLang="ja-JP" smtClean="0"/>
              <a:t>g_hWnd</a:t>
            </a:r>
            <a:r>
              <a:rPr kumimoji="1" lang="ja-JP" altLang="en-US" smtClean="0"/>
              <a:t>の部分だけ説明します。</a:t>
            </a:r>
            <a:endParaRPr kumimoji="1" lang="ja-JP" altLang="en-US"/>
          </a:p>
        </p:txBody>
      </p:sp>
    </p:spTree>
    <p:extLst>
      <p:ext uri="{BB962C8B-B14F-4D97-AF65-F5344CB8AC3E}">
        <p14:creationId xmlns:p14="http://schemas.microsoft.com/office/powerpoint/2010/main" val="3947440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0629" y="142504"/>
            <a:ext cx="12242647" cy="1477328"/>
          </a:xfrm>
          <a:prstGeom prst="rect">
            <a:avLst/>
          </a:prstGeom>
          <a:noFill/>
        </p:spPr>
        <p:txBody>
          <a:bodyPr wrap="none" rtlCol="0">
            <a:spAutoFit/>
          </a:bodyPr>
          <a:lstStyle/>
          <a:p>
            <a:r>
              <a:rPr kumimoji="1" lang="ja-JP" altLang="en-US" smtClean="0"/>
              <a:t>・</a:t>
            </a:r>
            <a:r>
              <a:rPr lang="en-US" altLang="ja-JP" smtClean="0"/>
              <a:t>WindowHandle</a:t>
            </a:r>
            <a:r>
              <a:rPr lang="ja-JP" altLang="en-US" smtClean="0"/>
              <a:t>を知る</a:t>
            </a:r>
            <a:endParaRPr lang="en-US" altLang="ja-JP" smtClean="0"/>
          </a:p>
          <a:p>
            <a:endParaRPr kumimoji="1" lang="en-US" altLang="ja-JP"/>
          </a:p>
          <a:p>
            <a:r>
              <a:rPr lang="ja-JP" altLang="en-US" smtClean="0"/>
              <a:t>　</a:t>
            </a:r>
            <a:r>
              <a:rPr lang="en-US" altLang="ja-JP" smtClean="0"/>
              <a:t>HWND</a:t>
            </a:r>
            <a:r>
              <a:rPr lang="ja-JP" altLang="en-US" smtClean="0"/>
              <a:t>　</a:t>
            </a:r>
            <a:r>
              <a:rPr lang="en-US" altLang="ja-JP" smtClean="0"/>
              <a:t>g_hWnd;</a:t>
            </a:r>
          </a:p>
          <a:p>
            <a:r>
              <a:rPr lang="en-US" altLang="ja-JP" smtClean="0"/>
              <a:t>HWND</a:t>
            </a:r>
            <a:r>
              <a:rPr lang="ja-JP" altLang="en-US" smtClean="0"/>
              <a:t>型は</a:t>
            </a:r>
            <a:r>
              <a:rPr lang="en-US" altLang="ja-JP" smtClean="0"/>
              <a:t>pointer</a:t>
            </a:r>
            <a:r>
              <a:rPr lang="ja-JP" altLang="en-US" smtClean="0"/>
              <a:t>型です。基本的には</a:t>
            </a:r>
            <a:r>
              <a:rPr lang="en-US" altLang="ja-JP" smtClean="0"/>
              <a:t>pointer</a:t>
            </a:r>
            <a:r>
              <a:rPr lang="ja-JP" altLang="en-US" smtClean="0"/>
              <a:t>ですが、</a:t>
            </a:r>
            <a:r>
              <a:rPr lang="en-US" altLang="ja-JP"/>
              <a:t>W</a:t>
            </a:r>
            <a:r>
              <a:rPr lang="en-US" altLang="ja-JP" smtClean="0"/>
              <a:t>indowHandle</a:t>
            </a:r>
            <a:r>
              <a:rPr lang="ja-JP" altLang="en-US" smtClean="0"/>
              <a:t>と言われます。それは、</a:t>
            </a:r>
            <a:r>
              <a:rPr lang="en-US" altLang="ja-JP" smtClean="0"/>
              <a:t>window</a:t>
            </a:r>
            <a:r>
              <a:rPr lang="ja-JP" altLang="en-US" smtClean="0"/>
              <a:t>そのモノを操作するため</a:t>
            </a:r>
            <a:endParaRPr lang="en-US" altLang="ja-JP" smtClean="0"/>
          </a:p>
          <a:p>
            <a:r>
              <a:rPr lang="ja-JP" altLang="en-US" smtClean="0"/>
              <a:t>の</a:t>
            </a:r>
            <a:r>
              <a:rPr lang="en-US" altLang="ja-JP" smtClean="0"/>
              <a:t>pointer</a:t>
            </a:r>
            <a:r>
              <a:rPr kumimoji="1" lang="ja-JP" altLang="en-US" smtClean="0"/>
              <a:t>だからです。</a:t>
            </a:r>
            <a:endParaRPr kumimoji="1" lang="ja-JP" altLang="en-US"/>
          </a:p>
        </p:txBody>
      </p:sp>
      <p:pic>
        <p:nvPicPr>
          <p:cNvPr id="5" name="図 4"/>
          <p:cNvPicPr>
            <a:picLocks noChangeAspect="1"/>
          </p:cNvPicPr>
          <p:nvPr/>
        </p:nvPicPr>
        <p:blipFill>
          <a:blip r:embed="rId2"/>
          <a:stretch>
            <a:fillRect/>
          </a:stretch>
        </p:blipFill>
        <p:spPr>
          <a:xfrm>
            <a:off x="3789837" y="1779491"/>
            <a:ext cx="3638550" cy="2581275"/>
          </a:xfrm>
          <a:prstGeom prst="rect">
            <a:avLst/>
          </a:prstGeom>
        </p:spPr>
      </p:pic>
      <p:sp>
        <p:nvSpPr>
          <p:cNvPr id="6" name="正方形/長方形 5"/>
          <p:cNvSpPr/>
          <p:nvPr/>
        </p:nvSpPr>
        <p:spPr>
          <a:xfrm>
            <a:off x="562379" y="2205974"/>
            <a:ext cx="1984518" cy="369332"/>
          </a:xfrm>
          <a:prstGeom prst="rect">
            <a:avLst/>
          </a:prstGeom>
        </p:spPr>
        <p:txBody>
          <a:bodyPr wrap="none">
            <a:spAutoFit/>
          </a:bodyPr>
          <a:lstStyle/>
          <a:p>
            <a:r>
              <a:rPr lang="ja-JP" altLang="en-US"/>
              <a:t>　</a:t>
            </a:r>
            <a:r>
              <a:rPr lang="en-US" altLang="ja-JP"/>
              <a:t>HWND</a:t>
            </a:r>
            <a:r>
              <a:rPr lang="ja-JP" altLang="en-US"/>
              <a:t>　</a:t>
            </a:r>
            <a:r>
              <a:rPr lang="en-US" altLang="ja-JP"/>
              <a:t>g_hWnd;</a:t>
            </a:r>
          </a:p>
        </p:txBody>
      </p:sp>
      <p:cxnSp>
        <p:nvCxnSpPr>
          <p:cNvPr id="7" name="直線矢印コネクタ 6"/>
          <p:cNvCxnSpPr>
            <a:endCxn id="6" idx="3"/>
          </p:cNvCxnSpPr>
          <p:nvPr/>
        </p:nvCxnSpPr>
        <p:spPr>
          <a:xfrm flipH="1">
            <a:off x="2546897" y="1921609"/>
            <a:ext cx="1242940" cy="46903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30629" y="4797424"/>
            <a:ext cx="11638122" cy="646331"/>
          </a:xfrm>
          <a:prstGeom prst="rect">
            <a:avLst/>
          </a:prstGeom>
          <a:noFill/>
        </p:spPr>
        <p:txBody>
          <a:bodyPr wrap="none" rtlCol="0">
            <a:spAutoFit/>
          </a:bodyPr>
          <a:lstStyle/>
          <a:p>
            <a:r>
              <a:rPr lang="en-US" altLang="ja-JP" smtClean="0"/>
              <a:t>W</a:t>
            </a:r>
            <a:r>
              <a:rPr kumimoji="1" lang="en-US" altLang="ja-JP" smtClean="0"/>
              <a:t>indowHandle</a:t>
            </a:r>
            <a:r>
              <a:rPr kumimoji="1" lang="ja-JP" altLang="en-US" smtClean="0"/>
              <a:t>は、</a:t>
            </a:r>
            <a:r>
              <a:rPr kumimoji="1" lang="en-US" altLang="ja-JP" smtClean="0"/>
              <a:t>window</a:t>
            </a:r>
            <a:r>
              <a:rPr kumimoji="1" lang="ja-JP" altLang="en-US" smtClean="0"/>
              <a:t>の</a:t>
            </a:r>
            <a:r>
              <a:rPr kumimoji="1" lang="en-US" altLang="ja-JP" smtClean="0"/>
              <a:t>address</a:t>
            </a:r>
            <a:r>
              <a:rPr kumimoji="1" lang="ja-JP" altLang="en-US" smtClean="0"/>
              <a:t>を持つ特殊な</a:t>
            </a:r>
            <a:r>
              <a:rPr kumimoji="1" lang="en-US" altLang="ja-JP" smtClean="0"/>
              <a:t>pointer</a:t>
            </a:r>
            <a:r>
              <a:rPr lang="ja-JP" altLang="en-US" smtClean="0"/>
              <a:t>のため、</a:t>
            </a:r>
            <a:r>
              <a:rPr lang="en-US" altLang="ja-JP" smtClean="0"/>
              <a:t>window</a:t>
            </a:r>
            <a:r>
              <a:rPr lang="ja-JP" altLang="en-US"/>
              <a:t>内</a:t>
            </a:r>
            <a:r>
              <a:rPr lang="ja-JP" altLang="en-US" smtClean="0"/>
              <a:t>で色々（描画）するには</a:t>
            </a:r>
            <a:r>
              <a:rPr lang="en-US" altLang="ja-JP" smtClean="0"/>
              <a:t>WindowHandle</a:t>
            </a:r>
            <a:r>
              <a:rPr lang="ja-JP" altLang="en-US" smtClean="0"/>
              <a:t>から</a:t>
            </a:r>
            <a:endParaRPr lang="en-US" altLang="ja-JP" smtClean="0"/>
          </a:p>
          <a:p>
            <a:r>
              <a:rPr lang="ja-JP" altLang="en-US" smtClean="0"/>
              <a:t>操作することになります。</a:t>
            </a:r>
            <a:endParaRPr lang="en-US" altLang="ja-JP" smtClean="0"/>
          </a:p>
        </p:txBody>
      </p:sp>
      <p:sp>
        <p:nvSpPr>
          <p:cNvPr id="11" name="テキスト ボックス 10"/>
          <p:cNvSpPr txBox="1"/>
          <p:nvPr/>
        </p:nvSpPr>
        <p:spPr>
          <a:xfrm rot="20380717">
            <a:off x="2546897" y="1773897"/>
            <a:ext cx="911019" cy="369332"/>
          </a:xfrm>
          <a:prstGeom prst="rect">
            <a:avLst/>
          </a:prstGeom>
          <a:noFill/>
        </p:spPr>
        <p:txBody>
          <a:bodyPr wrap="none" rtlCol="0">
            <a:spAutoFit/>
          </a:bodyPr>
          <a:lstStyle/>
          <a:p>
            <a:r>
              <a:rPr lang="en-US" altLang="ja-JP"/>
              <a:t>address</a:t>
            </a:r>
            <a:endParaRPr kumimoji="1" lang="ja-JP" altLang="en-US"/>
          </a:p>
        </p:txBody>
      </p:sp>
      <p:sp>
        <p:nvSpPr>
          <p:cNvPr id="17" name="テキスト ボックス 16"/>
          <p:cNvSpPr txBox="1"/>
          <p:nvPr/>
        </p:nvSpPr>
        <p:spPr>
          <a:xfrm>
            <a:off x="3930732" y="1472540"/>
            <a:ext cx="4931158" cy="369332"/>
          </a:xfrm>
          <a:prstGeom prst="rect">
            <a:avLst/>
          </a:prstGeom>
          <a:noFill/>
        </p:spPr>
        <p:txBody>
          <a:bodyPr wrap="none" rtlCol="0">
            <a:spAutoFit/>
          </a:bodyPr>
          <a:lstStyle/>
          <a:p>
            <a:r>
              <a:rPr kumimoji="1" lang="en-US" altLang="ja-JP" smtClean="0"/>
              <a:t>Window</a:t>
            </a:r>
            <a:r>
              <a:rPr kumimoji="1" lang="ja-JP" altLang="en-US" smtClean="0"/>
              <a:t>作成時に</a:t>
            </a:r>
            <a:r>
              <a:rPr kumimoji="1" lang="en-US" altLang="ja-JP" smtClean="0"/>
              <a:t>address</a:t>
            </a:r>
            <a:r>
              <a:rPr kumimoji="1" lang="ja-JP" altLang="en-US" smtClean="0"/>
              <a:t>を</a:t>
            </a:r>
            <a:r>
              <a:rPr lang="en-US" altLang="ja-JP" smtClean="0"/>
              <a:t>W</a:t>
            </a:r>
            <a:r>
              <a:rPr kumimoji="1" lang="en-US" altLang="ja-JP" smtClean="0"/>
              <a:t>indowHandle</a:t>
            </a:r>
            <a:r>
              <a:rPr lang="ja-JP" altLang="en-US" smtClean="0"/>
              <a:t>に渡す</a:t>
            </a:r>
            <a:endParaRPr kumimoji="1" lang="ja-JP" altLang="en-US"/>
          </a:p>
        </p:txBody>
      </p:sp>
    </p:spTree>
    <p:extLst>
      <p:ext uri="{BB962C8B-B14F-4D97-AF65-F5344CB8AC3E}">
        <p14:creationId xmlns:p14="http://schemas.microsoft.com/office/powerpoint/2010/main" val="1235392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7840" y="180294"/>
            <a:ext cx="8706517" cy="2040392"/>
          </a:xfrm>
          <a:prstGeom prst="rect">
            <a:avLst/>
          </a:prstGeom>
          <a:ln>
            <a:solidFill>
              <a:schemeClr val="tx1"/>
            </a:solidFill>
          </a:ln>
        </p:spPr>
      </p:pic>
      <p:sp>
        <p:nvSpPr>
          <p:cNvPr id="5" name="テキスト ボックス 4"/>
          <p:cNvSpPr txBox="1"/>
          <p:nvPr/>
        </p:nvSpPr>
        <p:spPr>
          <a:xfrm>
            <a:off x="237174" y="3241963"/>
            <a:ext cx="8440900" cy="923330"/>
          </a:xfrm>
          <a:prstGeom prst="rect">
            <a:avLst/>
          </a:prstGeom>
          <a:noFill/>
        </p:spPr>
        <p:txBody>
          <a:bodyPr wrap="none" rtlCol="0">
            <a:spAutoFit/>
          </a:bodyPr>
          <a:lstStyle/>
          <a:p>
            <a:r>
              <a:rPr kumimoji="1" lang="en-US" altLang="ja-JP" smtClean="0"/>
              <a:t>Window</a:t>
            </a:r>
            <a:r>
              <a:rPr lang="en-US" altLang="ja-JP" smtClean="0"/>
              <a:t>Program</a:t>
            </a:r>
            <a:r>
              <a:rPr lang="ja-JP" altLang="en-US" smtClean="0"/>
              <a:t>は、２つの関数によって成り立っています。一つは、</a:t>
            </a:r>
            <a:r>
              <a:rPr lang="en-US" altLang="ja-JP" smtClean="0"/>
              <a:t>Main</a:t>
            </a:r>
            <a:r>
              <a:rPr lang="ja-JP" altLang="en-US" smtClean="0"/>
              <a:t>関数である、</a:t>
            </a:r>
            <a:endParaRPr lang="en-US" altLang="ja-JP" smtClean="0"/>
          </a:p>
          <a:p>
            <a:r>
              <a:rPr lang="en-US" altLang="ja-JP" smtClean="0"/>
              <a:t>wWinMain</a:t>
            </a:r>
            <a:r>
              <a:rPr lang="ja-JP" altLang="en-US" smtClean="0"/>
              <a:t>。もう一つは</a:t>
            </a:r>
            <a:r>
              <a:rPr lang="en-US" altLang="ja-JP" smtClean="0"/>
              <a:t>userAction</a:t>
            </a:r>
            <a:r>
              <a:rPr lang="ja-JP" altLang="en-US" smtClean="0"/>
              <a:t>のたびに割り込んで実行する</a:t>
            </a:r>
            <a:r>
              <a:rPr lang="en-US" altLang="ja-JP" smtClean="0"/>
              <a:t>WndProc</a:t>
            </a:r>
            <a:r>
              <a:rPr lang="ja-JP" altLang="en-US" smtClean="0"/>
              <a:t>と言う</a:t>
            </a:r>
            <a:r>
              <a:rPr lang="en-US" altLang="ja-JP" smtClean="0">
                <a:solidFill>
                  <a:srgbClr val="FF0000"/>
                </a:solidFill>
              </a:rPr>
              <a:t>CallBack</a:t>
            </a:r>
          </a:p>
          <a:p>
            <a:r>
              <a:rPr lang="ja-JP" altLang="en-US" smtClean="0">
                <a:solidFill>
                  <a:srgbClr val="FF0000"/>
                </a:solidFill>
              </a:rPr>
              <a:t>関数</a:t>
            </a:r>
            <a:r>
              <a:rPr lang="ja-JP" altLang="en-US" smtClean="0"/>
              <a:t>です。</a:t>
            </a:r>
            <a:r>
              <a:rPr lang="en-US" altLang="ja-JP" smtClean="0"/>
              <a:t>WndProc</a:t>
            </a:r>
            <a:r>
              <a:rPr lang="ja-JP" altLang="en-US" smtClean="0"/>
              <a:t>はその関数の時に詳しく話します</a:t>
            </a:r>
            <a:endParaRPr lang="en-US" altLang="ja-JP" smtClean="0"/>
          </a:p>
        </p:txBody>
      </p:sp>
      <p:sp>
        <p:nvSpPr>
          <p:cNvPr id="10" name="テキスト ボックス 9"/>
          <p:cNvSpPr txBox="1"/>
          <p:nvPr/>
        </p:nvSpPr>
        <p:spPr>
          <a:xfrm>
            <a:off x="237174" y="4261446"/>
            <a:ext cx="7696338" cy="923330"/>
          </a:xfrm>
          <a:prstGeom prst="rect">
            <a:avLst/>
          </a:prstGeom>
          <a:noFill/>
        </p:spPr>
        <p:txBody>
          <a:bodyPr wrap="none" rtlCol="0">
            <a:spAutoFit/>
          </a:bodyPr>
          <a:lstStyle/>
          <a:p>
            <a:r>
              <a:rPr lang="en-US" altLang="ja-JP" smtClean="0"/>
              <a:t>CallBack</a:t>
            </a:r>
            <a:r>
              <a:rPr lang="ja-JP" altLang="en-US" smtClean="0"/>
              <a:t>関数</a:t>
            </a:r>
            <a:endParaRPr lang="en-US" altLang="ja-JP" smtClean="0"/>
          </a:p>
          <a:p>
            <a:r>
              <a:rPr lang="ja-JP" altLang="en-US"/>
              <a:t>通常</a:t>
            </a:r>
            <a:r>
              <a:rPr lang="ja-JP" altLang="en-US" smtClean="0"/>
              <a:t>の関数と違って、</a:t>
            </a:r>
            <a:r>
              <a:rPr lang="en-US" altLang="ja-JP" smtClean="0"/>
              <a:t>User</a:t>
            </a:r>
            <a:r>
              <a:rPr lang="ja-JP" altLang="en-US" smtClean="0"/>
              <a:t>の行動があるたびに</a:t>
            </a:r>
            <a:r>
              <a:rPr kumimoji="1" lang="ja-JP" altLang="en-US" smtClean="0"/>
              <a:t>割り込んで関数が実行される。</a:t>
            </a:r>
            <a:endParaRPr kumimoji="1" lang="en-US" altLang="ja-JP" smtClean="0"/>
          </a:p>
          <a:p>
            <a:r>
              <a:rPr kumimoji="1" lang="ja-JP" altLang="en-US" smtClean="0"/>
              <a:t>関数の登録が必要。</a:t>
            </a:r>
            <a:endParaRPr kumimoji="1" lang="ja-JP" altLang="en-US"/>
          </a:p>
        </p:txBody>
      </p:sp>
      <p:sp>
        <p:nvSpPr>
          <p:cNvPr id="20" name="Rectangle 5"/>
          <p:cNvSpPr>
            <a:spLocks noChangeArrowheads="1"/>
          </p:cNvSpPr>
          <p:nvPr/>
        </p:nvSpPr>
        <p:spPr bwMode="auto">
          <a:xfrm>
            <a:off x="9106280" y="857188"/>
            <a:ext cx="2895600" cy="3810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21" name="Rectangle 6"/>
          <p:cNvSpPr>
            <a:spLocks noChangeArrowheads="1"/>
          </p:cNvSpPr>
          <p:nvPr/>
        </p:nvSpPr>
        <p:spPr bwMode="auto">
          <a:xfrm>
            <a:off x="9182480" y="1314388"/>
            <a:ext cx="26670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a:t>window</a:t>
            </a:r>
            <a:r>
              <a:rPr lang="ja-JP" altLang="en-US" smtClean="0"/>
              <a:t>作成</a:t>
            </a:r>
            <a:endParaRPr lang="ja-JP" altLang="en-US"/>
          </a:p>
        </p:txBody>
      </p:sp>
      <p:sp>
        <p:nvSpPr>
          <p:cNvPr id="22" name="Rectangle 7"/>
          <p:cNvSpPr>
            <a:spLocks noChangeArrowheads="1"/>
          </p:cNvSpPr>
          <p:nvPr/>
        </p:nvSpPr>
        <p:spPr bwMode="auto">
          <a:xfrm>
            <a:off x="9182480" y="2609788"/>
            <a:ext cx="26670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mtClean="0"/>
              <a:t>無限</a:t>
            </a:r>
            <a:r>
              <a:rPr lang="en-US" altLang="ja-JP"/>
              <a:t>loop</a:t>
            </a:r>
            <a:endParaRPr lang="ja-JP" altLang="en-US"/>
          </a:p>
          <a:p>
            <a:pPr algn="ctr"/>
            <a:r>
              <a:rPr lang="ja-JP" altLang="en-US" smtClean="0"/>
              <a:t>（</a:t>
            </a:r>
            <a:r>
              <a:rPr lang="en-US" altLang="ja-JP"/>
              <a:t>application</a:t>
            </a:r>
            <a:r>
              <a:rPr lang="ja-JP" altLang="en-US" smtClean="0"/>
              <a:t>実行中</a:t>
            </a:r>
            <a:r>
              <a:rPr lang="ja-JP" altLang="en-US"/>
              <a:t>）</a:t>
            </a:r>
          </a:p>
        </p:txBody>
      </p:sp>
      <p:sp>
        <p:nvSpPr>
          <p:cNvPr id="23" name="Rectangle 8"/>
          <p:cNvSpPr>
            <a:spLocks noChangeArrowheads="1"/>
          </p:cNvSpPr>
          <p:nvPr/>
        </p:nvSpPr>
        <p:spPr bwMode="auto">
          <a:xfrm>
            <a:off x="9182480" y="3905188"/>
            <a:ext cx="2667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終了処理</a:t>
            </a:r>
          </a:p>
        </p:txBody>
      </p:sp>
      <p:sp>
        <p:nvSpPr>
          <p:cNvPr id="24" name="Text Box 9"/>
          <p:cNvSpPr txBox="1">
            <a:spLocks noChangeArrowheads="1"/>
          </p:cNvSpPr>
          <p:nvPr/>
        </p:nvSpPr>
        <p:spPr bwMode="auto">
          <a:xfrm>
            <a:off x="9166605" y="893701"/>
            <a:ext cx="1726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 </a:t>
            </a:r>
            <a:r>
              <a:rPr lang="en-US" altLang="ja-JP" smtClean="0">
                <a:solidFill>
                  <a:srgbClr val="FF0000"/>
                </a:solidFill>
              </a:rPr>
              <a:t>wWinMain</a:t>
            </a:r>
            <a:r>
              <a:rPr lang="ja-JP" altLang="en-US" smtClean="0">
                <a:solidFill>
                  <a:srgbClr val="FF0000"/>
                </a:solidFill>
              </a:rPr>
              <a:t>関数</a:t>
            </a:r>
            <a:endParaRPr lang="ja-JP" altLang="en-US">
              <a:solidFill>
                <a:srgbClr val="FF0000"/>
              </a:solidFill>
            </a:endParaRPr>
          </a:p>
        </p:txBody>
      </p:sp>
      <p:sp>
        <p:nvSpPr>
          <p:cNvPr id="25" name="Rectangle 10"/>
          <p:cNvSpPr>
            <a:spLocks noChangeArrowheads="1"/>
          </p:cNvSpPr>
          <p:nvPr/>
        </p:nvSpPr>
        <p:spPr bwMode="auto">
          <a:xfrm>
            <a:off x="9106280" y="4743388"/>
            <a:ext cx="28956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p>
        </p:txBody>
      </p:sp>
      <p:sp>
        <p:nvSpPr>
          <p:cNvPr id="26" name="Text Box 11"/>
          <p:cNvSpPr txBox="1">
            <a:spLocks noChangeArrowheads="1"/>
          </p:cNvSpPr>
          <p:nvPr/>
        </p:nvSpPr>
        <p:spPr bwMode="auto">
          <a:xfrm>
            <a:off x="9090405" y="4689413"/>
            <a:ext cx="294343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mtClean="0">
                <a:solidFill>
                  <a:srgbClr val="FF0000"/>
                </a:solidFill>
              </a:rPr>
              <a:t>WndProc</a:t>
            </a:r>
            <a:r>
              <a:rPr lang="ja-JP" altLang="en-US" smtClean="0">
                <a:solidFill>
                  <a:srgbClr val="FF0000"/>
                </a:solidFill>
              </a:rPr>
              <a:t>関数</a:t>
            </a:r>
            <a:endParaRPr lang="ja-JP" altLang="en-US">
              <a:solidFill>
                <a:srgbClr val="FF0000"/>
              </a:solidFill>
            </a:endParaRPr>
          </a:p>
          <a:p>
            <a:r>
              <a:rPr lang="ja-JP" altLang="en-US" noProof="1"/>
              <a:t> </a:t>
            </a:r>
            <a:r>
              <a:rPr lang="ja-JP" altLang="ja-JP"/>
              <a:t>（</a:t>
            </a:r>
            <a:r>
              <a:rPr lang="en-US" altLang="ja-JP"/>
              <a:t>ウィンドウプロシージャ</a:t>
            </a:r>
            <a:r>
              <a:rPr lang="ja-JP" altLang="en-US"/>
              <a:t>）</a:t>
            </a:r>
            <a:endParaRPr lang="ja-JP" altLang="en-US">
              <a:solidFill>
                <a:srgbClr val="FF0000"/>
              </a:solidFill>
            </a:endParaRPr>
          </a:p>
          <a:p>
            <a:r>
              <a:rPr lang="en-US" altLang="ja-JP" smtClean="0"/>
              <a:t>User</a:t>
            </a:r>
            <a:r>
              <a:rPr lang="ja-JP" altLang="en-US" smtClean="0"/>
              <a:t>行動</a:t>
            </a:r>
            <a:r>
              <a:rPr lang="ja-JP" altLang="en-US"/>
              <a:t>するたびに</a:t>
            </a:r>
          </a:p>
          <a:p>
            <a:r>
              <a:rPr lang="ja-JP" altLang="en-US"/>
              <a:t>実行され、なんらかの行動を</a:t>
            </a:r>
          </a:p>
          <a:p>
            <a:r>
              <a:rPr lang="ja-JP" altLang="en-US"/>
              <a:t>する</a:t>
            </a:r>
          </a:p>
        </p:txBody>
      </p:sp>
      <p:cxnSp>
        <p:nvCxnSpPr>
          <p:cNvPr id="27" name="直線矢印コネクタ 26"/>
          <p:cNvCxnSpPr/>
          <p:nvPr/>
        </p:nvCxnSpPr>
        <p:spPr>
          <a:xfrm flipV="1">
            <a:off x="3087584" y="2802002"/>
            <a:ext cx="5590490" cy="43996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22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410986" cy="646331"/>
          </a:xfrm>
          <a:prstGeom prst="rect">
            <a:avLst/>
          </a:prstGeom>
          <a:noFill/>
        </p:spPr>
        <p:txBody>
          <a:bodyPr wrap="none" rtlCol="0">
            <a:spAutoFit/>
          </a:bodyPr>
          <a:lstStyle/>
          <a:p>
            <a:r>
              <a:rPr kumimoji="1" lang="ja-JP" altLang="en-US" smtClean="0"/>
              <a:t>・</a:t>
            </a:r>
            <a:r>
              <a:rPr kumimoji="1" lang="en-US" altLang="ja-JP" smtClean="0"/>
              <a:t>Main</a:t>
            </a:r>
            <a:r>
              <a:rPr kumimoji="1" lang="ja-JP" altLang="en-US" smtClean="0"/>
              <a:t>関数を見る</a:t>
            </a:r>
            <a:endParaRPr kumimoji="1" lang="en-US" altLang="ja-JP" smtClean="0"/>
          </a:p>
          <a:p>
            <a:r>
              <a:rPr lang="en-US" altLang="ja-JP"/>
              <a:t> </a:t>
            </a:r>
            <a:r>
              <a:rPr lang="en-US" altLang="ja-JP" smtClean="0"/>
              <a:t> wWinMain</a:t>
            </a:r>
            <a:r>
              <a:rPr lang="ja-JP" altLang="en-US" smtClean="0"/>
              <a:t>関数が</a:t>
            </a:r>
            <a:r>
              <a:rPr lang="en-US" altLang="ja-JP" smtClean="0"/>
              <a:t>EntryPoint</a:t>
            </a:r>
            <a:r>
              <a:rPr lang="ja-JP" altLang="en-US" smtClean="0"/>
              <a:t>（</a:t>
            </a:r>
            <a:r>
              <a:rPr lang="en-US" altLang="ja-JP" smtClean="0"/>
              <a:t>ProgramStart</a:t>
            </a:r>
            <a:r>
              <a:rPr lang="ja-JP" altLang="en-US" smtClean="0"/>
              <a:t>の場所）となります。</a:t>
            </a:r>
            <a:endParaRPr lang="en-US" altLang="ja-JP"/>
          </a:p>
        </p:txBody>
      </p:sp>
      <p:sp>
        <p:nvSpPr>
          <p:cNvPr id="5" name="正方形/長方形 4"/>
          <p:cNvSpPr/>
          <p:nvPr/>
        </p:nvSpPr>
        <p:spPr>
          <a:xfrm>
            <a:off x="292924" y="770399"/>
            <a:ext cx="11451772" cy="646331"/>
          </a:xfrm>
          <a:prstGeom prst="rect">
            <a:avLst/>
          </a:prstGeom>
          <a:ln>
            <a:solidFill>
              <a:schemeClr val="tx1"/>
            </a:solidFill>
          </a:ln>
        </p:spPr>
        <p:txBody>
          <a:bodyPr wrap="square">
            <a:spAutoFit/>
          </a:bodyPr>
          <a:lstStyle/>
          <a:p>
            <a:r>
              <a:rPr lang="en-US" altLang="ja-JP" dirty="0">
                <a:solidFill>
                  <a:srgbClr val="008000"/>
                </a:solidFill>
                <a:latin typeface="ＭＳ ゴシック" panose="020B0609070205080204" pitchFamily="49" charset="-128"/>
                <a:ea typeface="ＭＳ ゴシック" panose="020B0609070205080204" pitchFamily="49" charset="-128"/>
              </a:rPr>
              <a:t>//Main</a:t>
            </a:r>
            <a:r>
              <a:rPr lang="ja-JP" altLang="en-US" dirty="0">
                <a:solidFill>
                  <a:srgbClr val="008000"/>
                </a:solidFill>
                <a:latin typeface="ＭＳ ゴシック" panose="020B0609070205080204" pitchFamily="49" charset="-128"/>
                <a:ea typeface="ＭＳ ゴシック" panose="020B0609070205080204" pitchFamily="49" charset="-128"/>
              </a:rPr>
              <a:t>関数</a:t>
            </a:r>
            <a:endParaRPr lang="ja-JP" altLang="en-US" dirty="0">
              <a:solidFill>
                <a:prstClr val="black"/>
              </a:solidFill>
              <a:latin typeface="ＭＳ ゴシック" panose="020B0609070205080204" pitchFamily="49" charset="-128"/>
              <a:ea typeface="ＭＳ ゴシック" panose="020B0609070205080204" pitchFamily="49" charset="-128"/>
            </a:endParaRPr>
          </a:p>
          <a:p>
            <a:r>
              <a:rPr lang="en-US" altLang="ja-JP" dirty="0" err="1">
                <a:solidFill>
                  <a:srgbClr val="0000FF"/>
                </a:solidFill>
                <a:latin typeface="ＭＳ ゴシック" panose="020B0609070205080204" pitchFamily="49" charset="-128"/>
                <a:ea typeface="ＭＳ ゴシック" panose="020B0609070205080204" pitchFamily="49" charset="-128"/>
              </a:rPr>
              <a:t>int</a:t>
            </a:r>
            <a:r>
              <a:rPr lang="en-US" altLang="ja-JP" dirty="0">
                <a:solidFill>
                  <a:prstClr val="black"/>
                </a:solidFill>
                <a:latin typeface="ＭＳ ゴシック" panose="020B0609070205080204" pitchFamily="49" charset="-128"/>
                <a:ea typeface="ＭＳ ゴシック" panose="020B0609070205080204" pitchFamily="49" charset="-128"/>
              </a:rPr>
              <a:t> APIENTRY </a:t>
            </a:r>
            <a:r>
              <a:rPr lang="en-US" altLang="ja-JP" dirty="0" err="1">
                <a:solidFill>
                  <a:prstClr val="black"/>
                </a:solidFill>
                <a:latin typeface="ＭＳ ゴシック" panose="020B0609070205080204" pitchFamily="49" charset="-128"/>
                <a:ea typeface="ＭＳ ゴシック" panose="020B0609070205080204" pitchFamily="49" charset="-128"/>
              </a:rPr>
              <a:t>wWinMain</a:t>
            </a:r>
            <a:r>
              <a:rPr lang="en-US" altLang="ja-JP" dirty="0">
                <a:solidFill>
                  <a:prstClr val="black"/>
                </a:solidFill>
                <a:latin typeface="ＭＳ ゴシック" panose="020B0609070205080204" pitchFamily="49" charset="-128"/>
                <a:ea typeface="ＭＳ ゴシック" panose="020B0609070205080204" pitchFamily="49" charset="-128"/>
              </a:rPr>
              <a:t>(HINSTANCE </a:t>
            </a:r>
            <a:r>
              <a:rPr lang="en-US" altLang="ja-JP" dirty="0" err="1">
                <a:solidFill>
                  <a:prstClr val="black"/>
                </a:solidFill>
                <a:latin typeface="ＭＳ ゴシック" panose="020B0609070205080204" pitchFamily="49" charset="-128"/>
                <a:ea typeface="ＭＳ ゴシック" panose="020B0609070205080204" pitchFamily="49" charset="-128"/>
              </a:rPr>
              <a:t>hInstance,HINSTANCE</a:t>
            </a:r>
            <a:r>
              <a:rPr lang="en-US" altLang="ja-JP" dirty="0">
                <a:solidFill>
                  <a:prstClr val="black"/>
                </a:solidFill>
                <a:latin typeface="ＭＳ ゴシック" panose="020B0609070205080204" pitchFamily="49" charset="-128"/>
                <a:ea typeface="ＭＳ ゴシック" panose="020B0609070205080204" pitchFamily="49" charset="-128"/>
              </a:rPr>
              <a:t> </a:t>
            </a:r>
            <a:r>
              <a:rPr lang="en-US" altLang="ja-JP" dirty="0" err="1">
                <a:solidFill>
                  <a:prstClr val="black"/>
                </a:solidFill>
                <a:latin typeface="ＭＳ ゴシック" panose="020B0609070205080204" pitchFamily="49" charset="-128"/>
                <a:ea typeface="ＭＳ ゴシック" panose="020B0609070205080204" pitchFamily="49" charset="-128"/>
              </a:rPr>
              <a:t>hPrevInstance,LPTSTR</a:t>
            </a:r>
            <a:r>
              <a:rPr lang="en-US" altLang="ja-JP" dirty="0">
                <a:solidFill>
                  <a:prstClr val="black"/>
                </a:solidFill>
                <a:latin typeface="ＭＳ ゴシック" panose="020B0609070205080204" pitchFamily="49" charset="-128"/>
                <a:ea typeface="ＭＳ ゴシック" panose="020B0609070205080204" pitchFamily="49" charset="-128"/>
              </a:rPr>
              <a:t> </a:t>
            </a:r>
            <a:r>
              <a:rPr lang="en-US" altLang="ja-JP" dirty="0" err="1">
                <a:solidFill>
                  <a:prstClr val="black"/>
                </a:solidFill>
                <a:latin typeface="ＭＳ ゴシック" panose="020B0609070205080204" pitchFamily="49" charset="-128"/>
                <a:ea typeface="ＭＳ ゴシック" panose="020B0609070205080204" pitchFamily="49" charset="-128"/>
              </a:rPr>
              <a:t>szCmdLine,</a:t>
            </a:r>
            <a:r>
              <a:rPr lang="en-US" altLang="ja-JP" dirty="0" err="1">
                <a:solidFill>
                  <a:srgbClr val="0000FF"/>
                </a:solidFill>
                <a:latin typeface="ＭＳ ゴシック" panose="020B0609070205080204" pitchFamily="49" charset="-128"/>
                <a:ea typeface="ＭＳ ゴシック" panose="020B0609070205080204" pitchFamily="49" charset="-128"/>
              </a:rPr>
              <a:t>int</a:t>
            </a:r>
            <a:r>
              <a:rPr lang="en-US" altLang="ja-JP" dirty="0">
                <a:solidFill>
                  <a:prstClr val="black"/>
                </a:solidFill>
                <a:latin typeface="ＭＳ ゴシック" panose="020B0609070205080204" pitchFamily="49" charset="-128"/>
                <a:ea typeface="ＭＳ ゴシック" panose="020B0609070205080204" pitchFamily="49" charset="-128"/>
              </a:rPr>
              <a:t> </a:t>
            </a:r>
            <a:r>
              <a:rPr lang="en-US" altLang="ja-JP" dirty="0" err="1">
                <a:solidFill>
                  <a:prstClr val="black"/>
                </a:solidFill>
                <a:latin typeface="ＭＳ ゴシック" panose="020B0609070205080204" pitchFamily="49" charset="-128"/>
                <a:ea typeface="ＭＳ ゴシック" panose="020B0609070205080204" pitchFamily="49" charset="-128"/>
              </a:rPr>
              <a:t>nCmdShow</a:t>
            </a:r>
            <a:r>
              <a:rPr lang="en-US" altLang="ja-JP" dirty="0">
                <a:solidFill>
                  <a:prstClr val="black"/>
                </a:solidFill>
                <a:latin typeface="ＭＳ ゴシック" panose="020B0609070205080204" pitchFamily="49" charset="-128"/>
                <a:ea typeface="ＭＳ ゴシック" panose="020B0609070205080204" pitchFamily="49" charset="-128"/>
              </a:rPr>
              <a:t>)</a:t>
            </a:r>
          </a:p>
        </p:txBody>
      </p:sp>
      <p:sp>
        <p:nvSpPr>
          <p:cNvPr id="2" name="テキスト ボックス 1"/>
          <p:cNvSpPr txBox="1"/>
          <p:nvPr/>
        </p:nvSpPr>
        <p:spPr>
          <a:xfrm>
            <a:off x="169350" y="1540798"/>
            <a:ext cx="11087972" cy="923330"/>
          </a:xfrm>
          <a:prstGeom prst="rect">
            <a:avLst/>
          </a:prstGeom>
          <a:noFill/>
        </p:spPr>
        <p:txBody>
          <a:bodyPr wrap="none" rtlCol="0">
            <a:spAutoFit/>
          </a:bodyPr>
          <a:lstStyle/>
          <a:p>
            <a:r>
              <a:rPr kumimoji="1" lang="en-US" altLang="ja-JP" dirty="0" err="1" smtClean="0"/>
              <a:t>WindowsProgram</a:t>
            </a:r>
            <a:r>
              <a:rPr kumimoji="1" lang="ja-JP" altLang="en-US" dirty="0" smtClean="0"/>
              <a:t>は、</a:t>
            </a:r>
            <a:r>
              <a:rPr kumimoji="1" lang="en-US" altLang="ja-JP" dirty="0" err="1" smtClean="0"/>
              <a:t>WinMain</a:t>
            </a:r>
            <a:r>
              <a:rPr kumimoji="1" lang="ja-JP" altLang="en-US" dirty="0" smtClean="0"/>
              <a:t>関数が</a:t>
            </a:r>
            <a:r>
              <a:rPr kumimoji="1" lang="en-US" altLang="ja-JP" dirty="0" smtClean="0"/>
              <a:t>Main</a:t>
            </a:r>
            <a:r>
              <a:rPr kumimoji="1" lang="ja-JP" altLang="en-US" dirty="0" smtClean="0"/>
              <a:t>関数となります。</a:t>
            </a:r>
            <a:endParaRPr kumimoji="1" lang="en-US" altLang="ja-JP" dirty="0" smtClean="0"/>
          </a:p>
          <a:p>
            <a:r>
              <a:rPr kumimoji="1" lang="en-US" altLang="ja-JP" dirty="0" err="1" smtClean="0"/>
              <a:t>WinMain</a:t>
            </a:r>
            <a:r>
              <a:rPr kumimoji="1" lang="ja-JP" altLang="en-US" dirty="0" smtClean="0"/>
              <a:t>と</a:t>
            </a:r>
            <a:r>
              <a:rPr kumimoji="1" lang="en-US" altLang="ja-JP" dirty="0" err="1" smtClean="0"/>
              <a:t>wWinMain</a:t>
            </a:r>
            <a:r>
              <a:rPr lang="ja-JP" altLang="en-US" dirty="0" smtClean="0"/>
              <a:t>の違いは、</a:t>
            </a:r>
            <a:r>
              <a:rPr lang="en-US" altLang="ja-JP" dirty="0" err="1" smtClean="0"/>
              <a:t>CommandlLine</a:t>
            </a:r>
            <a:r>
              <a:rPr lang="ja-JP" altLang="en-US" dirty="0" smtClean="0"/>
              <a:t>引数</a:t>
            </a:r>
            <a:r>
              <a:rPr lang="ja-JP" altLang="en-US" dirty="0"/>
              <a:t>が </a:t>
            </a:r>
            <a:r>
              <a:rPr lang="en-US" altLang="ja-JP" dirty="0"/>
              <a:t>ANSI </a:t>
            </a:r>
            <a:r>
              <a:rPr lang="ja-JP" altLang="en-US" dirty="0" smtClean="0"/>
              <a:t>文字列か</a:t>
            </a:r>
            <a:r>
              <a:rPr lang="en-US" altLang="ja-JP" dirty="0" smtClean="0"/>
              <a:t>Unicode</a:t>
            </a:r>
            <a:r>
              <a:rPr lang="ja-JP" altLang="en-US" dirty="0" smtClean="0"/>
              <a:t>文字列かの違いだけです。なので、</a:t>
            </a:r>
            <a:endParaRPr lang="en-US" altLang="ja-JP" dirty="0" smtClean="0"/>
          </a:p>
          <a:p>
            <a:r>
              <a:rPr lang="ja-JP" altLang="en-US" dirty="0" smtClean="0"/>
              <a:t>文字</a:t>
            </a:r>
            <a:r>
              <a:rPr lang="en-US" altLang="ja-JP" dirty="0" smtClean="0"/>
              <a:t>Set</a:t>
            </a:r>
            <a:r>
              <a:rPr lang="ja-JP" altLang="en-US" dirty="0" smtClean="0"/>
              <a:t>を</a:t>
            </a:r>
            <a:r>
              <a:rPr lang="en-US" altLang="ja-JP" dirty="0" smtClean="0"/>
              <a:t>Unicode</a:t>
            </a:r>
            <a:r>
              <a:rPr lang="ja-JP" altLang="en-US" dirty="0" smtClean="0"/>
              <a:t>の我々は</a:t>
            </a:r>
            <a:r>
              <a:rPr lang="en-US" altLang="ja-JP" dirty="0" err="1" smtClean="0"/>
              <a:t>wWinMain</a:t>
            </a:r>
            <a:r>
              <a:rPr lang="ja-JP" altLang="en-US" dirty="0" smtClean="0"/>
              <a:t>を使用します。</a:t>
            </a:r>
            <a:endParaRPr lang="en-US" altLang="ja-JP" dirty="0" smtClean="0"/>
          </a:p>
        </p:txBody>
      </p:sp>
      <p:sp>
        <p:nvSpPr>
          <p:cNvPr id="3" name="テキスト ボックス 2"/>
          <p:cNvSpPr txBox="1"/>
          <p:nvPr/>
        </p:nvSpPr>
        <p:spPr>
          <a:xfrm>
            <a:off x="169350" y="2743201"/>
            <a:ext cx="11934677" cy="3970318"/>
          </a:xfrm>
          <a:prstGeom prst="rect">
            <a:avLst/>
          </a:prstGeom>
          <a:noFill/>
        </p:spPr>
        <p:txBody>
          <a:bodyPr wrap="none" rtlCol="0">
            <a:spAutoFit/>
          </a:bodyPr>
          <a:lstStyle/>
          <a:p>
            <a:r>
              <a:rPr kumimoji="1" lang="ja-JP" altLang="en-US" dirty="0" smtClean="0"/>
              <a:t>・引数を見よう。</a:t>
            </a:r>
            <a:endParaRPr kumimoji="1" lang="en-US" altLang="ja-JP" dirty="0" smtClean="0"/>
          </a:p>
          <a:p>
            <a:r>
              <a:rPr lang="ja-JP" altLang="en-US" dirty="0"/>
              <a:t>　</a:t>
            </a:r>
            <a:r>
              <a:rPr lang="en-US" altLang="ja-JP" dirty="0" err="1" smtClean="0"/>
              <a:t>WinMain</a:t>
            </a:r>
            <a:r>
              <a:rPr lang="ja-JP" altLang="en-US" dirty="0" smtClean="0"/>
              <a:t>関数の引数の説明は以下の通りになります。（</a:t>
            </a:r>
            <a:r>
              <a:rPr lang="en-US" altLang="ja-JP" dirty="0" smtClean="0"/>
              <a:t>Microsoft</a:t>
            </a:r>
            <a:r>
              <a:rPr lang="ja-JP" altLang="en-US" dirty="0" smtClean="0"/>
              <a:t>　開発者</a:t>
            </a:r>
            <a:r>
              <a:rPr lang="en-US" altLang="ja-JP" dirty="0"/>
              <a:t>R</a:t>
            </a:r>
            <a:r>
              <a:rPr lang="en-US" altLang="ja-JP" dirty="0" smtClean="0"/>
              <a:t>esource</a:t>
            </a:r>
            <a:r>
              <a:rPr lang="ja-JP" altLang="en-US" dirty="0" smtClean="0"/>
              <a:t>より）</a:t>
            </a:r>
            <a:endParaRPr lang="en-US" altLang="ja-JP" dirty="0" smtClean="0"/>
          </a:p>
          <a:p>
            <a:endParaRPr kumimoji="1" lang="en-US" altLang="ja-JP" dirty="0"/>
          </a:p>
          <a:p>
            <a:r>
              <a:rPr lang="ja-JP" altLang="en-US" i="1" dirty="0" smtClean="0"/>
              <a:t>・</a:t>
            </a:r>
            <a:r>
              <a:rPr lang="en-US" altLang="ja-JP" i="1" dirty="0" err="1" smtClean="0"/>
              <a:t>hInstance</a:t>
            </a:r>
            <a:r>
              <a:rPr lang="en-US" altLang="ja-JP" dirty="0"/>
              <a:t>: "</a:t>
            </a:r>
            <a:r>
              <a:rPr lang="ja-JP" altLang="en-US" dirty="0"/>
              <a:t>インスタンスへのハンドル</a:t>
            </a:r>
            <a:r>
              <a:rPr lang="en-US" altLang="ja-JP" dirty="0"/>
              <a:t>" </a:t>
            </a:r>
            <a:r>
              <a:rPr lang="ja-JP" altLang="en-US" dirty="0"/>
              <a:t>または </a:t>
            </a:r>
            <a:r>
              <a:rPr lang="en-US" altLang="ja-JP" dirty="0"/>
              <a:t>"</a:t>
            </a:r>
            <a:r>
              <a:rPr lang="ja-JP" altLang="en-US" dirty="0"/>
              <a:t>モジュールへのハンドル</a:t>
            </a:r>
            <a:r>
              <a:rPr lang="en-US" altLang="ja-JP" dirty="0"/>
              <a:t>" </a:t>
            </a:r>
            <a:r>
              <a:rPr lang="ja-JP" altLang="en-US" dirty="0"/>
              <a:t>と呼ばれます。オペレーティング システムは</a:t>
            </a:r>
            <a:r>
              <a:rPr lang="ja-JP" altLang="en-US" dirty="0" smtClean="0"/>
              <a:t>、</a:t>
            </a:r>
            <a:endParaRPr lang="en-US" altLang="ja-JP" dirty="0" smtClean="0"/>
          </a:p>
          <a:p>
            <a:r>
              <a:rPr lang="ja-JP" altLang="en-US" dirty="0"/>
              <a:t>　</a:t>
            </a:r>
            <a:r>
              <a:rPr lang="ja-JP" altLang="en-US" dirty="0" smtClean="0"/>
              <a:t>　　　　　　　この</a:t>
            </a:r>
            <a:r>
              <a:rPr lang="ja-JP" altLang="en-US" dirty="0"/>
              <a:t>値を使用して、メモリに読み込まれた実行可能ファイル </a:t>
            </a:r>
            <a:r>
              <a:rPr lang="en-US" altLang="ja-JP" dirty="0"/>
              <a:t>(EXE) </a:t>
            </a:r>
            <a:r>
              <a:rPr lang="ja-JP" altLang="en-US" dirty="0"/>
              <a:t>を特定します。このインスタンス ハンドルは</a:t>
            </a:r>
            <a:r>
              <a:rPr lang="ja-JP" altLang="en-US" dirty="0" smtClean="0"/>
              <a:t>、</a:t>
            </a:r>
            <a:endParaRPr lang="en-US" altLang="ja-JP" dirty="0" smtClean="0"/>
          </a:p>
          <a:p>
            <a:r>
              <a:rPr lang="ja-JP" altLang="en-US" dirty="0"/>
              <a:t>　</a:t>
            </a:r>
            <a:r>
              <a:rPr lang="ja-JP" altLang="en-US" dirty="0" smtClean="0"/>
              <a:t>　　　　　　　アイコン</a:t>
            </a:r>
            <a:r>
              <a:rPr lang="ja-JP" altLang="en-US" dirty="0"/>
              <a:t>やビットマップを読み込むなど、</a:t>
            </a:r>
            <a:r>
              <a:rPr lang="en-US" altLang="ja-JP" dirty="0"/>
              <a:t>Windows </a:t>
            </a:r>
            <a:r>
              <a:rPr lang="ja-JP" altLang="en-US" dirty="0"/>
              <a:t>の特定の機能に必要です</a:t>
            </a:r>
            <a:r>
              <a:rPr lang="ja-JP" altLang="en-US" dirty="0" smtClean="0"/>
              <a:t>。</a:t>
            </a:r>
            <a:endParaRPr lang="en-US" altLang="ja-JP" dirty="0" smtClean="0"/>
          </a:p>
          <a:p>
            <a:endParaRPr lang="ja-JP" altLang="en-US" dirty="0"/>
          </a:p>
          <a:p>
            <a:r>
              <a:rPr lang="ja-JP" altLang="en-US" i="1" dirty="0" smtClean="0"/>
              <a:t>・</a:t>
            </a:r>
            <a:r>
              <a:rPr lang="en-US" altLang="ja-JP" i="1" dirty="0" err="1" smtClean="0"/>
              <a:t>hPrevInstance</a:t>
            </a:r>
            <a:r>
              <a:rPr lang="en-US" altLang="ja-JP" dirty="0"/>
              <a:t>: 16 </a:t>
            </a:r>
            <a:r>
              <a:rPr lang="ja-JP" altLang="en-US" dirty="0"/>
              <a:t>ビット </a:t>
            </a:r>
            <a:r>
              <a:rPr lang="en-US" altLang="ja-JP" dirty="0"/>
              <a:t>Windows </a:t>
            </a:r>
            <a:r>
              <a:rPr lang="ja-JP" altLang="en-US" dirty="0"/>
              <a:t>で使われていましたが、現在の値は常にゼロなので意味を持ちません。</a:t>
            </a:r>
          </a:p>
          <a:p>
            <a:endParaRPr lang="en-US" altLang="ja-JP" i="1" dirty="0" smtClean="0"/>
          </a:p>
          <a:p>
            <a:r>
              <a:rPr lang="ja-JP" altLang="en-US" i="1" dirty="0" smtClean="0"/>
              <a:t>・</a:t>
            </a:r>
            <a:r>
              <a:rPr lang="en-US" altLang="ja-JP" i="1" dirty="0" err="1" smtClean="0"/>
              <a:t>pCmdLine</a:t>
            </a:r>
            <a:r>
              <a:rPr lang="en-US" altLang="ja-JP" dirty="0"/>
              <a:t>: </a:t>
            </a:r>
            <a:r>
              <a:rPr lang="ja-JP" altLang="en-US" dirty="0"/>
              <a:t>コマンドライン引数を </a:t>
            </a:r>
            <a:r>
              <a:rPr lang="en-US" altLang="ja-JP" dirty="0"/>
              <a:t>Unicode </a:t>
            </a:r>
            <a:r>
              <a:rPr lang="ja-JP" altLang="en-US" dirty="0"/>
              <a:t>文字列として格納します。</a:t>
            </a:r>
          </a:p>
          <a:p>
            <a:endParaRPr lang="en-US" altLang="ja-JP" i="1" dirty="0" smtClean="0"/>
          </a:p>
          <a:p>
            <a:r>
              <a:rPr lang="ja-JP" altLang="en-US" i="1" dirty="0" smtClean="0"/>
              <a:t>・</a:t>
            </a:r>
            <a:r>
              <a:rPr lang="en-US" altLang="ja-JP" i="1" dirty="0" err="1" smtClean="0"/>
              <a:t>nCmdShow</a:t>
            </a:r>
            <a:r>
              <a:rPr lang="en-US" altLang="ja-JP" dirty="0"/>
              <a:t>: </a:t>
            </a:r>
            <a:r>
              <a:rPr lang="ja-JP" altLang="en-US" dirty="0"/>
              <a:t>メイン アプリケーション ウィンドウの最小化、最大化、通常表示を指定するためのフラグです。</a:t>
            </a:r>
          </a:p>
          <a:p>
            <a:endParaRPr kumimoji="1" lang="en-US" altLang="ja-JP" dirty="0" smtClean="0"/>
          </a:p>
          <a:p>
            <a:r>
              <a:rPr lang="ja-JP" altLang="en-US" dirty="0" smtClean="0"/>
              <a:t>この</a:t>
            </a:r>
            <a:r>
              <a:rPr lang="ja-JP" altLang="en-US" dirty="0"/>
              <a:t>中</a:t>
            </a:r>
            <a:r>
              <a:rPr lang="ja-JP" altLang="en-US" dirty="0" smtClean="0"/>
              <a:t>で</a:t>
            </a:r>
            <a:r>
              <a:rPr lang="en-US" altLang="ja-JP" i="1" dirty="0" err="1"/>
              <a:t>hInstance</a:t>
            </a:r>
            <a:r>
              <a:rPr lang="ja-JP" altLang="en-US" dirty="0" smtClean="0"/>
              <a:t>が使うことになります。作成した実行</a:t>
            </a:r>
            <a:r>
              <a:rPr lang="en-US" altLang="ja-JP" dirty="0"/>
              <a:t>F</a:t>
            </a:r>
            <a:r>
              <a:rPr lang="en-US" altLang="ja-JP" dirty="0" smtClean="0"/>
              <a:t>ile</a:t>
            </a:r>
            <a:r>
              <a:rPr lang="ja-JP" altLang="en-US" dirty="0" smtClean="0"/>
              <a:t>の</a:t>
            </a:r>
            <a:r>
              <a:rPr lang="en-US" altLang="ja-JP" dirty="0"/>
              <a:t>A</a:t>
            </a:r>
            <a:r>
              <a:rPr lang="en-US" altLang="ja-JP" dirty="0" smtClean="0"/>
              <a:t>ddress</a:t>
            </a:r>
            <a:r>
              <a:rPr lang="ja-JP" altLang="en-US" dirty="0" smtClean="0"/>
              <a:t>を持つ</a:t>
            </a:r>
            <a:r>
              <a:rPr lang="en-US" altLang="ja-JP" dirty="0"/>
              <a:t>P</a:t>
            </a:r>
            <a:r>
              <a:rPr lang="en-US" altLang="ja-JP" dirty="0" smtClean="0"/>
              <a:t>ointer</a:t>
            </a:r>
            <a:r>
              <a:rPr lang="ja-JP" altLang="en-US" dirty="0" smtClean="0"/>
              <a:t>です。残りは基本的に使いません。</a:t>
            </a:r>
            <a:endParaRPr lang="en-US" altLang="ja-JP" dirty="0" smtClean="0"/>
          </a:p>
        </p:txBody>
      </p:sp>
    </p:spTree>
    <p:extLst>
      <p:ext uri="{BB962C8B-B14F-4D97-AF65-F5344CB8AC3E}">
        <p14:creationId xmlns:p14="http://schemas.microsoft.com/office/powerpoint/2010/main" val="852664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1007" y="501237"/>
            <a:ext cx="5743575" cy="3124200"/>
          </a:xfrm>
          <a:prstGeom prst="rect">
            <a:avLst/>
          </a:prstGeom>
          <a:ln>
            <a:solidFill>
              <a:schemeClr val="tx1"/>
            </a:solidFill>
          </a:ln>
        </p:spPr>
      </p:pic>
      <p:sp>
        <p:nvSpPr>
          <p:cNvPr id="5" name="テキスト ボックス 4"/>
          <p:cNvSpPr txBox="1"/>
          <p:nvPr/>
        </p:nvSpPr>
        <p:spPr>
          <a:xfrm>
            <a:off x="0" y="0"/>
            <a:ext cx="2595582" cy="369332"/>
          </a:xfrm>
          <a:prstGeom prst="rect">
            <a:avLst/>
          </a:prstGeom>
          <a:noFill/>
        </p:spPr>
        <p:txBody>
          <a:bodyPr wrap="none" rtlCol="0">
            <a:spAutoFit/>
          </a:bodyPr>
          <a:lstStyle/>
          <a:p>
            <a:r>
              <a:rPr kumimoji="1" lang="ja-JP" altLang="en-US" dirty="0" smtClean="0"/>
              <a:t>・</a:t>
            </a:r>
            <a:r>
              <a:rPr lang="en-US" altLang="ja-JP" dirty="0" smtClean="0"/>
              <a:t>Main</a:t>
            </a:r>
            <a:r>
              <a:rPr lang="ja-JP" altLang="en-US" dirty="0" smtClean="0"/>
              <a:t>関数の中身を説明</a:t>
            </a:r>
            <a:endParaRPr kumimoji="1" lang="ja-JP" altLang="en-US" dirty="0"/>
          </a:p>
        </p:txBody>
      </p:sp>
      <p:sp>
        <p:nvSpPr>
          <p:cNvPr id="7" name="テキスト ボックス 6"/>
          <p:cNvSpPr txBox="1"/>
          <p:nvPr/>
        </p:nvSpPr>
        <p:spPr>
          <a:xfrm>
            <a:off x="6234545" y="590658"/>
            <a:ext cx="6102183" cy="2031325"/>
          </a:xfrm>
          <a:prstGeom prst="rect">
            <a:avLst/>
          </a:prstGeom>
          <a:noFill/>
        </p:spPr>
        <p:txBody>
          <a:bodyPr wrap="none" rtlCol="0">
            <a:spAutoFit/>
          </a:bodyPr>
          <a:lstStyle/>
          <a:p>
            <a:r>
              <a:rPr lang="en-US" altLang="ja-JP" dirty="0" smtClean="0"/>
              <a:t>M</a:t>
            </a:r>
            <a:r>
              <a:rPr kumimoji="1" lang="en-US" altLang="ja-JP" dirty="0" smtClean="0"/>
              <a:t>emory</a:t>
            </a:r>
            <a:r>
              <a:rPr kumimoji="1" lang="ja-JP" altLang="en-US" dirty="0" smtClean="0"/>
              <a:t>監視を開始</a:t>
            </a:r>
            <a:endParaRPr kumimoji="1" lang="en-US" altLang="ja-JP" dirty="0" smtClean="0"/>
          </a:p>
          <a:p>
            <a:r>
              <a:rPr kumimoji="1" lang="ja-JP" altLang="en-US" dirty="0" smtClean="0"/>
              <a:t>この</a:t>
            </a:r>
            <a:r>
              <a:rPr kumimoji="1" lang="en-US" altLang="ja-JP" dirty="0" smtClean="0"/>
              <a:t>_</a:t>
            </a:r>
            <a:r>
              <a:rPr kumimoji="1" lang="en-US" altLang="ja-JP" dirty="0" err="1" smtClean="0"/>
              <a:t>CrtSetDbgFlag</a:t>
            </a:r>
            <a:r>
              <a:rPr kumimoji="1" lang="ja-JP" altLang="en-US" dirty="0" smtClean="0"/>
              <a:t>より</a:t>
            </a:r>
            <a:r>
              <a:rPr lang="en-US" altLang="ja-JP" dirty="0" smtClean="0"/>
              <a:t>Debug</a:t>
            </a:r>
            <a:r>
              <a:rPr lang="ja-JP" altLang="en-US" dirty="0" smtClean="0"/>
              <a:t> </a:t>
            </a:r>
            <a:r>
              <a:rPr lang="en-US" altLang="ja-JP" dirty="0" err="1" smtClean="0"/>
              <a:t>HeapManager</a:t>
            </a:r>
            <a:r>
              <a:rPr lang="ja-JP" altLang="en-US" dirty="0" smtClean="0"/>
              <a:t>が</a:t>
            </a:r>
            <a:r>
              <a:rPr lang="en-US" altLang="ja-JP" dirty="0" smtClean="0"/>
              <a:t>memory</a:t>
            </a:r>
            <a:r>
              <a:rPr lang="ja-JP" altLang="en-US" dirty="0" smtClean="0"/>
              <a:t>割り</a:t>
            </a:r>
            <a:endParaRPr lang="en-US" altLang="ja-JP" dirty="0" smtClean="0"/>
          </a:p>
          <a:p>
            <a:r>
              <a:rPr lang="ja-JP" altLang="en-US" dirty="0" smtClean="0"/>
              <a:t>当て</a:t>
            </a:r>
            <a:r>
              <a:rPr lang="ja-JP" altLang="en-US" dirty="0"/>
              <a:t>を追跡する方法を制御できます</a:t>
            </a:r>
            <a:r>
              <a:rPr lang="ja-JP" altLang="en-US" dirty="0" smtClean="0"/>
              <a:t>。こ</a:t>
            </a:r>
            <a:r>
              <a:rPr lang="ja-JP" altLang="en-US" dirty="0"/>
              <a:t>の</a:t>
            </a:r>
            <a:r>
              <a:rPr lang="ja-JP" altLang="en-US" dirty="0" smtClean="0"/>
              <a:t>引数の割り当て</a:t>
            </a:r>
            <a:endParaRPr lang="en-US" altLang="ja-JP" dirty="0" smtClean="0"/>
          </a:p>
          <a:p>
            <a:r>
              <a:rPr lang="ja-JP" altLang="en-US" dirty="0" smtClean="0"/>
              <a:t>で</a:t>
            </a:r>
            <a:r>
              <a:rPr lang="en-US" altLang="ja-JP" dirty="0"/>
              <a:t>_</a:t>
            </a:r>
            <a:r>
              <a:rPr lang="en-US" altLang="ja-JP" dirty="0" err="1"/>
              <a:t>CrtDumpMemoryLeaks</a:t>
            </a:r>
            <a:r>
              <a:rPr lang="ja-JP" altLang="en-US" dirty="0"/>
              <a:t> を呼び出すことに</a:t>
            </a:r>
            <a:r>
              <a:rPr lang="ja-JP" altLang="en-US" dirty="0" smtClean="0"/>
              <a:t>よって</a:t>
            </a:r>
            <a:r>
              <a:rPr lang="en-US" altLang="ja-JP" dirty="0" smtClean="0"/>
              <a:t>program</a:t>
            </a:r>
          </a:p>
          <a:p>
            <a:r>
              <a:rPr lang="ja-JP" altLang="en-US" dirty="0" smtClean="0"/>
              <a:t>の</a:t>
            </a:r>
            <a:r>
              <a:rPr lang="ja-JP" altLang="en-US" dirty="0"/>
              <a:t>終了時に</a:t>
            </a:r>
            <a:r>
              <a:rPr lang="ja-JP" altLang="en-US" dirty="0" smtClean="0"/>
              <a:t>自動</a:t>
            </a:r>
            <a:r>
              <a:rPr lang="en-US" altLang="ja-JP" dirty="0" err="1" smtClean="0"/>
              <a:t>LeakCheck</a:t>
            </a:r>
            <a:r>
              <a:rPr lang="ja-JP" altLang="en-US" dirty="0" smtClean="0"/>
              <a:t>を</a:t>
            </a:r>
            <a:r>
              <a:rPr lang="ja-JP" altLang="en-US" dirty="0"/>
              <a:t>実行し</a:t>
            </a:r>
            <a:r>
              <a:rPr lang="ja-JP" altLang="en-US" dirty="0" smtClean="0"/>
              <a:t>、割り当てた</a:t>
            </a:r>
            <a:r>
              <a:rPr lang="ja-JP" altLang="en-US" dirty="0"/>
              <a:t>すべて</a:t>
            </a:r>
            <a:r>
              <a:rPr lang="ja-JP" altLang="en-US" dirty="0" smtClean="0"/>
              <a:t>の</a:t>
            </a:r>
            <a:endParaRPr lang="en-US" altLang="ja-JP" dirty="0" smtClean="0"/>
          </a:p>
          <a:p>
            <a:r>
              <a:rPr lang="en-US" altLang="ja-JP" dirty="0" smtClean="0"/>
              <a:t>memory</a:t>
            </a:r>
            <a:r>
              <a:rPr lang="ja-JP" altLang="en-US" dirty="0" err="1" smtClean="0"/>
              <a:t>を</a:t>
            </a:r>
            <a:r>
              <a:rPr lang="ja-JP" altLang="en-US" dirty="0" err="1"/>
              <a:t>解</a:t>
            </a:r>
            <a:r>
              <a:rPr lang="ja-JP" altLang="en-US" dirty="0"/>
              <a:t>放できなかった場合</a:t>
            </a:r>
            <a:r>
              <a:rPr lang="ja-JP" altLang="en-US" dirty="0" smtClean="0"/>
              <a:t>は</a:t>
            </a:r>
            <a:r>
              <a:rPr lang="en-US" altLang="ja-JP" dirty="0" err="1" smtClean="0"/>
              <a:t>ErrorReport</a:t>
            </a:r>
            <a:r>
              <a:rPr lang="ja-JP" altLang="en-US" dirty="0" smtClean="0"/>
              <a:t>を</a:t>
            </a:r>
            <a:r>
              <a:rPr lang="ja-JP" altLang="en-US" dirty="0"/>
              <a:t>生成します。</a:t>
            </a:r>
            <a:endParaRPr lang="en-US" altLang="ja-JP" dirty="0" smtClean="0"/>
          </a:p>
          <a:p>
            <a:endParaRPr kumimoji="1" lang="ja-JP" altLang="en-US" dirty="0"/>
          </a:p>
        </p:txBody>
      </p:sp>
      <p:cxnSp>
        <p:nvCxnSpPr>
          <p:cNvPr id="8" name="直線矢印コネクタ 7"/>
          <p:cNvCxnSpPr/>
          <p:nvPr/>
        </p:nvCxnSpPr>
        <p:spPr>
          <a:xfrm flipH="1">
            <a:off x="5729484" y="771896"/>
            <a:ext cx="505061" cy="46509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6234545" y="2919856"/>
            <a:ext cx="5395580" cy="646331"/>
          </a:xfrm>
          <a:prstGeom prst="rect">
            <a:avLst/>
          </a:prstGeom>
          <a:ln>
            <a:solidFill>
              <a:schemeClr val="tx1"/>
            </a:solidFill>
          </a:ln>
        </p:spPr>
        <p:txBody>
          <a:bodyPr wrap="none">
            <a:spAutoFit/>
          </a:bodyPr>
          <a:lstStyle/>
          <a:p>
            <a:r>
              <a:rPr lang="ja-JP" altLang="en-US" dirty="0"/>
              <a:t>詳</a:t>
            </a:r>
            <a:r>
              <a:rPr lang="ja-JP" altLang="en-US" dirty="0" smtClean="0"/>
              <a:t>しいことはここを見るとよい</a:t>
            </a:r>
            <a:endParaRPr lang="en-US" altLang="ja-JP" dirty="0" smtClean="0"/>
          </a:p>
          <a:p>
            <a:r>
              <a:rPr lang="ja-JP" altLang="en-US" dirty="0" smtClean="0"/>
              <a:t>https</a:t>
            </a:r>
            <a:r>
              <a:rPr lang="ja-JP" altLang="en-US" dirty="0"/>
              <a:t>://msdn.microsoft.com/ja-jp/library/5at7yxcs.aspx</a:t>
            </a:r>
          </a:p>
        </p:txBody>
      </p:sp>
      <p:sp>
        <p:nvSpPr>
          <p:cNvPr id="12" name="テキスト ボックス 11"/>
          <p:cNvSpPr txBox="1"/>
          <p:nvPr/>
        </p:nvSpPr>
        <p:spPr>
          <a:xfrm>
            <a:off x="291007" y="3906982"/>
            <a:ext cx="7748147" cy="646331"/>
          </a:xfrm>
          <a:prstGeom prst="rect">
            <a:avLst/>
          </a:prstGeom>
          <a:noFill/>
        </p:spPr>
        <p:txBody>
          <a:bodyPr wrap="none" rtlCol="0">
            <a:spAutoFit/>
          </a:bodyPr>
          <a:lstStyle/>
          <a:p>
            <a:r>
              <a:rPr kumimoji="1" lang="en-US" altLang="ja-JP" dirty="0" smtClean="0"/>
              <a:t>window</a:t>
            </a:r>
            <a:r>
              <a:rPr kumimoji="1" lang="ja-JP" altLang="en-US" dirty="0" smtClean="0"/>
              <a:t>を作成するには</a:t>
            </a:r>
            <a:endParaRPr kumimoji="1" lang="en-US" altLang="ja-JP" dirty="0" smtClean="0"/>
          </a:p>
          <a:p>
            <a:r>
              <a:rPr lang="ja-JP" altLang="en-US" dirty="0"/>
              <a:t>　</a:t>
            </a:r>
            <a:r>
              <a:rPr lang="ja-JP" altLang="en-US" dirty="0" smtClean="0"/>
              <a:t>下の工程を踏む必要があります。上記では</a:t>
            </a:r>
            <a:r>
              <a:rPr lang="en-US" altLang="ja-JP" dirty="0" smtClean="0"/>
              <a:t>status</a:t>
            </a:r>
            <a:r>
              <a:rPr lang="ja-JP" altLang="en-US" dirty="0" smtClean="0"/>
              <a:t>の設定と登録をしています。</a:t>
            </a:r>
            <a:endParaRPr kumimoji="1" lang="ja-JP" altLang="en-US" dirty="0"/>
          </a:p>
        </p:txBody>
      </p:sp>
      <p:sp>
        <p:nvSpPr>
          <p:cNvPr id="13" name="正方形/長方形 12"/>
          <p:cNvSpPr/>
          <p:nvPr/>
        </p:nvSpPr>
        <p:spPr>
          <a:xfrm>
            <a:off x="790533" y="4880758"/>
            <a:ext cx="1805049" cy="90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t>W</a:t>
            </a:r>
            <a:r>
              <a:rPr kumimoji="1" lang="en-US" altLang="ja-JP" dirty="0" err="1" smtClean="0"/>
              <a:t>indowStatus</a:t>
            </a:r>
            <a:endParaRPr kumimoji="1" lang="en-US" altLang="ja-JP" dirty="0" smtClean="0"/>
          </a:p>
          <a:p>
            <a:pPr algn="ctr"/>
            <a:r>
              <a:rPr lang="ja-JP" altLang="en-US" dirty="0" smtClean="0"/>
              <a:t>を設定</a:t>
            </a:r>
            <a:endParaRPr kumimoji="1" lang="ja-JP" altLang="en-US" dirty="0"/>
          </a:p>
        </p:txBody>
      </p:sp>
      <p:sp>
        <p:nvSpPr>
          <p:cNvPr id="15" name="正方形/長方形 14"/>
          <p:cNvSpPr/>
          <p:nvPr/>
        </p:nvSpPr>
        <p:spPr>
          <a:xfrm>
            <a:off x="2961738" y="4880757"/>
            <a:ext cx="1805049" cy="90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Status</a:t>
            </a:r>
            <a:r>
              <a:rPr kumimoji="1" lang="ja-JP" altLang="en-US" dirty="0" smtClean="0"/>
              <a:t>を登録</a:t>
            </a:r>
            <a:endParaRPr kumimoji="1" lang="ja-JP" altLang="en-US" dirty="0"/>
          </a:p>
        </p:txBody>
      </p:sp>
      <p:sp>
        <p:nvSpPr>
          <p:cNvPr id="16" name="正方形/長方形 15"/>
          <p:cNvSpPr/>
          <p:nvPr/>
        </p:nvSpPr>
        <p:spPr>
          <a:xfrm>
            <a:off x="5132057" y="4890362"/>
            <a:ext cx="1805049" cy="90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登録</a:t>
            </a:r>
            <a:r>
              <a:rPr lang="ja-JP" altLang="en-US" dirty="0" smtClean="0"/>
              <a:t>した情報を元に作成</a:t>
            </a:r>
            <a:endParaRPr kumimoji="1" lang="ja-JP" altLang="en-US" dirty="0"/>
          </a:p>
        </p:txBody>
      </p:sp>
      <p:sp>
        <p:nvSpPr>
          <p:cNvPr id="17" name="右矢印 16"/>
          <p:cNvSpPr/>
          <p:nvPr/>
        </p:nvSpPr>
        <p:spPr>
          <a:xfrm>
            <a:off x="2458192" y="5213263"/>
            <a:ext cx="704602" cy="23750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4570837" y="5222871"/>
            <a:ext cx="704602" cy="23750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7302376" y="4890362"/>
            <a:ext cx="1805049" cy="90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作成した</a:t>
            </a:r>
            <a:r>
              <a:rPr kumimoji="1" lang="en-US" altLang="ja-JP" dirty="0" smtClean="0"/>
              <a:t>window</a:t>
            </a:r>
            <a:r>
              <a:rPr kumimoji="1" lang="ja-JP" altLang="en-US" dirty="0" smtClean="0"/>
              <a:t>を表示</a:t>
            </a:r>
            <a:endParaRPr kumimoji="1" lang="ja-JP" altLang="en-US" dirty="0"/>
          </a:p>
        </p:txBody>
      </p:sp>
      <p:sp>
        <p:nvSpPr>
          <p:cNvPr id="20" name="右矢印 19"/>
          <p:cNvSpPr/>
          <p:nvPr/>
        </p:nvSpPr>
        <p:spPr>
          <a:xfrm>
            <a:off x="6767440" y="5246620"/>
            <a:ext cx="704602" cy="23750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2533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9287" y="158090"/>
            <a:ext cx="5524500" cy="2171700"/>
          </a:xfrm>
          <a:prstGeom prst="rect">
            <a:avLst/>
          </a:prstGeom>
          <a:ln>
            <a:solidFill>
              <a:schemeClr val="tx1"/>
            </a:solidFill>
          </a:ln>
        </p:spPr>
      </p:pic>
      <p:sp>
        <p:nvSpPr>
          <p:cNvPr id="5" name="テキスト ボックス 4"/>
          <p:cNvSpPr txBox="1"/>
          <p:nvPr/>
        </p:nvSpPr>
        <p:spPr>
          <a:xfrm>
            <a:off x="6088824" y="95000"/>
            <a:ext cx="5704831" cy="1200329"/>
          </a:xfrm>
          <a:prstGeom prst="rect">
            <a:avLst/>
          </a:prstGeom>
          <a:noFill/>
        </p:spPr>
        <p:txBody>
          <a:bodyPr wrap="none" rtlCol="0">
            <a:spAutoFit/>
          </a:bodyPr>
          <a:lstStyle/>
          <a:p>
            <a:r>
              <a:rPr lang="en-US" altLang="ja-JP" dirty="0" err="1" smtClean="0"/>
              <a:t>W</a:t>
            </a:r>
            <a:r>
              <a:rPr kumimoji="1" lang="en-US" altLang="ja-JP" dirty="0" err="1" smtClean="0"/>
              <a:t>indowStatus</a:t>
            </a:r>
            <a:r>
              <a:rPr lang="ja-JP" altLang="en-US" dirty="0"/>
              <a:t>名</a:t>
            </a:r>
            <a:r>
              <a:rPr lang="ja-JP" altLang="en-US" dirty="0" smtClean="0"/>
              <a:t>を設定</a:t>
            </a:r>
            <a:endParaRPr lang="en-US" altLang="ja-JP" dirty="0" smtClean="0"/>
          </a:p>
          <a:p>
            <a:r>
              <a:rPr kumimoji="1" lang="ja-JP" altLang="en-US" dirty="0" smtClean="0"/>
              <a:t>　</a:t>
            </a:r>
            <a:r>
              <a:rPr kumimoji="1" lang="en-US" altLang="ja-JP" dirty="0" smtClean="0"/>
              <a:t>status</a:t>
            </a:r>
            <a:r>
              <a:rPr kumimoji="1" lang="ja-JP" altLang="en-US" dirty="0" smtClean="0"/>
              <a:t>の</a:t>
            </a:r>
            <a:r>
              <a:rPr lang="ja-JP" altLang="en-US" dirty="0" smtClean="0"/>
              <a:t>登録時に</a:t>
            </a:r>
            <a:r>
              <a:rPr lang="en-US" altLang="ja-JP" dirty="0" smtClean="0"/>
              <a:t>status</a:t>
            </a:r>
            <a:r>
              <a:rPr lang="ja-JP" altLang="en-US" dirty="0"/>
              <a:t>の</a:t>
            </a:r>
            <a:r>
              <a:rPr lang="ja-JP" altLang="en-US" dirty="0" smtClean="0"/>
              <a:t>名前が必要になるので名前を</a:t>
            </a:r>
            <a:endParaRPr lang="en-US" altLang="ja-JP" dirty="0" smtClean="0"/>
          </a:p>
          <a:p>
            <a:r>
              <a:rPr kumimoji="1" lang="ja-JP" altLang="en-US" dirty="0"/>
              <a:t>　</a:t>
            </a:r>
            <a:r>
              <a:rPr kumimoji="1" lang="ja-JP" altLang="en-US" dirty="0" smtClean="0"/>
              <a:t>初期化で設定します。</a:t>
            </a:r>
            <a:endParaRPr kumimoji="1" lang="en-US" altLang="ja-JP" dirty="0" smtClean="0"/>
          </a:p>
          <a:p>
            <a:r>
              <a:rPr lang="ja-JP" altLang="en-US" dirty="0"/>
              <a:t>　</a:t>
            </a:r>
            <a:r>
              <a:rPr lang="ja-JP" altLang="en-US" dirty="0" smtClean="0"/>
              <a:t>この名前は</a:t>
            </a:r>
            <a:r>
              <a:rPr lang="en-US" altLang="ja-JP" dirty="0" smtClean="0"/>
              <a:t>Window</a:t>
            </a:r>
            <a:r>
              <a:rPr lang="ja-JP" altLang="en-US" dirty="0" smtClean="0"/>
              <a:t>作成時に使用する事になります。</a:t>
            </a:r>
            <a:endParaRPr lang="en-US" altLang="ja-JP" dirty="0" smtClean="0"/>
          </a:p>
        </p:txBody>
      </p:sp>
      <p:cxnSp>
        <p:nvCxnSpPr>
          <p:cNvPr id="6" name="直線矢印コネクタ 5"/>
          <p:cNvCxnSpPr/>
          <p:nvPr/>
        </p:nvCxnSpPr>
        <p:spPr>
          <a:xfrm flipH="1">
            <a:off x="3146962" y="273132"/>
            <a:ext cx="2941862" cy="2375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p:nvPr/>
        </p:nvCxnSpPr>
        <p:spPr>
          <a:xfrm rot="10800000">
            <a:off x="1223160" y="475014"/>
            <a:ext cx="4865664" cy="1116281"/>
          </a:xfrm>
          <a:prstGeom prst="bentConnector3">
            <a:avLst>
              <a:gd name="adj1" fmla="val 35844"/>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175169" y="1460665"/>
            <a:ext cx="6104556" cy="1477328"/>
          </a:xfrm>
          <a:prstGeom prst="rect">
            <a:avLst/>
          </a:prstGeom>
          <a:noFill/>
        </p:spPr>
        <p:txBody>
          <a:bodyPr wrap="none" rtlCol="0">
            <a:spAutoFit/>
          </a:bodyPr>
          <a:lstStyle/>
          <a:p>
            <a:r>
              <a:rPr kumimoji="1" lang="en-US" altLang="ja-JP" dirty="0" smtClean="0"/>
              <a:t>MSG</a:t>
            </a:r>
            <a:r>
              <a:rPr kumimoji="1" lang="ja-JP" altLang="en-US" dirty="0" smtClean="0"/>
              <a:t>　</a:t>
            </a:r>
            <a:r>
              <a:rPr kumimoji="1" lang="en-US" altLang="ja-JP" dirty="0" err="1" smtClean="0"/>
              <a:t>msg</a:t>
            </a:r>
            <a:r>
              <a:rPr kumimoji="1" lang="ja-JP" altLang="en-US" dirty="0" smtClean="0"/>
              <a:t>は、</a:t>
            </a:r>
            <a:r>
              <a:rPr lang="en-US" altLang="ja-JP" dirty="0" err="1" smtClean="0"/>
              <a:t>M</a:t>
            </a:r>
            <a:r>
              <a:rPr kumimoji="1" lang="en-US" altLang="ja-JP" dirty="0" err="1" smtClean="0"/>
              <a:t>essageHandle</a:t>
            </a:r>
            <a:r>
              <a:rPr kumimoji="1" lang="ja-JP" altLang="en-US" dirty="0" smtClean="0"/>
              <a:t>と言うもので</a:t>
            </a:r>
            <a:r>
              <a:rPr lang="en-US" altLang="ja-JP" dirty="0" err="1" smtClean="0"/>
              <a:t>WndProc</a:t>
            </a:r>
            <a:r>
              <a:rPr lang="ja-JP" altLang="en-US" dirty="0" smtClean="0"/>
              <a:t>の返り値</a:t>
            </a:r>
            <a:endParaRPr lang="en-US" altLang="ja-JP" dirty="0" smtClean="0"/>
          </a:p>
          <a:p>
            <a:r>
              <a:rPr lang="ja-JP" altLang="en-US" dirty="0" smtClean="0"/>
              <a:t>用なモノで覚えると良いかもしれません。</a:t>
            </a:r>
            <a:r>
              <a:rPr lang="en-US" altLang="ja-JP" dirty="0" err="1" smtClean="0"/>
              <a:t>WndProc</a:t>
            </a:r>
            <a:r>
              <a:rPr lang="ja-JP" altLang="en-US" dirty="0" smtClean="0"/>
              <a:t>は</a:t>
            </a:r>
            <a:r>
              <a:rPr lang="en-US" altLang="ja-JP" dirty="0" smtClean="0"/>
              <a:t>callback</a:t>
            </a:r>
          </a:p>
          <a:p>
            <a:r>
              <a:rPr lang="ja-JP" altLang="en-US" dirty="0" smtClean="0"/>
              <a:t>関数なのでいつ実行されいつ値が返って来るかわからないの</a:t>
            </a:r>
            <a:endParaRPr lang="en-US" altLang="ja-JP" dirty="0" smtClean="0"/>
          </a:p>
          <a:p>
            <a:r>
              <a:rPr lang="ja-JP" altLang="en-US" dirty="0" smtClean="0"/>
              <a:t>でこのような</a:t>
            </a:r>
            <a:r>
              <a:rPr lang="en-US" altLang="ja-JP" dirty="0" smtClean="0"/>
              <a:t>handle</a:t>
            </a:r>
            <a:r>
              <a:rPr lang="ja-JP" altLang="en-US" dirty="0" smtClean="0"/>
              <a:t>が必要。実際にその部分になったら説明し</a:t>
            </a:r>
            <a:endParaRPr lang="en-US" altLang="ja-JP" dirty="0" smtClean="0"/>
          </a:p>
          <a:p>
            <a:r>
              <a:rPr lang="ja-JP" altLang="en-US" dirty="0" smtClean="0"/>
              <a:t>ます。</a:t>
            </a:r>
          </a:p>
        </p:txBody>
      </p:sp>
      <p:sp>
        <p:nvSpPr>
          <p:cNvPr id="18" name="テキスト ボックス 17"/>
          <p:cNvSpPr txBox="1"/>
          <p:nvPr/>
        </p:nvSpPr>
        <p:spPr>
          <a:xfrm>
            <a:off x="0" y="2568661"/>
            <a:ext cx="4979825" cy="369332"/>
          </a:xfrm>
          <a:prstGeom prst="rect">
            <a:avLst/>
          </a:prstGeom>
          <a:noFill/>
        </p:spPr>
        <p:txBody>
          <a:bodyPr wrap="none" rtlCol="0">
            <a:spAutoFit/>
          </a:bodyPr>
          <a:lstStyle/>
          <a:p>
            <a:r>
              <a:rPr lang="ja-JP" altLang="en-US" dirty="0" smtClean="0"/>
              <a:t>・</a:t>
            </a:r>
            <a:r>
              <a:rPr lang="en-US" altLang="ja-JP" dirty="0" err="1" smtClean="0"/>
              <a:t>W</a:t>
            </a:r>
            <a:r>
              <a:rPr kumimoji="1" lang="en-US" altLang="ja-JP" dirty="0" err="1" smtClean="0"/>
              <a:t>indowStatus</a:t>
            </a:r>
            <a:r>
              <a:rPr kumimoji="1" lang="ja-JP" altLang="en-US" dirty="0" smtClean="0"/>
              <a:t>を設定用の構造体　</a:t>
            </a:r>
            <a:r>
              <a:rPr lang="en-US" altLang="ja-JP" dirty="0"/>
              <a:t> </a:t>
            </a:r>
            <a:r>
              <a:rPr lang="en-US" altLang="ja-JP" dirty="0" smtClean="0"/>
              <a:t>WNDCLASSEX</a:t>
            </a:r>
            <a:endParaRPr lang="en-US" altLang="ja-JP" dirty="0"/>
          </a:p>
        </p:txBody>
      </p:sp>
      <p:sp>
        <p:nvSpPr>
          <p:cNvPr id="20" name="正方形/長方形 19"/>
          <p:cNvSpPr/>
          <p:nvPr/>
        </p:nvSpPr>
        <p:spPr>
          <a:xfrm>
            <a:off x="157238" y="2937993"/>
            <a:ext cx="11524481" cy="3416320"/>
          </a:xfrm>
          <a:prstGeom prst="rect">
            <a:avLst/>
          </a:prstGeom>
          <a:ln>
            <a:solidFill>
              <a:schemeClr val="tx1"/>
            </a:solidFill>
          </a:ln>
        </p:spPr>
        <p:txBody>
          <a:bodyPr wrap="square">
            <a:spAutoFit/>
          </a:bodyPr>
          <a:lstStyle/>
          <a:p>
            <a:r>
              <a:rPr lang="en-US" altLang="ja-JP" dirty="0" smtClean="0"/>
              <a:t>.</a:t>
            </a:r>
            <a:r>
              <a:rPr lang="en-US" altLang="ja-JP" dirty="0" err="1"/>
              <a:t>cbSize</a:t>
            </a:r>
            <a:r>
              <a:rPr lang="en-US" altLang="ja-JP" dirty="0"/>
              <a:t>	</a:t>
            </a:r>
            <a:r>
              <a:rPr lang="en-US" altLang="ja-JP" dirty="0" smtClean="0"/>
              <a:t>	</a:t>
            </a:r>
            <a:r>
              <a:rPr lang="ja-JP" altLang="en-US" dirty="0" smtClean="0"/>
              <a:t>：</a:t>
            </a:r>
            <a:r>
              <a:rPr lang="ja-JP" altLang="en-US" dirty="0"/>
              <a:t>	</a:t>
            </a:r>
            <a:r>
              <a:rPr lang="en-US" altLang="ja-JP" dirty="0"/>
              <a:t>UINT	</a:t>
            </a:r>
            <a:r>
              <a:rPr lang="ja-JP" altLang="en-US" dirty="0" smtClean="0"/>
              <a:t>　　構造体</a:t>
            </a:r>
            <a:r>
              <a:rPr lang="ja-JP" altLang="en-US" dirty="0"/>
              <a:t>のサイズ．</a:t>
            </a:r>
            <a:r>
              <a:rPr lang="en-US" altLang="ja-JP" dirty="0" err="1"/>
              <a:t>sizeof</a:t>
            </a:r>
            <a:r>
              <a:rPr lang="en-US" altLang="ja-JP" dirty="0"/>
              <a:t>(WNDCLASSEX)</a:t>
            </a:r>
            <a:r>
              <a:rPr lang="ja-JP" altLang="en-US" dirty="0" err="1"/>
              <a:t>．</a:t>
            </a:r>
            <a:endParaRPr lang="ja-JP" altLang="en-US" dirty="0"/>
          </a:p>
          <a:p>
            <a:r>
              <a:rPr lang="en-US" altLang="ja-JP" dirty="0"/>
              <a:t>.style	</a:t>
            </a:r>
            <a:r>
              <a:rPr lang="en-US" altLang="ja-JP" dirty="0" smtClean="0"/>
              <a:t>	</a:t>
            </a:r>
            <a:r>
              <a:rPr lang="ja-JP" altLang="en-US" dirty="0" smtClean="0"/>
              <a:t>：</a:t>
            </a:r>
            <a:r>
              <a:rPr lang="ja-JP" altLang="en-US" dirty="0"/>
              <a:t>	</a:t>
            </a:r>
            <a:r>
              <a:rPr lang="en-US" altLang="ja-JP" dirty="0" smtClean="0"/>
              <a:t>UINT</a:t>
            </a:r>
            <a:r>
              <a:rPr lang="ja-JP" altLang="en-US" dirty="0"/>
              <a:t>　</a:t>
            </a:r>
            <a:r>
              <a:rPr lang="ja-JP" altLang="en-US" dirty="0" smtClean="0"/>
              <a:t>　　　　ウインドウスタイル．使う</a:t>
            </a:r>
            <a:r>
              <a:rPr lang="ja-JP" altLang="en-US" dirty="0"/>
              <a:t>のは </a:t>
            </a:r>
            <a:r>
              <a:rPr lang="en-US" altLang="ja-JP" dirty="0"/>
              <a:t>CS_HREDRAW | CS_VREDRAW </a:t>
            </a:r>
            <a:r>
              <a:rPr lang="ja-JP" altLang="en-US" dirty="0"/>
              <a:t>ぐらい．</a:t>
            </a:r>
          </a:p>
          <a:p>
            <a:r>
              <a:rPr lang="en-US" altLang="ja-JP" dirty="0">
                <a:solidFill>
                  <a:srgbClr val="FF0000"/>
                </a:solidFill>
              </a:rPr>
              <a:t>.</a:t>
            </a:r>
            <a:r>
              <a:rPr lang="en-US" altLang="ja-JP" dirty="0" err="1">
                <a:solidFill>
                  <a:srgbClr val="FF0000"/>
                </a:solidFill>
              </a:rPr>
              <a:t>lpfnWndProc</a:t>
            </a:r>
            <a:r>
              <a:rPr lang="en-US" altLang="ja-JP" dirty="0">
                <a:solidFill>
                  <a:srgbClr val="FF0000"/>
                </a:solidFill>
              </a:rPr>
              <a:t>	</a:t>
            </a:r>
            <a:r>
              <a:rPr lang="ja-JP" altLang="en-US" dirty="0">
                <a:solidFill>
                  <a:srgbClr val="FF0000"/>
                </a:solidFill>
              </a:rPr>
              <a:t>：	</a:t>
            </a:r>
            <a:r>
              <a:rPr lang="en-US" altLang="ja-JP" dirty="0" smtClean="0">
                <a:solidFill>
                  <a:srgbClr val="FF0000"/>
                </a:solidFill>
              </a:rPr>
              <a:t>WNDPROC</a:t>
            </a:r>
            <a:r>
              <a:rPr lang="ja-JP" altLang="en-US" dirty="0" smtClean="0">
                <a:solidFill>
                  <a:srgbClr val="FF0000"/>
                </a:solidFill>
              </a:rPr>
              <a:t>    その</a:t>
            </a:r>
            <a:r>
              <a:rPr lang="ja-JP" altLang="en-US" dirty="0">
                <a:solidFill>
                  <a:srgbClr val="FF0000"/>
                </a:solidFill>
              </a:rPr>
              <a:t>ウインドウのメッセージを処理するコールバック関数へのポインタ</a:t>
            </a:r>
          </a:p>
          <a:p>
            <a:r>
              <a:rPr lang="en-US" altLang="ja-JP" dirty="0"/>
              <a:t>.</a:t>
            </a:r>
            <a:r>
              <a:rPr lang="en-US" altLang="ja-JP" dirty="0" err="1"/>
              <a:t>cbClsExtra</a:t>
            </a:r>
            <a:r>
              <a:rPr lang="en-US" altLang="ja-JP" dirty="0"/>
              <a:t>	</a:t>
            </a:r>
            <a:r>
              <a:rPr lang="ja-JP" altLang="en-US" dirty="0"/>
              <a:t>：	</a:t>
            </a:r>
            <a:r>
              <a:rPr lang="en-US" altLang="ja-JP" dirty="0" err="1" smtClean="0"/>
              <a:t>int</a:t>
            </a:r>
            <a:r>
              <a:rPr lang="en-US" altLang="ja-JP" dirty="0" smtClean="0"/>
              <a:t>	      </a:t>
            </a:r>
            <a:r>
              <a:rPr lang="ja-JP" altLang="en-US" dirty="0" smtClean="0"/>
              <a:t>ウインドウクラス</a:t>
            </a:r>
            <a:r>
              <a:rPr lang="ja-JP" altLang="en-US" dirty="0"/>
              <a:t>構造体の後ろに割り当てる補足バイト数．普通</a:t>
            </a:r>
            <a:r>
              <a:rPr lang="en-US" altLang="ja-JP" dirty="0"/>
              <a:t>0</a:t>
            </a:r>
            <a:r>
              <a:rPr lang="ja-JP" altLang="en-US" dirty="0" err="1"/>
              <a:t>．</a:t>
            </a:r>
            <a:endParaRPr lang="ja-JP" altLang="en-US" dirty="0"/>
          </a:p>
          <a:p>
            <a:r>
              <a:rPr lang="en-US" altLang="ja-JP" dirty="0"/>
              <a:t>.</a:t>
            </a:r>
            <a:r>
              <a:rPr lang="en-US" altLang="ja-JP" dirty="0" err="1"/>
              <a:t>cbWndExtra</a:t>
            </a:r>
            <a:r>
              <a:rPr lang="en-US" altLang="ja-JP" dirty="0"/>
              <a:t>	</a:t>
            </a:r>
            <a:r>
              <a:rPr lang="ja-JP" altLang="en-US" dirty="0"/>
              <a:t>：	</a:t>
            </a:r>
            <a:r>
              <a:rPr lang="en-US" altLang="ja-JP" dirty="0" err="1"/>
              <a:t>int</a:t>
            </a:r>
            <a:r>
              <a:rPr lang="en-US" altLang="ja-JP" dirty="0"/>
              <a:t>	</a:t>
            </a:r>
            <a:r>
              <a:rPr lang="en-US" altLang="ja-JP" dirty="0" smtClean="0"/>
              <a:t>      </a:t>
            </a:r>
            <a:r>
              <a:rPr lang="ja-JP" altLang="en-US" dirty="0" smtClean="0"/>
              <a:t>ウインドウインスタンス</a:t>
            </a:r>
            <a:r>
              <a:rPr lang="ja-JP" altLang="en-US" dirty="0"/>
              <a:t>の後ろに割り当てる補足バイト数．普通</a:t>
            </a:r>
            <a:r>
              <a:rPr lang="en-US" altLang="ja-JP" dirty="0"/>
              <a:t>0</a:t>
            </a:r>
            <a:r>
              <a:rPr lang="ja-JP" altLang="en-US" dirty="0" err="1"/>
              <a:t>．</a:t>
            </a:r>
            <a:endParaRPr lang="ja-JP" altLang="en-US" dirty="0"/>
          </a:p>
          <a:p>
            <a:r>
              <a:rPr lang="en-US" altLang="ja-JP" dirty="0"/>
              <a:t>.</a:t>
            </a:r>
            <a:r>
              <a:rPr lang="en-US" altLang="ja-JP" dirty="0" err="1"/>
              <a:t>hInstance</a:t>
            </a:r>
            <a:r>
              <a:rPr lang="en-US" altLang="ja-JP" dirty="0"/>
              <a:t>	</a:t>
            </a:r>
            <a:r>
              <a:rPr lang="ja-JP" altLang="en-US" dirty="0"/>
              <a:t>：	</a:t>
            </a:r>
            <a:r>
              <a:rPr lang="en-US" altLang="ja-JP" dirty="0" smtClean="0"/>
              <a:t>HINSTANCE</a:t>
            </a:r>
            <a:r>
              <a:rPr lang="ja-JP" altLang="en-US" dirty="0" smtClean="0"/>
              <a:t>　この</a:t>
            </a:r>
            <a:r>
              <a:rPr lang="ja-JP" altLang="en-US" dirty="0"/>
              <a:t>クラスのためのウインドウプロシージャがあるインスタンスハンドル．</a:t>
            </a:r>
          </a:p>
          <a:p>
            <a:r>
              <a:rPr lang="en-US" altLang="ja-JP" dirty="0"/>
              <a:t>.</a:t>
            </a:r>
            <a:r>
              <a:rPr lang="en-US" altLang="ja-JP" dirty="0" err="1"/>
              <a:t>hIcon</a:t>
            </a:r>
            <a:r>
              <a:rPr lang="en-US" altLang="ja-JP" dirty="0"/>
              <a:t>	</a:t>
            </a:r>
            <a:r>
              <a:rPr lang="en-US" altLang="ja-JP" dirty="0" smtClean="0"/>
              <a:t>	</a:t>
            </a:r>
            <a:r>
              <a:rPr lang="ja-JP" altLang="en-US" dirty="0" smtClean="0"/>
              <a:t>：</a:t>
            </a:r>
            <a:r>
              <a:rPr lang="ja-JP" altLang="en-US" dirty="0"/>
              <a:t>	</a:t>
            </a:r>
            <a:r>
              <a:rPr lang="en-US" altLang="ja-JP" dirty="0"/>
              <a:t>HICON	</a:t>
            </a:r>
            <a:r>
              <a:rPr lang="en-US" altLang="ja-JP" dirty="0" smtClean="0"/>
              <a:t>      </a:t>
            </a:r>
            <a:r>
              <a:rPr lang="ja-JP" altLang="en-US" dirty="0" smtClean="0"/>
              <a:t>アイコン</a:t>
            </a:r>
            <a:r>
              <a:rPr lang="ja-JP" altLang="en-US" dirty="0"/>
              <a:t>のハンドル</a:t>
            </a:r>
          </a:p>
          <a:p>
            <a:r>
              <a:rPr lang="en-US" altLang="ja-JP" dirty="0"/>
              <a:t>.</a:t>
            </a:r>
            <a:r>
              <a:rPr lang="en-US" altLang="ja-JP" dirty="0" err="1"/>
              <a:t>hCursor</a:t>
            </a:r>
            <a:r>
              <a:rPr lang="en-US" altLang="ja-JP" dirty="0"/>
              <a:t>	</a:t>
            </a:r>
            <a:r>
              <a:rPr lang="en-US" altLang="ja-JP" dirty="0" smtClean="0"/>
              <a:t>	</a:t>
            </a:r>
            <a:r>
              <a:rPr lang="ja-JP" altLang="en-US" dirty="0" smtClean="0"/>
              <a:t>：</a:t>
            </a:r>
            <a:r>
              <a:rPr lang="ja-JP" altLang="en-US" dirty="0"/>
              <a:t>	</a:t>
            </a:r>
            <a:r>
              <a:rPr lang="en-US" altLang="ja-JP" dirty="0"/>
              <a:t>HCURSOR	</a:t>
            </a:r>
            <a:r>
              <a:rPr lang="en-US" altLang="ja-JP" dirty="0" smtClean="0"/>
              <a:t>      </a:t>
            </a:r>
            <a:r>
              <a:rPr lang="ja-JP" altLang="en-US" dirty="0" smtClean="0"/>
              <a:t>マウスカーソル</a:t>
            </a:r>
            <a:r>
              <a:rPr lang="ja-JP" altLang="en-US" dirty="0"/>
              <a:t>のハンドル．</a:t>
            </a:r>
            <a:r>
              <a:rPr lang="en-US" altLang="ja-JP" dirty="0" err="1"/>
              <a:t>LoadCursor</a:t>
            </a:r>
            <a:r>
              <a:rPr lang="en-US" altLang="ja-JP" dirty="0"/>
              <a:t>( NULL, IDC_ARROW )</a:t>
            </a:r>
            <a:r>
              <a:rPr lang="ja-JP" altLang="en-US" dirty="0"/>
              <a:t>とか．</a:t>
            </a:r>
          </a:p>
          <a:p>
            <a:r>
              <a:rPr lang="en-US" altLang="ja-JP" dirty="0"/>
              <a:t>.</a:t>
            </a:r>
            <a:r>
              <a:rPr lang="en-US" altLang="ja-JP" dirty="0" err="1"/>
              <a:t>hbrBackground</a:t>
            </a:r>
            <a:r>
              <a:rPr lang="en-US" altLang="ja-JP" dirty="0"/>
              <a:t>	</a:t>
            </a:r>
            <a:r>
              <a:rPr lang="ja-JP" altLang="en-US" dirty="0"/>
              <a:t>：	</a:t>
            </a:r>
            <a:r>
              <a:rPr lang="en-US" altLang="ja-JP" dirty="0"/>
              <a:t>HBRUSH	</a:t>
            </a:r>
            <a:r>
              <a:rPr lang="en-US" altLang="ja-JP" dirty="0" smtClean="0"/>
              <a:t>      </a:t>
            </a:r>
            <a:r>
              <a:rPr lang="ja-JP" altLang="en-US" dirty="0" smtClean="0"/>
              <a:t>ウインドウ</a:t>
            </a:r>
            <a:r>
              <a:rPr lang="ja-JP" altLang="en-US" dirty="0"/>
              <a:t>背景色</a:t>
            </a:r>
            <a:r>
              <a:rPr lang="en-US" altLang="ja-JP" dirty="0"/>
              <a:t>(</a:t>
            </a:r>
            <a:r>
              <a:rPr lang="ja-JP" altLang="en-US" dirty="0"/>
              <a:t>背景描画用ブラシのハンドル</a:t>
            </a:r>
            <a:r>
              <a:rPr lang="en-US" altLang="ja-JP" dirty="0"/>
              <a:t>)</a:t>
            </a:r>
            <a:r>
              <a:rPr lang="ja-JP" altLang="en-US" dirty="0" err="1"/>
              <a:t>．</a:t>
            </a:r>
            <a:endParaRPr lang="ja-JP" altLang="en-US" dirty="0"/>
          </a:p>
          <a:p>
            <a:r>
              <a:rPr lang="en-US" altLang="ja-JP" dirty="0"/>
              <a:t>.</a:t>
            </a:r>
            <a:r>
              <a:rPr lang="en-US" altLang="ja-JP" dirty="0" err="1"/>
              <a:t>lpszMenuName</a:t>
            </a:r>
            <a:r>
              <a:rPr lang="en-US" altLang="ja-JP" dirty="0"/>
              <a:t>	</a:t>
            </a:r>
            <a:r>
              <a:rPr lang="ja-JP" altLang="en-US" dirty="0"/>
              <a:t>：	</a:t>
            </a:r>
            <a:r>
              <a:rPr lang="en-US" altLang="ja-JP" dirty="0"/>
              <a:t>LPCTSTR	</a:t>
            </a:r>
            <a:r>
              <a:rPr lang="en-US" altLang="ja-JP" dirty="0" smtClean="0"/>
              <a:t>      </a:t>
            </a:r>
            <a:r>
              <a:rPr lang="ja-JP" altLang="en-US" dirty="0" smtClean="0"/>
              <a:t>デフォルトメニュー名</a:t>
            </a:r>
            <a:r>
              <a:rPr lang="en-US" altLang="ja-JP" dirty="0"/>
              <a:t>(MAKEINTRESOURCE(</a:t>
            </a:r>
            <a:r>
              <a:rPr lang="ja-JP" altLang="en-US" dirty="0"/>
              <a:t>メニュー</a:t>
            </a:r>
            <a:r>
              <a:rPr lang="en-US" altLang="ja-JP" dirty="0"/>
              <a:t>ID))</a:t>
            </a:r>
          </a:p>
          <a:p>
            <a:r>
              <a:rPr lang="en-US" altLang="ja-JP" dirty="0">
                <a:solidFill>
                  <a:srgbClr val="FF0000"/>
                </a:solidFill>
              </a:rPr>
              <a:t>.</a:t>
            </a:r>
            <a:r>
              <a:rPr lang="en-US" altLang="ja-JP" dirty="0" err="1">
                <a:solidFill>
                  <a:srgbClr val="FF0000"/>
                </a:solidFill>
              </a:rPr>
              <a:t>lpszClassName</a:t>
            </a:r>
            <a:r>
              <a:rPr lang="en-US" altLang="ja-JP" dirty="0">
                <a:solidFill>
                  <a:srgbClr val="FF0000"/>
                </a:solidFill>
              </a:rPr>
              <a:t>	</a:t>
            </a:r>
            <a:r>
              <a:rPr lang="ja-JP" altLang="en-US" dirty="0">
                <a:solidFill>
                  <a:srgbClr val="FF0000"/>
                </a:solidFill>
              </a:rPr>
              <a:t>：	</a:t>
            </a:r>
            <a:r>
              <a:rPr lang="en-US" altLang="ja-JP" dirty="0">
                <a:solidFill>
                  <a:srgbClr val="FF0000"/>
                </a:solidFill>
              </a:rPr>
              <a:t>LPCTSTR	</a:t>
            </a:r>
            <a:r>
              <a:rPr lang="en-US" altLang="ja-JP" dirty="0" smtClean="0">
                <a:solidFill>
                  <a:srgbClr val="FF0000"/>
                </a:solidFill>
              </a:rPr>
              <a:t>      </a:t>
            </a:r>
            <a:r>
              <a:rPr lang="ja-JP" altLang="en-US" dirty="0" smtClean="0">
                <a:solidFill>
                  <a:srgbClr val="FF0000"/>
                </a:solidFill>
              </a:rPr>
              <a:t>この</a:t>
            </a:r>
            <a:r>
              <a:rPr lang="ja-JP" altLang="en-US" dirty="0">
                <a:solidFill>
                  <a:srgbClr val="FF0000"/>
                </a:solidFill>
              </a:rPr>
              <a:t>ウインドウクラスにつける名前</a:t>
            </a:r>
          </a:p>
          <a:p>
            <a:r>
              <a:rPr lang="en-US" altLang="ja-JP" dirty="0"/>
              <a:t>.</a:t>
            </a:r>
            <a:r>
              <a:rPr lang="en-US" altLang="ja-JP" dirty="0" err="1"/>
              <a:t>hIconSm</a:t>
            </a:r>
            <a:r>
              <a:rPr lang="en-US" altLang="ja-JP" dirty="0"/>
              <a:t>	</a:t>
            </a:r>
            <a:r>
              <a:rPr lang="en-US" altLang="ja-JP" dirty="0" smtClean="0"/>
              <a:t>	</a:t>
            </a:r>
            <a:r>
              <a:rPr lang="ja-JP" altLang="en-US" dirty="0" smtClean="0"/>
              <a:t>：</a:t>
            </a:r>
            <a:r>
              <a:rPr lang="ja-JP" altLang="en-US" dirty="0"/>
              <a:t>	</a:t>
            </a:r>
            <a:r>
              <a:rPr lang="en-US" altLang="ja-JP" dirty="0"/>
              <a:t>HICON	</a:t>
            </a:r>
            <a:r>
              <a:rPr lang="en-US" altLang="ja-JP" dirty="0" smtClean="0"/>
              <a:t>      16×16</a:t>
            </a:r>
            <a:r>
              <a:rPr lang="ja-JP" altLang="en-US" dirty="0"/>
              <a:t>の小さいサイズのアイコン</a:t>
            </a:r>
          </a:p>
        </p:txBody>
      </p:sp>
      <p:sp>
        <p:nvSpPr>
          <p:cNvPr id="24" name="テキスト ボックス 23"/>
          <p:cNvSpPr txBox="1"/>
          <p:nvPr/>
        </p:nvSpPr>
        <p:spPr>
          <a:xfrm>
            <a:off x="139287" y="6354313"/>
            <a:ext cx="11207299" cy="369332"/>
          </a:xfrm>
          <a:prstGeom prst="rect">
            <a:avLst/>
          </a:prstGeom>
          <a:noFill/>
        </p:spPr>
        <p:txBody>
          <a:bodyPr wrap="none" rtlCol="0">
            <a:spAutoFit/>
          </a:bodyPr>
          <a:lstStyle/>
          <a:p>
            <a:r>
              <a:rPr lang="en-US" altLang="ja-JP" dirty="0" smtClean="0"/>
              <a:t>net</a:t>
            </a:r>
            <a:r>
              <a:rPr lang="ja-JP" altLang="en-US" dirty="0" smtClean="0"/>
              <a:t>から取ってきましたが、基本的に赤いところが大切な部分になります。それ以外は基本的に雛形で良いでしょう。</a:t>
            </a:r>
            <a:endParaRPr lang="en-US" altLang="ja-JP" dirty="0" smtClean="0"/>
          </a:p>
        </p:txBody>
      </p:sp>
    </p:spTree>
    <p:extLst>
      <p:ext uri="{BB962C8B-B14F-4D97-AF65-F5344CB8AC3E}">
        <p14:creationId xmlns:p14="http://schemas.microsoft.com/office/powerpoint/2010/main" val="217333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6497" y="110342"/>
            <a:ext cx="2381250" cy="533400"/>
          </a:xfrm>
          <a:prstGeom prst="rect">
            <a:avLst/>
          </a:prstGeom>
          <a:ln>
            <a:solidFill>
              <a:schemeClr val="tx1"/>
            </a:solidFill>
          </a:ln>
        </p:spPr>
      </p:pic>
      <p:sp>
        <p:nvSpPr>
          <p:cNvPr id="5" name="テキスト ボックス 4"/>
          <p:cNvSpPr txBox="1"/>
          <p:nvPr/>
        </p:nvSpPr>
        <p:spPr>
          <a:xfrm>
            <a:off x="226497" y="748145"/>
            <a:ext cx="4704108" cy="369332"/>
          </a:xfrm>
          <a:prstGeom prst="rect">
            <a:avLst/>
          </a:prstGeom>
          <a:noFill/>
        </p:spPr>
        <p:txBody>
          <a:bodyPr wrap="none" rtlCol="0">
            <a:spAutoFit/>
          </a:bodyPr>
          <a:lstStyle/>
          <a:p>
            <a:r>
              <a:rPr kumimoji="1" lang="ja-JP" altLang="en-US" dirty="0" smtClean="0"/>
              <a:t>この関数で作成した</a:t>
            </a:r>
            <a:r>
              <a:rPr kumimoji="1" lang="en-US" altLang="ja-JP" dirty="0" err="1" smtClean="0"/>
              <a:t>WindowStatus</a:t>
            </a:r>
            <a:r>
              <a:rPr kumimoji="1" lang="ja-JP" altLang="en-US" dirty="0" smtClean="0"/>
              <a:t>登録します。</a:t>
            </a:r>
            <a:endParaRPr kumimoji="1" lang="ja-JP" altLang="en-US" dirty="0"/>
          </a:p>
        </p:txBody>
      </p:sp>
      <p:pic>
        <p:nvPicPr>
          <p:cNvPr id="7" name="図 6"/>
          <p:cNvPicPr>
            <a:picLocks noChangeAspect="1"/>
          </p:cNvPicPr>
          <p:nvPr/>
        </p:nvPicPr>
        <p:blipFill>
          <a:blip r:embed="rId3"/>
          <a:stretch>
            <a:fillRect/>
          </a:stretch>
        </p:blipFill>
        <p:spPr>
          <a:xfrm>
            <a:off x="226497" y="1221880"/>
            <a:ext cx="7810500" cy="3171825"/>
          </a:xfrm>
          <a:prstGeom prst="rect">
            <a:avLst/>
          </a:prstGeom>
          <a:ln>
            <a:solidFill>
              <a:schemeClr val="tx1"/>
            </a:solidFill>
          </a:ln>
        </p:spPr>
      </p:pic>
      <p:sp>
        <p:nvSpPr>
          <p:cNvPr id="8" name="テキスト ボックス 7"/>
          <p:cNvSpPr txBox="1"/>
          <p:nvPr/>
        </p:nvSpPr>
        <p:spPr>
          <a:xfrm>
            <a:off x="226497" y="4536374"/>
            <a:ext cx="12027588" cy="646331"/>
          </a:xfrm>
          <a:prstGeom prst="rect">
            <a:avLst/>
          </a:prstGeom>
          <a:noFill/>
        </p:spPr>
        <p:txBody>
          <a:bodyPr wrap="none" rtlCol="0">
            <a:spAutoFit/>
          </a:bodyPr>
          <a:lstStyle/>
          <a:p>
            <a:r>
              <a:rPr lang="en-US" altLang="ja-JP" dirty="0"/>
              <a:t>status</a:t>
            </a:r>
            <a:r>
              <a:rPr lang="ja-JP" altLang="en-US" dirty="0" smtClean="0"/>
              <a:t>の登録が完了したら、続いて</a:t>
            </a:r>
            <a:r>
              <a:rPr lang="en-US" altLang="ja-JP" dirty="0" smtClean="0"/>
              <a:t>window</a:t>
            </a:r>
            <a:r>
              <a:rPr lang="ja-JP" altLang="en-US" dirty="0" smtClean="0"/>
              <a:t>を作成します。その前に、</a:t>
            </a:r>
            <a:r>
              <a:rPr lang="en-US" altLang="ja-JP" dirty="0" smtClean="0"/>
              <a:t>window</a:t>
            </a:r>
            <a:r>
              <a:rPr lang="ja-JP" altLang="en-US" dirty="0" smtClean="0"/>
              <a:t>の大きさを決めましょう。今回は</a:t>
            </a:r>
            <a:r>
              <a:rPr lang="en-US" altLang="ja-JP" dirty="0" smtClean="0"/>
              <a:t>800×600</a:t>
            </a:r>
            <a:r>
              <a:rPr lang="ja-JP" altLang="en-US" dirty="0" smtClean="0"/>
              <a:t>の</a:t>
            </a:r>
            <a:r>
              <a:rPr lang="en-US" altLang="ja-JP" dirty="0" smtClean="0"/>
              <a:t>size</a:t>
            </a:r>
          </a:p>
          <a:p>
            <a:r>
              <a:rPr lang="ja-JP" altLang="en-US" dirty="0" smtClean="0"/>
              <a:t>ですが、決定前に</a:t>
            </a:r>
            <a:r>
              <a:rPr lang="en-US" altLang="ja-JP" dirty="0" smtClean="0"/>
              <a:t>size</a:t>
            </a:r>
            <a:r>
              <a:rPr lang="ja-JP" altLang="en-US" dirty="0" smtClean="0"/>
              <a:t>にある値を加えています。</a:t>
            </a:r>
            <a:endParaRPr lang="en-US" altLang="ja-JP" dirty="0" smtClean="0"/>
          </a:p>
        </p:txBody>
      </p:sp>
      <p:cxnSp>
        <p:nvCxnSpPr>
          <p:cNvPr id="9" name="直線矢印コネクタ 8"/>
          <p:cNvCxnSpPr/>
          <p:nvPr/>
        </p:nvCxnSpPr>
        <p:spPr>
          <a:xfrm flipH="1">
            <a:off x="1988744" y="1762530"/>
            <a:ext cx="813833" cy="9002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802577" y="1529386"/>
            <a:ext cx="4093493" cy="646331"/>
          </a:xfrm>
          <a:prstGeom prst="rect">
            <a:avLst/>
          </a:prstGeom>
          <a:noFill/>
          <a:ln>
            <a:solidFill>
              <a:schemeClr val="tx1"/>
            </a:solidFill>
          </a:ln>
        </p:spPr>
        <p:txBody>
          <a:bodyPr wrap="none" rtlCol="0">
            <a:spAutoFit/>
          </a:bodyPr>
          <a:lstStyle/>
          <a:p>
            <a:r>
              <a:rPr kumimoji="1" lang="en-US" altLang="ja-JP" dirty="0" smtClean="0"/>
              <a:t>window</a:t>
            </a:r>
            <a:r>
              <a:rPr kumimoji="1" lang="ja-JP" altLang="en-US" dirty="0" smtClean="0"/>
              <a:t>の大きさを決める。後で使用する</a:t>
            </a:r>
            <a:endParaRPr kumimoji="1" lang="en-US" altLang="ja-JP" dirty="0" smtClean="0"/>
          </a:p>
          <a:p>
            <a:r>
              <a:rPr kumimoji="1" lang="ja-JP" altLang="en-US" dirty="0" smtClean="0"/>
              <a:t>ので</a:t>
            </a:r>
            <a:r>
              <a:rPr kumimoji="1" lang="en-US" altLang="ja-JP" dirty="0" smtClean="0"/>
              <a:t>global</a:t>
            </a:r>
            <a:r>
              <a:rPr kumimoji="1" lang="ja-JP" altLang="en-US" dirty="0" smtClean="0"/>
              <a:t>変数に代入</a:t>
            </a:r>
            <a:endParaRPr kumimoji="1" lang="ja-JP" altLang="en-US" dirty="0"/>
          </a:p>
        </p:txBody>
      </p:sp>
      <p:sp>
        <p:nvSpPr>
          <p:cNvPr id="14" name="正方形/長方形 13"/>
          <p:cNvSpPr/>
          <p:nvPr/>
        </p:nvSpPr>
        <p:spPr>
          <a:xfrm>
            <a:off x="226496" y="5212831"/>
            <a:ext cx="11708205" cy="369332"/>
          </a:xfrm>
          <a:prstGeom prst="rect">
            <a:avLst/>
          </a:prstGeom>
          <a:ln>
            <a:solidFill>
              <a:schemeClr val="tx1"/>
            </a:solidFill>
          </a:ln>
        </p:spPr>
        <p:txBody>
          <a:bodyPr wrap="square">
            <a:spAutoFit/>
          </a:bodyPr>
          <a:lstStyle/>
          <a:p>
            <a:r>
              <a:rPr lang="en-US" altLang="ja-JP" dirty="0" err="1" smtClean="0"/>
              <a:t>GetSystemMetrics</a:t>
            </a:r>
            <a:r>
              <a:rPr lang="ja-JP" altLang="en-US" dirty="0" smtClean="0"/>
              <a:t>関数</a:t>
            </a:r>
            <a:r>
              <a:rPr lang="ja-JP" altLang="en-US" dirty="0"/>
              <a:t>は</a:t>
            </a:r>
            <a:r>
              <a:rPr lang="ja-JP" altLang="en-US" dirty="0" smtClean="0"/>
              <a:t>、</a:t>
            </a:r>
            <a:r>
              <a:rPr lang="en-US" altLang="ja-JP" dirty="0" err="1" smtClean="0"/>
              <a:t>SystemWindow</a:t>
            </a:r>
            <a:r>
              <a:rPr lang="ja-JP" altLang="en-US" dirty="0" smtClean="0"/>
              <a:t>の</a:t>
            </a:r>
            <a:r>
              <a:rPr lang="ja-JP" altLang="en-US" dirty="0"/>
              <a:t>一部、また</a:t>
            </a:r>
            <a:r>
              <a:rPr lang="ja-JP" altLang="en-US" dirty="0" smtClean="0"/>
              <a:t>は</a:t>
            </a:r>
            <a:r>
              <a:rPr lang="en-US" altLang="ja-JP" dirty="0" smtClean="0"/>
              <a:t>System</a:t>
            </a:r>
            <a:r>
              <a:rPr lang="ja-JP" altLang="en-US" dirty="0" smtClean="0"/>
              <a:t>が</a:t>
            </a:r>
            <a:r>
              <a:rPr lang="ja-JP" altLang="en-US" dirty="0"/>
              <a:t>表示する画面の</a:t>
            </a:r>
            <a:r>
              <a:rPr lang="ja-JP" altLang="en-US" dirty="0" smtClean="0"/>
              <a:t>一部の値を</a:t>
            </a:r>
            <a:r>
              <a:rPr lang="en-US" altLang="ja-JP" dirty="0" smtClean="0"/>
              <a:t>pixel</a:t>
            </a:r>
            <a:r>
              <a:rPr lang="ja-JP" altLang="en-US" dirty="0" smtClean="0"/>
              <a:t>単位</a:t>
            </a:r>
            <a:r>
              <a:rPr lang="ja-JP" altLang="en-US" dirty="0"/>
              <a:t>で取得します。</a:t>
            </a:r>
          </a:p>
        </p:txBody>
      </p:sp>
      <p:sp>
        <p:nvSpPr>
          <p:cNvPr id="19" name="正方形/長方形 18"/>
          <p:cNvSpPr/>
          <p:nvPr/>
        </p:nvSpPr>
        <p:spPr>
          <a:xfrm>
            <a:off x="91686" y="5817165"/>
            <a:ext cx="11965840" cy="369332"/>
          </a:xfrm>
          <a:prstGeom prst="rect">
            <a:avLst/>
          </a:prstGeom>
        </p:spPr>
        <p:txBody>
          <a:bodyPr wrap="none">
            <a:spAutoFit/>
          </a:bodyPr>
          <a:lstStyle/>
          <a:p>
            <a:r>
              <a:rPr lang="en-US" altLang="ja-JP" dirty="0" err="1" smtClean="0"/>
              <a:t>GetSystemMetrics</a:t>
            </a:r>
            <a:r>
              <a:rPr lang="ja-JP" altLang="en-US" dirty="0" smtClean="0"/>
              <a:t>で取得した情報は、</a:t>
            </a:r>
            <a:r>
              <a:rPr lang="en-US" altLang="ja-JP" dirty="0" err="1" smtClean="0"/>
              <a:t>TitleBar</a:t>
            </a:r>
            <a:r>
              <a:rPr lang="ja-JP" altLang="en-US" dirty="0" smtClean="0"/>
              <a:t>と</a:t>
            </a:r>
            <a:r>
              <a:rPr lang="en-US" altLang="ja-JP" dirty="0"/>
              <a:t>window</a:t>
            </a:r>
            <a:r>
              <a:rPr lang="ja-JP" altLang="en-US" dirty="0" smtClean="0"/>
              <a:t>の</a:t>
            </a:r>
            <a:r>
              <a:rPr lang="ja-JP" altLang="en-US" dirty="0"/>
              <a:t>周囲を囲む</a:t>
            </a:r>
            <a:r>
              <a:rPr lang="ja-JP" altLang="en-US" dirty="0" smtClean="0"/>
              <a:t>枠の大きさです。縦は更に</a:t>
            </a:r>
            <a:r>
              <a:rPr lang="en-US" altLang="ja-JP" dirty="0" smtClean="0"/>
              <a:t>mouse</a:t>
            </a:r>
            <a:r>
              <a:rPr lang="ja-JP" altLang="en-US" dirty="0" smtClean="0"/>
              <a:t>の</a:t>
            </a:r>
            <a:r>
              <a:rPr lang="en-US" altLang="ja-JP" dirty="0" smtClean="0"/>
              <a:t>size</a:t>
            </a:r>
            <a:r>
              <a:rPr lang="ja-JP" altLang="en-US" dirty="0" smtClean="0"/>
              <a:t>を加えています</a:t>
            </a:r>
            <a:endParaRPr lang="ja-JP" altLang="en-US" dirty="0"/>
          </a:p>
        </p:txBody>
      </p:sp>
    </p:spTree>
    <p:extLst>
      <p:ext uri="{BB962C8B-B14F-4D97-AF65-F5344CB8AC3E}">
        <p14:creationId xmlns:p14="http://schemas.microsoft.com/office/powerpoint/2010/main" val="1473127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392199" cy="923330"/>
          </a:xfrm>
          <a:prstGeom prst="rect">
            <a:avLst/>
          </a:prstGeom>
          <a:noFill/>
        </p:spPr>
        <p:txBody>
          <a:bodyPr wrap="none" rtlCol="0">
            <a:spAutoFit/>
          </a:bodyPr>
          <a:lstStyle/>
          <a:p>
            <a:r>
              <a:rPr kumimoji="1" lang="ja-JP" altLang="en-US" dirty="0" smtClean="0"/>
              <a:t>・それが、なぜ必要なのか？</a:t>
            </a:r>
            <a:endParaRPr kumimoji="1" lang="en-US" altLang="ja-JP" dirty="0" smtClean="0"/>
          </a:p>
          <a:p>
            <a:r>
              <a:rPr lang="en-US" altLang="ja-JP" dirty="0"/>
              <a:t>window</a:t>
            </a:r>
            <a:r>
              <a:rPr lang="ja-JP" altLang="en-US" dirty="0" err="1" smtClean="0"/>
              <a:t>には</a:t>
            </a:r>
            <a:r>
              <a:rPr lang="en-US" altLang="ja-JP" dirty="0" err="1" smtClean="0"/>
              <a:t>TitleBar</a:t>
            </a:r>
            <a:r>
              <a:rPr lang="ja-JP" altLang="en-US" dirty="0" smtClean="0"/>
              <a:t>や枠があり、</a:t>
            </a:r>
            <a:r>
              <a:rPr lang="en-US" altLang="ja-JP" dirty="0" smtClean="0"/>
              <a:t>mouse</a:t>
            </a:r>
            <a:r>
              <a:rPr lang="ja-JP" altLang="en-US" dirty="0" smtClean="0"/>
              <a:t>から位置情報を撮る時に</a:t>
            </a:r>
            <a:endParaRPr lang="en-US" altLang="ja-JP" dirty="0" smtClean="0"/>
          </a:p>
          <a:p>
            <a:r>
              <a:rPr kumimoji="1" lang="ja-JP" altLang="en-US" dirty="0" smtClean="0"/>
              <a:t>迷惑をかけますので、その</a:t>
            </a:r>
            <a:r>
              <a:rPr kumimoji="1" lang="en-US" altLang="ja-JP" dirty="0" smtClean="0"/>
              <a:t>offset</a:t>
            </a:r>
            <a:r>
              <a:rPr kumimoji="1" lang="ja-JP" altLang="en-US" dirty="0" smtClean="0"/>
              <a:t>を取っています。</a:t>
            </a:r>
            <a:endParaRPr kumimoji="1" lang="ja-JP" altLang="en-US" dirty="0"/>
          </a:p>
        </p:txBody>
      </p:sp>
      <p:sp>
        <p:nvSpPr>
          <p:cNvPr id="5" name="正方形/長方形 4"/>
          <p:cNvSpPr/>
          <p:nvPr/>
        </p:nvSpPr>
        <p:spPr>
          <a:xfrm>
            <a:off x="6548622" y="46166"/>
            <a:ext cx="5483681" cy="646331"/>
          </a:xfrm>
          <a:prstGeom prst="rect">
            <a:avLst/>
          </a:prstGeom>
          <a:ln>
            <a:solidFill>
              <a:schemeClr val="tx1"/>
            </a:solidFill>
          </a:ln>
        </p:spPr>
        <p:txBody>
          <a:bodyPr wrap="none">
            <a:spAutoFit/>
          </a:bodyPr>
          <a:lstStyle/>
          <a:p>
            <a:r>
              <a:rPr lang="ja-JP" altLang="en-US" dirty="0" smtClean="0"/>
              <a:t>細かいことは</a:t>
            </a:r>
            <a:r>
              <a:rPr lang="en-US" altLang="ja-JP" dirty="0" smtClean="0"/>
              <a:t>Microsoft</a:t>
            </a:r>
            <a:r>
              <a:rPr lang="ja-JP" altLang="en-US" dirty="0" smtClean="0"/>
              <a:t>から調べましょう</a:t>
            </a:r>
            <a:endParaRPr lang="en-US" altLang="ja-JP" dirty="0" smtClean="0"/>
          </a:p>
          <a:p>
            <a:r>
              <a:rPr lang="ja-JP" altLang="en-US" dirty="0" smtClean="0"/>
              <a:t>https</a:t>
            </a:r>
            <a:r>
              <a:rPr lang="ja-JP" altLang="en-US" dirty="0"/>
              <a:t>://msdn.microsoft.com/ja-jp/library/cc429812.aspx</a:t>
            </a:r>
          </a:p>
        </p:txBody>
      </p:sp>
      <p:pic>
        <p:nvPicPr>
          <p:cNvPr id="7" name="図 6"/>
          <p:cNvPicPr>
            <a:picLocks noChangeAspect="1"/>
          </p:cNvPicPr>
          <p:nvPr/>
        </p:nvPicPr>
        <p:blipFill>
          <a:blip r:embed="rId2"/>
          <a:stretch>
            <a:fillRect/>
          </a:stretch>
        </p:blipFill>
        <p:spPr>
          <a:xfrm>
            <a:off x="419594" y="1302883"/>
            <a:ext cx="3657600" cy="2162175"/>
          </a:xfrm>
          <a:prstGeom prst="rect">
            <a:avLst/>
          </a:prstGeom>
        </p:spPr>
      </p:pic>
      <p:cxnSp>
        <p:nvCxnSpPr>
          <p:cNvPr id="9" name="直線コネクタ 8"/>
          <p:cNvCxnSpPr/>
          <p:nvPr/>
        </p:nvCxnSpPr>
        <p:spPr>
          <a:xfrm>
            <a:off x="1971303" y="1302883"/>
            <a:ext cx="0" cy="28841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H="1" flipV="1">
            <a:off x="3981202" y="2598718"/>
            <a:ext cx="95992" cy="19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flipV="1">
            <a:off x="419594" y="2596740"/>
            <a:ext cx="95992" cy="19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1945573" y="3372592"/>
            <a:ext cx="25730" cy="924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124696" y="1249443"/>
            <a:ext cx="8117030" cy="1200329"/>
          </a:xfrm>
          <a:prstGeom prst="rect">
            <a:avLst/>
          </a:prstGeom>
          <a:noFill/>
        </p:spPr>
        <p:txBody>
          <a:bodyPr wrap="none" rtlCol="0">
            <a:spAutoFit/>
          </a:bodyPr>
          <a:lstStyle/>
          <a:p>
            <a:r>
              <a:rPr lang="en-US" altLang="ja-JP" dirty="0"/>
              <a:t>window</a:t>
            </a:r>
            <a:r>
              <a:rPr lang="ja-JP" altLang="en-US" dirty="0" smtClean="0"/>
              <a:t>の幅は</a:t>
            </a:r>
            <a:r>
              <a:rPr lang="en-US" altLang="ja-JP" dirty="0" err="1" smtClean="0"/>
              <a:t>TitleBar</a:t>
            </a:r>
            <a:r>
              <a:rPr lang="ja-JP" altLang="en-US" dirty="0" smtClean="0"/>
              <a:t>と枠の大きさを含めた分なので、</a:t>
            </a:r>
            <a:r>
              <a:rPr lang="en-US" altLang="ja-JP" dirty="0" smtClean="0"/>
              <a:t>window</a:t>
            </a:r>
            <a:r>
              <a:rPr lang="ja-JP" altLang="en-US" dirty="0" smtClean="0"/>
              <a:t>の中を大きさを</a:t>
            </a:r>
            <a:r>
              <a:rPr lang="en-US" altLang="ja-JP" dirty="0" smtClean="0"/>
              <a:t>800</a:t>
            </a:r>
          </a:p>
          <a:p>
            <a:r>
              <a:rPr lang="en-US" altLang="ja-JP" dirty="0" smtClean="0"/>
              <a:t>×600</a:t>
            </a:r>
            <a:r>
              <a:rPr lang="ja-JP" altLang="en-US" dirty="0" smtClean="0"/>
              <a:t>にするにはその分を加える必要があります。</a:t>
            </a:r>
            <a:endParaRPr lang="en-US" altLang="ja-JP" dirty="0" smtClean="0"/>
          </a:p>
          <a:p>
            <a:r>
              <a:rPr lang="ja-JP" altLang="en-US" dirty="0" smtClean="0"/>
              <a:t>また、これをしないと</a:t>
            </a:r>
            <a:r>
              <a:rPr lang="en-US" altLang="ja-JP" dirty="0" smtClean="0"/>
              <a:t>mouse</a:t>
            </a:r>
            <a:r>
              <a:rPr lang="ja-JP" altLang="en-US" dirty="0" smtClean="0"/>
              <a:t>の位置情報をズレが生じます。その原因は</a:t>
            </a:r>
            <a:r>
              <a:rPr lang="en-US" altLang="ja-JP" dirty="0" smtClean="0"/>
              <a:t>window</a:t>
            </a:r>
            <a:r>
              <a:rPr lang="ja-JP" altLang="en-US" dirty="0" smtClean="0"/>
              <a:t>の原</a:t>
            </a:r>
            <a:endParaRPr lang="en-US" altLang="ja-JP" dirty="0" smtClean="0"/>
          </a:p>
          <a:p>
            <a:r>
              <a:rPr lang="ja-JP" altLang="en-US" dirty="0" smtClean="0"/>
              <a:t>点が、</a:t>
            </a:r>
            <a:r>
              <a:rPr lang="en-US" altLang="ja-JP" dirty="0" err="1" smtClean="0"/>
              <a:t>titlebar</a:t>
            </a:r>
            <a:r>
              <a:rPr lang="ja-JP" altLang="en-US" dirty="0" smtClean="0"/>
              <a:t>の先端にあるからです。</a:t>
            </a:r>
            <a:endParaRPr lang="en-US" altLang="ja-JP" dirty="0" smtClean="0"/>
          </a:p>
        </p:txBody>
      </p:sp>
      <p:sp>
        <p:nvSpPr>
          <p:cNvPr id="17" name="円/楕円 16"/>
          <p:cNvSpPr/>
          <p:nvPr/>
        </p:nvSpPr>
        <p:spPr>
          <a:xfrm>
            <a:off x="372092" y="1249443"/>
            <a:ext cx="118753" cy="1306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0" y="957923"/>
            <a:ext cx="1624868" cy="369332"/>
          </a:xfrm>
          <a:prstGeom prst="rect">
            <a:avLst/>
          </a:prstGeom>
          <a:noFill/>
        </p:spPr>
        <p:txBody>
          <a:bodyPr wrap="none" rtlCol="0">
            <a:spAutoFit/>
          </a:bodyPr>
          <a:lstStyle/>
          <a:p>
            <a:r>
              <a:rPr kumimoji="1" lang="en-US" altLang="ja-JP" dirty="0" smtClean="0"/>
              <a:t>window</a:t>
            </a:r>
            <a:r>
              <a:rPr kumimoji="1" lang="ja-JP" altLang="en-US" dirty="0" smtClean="0"/>
              <a:t>の原点</a:t>
            </a:r>
            <a:endParaRPr kumimoji="1" lang="ja-JP" altLang="en-US" dirty="0"/>
          </a:p>
        </p:txBody>
      </p:sp>
      <p:sp>
        <p:nvSpPr>
          <p:cNvPr id="22" name="テキスト ボックス 21"/>
          <p:cNvSpPr txBox="1"/>
          <p:nvPr/>
        </p:nvSpPr>
        <p:spPr>
          <a:xfrm>
            <a:off x="154379" y="3586348"/>
            <a:ext cx="4011739" cy="369332"/>
          </a:xfrm>
          <a:prstGeom prst="rect">
            <a:avLst/>
          </a:prstGeom>
          <a:noFill/>
        </p:spPr>
        <p:txBody>
          <a:bodyPr wrap="none" rtlCol="0">
            <a:spAutoFit/>
          </a:bodyPr>
          <a:lstStyle/>
          <a:p>
            <a:r>
              <a:rPr kumimoji="1" lang="ja-JP" altLang="en-US" dirty="0" smtClean="0"/>
              <a:t>この大きさを元に</a:t>
            </a:r>
            <a:r>
              <a:rPr kumimoji="1" lang="en-US" altLang="ja-JP" dirty="0" smtClean="0"/>
              <a:t>window</a:t>
            </a:r>
            <a:r>
              <a:rPr kumimoji="1" lang="ja-JP" altLang="en-US" dirty="0" smtClean="0"/>
              <a:t>を作成します。</a:t>
            </a:r>
            <a:endParaRPr kumimoji="1" lang="ja-JP" altLang="en-US" dirty="0"/>
          </a:p>
        </p:txBody>
      </p:sp>
      <p:pic>
        <p:nvPicPr>
          <p:cNvPr id="23" name="図 22"/>
          <p:cNvPicPr>
            <a:picLocks noChangeAspect="1"/>
          </p:cNvPicPr>
          <p:nvPr/>
        </p:nvPicPr>
        <p:blipFill>
          <a:blip r:embed="rId3"/>
          <a:stretch>
            <a:fillRect/>
          </a:stretch>
        </p:blipFill>
        <p:spPr>
          <a:xfrm>
            <a:off x="154379" y="4043090"/>
            <a:ext cx="5058889" cy="1437498"/>
          </a:xfrm>
          <a:prstGeom prst="rect">
            <a:avLst/>
          </a:prstGeom>
          <a:ln>
            <a:solidFill>
              <a:schemeClr val="tx1"/>
            </a:solidFill>
          </a:ln>
        </p:spPr>
      </p:pic>
      <p:sp>
        <p:nvSpPr>
          <p:cNvPr id="24" name="テキスト ボックス 23"/>
          <p:cNvSpPr txBox="1"/>
          <p:nvPr/>
        </p:nvSpPr>
        <p:spPr>
          <a:xfrm>
            <a:off x="154379" y="5676405"/>
            <a:ext cx="11307391" cy="369332"/>
          </a:xfrm>
          <a:prstGeom prst="rect">
            <a:avLst/>
          </a:prstGeom>
          <a:noFill/>
        </p:spPr>
        <p:txBody>
          <a:bodyPr wrap="none" rtlCol="0">
            <a:spAutoFit/>
          </a:bodyPr>
          <a:lstStyle/>
          <a:p>
            <a:r>
              <a:rPr kumimoji="1" lang="en-US" altLang="ja-JP" dirty="0" err="1" smtClean="0"/>
              <a:t>CreateWindow</a:t>
            </a:r>
            <a:r>
              <a:rPr kumimoji="1" lang="ja-JP" altLang="en-US" dirty="0" smtClean="0"/>
              <a:t>で作成し、</a:t>
            </a:r>
            <a:r>
              <a:rPr kumimoji="1" lang="en-US" altLang="ja-JP" dirty="0" err="1" smtClean="0"/>
              <a:t>ShowWindow</a:t>
            </a:r>
            <a:r>
              <a:rPr kumimoji="1" lang="ja-JP" altLang="en-US" dirty="0" smtClean="0"/>
              <a:t>で作成した</a:t>
            </a:r>
            <a:r>
              <a:rPr kumimoji="1" lang="en-US" altLang="ja-JP" dirty="0" smtClean="0"/>
              <a:t>window</a:t>
            </a:r>
            <a:r>
              <a:rPr lang="ja-JP" altLang="en-US" dirty="0" smtClean="0"/>
              <a:t>を表示させています。</a:t>
            </a:r>
            <a:r>
              <a:rPr lang="en-US" altLang="ja-JP" dirty="0" err="1" smtClean="0"/>
              <a:t>CreateWindow</a:t>
            </a:r>
            <a:r>
              <a:rPr lang="ja-JP" altLang="en-US" dirty="0" smtClean="0"/>
              <a:t>から見ていきましょう。</a:t>
            </a:r>
            <a:endParaRPr kumimoji="1" lang="ja-JP" altLang="en-US" dirty="0"/>
          </a:p>
        </p:txBody>
      </p:sp>
    </p:spTree>
    <p:extLst>
      <p:ext uri="{BB962C8B-B14F-4D97-AF65-F5344CB8AC3E}">
        <p14:creationId xmlns:p14="http://schemas.microsoft.com/office/powerpoint/2010/main" val="1354673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951210" cy="369332"/>
          </a:xfrm>
          <a:prstGeom prst="rect">
            <a:avLst/>
          </a:prstGeom>
          <a:noFill/>
        </p:spPr>
        <p:txBody>
          <a:bodyPr wrap="none" rtlCol="0">
            <a:spAutoFit/>
          </a:bodyPr>
          <a:lstStyle/>
          <a:p>
            <a:r>
              <a:rPr kumimoji="1" lang="ja-JP" altLang="en-US" dirty="0" smtClean="0"/>
              <a:t>・</a:t>
            </a:r>
            <a:r>
              <a:rPr lang="en-US" altLang="ja-JP" dirty="0"/>
              <a:t> </a:t>
            </a:r>
            <a:r>
              <a:rPr lang="en-US" altLang="ja-JP" dirty="0" err="1" smtClean="0"/>
              <a:t>CreateWindow</a:t>
            </a:r>
            <a:r>
              <a:rPr lang="ja-JP" altLang="en-US" dirty="0" smtClean="0"/>
              <a:t>関数を見てみましょう。</a:t>
            </a:r>
            <a:endParaRPr kumimoji="1" lang="ja-JP" altLang="en-US" dirty="0"/>
          </a:p>
        </p:txBody>
      </p:sp>
      <p:sp>
        <p:nvSpPr>
          <p:cNvPr id="5" name="正方形/長方形 4"/>
          <p:cNvSpPr/>
          <p:nvPr/>
        </p:nvSpPr>
        <p:spPr>
          <a:xfrm>
            <a:off x="186046" y="454324"/>
            <a:ext cx="8827326" cy="3693319"/>
          </a:xfrm>
          <a:prstGeom prst="rect">
            <a:avLst/>
          </a:prstGeom>
          <a:ln>
            <a:solidFill>
              <a:schemeClr val="tx1"/>
            </a:solidFill>
          </a:ln>
        </p:spPr>
        <p:txBody>
          <a:bodyPr wrap="square">
            <a:spAutoFit/>
          </a:bodyPr>
          <a:lstStyle/>
          <a:p>
            <a:r>
              <a:rPr lang="en-US" altLang="ja-JP" dirty="0">
                <a:solidFill>
                  <a:srgbClr val="FF0000"/>
                </a:solidFill>
              </a:rPr>
              <a:t>HWND</a:t>
            </a:r>
            <a:r>
              <a:rPr lang="en-US" altLang="ja-JP" dirty="0"/>
              <a:t> </a:t>
            </a:r>
            <a:r>
              <a:rPr lang="en-US" altLang="ja-JP" dirty="0" err="1"/>
              <a:t>CreateWindow</a:t>
            </a:r>
            <a:r>
              <a:rPr lang="en-US" altLang="ja-JP" dirty="0"/>
              <a:t>(</a:t>
            </a:r>
          </a:p>
          <a:p>
            <a:r>
              <a:rPr lang="en-US" altLang="ja-JP" dirty="0"/>
              <a:t>  </a:t>
            </a:r>
            <a:r>
              <a:rPr lang="en-US" altLang="ja-JP" dirty="0">
                <a:solidFill>
                  <a:srgbClr val="FF0000"/>
                </a:solidFill>
              </a:rPr>
              <a:t>LPCTSTR </a:t>
            </a:r>
            <a:r>
              <a:rPr lang="en-US" altLang="ja-JP" dirty="0" err="1">
                <a:solidFill>
                  <a:srgbClr val="FF0000"/>
                </a:solidFill>
              </a:rPr>
              <a:t>lpClassName</a:t>
            </a:r>
            <a:r>
              <a:rPr lang="en-US" altLang="ja-JP" dirty="0">
                <a:solidFill>
                  <a:srgbClr val="FF0000"/>
                </a:solidFill>
              </a:rPr>
              <a:t>,  </a:t>
            </a:r>
            <a:r>
              <a:rPr lang="en-US" altLang="ja-JP" dirty="0" smtClean="0">
                <a:solidFill>
                  <a:srgbClr val="FF0000"/>
                </a:solidFill>
              </a:rPr>
              <a:t>	// </a:t>
            </a:r>
            <a:r>
              <a:rPr lang="ja-JP" altLang="en-US" dirty="0">
                <a:solidFill>
                  <a:srgbClr val="FF0000"/>
                </a:solidFill>
              </a:rPr>
              <a:t>登録されているクラス名</a:t>
            </a:r>
          </a:p>
          <a:p>
            <a:r>
              <a:rPr lang="ja-JP" altLang="en-US" dirty="0">
                <a:solidFill>
                  <a:srgbClr val="FF0000"/>
                </a:solidFill>
              </a:rPr>
              <a:t>  </a:t>
            </a:r>
            <a:r>
              <a:rPr lang="en-US" altLang="ja-JP" dirty="0">
                <a:solidFill>
                  <a:srgbClr val="FF0000"/>
                </a:solidFill>
              </a:rPr>
              <a:t>LPCTSTR </a:t>
            </a:r>
            <a:r>
              <a:rPr lang="en-US" altLang="ja-JP" dirty="0" err="1">
                <a:solidFill>
                  <a:srgbClr val="FF0000"/>
                </a:solidFill>
              </a:rPr>
              <a:t>lpWindowName</a:t>
            </a:r>
            <a:r>
              <a:rPr lang="en-US" altLang="ja-JP" dirty="0">
                <a:solidFill>
                  <a:srgbClr val="FF0000"/>
                </a:solidFill>
              </a:rPr>
              <a:t>, </a:t>
            </a:r>
            <a:r>
              <a:rPr lang="en-US" altLang="ja-JP" dirty="0" smtClean="0">
                <a:solidFill>
                  <a:srgbClr val="FF0000"/>
                </a:solidFill>
              </a:rPr>
              <a:t>	// </a:t>
            </a:r>
            <a:r>
              <a:rPr lang="ja-JP" altLang="en-US" dirty="0">
                <a:solidFill>
                  <a:srgbClr val="FF0000"/>
                </a:solidFill>
              </a:rPr>
              <a:t>ウィンドウ名</a:t>
            </a:r>
          </a:p>
          <a:p>
            <a:r>
              <a:rPr lang="ja-JP" altLang="en-US" dirty="0"/>
              <a:t>  </a:t>
            </a:r>
            <a:r>
              <a:rPr lang="en-US" altLang="ja-JP" dirty="0"/>
              <a:t>DWORD </a:t>
            </a:r>
            <a:r>
              <a:rPr lang="en-US" altLang="ja-JP" dirty="0" err="1"/>
              <a:t>dwStyle</a:t>
            </a:r>
            <a:r>
              <a:rPr lang="en-US" altLang="ja-JP" dirty="0"/>
              <a:t>,        </a:t>
            </a:r>
            <a:r>
              <a:rPr lang="en-US" altLang="ja-JP" dirty="0" smtClean="0"/>
              <a:t>	// </a:t>
            </a:r>
            <a:r>
              <a:rPr lang="ja-JP" altLang="en-US" dirty="0"/>
              <a:t>ウィンドウスタイル</a:t>
            </a:r>
          </a:p>
          <a:p>
            <a:r>
              <a:rPr lang="ja-JP" altLang="en-US" dirty="0"/>
              <a:t>  </a:t>
            </a:r>
            <a:r>
              <a:rPr lang="en-US" altLang="ja-JP" dirty="0" err="1"/>
              <a:t>int</a:t>
            </a:r>
            <a:r>
              <a:rPr lang="en-US" altLang="ja-JP" dirty="0"/>
              <a:t> x,                </a:t>
            </a:r>
            <a:r>
              <a:rPr lang="en-US" altLang="ja-JP" dirty="0" smtClean="0"/>
              <a:t>		// </a:t>
            </a:r>
            <a:r>
              <a:rPr lang="ja-JP" altLang="en-US" dirty="0"/>
              <a:t>ウィンドウの横方向の位置</a:t>
            </a:r>
          </a:p>
          <a:p>
            <a:r>
              <a:rPr lang="ja-JP" altLang="en-US" dirty="0"/>
              <a:t>  </a:t>
            </a:r>
            <a:r>
              <a:rPr lang="en-US" altLang="ja-JP" dirty="0" err="1"/>
              <a:t>int</a:t>
            </a:r>
            <a:r>
              <a:rPr lang="en-US" altLang="ja-JP" dirty="0"/>
              <a:t> y,                </a:t>
            </a:r>
            <a:r>
              <a:rPr lang="en-US" altLang="ja-JP" dirty="0" smtClean="0"/>
              <a:t>		// </a:t>
            </a:r>
            <a:r>
              <a:rPr lang="ja-JP" altLang="en-US" dirty="0"/>
              <a:t>ウィンドウの縦方向の位置</a:t>
            </a:r>
          </a:p>
          <a:p>
            <a:r>
              <a:rPr lang="ja-JP" altLang="en-US" dirty="0">
                <a:solidFill>
                  <a:srgbClr val="FF0000"/>
                </a:solidFill>
              </a:rPr>
              <a:t>  </a:t>
            </a:r>
            <a:r>
              <a:rPr lang="en-US" altLang="ja-JP" dirty="0" err="1">
                <a:solidFill>
                  <a:srgbClr val="FF0000"/>
                </a:solidFill>
              </a:rPr>
              <a:t>int</a:t>
            </a:r>
            <a:r>
              <a:rPr lang="en-US" altLang="ja-JP" dirty="0">
                <a:solidFill>
                  <a:srgbClr val="FF0000"/>
                </a:solidFill>
              </a:rPr>
              <a:t> </a:t>
            </a:r>
            <a:r>
              <a:rPr lang="en-US" altLang="ja-JP" dirty="0" err="1">
                <a:solidFill>
                  <a:srgbClr val="FF0000"/>
                </a:solidFill>
              </a:rPr>
              <a:t>nWidth</a:t>
            </a:r>
            <a:r>
              <a:rPr lang="en-US" altLang="ja-JP" dirty="0">
                <a:solidFill>
                  <a:srgbClr val="FF0000"/>
                </a:solidFill>
              </a:rPr>
              <a:t>,           </a:t>
            </a:r>
            <a:r>
              <a:rPr lang="en-US" altLang="ja-JP" dirty="0" smtClean="0">
                <a:solidFill>
                  <a:srgbClr val="FF0000"/>
                </a:solidFill>
              </a:rPr>
              <a:t>		// </a:t>
            </a:r>
            <a:r>
              <a:rPr lang="ja-JP" altLang="en-US" dirty="0">
                <a:solidFill>
                  <a:srgbClr val="FF0000"/>
                </a:solidFill>
              </a:rPr>
              <a:t>ウィンドウの幅</a:t>
            </a:r>
          </a:p>
          <a:p>
            <a:r>
              <a:rPr lang="ja-JP" altLang="en-US" dirty="0">
                <a:solidFill>
                  <a:srgbClr val="FF0000"/>
                </a:solidFill>
              </a:rPr>
              <a:t>  </a:t>
            </a:r>
            <a:r>
              <a:rPr lang="en-US" altLang="ja-JP" dirty="0" err="1">
                <a:solidFill>
                  <a:srgbClr val="FF0000"/>
                </a:solidFill>
              </a:rPr>
              <a:t>int</a:t>
            </a:r>
            <a:r>
              <a:rPr lang="en-US" altLang="ja-JP" dirty="0">
                <a:solidFill>
                  <a:srgbClr val="FF0000"/>
                </a:solidFill>
              </a:rPr>
              <a:t> </a:t>
            </a:r>
            <a:r>
              <a:rPr lang="en-US" altLang="ja-JP" dirty="0" err="1">
                <a:solidFill>
                  <a:srgbClr val="FF0000"/>
                </a:solidFill>
              </a:rPr>
              <a:t>nHeight</a:t>
            </a:r>
            <a:r>
              <a:rPr lang="en-US" altLang="ja-JP" dirty="0">
                <a:solidFill>
                  <a:srgbClr val="FF0000"/>
                </a:solidFill>
              </a:rPr>
              <a:t>,          </a:t>
            </a:r>
            <a:r>
              <a:rPr lang="en-US" altLang="ja-JP" dirty="0" smtClean="0">
                <a:solidFill>
                  <a:srgbClr val="FF0000"/>
                </a:solidFill>
              </a:rPr>
              <a:t>		// </a:t>
            </a:r>
            <a:r>
              <a:rPr lang="ja-JP" altLang="en-US" dirty="0">
                <a:solidFill>
                  <a:srgbClr val="FF0000"/>
                </a:solidFill>
              </a:rPr>
              <a:t>ウィンドウの高さ</a:t>
            </a:r>
          </a:p>
          <a:p>
            <a:r>
              <a:rPr lang="ja-JP" altLang="en-US" dirty="0"/>
              <a:t>  </a:t>
            </a:r>
            <a:r>
              <a:rPr lang="en-US" altLang="ja-JP" dirty="0"/>
              <a:t>HWND </a:t>
            </a:r>
            <a:r>
              <a:rPr lang="en-US" altLang="ja-JP" dirty="0" err="1"/>
              <a:t>hWndParent</a:t>
            </a:r>
            <a:r>
              <a:rPr lang="en-US" altLang="ja-JP" dirty="0"/>
              <a:t>,      </a:t>
            </a:r>
            <a:r>
              <a:rPr lang="en-US" altLang="ja-JP" dirty="0" smtClean="0"/>
              <a:t>	// </a:t>
            </a:r>
            <a:r>
              <a:rPr lang="ja-JP" altLang="en-US" dirty="0"/>
              <a:t>親ウィンドウまたはオーナーウィンドウのハンドル</a:t>
            </a:r>
          </a:p>
          <a:p>
            <a:r>
              <a:rPr lang="ja-JP" altLang="en-US" dirty="0"/>
              <a:t>  </a:t>
            </a:r>
            <a:r>
              <a:rPr lang="en-US" altLang="ja-JP" dirty="0"/>
              <a:t>HMENU </a:t>
            </a:r>
            <a:r>
              <a:rPr lang="en-US" altLang="ja-JP" dirty="0" err="1"/>
              <a:t>hMenu</a:t>
            </a:r>
            <a:r>
              <a:rPr lang="en-US" altLang="ja-JP" dirty="0"/>
              <a:t>,          </a:t>
            </a:r>
            <a:r>
              <a:rPr lang="en-US" altLang="ja-JP" dirty="0" smtClean="0"/>
              <a:t>	// </a:t>
            </a:r>
            <a:r>
              <a:rPr lang="ja-JP" altLang="en-US" dirty="0"/>
              <a:t>メニューハンドルまたは子ウィンドウ </a:t>
            </a:r>
            <a:r>
              <a:rPr lang="en-US" altLang="ja-JP" dirty="0"/>
              <a:t>ID</a:t>
            </a:r>
          </a:p>
          <a:p>
            <a:r>
              <a:rPr lang="en-US" altLang="ja-JP" dirty="0"/>
              <a:t>  HINSTANCE </a:t>
            </a:r>
            <a:r>
              <a:rPr lang="en-US" altLang="ja-JP" dirty="0" err="1"/>
              <a:t>hInstance</a:t>
            </a:r>
            <a:r>
              <a:rPr lang="en-US" altLang="ja-JP" dirty="0"/>
              <a:t>,  </a:t>
            </a:r>
            <a:r>
              <a:rPr lang="en-US" altLang="ja-JP" dirty="0" smtClean="0"/>
              <a:t>	// </a:t>
            </a:r>
            <a:r>
              <a:rPr lang="ja-JP" altLang="en-US" dirty="0"/>
              <a:t>アプリケーションインスタンスのハンドル</a:t>
            </a:r>
          </a:p>
          <a:p>
            <a:r>
              <a:rPr lang="ja-JP" altLang="en-US" dirty="0"/>
              <a:t>  </a:t>
            </a:r>
            <a:r>
              <a:rPr lang="en-US" altLang="ja-JP" dirty="0"/>
              <a:t>LPVOID </a:t>
            </a:r>
            <a:r>
              <a:rPr lang="en-US" altLang="ja-JP" dirty="0" err="1"/>
              <a:t>lpParam</a:t>
            </a:r>
            <a:r>
              <a:rPr lang="en-US" altLang="ja-JP" dirty="0"/>
              <a:t>        </a:t>
            </a:r>
            <a:r>
              <a:rPr lang="en-US" altLang="ja-JP" dirty="0" smtClean="0"/>
              <a:t>	// </a:t>
            </a:r>
            <a:r>
              <a:rPr lang="ja-JP" altLang="en-US" dirty="0"/>
              <a:t>ウィンドウ作成データ</a:t>
            </a:r>
          </a:p>
          <a:p>
            <a:r>
              <a:rPr lang="en-US" altLang="ja-JP" dirty="0"/>
              <a:t>);</a:t>
            </a:r>
            <a:endParaRPr lang="ja-JP" altLang="en-US" dirty="0"/>
          </a:p>
        </p:txBody>
      </p:sp>
      <p:sp>
        <p:nvSpPr>
          <p:cNvPr id="6" name="正方形/長方形 5"/>
          <p:cNvSpPr/>
          <p:nvPr/>
        </p:nvSpPr>
        <p:spPr>
          <a:xfrm>
            <a:off x="6708319" y="0"/>
            <a:ext cx="5483681" cy="369332"/>
          </a:xfrm>
          <a:prstGeom prst="rect">
            <a:avLst/>
          </a:prstGeom>
        </p:spPr>
        <p:txBody>
          <a:bodyPr wrap="none">
            <a:spAutoFit/>
          </a:bodyPr>
          <a:lstStyle/>
          <a:p>
            <a:r>
              <a:rPr lang="ja-JP" altLang="en-US" dirty="0"/>
              <a:t>https://msdn.microsoft.com/ja-jp/library/cc410713.aspx</a:t>
            </a:r>
          </a:p>
        </p:txBody>
      </p:sp>
      <p:pic>
        <p:nvPicPr>
          <p:cNvPr id="8" name="図 7"/>
          <p:cNvPicPr>
            <a:picLocks noChangeAspect="1"/>
          </p:cNvPicPr>
          <p:nvPr/>
        </p:nvPicPr>
        <p:blipFill>
          <a:blip r:embed="rId2"/>
          <a:stretch>
            <a:fillRect/>
          </a:stretch>
        </p:blipFill>
        <p:spPr>
          <a:xfrm>
            <a:off x="186045" y="4232635"/>
            <a:ext cx="5809173" cy="1420020"/>
          </a:xfrm>
          <a:prstGeom prst="rect">
            <a:avLst/>
          </a:prstGeom>
          <a:ln>
            <a:solidFill>
              <a:schemeClr val="tx1"/>
            </a:solidFill>
          </a:ln>
        </p:spPr>
      </p:pic>
      <p:sp>
        <p:nvSpPr>
          <p:cNvPr id="9" name="テキスト ボックス 8"/>
          <p:cNvSpPr txBox="1"/>
          <p:nvPr/>
        </p:nvSpPr>
        <p:spPr>
          <a:xfrm>
            <a:off x="186045" y="5747657"/>
            <a:ext cx="11873443" cy="646331"/>
          </a:xfrm>
          <a:prstGeom prst="rect">
            <a:avLst/>
          </a:prstGeom>
          <a:noFill/>
        </p:spPr>
        <p:txBody>
          <a:bodyPr wrap="none" rtlCol="0">
            <a:spAutoFit/>
          </a:bodyPr>
          <a:lstStyle/>
          <a:p>
            <a:r>
              <a:rPr lang="en-US" altLang="ja-JP" dirty="0" err="1" smtClean="0"/>
              <a:t>W</a:t>
            </a:r>
            <a:r>
              <a:rPr kumimoji="1" lang="en-US" altLang="ja-JP" dirty="0" err="1" smtClean="0"/>
              <a:t>indowStatus</a:t>
            </a:r>
            <a:r>
              <a:rPr lang="ja-JP" altLang="en-US" dirty="0" err="1" smtClean="0"/>
              <a:t>で登</a:t>
            </a:r>
            <a:r>
              <a:rPr lang="ja-JP" altLang="en-US" dirty="0" smtClean="0"/>
              <a:t>録した名前から</a:t>
            </a:r>
            <a:r>
              <a:rPr lang="en-US" altLang="ja-JP" dirty="0" smtClean="0"/>
              <a:t>window</a:t>
            </a:r>
            <a:r>
              <a:rPr lang="ja-JP" altLang="en-US" dirty="0" smtClean="0"/>
              <a:t>を作成しています。作成した</a:t>
            </a:r>
            <a:r>
              <a:rPr lang="en-US" altLang="ja-JP" dirty="0" smtClean="0"/>
              <a:t>window</a:t>
            </a:r>
            <a:r>
              <a:rPr lang="ja-JP" altLang="en-US" dirty="0" smtClean="0"/>
              <a:t>の</a:t>
            </a:r>
            <a:r>
              <a:rPr lang="en-US" altLang="ja-JP" dirty="0" smtClean="0"/>
              <a:t>address</a:t>
            </a:r>
            <a:r>
              <a:rPr lang="ja-JP" altLang="en-US" dirty="0" smtClean="0"/>
              <a:t>は必ず</a:t>
            </a:r>
            <a:r>
              <a:rPr lang="en-US" altLang="ja-JP" dirty="0" err="1" smtClean="0"/>
              <a:t>WindowHandle</a:t>
            </a:r>
            <a:r>
              <a:rPr lang="ja-JP" altLang="en-US" dirty="0" err="1" smtClean="0"/>
              <a:t>に持たせま</a:t>
            </a:r>
            <a:endParaRPr lang="en-US" altLang="ja-JP" dirty="0" smtClean="0"/>
          </a:p>
          <a:p>
            <a:r>
              <a:rPr lang="ja-JP" altLang="en-US" dirty="0" smtClean="0"/>
              <a:t>しょう。もし何かの不具合で</a:t>
            </a:r>
            <a:r>
              <a:rPr lang="en-US" altLang="ja-JP" dirty="0" smtClean="0"/>
              <a:t>window</a:t>
            </a:r>
            <a:r>
              <a:rPr lang="ja-JP" altLang="en-US" dirty="0" smtClean="0"/>
              <a:t>が作られない場合はその場で</a:t>
            </a:r>
            <a:r>
              <a:rPr lang="en-US" altLang="ja-JP" dirty="0" smtClean="0"/>
              <a:t>program</a:t>
            </a:r>
            <a:r>
              <a:rPr lang="ja-JP" altLang="en-US" dirty="0" smtClean="0"/>
              <a:t>を終了させます。</a:t>
            </a:r>
            <a:endParaRPr lang="en-US" altLang="ja-JP" dirty="0" smtClean="0"/>
          </a:p>
        </p:txBody>
      </p:sp>
    </p:spTree>
    <p:extLst>
      <p:ext uri="{BB962C8B-B14F-4D97-AF65-F5344CB8AC3E}">
        <p14:creationId xmlns:p14="http://schemas.microsoft.com/office/powerpoint/2010/main" val="2708248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91479" cy="369332"/>
          </a:xfrm>
          <a:prstGeom prst="rect">
            <a:avLst/>
          </a:prstGeom>
          <a:noFill/>
        </p:spPr>
        <p:txBody>
          <a:bodyPr wrap="none" rtlCol="0">
            <a:spAutoFit/>
          </a:bodyPr>
          <a:lstStyle/>
          <a:p>
            <a:r>
              <a:rPr kumimoji="1" lang="ja-JP" altLang="en-US" dirty="0" smtClean="0"/>
              <a:t>・作成した</a:t>
            </a:r>
            <a:r>
              <a:rPr kumimoji="1" lang="en-US" altLang="ja-JP" dirty="0" smtClean="0"/>
              <a:t>window</a:t>
            </a:r>
            <a:r>
              <a:rPr kumimoji="1" lang="ja-JP" altLang="en-US" dirty="0" smtClean="0"/>
              <a:t>の表示</a:t>
            </a:r>
            <a:endParaRPr kumimoji="1" lang="ja-JP" altLang="en-US" dirty="0"/>
          </a:p>
        </p:txBody>
      </p:sp>
      <p:pic>
        <p:nvPicPr>
          <p:cNvPr id="5" name="図 4"/>
          <p:cNvPicPr>
            <a:picLocks noChangeAspect="1"/>
          </p:cNvPicPr>
          <p:nvPr/>
        </p:nvPicPr>
        <p:blipFill>
          <a:blip r:embed="rId2"/>
          <a:stretch>
            <a:fillRect/>
          </a:stretch>
        </p:blipFill>
        <p:spPr>
          <a:xfrm>
            <a:off x="216600" y="489795"/>
            <a:ext cx="3500375" cy="1253680"/>
          </a:xfrm>
          <a:prstGeom prst="rect">
            <a:avLst/>
          </a:prstGeom>
          <a:ln>
            <a:solidFill>
              <a:schemeClr val="tx1"/>
            </a:solidFill>
          </a:ln>
        </p:spPr>
      </p:pic>
      <p:sp>
        <p:nvSpPr>
          <p:cNvPr id="6" name="テキスト ボックス 5"/>
          <p:cNvSpPr txBox="1"/>
          <p:nvPr/>
        </p:nvSpPr>
        <p:spPr>
          <a:xfrm>
            <a:off x="109722" y="1743475"/>
            <a:ext cx="11736226" cy="646331"/>
          </a:xfrm>
          <a:prstGeom prst="rect">
            <a:avLst/>
          </a:prstGeom>
          <a:noFill/>
        </p:spPr>
        <p:txBody>
          <a:bodyPr wrap="none" rtlCol="0">
            <a:spAutoFit/>
          </a:bodyPr>
          <a:lstStyle/>
          <a:p>
            <a:r>
              <a:rPr kumimoji="1" lang="en-US" altLang="ja-JP" dirty="0" err="1" smtClean="0"/>
              <a:t>ShowWindow</a:t>
            </a:r>
            <a:r>
              <a:rPr lang="ja-JP" altLang="en-US" dirty="0"/>
              <a:t>関数</a:t>
            </a:r>
            <a:r>
              <a:rPr lang="ja-JP" altLang="en-US" dirty="0" smtClean="0"/>
              <a:t>で</a:t>
            </a:r>
            <a:r>
              <a:rPr lang="en-US" altLang="ja-JP" dirty="0" err="1"/>
              <a:t>WindowHandle</a:t>
            </a:r>
            <a:r>
              <a:rPr lang="en-US" altLang="ja-JP" dirty="0"/>
              <a:t> </a:t>
            </a:r>
            <a:r>
              <a:rPr lang="ja-JP" altLang="en-US" dirty="0" smtClean="0"/>
              <a:t>が持つ</a:t>
            </a:r>
            <a:r>
              <a:rPr lang="en-US" altLang="ja-JP" dirty="0" smtClean="0"/>
              <a:t>window</a:t>
            </a:r>
            <a:r>
              <a:rPr lang="ja-JP" altLang="en-US" dirty="0" smtClean="0"/>
              <a:t>の表示</a:t>
            </a:r>
            <a:r>
              <a:rPr lang="en-US" altLang="ja-JP" dirty="0" smtClean="0"/>
              <a:t>/</a:t>
            </a:r>
            <a:r>
              <a:rPr lang="ja-JP" altLang="en-US" dirty="0" smtClean="0"/>
              <a:t>非表示をできます。基本的には</a:t>
            </a:r>
            <a:r>
              <a:rPr lang="en-US" altLang="ja-JP" dirty="0" smtClean="0"/>
              <a:t>window</a:t>
            </a:r>
            <a:r>
              <a:rPr lang="ja-JP" altLang="en-US" dirty="0" smtClean="0"/>
              <a:t>の設定をいじる時は、</a:t>
            </a:r>
            <a:endParaRPr lang="en-US" altLang="ja-JP" dirty="0" smtClean="0"/>
          </a:p>
          <a:p>
            <a:r>
              <a:rPr kumimoji="1" lang="ja-JP" altLang="en-US" dirty="0" smtClean="0"/>
              <a:t>必ず</a:t>
            </a:r>
            <a:r>
              <a:rPr lang="en-US" altLang="ja-JP" dirty="0" err="1" smtClean="0"/>
              <a:t>W</a:t>
            </a:r>
            <a:r>
              <a:rPr kumimoji="1" lang="en-US" altLang="ja-JP" dirty="0" err="1" smtClean="0"/>
              <a:t>indowHandle</a:t>
            </a:r>
            <a:r>
              <a:rPr kumimoji="1" lang="ja-JP" altLang="en-US" dirty="0" smtClean="0"/>
              <a:t>必要になります。</a:t>
            </a:r>
            <a:endParaRPr kumimoji="1" lang="ja-JP" altLang="en-US" dirty="0"/>
          </a:p>
        </p:txBody>
      </p:sp>
      <p:pic>
        <p:nvPicPr>
          <p:cNvPr id="7" name="図 6"/>
          <p:cNvPicPr>
            <a:picLocks noChangeAspect="1"/>
          </p:cNvPicPr>
          <p:nvPr/>
        </p:nvPicPr>
        <p:blipFill>
          <a:blip r:embed="rId3"/>
          <a:stretch>
            <a:fillRect/>
          </a:stretch>
        </p:blipFill>
        <p:spPr>
          <a:xfrm>
            <a:off x="109722" y="2741467"/>
            <a:ext cx="5454778" cy="3148693"/>
          </a:xfrm>
          <a:prstGeom prst="rect">
            <a:avLst/>
          </a:prstGeom>
          <a:ln>
            <a:solidFill>
              <a:schemeClr val="tx1"/>
            </a:solidFill>
          </a:ln>
        </p:spPr>
      </p:pic>
      <p:sp>
        <p:nvSpPr>
          <p:cNvPr id="8" name="テキスト ボックス 7"/>
          <p:cNvSpPr txBox="1"/>
          <p:nvPr/>
        </p:nvSpPr>
        <p:spPr>
          <a:xfrm>
            <a:off x="109722" y="2389806"/>
            <a:ext cx="1588576" cy="369332"/>
          </a:xfrm>
          <a:prstGeom prst="rect">
            <a:avLst/>
          </a:prstGeom>
          <a:noFill/>
        </p:spPr>
        <p:txBody>
          <a:bodyPr wrap="none" rtlCol="0">
            <a:spAutoFit/>
          </a:bodyPr>
          <a:lstStyle/>
          <a:p>
            <a:r>
              <a:rPr kumimoji="1" lang="ja-JP" altLang="en-US" dirty="0" smtClean="0"/>
              <a:t>・</a:t>
            </a:r>
            <a:r>
              <a:rPr lang="en-US" altLang="ja-JP" dirty="0" err="1" smtClean="0"/>
              <a:t>M</a:t>
            </a:r>
            <a:r>
              <a:rPr kumimoji="1" lang="en-US" altLang="ja-JP" dirty="0" err="1" smtClean="0"/>
              <a:t>essageLoop</a:t>
            </a:r>
            <a:endParaRPr kumimoji="1" lang="ja-JP" altLang="en-US" dirty="0"/>
          </a:p>
        </p:txBody>
      </p:sp>
      <p:sp>
        <p:nvSpPr>
          <p:cNvPr id="9" name="テキスト ボックス 8"/>
          <p:cNvSpPr txBox="1"/>
          <p:nvPr/>
        </p:nvSpPr>
        <p:spPr>
          <a:xfrm>
            <a:off x="109722" y="6032665"/>
            <a:ext cx="11175816" cy="646331"/>
          </a:xfrm>
          <a:prstGeom prst="rect">
            <a:avLst/>
          </a:prstGeom>
          <a:noFill/>
        </p:spPr>
        <p:txBody>
          <a:bodyPr wrap="none" rtlCol="0">
            <a:spAutoFit/>
          </a:bodyPr>
          <a:lstStyle/>
          <a:p>
            <a:r>
              <a:rPr lang="en-US" altLang="ja-JP" dirty="0"/>
              <a:t>window</a:t>
            </a:r>
            <a:r>
              <a:rPr lang="ja-JP" altLang="en-US" dirty="0" smtClean="0"/>
              <a:t>の作成が終了したら、ここ</a:t>
            </a:r>
            <a:r>
              <a:rPr lang="ja-JP" altLang="en-US" dirty="0"/>
              <a:t>で</a:t>
            </a:r>
            <a:r>
              <a:rPr lang="ja-JP" altLang="en-US" dirty="0" smtClean="0"/>
              <a:t>無限</a:t>
            </a:r>
            <a:r>
              <a:rPr lang="en-US" altLang="ja-JP" dirty="0" smtClean="0"/>
              <a:t>Loop</a:t>
            </a:r>
            <a:r>
              <a:rPr lang="ja-JP" altLang="en-US" dirty="0" smtClean="0"/>
              <a:t>を発生させます。</a:t>
            </a:r>
            <a:r>
              <a:rPr lang="en-US" altLang="ja-JP" dirty="0" smtClean="0"/>
              <a:t>Loop</a:t>
            </a:r>
            <a:r>
              <a:rPr lang="ja-JP" altLang="en-US" dirty="0" smtClean="0"/>
              <a:t>が無いと</a:t>
            </a:r>
            <a:r>
              <a:rPr lang="en-US" altLang="ja-JP" dirty="0" err="1" smtClean="0"/>
              <a:t>WindowProgram</a:t>
            </a:r>
            <a:r>
              <a:rPr lang="ja-JP" altLang="en-US" dirty="0" smtClean="0"/>
              <a:t>がすぐに終了します。</a:t>
            </a:r>
            <a:endParaRPr lang="en-US" altLang="ja-JP" dirty="0" smtClean="0"/>
          </a:p>
          <a:p>
            <a:r>
              <a:rPr kumimoji="1" lang="ja-JP" altLang="en-US" dirty="0" smtClean="0"/>
              <a:t>それでは、中身を見てみましょう。</a:t>
            </a:r>
            <a:endParaRPr kumimoji="1" lang="ja-JP" altLang="en-US" dirty="0"/>
          </a:p>
        </p:txBody>
      </p:sp>
    </p:spTree>
    <p:extLst>
      <p:ext uri="{BB962C8B-B14F-4D97-AF65-F5344CB8AC3E}">
        <p14:creationId xmlns:p14="http://schemas.microsoft.com/office/powerpoint/2010/main" val="3117563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094391" cy="646331"/>
          </a:xfrm>
          <a:prstGeom prst="rect">
            <a:avLst/>
          </a:prstGeom>
          <a:noFill/>
        </p:spPr>
        <p:txBody>
          <a:bodyPr wrap="none" rtlCol="0">
            <a:spAutoFit/>
          </a:bodyPr>
          <a:lstStyle/>
          <a:p>
            <a:r>
              <a:rPr kumimoji="1" lang="ja-JP" altLang="en-US" smtClean="0"/>
              <a:t>・</a:t>
            </a:r>
            <a:r>
              <a:rPr lang="en-US" altLang="ja-JP" smtClean="0"/>
              <a:t>Window</a:t>
            </a:r>
            <a:r>
              <a:rPr lang="ja-JP" altLang="en-US" smtClean="0"/>
              <a:t>の雛型</a:t>
            </a:r>
            <a:r>
              <a:rPr lang="en-US" altLang="ja-JP"/>
              <a:t>P</a:t>
            </a:r>
            <a:r>
              <a:rPr lang="en-US" altLang="ja-JP" smtClean="0"/>
              <a:t>rogram</a:t>
            </a:r>
            <a:endParaRPr kumimoji="1" lang="en-US" altLang="ja-JP" smtClean="0"/>
          </a:p>
          <a:p>
            <a:r>
              <a:rPr lang="ja-JP" altLang="en-US"/>
              <a:t>それでは早速、開発に取り組みましょう</a:t>
            </a:r>
            <a:r>
              <a:rPr lang="ja-JP" altLang="en-US" smtClean="0"/>
              <a:t>。</a:t>
            </a:r>
            <a:endParaRPr kumimoji="1" lang="en-US" altLang="ja-JP" smtClean="0"/>
          </a:p>
        </p:txBody>
      </p:sp>
      <p:pic>
        <p:nvPicPr>
          <p:cNvPr id="2" name="図 1"/>
          <p:cNvPicPr>
            <a:picLocks noChangeAspect="1"/>
          </p:cNvPicPr>
          <p:nvPr/>
        </p:nvPicPr>
        <p:blipFill>
          <a:blip r:embed="rId2"/>
          <a:stretch>
            <a:fillRect/>
          </a:stretch>
        </p:blipFill>
        <p:spPr>
          <a:xfrm>
            <a:off x="20583" y="646331"/>
            <a:ext cx="8147615" cy="5658794"/>
          </a:xfrm>
          <a:prstGeom prst="rect">
            <a:avLst/>
          </a:prstGeom>
          <a:ln>
            <a:solidFill>
              <a:schemeClr val="tx1"/>
            </a:solidFill>
          </a:ln>
        </p:spPr>
      </p:pic>
      <p:sp>
        <p:nvSpPr>
          <p:cNvPr id="3" name="テキスト ボックス 2"/>
          <p:cNvSpPr txBox="1"/>
          <p:nvPr/>
        </p:nvSpPr>
        <p:spPr>
          <a:xfrm>
            <a:off x="20583" y="6381325"/>
            <a:ext cx="5686172" cy="369332"/>
          </a:xfrm>
          <a:prstGeom prst="rect">
            <a:avLst/>
          </a:prstGeom>
          <a:noFill/>
        </p:spPr>
        <p:txBody>
          <a:bodyPr wrap="none" rtlCol="0">
            <a:spAutoFit/>
          </a:bodyPr>
          <a:lstStyle/>
          <a:p>
            <a:r>
              <a:rPr kumimoji="1" lang="ja-JP" altLang="en-US" smtClean="0"/>
              <a:t>「空のプロジェクト」で名前は</a:t>
            </a:r>
            <a:r>
              <a:rPr kumimoji="1" lang="en-US" altLang="ja-JP" smtClean="0"/>
              <a:t>GameEngine</a:t>
            </a:r>
            <a:r>
              <a:rPr kumimoji="1" lang="ja-JP" altLang="en-US" smtClean="0"/>
              <a:t>で作りましょう。</a:t>
            </a:r>
            <a:endParaRPr kumimoji="1" lang="ja-JP" altLang="en-US"/>
          </a:p>
        </p:txBody>
      </p:sp>
    </p:spTree>
    <p:extLst>
      <p:ext uri="{BB962C8B-B14F-4D97-AF65-F5344CB8AC3E}">
        <p14:creationId xmlns:p14="http://schemas.microsoft.com/office/powerpoint/2010/main" val="3900203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8377" y="158522"/>
            <a:ext cx="5347734" cy="2097790"/>
          </a:xfrm>
          <a:prstGeom prst="rect">
            <a:avLst/>
          </a:prstGeom>
          <a:ln>
            <a:solidFill>
              <a:schemeClr val="tx1"/>
            </a:solidFill>
          </a:ln>
        </p:spPr>
      </p:pic>
      <p:sp>
        <p:nvSpPr>
          <p:cNvPr id="7" name="正方形/長方形 6"/>
          <p:cNvSpPr/>
          <p:nvPr/>
        </p:nvSpPr>
        <p:spPr>
          <a:xfrm>
            <a:off x="261504" y="2934402"/>
            <a:ext cx="11732573" cy="1477328"/>
          </a:xfrm>
          <a:prstGeom prst="rect">
            <a:avLst/>
          </a:prstGeom>
        </p:spPr>
        <p:txBody>
          <a:bodyPr wrap="square">
            <a:spAutoFit/>
          </a:bodyPr>
          <a:lstStyle/>
          <a:p>
            <a:r>
              <a:rPr lang="en-US" altLang="ja-JP" dirty="0" err="1" smtClean="0">
                <a:solidFill>
                  <a:prstClr val="black"/>
                </a:solidFill>
                <a:latin typeface="ＭＳ ゴシック" panose="020B0609070205080204" pitchFamily="49" charset="-128"/>
                <a:ea typeface="ＭＳ ゴシック" panose="020B0609070205080204" pitchFamily="49" charset="-128"/>
              </a:rPr>
              <a:t>PeekMessage</a:t>
            </a:r>
            <a:r>
              <a:rPr lang="en-US" altLang="ja-JP" dirty="0" smtClean="0">
                <a:solidFill>
                  <a:prstClr val="black"/>
                </a:solidFill>
                <a:latin typeface="ＭＳ ゴシック" panose="020B0609070205080204" pitchFamily="49" charset="-128"/>
                <a:ea typeface="ＭＳ ゴシック" panose="020B0609070205080204" pitchFamily="49" charset="-128"/>
              </a:rPr>
              <a:t>      </a:t>
            </a:r>
            <a:r>
              <a:rPr lang="ja-JP" altLang="en-US" dirty="0" smtClean="0">
                <a:solidFill>
                  <a:prstClr val="black"/>
                </a:solidFill>
                <a:latin typeface="ＭＳ ゴシック" panose="020B0609070205080204" pitchFamily="49" charset="-128"/>
                <a:ea typeface="ＭＳ ゴシック" panose="020B0609070205080204" pitchFamily="49" charset="-128"/>
              </a:rPr>
              <a:t> ：</a:t>
            </a:r>
            <a:r>
              <a:rPr lang="en-US" altLang="ja-JP" dirty="0" smtClean="0">
                <a:solidFill>
                  <a:prstClr val="black"/>
                </a:solidFill>
                <a:latin typeface="ＭＳ ゴシック" panose="020B0609070205080204" pitchFamily="49" charset="-128"/>
                <a:ea typeface="ＭＳ ゴシック" panose="020B0609070205080204" pitchFamily="49" charset="-128"/>
              </a:rPr>
              <a:t>callback</a:t>
            </a:r>
            <a:r>
              <a:rPr lang="ja-JP" altLang="en-US" dirty="0" smtClean="0">
                <a:solidFill>
                  <a:prstClr val="black"/>
                </a:solidFill>
                <a:latin typeface="ＭＳ ゴシック" panose="020B0609070205080204" pitchFamily="49" charset="-128"/>
                <a:ea typeface="ＭＳ ゴシック" panose="020B0609070205080204" pitchFamily="49" charset="-128"/>
              </a:rPr>
              <a:t>関数から返答あり</a:t>
            </a:r>
            <a:r>
              <a:rPr lang="en-US" altLang="ja-JP" dirty="0" err="1" smtClean="0">
                <a:solidFill>
                  <a:prstClr val="black"/>
                </a:solidFill>
                <a:latin typeface="ＭＳ ゴシック" panose="020B0609070205080204" pitchFamily="49" charset="-128"/>
                <a:ea typeface="ＭＳ ゴシック" panose="020B0609070205080204" pitchFamily="49" charset="-128"/>
              </a:rPr>
              <a:t>msg</a:t>
            </a:r>
            <a:r>
              <a:rPr lang="ja-JP" altLang="en-US" dirty="0" smtClean="0">
                <a:solidFill>
                  <a:prstClr val="black"/>
                </a:solidFill>
                <a:latin typeface="ＭＳ ゴシック" panose="020B0609070205080204" pitchFamily="49" charset="-128"/>
                <a:ea typeface="ＭＳ ゴシック" panose="020B0609070205080204" pitchFamily="49" charset="-128"/>
              </a:rPr>
              <a:t>に返す。</a:t>
            </a:r>
            <a:endParaRPr lang="en-US" altLang="ja-JP" dirty="0">
              <a:solidFill>
                <a:prstClr val="black"/>
              </a:solidFill>
              <a:latin typeface="ＭＳ ゴシック" panose="020B0609070205080204" pitchFamily="49" charset="-128"/>
              <a:ea typeface="ＭＳ ゴシック" panose="020B0609070205080204" pitchFamily="49" charset="-128"/>
            </a:endParaRPr>
          </a:p>
          <a:p>
            <a:r>
              <a:rPr lang="en-US" altLang="ja-JP" dirty="0" err="1" smtClean="0">
                <a:solidFill>
                  <a:prstClr val="black"/>
                </a:solidFill>
                <a:latin typeface="ＭＳ ゴシック" panose="020B0609070205080204" pitchFamily="49" charset="-128"/>
                <a:ea typeface="ＭＳ ゴシック" panose="020B0609070205080204" pitchFamily="49" charset="-128"/>
              </a:rPr>
              <a:t>TranslateMessage</a:t>
            </a:r>
            <a:r>
              <a:rPr lang="en-US" altLang="ja-JP" dirty="0" smtClean="0">
                <a:solidFill>
                  <a:prstClr val="black"/>
                </a:solidFill>
                <a:latin typeface="ＭＳ ゴシック" panose="020B0609070205080204" pitchFamily="49" charset="-128"/>
                <a:ea typeface="ＭＳ ゴシック" panose="020B0609070205080204" pitchFamily="49" charset="-128"/>
              </a:rPr>
              <a:t>  :callback</a:t>
            </a:r>
            <a:r>
              <a:rPr lang="ja-JP" altLang="en-US" dirty="0" smtClean="0">
                <a:solidFill>
                  <a:prstClr val="black"/>
                </a:solidFill>
                <a:latin typeface="ＭＳ ゴシック" panose="020B0609070205080204" pitchFamily="49" charset="-128"/>
                <a:ea typeface="ＭＳ ゴシック" panose="020B0609070205080204" pitchFamily="49" charset="-128"/>
              </a:rPr>
              <a:t>関数での</a:t>
            </a:r>
            <a:r>
              <a:rPr lang="en-US" altLang="ja-JP" dirty="0" smtClean="0">
                <a:solidFill>
                  <a:prstClr val="black"/>
                </a:solidFill>
                <a:latin typeface="ＭＳ ゴシック" panose="020B0609070205080204" pitchFamily="49" charset="-128"/>
                <a:ea typeface="ＭＳ ゴシック" panose="020B0609070205080204" pitchFamily="49" charset="-128"/>
              </a:rPr>
              <a:t>Key</a:t>
            </a:r>
            <a:r>
              <a:rPr lang="ja-JP" altLang="en-US" dirty="0" smtClean="0">
                <a:solidFill>
                  <a:prstClr val="black"/>
                </a:solidFill>
                <a:latin typeface="ＭＳ ゴシック" panose="020B0609070205080204" pitchFamily="49" charset="-128"/>
                <a:ea typeface="ＭＳ ゴシック" panose="020B0609070205080204" pitchFamily="49" charset="-128"/>
              </a:rPr>
              <a:t>関連の情報を</a:t>
            </a:r>
            <a:r>
              <a:rPr lang="en-US" altLang="ja-JP" dirty="0" err="1" smtClean="0">
                <a:solidFill>
                  <a:prstClr val="black"/>
                </a:solidFill>
                <a:latin typeface="ＭＳ ゴシック" panose="020B0609070205080204" pitchFamily="49" charset="-128"/>
                <a:ea typeface="ＭＳ ゴシック" panose="020B0609070205080204" pitchFamily="49" charset="-128"/>
              </a:rPr>
              <a:t>msg</a:t>
            </a:r>
            <a:r>
              <a:rPr lang="ja-JP" altLang="en-US" dirty="0" smtClean="0">
                <a:solidFill>
                  <a:prstClr val="black"/>
                </a:solidFill>
                <a:latin typeface="ＭＳ ゴシック" panose="020B0609070205080204" pitchFamily="49" charset="-128"/>
                <a:ea typeface="ＭＳ ゴシック" panose="020B0609070205080204" pitchFamily="49" charset="-128"/>
              </a:rPr>
              <a:t>に返す</a:t>
            </a:r>
            <a:endParaRPr lang="en-US" altLang="ja-JP" dirty="0" smtClean="0">
              <a:solidFill>
                <a:prstClr val="black"/>
              </a:solidFill>
              <a:latin typeface="ＭＳ ゴシック" panose="020B0609070205080204" pitchFamily="49" charset="-128"/>
              <a:ea typeface="ＭＳ ゴシック" panose="020B0609070205080204" pitchFamily="49" charset="-128"/>
            </a:endParaRPr>
          </a:p>
          <a:p>
            <a:r>
              <a:rPr lang="en-US" altLang="ja-JP" dirty="0" err="1" smtClean="0">
                <a:solidFill>
                  <a:prstClr val="black"/>
                </a:solidFill>
                <a:latin typeface="ＭＳ ゴシック" panose="020B0609070205080204" pitchFamily="49" charset="-128"/>
                <a:ea typeface="ＭＳ ゴシック" panose="020B0609070205080204" pitchFamily="49" charset="-128"/>
              </a:rPr>
              <a:t>DispatchMessage</a:t>
            </a:r>
            <a:r>
              <a:rPr lang="en-US" altLang="ja-JP" dirty="0" smtClean="0">
                <a:solidFill>
                  <a:prstClr val="black"/>
                </a:solidFill>
                <a:latin typeface="ＭＳ ゴシック" panose="020B0609070205080204" pitchFamily="49" charset="-128"/>
                <a:ea typeface="ＭＳ ゴシック" panose="020B0609070205080204" pitchFamily="49" charset="-128"/>
              </a:rPr>
              <a:t>   :</a:t>
            </a:r>
            <a:r>
              <a:rPr lang="en-US" altLang="ja-JP" dirty="0">
                <a:solidFill>
                  <a:prstClr val="black"/>
                </a:solidFill>
                <a:latin typeface="ＭＳ ゴシック" panose="020B0609070205080204" pitchFamily="49" charset="-128"/>
                <a:ea typeface="ＭＳ ゴシック" panose="020B0609070205080204" pitchFamily="49" charset="-128"/>
              </a:rPr>
              <a:t>callback</a:t>
            </a:r>
            <a:r>
              <a:rPr lang="ja-JP" altLang="en-US" dirty="0" smtClean="0">
                <a:solidFill>
                  <a:prstClr val="black"/>
                </a:solidFill>
                <a:latin typeface="ＭＳ ゴシック" panose="020B0609070205080204" pitchFamily="49" charset="-128"/>
                <a:ea typeface="ＭＳ ゴシック" panose="020B0609070205080204" pitchFamily="49" charset="-128"/>
              </a:rPr>
              <a:t>関数での</a:t>
            </a:r>
            <a:r>
              <a:rPr lang="en-US" altLang="ja-JP" dirty="0" smtClean="0">
                <a:solidFill>
                  <a:prstClr val="black"/>
                </a:solidFill>
                <a:latin typeface="ＭＳ ゴシック" panose="020B0609070205080204" pitchFamily="49" charset="-128"/>
                <a:ea typeface="ＭＳ ゴシック" panose="020B0609070205080204" pitchFamily="49" charset="-128"/>
              </a:rPr>
              <a:t>response</a:t>
            </a:r>
            <a:r>
              <a:rPr lang="ja-JP" altLang="en-US" dirty="0" smtClean="0">
                <a:solidFill>
                  <a:prstClr val="black"/>
                </a:solidFill>
                <a:latin typeface="ＭＳ ゴシック" panose="020B0609070205080204" pitchFamily="49" charset="-128"/>
                <a:ea typeface="ＭＳ ゴシック" panose="020B0609070205080204" pitchFamily="49" charset="-128"/>
              </a:rPr>
              <a:t>内容を</a:t>
            </a:r>
            <a:r>
              <a:rPr lang="en-US" altLang="ja-JP" dirty="0" err="1" smtClean="0">
                <a:solidFill>
                  <a:prstClr val="black"/>
                </a:solidFill>
                <a:latin typeface="ＭＳ ゴシック" panose="020B0609070205080204" pitchFamily="49" charset="-128"/>
                <a:ea typeface="ＭＳ ゴシック" panose="020B0609070205080204" pitchFamily="49" charset="-128"/>
              </a:rPr>
              <a:t>msg</a:t>
            </a:r>
            <a:r>
              <a:rPr lang="ja-JP" altLang="en-US" dirty="0" smtClean="0">
                <a:solidFill>
                  <a:prstClr val="black"/>
                </a:solidFill>
                <a:latin typeface="ＭＳ ゴシック" panose="020B0609070205080204" pitchFamily="49" charset="-128"/>
                <a:ea typeface="ＭＳ ゴシック" panose="020B0609070205080204" pitchFamily="49" charset="-128"/>
              </a:rPr>
              <a:t>に返す</a:t>
            </a:r>
            <a:endParaRPr lang="en-US" altLang="ja-JP" dirty="0" smtClean="0">
              <a:solidFill>
                <a:prstClr val="black"/>
              </a:solidFill>
              <a:latin typeface="ＭＳ ゴシック" panose="020B0609070205080204" pitchFamily="49" charset="-128"/>
              <a:ea typeface="ＭＳ ゴシック" panose="020B0609070205080204" pitchFamily="49" charset="-128"/>
            </a:endParaRPr>
          </a:p>
          <a:p>
            <a:endParaRPr lang="en-US" altLang="ja-JP" dirty="0" smtClean="0">
              <a:solidFill>
                <a:prstClr val="black"/>
              </a:solidFill>
              <a:latin typeface="ＭＳ ゴシック" panose="020B0609070205080204" pitchFamily="49" charset="-128"/>
              <a:ea typeface="ＭＳ ゴシック" panose="020B0609070205080204" pitchFamily="49" charset="-128"/>
            </a:endParaRPr>
          </a:p>
          <a:p>
            <a:r>
              <a:rPr lang="ja-JP" altLang="en-US" dirty="0" smtClean="0">
                <a:solidFill>
                  <a:prstClr val="black"/>
                </a:solidFill>
                <a:latin typeface="ＭＳ ゴシック" panose="020B0609070205080204" pitchFamily="49" charset="-128"/>
                <a:ea typeface="ＭＳ ゴシック" panose="020B0609070205080204" pitchFamily="49" charset="-128"/>
              </a:rPr>
              <a:t>各関数を</a:t>
            </a:r>
            <a:r>
              <a:rPr lang="en-US" altLang="ja-JP" dirty="0" smtClean="0">
                <a:solidFill>
                  <a:prstClr val="black"/>
                </a:solidFill>
                <a:latin typeface="ＭＳ ゴシック" panose="020B0609070205080204" pitchFamily="49" charset="-128"/>
                <a:ea typeface="ＭＳ ゴシック" panose="020B0609070205080204" pitchFamily="49" charset="-128"/>
              </a:rPr>
              <a:t>Microsoft</a:t>
            </a:r>
            <a:r>
              <a:rPr lang="ja-JP" altLang="en-US" dirty="0" smtClean="0">
                <a:solidFill>
                  <a:prstClr val="black"/>
                </a:solidFill>
                <a:latin typeface="ＭＳ ゴシック" panose="020B0609070205080204" pitchFamily="49" charset="-128"/>
                <a:ea typeface="ＭＳ ゴシック" panose="020B0609070205080204" pitchFamily="49" charset="-128"/>
              </a:rPr>
              <a:t>の</a:t>
            </a:r>
            <a:r>
              <a:rPr lang="en-US" altLang="ja-JP" dirty="0" smtClean="0">
                <a:solidFill>
                  <a:prstClr val="black"/>
                </a:solidFill>
                <a:latin typeface="ＭＳ ゴシック" panose="020B0609070205080204" pitchFamily="49" charset="-128"/>
                <a:ea typeface="ＭＳ ゴシック" panose="020B0609070205080204" pitchFamily="49" charset="-128"/>
              </a:rPr>
              <a:t>Reference</a:t>
            </a:r>
            <a:r>
              <a:rPr lang="ja-JP" altLang="en-US" dirty="0" smtClean="0">
                <a:solidFill>
                  <a:prstClr val="black"/>
                </a:solidFill>
                <a:latin typeface="ＭＳ ゴシック" panose="020B0609070205080204" pitchFamily="49" charset="-128"/>
                <a:ea typeface="ＭＳ ゴシック" panose="020B0609070205080204" pitchFamily="49" charset="-128"/>
              </a:rPr>
              <a:t>の関数を調べて簡単に書きました。</a:t>
            </a:r>
            <a:r>
              <a:rPr lang="en-US" altLang="ja-JP" dirty="0" smtClean="0">
                <a:solidFill>
                  <a:prstClr val="black"/>
                </a:solidFill>
                <a:latin typeface="ＭＳ ゴシック" panose="020B0609070205080204" pitchFamily="49" charset="-128"/>
                <a:ea typeface="ＭＳ ゴシック" panose="020B0609070205080204" pitchFamily="49" charset="-128"/>
              </a:rPr>
              <a:t>net</a:t>
            </a:r>
            <a:r>
              <a:rPr lang="ja-JP" altLang="en-US" dirty="0" err="1" smtClean="0">
                <a:solidFill>
                  <a:prstClr val="black"/>
                </a:solidFill>
                <a:latin typeface="ＭＳ ゴシック" panose="020B0609070205080204" pitchFamily="49" charset="-128"/>
                <a:ea typeface="ＭＳ ゴシック" panose="020B0609070205080204" pitchFamily="49" charset="-128"/>
              </a:rPr>
              <a:t>で関</a:t>
            </a:r>
            <a:r>
              <a:rPr lang="ja-JP" altLang="en-US" dirty="0" smtClean="0">
                <a:solidFill>
                  <a:prstClr val="black"/>
                </a:solidFill>
                <a:latin typeface="ＭＳ ゴシック" panose="020B0609070205080204" pitchFamily="49" charset="-128"/>
                <a:ea typeface="ＭＳ ゴシック" panose="020B0609070205080204" pitchFamily="49" charset="-128"/>
              </a:rPr>
              <a:t>数名を打てば出てきます</a:t>
            </a:r>
            <a:endParaRPr lang="en-US" altLang="ja-JP" dirty="0">
              <a:solidFill>
                <a:prstClr val="black"/>
              </a:solidFill>
              <a:latin typeface="ＭＳ ゴシック" panose="020B0609070205080204" pitchFamily="49" charset="-128"/>
              <a:ea typeface="ＭＳ ゴシック" panose="020B0609070205080204" pitchFamily="49" charset="-128"/>
            </a:endParaRPr>
          </a:p>
        </p:txBody>
      </p:sp>
      <p:sp>
        <p:nvSpPr>
          <p:cNvPr id="8" name="テキスト ボックス 7"/>
          <p:cNvSpPr txBox="1"/>
          <p:nvPr/>
        </p:nvSpPr>
        <p:spPr>
          <a:xfrm>
            <a:off x="178377" y="2410691"/>
            <a:ext cx="9695731" cy="369332"/>
          </a:xfrm>
          <a:prstGeom prst="rect">
            <a:avLst/>
          </a:prstGeom>
          <a:noFill/>
        </p:spPr>
        <p:txBody>
          <a:bodyPr wrap="none" rtlCol="0">
            <a:spAutoFit/>
          </a:bodyPr>
          <a:lstStyle/>
          <a:p>
            <a:r>
              <a:rPr lang="en-US" altLang="ja-JP" dirty="0" smtClean="0"/>
              <a:t>M</a:t>
            </a:r>
            <a:r>
              <a:rPr kumimoji="1" lang="en-US" altLang="ja-JP" dirty="0" smtClean="0"/>
              <a:t>essage</a:t>
            </a:r>
            <a:r>
              <a:rPr lang="ja-JP" altLang="en-US" dirty="0"/>
              <a:t>は</a:t>
            </a:r>
            <a:r>
              <a:rPr kumimoji="1" lang="ja-JP" altLang="en-US" dirty="0" smtClean="0"/>
              <a:t>、</a:t>
            </a:r>
            <a:r>
              <a:rPr lang="en-US" altLang="ja-JP" dirty="0"/>
              <a:t>C</a:t>
            </a:r>
            <a:r>
              <a:rPr kumimoji="1" lang="en-US" altLang="ja-JP" dirty="0" smtClean="0"/>
              <a:t>allback</a:t>
            </a:r>
            <a:r>
              <a:rPr kumimoji="1" lang="ja-JP" altLang="en-US" dirty="0" smtClean="0"/>
              <a:t>関数が</a:t>
            </a:r>
            <a:r>
              <a:rPr kumimoji="1" lang="en-US" altLang="ja-JP" dirty="0" smtClean="0"/>
              <a:t>User</a:t>
            </a:r>
            <a:r>
              <a:rPr kumimoji="1" lang="ja-JP" altLang="en-US" dirty="0" smtClean="0"/>
              <a:t>の</a:t>
            </a:r>
            <a:r>
              <a:rPr lang="en-US" altLang="ja-JP" dirty="0" smtClean="0"/>
              <a:t>A</a:t>
            </a:r>
            <a:r>
              <a:rPr kumimoji="1" lang="en-US" altLang="ja-JP" dirty="0" smtClean="0"/>
              <a:t>ction</a:t>
            </a:r>
            <a:r>
              <a:rPr lang="ja-JP" altLang="en-US" dirty="0" smtClean="0"/>
              <a:t>に対して</a:t>
            </a:r>
            <a:r>
              <a:rPr lang="en-US" altLang="ja-JP" dirty="0" smtClean="0"/>
              <a:t>Response</a:t>
            </a:r>
            <a:r>
              <a:rPr lang="ja-JP" altLang="en-US" dirty="0"/>
              <a:t>内容</a:t>
            </a:r>
            <a:r>
              <a:rPr lang="ja-JP" altLang="en-US" dirty="0" smtClean="0"/>
              <a:t>です。</a:t>
            </a:r>
            <a:r>
              <a:rPr lang="en-US" altLang="ja-JP" dirty="0" err="1" smtClean="0"/>
              <a:t>msg</a:t>
            </a:r>
            <a:r>
              <a:rPr lang="ja-JP" altLang="en-US" dirty="0" smtClean="0"/>
              <a:t>が受け取り対応します。</a:t>
            </a:r>
            <a:endParaRPr lang="en-US" altLang="ja-JP" dirty="0" smtClean="0"/>
          </a:p>
        </p:txBody>
      </p:sp>
      <p:sp>
        <p:nvSpPr>
          <p:cNvPr id="9" name="テキスト ボックス 8"/>
          <p:cNvSpPr txBox="1"/>
          <p:nvPr/>
        </p:nvSpPr>
        <p:spPr>
          <a:xfrm>
            <a:off x="178377" y="4809506"/>
            <a:ext cx="10931006" cy="1200329"/>
          </a:xfrm>
          <a:prstGeom prst="rect">
            <a:avLst/>
          </a:prstGeom>
          <a:noFill/>
        </p:spPr>
        <p:txBody>
          <a:bodyPr wrap="none" rtlCol="0">
            <a:spAutoFit/>
          </a:bodyPr>
          <a:lstStyle/>
          <a:p>
            <a:r>
              <a:rPr kumimoji="1" lang="en-US" altLang="ja-JP" dirty="0" err="1" smtClean="0"/>
              <a:t>msg.message</a:t>
            </a:r>
            <a:r>
              <a:rPr kumimoji="1" lang="ja-JP" altLang="en-US" dirty="0" smtClean="0"/>
              <a:t>の内容が</a:t>
            </a:r>
            <a:r>
              <a:rPr kumimoji="1" lang="en-US" altLang="ja-JP" dirty="0" smtClean="0"/>
              <a:t>WM_QUIT</a:t>
            </a:r>
            <a:r>
              <a:rPr kumimoji="1" lang="ja-JP" altLang="en-US" dirty="0" smtClean="0"/>
              <a:t>であれば、無限</a:t>
            </a:r>
            <a:r>
              <a:rPr kumimoji="1" lang="en-US" altLang="ja-JP" dirty="0" smtClean="0"/>
              <a:t>loop</a:t>
            </a:r>
            <a:r>
              <a:rPr kumimoji="1" lang="ja-JP" altLang="en-US" dirty="0" smtClean="0"/>
              <a:t>から抜ける仕組みになっています。よって</a:t>
            </a:r>
            <a:r>
              <a:rPr kumimoji="1" lang="en-US" altLang="ja-JP" dirty="0" smtClean="0"/>
              <a:t>callback</a:t>
            </a:r>
            <a:r>
              <a:rPr kumimoji="1" lang="ja-JP" altLang="en-US" dirty="0" smtClean="0"/>
              <a:t>関数内で</a:t>
            </a:r>
            <a:endParaRPr kumimoji="1" lang="en-US" altLang="ja-JP" dirty="0" smtClean="0"/>
          </a:p>
          <a:p>
            <a:r>
              <a:rPr kumimoji="1" lang="en-US" altLang="ja-JP" dirty="0" smtClean="0"/>
              <a:t>window</a:t>
            </a:r>
            <a:r>
              <a:rPr kumimoji="1" lang="ja-JP" altLang="en-US" dirty="0" smtClean="0"/>
              <a:t>を閉じる行動をあれば、</a:t>
            </a:r>
            <a:r>
              <a:rPr lang="en-US" altLang="ja-JP" dirty="0" smtClean="0"/>
              <a:t>WM_QUIT</a:t>
            </a:r>
            <a:r>
              <a:rPr lang="ja-JP" altLang="en-US" dirty="0" smtClean="0"/>
              <a:t>を返す仕組みを作っておけば、</a:t>
            </a:r>
            <a:r>
              <a:rPr lang="en-US" altLang="ja-JP" dirty="0" smtClean="0"/>
              <a:t>window</a:t>
            </a:r>
            <a:r>
              <a:rPr lang="ja-JP" altLang="en-US" dirty="0" smtClean="0"/>
              <a:t>が閉じる行動を</a:t>
            </a:r>
            <a:r>
              <a:rPr lang="en-US" altLang="ja-JP" dirty="0" smtClean="0"/>
              <a:t>user</a:t>
            </a:r>
            <a:r>
              <a:rPr lang="ja-JP" altLang="en-US" dirty="0" smtClean="0"/>
              <a:t>が取れば、</a:t>
            </a:r>
            <a:endParaRPr lang="en-US" altLang="ja-JP" dirty="0" smtClean="0"/>
          </a:p>
          <a:p>
            <a:r>
              <a:rPr lang="en-US" altLang="ja-JP" dirty="0" smtClean="0"/>
              <a:t>window</a:t>
            </a:r>
            <a:r>
              <a:rPr lang="ja-JP" altLang="en-US" dirty="0" smtClean="0"/>
              <a:t>は</a:t>
            </a:r>
            <a:r>
              <a:rPr kumimoji="1" lang="ja-JP" altLang="en-US" dirty="0" smtClean="0"/>
              <a:t>閉じる訳です。</a:t>
            </a:r>
            <a:endParaRPr kumimoji="1" lang="en-US" altLang="ja-JP" dirty="0" smtClean="0"/>
          </a:p>
          <a:p>
            <a:r>
              <a:rPr lang="ja-JP" altLang="en-US" dirty="0"/>
              <a:t>当然</a:t>
            </a:r>
            <a:r>
              <a:rPr lang="ja-JP" altLang="en-US" dirty="0" smtClean="0"/>
              <a:t>であれば当然ですが、その当然を作らないと</a:t>
            </a:r>
            <a:r>
              <a:rPr lang="en-US" altLang="ja-JP" dirty="0" smtClean="0"/>
              <a:t>window</a:t>
            </a:r>
            <a:r>
              <a:rPr lang="ja-JP" altLang="en-US" dirty="0" smtClean="0"/>
              <a:t>は閉じる事すらしません。</a:t>
            </a:r>
            <a:endParaRPr kumimoji="1" lang="ja-JP" altLang="en-US" dirty="0"/>
          </a:p>
        </p:txBody>
      </p:sp>
    </p:spTree>
    <p:extLst>
      <p:ext uri="{BB962C8B-B14F-4D97-AF65-F5344CB8AC3E}">
        <p14:creationId xmlns:p14="http://schemas.microsoft.com/office/powerpoint/2010/main" val="1697153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45471" y="128586"/>
            <a:ext cx="5282771" cy="1332078"/>
          </a:xfrm>
          <a:prstGeom prst="rect">
            <a:avLst/>
          </a:prstGeom>
          <a:ln>
            <a:solidFill>
              <a:schemeClr val="tx1"/>
            </a:solidFill>
          </a:ln>
        </p:spPr>
      </p:pic>
      <p:sp>
        <p:nvSpPr>
          <p:cNvPr id="5" name="テキスト ボックス 4"/>
          <p:cNvSpPr txBox="1"/>
          <p:nvPr/>
        </p:nvSpPr>
        <p:spPr>
          <a:xfrm>
            <a:off x="145471" y="1603169"/>
            <a:ext cx="10835530" cy="646331"/>
          </a:xfrm>
          <a:prstGeom prst="rect">
            <a:avLst/>
          </a:prstGeom>
          <a:noFill/>
        </p:spPr>
        <p:txBody>
          <a:bodyPr wrap="none" rtlCol="0">
            <a:spAutoFit/>
          </a:bodyPr>
          <a:lstStyle/>
          <a:p>
            <a:r>
              <a:rPr kumimoji="1" lang="en-US" altLang="ja-JP" dirty="0" smtClean="0"/>
              <a:t>program</a:t>
            </a:r>
            <a:r>
              <a:rPr kumimoji="1" lang="ja-JP" altLang="en-US" dirty="0" smtClean="0"/>
              <a:t>終了前に</a:t>
            </a:r>
            <a:r>
              <a:rPr kumimoji="1" lang="en-US" altLang="ja-JP" dirty="0" smtClean="0"/>
              <a:t>_</a:t>
            </a:r>
            <a:r>
              <a:rPr kumimoji="1" lang="en-US" altLang="ja-JP" dirty="0" err="1" smtClean="0"/>
              <a:t>CrtDumpMemoryLesks</a:t>
            </a:r>
            <a:r>
              <a:rPr kumimoji="1" lang="ja-JP" altLang="en-US" dirty="0" smtClean="0"/>
              <a:t>関数が実行し、</a:t>
            </a:r>
            <a:r>
              <a:rPr lang="en-US" altLang="ja-JP" dirty="0" err="1" smtClean="0"/>
              <a:t>M</a:t>
            </a:r>
            <a:r>
              <a:rPr kumimoji="1" lang="en-US" altLang="ja-JP" dirty="0" err="1" smtClean="0"/>
              <a:t>emory</a:t>
            </a:r>
            <a:r>
              <a:rPr lang="en-US" altLang="ja-JP" dirty="0" err="1" smtClean="0"/>
              <a:t>ReleaseM</a:t>
            </a:r>
            <a:r>
              <a:rPr kumimoji="1" lang="en-US" altLang="ja-JP" dirty="0" err="1" smtClean="0"/>
              <a:t>iss</a:t>
            </a:r>
            <a:r>
              <a:rPr kumimoji="1" lang="ja-JP" altLang="en-US" dirty="0" smtClean="0"/>
              <a:t>が無いかを出力画面に出します。</a:t>
            </a:r>
            <a:endParaRPr kumimoji="1" lang="en-US" altLang="ja-JP" dirty="0" smtClean="0"/>
          </a:p>
          <a:p>
            <a:r>
              <a:rPr lang="ja-JP" altLang="en-US" dirty="0" smtClean="0"/>
              <a:t>その後、</a:t>
            </a:r>
            <a:r>
              <a:rPr lang="en-US" altLang="ja-JP" dirty="0" smtClean="0"/>
              <a:t>return </a:t>
            </a:r>
            <a:r>
              <a:rPr lang="ja-JP" altLang="en-US" dirty="0" smtClean="0"/>
              <a:t>で</a:t>
            </a:r>
            <a:r>
              <a:rPr lang="en-US" altLang="ja-JP" dirty="0" err="1" smtClean="0"/>
              <a:t>WinMain</a:t>
            </a:r>
            <a:r>
              <a:rPr lang="ja-JP" altLang="en-US" smtClean="0"/>
              <a:t>関数が抜けて終了となります。</a:t>
            </a:r>
            <a:endParaRPr kumimoji="1" lang="ja-JP" altLang="en-US" dirty="0"/>
          </a:p>
        </p:txBody>
      </p:sp>
      <p:sp>
        <p:nvSpPr>
          <p:cNvPr id="2" name="テキスト ボックス 1"/>
          <p:cNvSpPr txBox="1"/>
          <p:nvPr/>
        </p:nvSpPr>
        <p:spPr>
          <a:xfrm>
            <a:off x="0" y="2249500"/>
            <a:ext cx="2135200" cy="369332"/>
          </a:xfrm>
          <a:prstGeom prst="rect">
            <a:avLst/>
          </a:prstGeom>
          <a:noFill/>
        </p:spPr>
        <p:txBody>
          <a:bodyPr wrap="none" rtlCol="0">
            <a:spAutoFit/>
          </a:bodyPr>
          <a:lstStyle/>
          <a:p>
            <a:r>
              <a:rPr kumimoji="1" lang="ja-JP" altLang="en-US" smtClean="0"/>
              <a:t>・</a:t>
            </a:r>
            <a:r>
              <a:rPr kumimoji="1" lang="en-US" altLang="ja-JP" smtClean="0"/>
              <a:t>callback</a:t>
            </a:r>
            <a:r>
              <a:rPr kumimoji="1" lang="ja-JP" altLang="en-US" smtClean="0"/>
              <a:t>関数を見る</a:t>
            </a:r>
            <a:endParaRPr kumimoji="1" lang="ja-JP" altLang="en-US"/>
          </a:p>
        </p:txBody>
      </p:sp>
      <p:pic>
        <p:nvPicPr>
          <p:cNvPr id="3" name="図 2"/>
          <p:cNvPicPr>
            <a:picLocks noChangeAspect="1"/>
          </p:cNvPicPr>
          <p:nvPr/>
        </p:nvPicPr>
        <p:blipFill>
          <a:blip r:embed="rId3"/>
          <a:stretch>
            <a:fillRect/>
          </a:stretch>
        </p:blipFill>
        <p:spPr>
          <a:xfrm>
            <a:off x="145471" y="2618832"/>
            <a:ext cx="6049507" cy="3159687"/>
          </a:xfrm>
          <a:prstGeom prst="rect">
            <a:avLst/>
          </a:prstGeom>
          <a:ln>
            <a:solidFill>
              <a:schemeClr val="tx1"/>
            </a:solidFill>
          </a:ln>
        </p:spPr>
      </p:pic>
      <p:sp>
        <p:nvSpPr>
          <p:cNvPr id="6" name="テキスト ボックス 5"/>
          <p:cNvSpPr txBox="1"/>
          <p:nvPr/>
        </p:nvSpPr>
        <p:spPr>
          <a:xfrm>
            <a:off x="145471" y="5878286"/>
            <a:ext cx="8988743" cy="646331"/>
          </a:xfrm>
          <a:prstGeom prst="rect">
            <a:avLst/>
          </a:prstGeom>
          <a:noFill/>
        </p:spPr>
        <p:txBody>
          <a:bodyPr wrap="none" rtlCol="0">
            <a:spAutoFit/>
          </a:bodyPr>
          <a:lstStyle/>
          <a:p>
            <a:r>
              <a:rPr lang="ja-JP" altLang="en-US" smtClean="0"/>
              <a:t>こ</a:t>
            </a:r>
            <a:r>
              <a:rPr lang="ja-JP" altLang="en-US"/>
              <a:t>の</a:t>
            </a:r>
            <a:r>
              <a:rPr kumimoji="1" lang="en-US" altLang="ja-JP" smtClean="0"/>
              <a:t>callback</a:t>
            </a:r>
            <a:r>
              <a:rPr kumimoji="1" lang="ja-JP" altLang="en-US" smtClean="0"/>
              <a:t>関数は</a:t>
            </a:r>
            <a:r>
              <a:rPr kumimoji="1" lang="en-US" altLang="ja-JP" smtClean="0"/>
              <a:t>window</a:t>
            </a:r>
            <a:r>
              <a:rPr kumimoji="1" lang="ja-JP" altLang="en-US" smtClean="0"/>
              <a:t>を閉じる</a:t>
            </a:r>
            <a:r>
              <a:rPr lang="en-US" altLang="ja-JP" smtClean="0"/>
              <a:t>Action</a:t>
            </a:r>
            <a:r>
              <a:rPr lang="ja-JP" altLang="en-US" smtClean="0"/>
              <a:t>に対して、</a:t>
            </a:r>
            <a:r>
              <a:rPr lang="en-US" altLang="ja-JP" smtClean="0"/>
              <a:t>message</a:t>
            </a:r>
            <a:r>
              <a:rPr lang="ja-JP" altLang="en-US" smtClean="0"/>
              <a:t>を送る内容のみの関数です。</a:t>
            </a:r>
            <a:endParaRPr lang="en-US" altLang="ja-JP" smtClean="0"/>
          </a:p>
          <a:p>
            <a:r>
              <a:rPr lang="ja-JP" altLang="en-US"/>
              <a:t>基本的</a:t>
            </a:r>
            <a:r>
              <a:rPr lang="ja-JP" altLang="en-US" smtClean="0"/>
              <a:t>に</a:t>
            </a:r>
            <a:r>
              <a:rPr lang="en-US" altLang="ja-JP" smtClean="0"/>
              <a:t>Game</a:t>
            </a:r>
            <a:r>
              <a:rPr lang="ja-JP" altLang="en-US" smtClean="0"/>
              <a:t>では、</a:t>
            </a:r>
            <a:r>
              <a:rPr lang="en-US" altLang="ja-JP" smtClean="0"/>
              <a:t>window</a:t>
            </a:r>
            <a:r>
              <a:rPr lang="ja-JP" altLang="en-US" smtClean="0"/>
              <a:t>の終了認識ぐらいしかしません。</a:t>
            </a:r>
            <a:endParaRPr lang="en-US" altLang="ja-JP" smtClean="0"/>
          </a:p>
        </p:txBody>
      </p:sp>
      <p:cxnSp>
        <p:nvCxnSpPr>
          <p:cNvPr id="7" name="直線矢印コネクタ 6"/>
          <p:cNvCxnSpPr>
            <a:stCxn id="8" idx="1"/>
          </p:cNvCxnSpPr>
          <p:nvPr/>
        </p:nvCxnSpPr>
        <p:spPr>
          <a:xfrm flipH="1">
            <a:off x="2786857" y="3414754"/>
            <a:ext cx="4112316" cy="53973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899173" y="3230088"/>
            <a:ext cx="3104568" cy="369332"/>
          </a:xfrm>
          <a:prstGeom prst="rect">
            <a:avLst/>
          </a:prstGeom>
          <a:noFill/>
        </p:spPr>
        <p:txBody>
          <a:bodyPr wrap="none" rtlCol="0">
            <a:spAutoFit/>
          </a:bodyPr>
          <a:lstStyle/>
          <a:p>
            <a:r>
              <a:rPr kumimoji="1" lang="en-US" altLang="ja-JP" smtClean="0"/>
              <a:t>KeyDown</a:t>
            </a:r>
            <a:r>
              <a:rPr kumimoji="1" lang="ja-JP" altLang="en-US" smtClean="0"/>
              <a:t>の</a:t>
            </a:r>
            <a:r>
              <a:rPr kumimoji="1" lang="en-US" altLang="ja-JP" smtClean="0"/>
              <a:t>ESC</a:t>
            </a:r>
            <a:r>
              <a:rPr kumimoji="1" lang="ja-JP" altLang="en-US" smtClean="0"/>
              <a:t>を押したら終了</a:t>
            </a:r>
            <a:endParaRPr kumimoji="1" lang="en-US" altLang="ja-JP" smtClean="0"/>
          </a:p>
        </p:txBody>
      </p:sp>
      <p:cxnSp>
        <p:nvCxnSpPr>
          <p:cNvPr id="10" name="直線矢印コネクタ 9"/>
          <p:cNvCxnSpPr/>
          <p:nvPr/>
        </p:nvCxnSpPr>
        <p:spPr>
          <a:xfrm flipH="1">
            <a:off x="1929854" y="3928810"/>
            <a:ext cx="4969319" cy="78170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899173" y="3800104"/>
            <a:ext cx="4325928" cy="369332"/>
          </a:xfrm>
          <a:prstGeom prst="rect">
            <a:avLst/>
          </a:prstGeom>
          <a:noFill/>
        </p:spPr>
        <p:txBody>
          <a:bodyPr wrap="none" rtlCol="0">
            <a:spAutoFit/>
          </a:bodyPr>
          <a:lstStyle/>
          <a:p>
            <a:r>
              <a:rPr kumimoji="1" lang="en-US" altLang="ja-JP" smtClean="0"/>
              <a:t>Window</a:t>
            </a:r>
            <a:r>
              <a:rPr kumimoji="1" lang="ja-JP" altLang="en-US" smtClean="0"/>
              <a:t>を閉じる動作、例えば</a:t>
            </a:r>
            <a:r>
              <a:rPr kumimoji="1" lang="en-US" altLang="ja-JP" smtClean="0"/>
              <a:t>×</a:t>
            </a:r>
            <a:r>
              <a:rPr lang="ja-JP" altLang="en-US"/>
              <a:t> </a:t>
            </a:r>
            <a:r>
              <a:rPr kumimoji="1" lang="ja-JP" altLang="en-US" smtClean="0"/>
              <a:t>を押す等</a:t>
            </a:r>
            <a:endParaRPr kumimoji="1" lang="ja-JP" altLang="en-US"/>
          </a:p>
        </p:txBody>
      </p:sp>
      <p:sp>
        <p:nvSpPr>
          <p:cNvPr id="13" name="正方形/長方形 12"/>
          <p:cNvSpPr/>
          <p:nvPr/>
        </p:nvSpPr>
        <p:spPr>
          <a:xfrm>
            <a:off x="9846294" y="3878412"/>
            <a:ext cx="193056" cy="2078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2634050" y="4839218"/>
            <a:ext cx="4265123" cy="8787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899173" y="4624243"/>
            <a:ext cx="2858155" cy="369332"/>
          </a:xfrm>
          <a:prstGeom prst="rect">
            <a:avLst/>
          </a:prstGeom>
          <a:noFill/>
        </p:spPr>
        <p:txBody>
          <a:bodyPr wrap="none" rtlCol="0">
            <a:spAutoFit/>
          </a:bodyPr>
          <a:lstStyle/>
          <a:p>
            <a:r>
              <a:rPr lang="en-US" altLang="ja-JP" smtClean="0"/>
              <a:t>WM_QUIT</a:t>
            </a:r>
            <a:r>
              <a:rPr lang="ja-JP" altLang="en-US" smtClean="0"/>
              <a:t>の</a:t>
            </a:r>
            <a:r>
              <a:rPr lang="en-US" altLang="ja-JP"/>
              <a:t>M</a:t>
            </a:r>
            <a:r>
              <a:rPr lang="en-US" altLang="ja-JP" smtClean="0"/>
              <a:t>essage</a:t>
            </a:r>
            <a:r>
              <a:rPr lang="ja-JP" altLang="en-US" smtClean="0"/>
              <a:t>を送る</a:t>
            </a:r>
            <a:endParaRPr kumimoji="1" lang="ja-JP" altLang="en-US"/>
          </a:p>
        </p:txBody>
      </p:sp>
      <p:cxnSp>
        <p:nvCxnSpPr>
          <p:cNvPr id="19" name="直線矢印コネクタ 18"/>
          <p:cNvCxnSpPr/>
          <p:nvPr/>
        </p:nvCxnSpPr>
        <p:spPr>
          <a:xfrm flipH="1" flipV="1">
            <a:off x="3289300" y="4137952"/>
            <a:ext cx="3609874" cy="7012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flipV="1">
            <a:off x="2075327" y="5066621"/>
            <a:ext cx="4823845" cy="528602"/>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6899172" y="5406109"/>
            <a:ext cx="3535648" cy="369332"/>
          </a:xfrm>
          <a:prstGeom prst="rect">
            <a:avLst/>
          </a:prstGeom>
          <a:noFill/>
        </p:spPr>
        <p:txBody>
          <a:bodyPr wrap="none" rtlCol="0">
            <a:spAutoFit/>
          </a:bodyPr>
          <a:lstStyle/>
          <a:p>
            <a:r>
              <a:rPr kumimoji="1" lang="en-US" altLang="ja-JP" smtClean="0"/>
              <a:t>Window</a:t>
            </a:r>
            <a:r>
              <a:rPr kumimoji="1" lang="ja-JP" altLang="en-US" smtClean="0"/>
              <a:t>が終了した時は何もしない</a:t>
            </a:r>
            <a:endParaRPr kumimoji="1" lang="ja-JP" altLang="en-US"/>
          </a:p>
        </p:txBody>
      </p:sp>
    </p:spTree>
    <p:extLst>
      <p:ext uri="{BB962C8B-B14F-4D97-AF65-F5344CB8AC3E}">
        <p14:creationId xmlns:p14="http://schemas.microsoft.com/office/powerpoint/2010/main" val="1060054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73105" cy="369332"/>
          </a:xfrm>
          <a:prstGeom prst="rect">
            <a:avLst/>
          </a:prstGeom>
          <a:noFill/>
        </p:spPr>
        <p:txBody>
          <a:bodyPr wrap="none" rtlCol="0">
            <a:spAutoFit/>
          </a:bodyPr>
          <a:lstStyle/>
          <a:p>
            <a:r>
              <a:rPr kumimoji="1" lang="ja-JP" altLang="en-US" smtClean="0"/>
              <a:t>・詳しく見る</a:t>
            </a:r>
            <a:endParaRPr kumimoji="1" lang="ja-JP" altLang="en-US"/>
          </a:p>
        </p:txBody>
      </p:sp>
      <p:pic>
        <p:nvPicPr>
          <p:cNvPr id="6" name="図 5"/>
          <p:cNvPicPr>
            <a:picLocks noChangeAspect="1"/>
          </p:cNvPicPr>
          <p:nvPr/>
        </p:nvPicPr>
        <p:blipFill>
          <a:blip r:embed="rId2"/>
          <a:stretch>
            <a:fillRect/>
          </a:stretch>
        </p:blipFill>
        <p:spPr>
          <a:xfrm>
            <a:off x="320674" y="469563"/>
            <a:ext cx="6715379" cy="636588"/>
          </a:xfrm>
          <a:prstGeom prst="rect">
            <a:avLst/>
          </a:prstGeom>
          <a:ln>
            <a:solidFill>
              <a:schemeClr val="tx1"/>
            </a:solidFill>
          </a:ln>
        </p:spPr>
      </p:pic>
      <p:sp>
        <p:nvSpPr>
          <p:cNvPr id="8" name="テキスト ボックス 7"/>
          <p:cNvSpPr txBox="1"/>
          <p:nvPr/>
        </p:nvSpPr>
        <p:spPr>
          <a:xfrm>
            <a:off x="78944" y="1106151"/>
            <a:ext cx="11795986" cy="646331"/>
          </a:xfrm>
          <a:prstGeom prst="rect">
            <a:avLst/>
          </a:prstGeom>
          <a:noFill/>
        </p:spPr>
        <p:txBody>
          <a:bodyPr wrap="none" rtlCol="0">
            <a:spAutoFit/>
          </a:bodyPr>
          <a:lstStyle/>
          <a:p>
            <a:r>
              <a:rPr kumimoji="1" lang="en-US" altLang="ja-JP" smtClean="0"/>
              <a:t>WndProc</a:t>
            </a:r>
            <a:r>
              <a:rPr kumimoji="1" lang="ja-JP" altLang="en-US" smtClean="0"/>
              <a:t>は、引数・戻り値がこの形と決まっているので変えないようにしましょう。この引数に</a:t>
            </a:r>
            <a:r>
              <a:rPr kumimoji="1" lang="en-US" altLang="ja-JP" smtClean="0"/>
              <a:t>User</a:t>
            </a:r>
            <a:r>
              <a:rPr lang="ja-JP" altLang="en-US" smtClean="0"/>
              <a:t>の</a:t>
            </a:r>
            <a:r>
              <a:rPr lang="en-US" altLang="ja-JP" smtClean="0"/>
              <a:t>Action</a:t>
            </a:r>
            <a:r>
              <a:rPr lang="ja-JP" altLang="en-US" smtClean="0"/>
              <a:t>内容が含まれて</a:t>
            </a:r>
            <a:endParaRPr lang="en-US" altLang="ja-JP" smtClean="0"/>
          </a:p>
          <a:p>
            <a:r>
              <a:rPr kumimoji="1" lang="ja-JP" altLang="en-US" smtClean="0"/>
              <a:t>います。</a:t>
            </a:r>
            <a:endParaRPr kumimoji="1" lang="ja-JP" altLang="en-US"/>
          </a:p>
        </p:txBody>
      </p:sp>
      <p:sp>
        <p:nvSpPr>
          <p:cNvPr id="9" name="正方形/長方形 8"/>
          <p:cNvSpPr/>
          <p:nvPr/>
        </p:nvSpPr>
        <p:spPr>
          <a:xfrm>
            <a:off x="155574" y="1842970"/>
            <a:ext cx="11642726" cy="4524315"/>
          </a:xfrm>
          <a:prstGeom prst="rect">
            <a:avLst/>
          </a:prstGeom>
          <a:ln>
            <a:solidFill>
              <a:schemeClr val="tx1"/>
            </a:solidFill>
          </a:ln>
        </p:spPr>
        <p:txBody>
          <a:bodyPr wrap="square">
            <a:spAutoFit/>
          </a:bodyPr>
          <a:lstStyle/>
          <a:p>
            <a:r>
              <a:rPr lang="ja-JP" altLang="en-US"/>
              <a:t>ウィンドウへ送信されたメッセージを処理する、</a:t>
            </a:r>
            <a:r>
              <a:rPr lang="ja-JP" altLang="en-US" smtClean="0"/>
              <a:t>アプリケーション</a:t>
            </a:r>
            <a:r>
              <a:rPr lang="ja-JP" altLang="en-US"/>
              <a:t>定義のコールバック関数です。</a:t>
            </a:r>
            <a:r>
              <a:rPr lang="en-US" altLang="ja-JP"/>
              <a:t>WNDPROC </a:t>
            </a:r>
            <a:r>
              <a:rPr lang="ja-JP" altLang="en-US"/>
              <a:t>型は、このコールバック関数へのポインタを定義します。</a:t>
            </a:r>
            <a:r>
              <a:rPr lang="en-US" altLang="ja-JP"/>
              <a:t>WindowProc </a:t>
            </a:r>
            <a:r>
              <a:rPr lang="ja-JP" altLang="en-US"/>
              <a:t>はアプリケーション定義のコールバック関数のプレースホルダであり、実際にこの関数名を使う必要はありません。</a:t>
            </a:r>
          </a:p>
          <a:p>
            <a:endParaRPr lang="ja-JP" altLang="en-US"/>
          </a:p>
          <a:p>
            <a:r>
              <a:rPr lang="en-US" altLang="ja-JP"/>
              <a:t>LRESULT CALLBACK WindowProc(</a:t>
            </a:r>
          </a:p>
          <a:p>
            <a:r>
              <a:rPr lang="en-US" altLang="ja-JP"/>
              <a:t>  HWND hwnd,      // </a:t>
            </a:r>
            <a:r>
              <a:rPr lang="ja-JP" altLang="en-US"/>
              <a:t>ウィンドウのハンドル</a:t>
            </a:r>
          </a:p>
          <a:p>
            <a:r>
              <a:rPr lang="ja-JP" altLang="en-US"/>
              <a:t>  </a:t>
            </a:r>
            <a:r>
              <a:rPr lang="en-US" altLang="ja-JP"/>
              <a:t>UINT uMsg,      // </a:t>
            </a:r>
            <a:r>
              <a:rPr lang="ja-JP" altLang="en-US"/>
              <a:t>メッセージの識別子</a:t>
            </a:r>
          </a:p>
          <a:p>
            <a:r>
              <a:rPr lang="ja-JP" altLang="en-US"/>
              <a:t>  </a:t>
            </a:r>
            <a:r>
              <a:rPr lang="en-US" altLang="ja-JP"/>
              <a:t>WPARAM wParam,  // </a:t>
            </a:r>
            <a:r>
              <a:rPr lang="ja-JP" altLang="en-US"/>
              <a:t>メッセージの最初のパラメータ</a:t>
            </a:r>
          </a:p>
          <a:p>
            <a:r>
              <a:rPr lang="ja-JP" altLang="en-US"/>
              <a:t>  </a:t>
            </a:r>
            <a:r>
              <a:rPr lang="en-US" altLang="ja-JP"/>
              <a:t>LPARAM lParam   // </a:t>
            </a:r>
            <a:r>
              <a:rPr lang="ja-JP" altLang="en-US"/>
              <a:t>メッセージの </a:t>
            </a:r>
            <a:r>
              <a:rPr lang="en-US" altLang="ja-JP"/>
              <a:t>2 </a:t>
            </a:r>
            <a:r>
              <a:rPr lang="ja-JP" altLang="en-US"/>
              <a:t>番目のパラメータ</a:t>
            </a:r>
          </a:p>
          <a:p>
            <a:r>
              <a:rPr lang="en-US" altLang="ja-JP"/>
              <a:t>);</a:t>
            </a:r>
          </a:p>
          <a:p>
            <a:r>
              <a:rPr lang="ja-JP" altLang="en-US"/>
              <a:t>パラメータ</a:t>
            </a:r>
          </a:p>
          <a:p>
            <a:r>
              <a:rPr lang="en-US" altLang="ja-JP" smtClean="0"/>
              <a:t>Hwnd	</a:t>
            </a:r>
            <a:r>
              <a:rPr lang="ja-JP" altLang="en-US" smtClean="0"/>
              <a:t>ウィンドウ</a:t>
            </a:r>
            <a:r>
              <a:rPr lang="ja-JP" altLang="en-US"/>
              <a:t>のハンドルを指定します。</a:t>
            </a:r>
          </a:p>
          <a:p>
            <a:r>
              <a:rPr lang="en-US" altLang="ja-JP" smtClean="0"/>
              <a:t>uMsg	</a:t>
            </a:r>
            <a:r>
              <a:rPr lang="ja-JP" altLang="en-US" smtClean="0"/>
              <a:t>メッセージ</a:t>
            </a:r>
            <a:r>
              <a:rPr lang="ja-JP" altLang="en-US"/>
              <a:t>を指定します。</a:t>
            </a:r>
          </a:p>
          <a:p>
            <a:r>
              <a:rPr lang="en-US" altLang="ja-JP" smtClean="0"/>
              <a:t>wParam	</a:t>
            </a:r>
            <a:r>
              <a:rPr lang="ja-JP" altLang="en-US" smtClean="0"/>
              <a:t>メッセージ</a:t>
            </a:r>
            <a:r>
              <a:rPr lang="ja-JP" altLang="en-US"/>
              <a:t>の追加情報を指定します。このメッセージの意味は、</a:t>
            </a:r>
            <a:r>
              <a:rPr lang="en-US" altLang="ja-JP"/>
              <a:t>uMsg </a:t>
            </a:r>
            <a:r>
              <a:rPr lang="ja-JP" altLang="en-US"/>
              <a:t>パラメータの値によって異なります。</a:t>
            </a:r>
          </a:p>
          <a:p>
            <a:r>
              <a:rPr lang="en-US" altLang="ja-JP" smtClean="0"/>
              <a:t>lParam	</a:t>
            </a:r>
            <a:r>
              <a:rPr lang="ja-JP" altLang="en-US" smtClean="0"/>
              <a:t>メッセージ</a:t>
            </a:r>
            <a:r>
              <a:rPr lang="ja-JP" altLang="en-US"/>
              <a:t>の追加情報を指定します。このメッセージの意味は、</a:t>
            </a:r>
            <a:r>
              <a:rPr lang="en-US" altLang="ja-JP"/>
              <a:t>uMsg </a:t>
            </a:r>
            <a:r>
              <a:rPr lang="ja-JP" altLang="en-US"/>
              <a:t>パラメータの値によって異なります。 </a:t>
            </a:r>
          </a:p>
          <a:p>
            <a:r>
              <a:rPr lang="ja-JP" altLang="en-US" smtClean="0"/>
              <a:t>戻り値</a:t>
            </a:r>
            <a:r>
              <a:rPr lang="en-US" altLang="ja-JP" smtClean="0"/>
              <a:t>	</a:t>
            </a:r>
            <a:r>
              <a:rPr lang="ja-JP" altLang="en-US" smtClean="0"/>
              <a:t>メッセージ</a:t>
            </a:r>
            <a:r>
              <a:rPr lang="ja-JP" altLang="en-US"/>
              <a:t>処理の結果を返してください。戻り値は、送信されたメッセージによって異なります。</a:t>
            </a:r>
          </a:p>
        </p:txBody>
      </p:sp>
      <p:sp>
        <p:nvSpPr>
          <p:cNvPr id="10" name="テキスト ボックス 9"/>
          <p:cNvSpPr txBox="1"/>
          <p:nvPr/>
        </p:nvSpPr>
        <p:spPr>
          <a:xfrm>
            <a:off x="155574" y="6464300"/>
            <a:ext cx="5483681" cy="369332"/>
          </a:xfrm>
          <a:prstGeom prst="rect">
            <a:avLst/>
          </a:prstGeom>
          <a:noFill/>
        </p:spPr>
        <p:txBody>
          <a:bodyPr wrap="none" rtlCol="0">
            <a:spAutoFit/>
          </a:bodyPr>
          <a:lstStyle/>
          <a:p>
            <a:r>
              <a:rPr lang="en-US" altLang="ja-JP"/>
              <a:t>https://msdn.microsoft.com/ja-jp/library/cc364868.aspx</a:t>
            </a:r>
            <a:endParaRPr kumimoji="1" lang="ja-JP" altLang="en-US"/>
          </a:p>
        </p:txBody>
      </p:sp>
    </p:spTree>
    <p:extLst>
      <p:ext uri="{BB962C8B-B14F-4D97-AF65-F5344CB8AC3E}">
        <p14:creationId xmlns:p14="http://schemas.microsoft.com/office/powerpoint/2010/main" val="4180173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2771" y="129632"/>
            <a:ext cx="6049507" cy="3159687"/>
          </a:xfrm>
          <a:prstGeom prst="rect">
            <a:avLst/>
          </a:prstGeom>
          <a:ln>
            <a:solidFill>
              <a:schemeClr val="tx1"/>
            </a:solidFill>
          </a:ln>
        </p:spPr>
      </p:pic>
      <p:sp>
        <p:nvSpPr>
          <p:cNvPr id="5" name="テキスト ボックス 4"/>
          <p:cNvSpPr txBox="1"/>
          <p:nvPr/>
        </p:nvSpPr>
        <p:spPr>
          <a:xfrm>
            <a:off x="6311900" y="129632"/>
            <a:ext cx="5705408" cy="2308324"/>
          </a:xfrm>
          <a:prstGeom prst="rect">
            <a:avLst/>
          </a:prstGeom>
          <a:noFill/>
        </p:spPr>
        <p:txBody>
          <a:bodyPr wrap="none" rtlCol="0">
            <a:spAutoFit/>
          </a:bodyPr>
          <a:lstStyle/>
          <a:p>
            <a:r>
              <a:rPr kumimoji="1" lang="en-US" altLang="ja-JP" smtClean="0"/>
              <a:t>uMsg</a:t>
            </a:r>
            <a:r>
              <a:rPr kumimoji="1" lang="ja-JP" altLang="en-US" smtClean="0"/>
              <a:t>に</a:t>
            </a:r>
            <a:r>
              <a:rPr kumimoji="1" lang="en-US" altLang="ja-JP" smtClean="0"/>
              <a:t>User</a:t>
            </a:r>
            <a:r>
              <a:rPr kumimoji="1" lang="ja-JP" altLang="en-US" smtClean="0"/>
              <a:t>の</a:t>
            </a:r>
            <a:r>
              <a:rPr kumimoji="1" lang="en-US" altLang="ja-JP" smtClean="0"/>
              <a:t>Action</a:t>
            </a:r>
            <a:r>
              <a:rPr kumimoji="1" lang="ja-JP" altLang="en-US" smtClean="0"/>
              <a:t>内容が</a:t>
            </a:r>
            <a:r>
              <a:rPr kumimoji="1" lang="en-US" altLang="ja-JP" smtClean="0"/>
              <a:t>message</a:t>
            </a:r>
            <a:r>
              <a:rPr kumimoji="1" lang="ja-JP" altLang="en-US" smtClean="0"/>
              <a:t>として送信される。</a:t>
            </a:r>
            <a:endParaRPr kumimoji="1" lang="en-US" altLang="ja-JP" smtClean="0"/>
          </a:p>
          <a:p>
            <a:r>
              <a:rPr lang="ja-JP" altLang="en-US" smtClean="0"/>
              <a:t>送信された</a:t>
            </a:r>
            <a:r>
              <a:rPr lang="en-US" altLang="ja-JP" smtClean="0"/>
              <a:t>Data</a:t>
            </a:r>
            <a:r>
              <a:rPr kumimoji="1" lang="ja-JP" altLang="en-US" smtClean="0"/>
              <a:t>を</a:t>
            </a:r>
            <a:r>
              <a:rPr kumimoji="1" lang="en-US" altLang="ja-JP" smtClean="0"/>
              <a:t>switch</a:t>
            </a:r>
            <a:r>
              <a:rPr kumimoji="1" lang="ja-JP" altLang="en-US" smtClean="0"/>
              <a:t>で各処理を行う。今回は、</a:t>
            </a:r>
            <a:r>
              <a:rPr kumimoji="1" lang="en-US" altLang="ja-JP" smtClean="0"/>
              <a:t>WM</a:t>
            </a:r>
          </a:p>
          <a:p>
            <a:r>
              <a:rPr lang="ja-JP" altLang="en-US" smtClean="0"/>
              <a:t>＿</a:t>
            </a:r>
            <a:r>
              <a:rPr lang="en-US" altLang="ja-JP" smtClean="0"/>
              <a:t>KEYDOWN</a:t>
            </a:r>
            <a:r>
              <a:rPr lang="ja-JP" altLang="en-US" smtClean="0"/>
              <a:t>と</a:t>
            </a:r>
            <a:r>
              <a:rPr lang="en-US" altLang="ja-JP" smtClean="0"/>
              <a:t>WM</a:t>
            </a:r>
            <a:r>
              <a:rPr lang="ja-JP" altLang="en-US" smtClean="0"/>
              <a:t>＿</a:t>
            </a:r>
            <a:r>
              <a:rPr lang="en-US" altLang="ja-JP" smtClean="0"/>
              <a:t>CLOSE</a:t>
            </a:r>
            <a:r>
              <a:rPr lang="ja-JP" altLang="en-US" smtClean="0"/>
              <a:t>、</a:t>
            </a:r>
            <a:r>
              <a:rPr lang="en-US" altLang="ja-JP" smtClean="0"/>
              <a:t>WM_DESTROY</a:t>
            </a:r>
            <a:r>
              <a:rPr lang="ja-JP" altLang="en-US" smtClean="0"/>
              <a:t>の</a:t>
            </a:r>
            <a:r>
              <a:rPr lang="en-US" altLang="ja-JP" smtClean="0"/>
              <a:t>Action</a:t>
            </a:r>
            <a:r>
              <a:rPr lang="ja-JP" altLang="en-US" smtClean="0"/>
              <a:t>に</a:t>
            </a:r>
            <a:endParaRPr lang="en-US" altLang="ja-JP" smtClean="0"/>
          </a:p>
          <a:p>
            <a:r>
              <a:rPr kumimoji="1" lang="ja-JP" altLang="en-US" smtClean="0"/>
              <a:t>対して処理を行っています。</a:t>
            </a:r>
            <a:endParaRPr kumimoji="1" lang="en-US" altLang="ja-JP" smtClean="0"/>
          </a:p>
          <a:p>
            <a:r>
              <a:rPr lang="en-US" altLang="ja-JP" smtClean="0"/>
              <a:t>WM_KEYDOWN</a:t>
            </a:r>
            <a:r>
              <a:rPr lang="ja-JP" altLang="en-US" smtClean="0"/>
              <a:t>は何かの</a:t>
            </a:r>
            <a:r>
              <a:rPr lang="en-US" altLang="ja-JP" smtClean="0"/>
              <a:t>key</a:t>
            </a:r>
            <a:r>
              <a:rPr lang="ja-JP" altLang="en-US" smtClean="0"/>
              <a:t>が押された時に送信された</a:t>
            </a:r>
            <a:endParaRPr lang="en-US" altLang="ja-JP" smtClean="0"/>
          </a:p>
          <a:p>
            <a:r>
              <a:rPr lang="ja-JP" altLang="en-US" smtClean="0"/>
              <a:t>場合、</a:t>
            </a:r>
            <a:r>
              <a:rPr kumimoji="1" lang="ja-JP" altLang="en-US" smtClean="0"/>
              <a:t>押された</a:t>
            </a:r>
            <a:r>
              <a:rPr kumimoji="1" lang="en-US" altLang="ja-JP" smtClean="0"/>
              <a:t>Key</a:t>
            </a:r>
            <a:r>
              <a:rPr kumimoji="1" lang="ja-JP" altLang="en-US" smtClean="0"/>
              <a:t>情報は</a:t>
            </a:r>
            <a:r>
              <a:rPr kumimoji="1" lang="en-US" altLang="ja-JP" smtClean="0"/>
              <a:t>wParam</a:t>
            </a:r>
            <a:r>
              <a:rPr kumimoji="1" lang="ja-JP" altLang="en-US" smtClean="0"/>
              <a:t>が持つことになります</a:t>
            </a:r>
            <a:endParaRPr kumimoji="1" lang="en-US" altLang="ja-JP" smtClean="0"/>
          </a:p>
          <a:p>
            <a:r>
              <a:rPr lang="ja-JP" altLang="en-US" smtClean="0"/>
              <a:t>押された</a:t>
            </a:r>
            <a:r>
              <a:rPr lang="en-US" altLang="ja-JP" smtClean="0"/>
              <a:t>Key</a:t>
            </a:r>
            <a:r>
              <a:rPr lang="ja-JP" altLang="en-US" smtClean="0"/>
              <a:t>に対してさらに</a:t>
            </a:r>
            <a:r>
              <a:rPr lang="en-US" altLang="ja-JP" smtClean="0"/>
              <a:t>switch</a:t>
            </a:r>
            <a:r>
              <a:rPr lang="ja-JP" altLang="en-US" smtClean="0"/>
              <a:t>で処理分けていきます。</a:t>
            </a:r>
            <a:endParaRPr lang="en-US" altLang="ja-JP" smtClean="0"/>
          </a:p>
          <a:p>
            <a:r>
              <a:rPr kumimoji="1" lang="ja-JP" altLang="en-US"/>
              <a:t>今回</a:t>
            </a:r>
            <a:r>
              <a:rPr kumimoji="1" lang="ja-JP" altLang="en-US" smtClean="0"/>
              <a:t>は、</a:t>
            </a:r>
            <a:r>
              <a:rPr kumimoji="1" lang="en-US" altLang="ja-JP" smtClean="0"/>
              <a:t>VK</a:t>
            </a:r>
            <a:r>
              <a:rPr kumimoji="1" lang="ja-JP" altLang="en-US" smtClean="0"/>
              <a:t>＿</a:t>
            </a:r>
            <a:r>
              <a:rPr kumimoji="1" lang="en-US" altLang="ja-JP" smtClean="0"/>
              <a:t>ESCAPE</a:t>
            </a:r>
            <a:r>
              <a:rPr kumimoji="1" lang="ja-JP" altLang="en-US" smtClean="0"/>
              <a:t>（</a:t>
            </a:r>
            <a:r>
              <a:rPr kumimoji="1" lang="en-US" altLang="ja-JP" smtClean="0"/>
              <a:t>ESCKey</a:t>
            </a:r>
            <a:r>
              <a:rPr kumimoji="1" lang="ja-JP" altLang="en-US" smtClean="0"/>
              <a:t>）が押された時となります。</a:t>
            </a:r>
            <a:endParaRPr kumimoji="1" lang="en-US" altLang="ja-JP" smtClean="0"/>
          </a:p>
        </p:txBody>
      </p:sp>
      <p:sp>
        <p:nvSpPr>
          <p:cNvPr id="7" name="正方形/長方形 6"/>
          <p:cNvSpPr/>
          <p:nvPr/>
        </p:nvSpPr>
        <p:spPr>
          <a:xfrm>
            <a:off x="6311900" y="2297556"/>
            <a:ext cx="5705408" cy="1200329"/>
          </a:xfrm>
          <a:prstGeom prst="rect">
            <a:avLst/>
          </a:prstGeom>
        </p:spPr>
        <p:txBody>
          <a:bodyPr wrap="square">
            <a:spAutoFit/>
          </a:bodyPr>
          <a:lstStyle/>
          <a:p>
            <a:r>
              <a:rPr lang="ja-JP" altLang="en-US" smtClean="0">
                <a:latin typeface="+mj-ea"/>
                <a:ea typeface="+mj-ea"/>
              </a:rPr>
              <a:t>また、</a:t>
            </a:r>
            <a:r>
              <a:rPr lang="en-US" altLang="ja-JP" smtClean="0">
                <a:latin typeface="+mj-ea"/>
                <a:ea typeface="+mj-ea"/>
              </a:rPr>
              <a:t>PostQuitMessage </a:t>
            </a:r>
            <a:r>
              <a:rPr lang="ja-JP" altLang="en-US" smtClean="0">
                <a:latin typeface="+mj-ea"/>
                <a:ea typeface="+mj-ea"/>
              </a:rPr>
              <a:t>関数で、自ら</a:t>
            </a:r>
            <a:r>
              <a:rPr lang="ja-JP" altLang="en-US">
                <a:latin typeface="+mj-ea"/>
                <a:ea typeface="+mj-ea"/>
              </a:rPr>
              <a:t>の</a:t>
            </a:r>
            <a:r>
              <a:rPr lang="ja-JP" altLang="en-US" smtClean="0">
                <a:latin typeface="+mj-ea"/>
                <a:ea typeface="+mj-ea"/>
              </a:rPr>
              <a:t>終了を</a:t>
            </a:r>
            <a:r>
              <a:rPr lang="ja-JP" altLang="en-US">
                <a:latin typeface="+mj-ea"/>
                <a:ea typeface="+mj-ea"/>
              </a:rPr>
              <a:t>要求</a:t>
            </a:r>
            <a:r>
              <a:rPr lang="ja-JP" altLang="en-US" smtClean="0">
                <a:latin typeface="+mj-ea"/>
                <a:ea typeface="+mj-ea"/>
              </a:rPr>
              <a:t>した</a:t>
            </a:r>
            <a:endParaRPr lang="en-US" altLang="ja-JP" smtClean="0">
              <a:latin typeface="+mj-ea"/>
              <a:ea typeface="+mj-ea"/>
            </a:endParaRPr>
          </a:p>
          <a:p>
            <a:r>
              <a:rPr lang="ja-JP" altLang="en-US" smtClean="0">
                <a:latin typeface="+mj-ea"/>
                <a:ea typeface="+mj-ea"/>
              </a:rPr>
              <a:t>ことを</a:t>
            </a:r>
            <a:r>
              <a:rPr lang="en-US" altLang="ja-JP">
                <a:latin typeface="+mj-ea"/>
                <a:ea typeface="+mj-ea"/>
              </a:rPr>
              <a:t>system</a:t>
            </a:r>
            <a:r>
              <a:rPr lang="ja-JP" altLang="en-US" smtClean="0">
                <a:latin typeface="+mj-ea"/>
                <a:ea typeface="+mj-ea"/>
              </a:rPr>
              <a:t>に</a:t>
            </a:r>
            <a:r>
              <a:rPr lang="ja-JP" altLang="en-US">
                <a:latin typeface="+mj-ea"/>
                <a:ea typeface="+mj-ea"/>
              </a:rPr>
              <a:t>伝えます</a:t>
            </a:r>
            <a:r>
              <a:rPr lang="ja-JP" altLang="en-US" smtClean="0">
                <a:latin typeface="+mj-ea"/>
                <a:ea typeface="+mj-ea"/>
              </a:rPr>
              <a:t>。</a:t>
            </a:r>
            <a:r>
              <a:rPr lang="en-US" altLang="ja-JP">
                <a:solidFill>
                  <a:prstClr val="black"/>
                </a:solidFill>
                <a:latin typeface="+mj-ea"/>
                <a:ea typeface="+mj-ea"/>
              </a:rPr>
              <a:t> </a:t>
            </a:r>
            <a:r>
              <a:rPr lang="ja-JP" altLang="en-US" smtClean="0">
                <a:solidFill>
                  <a:prstClr val="black"/>
                </a:solidFill>
                <a:latin typeface="+mj-ea"/>
                <a:ea typeface="+mj-ea"/>
              </a:rPr>
              <a:t>伝える事で、</a:t>
            </a:r>
            <a:r>
              <a:rPr lang="en-US" altLang="ja-JP" smtClean="0">
                <a:solidFill>
                  <a:prstClr val="black"/>
                </a:solidFill>
                <a:latin typeface="+mj-ea"/>
                <a:ea typeface="+mj-ea"/>
              </a:rPr>
              <a:t>messageloop</a:t>
            </a:r>
            <a:r>
              <a:rPr lang="ja-JP" altLang="en-US" smtClean="0">
                <a:solidFill>
                  <a:prstClr val="black"/>
                </a:solidFill>
                <a:latin typeface="+mj-ea"/>
                <a:ea typeface="+mj-ea"/>
              </a:rPr>
              <a:t>の</a:t>
            </a:r>
            <a:r>
              <a:rPr lang="en-US" altLang="ja-JP" smtClean="0">
                <a:solidFill>
                  <a:prstClr val="black"/>
                </a:solidFill>
                <a:latin typeface="+mj-ea"/>
                <a:ea typeface="+mj-ea"/>
              </a:rPr>
              <a:t>PeekMessage DispatchMessage</a:t>
            </a:r>
            <a:r>
              <a:rPr lang="ja-JP" altLang="en-US" smtClean="0">
                <a:solidFill>
                  <a:prstClr val="black"/>
                </a:solidFill>
                <a:latin typeface="+mj-ea"/>
                <a:ea typeface="+mj-ea"/>
              </a:rPr>
              <a:t>関数が反応し</a:t>
            </a:r>
            <a:r>
              <a:rPr lang="en-US" altLang="ja-JP" smtClean="0">
                <a:latin typeface="+mj-ea"/>
                <a:ea typeface="+mj-ea"/>
              </a:rPr>
              <a:t>msg.message </a:t>
            </a:r>
            <a:r>
              <a:rPr lang="ja-JP" altLang="en-US" smtClean="0">
                <a:latin typeface="+mj-ea"/>
                <a:ea typeface="+mj-ea"/>
              </a:rPr>
              <a:t>に</a:t>
            </a:r>
            <a:r>
              <a:rPr lang="en-US" altLang="ja-JP" smtClean="0">
                <a:latin typeface="+mj-ea"/>
                <a:ea typeface="+mj-ea"/>
              </a:rPr>
              <a:t> WM_QUIT</a:t>
            </a:r>
            <a:r>
              <a:rPr lang="ja-JP" altLang="en-US" smtClean="0">
                <a:latin typeface="+mj-ea"/>
                <a:ea typeface="+mj-ea"/>
              </a:rPr>
              <a:t>が入ります。</a:t>
            </a:r>
            <a:endParaRPr lang="en-US" altLang="ja-JP">
              <a:latin typeface="+mj-ea"/>
              <a:ea typeface="+mj-ea"/>
            </a:endParaRPr>
          </a:p>
        </p:txBody>
      </p:sp>
      <p:sp>
        <p:nvSpPr>
          <p:cNvPr id="9" name="正方形/長方形 8"/>
          <p:cNvSpPr/>
          <p:nvPr/>
        </p:nvSpPr>
        <p:spPr>
          <a:xfrm>
            <a:off x="132771" y="3632907"/>
            <a:ext cx="11884537" cy="2585323"/>
          </a:xfrm>
          <a:prstGeom prst="rect">
            <a:avLst/>
          </a:prstGeom>
          <a:ln>
            <a:solidFill>
              <a:schemeClr val="tx1"/>
            </a:solidFill>
          </a:ln>
        </p:spPr>
        <p:txBody>
          <a:bodyPr wrap="square">
            <a:spAutoFit/>
          </a:bodyPr>
          <a:lstStyle/>
          <a:p>
            <a:r>
              <a:rPr lang="en-US" altLang="ja-JP"/>
              <a:t>VOID </a:t>
            </a:r>
            <a:r>
              <a:rPr lang="en-US" altLang="ja-JP" smtClean="0"/>
              <a:t>PostQuitMessage(</a:t>
            </a:r>
            <a:r>
              <a:rPr lang="ja-JP" altLang="en-US" smtClean="0"/>
              <a:t>　</a:t>
            </a:r>
            <a:r>
              <a:rPr lang="en-US" altLang="ja-JP" smtClean="0"/>
              <a:t>int </a:t>
            </a:r>
            <a:r>
              <a:rPr lang="en-US" altLang="ja-JP"/>
              <a:t>nExitCode   // </a:t>
            </a:r>
            <a:r>
              <a:rPr lang="ja-JP" altLang="en-US"/>
              <a:t>終了</a:t>
            </a:r>
            <a:r>
              <a:rPr lang="ja-JP" altLang="en-US" smtClean="0"/>
              <a:t>コード　</a:t>
            </a:r>
            <a:r>
              <a:rPr lang="en-US" altLang="ja-JP" smtClean="0"/>
              <a:t>);</a:t>
            </a:r>
            <a:endParaRPr lang="en-US" altLang="ja-JP"/>
          </a:p>
          <a:p>
            <a:r>
              <a:rPr lang="ja-JP" altLang="en-US" smtClean="0"/>
              <a:t>パラメータ　</a:t>
            </a:r>
            <a:r>
              <a:rPr lang="en-US" altLang="ja-JP" smtClean="0"/>
              <a:t>nExitCode</a:t>
            </a:r>
            <a:endParaRPr lang="en-US" altLang="ja-JP"/>
          </a:p>
          <a:p>
            <a:r>
              <a:rPr lang="ja-JP" altLang="en-US"/>
              <a:t>アプリケーションの終了コードを指定します。この値は、 メッセージの </a:t>
            </a:r>
            <a:r>
              <a:rPr lang="en-US" altLang="ja-JP"/>
              <a:t>wParam </a:t>
            </a:r>
            <a:r>
              <a:rPr lang="ja-JP" altLang="en-US"/>
              <a:t>パラメータとして使われます。 </a:t>
            </a:r>
            <a:endParaRPr lang="en-US" altLang="ja-JP" smtClean="0"/>
          </a:p>
          <a:p>
            <a:r>
              <a:rPr lang="ja-JP" altLang="en-US" smtClean="0"/>
              <a:t>解説</a:t>
            </a:r>
            <a:endParaRPr lang="ja-JP" altLang="en-US"/>
          </a:p>
          <a:p>
            <a:r>
              <a:rPr lang="en-US" altLang="ja-JP"/>
              <a:t>PostQuitMessage </a:t>
            </a:r>
            <a:r>
              <a:rPr lang="ja-JP" altLang="en-US"/>
              <a:t>関数は、スレッドのメッセージキューへ </a:t>
            </a:r>
            <a:r>
              <a:rPr lang="en-US" altLang="ja-JP"/>
              <a:t>1 </a:t>
            </a:r>
            <a:r>
              <a:rPr lang="ja-JP" altLang="en-US"/>
              <a:t>つの メッセージをポストし、即座に制御を返します。この関数は単純に、スレッドが将来の任意の時点で自らを終了させるよう要求したとシステムに伝えることです。実際にスレッドを終了させるわけではありません。</a:t>
            </a:r>
          </a:p>
          <a:p>
            <a:r>
              <a:rPr lang="ja-JP" altLang="en-US"/>
              <a:t>メッセージキューから </a:t>
            </a:r>
            <a:r>
              <a:rPr lang="en-US" altLang="ja-JP"/>
              <a:t>WM_QUIT </a:t>
            </a:r>
            <a:r>
              <a:rPr lang="ja-JP" altLang="en-US"/>
              <a:t>メッセージを取得したスレッドは、自らのメッセージループを終了し、システムに制御を返さなければなりません。システムへ渡す終了コードは、その </a:t>
            </a:r>
            <a:r>
              <a:rPr lang="en-US" altLang="ja-JP"/>
              <a:t>WM_QUIT </a:t>
            </a:r>
            <a:r>
              <a:rPr lang="ja-JP" altLang="en-US"/>
              <a:t>メッセージの </a:t>
            </a:r>
            <a:r>
              <a:rPr lang="en-US" altLang="ja-JP"/>
              <a:t>wParam </a:t>
            </a:r>
            <a:r>
              <a:rPr lang="ja-JP" altLang="en-US"/>
              <a:t>パラメータでなければなりません。</a:t>
            </a:r>
          </a:p>
        </p:txBody>
      </p:sp>
      <p:sp>
        <p:nvSpPr>
          <p:cNvPr id="10" name="正方形/長方形 9"/>
          <p:cNvSpPr/>
          <p:nvPr/>
        </p:nvSpPr>
        <p:spPr>
          <a:xfrm>
            <a:off x="6708319" y="6317082"/>
            <a:ext cx="5483681" cy="369332"/>
          </a:xfrm>
          <a:prstGeom prst="rect">
            <a:avLst/>
          </a:prstGeom>
        </p:spPr>
        <p:txBody>
          <a:bodyPr wrap="none">
            <a:spAutoFit/>
          </a:bodyPr>
          <a:lstStyle/>
          <a:p>
            <a:r>
              <a:rPr lang="ja-JP" altLang="en-US"/>
              <a:t>https://msdn.microsoft.com/ja-jp/library/cc410954.aspx</a:t>
            </a:r>
          </a:p>
        </p:txBody>
      </p:sp>
    </p:spTree>
    <p:extLst>
      <p:ext uri="{BB962C8B-B14F-4D97-AF65-F5344CB8AC3E}">
        <p14:creationId xmlns:p14="http://schemas.microsoft.com/office/powerpoint/2010/main" val="1134335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25424" y="1609636"/>
            <a:ext cx="11852275" cy="923330"/>
          </a:xfrm>
          <a:prstGeom prst="rect">
            <a:avLst/>
          </a:prstGeom>
          <a:ln>
            <a:solidFill>
              <a:schemeClr val="tx1"/>
            </a:solidFill>
          </a:ln>
        </p:spPr>
        <p:txBody>
          <a:bodyPr wrap="square">
            <a:spAutoFit/>
          </a:bodyPr>
          <a:lstStyle/>
          <a:p>
            <a:r>
              <a:rPr lang="ja-JP" altLang="en-US"/>
              <a:t>既定のメッセージ処理</a:t>
            </a:r>
          </a:p>
          <a:p>
            <a:r>
              <a:rPr lang="ja-JP" altLang="en-US"/>
              <a:t>ウィンドウ プロシージャで特定のメッセージを処理しない場合は、メッセージ パラメーターを直接 </a:t>
            </a:r>
            <a:r>
              <a:rPr lang="en-US" altLang="ja-JP"/>
              <a:t>DefWindowProc </a:t>
            </a:r>
            <a:r>
              <a:rPr lang="ja-JP" altLang="en-US"/>
              <a:t>関数に渡し、この関数がメッセージに対して既定の動作を実行します </a:t>
            </a:r>
          </a:p>
        </p:txBody>
      </p:sp>
      <p:pic>
        <p:nvPicPr>
          <p:cNvPr id="6" name="図 5"/>
          <p:cNvPicPr>
            <a:picLocks noChangeAspect="1"/>
          </p:cNvPicPr>
          <p:nvPr/>
        </p:nvPicPr>
        <p:blipFill>
          <a:blip r:embed="rId2"/>
          <a:stretch>
            <a:fillRect/>
          </a:stretch>
        </p:blipFill>
        <p:spPr>
          <a:xfrm>
            <a:off x="225425" y="225424"/>
            <a:ext cx="5428142" cy="1196975"/>
          </a:xfrm>
          <a:prstGeom prst="rect">
            <a:avLst/>
          </a:prstGeom>
          <a:ln>
            <a:solidFill>
              <a:schemeClr val="tx1"/>
            </a:solidFill>
          </a:ln>
        </p:spPr>
      </p:pic>
      <p:sp>
        <p:nvSpPr>
          <p:cNvPr id="7" name="正方形/長方形 6"/>
          <p:cNvSpPr/>
          <p:nvPr/>
        </p:nvSpPr>
        <p:spPr>
          <a:xfrm>
            <a:off x="4965700" y="2535537"/>
            <a:ext cx="7899400" cy="369332"/>
          </a:xfrm>
          <a:prstGeom prst="rect">
            <a:avLst/>
          </a:prstGeom>
        </p:spPr>
        <p:txBody>
          <a:bodyPr wrap="square">
            <a:spAutoFit/>
          </a:bodyPr>
          <a:lstStyle/>
          <a:p>
            <a:r>
              <a:rPr lang="ja-JP" altLang="en-US"/>
              <a:t>https://msdn.microsoft.com/ja-jp/library/windows/desktop/ff381408.aspx</a:t>
            </a:r>
          </a:p>
        </p:txBody>
      </p:sp>
      <p:sp>
        <p:nvSpPr>
          <p:cNvPr id="8" name="テキスト ボックス 7"/>
          <p:cNvSpPr txBox="1"/>
          <p:nvPr/>
        </p:nvSpPr>
        <p:spPr>
          <a:xfrm>
            <a:off x="122319" y="3022600"/>
            <a:ext cx="5278753" cy="369332"/>
          </a:xfrm>
          <a:prstGeom prst="rect">
            <a:avLst/>
          </a:prstGeom>
          <a:noFill/>
        </p:spPr>
        <p:txBody>
          <a:bodyPr wrap="none" rtlCol="0">
            <a:spAutoFit/>
          </a:bodyPr>
          <a:lstStyle/>
          <a:p>
            <a:r>
              <a:rPr lang="ja-JP" altLang="en-US"/>
              <a:t>何</a:t>
            </a:r>
            <a:r>
              <a:rPr lang="ja-JP" altLang="en-US" smtClean="0"/>
              <a:t>もしない場合は、</a:t>
            </a:r>
            <a:r>
              <a:rPr lang="en-US" altLang="ja-JP" smtClean="0"/>
              <a:t>DefWindowProc</a:t>
            </a:r>
            <a:r>
              <a:rPr lang="ja-JP" altLang="en-US" smtClean="0"/>
              <a:t>関数で行います。</a:t>
            </a:r>
            <a:endParaRPr kumimoji="1" lang="ja-JP" altLang="en-US"/>
          </a:p>
        </p:txBody>
      </p:sp>
      <p:sp>
        <p:nvSpPr>
          <p:cNvPr id="9" name="テキスト ボックス 8"/>
          <p:cNvSpPr txBox="1"/>
          <p:nvPr/>
        </p:nvSpPr>
        <p:spPr>
          <a:xfrm>
            <a:off x="225424" y="4320404"/>
            <a:ext cx="10990829" cy="923330"/>
          </a:xfrm>
          <a:prstGeom prst="rect">
            <a:avLst/>
          </a:prstGeom>
          <a:noFill/>
        </p:spPr>
        <p:txBody>
          <a:bodyPr wrap="none" rtlCol="0">
            <a:spAutoFit/>
          </a:bodyPr>
          <a:lstStyle/>
          <a:p>
            <a:r>
              <a:rPr kumimoji="1" lang="ja-JP" altLang="en-US" smtClean="0"/>
              <a:t>これで、雛型</a:t>
            </a:r>
            <a:r>
              <a:rPr kumimoji="1" lang="en-US" altLang="ja-JP" smtClean="0"/>
              <a:t>program</a:t>
            </a:r>
            <a:r>
              <a:rPr kumimoji="1" lang="ja-JP" altLang="en-US" smtClean="0"/>
              <a:t>の説明は終了です。</a:t>
            </a:r>
            <a:r>
              <a:rPr lang="ja-JP" altLang="en-US" smtClean="0"/>
              <a:t>これまでは、</a:t>
            </a:r>
            <a:r>
              <a:rPr lang="en-US" altLang="ja-JP" smtClean="0"/>
              <a:t>library</a:t>
            </a:r>
            <a:r>
              <a:rPr lang="ja-JP" altLang="en-US" smtClean="0"/>
              <a:t>の方で</a:t>
            </a:r>
            <a:r>
              <a:rPr kumimoji="1" lang="ja-JP" altLang="en-US" smtClean="0"/>
              <a:t>当たり前の事を当たり前に動くように</a:t>
            </a:r>
            <a:r>
              <a:rPr kumimoji="1" lang="en-US" altLang="ja-JP" smtClean="0"/>
              <a:t>program</a:t>
            </a:r>
            <a:endParaRPr lang="en-US" altLang="ja-JP"/>
          </a:p>
          <a:p>
            <a:r>
              <a:rPr kumimoji="1" lang="ja-JP" altLang="en-US" smtClean="0"/>
              <a:t>していたのでそこまで致命的な</a:t>
            </a:r>
            <a:r>
              <a:rPr kumimoji="1" lang="en-US" altLang="ja-JP" smtClean="0"/>
              <a:t>Error</a:t>
            </a:r>
            <a:r>
              <a:rPr kumimoji="1" lang="ja-JP" altLang="en-US" smtClean="0"/>
              <a:t>は無かったですが、</a:t>
            </a:r>
            <a:r>
              <a:rPr kumimoji="1" lang="en-US" altLang="ja-JP" smtClean="0"/>
              <a:t>0</a:t>
            </a:r>
            <a:r>
              <a:rPr kumimoji="1" lang="ja-JP" altLang="en-US" smtClean="0"/>
              <a:t>から作るとなれば、当たり前を部分こそ最大限に注意し</a:t>
            </a:r>
            <a:endParaRPr kumimoji="1" lang="en-US" altLang="ja-JP" smtClean="0"/>
          </a:p>
          <a:p>
            <a:r>
              <a:rPr lang="ja-JP" altLang="en-US" smtClean="0"/>
              <a:t>ないといけません。</a:t>
            </a:r>
            <a:endParaRPr kumimoji="1" lang="en-US" altLang="ja-JP" smtClean="0"/>
          </a:p>
        </p:txBody>
      </p:sp>
    </p:spTree>
    <p:extLst>
      <p:ext uri="{BB962C8B-B14F-4D97-AF65-F5344CB8AC3E}">
        <p14:creationId xmlns:p14="http://schemas.microsoft.com/office/powerpoint/2010/main" val="252908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14877" y="458787"/>
            <a:ext cx="5924550" cy="1419225"/>
          </a:xfrm>
          <a:prstGeom prst="rect">
            <a:avLst/>
          </a:prstGeom>
          <a:ln>
            <a:solidFill>
              <a:schemeClr val="tx1"/>
            </a:solidFill>
          </a:ln>
        </p:spPr>
      </p:pic>
      <p:sp>
        <p:nvSpPr>
          <p:cNvPr id="5" name="テキスト ボックス 4"/>
          <p:cNvSpPr txBox="1"/>
          <p:nvPr/>
        </p:nvSpPr>
        <p:spPr>
          <a:xfrm>
            <a:off x="0" y="0"/>
            <a:ext cx="3177152" cy="369332"/>
          </a:xfrm>
          <a:prstGeom prst="rect">
            <a:avLst/>
          </a:prstGeom>
          <a:noFill/>
        </p:spPr>
        <p:txBody>
          <a:bodyPr wrap="none" rtlCol="0">
            <a:spAutoFit/>
          </a:bodyPr>
          <a:lstStyle/>
          <a:p>
            <a:r>
              <a:rPr kumimoji="1" lang="ja-JP" altLang="en-US" smtClean="0"/>
              <a:t>・「文字セット」を</a:t>
            </a:r>
            <a:r>
              <a:rPr kumimoji="1" lang="en-US" altLang="ja-JP" smtClean="0"/>
              <a:t>Unicode</a:t>
            </a:r>
            <a:r>
              <a:rPr kumimoji="1" lang="ja-JP" altLang="en-US" smtClean="0"/>
              <a:t>に設定</a:t>
            </a:r>
            <a:endParaRPr kumimoji="1" lang="ja-JP" altLang="en-US"/>
          </a:p>
        </p:txBody>
      </p:sp>
      <p:pic>
        <p:nvPicPr>
          <p:cNvPr id="7" name="図 6"/>
          <p:cNvPicPr>
            <a:picLocks noChangeAspect="1"/>
          </p:cNvPicPr>
          <p:nvPr/>
        </p:nvPicPr>
        <p:blipFill>
          <a:blip r:embed="rId3"/>
          <a:stretch>
            <a:fillRect/>
          </a:stretch>
        </p:blipFill>
        <p:spPr>
          <a:xfrm>
            <a:off x="214877" y="2426732"/>
            <a:ext cx="2854691" cy="1847850"/>
          </a:xfrm>
          <a:prstGeom prst="rect">
            <a:avLst/>
          </a:prstGeom>
          <a:ln>
            <a:solidFill>
              <a:schemeClr val="tx1"/>
            </a:solidFill>
          </a:ln>
        </p:spPr>
      </p:pic>
      <p:sp>
        <p:nvSpPr>
          <p:cNvPr id="8" name="テキスト ボックス 7"/>
          <p:cNvSpPr txBox="1"/>
          <p:nvPr/>
        </p:nvSpPr>
        <p:spPr>
          <a:xfrm>
            <a:off x="0" y="2057400"/>
            <a:ext cx="6668685" cy="369332"/>
          </a:xfrm>
          <a:prstGeom prst="rect">
            <a:avLst/>
          </a:prstGeom>
          <a:noFill/>
        </p:spPr>
        <p:txBody>
          <a:bodyPr wrap="none" rtlCol="0">
            <a:spAutoFit/>
          </a:bodyPr>
          <a:lstStyle/>
          <a:p>
            <a:r>
              <a:rPr kumimoji="1" lang="ja-JP" altLang="en-US" smtClean="0"/>
              <a:t>・</a:t>
            </a:r>
            <a:r>
              <a:rPr lang="en-US" altLang="ja-JP"/>
              <a:t>S</a:t>
            </a:r>
            <a:r>
              <a:rPr kumimoji="1" lang="en-US" altLang="ja-JP" smtClean="0"/>
              <a:t>olutionExplorer</a:t>
            </a:r>
            <a:r>
              <a:rPr kumimoji="1" lang="ja-JP" altLang="en-US" smtClean="0"/>
              <a:t>から「追加」→「新しい項目」で</a:t>
            </a:r>
            <a:r>
              <a:rPr kumimoji="1" lang="en-US" altLang="ja-JP" smtClean="0"/>
              <a:t>cppfile</a:t>
            </a:r>
            <a:r>
              <a:rPr lang="ja-JP" altLang="en-US" smtClean="0"/>
              <a:t>を</a:t>
            </a:r>
            <a:r>
              <a:rPr lang="en-US" altLang="ja-JP" smtClean="0"/>
              <a:t>main</a:t>
            </a:r>
            <a:r>
              <a:rPr lang="ja-JP" altLang="en-US" smtClean="0"/>
              <a:t>で作成</a:t>
            </a:r>
            <a:endParaRPr kumimoji="1" lang="ja-JP" altLang="en-US"/>
          </a:p>
        </p:txBody>
      </p:sp>
      <p:sp>
        <p:nvSpPr>
          <p:cNvPr id="9" name="テキスト ボックス 8"/>
          <p:cNvSpPr txBox="1"/>
          <p:nvPr/>
        </p:nvSpPr>
        <p:spPr>
          <a:xfrm>
            <a:off x="214877" y="4610100"/>
            <a:ext cx="7228133" cy="646331"/>
          </a:xfrm>
          <a:prstGeom prst="rect">
            <a:avLst/>
          </a:prstGeom>
          <a:noFill/>
        </p:spPr>
        <p:txBody>
          <a:bodyPr wrap="none" rtlCol="0">
            <a:spAutoFit/>
          </a:bodyPr>
          <a:lstStyle/>
          <a:p>
            <a:r>
              <a:rPr kumimoji="1" lang="ja-JP" altLang="en-US" smtClean="0"/>
              <a:t>いつもの</a:t>
            </a:r>
            <a:r>
              <a:rPr kumimoji="1" lang="en-US" altLang="ja-JP" smtClean="0"/>
              <a:t>DirectX</a:t>
            </a:r>
            <a:r>
              <a:rPr kumimoji="1" lang="ja-JP" altLang="en-US" smtClean="0"/>
              <a:t>の</a:t>
            </a:r>
            <a:r>
              <a:rPr kumimoji="1" lang="en-US" altLang="ja-JP" smtClean="0"/>
              <a:t>lib</a:t>
            </a:r>
            <a:r>
              <a:rPr kumimoji="1" lang="ja-JP" altLang="en-US" smtClean="0"/>
              <a:t>と</a:t>
            </a:r>
            <a:r>
              <a:rPr kumimoji="1" lang="en-US" altLang="ja-JP" smtClean="0"/>
              <a:t>h</a:t>
            </a:r>
            <a:r>
              <a:rPr lang="ja-JP" altLang="en-US" smtClean="0"/>
              <a:t>の</a:t>
            </a:r>
            <a:r>
              <a:rPr lang="en-US" altLang="ja-JP" smtClean="0"/>
              <a:t>property</a:t>
            </a:r>
            <a:r>
              <a:rPr lang="ja-JP" altLang="en-US" smtClean="0"/>
              <a:t>設定は、</a:t>
            </a:r>
            <a:r>
              <a:rPr lang="en-US" altLang="ja-JP" smtClean="0"/>
              <a:t>DirectX</a:t>
            </a:r>
            <a:r>
              <a:rPr lang="ja-JP" altLang="en-US" smtClean="0"/>
              <a:t>の導入時に行います。</a:t>
            </a:r>
            <a:endParaRPr lang="en-US" altLang="ja-JP" smtClean="0"/>
          </a:p>
          <a:p>
            <a:r>
              <a:rPr kumimoji="1" lang="ja-JP" altLang="en-US" smtClean="0"/>
              <a:t>それでは、雛型を打ちましょう。</a:t>
            </a:r>
            <a:endParaRPr kumimoji="1" lang="en-US" altLang="ja-JP" smtClean="0"/>
          </a:p>
        </p:txBody>
      </p:sp>
    </p:spTree>
    <p:extLst>
      <p:ext uri="{BB962C8B-B14F-4D97-AF65-F5344CB8AC3E}">
        <p14:creationId xmlns:p14="http://schemas.microsoft.com/office/powerpoint/2010/main" val="355618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1600" y="0"/>
            <a:ext cx="1557991" cy="369332"/>
          </a:xfrm>
          <a:prstGeom prst="rect">
            <a:avLst/>
          </a:prstGeom>
          <a:noFill/>
        </p:spPr>
        <p:txBody>
          <a:bodyPr wrap="none" rtlCol="0">
            <a:spAutoFit/>
          </a:bodyPr>
          <a:lstStyle/>
          <a:p>
            <a:r>
              <a:rPr kumimoji="1" lang="ja-JP" altLang="en-US" smtClean="0"/>
              <a:t>・雛型</a:t>
            </a:r>
            <a:r>
              <a:rPr lang="en-US" altLang="ja-JP" smtClean="0"/>
              <a:t>P</a:t>
            </a:r>
            <a:r>
              <a:rPr kumimoji="1" lang="en-US" altLang="ja-JP" smtClean="0"/>
              <a:t>rogram</a:t>
            </a:r>
            <a:endParaRPr kumimoji="1" lang="ja-JP" altLang="en-US"/>
          </a:p>
        </p:txBody>
      </p:sp>
      <p:pic>
        <p:nvPicPr>
          <p:cNvPr id="2" name="図 1"/>
          <p:cNvPicPr>
            <a:picLocks noChangeAspect="1"/>
          </p:cNvPicPr>
          <p:nvPr/>
        </p:nvPicPr>
        <p:blipFill>
          <a:blip r:embed="rId2"/>
          <a:stretch>
            <a:fillRect/>
          </a:stretch>
        </p:blipFill>
        <p:spPr>
          <a:xfrm>
            <a:off x="314325" y="520700"/>
            <a:ext cx="7581620" cy="3695700"/>
          </a:xfrm>
          <a:prstGeom prst="rect">
            <a:avLst/>
          </a:prstGeom>
          <a:ln>
            <a:solidFill>
              <a:schemeClr val="tx1"/>
            </a:solidFill>
          </a:ln>
        </p:spPr>
      </p:pic>
      <p:sp>
        <p:nvSpPr>
          <p:cNvPr id="3" name="テキスト ボックス 2"/>
          <p:cNvSpPr txBox="1"/>
          <p:nvPr/>
        </p:nvSpPr>
        <p:spPr>
          <a:xfrm>
            <a:off x="314325" y="4328636"/>
            <a:ext cx="5436553" cy="646331"/>
          </a:xfrm>
          <a:prstGeom prst="rect">
            <a:avLst/>
          </a:prstGeom>
          <a:noFill/>
        </p:spPr>
        <p:txBody>
          <a:bodyPr wrap="none" rtlCol="0">
            <a:spAutoFit/>
          </a:bodyPr>
          <a:lstStyle/>
          <a:p>
            <a:r>
              <a:rPr kumimoji="1" lang="ja-JP" altLang="en-US" smtClean="0"/>
              <a:t>必要な</a:t>
            </a:r>
            <a:r>
              <a:rPr kumimoji="1" lang="en-US" altLang="ja-JP" smtClean="0"/>
              <a:t>Header</a:t>
            </a:r>
            <a:r>
              <a:rPr lang="ja-JP" altLang="en-US"/>
              <a:t>・</a:t>
            </a:r>
            <a:r>
              <a:rPr kumimoji="1" lang="ja-JP" altLang="en-US" smtClean="0"/>
              <a:t>定数・</a:t>
            </a:r>
            <a:r>
              <a:rPr kumimoji="1" lang="en-US" altLang="ja-JP" smtClean="0"/>
              <a:t>global</a:t>
            </a:r>
            <a:r>
              <a:rPr kumimoji="1" lang="ja-JP" altLang="en-US" smtClean="0"/>
              <a:t>変数・</a:t>
            </a:r>
            <a:r>
              <a:rPr kumimoji="1" lang="en-US" altLang="ja-JP" smtClean="0"/>
              <a:t>prototype</a:t>
            </a:r>
            <a:r>
              <a:rPr kumimoji="1" lang="ja-JP" altLang="en-US" smtClean="0"/>
              <a:t>宣言を記載</a:t>
            </a:r>
            <a:endParaRPr kumimoji="1" lang="en-US" altLang="ja-JP" smtClean="0"/>
          </a:p>
          <a:p>
            <a:r>
              <a:rPr kumimoji="1" lang="ja-JP" altLang="en-US" smtClean="0"/>
              <a:t>中身に関しては後</a:t>
            </a:r>
            <a:r>
              <a:rPr lang="ja-JP" altLang="en-US" smtClean="0"/>
              <a:t>で説明します。</a:t>
            </a:r>
            <a:endParaRPr kumimoji="1" lang="ja-JP" altLang="en-US"/>
          </a:p>
        </p:txBody>
      </p:sp>
      <p:cxnSp>
        <p:nvCxnSpPr>
          <p:cNvPr id="5" name="直線矢印コネクタ 4"/>
          <p:cNvCxnSpPr/>
          <p:nvPr/>
        </p:nvCxnSpPr>
        <p:spPr>
          <a:xfrm flipH="1" flipV="1">
            <a:off x="5053501" y="2010559"/>
            <a:ext cx="3591735" cy="1682667"/>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flipV="1">
            <a:off x="5870920" y="1953988"/>
            <a:ext cx="2774316" cy="1682666"/>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645236" y="3158836"/>
            <a:ext cx="3459601" cy="646331"/>
          </a:xfrm>
          <a:prstGeom prst="rect">
            <a:avLst/>
          </a:prstGeom>
          <a:noFill/>
        </p:spPr>
        <p:txBody>
          <a:bodyPr wrap="none" rtlCol="0">
            <a:spAutoFit/>
          </a:bodyPr>
          <a:lstStyle/>
          <a:p>
            <a:r>
              <a:rPr kumimoji="1" lang="ja-JP" altLang="en-US" u="sng" smtClean="0"/>
              <a:t>わかりずらいですが、</a:t>
            </a:r>
            <a:r>
              <a:rPr kumimoji="1" lang="en-US" altLang="ja-JP" u="sng" smtClean="0"/>
              <a:t>FILE</a:t>
            </a:r>
            <a:r>
              <a:rPr kumimoji="1" lang="ja-JP" altLang="en-US" u="sng" smtClean="0"/>
              <a:t>と</a:t>
            </a:r>
            <a:r>
              <a:rPr kumimoji="1" lang="en-US" altLang="ja-JP" u="sng" smtClean="0"/>
              <a:t>LINE</a:t>
            </a:r>
            <a:r>
              <a:rPr kumimoji="1" lang="ja-JP" altLang="en-US" u="sng" smtClean="0"/>
              <a:t>の</a:t>
            </a:r>
            <a:endParaRPr kumimoji="1" lang="en-US" altLang="ja-JP" u="sng" smtClean="0"/>
          </a:p>
          <a:p>
            <a:r>
              <a:rPr lang="ja-JP" altLang="en-US" u="sng" smtClean="0"/>
              <a:t>両側の「 </a:t>
            </a:r>
            <a:r>
              <a:rPr kumimoji="1" lang="en-US" altLang="ja-JP" u="sng" smtClean="0"/>
              <a:t>_</a:t>
            </a:r>
            <a:r>
              <a:rPr lang="ja-JP" altLang="en-US" u="sng" smtClean="0"/>
              <a:t> </a:t>
            </a:r>
            <a:r>
              <a:rPr kumimoji="1" lang="ja-JP" altLang="en-US" u="sng" smtClean="0"/>
              <a:t>」は</a:t>
            </a:r>
            <a:r>
              <a:rPr lang="ja-JP" altLang="en-US" u="sng" smtClean="0"/>
              <a:t>二つ</a:t>
            </a:r>
            <a:r>
              <a:rPr kumimoji="1" lang="ja-JP" altLang="en-US" u="sng" smtClean="0"/>
              <a:t>あります。</a:t>
            </a:r>
            <a:endParaRPr kumimoji="1" lang="ja-JP" altLang="en-US" u="sng"/>
          </a:p>
        </p:txBody>
      </p:sp>
    </p:spTree>
    <p:extLst>
      <p:ext uri="{BB962C8B-B14F-4D97-AF65-F5344CB8AC3E}">
        <p14:creationId xmlns:p14="http://schemas.microsoft.com/office/powerpoint/2010/main" val="534113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0"/>
            <a:ext cx="6663722" cy="6858000"/>
          </a:xfrm>
          <a:prstGeom prst="rect">
            <a:avLst/>
          </a:prstGeom>
          <a:ln>
            <a:solidFill>
              <a:schemeClr val="tx1"/>
            </a:solidFill>
          </a:ln>
        </p:spPr>
      </p:pic>
      <p:sp>
        <p:nvSpPr>
          <p:cNvPr id="5" name="テキスト ボックス 4"/>
          <p:cNvSpPr txBox="1"/>
          <p:nvPr/>
        </p:nvSpPr>
        <p:spPr>
          <a:xfrm>
            <a:off x="7721600" y="3244334"/>
            <a:ext cx="3988849" cy="369332"/>
          </a:xfrm>
          <a:prstGeom prst="rect">
            <a:avLst/>
          </a:prstGeom>
          <a:noFill/>
        </p:spPr>
        <p:txBody>
          <a:bodyPr wrap="none" rtlCol="0">
            <a:spAutoFit/>
          </a:bodyPr>
          <a:lstStyle/>
          <a:p>
            <a:r>
              <a:rPr lang="en-US" altLang="ja-JP" smtClean="0"/>
              <a:t>Window</a:t>
            </a:r>
            <a:r>
              <a:rPr lang="en-US" altLang="ja-JP"/>
              <a:t>Program</a:t>
            </a:r>
            <a:r>
              <a:rPr lang="ja-JP" altLang="en-US" smtClean="0"/>
              <a:t>の</a:t>
            </a:r>
            <a:r>
              <a:rPr kumimoji="1" lang="en-US" altLang="ja-JP" smtClean="0"/>
              <a:t>Main</a:t>
            </a:r>
            <a:r>
              <a:rPr kumimoji="1" lang="ja-JP" altLang="en-US" smtClean="0"/>
              <a:t>関数部分です。</a:t>
            </a:r>
            <a:endParaRPr kumimoji="1" lang="ja-JP" altLang="en-US"/>
          </a:p>
        </p:txBody>
      </p:sp>
    </p:spTree>
    <p:extLst>
      <p:ext uri="{BB962C8B-B14F-4D97-AF65-F5344CB8AC3E}">
        <p14:creationId xmlns:p14="http://schemas.microsoft.com/office/powerpoint/2010/main" val="418818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58762" y="168274"/>
            <a:ext cx="8055358" cy="4302125"/>
          </a:xfrm>
          <a:prstGeom prst="rect">
            <a:avLst/>
          </a:prstGeom>
          <a:ln>
            <a:solidFill>
              <a:schemeClr val="tx1"/>
            </a:solidFill>
          </a:ln>
        </p:spPr>
      </p:pic>
      <p:sp>
        <p:nvSpPr>
          <p:cNvPr id="6" name="テキスト ボックス 5"/>
          <p:cNvSpPr txBox="1"/>
          <p:nvPr/>
        </p:nvSpPr>
        <p:spPr>
          <a:xfrm>
            <a:off x="258762" y="4800600"/>
            <a:ext cx="11010707" cy="1200329"/>
          </a:xfrm>
          <a:prstGeom prst="rect">
            <a:avLst/>
          </a:prstGeom>
          <a:noFill/>
        </p:spPr>
        <p:txBody>
          <a:bodyPr wrap="none" rtlCol="0">
            <a:spAutoFit/>
          </a:bodyPr>
          <a:lstStyle/>
          <a:p>
            <a:r>
              <a:rPr kumimoji="1" lang="ja-JP" altLang="en-US" smtClean="0"/>
              <a:t>ここまでが、</a:t>
            </a:r>
            <a:r>
              <a:rPr kumimoji="1" lang="en-US" altLang="ja-JP" smtClean="0"/>
              <a:t>window</a:t>
            </a:r>
            <a:r>
              <a:rPr kumimoji="1" lang="ja-JP" altLang="en-US" smtClean="0"/>
              <a:t>を出す単純な</a:t>
            </a:r>
            <a:r>
              <a:rPr kumimoji="1" lang="en-US" altLang="ja-JP" smtClean="0"/>
              <a:t>program</a:t>
            </a:r>
            <a:r>
              <a:rPr kumimoji="1" lang="ja-JP" altLang="en-US" smtClean="0"/>
              <a:t>となります。とりあえず、実行して</a:t>
            </a:r>
            <a:r>
              <a:rPr kumimoji="1" lang="en-US" altLang="ja-JP" smtClean="0"/>
              <a:t>window</a:t>
            </a:r>
            <a:r>
              <a:rPr kumimoji="1" lang="ja-JP" altLang="en-US" smtClean="0"/>
              <a:t>が出る事を</a:t>
            </a:r>
            <a:r>
              <a:rPr kumimoji="1" lang="en-US" altLang="ja-JP" smtClean="0"/>
              <a:t>check</a:t>
            </a:r>
            <a:r>
              <a:rPr kumimoji="1" lang="ja-JP" altLang="en-US" smtClean="0"/>
              <a:t>してください。</a:t>
            </a:r>
            <a:endParaRPr kumimoji="1" lang="en-US" altLang="ja-JP" smtClean="0"/>
          </a:p>
          <a:p>
            <a:r>
              <a:rPr lang="ja-JP" altLang="en-US" smtClean="0"/>
              <a:t>ここから、</a:t>
            </a:r>
            <a:r>
              <a:rPr lang="en-US" altLang="ja-JP" smtClean="0"/>
              <a:t>Game</a:t>
            </a:r>
            <a:r>
              <a:rPr lang="ja-JP" altLang="en-US" smtClean="0"/>
              <a:t>専用の</a:t>
            </a:r>
            <a:r>
              <a:rPr lang="en-US" altLang="ja-JP" smtClean="0"/>
              <a:t>program</a:t>
            </a:r>
            <a:r>
              <a:rPr lang="ja-JP" altLang="en-US" smtClean="0"/>
              <a:t>に改造していきます。</a:t>
            </a:r>
            <a:endParaRPr lang="en-US" altLang="ja-JP" smtClean="0"/>
          </a:p>
          <a:p>
            <a:endParaRPr kumimoji="1" lang="en-US" altLang="ja-JP"/>
          </a:p>
          <a:p>
            <a:r>
              <a:rPr lang="ja-JP" altLang="en-US" smtClean="0"/>
              <a:t>まあ、その前に説明します。</a:t>
            </a:r>
            <a:endParaRPr kumimoji="1" lang="en-US" altLang="ja-JP" smtClean="0"/>
          </a:p>
        </p:txBody>
      </p:sp>
    </p:spTree>
    <p:extLst>
      <p:ext uri="{BB962C8B-B14F-4D97-AF65-F5344CB8AC3E}">
        <p14:creationId xmlns:p14="http://schemas.microsoft.com/office/powerpoint/2010/main" val="3175636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740285" cy="369332"/>
          </a:xfrm>
          <a:prstGeom prst="rect">
            <a:avLst/>
          </a:prstGeom>
          <a:noFill/>
        </p:spPr>
        <p:txBody>
          <a:bodyPr wrap="none" rtlCol="0">
            <a:spAutoFit/>
          </a:bodyPr>
          <a:lstStyle/>
          <a:p>
            <a:r>
              <a:rPr kumimoji="1" lang="ja-JP" altLang="en-US" smtClean="0"/>
              <a:t>・</a:t>
            </a:r>
            <a:r>
              <a:rPr lang="en-US" altLang="ja-JP" smtClean="0"/>
              <a:t>window</a:t>
            </a:r>
            <a:r>
              <a:rPr lang="ja-JP" altLang="en-US" smtClean="0"/>
              <a:t>の</a:t>
            </a:r>
            <a:r>
              <a:rPr kumimoji="1" lang="ja-JP" altLang="en-US" smtClean="0"/>
              <a:t>解説</a:t>
            </a:r>
            <a:endParaRPr kumimoji="1" lang="ja-JP" altLang="en-US"/>
          </a:p>
        </p:txBody>
      </p:sp>
      <p:pic>
        <p:nvPicPr>
          <p:cNvPr id="5" name="図 4"/>
          <p:cNvPicPr>
            <a:picLocks noChangeAspect="1"/>
          </p:cNvPicPr>
          <p:nvPr/>
        </p:nvPicPr>
        <p:blipFill>
          <a:blip r:embed="rId2"/>
          <a:stretch>
            <a:fillRect/>
          </a:stretch>
        </p:blipFill>
        <p:spPr>
          <a:xfrm>
            <a:off x="333374" y="561974"/>
            <a:ext cx="7837429" cy="2549525"/>
          </a:xfrm>
          <a:prstGeom prst="rect">
            <a:avLst/>
          </a:prstGeom>
          <a:ln>
            <a:solidFill>
              <a:schemeClr val="tx1"/>
            </a:solidFill>
          </a:ln>
        </p:spPr>
      </p:pic>
      <p:cxnSp>
        <p:nvCxnSpPr>
          <p:cNvPr id="7" name="直線矢印コネクタ 6"/>
          <p:cNvCxnSpPr/>
          <p:nvPr/>
        </p:nvCxnSpPr>
        <p:spPr>
          <a:xfrm flipH="1" flipV="1">
            <a:off x="1740285" y="787400"/>
            <a:ext cx="380615" cy="2755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33374" y="3543300"/>
            <a:ext cx="10682668" cy="646331"/>
          </a:xfrm>
          <a:prstGeom prst="rect">
            <a:avLst/>
          </a:prstGeom>
          <a:noFill/>
        </p:spPr>
        <p:txBody>
          <a:bodyPr wrap="none" rtlCol="0">
            <a:spAutoFit/>
          </a:bodyPr>
          <a:lstStyle/>
          <a:p>
            <a:r>
              <a:rPr lang="en-US" altLang="ja-JP" smtClean="0"/>
              <a:t>&lt; Windows.h &gt;</a:t>
            </a:r>
            <a:r>
              <a:rPr lang="ja-JP" altLang="en-US" smtClean="0"/>
              <a:t>は、</a:t>
            </a:r>
            <a:r>
              <a:rPr lang="en-US" altLang="ja-JP" smtClean="0"/>
              <a:t>Windows</a:t>
            </a:r>
            <a:r>
              <a:rPr lang="ja-JP" altLang="en-US" smtClean="0"/>
              <a:t>の</a:t>
            </a:r>
            <a:r>
              <a:rPr lang="en-US" altLang="ja-JP"/>
              <a:t>A</a:t>
            </a:r>
            <a:r>
              <a:rPr lang="en-US" altLang="ja-JP" smtClean="0"/>
              <a:t>pplication</a:t>
            </a:r>
            <a:r>
              <a:rPr lang="ja-JP" altLang="en-US" smtClean="0"/>
              <a:t>を作るための</a:t>
            </a:r>
            <a:r>
              <a:rPr lang="en-US" altLang="ja-JP" smtClean="0"/>
              <a:t>API</a:t>
            </a:r>
            <a:r>
              <a:rPr lang="ja-JP" altLang="en-US" smtClean="0"/>
              <a:t>関連が含まれています。</a:t>
            </a:r>
            <a:r>
              <a:rPr lang="en-US" altLang="ja-JP" smtClean="0"/>
              <a:t>Lib</a:t>
            </a:r>
            <a:r>
              <a:rPr lang="ja-JP" altLang="en-US" smtClean="0"/>
              <a:t>は、元々</a:t>
            </a:r>
            <a:r>
              <a:rPr lang="en-US" altLang="ja-JP" smtClean="0"/>
              <a:t>VS</a:t>
            </a:r>
            <a:r>
              <a:rPr lang="ja-JP" altLang="en-US" smtClean="0"/>
              <a:t>にあるので、</a:t>
            </a:r>
            <a:endParaRPr lang="en-US" altLang="ja-JP" smtClean="0"/>
          </a:p>
          <a:p>
            <a:r>
              <a:rPr lang="en-US" altLang="ja-JP" smtClean="0"/>
              <a:t>Header</a:t>
            </a:r>
            <a:r>
              <a:rPr lang="ja-JP" altLang="en-US" smtClean="0"/>
              <a:t>を</a:t>
            </a:r>
            <a:r>
              <a:rPr kumimoji="1" lang="en-US" altLang="ja-JP" smtClean="0"/>
              <a:t>Include</a:t>
            </a:r>
            <a:r>
              <a:rPr kumimoji="1" lang="ja-JP" altLang="en-US" smtClean="0"/>
              <a:t>すると</a:t>
            </a:r>
            <a:r>
              <a:rPr kumimoji="1" lang="en-US" altLang="ja-JP" smtClean="0"/>
              <a:t>API</a:t>
            </a:r>
            <a:r>
              <a:rPr kumimoji="1" lang="ja-JP" altLang="en-US" smtClean="0"/>
              <a:t>が使用できる。この</a:t>
            </a:r>
            <a:r>
              <a:rPr kumimoji="1" lang="en-US" altLang="ja-JP" smtClean="0"/>
              <a:t>API</a:t>
            </a:r>
            <a:r>
              <a:rPr kumimoji="1" lang="ja-JP" altLang="en-US" smtClean="0"/>
              <a:t>は、</a:t>
            </a:r>
            <a:r>
              <a:rPr kumimoji="1" lang="en-US" altLang="ja-JP" smtClean="0"/>
              <a:t>WIN32API</a:t>
            </a:r>
            <a:r>
              <a:rPr kumimoji="1" lang="ja-JP" altLang="en-US" smtClean="0"/>
              <a:t>って言います。</a:t>
            </a:r>
            <a:endParaRPr kumimoji="1" lang="ja-JP" altLang="en-US"/>
          </a:p>
        </p:txBody>
      </p:sp>
      <p:sp>
        <p:nvSpPr>
          <p:cNvPr id="11" name="テキスト ボックス 10"/>
          <p:cNvSpPr txBox="1"/>
          <p:nvPr/>
        </p:nvSpPr>
        <p:spPr>
          <a:xfrm>
            <a:off x="333374" y="4940300"/>
            <a:ext cx="11589263" cy="646331"/>
          </a:xfrm>
          <a:prstGeom prst="rect">
            <a:avLst/>
          </a:prstGeom>
          <a:noFill/>
        </p:spPr>
        <p:txBody>
          <a:bodyPr wrap="none" rtlCol="0">
            <a:spAutoFit/>
          </a:bodyPr>
          <a:lstStyle/>
          <a:p>
            <a:r>
              <a:rPr lang="en-US" altLang="ja-JP" smtClean="0"/>
              <a:t>WIN32API</a:t>
            </a:r>
            <a:r>
              <a:rPr lang="ja-JP" altLang="en-US" smtClean="0"/>
              <a:t>は、</a:t>
            </a:r>
            <a:r>
              <a:rPr lang="en-US" altLang="ja-JP" smtClean="0"/>
              <a:t>OS</a:t>
            </a:r>
            <a:r>
              <a:rPr lang="ja-JP" altLang="en-US" smtClean="0"/>
              <a:t>操作可能な命令もあるので、</a:t>
            </a:r>
            <a:r>
              <a:rPr lang="en-US" altLang="ja-JP" smtClean="0"/>
              <a:t>Cdrive</a:t>
            </a:r>
            <a:r>
              <a:rPr lang="ja-JP" altLang="en-US" smtClean="0"/>
              <a:t>の</a:t>
            </a:r>
            <a:r>
              <a:rPr lang="en-US" altLang="ja-JP" smtClean="0"/>
              <a:t>Data</a:t>
            </a:r>
            <a:r>
              <a:rPr lang="ja-JP" altLang="en-US" smtClean="0"/>
              <a:t>を全滅させたり、電源を落としたりと本当に何でもできるので</a:t>
            </a:r>
            <a:endParaRPr lang="en-US" altLang="ja-JP" smtClean="0"/>
          </a:p>
          <a:p>
            <a:r>
              <a:rPr kumimoji="1" lang="ja-JP" altLang="en-US"/>
              <a:t>ヤバ</a:t>
            </a:r>
            <a:r>
              <a:rPr kumimoji="1" lang="ja-JP" altLang="en-US" smtClean="0"/>
              <a:t>いことには使わないようしましょう。</a:t>
            </a:r>
            <a:endParaRPr kumimoji="1" lang="ja-JP" altLang="en-US"/>
          </a:p>
        </p:txBody>
      </p:sp>
    </p:spTree>
    <p:extLst>
      <p:ext uri="{BB962C8B-B14F-4D97-AF65-F5344CB8AC3E}">
        <p14:creationId xmlns:p14="http://schemas.microsoft.com/office/powerpoint/2010/main" val="182343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19074" y="269874"/>
            <a:ext cx="7837429" cy="2549525"/>
          </a:xfrm>
          <a:prstGeom prst="rect">
            <a:avLst/>
          </a:prstGeom>
          <a:ln>
            <a:solidFill>
              <a:schemeClr val="tx1"/>
            </a:solidFill>
          </a:ln>
        </p:spPr>
      </p:pic>
      <p:sp>
        <p:nvSpPr>
          <p:cNvPr id="5" name="テキスト ボックス 4"/>
          <p:cNvSpPr txBox="1"/>
          <p:nvPr/>
        </p:nvSpPr>
        <p:spPr>
          <a:xfrm>
            <a:off x="156024" y="2908300"/>
            <a:ext cx="11595995" cy="1477328"/>
          </a:xfrm>
          <a:prstGeom prst="rect">
            <a:avLst/>
          </a:prstGeom>
          <a:noFill/>
        </p:spPr>
        <p:txBody>
          <a:bodyPr wrap="none" rtlCol="0">
            <a:spAutoFit/>
          </a:bodyPr>
          <a:lstStyle/>
          <a:p>
            <a:r>
              <a:rPr lang="en-US" altLang="ja-JP" smtClean="0"/>
              <a:t>Comment</a:t>
            </a:r>
            <a:r>
              <a:rPr lang="ja-JP" altLang="en-US" smtClean="0"/>
              <a:t>に書かれてる</a:t>
            </a:r>
            <a:r>
              <a:rPr lang="ja-JP" altLang="en-US">
                <a:solidFill>
                  <a:srgbClr val="FF0000"/>
                </a:solidFill>
              </a:rPr>
              <a:t>「</a:t>
            </a:r>
            <a:r>
              <a:rPr lang="ja-JP" altLang="en-US" smtClean="0">
                <a:solidFill>
                  <a:srgbClr val="FF0000"/>
                </a:solidFill>
              </a:rPr>
              <a:t>削除されていないメモリを出力にダンプする</a:t>
            </a:r>
            <a:r>
              <a:rPr lang="ja-JP" altLang="en-US">
                <a:solidFill>
                  <a:srgbClr val="FF0000"/>
                </a:solidFill>
              </a:rPr>
              <a:t>」</a:t>
            </a:r>
            <a:r>
              <a:rPr lang="ja-JP" altLang="en-US" smtClean="0"/>
              <a:t>ところの説明します。</a:t>
            </a:r>
            <a:endParaRPr lang="en-US" altLang="ja-JP" smtClean="0"/>
          </a:p>
          <a:p>
            <a:r>
              <a:rPr kumimoji="1" lang="en-US" altLang="ja-JP" smtClean="0">
                <a:solidFill>
                  <a:schemeClr val="accent6">
                    <a:lumMod val="50000"/>
                  </a:schemeClr>
                </a:solidFill>
              </a:rPr>
              <a:t>//_DEBUG</a:t>
            </a:r>
            <a:r>
              <a:rPr kumimoji="1" lang="ja-JP" altLang="en-US" smtClean="0"/>
              <a:t>のまでの</a:t>
            </a:r>
            <a:r>
              <a:rPr kumimoji="1" lang="en-US" altLang="ja-JP" smtClean="0"/>
              <a:t>Program</a:t>
            </a:r>
            <a:r>
              <a:rPr kumimoji="1" lang="ja-JP" altLang="en-US" smtClean="0"/>
              <a:t>で</a:t>
            </a:r>
            <a:r>
              <a:rPr lang="ja-JP" altLang="en-US" smtClean="0"/>
              <a:t>動的確保した</a:t>
            </a:r>
            <a:r>
              <a:rPr lang="en-US" altLang="ja-JP" smtClean="0"/>
              <a:t>memory</a:t>
            </a:r>
            <a:r>
              <a:rPr lang="ja-JP" altLang="en-US" smtClean="0"/>
              <a:t>領域が解放されていない場合、</a:t>
            </a:r>
            <a:r>
              <a:rPr lang="en-US" altLang="ja-JP" smtClean="0"/>
              <a:t>program</a:t>
            </a:r>
            <a:r>
              <a:rPr lang="ja-JP" altLang="en-US" smtClean="0"/>
              <a:t>終了時に出力</a:t>
            </a:r>
            <a:r>
              <a:rPr lang="en-US" altLang="ja-JP" smtClean="0"/>
              <a:t>window</a:t>
            </a:r>
            <a:r>
              <a:rPr lang="ja-JP" altLang="en-US" smtClean="0"/>
              <a:t>に</a:t>
            </a:r>
            <a:endParaRPr lang="en-US" altLang="ja-JP" smtClean="0"/>
          </a:p>
          <a:p>
            <a:r>
              <a:rPr kumimoji="1" lang="ja-JP" altLang="en-US" smtClean="0"/>
              <a:t>その情報</a:t>
            </a:r>
            <a:r>
              <a:rPr lang="ja-JP" altLang="en-US" smtClean="0"/>
              <a:t>が出力されます</a:t>
            </a:r>
            <a:r>
              <a:rPr kumimoji="1" lang="ja-JP" altLang="en-US" smtClean="0"/>
              <a:t>。</a:t>
            </a:r>
            <a:r>
              <a:rPr lang="ja-JP" altLang="en-US" smtClean="0"/>
              <a:t>動的</a:t>
            </a:r>
            <a:r>
              <a:rPr lang="en-US" altLang="ja-JP" smtClean="0"/>
              <a:t>memory</a:t>
            </a:r>
            <a:r>
              <a:rPr lang="ja-JP" altLang="en-US" smtClean="0"/>
              <a:t>は自分で削除命令を出さないと</a:t>
            </a:r>
            <a:r>
              <a:rPr lang="en-US" altLang="ja-JP" smtClean="0"/>
              <a:t>PC</a:t>
            </a:r>
            <a:r>
              <a:rPr lang="ja-JP" altLang="en-US" smtClean="0"/>
              <a:t>の電源を落とさないと永遠に残り続けます。</a:t>
            </a:r>
            <a:endParaRPr lang="en-US" altLang="ja-JP" smtClean="0"/>
          </a:p>
          <a:p>
            <a:r>
              <a:rPr kumimoji="1" lang="ja-JP" altLang="en-US" smtClean="0"/>
              <a:t>それはあってはいけないことですが、あるかもしれないです。でもその事がわからないと直す事もできません</a:t>
            </a:r>
            <a:r>
              <a:rPr lang="ja-JP" altLang="en-US" smtClean="0"/>
              <a:t>これを書い</a:t>
            </a:r>
            <a:endParaRPr lang="en-US" altLang="ja-JP" smtClean="0"/>
          </a:p>
          <a:p>
            <a:r>
              <a:rPr lang="ja-JP" altLang="en-US" smtClean="0"/>
              <a:t>ておけば</a:t>
            </a:r>
            <a:r>
              <a:rPr lang="en-US" altLang="ja-JP" smtClean="0"/>
              <a:t>miss</a:t>
            </a:r>
            <a:r>
              <a:rPr lang="ja-JP" altLang="en-US" smtClean="0"/>
              <a:t>に気づくことができます。</a:t>
            </a:r>
            <a:endParaRPr kumimoji="1" lang="ja-JP" altLang="en-US"/>
          </a:p>
        </p:txBody>
      </p:sp>
      <p:sp>
        <p:nvSpPr>
          <p:cNvPr id="6" name="テキスト ボックス 5"/>
          <p:cNvSpPr txBox="1"/>
          <p:nvPr/>
        </p:nvSpPr>
        <p:spPr>
          <a:xfrm>
            <a:off x="219074" y="4665029"/>
            <a:ext cx="10723641" cy="1754326"/>
          </a:xfrm>
          <a:prstGeom prst="rect">
            <a:avLst/>
          </a:prstGeom>
          <a:noFill/>
        </p:spPr>
        <p:txBody>
          <a:bodyPr wrap="none" rtlCol="0">
            <a:spAutoFit/>
          </a:bodyPr>
          <a:lstStyle/>
          <a:p>
            <a:r>
              <a:rPr kumimoji="1" lang="ja-JP" altLang="en-US" smtClean="0"/>
              <a:t>中身を見ていくと</a:t>
            </a:r>
            <a:endParaRPr kumimoji="1" lang="en-US" altLang="ja-JP" smtClean="0"/>
          </a:p>
          <a:p>
            <a:r>
              <a:rPr kumimoji="1" lang="en-US" altLang="ja-JP" smtClean="0">
                <a:solidFill>
                  <a:schemeClr val="accent5"/>
                </a:solidFill>
              </a:rPr>
              <a:t>#include </a:t>
            </a:r>
            <a:r>
              <a:rPr kumimoji="1" lang="en-US" altLang="ja-JP" smtClean="0">
                <a:solidFill>
                  <a:srgbClr val="FF0000"/>
                </a:solidFill>
              </a:rPr>
              <a:t>&lt;crtdbg.h&gt;</a:t>
            </a:r>
            <a:r>
              <a:rPr lang="ja-JP" altLang="en-US" smtClean="0"/>
              <a:t>・・・</a:t>
            </a:r>
            <a:r>
              <a:rPr lang="en-US" altLang="ja-JP" smtClean="0"/>
              <a:t>new</a:t>
            </a:r>
            <a:r>
              <a:rPr lang="ja-JP" altLang="en-US" smtClean="0"/>
              <a:t>に</a:t>
            </a:r>
            <a:r>
              <a:rPr lang="en-US" altLang="ja-JP" smtClean="0"/>
              <a:t>MemoryLeak</a:t>
            </a:r>
            <a:r>
              <a:rPr lang="ja-JP" altLang="en-US" smtClean="0"/>
              <a:t>用の引数を</a:t>
            </a:r>
            <a:r>
              <a:rPr lang="en-US" altLang="ja-JP" smtClean="0"/>
              <a:t>OverLoad</a:t>
            </a:r>
            <a:r>
              <a:rPr lang="ja-JP" altLang="en-US" smtClean="0"/>
              <a:t>させる</a:t>
            </a:r>
            <a:r>
              <a:rPr lang="ja-JP" altLang="en-US"/>
              <a:t>事</a:t>
            </a:r>
            <a:r>
              <a:rPr lang="ja-JP" altLang="en-US" smtClean="0"/>
              <a:t>ができる。</a:t>
            </a:r>
            <a:endParaRPr lang="en-US" altLang="ja-JP" smtClean="0"/>
          </a:p>
          <a:p>
            <a:endParaRPr kumimoji="1" lang="en-US" altLang="ja-JP"/>
          </a:p>
          <a:p>
            <a:r>
              <a:rPr kumimoji="1" lang="en-US" altLang="ja-JP" smtClean="0">
                <a:solidFill>
                  <a:schemeClr val="accent5"/>
                </a:solidFill>
              </a:rPr>
              <a:t>#ifdef</a:t>
            </a:r>
            <a:r>
              <a:rPr lang="ja-JP" altLang="en-US" smtClean="0"/>
              <a:t> 条件</a:t>
            </a:r>
            <a:r>
              <a:rPr lang="en-US" altLang="ja-JP" smtClean="0"/>
              <a:t>Macro</a:t>
            </a:r>
            <a:r>
              <a:rPr lang="ja-JP" altLang="en-US" smtClean="0"/>
              <a:t>～</a:t>
            </a:r>
            <a:r>
              <a:rPr lang="en-US" altLang="ja-JP" smtClean="0">
                <a:solidFill>
                  <a:schemeClr val="accent1">
                    <a:lumMod val="75000"/>
                  </a:schemeClr>
                </a:solidFill>
              </a:rPr>
              <a:t>#endif  </a:t>
            </a:r>
            <a:r>
              <a:rPr kumimoji="1" lang="ja-JP" altLang="en-US" smtClean="0"/>
              <a:t>・・・  </a:t>
            </a:r>
            <a:r>
              <a:rPr kumimoji="1" lang="en-US" altLang="ja-JP" smtClean="0">
                <a:solidFill>
                  <a:schemeClr val="accent1">
                    <a:lumMod val="75000"/>
                  </a:schemeClr>
                </a:solidFill>
              </a:rPr>
              <a:t>#ifdef </a:t>
            </a:r>
            <a:r>
              <a:rPr kumimoji="1" lang="ja-JP" altLang="en-US" smtClean="0"/>
              <a:t>～</a:t>
            </a:r>
            <a:r>
              <a:rPr kumimoji="1" lang="en-US" altLang="ja-JP" smtClean="0">
                <a:solidFill>
                  <a:schemeClr val="accent1">
                    <a:lumMod val="75000"/>
                  </a:schemeClr>
                </a:solidFill>
              </a:rPr>
              <a:t>#endif  </a:t>
            </a:r>
            <a:r>
              <a:rPr kumimoji="1" lang="ja-JP" altLang="en-US" smtClean="0"/>
              <a:t>までを条件</a:t>
            </a:r>
            <a:r>
              <a:rPr lang="en-US" altLang="ja-JP" smtClean="0"/>
              <a:t>Macro</a:t>
            </a:r>
            <a:r>
              <a:rPr lang="ja-JP" altLang="en-US" smtClean="0"/>
              <a:t>を定義してる</a:t>
            </a:r>
            <a:r>
              <a:rPr kumimoji="1" lang="ja-JP" altLang="en-US" smtClean="0"/>
              <a:t>場合、</a:t>
            </a:r>
            <a:r>
              <a:rPr kumimoji="1" lang="en-US" altLang="ja-JP" smtClean="0"/>
              <a:t>Compile</a:t>
            </a:r>
            <a:r>
              <a:rPr kumimoji="1" lang="ja-JP" altLang="en-US" smtClean="0"/>
              <a:t>します。</a:t>
            </a:r>
            <a:endParaRPr kumimoji="1" lang="en-US" altLang="ja-JP" smtClean="0"/>
          </a:p>
          <a:p>
            <a:r>
              <a:rPr lang="en-US" altLang="ja-JP"/>
              <a:t> </a:t>
            </a:r>
            <a:r>
              <a:rPr lang="en-US" altLang="ja-JP" smtClean="0"/>
              <a:t>                                                </a:t>
            </a:r>
            <a:r>
              <a:rPr lang="ja-JP" altLang="en-US" smtClean="0"/>
              <a:t>今回の</a:t>
            </a:r>
            <a:r>
              <a:rPr kumimoji="1" lang="ja-JP" altLang="en-US" smtClean="0"/>
              <a:t>条件</a:t>
            </a:r>
            <a:r>
              <a:rPr lang="en-US" altLang="ja-JP"/>
              <a:t>M</a:t>
            </a:r>
            <a:r>
              <a:rPr kumimoji="1" lang="en-US" altLang="ja-JP" smtClean="0"/>
              <a:t>acro</a:t>
            </a:r>
            <a:r>
              <a:rPr kumimoji="1" lang="ja-JP" altLang="en-US" smtClean="0"/>
              <a:t>は</a:t>
            </a:r>
            <a:r>
              <a:rPr kumimoji="1" lang="en-US" altLang="ja-JP" smtClean="0"/>
              <a:t>_DEBUG</a:t>
            </a:r>
            <a:r>
              <a:rPr lang="ja-JP" altLang="en-US" smtClean="0"/>
              <a:t>です</a:t>
            </a:r>
            <a:r>
              <a:rPr kumimoji="1" lang="ja-JP" altLang="en-US" smtClean="0"/>
              <a:t>。</a:t>
            </a:r>
            <a:r>
              <a:rPr lang="en-US" altLang="ja-JP" smtClean="0"/>
              <a:t>_DEBUG</a:t>
            </a:r>
            <a:r>
              <a:rPr lang="ja-JP" altLang="en-US" smtClean="0"/>
              <a:t>は</a:t>
            </a:r>
            <a:r>
              <a:rPr lang="en-US" altLang="ja-JP" smtClean="0"/>
              <a:t>VS</a:t>
            </a:r>
            <a:r>
              <a:rPr lang="ja-JP" altLang="en-US" smtClean="0"/>
              <a:t>専用の</a:t>
            </a:r>
            <a:r>
              <a:rPr lang="en-US" altLang="ja-JP" smtClean="0"/>
              <a:t>Macro</a:t>
            </a:r>
            <a:r>
              <a:rPr lang="ja-JP" altLang="en-US" smtClean="0"/>
              <a:t>で</a:t>
            </a:r>
            <a:r>
              <a:rPr lang="en-US" altLang="ja-JP" smtClean="0"/>
              <a:t>DebugMode</a:t>
            </a:r>
            <a:r>
              <a:rPr lang="ja-JP" altLang="en-US" smtClean="0"/>
              <a:t>を実行</a:t>
            </a:r>
            <a:endParaRPr lang="en-US" altLang="ja-JP" smtClean="0"/>
          </a:p>
          <a:p>
            <a:r>
              <a:rPr lang="ja-JP" altLang="en-US"/>
              <a:t>　</a:t>
            </a:r>
            <a:r>
              <a:rPr lang="ja-JP" altLang="en-US" smtClean="0"/>
              <a:t>　　　　　　　　　　　　　　　　する場合定義されます。</a:t>
            </a:r>
            <a:endParaRPr lang="en-US" altLang="ja-JP" smtClean="0"/>
          </a:p>
        </p:txBody>
      </p:sp>
    </p:spTree>
    <p:extLst>
      <p:ext uri="{BB962C8B-B14F-4D97-AF65-F5344CB8AC3E}">
        <p14:creationId xmlns:p14="http://schemas.microsoft.com/office/powerpoint/2010/main" val="3464402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0337" y="139700"/>
            <a:ext cx="6360459" cy="1828800"/>
          </a:xfrm>
          <a:prstGeom prst="rect">
            <a:avLst/>
          </a:prstGeom>
          <a:ln>
            <a:solidFill>
              <a:schemeClr val="tx1"/>
            </a:solidFill>
          </a:ln>
        </p:spPr>
      </p:pic>
      <p:sp>
        <p:nvSpPr>
          <p:cNvPr id="5" name="テキスト ボックス 4"/>
          <p:cNvSpPr txBox="1"/>
          <p:nvPr/>
        </p:nvSpPr>
        <p:spPr>
          <a:xfrm>
            <a:off x="160337" y="2197100"/>
            <a:ext cx="9948236" cy="646331"/>
          </a:xfrm>
          <a:prstGeom prst="rect">
            <a:avLst/>
          </a:prstGeom>
          <a:noFill/>
        </p:spPr>
        <p:txBody>
          <a:bodyPr wrap="none" rtlCol="0">
            <a:spAutoFit/>
          </a:bodyPr>
          <a:lstStyle/>
          <a:p>
            <a:r>
              <a:rPr kumimoji="1" lang="en-US" altLang="ja-JP" smtClean="0">
                <a:solidFill>
                  <a:schemeClr val="accent1">
                    <a:lumMod val="75000"/>
                  </a:schemeClr>
                </a:solidFill>
              </a:rPr>
              <a:t>#ifndef  </a:t>
            </a:r>
            <a:r>
              <a:rPr kumimoji="1" lang="en-US" altLang="ja-JP" smtClean="0"/>
              <a:t>Macro</a:t>
            </a:r>
            <a:r>
              <a:rPr lang="ja-JP" altLang="en-US" smtClean="0"/>
              <a:t>～</a:t>
            </a:r>
            <a:r>
              <a:rPr lang="en-US" altLang="ja-JP" smtClean="0">
                <a:solidFill>
                  <a:schemeClr val="accent1">
                    <a:lumMod val="75000"/>
                  </a:schemeClr>
                </a:solidFill>
              </a:rPr>
              <a:t>#endif</a:t>
            </a:r>
            <a:r>
              <a:rPr lang="ja-JP" altLang="en-US" smtClean="0"/>
              <a:t>・・・</a:t>
            </a:r>
            <a:r>
              <a:rPr lang="en-US" altLang="ja-JP">
                <a:solidFill>
                  <a:schemeClr val="accent1">
                    <a:lumMod val="75000"/>
                  </a:schemeClr>
                </a:solidFill>
              </a:rPr>
              <a:t> #ifndef </a:t>
            </a:r>
            <a:r>
              <a:rPr lang="ja-JP" altLang="en-US" smtClean="0"/>
              <a:t>～</a:t>
            </a:r>
            <a:r>
              <a:rPr lang="en-US" altLang="ja-JP" smtClean="0">
                <a:solidFill>
                  <a:schemeClr val="accent1">
                    <a:lumMod val="75000"/>
                  </a:schemeClr>
                </a:solidFill>
              </a:rPr>
              <a:t>#endif</a:t>
            </a:r>
            <a:r>
              <a:rPr lang="ja-JP" altLang="en-US" smtClean="0"/>
              <a:t>の条件</a:t>
            </a:r>
            <a:r>
              <a:rPr lang="en-US" altLang="ja-JP" smtClean="0"/>
              <a:t>macro</a:t>
            </a:r>
            <a:r>
              <a:rPr lang="ja-JP" altLang="en-US" smtClean="0"/>
              <a:t>が定義されていない場合、</a:t>
            </a:r>
            <a:r>
              <a:rPr lang="en-US" altLang="ja-JP" smtClean="0"/>
              <a:t>Compile</a:t>
            </a:r>
            <a:r>
              <a:rPr lang="ja-JP" altLang="en-US" smtClean="0"/>
              <a:t>されます。</a:t>
            </a:r>
            <a:endParaRPr lang="en-US" altLang="ja-JP" smtClean="0"/>
          </a:p>
          <a:p>
            <a:r>
              <a:rPr lang="ja-JP" altLang="en-US"/>
              <a:t>　</a:t>
            </a:r>
            <a:r>
              <a:rPr lang="ja-JP" altLang="en-US" smtClean="0"/>
              <a:t>　　　　　　　　　　　　　　　　読み方はイフノットデフです。</a:t>
            </a:r>
            <a:endParaRPr lang="en-US" altLang="ja-JP" smtClean="0"/>
          </a:p>
        </p:txBody>
      </p:sp>
      <p:sp>
        <p:nvSpPr>
          <p:cNvPr id="6" name="テキスト ボックス 5"/>
          <p:cNvSpPr txBox="1"/>
          <p:nvPr/>
        </p:nvSpPr>
        <p:spPr>
          <a:xfrm>
            <a:off x="160337" y="3053665"/>
            <a:ext cx="8765477" cy="2031325"/>
          </a:xfrm>
          <a:prstGeom prst="rect">
            <a:avLst/>
          </a:prstGeom>
          <a:noFill/>
        </p:spPr>
        <p:txBody>
          <a:bodyPr wrap="none" rtlCol="0">
            <a:spAutoFit/>
          </a:bodyPr>
          <a:lstStyle/>
          <a:p>
            <a:r>
              <a:rPr lang="en-US" altLang="ja-JP" smtClean="0">
                <a:solidFill>
                  <a:schemeClr val="accent1"/>
                </a:solidFill>
              </a:rPr>
              <a:t>#</a:t>
            </a:r>
            <a:r>
              <a:rPr lang="en-US" altLang="ja-JP" smtClean="0">
                <a:solidFill>
                  <a:schemeClr val="accent1">
                    <a:lumMod val="75000"/>
                  </a:schemeClr>
                </a:solidFill>
              </a:rPr>
              <a:t>define </a:t>
            </a:r>
            <a:r>
              <a:rPr lang="en-US" altLang="ja-JP"/>
              <a:t>DBG_NEW </a:t>
            </a:r>
            <a:r>
              <a:rPr lang="en-US" altLang="ja-JP">
                <a:solidFill>
                  <a:schemeClr val="accent1">
                    <a:lumMod val="75000"/>
                  </a:schemeClr>
                </a:solidFill>
              </a:rPr>
              <a:t>new </a:t>
            </a:r>
            <a:r>
              <a:rPr lang="en-US" altLang="ja-JP"/>
              <a:t>( _NORMAL_BLOCK , __FILE__ , __LINE__ </a:t>
            </a:r>
            <a:r>
              <a:rPr lang="en-US" altLang="ja-JP" smtClean="0"/>
              <a:t>)</a:t>
            </a:r>
          </a:p>
          <a:p>
            <a:r>
              <a:rPr lang="en-US" altLang="ja-JP" smtClean="0"/>
              <a:t>DBG_NEW </a:t>
            </a:r>
            <a:r>
              <a:rPr lang="ja-JP" altLang="en-US" smtClean="0"/>
              <a:t>の</a:t>
            </a:r>
            <a:r>
              <a:rPr lang="en-US" altLang="ja-JP"/>
              <a:t>M</a:t>
            </a:r>
            <a:r>
              <a:rPr lang="en-US" altLang="ja-JP" smtClean="0"/>
              <a:t>acro</a:t>
            </a:r>
            <a:r>
              <a:rPr lang="ja-JP" altLang="en-US" smtClean="0"/>
              <a:t>内容を</a:t>
            </a:r>
            <a:r>
              <a:rPr lang="en-US" altLang="ja-JP" smtClean="0"/>
              <a:t>new</a:t>
            </a:r>
            <a:r>
              <a:rPr lang="ja-JP" altLang="en-US"/>
              <a:t>の</a:t>
            </a:r>
            <a:r>
              <a:rPr lang="en-US" altLang="ja-JP" smtClean="0"/>
              <a:t>debug</a:t>
            </a:r>
            <a:r>
              <a:rPr lang="ja-JP" altLang="en-US" smtClean="0"/>
              <a:t>用の引数持ちにしました。その引数を紹介します。</a:t>
            </a:r>
            <a:endParaRPr lang="en-US" altLang="ja-JP" smtClean="0"/>
          </a:p>
          <a:p>
            <a:endParaRPr lang="en-US" altLang="ja-JP" smtClean="0"/>
          </a:p>
          <a:p>
            <a:r>
              <a:rPr lang="en-US" altLang="ja-JP" smtClean="0"/>
              <a:t>_NORMAL_BLOCK</a:t>
            </a:r>
            <a:r>
              <a:rPr lang="ja-JP" altLang="en-US" smtClean="0"/>
              <a:t>　・・・</a:t>
            </a:r>
            <a:r>
              <a:rPr lang="ja-JP" altLang="en-US"/>
              <a:t>どの部分</a:t>
            </a:r>
            <a:r>
              <a:rPr lang="ja-JP" altLang="en-US" smtClean="0"/>
              <a:t>の</a:t>
            </a:r>
            <a:r>
              <a:rPr lang="en-US" altLang="ja-JP"/>
              <a:t>M</a:t>
            </a:r>
            <a:r>
              <a:rPr lang="en-US" altLang="ja-JP" smtClean="0"/>
              <a:t>emory</a:t>
            </a:r>
            <a:r>
              <a:rPr lang="ja-JP" altLang="en-US" smtClean="0"/>
              <a:t>を</a:t>
            </a:r>
            <a:r>
              <a:rPr lang="ja-JP" altLang="en-US"/>
              <a:t>確保するか指定</a:t>
            </a:r>
            <a:r>
              <a:rPr lang="ja-JP" altLang="en-US" smtClean="0"/>
              <a:t>する</a:t>
            </a:r>
            <a:r>
              <a:rPr lang="en-US" altLang="ja-JP" smtClean="0"/>
              <a:t>flag</a:t>
            </a:r>
            <a:r>
              <a:rPr lang="ja-JP" altLang="en-US" smtClean="0"/>
              <a:t>。</a:t>
            </a:r>
            <a:endParaRPr lang="en-US" altLang="ja-JP"/>
          </a:p>
          <a:p>
            <a:r>
              <a:rPr lang="en-US" altLang="ja-JP"/>
              <a:t>__FILE</a:t>
            </a:r>
            <a:r>
              <a:rPr lang="en-US" altLang="ja-JP" smtClean="0"/>
              <a:t>__		</a:t>
            </a:r>
            <a:r>
              <a:rPr lang="ja-JP" altLang="en-US" smtClean="0"/>
              <a:t>・・・</a:t>
            </a:r>
            <a:r>
              <a:rPr lang="en-US" altLang="ja-JP"/>
              <a:t> __FILE</a:t>
            </a:r>
            <a:r>
              <a:rPr lang="en-US" altLang="ja-JP" smtClean="0"/>
              <a:t>__</a:t>
            </a:r>
            <a:r>
              <a:rPr lang="ja-JP" altLang="en-US" smtClean="0"/>
              <a:t>が置かれた場所の現在のファイル名</a:t>
            </a:r>
            <a:endParaRPr lang="en-US" altLang="ja-JP"/>
          </a:p>
          <a:p>
            <a:r>
              <a:rPr lang="en-US" altLang="ja-JP" smtClean="0"/>
              <a:t>__</a:t>
            </a:r>
            <a:r>
              <a:rPr lang="en-US" altLang="ja-JP"/>
              <a:t>LINE</a:t>
            </a:r>
            <a:r>
              <a:rPr lang="en-US" altLang="ja-JP" smtClean="0"/>
              <a:t>__		</a:t>
            </a:r>
            <a:r>
              <a:rPr lang="ja-JP" altLang="en-US" smtClean="0"/>
              <a:t>・・・</a:t>
            </a:r>
            <a:r>
              <a:rPr lang="en-US" altLang="ja-JP"/>
              <a:t>__LINE</a:t>
            </a:r>
            <a:r>
              <a:rPr lang="en-US" altLang="ja-JP" smtClean="0"/>
              <a:t>__</a:t>
            </a:r>
            <a:r>
              <a:rPr lang="ja-JP" altLang="en-US" smtClean="0"/>
              <a:t>の行数</a:t>
            </a:r>
            <a:endParaRPr lang="en-US" altLang="ja-JP" smtClean="0"/>
          </a:p>
          <a:p>
            <a:r>
              <a:rPr lang="ja-JP" altLang="en-US" smtClean="0"/>
              <a:t>となっています。</a:t>
            </a:r>
            <a:endParaRPr lang="en-US" altLang="ja-JP"/>
          </a:p>
        </p:txBody>
      </p:sp>
      <p:pic>
        <p:nvPicPr>
          <p:cNvPr id="7" name="図 6"/>
          <p:cNvPicPr>
            <a:picLocks noChangeAspect="1"/>
          </p:cNvPicPr>
          <p:nvPr/>
        </p:nvPicPr>
        <p:blipFill>
          <a:blip r:embed="rId3"/>
          <a:stretch>
            <a:fillRect/>
          </a:stretch>
        </p:blipFill>
        <p:spPr>
          <a:xfrm>
            <a:off x="160337" y="5295224"/>
            <a:ext cx="3748247" cy="1448475"/>
          </a:xfrm>
          <a:prstGeom prst="rect">
            <a:avLst/>
          </a:prstGeom>
          <a:ln>
            <a:solidFill>
              <a:schemeClr val="tx1"/>
            </a:solidFill>
          </a:ln>
        </p:spPr>
      </p:pic>
      <p:sp>
        <p:nvSpPr>
          <p:cNvPr id="8" name="テキスト ボックス 7"/>
          <p:cNvSpPr txBox="1"/>
          <p:nvPr/>
        </p:nvSpPr>
        <p:spPr>
          <a:xfrm>
            <a:off x="4241800" y="5834795"/>
            <a:ext cx="3557384" cy="369332"/>
          </a:xfrm>
          <a:prstGeom prst="rect">
            <a:avLst/>
          </a:prstGeom>
          <a:noFill/>
        </p:spPr>
        <p:txBody>
          <a:bodyPr wrap="none" rtlCol="0">
            <a:spAutoFit/>
          </a:bodyPr>
          <a:lstStyle/>
          <a:p>
            <a:r>
              <a:rPr kumimoji="1" lang="ja-JP" altLang="en-US" smtClean="0"/>
              <a:t>本当かどうかは実験してみましたｗ</a:t>
            </a:r>
            <a:endParaRPr kumimoji="1" lang="ja-JP" altLang="en-US"/>
          </a:p>
        </p:txBody>
      </p:sp>
    </p:spTree>
    <p:extLst>
      <p:ext uri="{BB962C8B-B14F-4D97-AF65-F5344CB8AC3E}">
        <p14:creationId xmlns:p14="http://schemas.microsoft.com/office/powerpoint/2010/main" val="1486316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3625</TotalTime>
  <Words>2015</Words>
  <Application>Microsoft Office PowerPoint</Application>
  <PresentationFormat>ワイド画面</PresentationFormat>
  <Paragraphs>242</Paragraphs>
  <Slides>24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ＭＳ Ｐゴシック</vt:lpstr>
      <vt:lpstr>ＭＳ ゴシック</vt:lpstr>
      <vt:lpstr>Arial</vt:lpstr>
      <vt:lpstr>Calibri</vt:lpstr>
      <vt:lpstr>Calibri Light</vt:lpstr>
      <vt:lpstr>Office テーマ</vt:lpstr>
      <vt:lpstr>GameSystem開発指南書２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158</cp:revision>
  <dcterms:created xsi:type="dcterms:W3CDTF">2016-04-21T00:45:06Z</dcterms:created>
  <dcterms:modified xsi:type="dcterms:W3CDTF">2017-03-08T08:24:24Z</dcterms:modified>
</cp:coreProperties>
</file>