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9" d="100"/>
          <a:sy n="79" d="100"/>
        </p:scale>
        <p:origin x="120" y="6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2017/10/11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開発指南書３</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dirty="0" smtClean="0"/>
              <a:t>Object</a:t>
            </a:r>
            <a:r>
              <a:rPr lang="ja-JP" altLang="en-US" dirty="0" smtClean="0"/>
              <a:t>指向・</a:t>
            </a:r>
            <a:r>
              <a:rPr lang="en-US" altLang="ja-JP" dirty="0"/>
              <a:t> Class</a:t>
            </a:r>
            <a:r>
              <a:rPr lang="ja-JP" altLang="en-US" dirty="0" smtClean="0"/>
              <a:t>化</a:t>
            </a:r>
            <a:endParaRPr lang="en-US" altLang="ja-JP" dirty="0"/>
          </a:p>
          <a:p>
            <a:r>
              <a:rPr lang="en-US" altLang="ja-JP" dirty="0" err="1" smtClean="0"/>
              <a:t>IncludeGuard</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00006" cy="923330"/>
          </a:xfrm>
          <a:prstGeom prst="rect">
            <a:avLst/>
          </a:prstGeom>
          <a:noFill/>
        </p:spPr>
        <p:txBody>
          <a:bodyPr wrap="none" rtlCol="0">
            <a:spAutoFit/>
          </a:bodyPr>
          <a:lstStyle/>
          <a:p>
            <a:r>
              <a:rPr kumimoji="1" lang="ja-JP" altLang="en-US" smtClean="0"/>
              <a:t>・</a:t>
            </a:r>
            <a:r>
              <a:rPr lang="ja-JP" altLang="en-US" smtClean="0"/>
              <a:t>多重定義を防ぐ</a:t>
            </a:r>
            <a:endParaRPr lang="en-US" altLang="ja-JP" smtClean="0"/>
          </a:p>
          <a:p>
            <a:r>
              <a:rPr kumimoji="1" lang="ja-JP" altLang="en-US"/>
              <a:t>　</a:t>
            </a:r>
            <a:r>
              <a:rPr kumimoji="1" lang="en-US" altLang="ja-JP" smtClean="0"/>
              <a:t>cpp</a:t>
            </a:r>
            <a:r>
              <a:rPr kumimoji="1" lang="ja-JP" altLang="en-US" smtClean="0"/>
              <a:t>を複数用意して</a:t>
            </a:r>
            <a:r>
              <a:rPr lang="ja-JP" altLang="en-US" smtClean="0"/>
              <a:t>分割</a:t>
            </a:r>
            <a:r>
              <a:rPr lang="en-US" altLang="ja-JP" smtClean="0"/>
              <a:t>compile</a:t>
            </a:r>
            <a:r>
              <a:rPr lang="ja-JP" altLang="en-US" smtClean="0"/>
              <a:t>をすると、しっかりと考えて作らないと多重定義が発生します。</a:t>
            </a:r>
            <a:r>
              <a:rPr lang="en-US" altLang="ja-JP" smtClean="0"/>
              <a:t>Program</a:t>
            </a:r>
            <a:r>
              <a:rPr lang="ja-JP" altLang="en-US" smtClean="0"/>
              <a:t>的には合っているよう</a:t>
            </a:r>
            <a:endParaRPr lang="en-US" altLang="ja-JP" smtClean="0"/>
          </a:p>
          <a:p>
            <a:r>
              <a:rPr lang="ja-JP" altLang="en-US" smtClean="0"/>
              <a:t>で実は間違っている</a:t>
            </a:r>
            <a:r>
              <a:rPr kumimoji="1" lang="en-US" altLang="ja-JP" smtClean="0"/>
              <a:t>Lync</a:t>
            </a:r>
            <a:r>
              <a:rPr kumimoji="1" lang="ja-JP" altLang="en-US" smtClean="0"/>
              <a:t>系</a:t>
            </a:r>
            <a:r>
              <a:rPr kumimoji="1" lang="en-US" altLang="ja-JP" smtClean="0"/>
              <a:t>Error</a:t>
            </a:r>
            <a:r>
              <a:rPr kumimoji="1" lang="ja-JP" altLang="en-US" smtClean="0"/>
              <a:t>の話です。</a:t>
            </a:r>
            <a:endParaRPr kumimoji="1" lang="ja-JP" altLang="en-US"/>
          </a:p>
        </p:txBody>
      </p:sp>
      <p:pic>
        <p:nvPicPr>
          <p:cNvPr id="5" name="図 4"/>
          <p:cNvPicPr>
            <a:picLocks noChangeAspect="1"/>
          </p:cNvPicPr>
          <p:nvPr/>
        </p:nvPicPr>
        <p:blipFill>
          <a:blip r:embed="rId2"/>
          <a:stretch>
            <a:fillRect/>
          </a:stretch>
        </p:blipFill>
        <p:spPr>
          <a:xfrm>
            <a:off x="274802" y="1483179"/>
            <a:ext cx="2622777" cy="3459230"/>
          </a:xfrm>
          <a:prstGeom prst="rect">
            <a:avLst/>
          </a:prstGeom>
          <a:ln>
            <a:solidFill>
              <a:schemeClr val="tx1"/>
            </a:solidFill>
          </a:ln>
        </p:spPr>
      </p:pic>
      <p:sp>
        <p:nvSpPr>
          <p:cNvPr id="6" name="テキスト ボックス 5"/>
          <p:cNvSpPr txBox="1"/>
          <p:nvPr/>
        </p:nvSpPr>
        <p:spPr>
          <a:xfrm>
            <a:off x="93474" y="1113847"/>
            <a:ext cx="1492716" cy="369332"/>
          </a:xfrm>
          <a:prstGeom prst="rect">
            <a:avLst/>
          </a:prstGeom>
          <a:noFill/>
        </p:spPr>
        <p:txBody>
          <a:bodyPr wrap="none" rtlCol="0">
            <a:spAutoFit/>
          </a:bodyPr>
          <a:lstStyle/>
          <a:p>
            <a:r>
              <a:rPr kumimoji="1" lang="ja-JP" altLang="en-US" smtClean="0"/>
              <a:t>例、多重定義</a:t>
            </a:r>
            <a:endParaRPr kumimoji="1" lang="ja-JP" altLang="en-US"/>
          </a:p>
        </p:txBody>
      </p:sp>
      <p:pic>
        <p:nvPicPr>
          <p:cNvPr id="7" name="図 6"/>
          <p:cNvPicPr>
            <a:picLocks noChangeAspect="1"/>
          </p:cNvPicPr>
          <p:nvPr/>
        </p:nvPicPr>
        <p:blipFill>
          <a:blip r:embed="rId3"/>
          <a:stretch>
            <a:fillRect/>
          </a:stretch>
        </p:blipFill>
        <p:spPr>
          <a:xfrm>
            <a:off x="3196132" y="1483179"/>
            <a:ext cx="2104840" cy="1649407"/>
          </a:xfrm>
          <a:prstGeom prst="rect">
            <a:avLst/>
          </a:prstGeom>
          <a:ln>
            <a:solidFill>
              <a:schemeClr val="tx1"/>
            </a:solidFill>
          </a:ln>
        </p:spPr>
      </p:pic>
      <p:sp>
        <p:nvSpPr>
          <p:cNvPr id="8" name="テキスト ボックス 7"/>
          <p:cNvSpPr txBox="1"/>
          <p:nvPr/>
        </p:nvSpPr>
        <p:spPr>
          <a:xfrm>
            <a:off x="5617029" y="1483179"/>
            <a:ext cx="5637762" cy="1200329"/>
          </a:xfrm>
          <a:prstGeom prst="rect">
            <a:avLst/>
          </a:prstGeom>
          <a:noFill/>
        </p:spPr>
        <p:txBody>
          <a:bodyPr wrap="none" rtlCol="0">
            <a:spAutoFit/>
          </a:bodyPr>
          <a:lstStyle/>
          <a:p>
            <a:r>
              <a:rPr lang="ja-JP" altLang="en-US" smtClean="0"/>
              <a:t>構造体や</a:t>
            </a:r>
            <a:r>
              <a:rPr lang="en-US" altLang="ja-JP" smtClean="0"/>
              <a:t>class</a:t>
            </a:r>
            <a:r>
              <a:rPr lang="ja-JP" altLang="en-US" smtClean="0"/>
              <a:t>、変数に同じ名前が複数ある状態、これが</a:t>
            </a:r>
            <a:endParaRPr lang="en-US" altLang="ja-JP" smtClean="0"/>
          </a:p>
          <a:p>
            <a:r>
              <a:rPr kumimoji="1" lang="ja-JP" altLang="en-US" smtClean="0"/>
              <a:t>多重定義です。</a:t>
            </a:r>
            <a:endParaRPr kumimoji="1" lang="en-US" altLang="ja-JP" smtClean="0"/>
          </a:p>
          <a:p>
            <a:r>
              <a:rPr lang="ja-JP" altLang="en-US" smtClean="0"/>
              <a:t>すぐにわかる問題ですが、分割</a:t>
            </a:r>
            <a:r>
              <a:rPr lang="en-US" altLang="ja-JP" smtClean="0"/>
              <a:t>compile</a:t>
            </a:r>
            <a:r>
              <a:rPr lang="ja-JP" altLang="en-US" smtClean="0"/>
              <a:t>するとこれがなか</a:t>
            </a:r>
            <a:endParaRPr lang="en-US" altLang="ja-JP" smtClean="0"/>
          </a:p>
          <a:p>
            <a:r>
              <a:rPr lang="ja-JP" altLang="en-US" smtClean="0"/>
              <a:t>なかわからない。</a:t>
            </a:r>
            <a:endParaRPr lang="en-US" altLang="ja-JP" smtClean="0"/>
          </a:p>
        </p:txBody>
      </p:sp>
      <p:sp>
        <p:nvSpPr>
          <p:cNvPr id="9" name="テキスト ボックス 8"/>
          <p:cNvSpPr txBox="1"/>
          <p:nvPr/>
        </p:nvSpPr>
        <p:spPr>
          <a:xfrm>
            <a:off x="2424236" y="5640780"/>
            <a:ext cx="5220981" cy="369332"/>
          </a:xfrm>
          <a:prstGeom prst="rect">
            <a:avLst/>
          </a:prstGeom>
          <a:noFill/>
        </p:spPr>
        <p:txBody>
          <a:bodyPr wrap="none" rtlCol="0">
            <a:spAutoFit/>
          </a:bodyPr>
          <a:lstStyle/>
          <a:p>
            <a:r>
              <a:rPr lang="ja-JP" altLang="en-US"/>
              <a:t>次</a:t>
            </a:r>
            <a:r>
              <a:rPr lang="ja-JP" altLang="en-US" smtClean="0"/>
              <a:t>の多重定義を起こす分割</a:t>
            </a:r>
            <a:r>
              <a:rPr lang="en-US" altLang="ja-JP" smtClean="0"/>
              <a:t>compile</a:t>
            </a:r>
            <a:r>
              <a:rPr lang="ja-JP" altLang="en-US" smtClean="0"/>
              <a:t>例を見てください</a:t>
            </a:r>
            <a:endParaRPr kumimoji="1" lang="ja-JP" altLang="en-US"/>
          </a:p>
        </p:txBody>
      </p:sp>
    </p:spTree>
    <p:extLst>
      <p:ext uri="{BB962C8B-B14F-4D97-AF65-F5344CB8AC3E}">
        <p14:creationId xmlns:p14="http://schemas.microsoft.com/office/powerpoint/2010/main" val="270280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1876"/>
            <a:ext cx="3068469" cy="369332"/>
          </a:xfrm>
          <a:prstGeom prst="rect">
            <a:avLst/>
          </a:prstGeom>
          <a:noFill/>
        </p:spPr>
        <p:txBody>
          <a:bodyPr wrap="none" rtlCol="0">
            <a:spAutoFit/>
          </a:bodyPr>
          <a:lstStyle/>
          <a:p>
            <a:r>
              <a:rPr kumimoji="1" lang="ja-JP" altLang="en-US" dirty="0" smtClean="0"/>
              <a:t>・例　気が付きにくい多重定義</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94" y="809893"/>
            <a:ext cx="1943100" cy="1314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338694" y="466683"/>
            <a:ext cx="1053494" cy="369332"/>
          </a:xfrm>
          <a:prstGeom prst="rect">
            <a:avLst/>
          </a:prstGeom>
        </p:spPr>
        <p:txBody>
          <a:bodyPr wrap="none">
            <a:spAutoFit/>
          </a:bodyPr>
          <a:lstStyle/>
          <a:p>
            <a:r>
              <a:rPr lang="en-US" altLang="ja-JP" dirty="0"/>
              <a:t>main.cpp</a:t>
            </a:r>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01" y="809893"/>
            <a:ext cx="1710171" cy="1288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正方形/長方形 2"/>
          <p:cNvSpPr/>
          <p:nvPr/>
        </p:nvSpPr>
        <p:spPr>
          <a:xfrm>
            <a:off x="2463855" y="514183"/>
            <a:ext cx="1161728" cy="369332"/>
          </a:xfrm>
          <a:prstGeom prst="rect">
            <a:avLst/>
          </a:prstGeom>
        </p:spPr>
        <p:txBody>
          <a:bodyPr wrap="none">
            <a:spAutoFit/>
          </a:bodyPr>
          <a:lstStyle/>
          <a:p>
            <a:r>
              <a:rPr lang="en-US" altLang="ja-JP" dirty="0" err="1"/>
              <a:t>AHeader.h</a:t>
            </a:r>
            <a:endParaRPr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0649" y="809893"/>
            <a:ext cx="1728916" cy="1314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4450649" y="514183"/>
            <a:ext cx="1153714" cy="369332"/>
          </a:xfrm>
          <a:prstGeom prst="rect">
            <a:avLst/>
          </a:prstGeom>
        </p:spPr>
        <p:txBody>
          <a:bodyPr wrap="none">
            <a:spAutoFit/>
          </a:bodyPr>
          <a:lstStyle/>
          <a:p>
            <a:r>
              <a:rPr lang="en-US" altLang="ja-JP" dirty="0" err="1"/>
              <a:t>BHeader.h</a:t>
            </a:r>
            <a:endParaRPr lang="ja-JP" altLang="en-US" dirty="0"/>
          </a:p>
        </p:txBody>
      </p:sp>
      <p:sp>
        <p:nvSpPr>
          <p:cNvPr id="6" name="テキスト ボックス 5"/>
          <p:cNvSpPr txBox="1"/>
          <p:nvPr/>
        </p:nvSpPr>
        <p:spPr>
          <a:xfrm>
            <a:off x="6341423" y="836015"/>
            <a:ext cx="5126724" cy="923330"/>
          </a:xfrm>
          <a:prstGeom prst="rect">
            <a:avLst/>
          </a:prstGeom>
          <a:noFill/>
        </p:spPr>
        <p:txBody>
          <a:bodyPr wrap="none" rtlCol="0">
            <a:spAutoFit/>
          </a:bodyPr>
          <a:lstStyle/>
          <a:p>
            <a:r>
              <a:rPr kumimoji="1" lang="ja-JP" altLang="en-US" dirty="0" smtClean="0"/>
              <a:t>各</a:t>
            </a:r>
            <a:r>
              <a:rPr kumimoji="1" lang="en-US" altLang="ja-JP" dirty="0" smtClean="0"/>
              <a:t>File</a:t>
            </a:r>
            <a:r>
              <a:rPr kumimoji="1" lang="ja-JP" altLang="en-US" dirty="0" smtClean="0"/>
              <a:t>を見てもそこまで問題が無いとおもいますが、</a:t>
            </a:r>
            <a:endParaRPr kumimoji="1" lang="en-US" altLang="ja-JP" dirty="0" smtClean="0"/>
          </a:p>
          <a:p>
            <a:r>
              <a:rPr lang="ja-JP" altLang="en-US" dirty="0"/>
              <a:t>何</a:t>
            </a:r>
            <a:r>
              <a:rPr lang="ja-JP" altLang="en-US" dirty="0" smtClean="0"/>
              <a:t>故か</a:t>
            </a:r>
            <a:r>
              <a:rPr lang="en-US" altLang="ja-JP" dirty="0" smtClean="0"/>
              <a:t>Error</a:t>
            </a:r>
            <a:r>
              <a:rPr lang="ja-JP" altLang="en-US" dirty="0" smtClean="0"/>
              <a:t>が出ています。</a:t>
            </a:r>
            <a:endParaRPr lang="en-US" altLang="ja-JP" dirty="0" smtClean="0"/>
          </a:p>
          <a:p>
            <a:r>
              <a:rPr lang="ja-JP" altLang="en-US" dirty="0"/>
              <a:t>理由</a:t>
            </a:r>
            <a:r>
              <a:rPr lang="ja-JP" altLang="en-US" dirty="0" smtClean="0"/>
              <a:t>を見ていきましょう。</a:t>
            </a:r>
            <a:endParaRPr kumimoji="1" lang="ja-JP" altLang="en-US" dirty="0"/>
          </a:p>
        </p:txBody>
      </p:sp>
      <p:sp>
        <p:nvSpPr>
          <p:cNvPr id="7" name="テキスト ボックス 6"/>
          <p:cNvSpPr txBox="1"/>
          <p:nvPr/>
        </p:nvSpPr>
        <p:spPr>
          <a:xfrm>
            <a:off x="83127" y="2339439"/>
            <a:ext cx="10174580" cy="646331"/>
          </a:xfrm>
          <a:prstGeom prst="rect">
            <a:avLst/>
          </a:prstGeom>
          <a:noFill/>
        </p:spPr>
        <p:txBody>
          <a:bodyPr wrap="none" rtlCol="0">
            <a:spAutoFit/>
          </a:bodyPr>
          <a:lstStyle/>
          <a:p>
            <a:r>
              <a:rPr kumimoji="1" lang="ja-JP" altLang="en-US" dirty="0" smtClean="0"/>
              <a:t>この</a:t>
            </a:r>
            <a:r>
              <a:rPr kumimoji="1" lang="en-US" altLang="ja-JP" dirty="0" smtClean="0"/>
              <a:t>main.cpp</a:t>
            </a:r>
            <a:r>
              <a:rPr kumimoji="1" lang="ja-JP" altLang="en-US" dirty="0" smtClean="0"/>
              <a:t>を</a:t>
            </a:r>
            <a:r>
              <a:rPr kumimoji="1" lang="en-US" altLang="ja-JP" dirty="0" err="1" smtClean="0"/>
              <a:t>Compal</a:t>
            </a:r>
            <a:r>
              <a:rPr kumimoji="1" lang="ja-JP" altLang="en-US" dirty="0" smtClean="0"/>
              <a:t>すると</a:t>
            </a:r>
            <a:r>
              <a:rPr kumimoji="1" lang="en-US" altLang="ja-JP" dirty="0" smtClean="0"/>
              <a:t>…</a:t>
            </a:r>
          </a:p>
          <a:p>
            <a:r>
              <a:rPr lang="en-US" altLang="ja-JP" dirty="0" smtClean="0"/>
              <a:t>Compile</a:t>
            </a:r>
            <a:r>
              <a:rPr lang="ja-JP" altLang="en-US" dirty="0" smtClean="0"/>
              <a:t>は上から順番に読み込みが始まります。</a:t>
            </a:r>
            <a:r>
              <a:rPr lang="en-US" altLang="ja-JP" dirty="0" smtClean="0"/>
              <a:t>Include</a:t>
            </a:r>
            <a:r>
              <a:rPr lang="ja-JP" altLang="en-US" dirty="0" smtClean="0"/>
              <a:t>の情報が</a:t>
            </a:r>
            <a:r>
              <a:rPr lang="en-US" altLang="ja-JP" dirty="0" err="1" smtClean="0"/>
              <a:t>cpp</a:t>
            </a:r>
            <a:r>
              <a:rPr lang="ja-JP" altLang="en-US" dirty="0" smtClean="0"/>
              <a:t>に書き込みが始まるのですが・・・。</a:t>
            </a:r>
            <a:endParaRPr kumimoji="1" lang="ja-JP" alt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47" y="4608018"/>
            <a:ext cx="1943100" cy="13144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55" y="4329936"/>
            <a:ext cx="1710171" cy="12883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9" name="左中かっこ 8"/>
          <p:cNvSpPr/>
          <p:nvPr/>
        </p:nvSpPr>
        <p:spPr>
          <a:xfrm>
            <a:off x="2161063" y="4251366"/>
            <a:ext cx="348512" cy="144547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左中かっこ 17"/>
          <p:cNvSpPr/>
          <p:nvPr/>
        </p:nvSpPr>
        <p:spPr>
          <a:xfrm>
            <a:off x="4104506" y="3805917"/>
            <a:ext cx="348512" cy="144547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081" y="3897301"/>
            <a:ext cx="1728916" cy="13144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789" y="3392723"/>
            <a:ext cx="1710171" cy="12883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1" name="左中かっこ 20"/>
          <p:cNvSpPr/>
          <p:nvPr/>
        </p:nvSpPr>
        <p:spPr>
          <a:xfrm>
            <a:off x="6093997" y="3314153"/>
            <a:ext cx="348512" cy="144547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左中かっこ 21"/>
          <p:cNvSpPr/>
          <p:nvPr/>
        </p:nvSpPr>
        <p:spPr>
          <a:xfrm>
            <a:off x="8037440" y="2985769"/>
            <a:ext cx="348512" cy="1051119"/>
          </a:xfrm>
          <a:prstGeom prst="leftBrace">
            <a:avLst>
              <a:gd name="adj1" fmla="val 83798"/>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8502732" y="3314153"/>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1" name="テキスト ボックス 10"/>
          <p:cNvSpPr txBox="1"/>
          <p:nvPr/>
        </p:nvSpPr>
        <p:spPr>
          <a:xfrm>
            <a:off x="171256" y="5922468"/>
            <a:ext cx="11091498" cy="646331"/>
          </a:xfrm>
          <a:prstGeom prst="rect">
            <a:avLst/>
          </a:prstGeom>
          <a:noFill/>
        </p:spPr>
        <p:txBody>
          <a:bodyPr wrap="none" rtlCol="0">
            <a:spAutoFit/>
          </a:bodyPr>
          <a:lstStyle/>
          <a:p>
            <a:r>
              <a:rPr kumimoji="1" lang="ja-JP" altLang="en-US" dirty="0" smtClean="0"/>
              <a:t>このように、</a:t>
            </a:r>
            <a:r>
              <a:rPr kumimoji="1" lang="en-US" altLang="ja-JP" dirty="0" smtClean="0"/>
              <a:t>Header</a:t>
            </a:r>
            <a:r>
              <a:rPr kumimoji="1" lang="ja-JP" altLang="en-US" dirty="0" smtClean="0"/>
              <a:t>が交互に呼び込み行って無限を起こしています。また、</a:t>
            </a:r>
            <a:r>
              <a:rPr kumimoji="1" lang="en-US" altLang="ja-JP" dirty="0" err="1" smtClean="0"/>
              <a:t>cpp</a:t>
            </a:r>
            <a:r>
              <a:rPr lang="ja-JP" altLang="en-US" dirty="0" smtClean="0"/>
              <a:t>に同じ構造体が書き込まれてしまい</a:t>
            </a:r>
            <a:endParaRPr lang="en-US" altLang="ja-JP" dirty="0" smtClean="0"/>
          </a:p>
          <a:p>
            <a:r>
              <a:rPr kumimoji="1" lang="ja-JP" altLang="en-US" dirty="0"/>
              <a:t>多重</a:t>
            </a:r>
            <a:r>
              <a:rPr kumimoji="1" lang="ja-JP" altLang="en-US" dirty="0" smtClean="0"/>
              <a:t>定義になります。今回は単純な例ですが、分割</a:t>
            </a:r>
            <a:r>
              <a:rPr kumimoji="1" lang="en-US" altLang="ja-JP" dirty="0" err="1" smtClean="0"/>
              <a:t>Compal</a:t>
            </a:r>
            <a:r>
              <a:rPr kumimoji="1" lang="ja-JP" altLang="en-US" dirty="0" smtClean="0"/>
              <a:t>しているとこの手</a:t>
            </a:r>
            <a:r>
              <a:rPr kumimoji="1" lang="en-US" altLang="ja-JP" dirty="0" smtClean="0"/>
              <a:t>Error</a:t>
            </a:r>
            <a:r>
              <a:rPr kumimoji="1" lang="ja-JP" altLang="en-US" dirty="0" smtClean="0"/>
              <a:t>によく遭遇します。</a:t>
            </a:r>
            <a:endParaRPr kumimoji="1" lang="ja-JP" altLang="en-US" dirty="0"/>
          </a:p>
        </p:txBody>
      </p:sp>
    </p:spTree>
    <p:extLst>
      <p:ext uri="{BB962C8B-B14F-4D97-AF65-F5344CB8AC3E}">
        <p14:creationId xmlns:p14="http://schemas.microsoft.com/office/powerpoint/2010/main" val="388757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626"/>
            <a:ext cx="2015295" cy="369332"/>
          </a:xfrm>
          <a:prstGeom prst="rect">
            <a:avLst/>
          </a:prstGeom>
          <a:noFill/>
        </p:spPr>
        <p:txBody>
          <a:bodyPr wrap="none" rtlCol="0">
            <a:spAutoFit/>
          </a:bodyPr>
          <a:lstStyle/>
          <a:p>
            <a:r>
              <a:rPr kumimoji="1" lang="ja-JP" altLang="en-US" dirty="0" smtClean="0"/>
              <a:t>・対処方法としては</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78" y="852569"/>
            <a:ext cx="1771650" cy="1419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806" y="852569"/>
            <a:ext cx="1427080" cy="10031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024" y="837632"/>
            <a:ext cx="2164523" cy="10330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正方形/長方形 7"/>
          <p:cNvSpPr/>
          <p:nvPr/>
        </p:nvSpPr>
        <p:spPr>
          <a:xfrm>
            <a:off x="243645" y="462496"/>
            <a:ext cx="1053494" cy="369332"/>
          </a:xfrm>
          <a:prstGeom prst="rect">
            <a:avLst/>
          </a:prstGeom>
        </p:spPr>
        <p:txBody>
          <a:bodyPr wrap="none">
            <a:spAutoFit/>
          </a:bodyPr>
          <a:lstStyle/>
          <a:p>
            <a:r>
              <a:rPr lang="en-US" altLang="ja-JP" dirty="0"/>
              <a:t>main.cpp</a:t>
            </a:r>
            <a:endParaRPr lang="ja-JP" altLang="en-US" dirty="0"/>
          </a:p>
        </p:txBody>
      </p:sp>
      <p:sp>
        <p:nvSpPr>
          <p:cNvPr id="9" name="正方形/長方形 8"/>
          <p:cNvSpPr/>
          <p:nvPr/>
        </p:nvSpPr>
        <p:spPr>
          <a:xfrm>
            <a:off x="2368806" y="509996"/>
            <a:ext cx="1161728" cy="369332"/>
          </a:xfrm>
          <a:prstGeom prst="rect">
            <a:avLst/>
          </a:prstGeom>
        </p:spPr>
        <p:txBody>
          <a:bodyPr wrap="none">
            <a:spAutoFit/>
          </a:bodyPr>
          <a:lstStyle/>
          <a:p>
            <a:r>
              <a:rPr lang="en-US" altLang="ja-JP" dirty="0" err="1"/>
              <a:t>AHeader.h</a:t>
            </a:r>
            <a:endParaRPr lang="ja-JP" altLang="en-US" dirty="0"/>
          </a:p>
        </p:txBody>
      </p:sp>
      <p:sp>
        <p:nvSpPr>
          <p:cNvPr id="10" name="正方形/長方形 9"/>
          <p:cNvSpPr/>
          <p:nvPr/>
        </p:nvSpPr>
        <p:spPr>
          <a:xfrm>
            <a:off x="4355600" y="509996"/>
            <a:ext cx="1153714" cy="369332"/>
          </a:xfrm>
          <a:prstGeom prst="rect">
            <a:avLst/>
          </a:prstGeom>
        </p:spPr>
        <p:txBody>
          <a:bodyPr wrap="none">
            <a:spAutoFit/>
          </a:bodyPr>
          <a:lstStyle/>
          <a:p>
            <a:r>
              <a:rPr lang="en-US" altLang="ja-JP" dirty="0" err="1"/>
              <a:t>BHeader.h</a:t>
            </a:r>
            <a:endParaRPr lang="ja-JP" altLang="en-US" dirty="0"/>
          </a:p>
        </p:txBody>
      </p:sp>
      <p:sp>
        <p:nvSpPr>
          <p:cNvPr id="5" name="テキスト ボックス 4"/>
          <p:cNvSpPr txBox="1"/>
          <p:nvPr/>
        </p:nvSpPr>
        <p:spPr>
          <a:xfrm>
            <a:off x="263178" y="2283669"/>
            <a:ext cx="9921306" cy="923330"/>
          </a:xfrm>
          <a:prstGeom prst="rect">
            <a:avLst/>
          </a:prstGeom>
          <a:noFill/>
        </p:spPr>
        <p:txBody>
          <a:bodyPr wrap="none" rtlCol="0">
            <a:spAutoFit/>
          </a:bodyPr>
          <a:lstStyle/>
          <a:p>
            <a:r>
              <a:rPr kumimoji="1" lang="ja-JP" altLang="en-US" dirty="0" smtClean="0"/>
              <a:t>以上のように</a:t>
            </a:r>
            <a:r>
              <a:rPr kumimoji="1" lang="en-US" altLang="ja-JP" dirty="0" smtClean="0"/>
              <a:t>Include</a:t>
            </a:r>
            <a:r>
              <a:rPr kumimoji="1" lang="ja-JP" altLang="en-US" dirty="0" smtClean="0"/>
              <a:t>は</a:t>
            </a:r>
            <a:r>
              <a:rPr kumimoji="1" lang="en-US" altLang="ja-JP" dirty="0" err="1" smtClean="0"/>
              <a:t>cpp</a:t>
            </a:r>
            <a:r>
              <a:rPr kumimoji="1" lang="ja-JP" altLang="en-US" dirty="0" smtClean="0"/>
              <a:t>のみ</a:t>
            </a:r>
            <a:r>
              <a:rPr lang="ja-JP" altLang="en-US" dirty="0" smtClean="0"/>
              <a:t>で行うと言う手段がありますがあまり現実的な方法ではありませんね。</a:t>
            </a:r>
            <a:endParaRPr lang="en-US" altLang="ja-JP" dirty="0" smtClean="0"/>
          </a:p>
          <a:p>
            <a:r>
              <a:rPr lang="ja-JP" altLang="en-US" dirty="0"/>
              <a:t>でも</a:t>
            </a:r>
            <a:r>
              <a:rPr lang="ja-JP" altLang="en-US" dirty="0" smtClean="0"/>
              <a:t>、出来る限りは抑えるようにしましょう。</a:t>
            </a:r>
            <a:endParaRPr lang="en-US" altLang="ja-JP" dirty="0"/>
          </a:p>
          <a:p>
            <a:r>
              <a:rPr lang="ja-JP" altLang="en-US" dirty="0" smtClean="0"/>
              <a:t>そこで、</a:t>
            </a:r>
            <a:r>
              <a:rPr lang="en-US" altLang="ja-JP" dirty="0" err="1" smtClean="0">
                <a:solidFill>
                  <a:srgbClr val="FF0000"/>
                </a:solidFill>
              </a:rPr>
              <a:t>IncludeGuard</a:t>
            </a:r>
            <a:r>
              <a:rPr lang="ja-JP" altLang="en-US" dirty="0" smtClean="0">
                <a:solidFill>
                  <a:srgbClr val="FF0000"/>
                </a:solidFill>
              </a:rPr>
              <a:t>の紹介です。このような重複読み込みによる</a:t>
            </a:r>
            <a:r>
              <a:rPr lang="en-US" altLang="ja-JP" dirty="0" smtClean="0">
                <a:solidFill>
                  <a:srgbClr val="FF0000"/>
                </a:solidFill>
              </a:rPr>
              <a:t>Error</a:t>
            </a:r>
            <a:r>
              <a:rPr lang="ja-JP" altLang="en-US" dirty="0" smtClean="0">
                <a:solidFill>
                  <a:srgbClr val="FF0000"/>
                </a:solidFill>
              </a:rPr>
              <a:t>を回避する方法があります。</a:t>
            </a:r>
            <a:endParaRPr lang="en-US" altLang="ja-JP" dirty="0" smtClean="0">
              <a:solidFill>
                <a:srgbClr val="FF0000"/>
              </a:solidFill>
            </a:endParaRPr>
          </a:p>
        </p:txBody>
      </p:sp>
      <p:sp>
        <p:nvSpPr>
          <p:cNvPr id="6" name="テキスト ボックス 5"/>
          <p:cNvSpPr txBox="1"/>
          <p:nvPr/>
        </p:nvSpPr>
        <p:spPr>
          <a:xfrm>
            <a:off x="243645" y="3241963"/>
            <a:ext cx="6519734" cy="3139321"/>
          </a:xfrm>
          <a:prstGeom prst="rect">
            <a:avLst/>
          </a:prstGeom>
          <a:noFill/>
          <a:ln>
            <a:solidFill>
              <a:schemeClr val="tx1"/>
            </a:solidFill>
          </a:ln>
        </p:spPr>
        <p:txBody>
          <a:bodyPr wrap="none" rtlCol="0">
            <a:spAutoFit/>
          </a:bodyPr>
          <a:lstStyle/>
          <a:p>
            <a:r>
              <a:rPr kumimoji="1" lang="en-US" altLang="ja-JP" dirty="0" smtClean="0"/>
              <a:t>※</a:t>
            </a:r>
            <a:r>
              <a:rPr kumimoji="1" lang="ja-JP" altLang="en-US" dirty="0" smtClean="0"/>
              <a:t>　</a:t>
            </a:r>
            <a:r>
              <a:rPr kumimoji="1" lang="en-US" altLang="ja-JP" dirty="0" smtClean="0"/>
              <a:t>Header</a:t>
            </a:r>
            <a:r>
              <a:rPr kumimoji="1" lang="ja-JP" altLang="en-US" dirty="0" smtClean="0"/>
              <a:t>は基本的に実体は置かない事が鉄則です。</a:t>
            </a:r>
            <a:endParaRPr kumimoji="1" lang="en-US" altLang="ja-JP" dirty="0" smtClean="0"/>
          </a:p>
          <a:p>
            <a:r>
              <a:rPr lang="ja-JP" altLang="en-US" dirty="0"/>
              <a:t>以下</a:t>
            </a:r>
            <a:r>
              <a:rPr lang="ja-JP" altLang="en-US" dirty="0" smtClean="0"/>
              <a:t>のモノは</a:t>
            </a:r>
            <a:r>
              <a:rPr lang="en-US" altLang="ja-JP" dirty="0" smtClean="0"/>
              <a:t>Header</a:t>
            </a:r>
            <a:r>
              <a:rPr lang="ja-JP" altLang="en-US" dirty="0" smtClean="0"/>
              <a:t>に</a:t>
            </a:r>
            <a:r>
              <a:rPr lang="ja-JP" altLang="en-US" dirty="0" err="1" smtClean="0"/>
              <a:t>書くの</a:t>
            </a:r>
            <a:r>
              <a:rPr lang="ja-JP" altLang="en-US" dirty="0" smtClean="0"/>
              <a:t>はやめましょう。</a:t>
            </a:r>
            <a:endParaRPr lang="en-US" altLang="ja-JP" dirty="0" smtClean="0"/>
          </a:p>
          <a:p>
            <a:r>
              <a:rPr lang="ja-JP" altLang="en-US" dirty="0" smtClean="0"/>
              <a:t>・変数</a:t>
            </a:r>
            <a:endParaRPr lang="en-US" altLang="ja-JP" dirty="0" smtClean="0"/>
          </a:p>
          <a:p>
            <a:r>
              <a:rPr kumimoji="1" lang="ja-JP" altLang="en-US" dirty="0" smtClean="0"/>
              <a:t>・関数</a:t>
            </a:r>
            <a:endParaRPr kumimoji="1" lang="en-US" altLang="ja-JP" dirty="0" smtClean="0"/>
          </a:p>
          <a:p>
            <a:r>
              <a:rPr kumimoji="1" lang="ja-JP" altLang="en-US" dirty="0" smtClean="0"/>
              <a:t>このような実体を持つものは</a:t>
            </a:r>
            <a:r>
              <a:rPr kumimoji="1" lang="en-US" altLang="ja-JP" dirty="0" smtClean="0"/>
              <a:t>Header</a:t>
            </a:r>
            <a:r>
              <a:rPr kumimoji="1" lang="ja-JP" altLang="en-US" dirty="0" err="1" smtClean="0"/>
              <a:t>への</a:t>
            </a:r>
            <a:r>
              <a:rPr kumimoji="1" lang="ja-JP" altLang="en-US" dirty="0" smtClean="0"/>
              <a:t>書き込みはやめましょう。</a:t>
            </a:r>
            <a:endParaRPr kumimoji="1" lang="en-US" altLang="ja-JP" dirty="0" smtClean="0"/>
          </a:p>
          <a:p>
            <a:r>
              <a:rPr kumimoji="1" lang="ja-JP" altLang="en-US" dirty="0" smtClean="0"/>
              <a:t>逆に</a:t>
            </a:r>
            <a:r>
              <a:rPr kumimoji="1" lang="en-US" altLang="ja-JP" dirty="0" smtClean="0"/>
              <a:t>Header</a:t>
            </a:r>
            <a:r>
              <a:rPr kumimoji="1" lang="ja-JP" altLang="en-US" dirty="0" smtClean="0"/>
              <a:t>に書いて良いものは以下のモノになります。</a:t>
            </a:r>
            <a:endParaRPr kumimoji="1" lang="en-US" altLang="ja-JP" dirty="0" smtClean="0"/>
          </a:p>
          <a:p>
            <a:r>
              <a:rPr lang="ja-JP" altLang="en-US" dirty="0" smtClean="0"/>
              <a:t>・</a:t>
            </a:r>
            <a:r>
              <a:rPr lang="en-US" altLang="ja-JP" dirty="0" smtClean="0"/>
              <a:t>Class/</a:t>
            </a:r>
            <a:r>
              <a:rPr lang="ja-JP" altLang="en-US" dirty="0" smtClean="0"/>
              <a:t>構造体</a:t>
            </a:r>
            <a:endParaRPr lang="en-US" altLang="ja-JP" dirty="0" smtClean="0"/>
          </a:p>
          <a:p>
            <a:r>
              <a:rPr lang="ja-JP" altLang="en-US" dirty="0" smtClean="0"/>
              <a:t>・定数</a:t>
            </a:r>
            <a:r>
              <a:rPr lang="en-US" altLang="ja-JP" dirty="0" smtClean="0"/>
              <a:t>/</a:t>
            </a:r>
            <a:r>
              <a:rPr lang="ja-JP" altLang="en-US" dirty="0" smtClean="0"/>
              <a:t>列挙</a:t>
            </a:r>
            <a:endParaRPr lang="en-US" altLang="ja-JP" dirty="0" smtClean="0"/>
          </a:p>
          <a:p>
            <a:r>
              <a:rPr kumimoji="1" lang="ja-JP" altLang="en-US" dirty="0" smtClean="0"/>
              <a:t>・</a:t>
            </a:r>
            <a:r>
              <a:rPr kumimoji="1" lang="en-US" altLang="ja-JP" dirty="0" smtClean="0"/>
              <a:t>prototype</a:t>
            </a:r>
            <a:r>
              <a:rPr kumimoji="1" lang="ja-JP" altLang="en-US" dirty="0" smtClean="0"/>
              <a:t>宣言</a:t>
            </a:r>
            <a:endParaRPr kumimoji="1" lang="en-US" altLang="ja-JP" dirty="0" smtClean="0"/>
          </a:p>
          <a:p>
            <a:r>
              <a:rPr lang="ja-JP" altLang="en-US" dirty="0" smtClean="0"/>
              <a:t>・</a:t>
            </a:r>
            <a:r>
              <a:rPr lang="en-US" altLang="ja-JP" dirty="0"/>
              <a:t>extern</a:t>
            </a:r>
            <a:r>
              <a:rPr lang="ja-JP" altLang="en-US" dirty="0" smtClean="0"/>
              <a:t>宣言</a:t>
            </a:r>
            <a:endParaRPr lang="en-US" altLang="ja-JP" dirty="0" smtClean="0"/>
          </a:p>
          <a:p>
            <a:r>
              <a:rPr lang="ja-JP" altLang="en-US" dirty="0"/>
              <a:t>このよう</a:t>
            </a:r>
            <a:r>
              <a:rPr lang="ja-JP" altLang="en-US" dirty="0" smtClean="0"/>
              <a:t>な実体を持たないモノを置く場所になります。</a:t>
            </a:r>
            <a:endParaRPr kumimoji="1" lang="en-US" altLang="ja-JP" dirty="0" smtClean="0"/>
          </a:p>
        </p:txBody>
      </p:sp>
    </p:spTree>
    <p:extLst>
      <p:ext uri="{BB962C8B-B14F-4D97-AF65-F5344CB8AC3E}">
        <p14:creationId xmlns:p14="http://schemas.microsoft.com/office/powerpoint/2010/main" val="268822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4379" y="142504"/>
            <a:ext cx="4272388" cy="369332"/>
          </a:xfrm>
          <a:prstGeom prst="rect">
            <a:avLst/>
          </a:prstGeom>
          <a:noFill/>
        </p:spPr>
        <p:txBody>
          <a:bodyPr wrap="none" rtlCol="0">
            <a:spAutoFit/>
          </a:bodyPr>
          <a:lstStyle/>
          <a:p>
            <a:r>
              <a:rPr lang="ja-JP" altLang="en-US" dirty="0" smtClean="0"/>
              <a:t>・</a:t>
            </a:r>
            <a:r>
              <a:rPr lang="en-US" altLang="ja-JP" dirty="0" err="1" smtClean="0"/>
              <a:t>IncludeGuard</a:t>
            </a:r>
            <a:r>
              <a:rPr lang="ja-JP" altLang="en-US" dirty="0" smtClean="0"/>
              <a:t>を用いた多重定義回避方法</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48" y="760084"/>
            <a:ext cx="1952625" cy="1323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465" y="760084"/>
            <a:ext cx="178117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611" y="760084"/>
            <a:ext cx="2095500" cy="1514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337948" y="2683823"/>
            <a:ext cx="8350106" cy="369332"/>
          </a:xfrm>
          <a:prstGeom prst="rect">
            <a:avLst/>
          </a:prstGeom>
          <a:noFill/>
        </p:spPr>
        <p:txBody>
          <a:bodyPr wrap="none" rtlCol="0">
            <a:spAutoFit/>
          </a:bodyPr>
          <a:lstStyle/>
          <a:p>
            <a:r>
              <a:rPr kumimoji="1" lang="en-US" altLang="ja-JP" dirty="0" err="1" smtClean="0"/>
              <a:t>includeGuard</a:t>
            </a:r>
            <a:r>
              <a:rPr kumimoji="1" lang="ja-JP" altLang="en-US" dirty="0" smtClean="0"/>
              <a:t>とは、</a:t>
            </a:r>
            <a:r>
              <a:rPr lang="en-US" altLang="ja-JP" dirty="0" smtClean="0"/>
              <a:t>compile</a:t>
            </a:r>
            <a:r>
              <a:rPr lang="ja-JP" altLang="en-US" dirty="0" smtClean="0"/>
              <a:t>の</a:t>
            </a:r>
            <a:r>
              <a:rPr lang="en-US" altLang="ja-JP" dirty="0" smtClean="0"/>
              <a:t>if</a:t>
            </a:r>
            <a:r>
              <a:rPr lang="ja-JP" altLang="en-US" dirty="0" smtClean="0"/>
              <a:t>文を用いて</a:t>
            </a:r>
            <a:r>
              <a:rPr lang="en-US" altLang="ja-JP" dirty="0" smtClean="0"/>
              <a:t>Header</a:t>
            </a:r>
            <a:r>
              <a:rPr lang="ja-JP" altLang="en-US" dirty="0" smtClean="0"/>
              <a:t>を読み込むかを制御する方法です。</a:t>
            </a:r>
            <a:endParaRPr kumimoji="1" lang="ja-JP" alt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02" y="5176594"/>
            <a:ext cx="1952625" cy="13239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 name="左中かっこ 9"/>
          <p:cNvSpPr/>
          <p:nvPr/>
        </p:nvSpPr>
        <p:spPr>
          <a:xfrm>
            <a:off x="1723939" y="4512625"/>
            <a:ext cx="348512" cy="1963707"/>
          </a:xfrm>
          <a:prstGeom prst="leftBrace">
            <a:avLst>
              <a:gd name="adj1" fmla="val 8333"/>
              <a:gd name="adj2" fmla="val 48868"/>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451" y="4647532"/>
            <a:ext cx="1781175" cy="1828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2" name="左中かっこ 11"/>
          <p:cNvSpPr/>
          <p:nvPr/>
        </p:nvSpPr>
        <p:spPr>
          <a:xfrm>
            <a:off x="3703120" y="4301843"/>
            <a:ext cx="348512" cy="1711294"/>
          </a:xfrm>
          <a:prstGeom prst="leftBrace">
            <a:avLst>
              <a:gd name="adj1" fmla="val 8333"/>
              <a:gd name="adj2" fmla="val 48868"/>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755" y="4419356"/>
            <a:ext cx="2095500" cy="15144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4" name="左中かっこ 13"/>
          <p:cNvSpPr/>
          <p:nvPr/>
        </p:nvSpPr>
        <p:spPr>
          <a:xfrm>
            <a:off x="5430897" y="3909197"/>
            <a:ext cx="348512" cy="2000994"/>
          </a:xfrm>
          <a:prstGeom prst="leftBrace">
            <a:avLst>
              <a:gd name="adj1" fmla="val 8333"/>
              <a:gd name="adj2" fmla="val 48868"/>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617" y="4071731"/>
            <a:ext cx="1781175" cy="1828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7" name="直線矢印コネクタ 6"/>
          <p:cNvCxnSpPr/>
          <p:nvPr/>
        </p:nvCxnSpPr>
        <p:spPr>
          <a:xfrm>
            <a:off x="6609360" y="4265534"/>
            <a:ext cx="0" cy="15730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四角形吹き出し 16"/>
          <p:cNvSpPr/>
          <p:nvPr/>
        </p:nvSpPr>
        <p:spPr>
          <a:xfrm>
            <a:off x="7749903" y="3437503"/>
            <a:ext cx="3377276" cy="1075122"/>
          </a:xfrm>
          <a:prstGeom prst="wedgeRectCallout">
            <a:avLst>
              <a:gd name="adj1" fmla="val -62431"/>
              <a:gd name="adj2" fmla="val 18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t>#define __A_HEADER_H__</a:t>
            </a:r>
          </a:p>
          <a:p>
            <a:r>
              <a:rPr lang="ja-JP" altLang="en-US" dirty="0" smtClean="0"/>
              <a:t>は読み込まれてる</a:t>
            </a:r>
            <a:endParaRPr lang="en-US" altLang="ja-JP" dirty="0" smtClean="0"/>
          </a:p>
          <a:p>
            <a:r>
              <a:rPr lang="ja-JP" altLang="en-US" dirty="0"/>
              <a:t>以下</a:t>
            </a:r>
            <a:r>
              <a:rPr lang="ja-JP" altLang="en-US" dirty="0" smtClean="0"/>
              <a:t>の内容は</a:t>
            </a:r>
            <a:r>
              <a:rPr lang="en-US" altLang="ja-JP" dirty="0" err="1" smtClean="0"/>
              <a:t>Compal</a:t>
            </a:r>
            <a:r>
              <a:rPr lang="ja-JP" altLang="en-US" dirty="0" smtClean="0"/>
              <a:t>しない</a:t>
            </a:r>
            <a:endParaRPr lang="ja-JP" altLang="en-US" dirty="0"/>
          </a:p>
        </p:txBody>
      </p:sp>
      <p:cxnSp>
        <p:nvCxnSpPr>
          <p:cNvPr id="20" name="直線矢印コネクタ 19"/>
          <p:cNvCxnSpPr/>
          <p:nvPr/>
        </p:nvCxnSpPr>
        <p:spPr>
          <a:xfrm flipH="1">
            <a:off x="3605107" y="4869041"/>
            <a:ext cx="1960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3801133" y="3277590"/>
            <a:ext cx="0" cy="159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01133" y="3277590"/>
            <a:ext cx="44878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288977" y="3277590"/>
            <a:ext cx="0" cy="1599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768935" y="4869041"/>
            <a:ext cx="3202800" cy="369332"/>
          </a:xfrm>
          <a:prstGeom prst="rect">
            <a:avLst/>
          </a:prstGeom>
          <a:noFill/>
        </p:spPr>
        <p:txBody>
          <a:bodyPr wrap="none" rtlCol="0">
            <a:spAutoFit/>
          </a:bodyPr>
          <a:lstStyle/>
          <a:p>
            <a:r>
              <a:rPr kumimoji="1" lang="en-US" altLang="ja-JP" dirty="0" smtClean="0"/>
              <a:t>#</a:t>
            </a:r>
            <a:r>
              <a:rPr kumimoji="1" lang="en-US" altLang="ja-JP" dirty="0" err="1" smtClean="0"/>
              <a:t>endif</a:t>
            </a:r>
            <a:r>
              <a:rPr kumimoji="1" lang="ja-JP" altLang="en-US" dirty="0" err="1" smtClean="0"/>
              <a:t>まで</a:t>
            </a:r>
            <a:r>
              <a:rPr lang="ja-JP" altLang="en-US" dirty="0" smtClean="0"/>
              <a:t>文面を</a:t>
            </a:r>
            <a:r>
              <a:rPr lang="en-US" altLang="ja-JP" dirty="0" smtClean="0"/>
              <a:t>compile</a:t>
            </a:r>
            <a:r>
              <a:rPr lang="ja-JP" altLang="en-US" dirty="0" smtClean="0"/>
              <a:t>しない</a:t>
            </a:r>
            <a:endParaRPr kumimoji="1" lang="ja-JP" altLang="en-US" dirty="0"/>
          </a:p>
        </p:txBody>
      </p:sp>
      <p:sp>
        <p:nvSpPr>
          <p:cNvPr id="31" name="テキスト ボックス 30"/>
          <p:cNvSpPr txBox="1"/>
          <p:nvPr/>
        </p:nvSpPr>
        <p:spPr>
          <a:xfrm>
            <a:off x="3853626" y="6291666"/>
            <a:ext cx="2754344" cy="369332"/>
          </a:xfrm>
          <a:prstGeom prst="rect">
            <a:avLst/>
          </a:prstGeom>
          <a:noFill/>
        </p:spPr>
        <p:txBody>
          <a:bodyPr wrap="none" rtlCol="0">
            <a:spAutoFit/>
          </a:bodyPr>
          <a:lstStyle/>
          <a:p>
            <a:r>
              <a:rPr kumimoji="1" lang="ja-JP" altLang="en-US" dirty="0" smtClean="0"/>
              <a:t>コレを</a:t>
            </a:r>
            <a:r>
              <a:rPr lang="en-US" altLang="ja-JP" dirty="0" err="1" smtClean="0"/>
              <a:t>I</a:t>
            </a:r>
            <a:r>
              <a:rPr kumimoji="1" lang="en-US" altLang="ja-JP" dirty="0" err="1" smtClean="0"/>
              <a:t>ncludeGuard</a:t>
            </a:r>
            <a:r>
              <a:rPr kumimoji="1" lang="ja-JP" altLang="en-US" dirty="0" smtClean="0"/>
              <a:t>と言う。</a:t>
            </a:r>
            <a:endParaRPr kumimoji="1" lang="ja-JP" altLang="en-US" dirty="0"/>
          </a:p>
        </p:txBody>
      </p:sp>
    </p:spTree>
    <p:extLst>
      <p:ext uri="{BB962C8B-B14F-4D97-AF65-F5344CB8AC3E}">
        <p14:creationId xmlns:p14="http://schemas.microsoft.com/office/powerpoint/2010/main" val="66114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753" y="142504"/>
            <a:ext cx="6596678" cy="369332"/>
          </a:xfrm>
          <a:prstGeom prst="rect">
            <a:avLst/>
          </a:prstGeom>
          <a:noFill/>
        </p:spPr>
        <p:txBody>
          <a:bodyPr wrap="none" rtlCol="0">
            <a:spAutoFit/>
          </a:bodyPr>
          <a:lstStyle/>
          <a:p>
            <a:r>
              <a:rPr kumimoji="1" lang="ja-JP" altLang="en-US" dirty="0" smtClean="0"/>
              <a:t>この場合、</a:t>
            </a:r>
            <a:r>
              <a:rPr kumimoji="1" lang="en-US" altLang="ja-JP" dirty="0" smtClean="0"/>
              <a:t>include</a:t>
            </a:r>
            <a:r>
              <a:rPr kumimoji="1" lang="ja-JP" altLang="en-US" smtClean="0"/>
              <a:t>されると</a:t>
            </a:r>
            <a:r>
              <a:rPr kumimoji="1" lang="en-US" altLang="ja-JP" smtClean="0"/>
              <a:t>compile</a:t>
            </a:r>
            <a:r>
              <a:rPr kumimoji="1" lang="ja-JP" altLang="en-US" smtClean="0"/>
              <a:t>時の</a:t>
            </a:r>
            <a:r>
              <a:rPr lang="en-US" altLang="ja-JP" smtClean="0"/>
              <a:t>cpp</a:t>
            </a:r>
            <a:r>
              <a:rPr lang="ja-JP" altLang="en-US" dirty="0" smtClean="0"/>
              <a:t>はこのような感じになる。</a:t>
            </a:r>
            <a:endParaRPr kumimoji="1" lang="ja-JP"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47" y="724521"/>
            <a:ext cx="1952625" cy="1323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142" y="760084"/>
            <a:ext cx="178117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633" y="724521"/>
            <a:ext cx="2095500" cy="1514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右矢印 7"/>
          <p:cNvSpPr/>
          <p:nvPr/>
        </p:nvSpPr>
        <p:spPr>
          <a:xfrm>
            <a:off x="6840187" y="1422071"/>
            <a:ext cx="546265"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709" y="178130"/>
            <a:ext cx="2933206" cy="62227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4187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197"/>
            <a:ext cx="3782895" cy="369332"/>
          </a:xfrm>
          <a:prstGeom prst="rect">
            <a:avLst/>
          </a:prstGeom>
          <a:noFill/>
        </p:spPr>
        <p:txBody>
          <a:bodyPr wrap="none" rtlCol="0">
            <a:spAutoFit/>
          </a:bodyPr>
          <a:lstStyle/>
          <a:p>
            <a:r>
              <a:rPr kumimoji="1" lang="ja-JP" altLang="en-US" dirty="0" smtClean="0"/>
              <a:t>・早速、</a:t>
            </a:r>
            <a:r>
              <a:rPr kumimoji="1" lang="en-US" altLang="ja-JP" dirty="0" err="1" smtClean="0"/>
              <a:t>WindowCreate.h</a:t>
            </a:r>
            <a:r>
              <a:rPr kumimoji="1" lang="ja-JP" altLang="en-US" dirty="0" err="1" smtClean="0"/>
              <a:t>にも</a:t>
            </a:r>
            <a:r>
              <a:rPr kumimoji="1" lang="ja-JP" altLang="en-US" dirty="0" smtClean="0"/>
              <a:t>導入する</a:t>
            </a:r>
            <a:endParaRPr kumimoji="1" lang="ja-JP" altLang="en-US" dirty="0"/>
          </a:p>
        </p:txBody>
      </p:sp>
      <p:sp>
        <p:nvSpPr>
          <p:cNvPr id="5" name="正方形/長方形 4"/>
          <p:cNvSpPr/>
          <p:nvPr/>
        </p:nvSpPr>
        <p:spPr>
          <a:xfrm>
            <a:off x="221671" y="4112084"/>
            <a:ext cx="4852739" cy="646331"/>
          </a:xfrm>
          <a:prstGeom prst="rect">
            <a:avLst/>
          </a:prstGeom>
        </p:spPr>
        <p:txBody>
          <a:bodyPr wrap="none">
            <a:spAutoFit/>
          </a:bodyPr>
          <a:lstStyle/>
          <a:p>
            <a:r>
              <a:rPr lang="en-US" altLang="ja-JP" dirty="0"/>
              <a:t>#pragma </a:t>
            </a:r>
            <a:r>
              <a:rPr lang="en-US" altLang="ja-JP" dirty="0" smtClean="0"/>
              <a:t>once</a:t>
            </a:r>
            <a:r>
              <a:rPr lang="ja-JP" altLang="en-US" dirty="0" smtClean="0"/>
              <a:t>を付けて、</a:t>
            </a:r>
            <a:r>
              <a:rPr lang="en-US" altLang="ja-JP" dirty="0" err="1" smtClean="0"/>
              <a:t>IncludeGuard</a:t>
            </a:r>
            <a:r>
              <a:rPr lang="ja-JP" altLang="en-US" smtClean="0"/>
              <a:t>完了です</a:t>
            </a:r>
            <a:r>
              <a:rPr lang="en-US" altLang="ja-JP"/>
              <a:t>w</a:t>
            </a:r>
            <a:endParaRPr lang="en-US" altLang="ja-JP" smtClean="0"/>
          </a:p>
          <a:p>
            <a:r>
              <a:rPr lang="ja-JP" altLang="en-US" smtClean="0"/>
              <a:t>先程</a:t>
            </a:r>
            <a:r>
              <a:rPr lang="ja-JP" altLang="en-US" dirty="0" smtClean="0"/>
              <a:t>の手法は古い方法です。</a:t>
            </a:r>
            <a:endParaRPr lang="ja-JP" altLang="en-US" dirty="0"/>
          </a:p>
        </p:txBody>
      </p:sp>
      <p:sp>
        <p:nvSpPr>
          <p:cNvPr id="6" name="正方形/長方形 5"/>
          <p:cNvSpPr/>
          <p:nvPr/>
        </p:nvSpPr>
        <p:spPr>
          <a:xfrm>
            <a:off x="221671" y="4792545"/>
            <a:ext cx="11392395" cy="1754326"/>
          </a:xfrm>
          <a:prstGeom prst="rect">
            <a:avLst/>
          </a:prstGeom>
          <a:ln>
            <a:solidFill>
              <a:schemeClr val="tx1"/>
            </a:solidFill>
          </a:ln>
        </p:spPr>
        <p:txBody>
          <a:bodyPr wrap="square">
            <a:spAutoFit/>
          </a:bodyPr>
          <a:lstStyle/>
          <a:p>
            <a:r>
              <a:rPr lang="ja-JP" altLang="en-US" dirty="0"/>
              <a:t>解説</a:t>
            </a:r>
          </a:p>
          <a:p>
            <a:r>
              <a:rPr lang="en-US" altLang="ja-JP" dirty="0"/>
              <a:t>#pragma once </a:t>
            </a:r>
            <a:r>
              <a:rPr lang="ja-JP" altLang="en-US" dirty="0"/>
              <a:t>を使用すると、翻訳単位でファイルの最初の </a:t>
            </a:r>
            <a:r>
              <a:rPr lang="en-US" altLang="ja-JP" dirty="0"/>
              <a:t>#include </a:t>
            </a:r>
            <a:r>
              <a:rPr lang="ja-JP" altLang="en-US" dirty="0"/>
              <a:t>の実行後にコンパイラで同じファイルを開いて読み込むことがないので、ビルド時間を短縮できます。 これを複数インクルードの最適化といい、 プリプロセッサのマクロ定義を使用してファイルの内容が複数回インクルードされないようにする、</a:t>
            </a:r>
            <a:r>
              <a:rPr lang="en-US" altLang="ja-JP" dirty="0"/>
              <a:t>#include guard </a:t>
            </a:r>
            <a:r>
              <a:rPr lang="ja-JP" altLang="en-US" dirty="0"/>
              <a:t>表現形式と同様の効果があります。 またこれは、単一定義規則の違反を防止するのにも役立ちます。単一定義規則とは、コード内のすべてのテンプレート、型、関数、オブジェクトに </a:t>
            </a:r>
            <a:r>
              <a:rPr lang="en-US" altLang="ja-JP" dirty="0"/>
              <a:t>2 </a:t>
            </a:r>
            <a:r>
              <a:rPr lang="ja-JP" altLang="en-US" dirty="0"/>
              <a:t>つ以上の定義が含まれてはならないという要件です。</a:t>
            </a:r>
          </a:p>
        </p:txBody>
      </p:sp>
      <p:sp>
        <p:nvSpPr>
          <p:cNvPr id="8" name="正方形/長方形 7"/>
          <p:cNvSpPr/>
          <p:nvPr/>
        </p:nvSpPr>
        <p:spPr>
          <a:xfrm>
            <a:off x="6728197" y="6488668"/>
            <a:ext cx="5463803" cy="369332"/>
          </a:xfrm>
          <a:prstGeom prst="rect">
            <a:avLst/>
          </a:prstGeom>
        </p:spPr>
        <p:txBody>
          <a:bodyPr wrap="none">
            <a:spAutoFit/>
          </a:bodyPr>
          <a:lstStyle/>
          <a:p>
            <a:r>
              <a:rPr lang="en-US" altLang="ja-JP" dirty="0"/>
              <a:t>https://msdn.microsoft.com/ja-jp/library/4141z1cx.aspx</a:t>
            </a:r>
            <a:endParaRPr lang="ja-JP" altLang="en-US" dirty="0"/>
          </a:p>
        </p:txBody>
      </p:sp>
      <p:pic>
        <p:nvPicPr>
          <p:cNvPr id="2" name="図 1"/>
          <p:cNvPicPr>
            <a:picLocks noChangeAspect="1"/>
          </p:cNvPicPr>
          <p:nvPr/>
        </p:nvPicPr>
        <p:blipFill>
          <a:blip r:embed="rId2"/>
          <a:stretch>
            <a:fillRect/>
          </a:stretch>
        </p:blipFill>
        <p:spPr>
          <a:xfrm>
            <a:off x="221671" y="495690"/>
            <a:ext cx="7441576" cy="3351445"/>
          </a:xfrm>
          <a:prstGeom prst="rect">
            <a:avLst/>
          </a:prstGeom>
          <a:ln>
            <a:solidFill>
              <a:schemeClr val="tx1"/>
            </a:solidFill>
          </a:ln>
        </p:spPr>
      </p:pic>
      <p:cxnSp>
        <p:nvCxnSpPr>
          <p:cNvPr id="7" name="直線矢印コネクタ 6"/>
          <p:cNvCxnSpPr/>
          <p:nvPr/>
        </p:nvCxnSpPr>
        <p:spPr>
          <a:xfrm flipH="1" flipV="1">
            <a:off x="1496291" y="588673"/>
            <a:ext cx="1662545" cy="2085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082250" y="612559"/>
            <a:ext cx="646331" cy="369332"/>
          </a:xfrm>
          <a:prstGeom prst="rect">
            <a:avLst/>
          </a:prstGeom>
          <a:noFill/>
        </p:spPr>
        <p:txBody>
          <a:bodyPr wrap="none" rtlCol="0">
            <a:spAutoFit/>
          </a:bodyPr>
          <a:lstStyle/>
          <a:p>
            <a:r>
              <a:rPr kumimoji="1" lang="ja-JP" altLang="en-US" smtClean="0"/>
              <a:t>追加</a:t>
            </a:r>
            <a:endParaRPr kumimoji="1" lang="ja-JP" altLang="en-US"/>
          </a:p>
        </p:txBody>
      </p:sp>
    </p:spTree>
    <p:extLst>
      <p:ext uri="{BB962C8B-B14F-4D97-AF65-F5344CB8AC3E}">
        <p14:creationId xmlns:p14="http://schemas.microsoft.com/office/powerpoint/2010/main" val="31576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459565" cy="1200329"/>
          </a:xfrm>
          <a:prstGeom prst="rect">
            <a:avLst/>
          </a:prstGeom>
          <a:noFill/>
        </p:spPr>
        <p:txBody>
          <a:bodyPr wrap="none" rtlCol="0">
            <a:spAutoFit/>
          </a:bodyPr>
          <a:lstStyle/>
          <a:p>
            <a:r>
              <a:rPr kumimoji="1" lang="ja-JP" altLang="en-US" smtClean="0"/>
              <a:t>・</a:t>
            </a:r>
            <a:r>
              <a:rPr kumimoji="1" lang="en-US" altLang="ja-JP" smtClean="0"/>
              <a:t>class</a:t>
            </a:r>
            <a:r>
              <a:rPr kumimoji="1" lang="ja-JP" altLang="en-US" smtClean="0"/>
              <a:t>でまとめよう。</a:t>
            </a:r>
            <a:endParaRPr kumimoji="1" lang="en-US" altLang="ja-JP" smtClean="0"/>
          </a:p>
          <a:p>
            <a:r>
              <a:rPr lang="ja-JP" altLang="en-US"/>
              <a:t>　</a:t>
            </a:r>
            <a:r>
              <a:rPr lang="en-US" altLang="ja-JP" smtClean="0"/>
              <a:t>window</a:t>
            </a:r>
            <a:r>
              <a:rPr lang="ja-JP" altLang="en-US" smtClean="0"/>
              <a:t>の作成部分を一つの機能として</a:t>
            </a:r>
            <a:r>
              <a:rPr lang="en-US" altLang="ja-JP" smtClean="0"/>
              <a:t>class</a:t>
            </a:r>
            <a:r>
              <a:rPr lang="ja-JP" altLang="en-US" smtClean="0"/>
              <a:t>化したいと思います。</a:t>
            </a:r>
            <a:r>
              <a:rPr kumimoji="1" lang="en-US" altLang="ja-JP" smtClean="0"/>
              <a:t>Class</a:t>
            </a:r>
            <a:r>
              <a:rPr lang="ja-JP" altLang="en-US" smtClean="0"/>
              <a:t>の作成は</a:t>
            </a:r>
            <a:r>
              <a:rPr lang="en-US" altLang="ja-JP" smtClean="0"/>
              <a:t>shooting</a:t>
            </a:r>
            <a:r>
              <a:rPr lang="ja-JP" altLang="en-US" smtClean="0"/>
              <a:t>・</a:t>
            </a:r>
            <a:r>
              <a:rPr lang="en-US" altLang="ja-JP" smtClean="0"/>
              <a:t>Action</a:t>
            </a:r>
            <a:r>
              <a:rPr lang="ja-JP" altLang="en-US" smtClean="0"/>
              <a:t>・</a:t>
            </a:r>
            <a:r>
              <a:rPr lang="en-US" altLang="ja-JP" smtClean="0"/>
              <a:t>Puzzle</a:t>
            </a:r>
            <a:r>
              <a:rPr lang="ja-JP" altLang="en-US" smtClean="0"/>
              <a:t>でかなりやりましたが、</a:t>
            </a:r>
            <a:endParaRPr lang="en-US" altLang="ja-JP" smtClean="0"/>
          </a:p>
          <a:p>
            <a:r>
              <a:rPr lang="ja-JP" altLang="en-US" smtClean="0"/>
              <a:t>何となくで作ってたと思います。初めはそれでも良いですが、</a:t>
            </a:r>
            <a:r>
              <a:rPr lang="en-US" altLang="ja-JP"/>
              <a:t> Object </a:t>
            </a:r>
            <a:r>
              <a:rPr lang="en-US" altLang="ja-JP" smtClean="0"/>
              <a:t>Oriented</a:t>
            </a:r>
            <a:r>
              <a:rPr lang="ja-JP" altLang="en-US" smtClean="0"/>
              <a:t>（オブジェクト指向）</a:t>
            </a:r>
            <a:r>
              <a:rPr kumimoji="1" lang="ja-JP" altLang="en-US" smtClean="0"/>
              <a:t>を知って作った方がより良いモ</a:t>
            </a:r>
            <a:endParaRPr kumimoji="1" lang="en-US" altLang="ja-JP" smtClean="0"/>
          </a:p>
          <a:p>
            <a:r>
              <a:rPr kumimoji="1" lang="ja-JP" altLang="en-US" smtClean="0"/>
              <a:t>ノができるでしょう。</a:t>
            </a:r>
            <a:endParaRPr kumimoji="1" lang="ja-JP" altLang="en-US"/>
          </a:p>
        </p:txBody>
      </p:sp>
      <p:sp>
        <p:nvSpPr>
          <p:cNvPr id="2" name="テキスト ボックス 1"/>
          <p:cNvSpPr txBox="1"/>
          <p:nvPr/>
        </p:nvSpPr>
        <p:spPr>
          <a:xfrm>
            <a:off x="154379" y="1674421"/>
            <a:ext cx="4237250" cy="369332"/>
          </a:xfrm>
          <a:prstGeom prst="rect">
            <a:avLst/>
          </a:prstGeom>
          <a:noFill/>
        </p:spPr>
        <p:txBody>
          <a:bodyPr wrap="none" rtlCol="0">
            <a:spAutoFit/>
          </a:bodyPr>
          <a:lstStyle/>
          <a:p>
            <a:r>
              <a:rPr kumimoji="1" lang="ja-JP" altLang="en-US" dirty="0" smtClean="0"/>
              <a:t>・</a:t>
            </a:r>
            <a:r>
              <a:rPr lang="en-US" altLang="ja-JP" dirty="0"/>
              <a:t>Object Oriented</a:t>
            </a:r>
            <a:r>
              <a:rPr lang="ja-JP" altLang="en-US" dirty="0"/>
              <a:t>（</a:t>
            </a:r>
            <a:r>
              <a:rPr lang="en-US" altLang="ja-JP" dirty="0"/>
              <a:t>OO</a:t>
            </a:r>
            <a:r>
              <a:rPr lang="ja-JP" altLang="en-US" dirty="0" smtClean="0"/>
              <a:t>）で覚えてほしいモノ</a:t>
            </a:r>
            <a:endParaRPr kumimoji="1" lang="ja-JP" altLang="en-US" dirty="0"/>
          </a:p>
        </p:txBody>
      </p:sp>
      <p:sp>
        <p:nvSpPr>
          <p:cNvPr id="7" name="正方形/長方形 6"/>
          <p:cNvSpPr/>
          <p:nvPr/>
        </p:nvSpPr>
        <p:spPr>
          <a:xfrm>
            <a:off x="1029194" y="2160091"/>
            <a:ext cx="4528458" cy="2308324"/>
          </a:xfrm>
          <a:prstGeom prst="rect">
            <a:avLst/>
          </a:prstGeom>
        </p:spPr>
        <p:txBody>
          <a:bodyPr wrap="square">
            <a:spAutoFit/>
          </a:bodyPr>
          <a:lstStyle/>
          <a:p>
            <a:r>
              <a:rPr lang="ja-JP" altLang="en-US" dirty="0" smtClean="0"/>
              <a:t>・</a:t>
            </a:r>
            <a:r>
              <a:rPr lang="en-US" altLang="ja-JP" dirty="0" smtClean="0"/>
              <a:t>Class</a:t>
            </a:r>
            <a:endParaRPr lang="ja-JP" altLang="en-US" dirty="0"/>
          </a:p>
          <a:p>
            <a:r>
              <a:rPr lang="ja-JP" altLang="en-US" dirty="0" smtClean="0"/>
              <a:t>・</a:t>
            </a:r>
            <a:r>
              <a:rPr lang="en-US" altLang="ja-JP" dirty="0" smtClean="0"/>
              <a:t>Instance</a:t>
            </a:r>
            <a:r>
              <a:rPr lang="ja-JP" altLang="en-US" dirty="0" smtClean="0"/>
              <a:t>（インスタンス・実体</a:t>
            </a:r>
            <a:r>
              <a:rPr lang="ja-JP" altLang="en-US" dirty="0"/>
              <a:t>）</a:t>
            </a:r>
          </a:p>
          <a:p>
            <a:r>
              <a:rPr lang="ja-JP" altLang="en-US" dirty="0" smtClean="0"/>
              <a:t>・</a:t>
            </a:r>
            <a:r>
              <a:rPr lang="en-US" altLang="ja-JP" dirty="0"/>
              <a:t> </a:t>
            </a:r>
            <a:r>
              <a:rPr lang="en-US" altLang="ja-JP" dirty="0" smtClean="0"/>
              <a:t>Polymorphism</a:t>
            </a:r>
            <a:r>
              <a:rPr lang="ja-JP" altLang="en-US" dirty="0" smtClean="0"/>
              <a:t>（ポリモルフィズム・多様性）</a:t>
            </a:r>
            <a:endParaRPr lang="ja-JP" altLang="en-US" dirty="0"/>
          </a:p>
          <a:p>
            <a:r>
              <a:rPr lang="ja-JP" altLang="en-US" dirty="0" smtClean="0"/>
              <a:t>・</a:t>
            </a:r>
            <a:r>
              <a:rPr lang="en-US" altLang="ja-JP" dirty="0" smtClean="0"/>
              <a:t>capsule</a:t>
            </a:r>
            <a:r>
              <a:rPr lang="ja-JP" altLang="en-US" dirty="0" smtClean="0"/>
              <a:t>化</a:t>
            </a:r>
            <a:r>
              <a:rPr lang="ja-JP" altLang="en-US" dirty="0"/>
              <a:t>（隠蔽）</a:t>
            </a:r>
          </a:p>
          <a:p>
            <a:r>
              <a:rPr lang="ja-JP" altLang="en-US" dirty="0" smtClean="0"/>
              <a:t>・継承（</a:t>
            </a:r>
            <a:r>
              <a:rPr lang="en-US" altLang="ja-JP" dirty="0"/>
              <a:t>Inheritance</a:t>
            </a:r>
            <a:r>
              <a:rPr lang="ja-JP" altLang="en-US" dirty="0" smtClean="0"/>
              <a:t>）</a:t>
            </a:r>
            <a:endParaRPr lang="ja-JP" altLang="en-US" dirty="0"/>
          </a:p>
          <a:p>
            <a:r>
              <a:rPr lang="ja-JP" altLang="en-US" dirty="0" smtClean="0"/>
              <a:t>・</a:t>
            </a:r>
            <a:r>
              <a:rPr lang="ja-JP" altLang="en-US" dirty="0"/>
              <a:t>委譲</a:t>
            </a:r>
            <a:r>
              <a:rPr lang="ja-JP" altLang="en-US" dirty="0" smtClean="0"/>
              <a:t>（</a:t>
            </a:r>
            <a:r>
              <a:rPr lang="en-US" altLang="ja-JP" dirty="0"/>
              <a:t>Component</a:t>
            </a:r>
            <a:r>
              <a:rPr lang="ja-JP" altLang="en-US" dirty="0" smtClean="0"/>
              <a:t>）</a:t>
            </a:r>
            <a:endParaRPr lang="ja-JP" altLang="en-US" dirty="0"/>
          </a:p>
          <a:p>
            <a:r>
              <a:rPr lang="ja-JP" altLang="en-US" dirty="0" smtClean="0"/>
              <a:t>・</a:t>
            </a:r>
            <a:r>
              <a:rPr lang="en-US" altLang="ja-JP" dirty="0" smtClean="0"/>
              <a:t>Interface</a:t>
            </a:r>
            <a:r>
              <a:rPr lang="ja-JP" altLang="en-US" dirty="0" smtClean="0"/>
              <a:t>（インターフェース）</a:t>
            </a:r>
            <a:endParaRPr lang="ja-JP" altLang="en-US" dirty="0"/>
          </a:p>
          <a:p>
            <a:r>
              <a:rPr lang="ja-JP" altLang="en-US" dirty="0" smtClean="0"/>
              <a:t>・抽象化（</a:t>
            </a:r>
            <a:r>
              <a:rPr lang="en-US" altLang="ja-JP" dirty="0" smtClean="0"/>
              <a:t>abstract</a:t>
            </a:r>
            <a:r>
              <a:rPr lang="ja-JP" altLang="en-US" dirty="0" smtClean="0"/>
              <a:t>）</a:t>
            </a:r>
            <a:endParaRPr lang="ja-JP" altLang="en-US" dirty="0"/>
          </a:p>
        </p:txBody>
      </p:sp>
      <p:sp>
        <p:nvSpPr>
          <p:cNvPr id="3" name="右矢印 2"/>
          <p:cNvSpPr/>
          <p:nvPr/>
        </p:nvSpPr>
        <p:spPr>
          <a:xfrm>
            <a:off x="5664530" y="3088622"/>
            <a:ext cx="748145" cy="451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602679" y="2866973"/>
            <a:ext cx="1223412" cy="923330"/>
          </a:xfrm>
          <a:prstGeom prst="rect">
            <a:avLst/>
          </a:prstGeom>
          <a:noFill/>
        </p:spPr>
        <p:txBody>
          <a:bodyPr wrap="none" rtlCol="0">
            <a:spAutoFit/>
          </a:bodyPr>
          <a:lstStyle/>
          <a:p>
            <a:r>
              <a:rPr kumimoji="1" lang="ja-JP" altLang="en-US" dirty="0" smtClean="0"/>
              <a:t>・</a:t>
            </a:r>
            <a:r>
              <a:rPr lang="ja-JP" altLang="en-US" dirty="0" smtClean="0"/>
              <a:t>情報隠蔽</a:t>
            </a:r>
            <a:endParaRPr lang="en-US" altLang="ja-JP" dirty="0" smtClean="0"/>
          </a:p>
          <a:p>
            <a:r>
              <a:rPr kumimoji="1" lang="ja-JP" altLang="en-US" dirty="0" smtClean="0"/>
              <a:t>・継承</a:t>
            </a:r>
            <a:endParaRPr kumimoji="1" lang="en-US" altLang="ja-JP" dirty="0" smtClean="0"/>
          </a:p>
          <a:p>
            <a:r>
              <a:rPr lang="ja-JP" altLang="en-US" dirty="0" smtClean="0"/>
              <a:t>・多様性</a:t>
            </a:r>
            <a:endParaRPr kumimoji="1" lang="ja-JP" altLang="en-US" dirty="0"/>
          </a:p>
        </p:txBody>
      </p:sp>
      <p:sp>
        <p:nvSpPr>
          <p:cNvPr id="6" name="テキスト ボックス 5"/>
          <p:cNvSpPr txBox="1"/>
          <p:nvPr/>
        </p:nvSpPr>
        <p:spPr>
          <a:xfrm>
            <a:off x="6699529" y="4019039"/>
            <a:ext cx="5543505" cy="369332"/>
          </a:xfrm>
          <a:prstGeom prst="rect">
            <a:avLst/>
          </a:prstGeom>
          <a:noFill/>
        </p:spPr>
        <p:txBody>
          <a:bodyPr wrap="none" rtlCol="0">
            <a:spAutoFit/>
          </a:bodyPr>
          <a:lstStyle/>
          <a:p>
            <a:r>
              <a:rPr kumimoji="1" lang="ja-JP" altLang="en-US" smtClean="0"/>
              <a:t>まとめると、この３つが</a:t>
            </a:r>
            <a:r>
              <a:rPr kumimoji="1" lang="en-US" altLang="ja-JP" smtClean="0"/>
              <a:t>OO</a:t>
            </a:r>
            <a:r>
              <a:rPr lang="ja-JP" altLang="en-US" smtClean="0"/>
              <a:t>を支える三大要素</a:t>
            </a:r>
            <a:r>
              <a:rPr lang="ja-JP" altLang="en-US" dirty="0" smtClean="0"/>
              <a:t>となります。</a:t>
            </a:r>
            <a:endParaRPr kumimoji="1" lang="ja-JP" altLang="en-US" dirty="0"/>
          </a:p>
        </p:txBody>
      </p:sp>
      <p:sp>
        <p:nvSpPr>
          <p:cNvPr id="8" name="テキスト ボックス 7"/>
          <p:cNvSpPr txBox="1"/>
          <p:nvPr/>
        </p:nvSpPr>
        <p:spPr>
          <a:xfrm>
            <a:off x="154379" y="5355771"/>
            <a:ext cx="7827784" cy="369332"/>
          </a:xfrm>
          <a:prstGeom prst="rect">
            <a:avLst/>
          </a:prstGeom>
          <a:noFill/>
        </p:spPr>
        <p:txBody>
          <a:bodyPr wrap="none" rtlCol="0">
            <a:spAutoFit/>
          </a:bodyPr>
          <a:lstStyle/>
          <a:p>
            <a:r>
              <a:rPr kumimoji="1" lang="en-US" altLang="ja-JP" dirty="0" smtClean="0"/>
              <a:t>Shooting</a:t>
            </a:r>
            <a:r>
              <a:rPr kumimoji="1" lang="ja-JP" altLang="en-US" dirty="0" smtClean="0"/>
              <a:t>でもこのあたりは一度やっていますが、復習としてもう一度説明します。</a:t>
            </a:r>
            <a:endParaRPr kumimoji="1" lang="ja-JP" altLang="en-US" dirty="0"/>
          </a:p>
        </p:txBody>
      </p:sp>
    </p:spTree>
    <p:extLst>
      <p:ext uri="{BB962C8B-B14F-4D97-AF65-F5344CB8AC3E}">
        <p14:creationId xmlns:p14="http://schemas.microsoft.com/office/powerpoint/2010/main" val="278371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326004" cy="369332"/>
          </a:xfrm>
          <a:prstGeom prst="rect">
            <a:avLst/>
          </a:prstGeom>
          <a:noFill/>
        </p:spPr>
        <p:txBody>
          <a:bodyPr wrap="none" rtlCol="0">
            <a:spAutoFit/>
          </a:bodyPr>
          <a:lstStyle/>
          <a:p>
            <a:r>
              <a:rPr kumimoji="1" lang="ja-JP" altLang="en-US" dirty="0" smtClean="0"/>
              <a:t>・</a:t>
            </a:r>
            <a:r>
              <a:rPr lang="en-US" altLang="ja-JP" dirty="0"/>
              <a:t>Object</a:t>
            </a:r>
            <a:r>
              <a:rPr kumimoji="1" lang="ja-JP" altLang="en-US" dirty="0" smtClean="0"/>
              <a:t>とは</a:t>
            </a:r>
            <a:endParaRPr kumimoji="1" lang="ja-JP" altLang="en-US" dirty="0"/>
          </a:p>
        </p:txBody>
      </p:sp>
      <p:sp>
        <p:nvSpPr>
          <p:cNvPr id="5" name="正方形/長方形 4"/>
          <p:cNvSpPr/>
          <p:nvPr/>
        </p:nvSpPr>
        <p:spPr>
          <a:xfrm>
            <a:off x="517873" y="774290"/>
            <a:ext cx="1828800"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DataA</a:t>
            </a:r>
            <a:endParaRPr kumimoji="1" lang="ja-JP" altLang="en-US" dirty="0"/>
          </a:p>
        </p:txBody>
      </p:sp>
      <p:sp>
        <p:nvSpPr>
          <p:cNvPr id="6" name="正方形/長方形 5"/>
          <p:cNvSpPr/>
          <p:nvPr/>
        </p:nvSpPr>
        <p:spPr>
          <a:xfrm>
            <a:off x="529748" y="2133025"/>
            <a:ext cx="32703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a:t>
            </a:r>
            <a:r>
              <a:rPr lang="ja-JP" altLang="en-US" dirty="0" smtClean="0"/>
              <a:t>を用いて</a:t>
            </a:r>
            <a:r>
              <a:rPr lang="ja-JP" altLang="en-US" dirty="0"/>
              <a:t>た</a:t>
            </a:r>
            <a:r>
              <a:rPr lang="ja-JP" altLang="en-US" dirty="0" smtClean="0"/>
              <a:t>処理・操作手順</a:t>
            </a:r>
            <a:endParaRPr kumimoji="1" lang="ja-JP" altLang="en-US" dirty="0"/>
          </a:p>
        </p:txBody>
      </p:sp>
      <p:sp>
        <p:nvSpPr>
          <p:cNvPr id="7" name="テキスト ボックス 6"/>
          <p:cNvSpPr txBox="1"/>
          <p:nvPr/>
        </p:nvSpPr>
        <p:spPr>
          <a:xfrm>
            <a:off x="407827" y="369332"/>
            <a:ext cx="2690160" cy="369332"/>
          </a:xfrm>
          <a:prstGeom prst="rect">
            <a:avLst/>
          </a:prstGeom>
          <a:noFill/>
        </p:spPr>
        <p:txBody>
          <a:bodyPr wrap="none" rtlCol="0">
            <a:spAutoFit/>
          </a:bodyPr>
          <a:lstStyle/>
          <a:p>
            <a:r>
              <a:rPr kumimoji="1" lang="en-US" altLang="ja-JP" dirty="0" smtClean="0"/>
              <a:t>C</a:t>
            </a:r>
            <a:r>
              <a:rPr kumimoji="1" lang="ja-JP" altLang="en-US" dirty="0" smtClean="0"/>
              <a:t>言語のような手続き指向</a:t>
            </a:r>
            <a:endParaRPr kumimoji="1" lang="ja-JP" altLang="en-US" dirty="0"/>
          </a:p>
        </p:txBody>
      </p:sp>
      <p:sp>
        <p:nvSpPr>
          <p:cNvPr id="8" name="テキスト ボックス 7"/>
          <p:cNvSpPr txBox="1"/>
          <p:nvPr/>
        </p:nvSpPr>
        <p:spPr>
          <a:xfrm>
            <a:off x="529748" y="3271468"/>
            <a:ext cx="4011034" cy="646331"/>
          </a:xfrm>
          <a:prstGeom prst="rect">
            <a:avLst/>
          </a:prstGeom>
          <a:noFill/>
        </p:spPr>
        <p:txBody>
          <a:bodyPr wrap="none" rtlCol="0">
            <a:spAutoFit/>
          </a:bodyPr>
          <a:lstStyle/>
          <a:p>
            <a:r>
              <a:rPr lang="ja-JP" altLang="en-US" dirty="0" smtClean="0"/>
              <a:t>手続きの場合、このように</a:t>
            </a:r>
            <a:r>
              <a:rPr lang="en-US" altLang="ja-JP" dirty="0" smtClean="0"/>
              <a:t>Data</a:t>
            </a:r>
            <a:r>
              <a:rPr lang="ja-JP" altLang="en-US" dirty="0" smtClean="0"/>
              <a:t>と処理</a:t>
            </a:r>
            <a:endParaRPr lang="en-US" altLang="ja-JP" dirty="0" smtClean="0"/>
          </a:p>
          <a:p>
            <a:r>
              <a:rPr lang="ja-JP" altLang="en-US" dirty="0" smtClean="0"/>
              <a:t>がバラバラの部品なので</a:t>
            </a:r>
            <a:r>
              <a:rPr kumimoji="1" lang="ja-JP" altLang="en-US" dirty="0" smtClean="0"/>
              <a:t>管理しずらい。</a:t>
            </a:r>
            <a:endParaRPr kumimoji="1" lang="ja-JP" altLang="en-US" dirty="0"/>
          </a:p>
        </p:txBody>
      </p:sp>
      <p:sp>
        <p:nvSpPr>
          <p:cNvPr id="9" name="正方形/長方形 8"/>
          <p:cNvSpPr/>
          <p:nvPr/>
        </p:nvSpPr>
        <p:spPr>
          <a:xfrm>
            <a:off x="529748" y="1535299"/>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DataB</a:t>
            </a:r>
            <a:endParaRPr kumimoji="1" lang="ja-JP" altLang="en-US" dirty="0"/>
          </a:p>
        </p:txBody>
      </p:sp>
      <p:sp>
        <p:nvSpPr>
          <p:cNvPr id="10" name="正方形/長方形 9"/>
          <p:cNvSpPr/>
          <p:nvPr/>
        </p:nvSpPr>
        <p:spPr>
          <a:xfrm>
            <a:off x="529748" y="2704030"/>
            <a:ext cx="32703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r>
              <a:rPr lang="ja-JP" altLang="en-US" dirty="0" smtClean="0"/>
              <a:t>を用いて</a:t>
            </a:r>
            <a:r>
              <a:rPr lang="ja-JP" altLang="en-US" dirty="0"/>
              <a:t>た</a:t>
            </a:r>
            <a:r>
              <a:rPr lang="ja-JP" altLang="en-US" dirty="0" smtClean="0"/>
              <a:t>処理・操作手順</a:t>
            </a:r>
            <a:endParaRPr kumimoji="1" lang="ja-JP" altLang="en-US" dirty="0"/>
          </a:p>
        </p:txBody>
      </p:sp>
      <p:sp>
        <p:nvSpPr>
          <p:cNvPr id="11" name="正方形/長方形 10"/>
          <p:cNvSpPr/>
          <p:nvPr/>
        </p:nvSpPr>
        <p:spPr>
          <a:xfrm>
            <a:off x="6234500" y="781471"/>
            <a:ext cx="2113853" cy="187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5795158" y="369332"/>
            <a:ext cx="2422523" cy="369332"/>
          </a:xfrm>
          <a:prstGeom prst="rect">
            <a:avLst/>
          </a:prstGeom>
          <a:noFill/>
        </p:spPr>
        <p:txBody>
          <a:bodyPr wrap="none" rtlCol="0">
            <a:spAutoFit/>
          </a:bodyPr>
          <a:lstStyle/>
          <a:p>
            <a:r>
              <a:rPr kumimoji="1" lang="en-US" altLang="ja-JP" dirty="0" smtClean="0"/>
              <a:t>C++</a:t>
            </a:r>
            <a:r>
              <a:rPr kumimoji="1" lang="ja-JP" altLang="en-US" dirty="0" err="1" smtClean="0"/>
              <a:t>のような</a:t>
            </a:r>
            <a:r>
              <a:rPr kumimoji="1" lang="en-US" altLang="ja-JP" dirty="0" smtClean="0"/>
              <a:t>Object</a:t>
            </a:r>
            <a:r>
              <a:rPr kumimoji="1" lang="ja-JP" altLang="en-US" dirty="0" smtClean="0"/>
              <a:t>指向</a:t>
            </a:r>
            <a:endParaRPr kumimoji="1" lang="ja-JP" altLang="en-US" dirty="0"/>
          </a:p>
        </p:txBody>
      </p:sp>
      <p:sp>
        <p:nvSpPr>
          <p:cNvPr id="13" name="テキスト ボックス 12"/>
          <p:cNvSpPr txBox="1"/>
          <p:nvPr/>
        </p:nvSpPr>
        <p:spPr>
          <a:xfrm>
            <a:off x="6234501" y="781471"/>
            <a:ext cx="933910" cy="369332"/>
          </a:xfrm>
          <a:prstGeom prst="rect">
            <a:avLst/>
          </a:prstGeom>
          <a:noFill/>
        </p:spPr>
        <p:txBody>
          <a:bodyPr wrap="none" rtlCol="0">
            <a:spAutoFit/>
          </a:bodyPr>
          <a:lstStyle/>
          <a:p>
            <a:r>
              <a:rPr kumimoji="1" lang="en-US" altLang="ja-JP" dirty="0" err="1" smtClean="0">
                <a:solidFill>
                  <a:schemeClr val="bg1"/>
                </a:solidFill>
              </a:rPr>
              <a:t>AObject</a:t>
            </a:r>
            <a:endParaRPr kumimoji="1" lang="ja-JP" altLang="en-US" dirty="0">
              <a:solidFill>
                <a:schemeClr val="bg1"/>
              </a:solidFill>
            </a:endParaRPr>
          </a:p>
        </p:txBody>
      </p:sp>
      <p:sp>
        <p:nvSpPr>
          <p:cNvPr id="14" name="正方形/長方形 13"/>
          <p:cNvSpPr/>
          <p:nvPr/>
        </p:nvSpPr>
        <p:spPr>
          <a:xfrm>
            <a:off x="6311691" y="1253355"/>
            <a:ext cx="1828800" cy="6531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15" name="正方形/長方形 14"/>
          <p:cNvSpPr/>
          <p:nvPr/>
        </p:nvSpPr>
        <p:spPr>
          <a:xfrm>
            <a:off x="6311691" y="2046171"/>
            <a:ext cx="18288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処理・操作手順</a:t>
            </a:r>
            <a:endParaRPr kumimoji="1" lang="ja-JP" altLang="en-US" dirty="0"/>
          </a:p>
        </p:txBody>
      </p:sp>
      <p:sp>
        <p:nvSpPr>
          <p:cNvPr id="16" name="正方形/長方形 15"/>
          <p:cNvSpPr/>
          <p:nvPr/>
        </p:nvSpPr>
        <p:spPr>
          <a:xfrm>
            <a:off x="8452762" y="781471"/>
            <a:ext cx="2113853" cy="187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8452763" y="781471"/>
            <a:ext cx="928459" cy="369332"/>
          </a:xfrm>
          <a:prstGeom prst="rect">
            <a:avLst/>
          </a:prstGeom>
          <a:noFill/>
        </p:spPr>
        <p:txBody>
          <a:bodyPr wrap="none" rtlCol="0">
            <a:spAutoFit/>
          </a:bodyPr>
          <a:lstStyle/>
          <a:p>
            <a:r>
              <a:rPr lang="en-US" altLang="ja-JP" dirty="0" err="1">
                <a:solidFill>
                  <a:schemeClr val="bg1"/>
                </a:solidFill>
              </a:rPr>
              <a:t>B</a:t>
            </a:r>
            <a:r>
              <a:rPr kumimoji="1" lang="en-US" altLang="ja-JP" dirty="0" err="1" smtClean="0">
                <a:solidFill>
                  <a:schemeClr val="bg1"/>
                </a:solidFill>
              </a:rPr>
              <a:t>Object</a:t>
            </a:r>
            <a:endParaRPr kumimoji="1" lang="ja-JP" altLang="en-US" dirty="0">
              <a:solidFill>
                <a:schemeClr val="bg1"/>
              </a:solidFill>
            </a:endParaRPr>
          </a:p>
        </p:txBody>
      </p:sp>
      <p:sp>
        <p:nvSpPr>
          <p:cNvPr id="18" name="正方形/長方形 17"/>
          <p:cNvSpPr/>
          <p:nvPr/>
        </p:nvSpPr>
        <p:spPr>
          <a:xfrm>
            <a:off x="8529953" y="1253355"/>
            <a:ext cx="1828800" cy="6531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19" name="正方形/長方形 18"/>
          <p:cNvSpPr/>
          <p:nvPr/>
        </p:nvSpPr>
        <p:spPr>
          <a:xfrm>
            <a:off x="8529953" y="2046171"/>
            <a:ext cx="18288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処理・操作手順</a:t>
            </a:r>
            <a:endParaRPr kumimoji="1" lang="ja-JP" altLang="en-US" dirty="0"/>
          </a:p>
        </p:txBody>
      </p:sp>
      <p:sp>
        <p:nvSpPr>
          <p:cNvPr id="20" name="テキスト ボックス 19"/>
          <p:cNvSpPr txBox="1"/>
          <p:nvPr/>
        </p:nvSpPr>
        <p:spPr>
          <a:xfrm>
            <a:off x="6234501" y="2766998"/>
            <a:ext cx="4101316" cy="1200329"/>
          </a:xfrm>
          <a:prstGeom prst="rect">
            <a:avLst/>
          </a:prstGeom>
          <a:noFill/>
        </p:spPr>
        <p:txBody>
          <a:bodyPr wrap="none" rtlCol="0">
            <a:spAutoFit/>
          </a:bodyPr>
          <a:lstStyle/>
          <a:p>
            <a:r>
              <a:rPr kumimoji="1" lang="en-US" altLang="ja-JP" dirty="0" smtClean="0"/>
              <a:t>Data</a:t>
            </a:r>
            <a:r>
              <a:rPr kumimoji="1" lang="ja-JP" altLang="en-US" dirty="0" smtClean="0"/>
              <a:t>と処理が一つの</a:t>
            </a:r>
            <a:r>
              <a:rPr kumimoji="1" lang="en-US" altLang="ja-JP" dirty="0" smtClean="0"/>
              <a:t>Object</a:t>
            </a:r>
            <a:r>
              <a:rPr kumimoji="1" lang="ja-JP" altLang="en-US" dirty="0" smtClean="0"/>
              <a:t>として扱う。</a:t>
            </a:r>
            <a:endParaRPr kumimoji="1" lang="en-US" altLang="ja-JP" dirty="0" smtClean="0"/>
          </a:p>
          <a:p>
            <a:r>
              <a:rPr lang="ja-JP" altLang="en-US" dirty="0"/>
              <a:t>バラバラ</a:t>
            </a:r>
            <a:r>
              <a:rPr lang="ja-JP" altLang="en-US" dirty="0" smtClean="0"/>
              <a:t>だった部品が１つの</a:t>
            </a:r>
            <a:r>
              <a:rPr lang="en-US" altLang="ja-JP" dirty="0" smtClean="0"/>
              <a:t>package</a:t>
            </a:r>
            <a:r>
              <a:rPr lang="ja-JP" altLang="en-US" dirty="0" smtClean="0"/>
              <a:t>化し</a:t>
            </a:r>
            <a:endParaRPr lang="en-US" altLang="ja-JP" dirty="0" smtClean="0"/>
          </a:p>
          <a:p>
            <a:r>
              <a:rPr kumimoji="1" lang="ja-JP" altLang="en-US" dirty="0" smtClean="0"/>
              <a:t>管理がしやすい。</a:t>
            </a:r>
            <a:endParaRPr kumimoji="1" lang="en-US" altLang="ja-JP" dirty="0" smtClean="0"/>
          </a:p>
          <a:p>
            <a:r>
              <a:rPr lang="ja-JP" altLang="en-US" dirty="0" smtClean="0"/>
              <a:t>この</a:t>
            </a:r>
            <a:r>
              <a:rPr lang="en-US" altLang="ja-JP" dirty="0" smtClean="0"/>
              <a:t>Object</a:t>
            </a:r>
            <a:r>
              <a:rPr lang="ja-JP" altLang="en-US" dirty="0" smtClean="0"/>
              <a:t>の形が</a:t>
            </a:r>
            <a:r>
              <a:rPr lang="en-US" altLang="ja-JP" dirty="0" smtClean="0"/>
              <a:t>Class</a:t>
            </a:r>
            <a:r>
              <a:rPr lang="ja-JP" altLang="en-US" dirty="0" smtClean="0"/>
              <a:t>である。</a:t>
            </a:r>
            <a:endParaRPr kumimoji="1" lang="ja-JP" altLang="en-US" dirty="0"/>
          </a:p>
        </p:txBody>
      </p:sp>
      <p:sp>
        <p:nvSpPr>
          <p:cNvPr id="23" name="テキスト ボックス 22"/>
          <p:cNvSpPr txBox="1"/>
          <p:nvPr/>
        </p:nvSpPr>
        <p:spPr>
          <a:xfrm>
            <a:off x="68300" y="3953286"/>
            <a:ext cx="3595856" cy="369332"/>
          </a:xfrm>
          <a:prstGeom prst="rect">
            <a:avLst/>
          </a:prstGeom>
          <a:noFill/>
        </p:spPr>
        <p:txBody>
          <a:bodyPr wrap="none" rtlCol="0">
            <a:spAutoFit/>
          </a:bodyPr>
          <a:lstStyle/>
          <a:p>
            <a:r>
              <a:rPr kumimoji="1" lang="ja-JP" altLang="en-US" dirty="0" smtClean="0"/>
              <a:t>・</a:t>
            </a:r>
            <a:r>
              <a:rPr kumimoji="1" lang="en-US" altLang="ja-JP" dirty="0" smtClean="0"/>
              <a:t>Object</a:t>
            </a:r>
            <a:r>
              <a:rPr kumimoji="1" lang="ja-JP" altLang="en-US" dirty="0" smtClean="0"/>
              <a:t>の指示から結果までの流れ</a:t>
            </a:r>
            <a:endParaRPr kumimoji="1" lang="ja-JP" altLang="en-US" dirty="0"/>
          </a:p>
        </p:txBody>
      </p:sp>
      <p:sp>
        <p:nvSpPr>
          <p:cNvPr id="24" name="正方形/長方形 23"/>
          <p:cNvSpPr/>
          <p:nvPr/>
        </p:nvSpPr>
        <p:spPr>
          <a:xfrm>
            <a:off x="1108000" y="4322617"/>
            <a:ext cx="3266528"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1108000" y="4322617"/>
            <a:ext cx="1245034" cy="369332"/>
          </a:xfrm>
          <a:prstGeom prst="rect">
            <a:avLst/>
          </a:prstGeom>
          <a:noFill/>
        </p:spPr>
        <p:txBody>
          <a:bodyPr wrap="square" rtlCol="0">
            <a:spAutoFit/>
          </a:bodyPr>
          <a:lstStyle/>
          <a:p>
            <a:r>
              <a:rPr kumimoji="1" lang="en-US" altLang="ja-JP" dirty="0" smtClean="0">
                <a:solidFill>
                  <a:schemeClr val="bg1"/>
                </a:solidFill>
              </a:rPr>
              <a:t>Object</a:t>
            </a:r>
            <a:endParaRPr kumimoji="1" lang="ja-JP" altLang="en-US" dirty="0">
              <a:solidFill>
                <a:schemeClr val="bg1"/>
              </a:solidFill>
            </a:endParaRPr>
          </a:p>
        </p:txBody>
      </p:sp>
      <p:sp>
        <p:nvSpPr>
          <p:cNvPr id="26" name="正方形/長方形 25"/>
          <p:cNvSpPr/>
          <p:nvPr/>
        </p:nvSpPr>
        <p:spPr>
          <a:xfrm>
            <a:off x="1185190" y="4794502"/>
            <a:ext cx="2452362" cy="8011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27" name="正方形/長方形 26"/>
          <p:cNvSpPr/>
          <p:nvPr/>
        </p:nvSpPr>
        <p:spPr>
          <a:xfrm>
            <a:off x="1185190" y="5888146"/>
            <a:ext cx="2452362" cy="5607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a:t>
            </a:r>
            <a:endParaRPr kumimoji="1" lang="ja-JP" altLang="en-US" dirty="0"/>
          </a:p>
        </p:txBody>
      </p:sp>
      <p:sp>
        <p:nvSpPr>
          <p:cNvPr id="28" name="右矢印 27"/>
          <p:cNvSpPr/>
          <p:nvPr/>
        </p:nvSpPr>
        <p:spPr>
          <a:xfrm rot="10800000">
            <a:off x="3420093" y="5903479"/>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726379" y="5816439"/>
            <a:ext cx="918841" cy="369332"/>
          </a:xfrm>
          <a:prstGeom prst="rect">
            <a:avLst/>
          </a:prstGeom>
          <a:noFill/>
        </p:spPr>
        <p:txBody>
          <a:bodyPr wrap="none" rtlCol="0">
            <a:spAutoFit/>
          </a:bodyPr>
          <a:lstStyle/>
          <a:p>
            <a:r>
              <a:rPr lang="ja-JP" altLang="en-US" dirty="0" smtClean="0"/>
              <a:t>１</a:t>
            </a:r>
            <a:r>
              <a:rPr lang="ja-JP" altLang="en-US" dirty="0"/>
              <a:t>：</a:t>
            </a:r>
            <a:r>
              <a:rPr lang="ja-JP" altLang="en-US" dirty="0" smtClean="0"/>
              <a:t>指示</a:t>
            </a:r>
            <a:endParaRPr kumimoji="1" lang="ja-JP" altLang="en-US" dirty="0"/>
          </a:p>
        </p:txBody>
      </p:sp>
      <p:sp>
        <p:nvSpPr>
          <p:cNvPr id="31" name="右矢印 30"/>
          <p:cNvSpPr/>
          <p:nvPr/>
        </p:nvSpPr>
        <p:spPr>
          <a:xfrm>
            <a:off x="3420093" y="6219382"/>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726379" y="6168539"/>
            <a:ext cx="918841" cy="369332"/>
          </a:xfrm>
          <a:prstGeom prst="rect">
            <a:avLst/>
          </a:prstGeom>
          <a:noFill/>
        </p:spPr>
        <p:txBody>
          <a:bodyPr wrap="none" rtlCol="0">
            <a:spAutoFit/>
          </a:bodyPr>
          <a:lstStyle/>
          <a:p>
            <a:r>
              <a:rPr kumimoji="1" lang="ja-JP" altLang="en-US" dirty="0" smtClean="0"/>
              <a:t>３</a:t>
            </a:r>
            <a:r>
              <a:rPr lang="ja-JP" altLang="en-US" dirty="0"/>
              <a:t>：</a:t>
            </a:r>
            <a:r>
              <a:rPr kumimoji="1" lang="ja-JP" altLang="en-US" dirty="0" smtClean="0"/>
              <a:t>結果</a:t>
            </a:r>
            <a:endParaRPr kumimoji="1" lang="ja-JP" altLang="en-US" dirty="0"/>
          </a:p>
        </p:txBody>
      </p:sp>
      <p:sp>
        <p:nvSpPr>
          <p:cNvPr id="34" name="円/楕円 33"/>
          <p:cNvSpPr/>
          <p:nvPr/>
        </p:nvSpPr>
        <p:spPr>
          <a:xfrm>
            <a:off x="2510105" y="5410961"/>
            <a:ext cx="172192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２：</a:t>
            </a:r>
            <a:r>
              <a:rPr kumimoji="1" lang="en-US" altLang="ja-JP" sz="900" dirty="0" smtClean="0">
                <a:solidFill>
                  <a:schemeClr val="tx1"/>
                </a:solidFill>
              </a:rPr>
              <a:t>Data</a:t>
            </a:r>
            <a:r>
              <a:rPr kumimoji="1" lang="ja-JP" altLang="en-US" sz="900" dirty="0" smtClean="0">
                <a:solidFill>
                  <a:schemeClr val="tx1"/>
                </a:solidFill>
              </a:rPr>
              <a:t>を使って処理を実行</a:t>
            </a:r>
            <a:endParaRPr kumimoji="1" lang="ja-JP" altLang="en-US" sz="900" dirty="0">
              <a:solidFill>
                <a:schemeClr val="tx1"/>
              </a:solidFill>
            </a:endParaRPr>
          </a:p>
        </p:txBody>
      </p:sp>
      <p:sp>
        <p:nvSpPr>
          <p:cNvPr id="33" name="環状矢印 32"/>
          <p:cNvSpPr/>
          <p:nvPr/>
        </p:nvSpPr>
        <p:spPr>
          <a:xfrm>
            <a:off x="1972323" y="5317929"/>
            <a:ext cx="878095" cy="1561604"/>
          </a:xfrm>
          <a:prstGeom prst="circular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p:cNvSpPr txBox="1"/>
          <p:nvPr/>
        </p:nvSpPr>
        <p:spPr>
          <a:xfrm>
            <a:off x="6311691" y="4708443"/>
            <a:ext cx="4905125" cy="1477328"/>
          </a:xfrm>
          <a:prstGeom prst="rect">
            <a:avLst/>
          </a:prstGeom>
          <a:noFill/>
        </p:spPr>
        <p:txBody>
          <a:bodyPr wrap="none" rtlCol="0">
            <a:spAutoFit/>
          </a:bodyPr>
          <a:lstStyle/>
          <a:p>
            <a:r>
              <a:rPr lang="en-US" altLang="ja-JP" dirty="0" smtClean="0"/>
              <a:t>Object</a:t>
            </a:r>
            <a:r>
              <a:rPr lang="ja-JP" altLang="en-US" dirty="0" smtClean="0"/>
              <a:t>になっていると、変数のまで意識しなくても</a:t>
            </a:r>
            <a:endParaRPr lang="en-US" altLang="ja-JP" dirty="0" smtClean="0"/>
          </a:p>
          <a:p>
            <a:r>
              <a:rPr kumimoji="1" lang="ja-JP" altLang="en-US" dirty="0" smtClean="0"/>
              <a:t>指示と結果だけを見れば良いわけです。</a:t>
            </a:r>
            <a:endParaRPr kumimoji="1" lang="en-US" altLang="ja-JP" dirty="0" smtClean="0"/>
          </a:p>
          <a:p>
            <a:r>
              <a:rPr lang="ja-JP" altLang="en-US" dirty="0"/>
              <a:t>中身</a:t>
            </a:r>
            <a:r>
              <a:rPr lang="ja-JP" altLang="en-US" dirty="0" smtClean="0"/>
              <a:t>を見なくても良くなるわけです。</a:t>
            </a:r>
            <a:endParaRPr lang="en-US" altLang="ja-JP" dirty="0" smtClean="0"/>
          </a:p>
          <a:p>
            <a:r>
              <a:rPr lang="ja-JP" altLang="en-US" dirty="0"/>
              <a:t>皆さん</a:t>
            </a:r>
            <a:r>
              <a:rPr lang="ja-JP" altLang="en-US" dirty="0" smtClean="0"/>
              <a:t>も、</a:t>
            </a:r>
            <a:r>
              <a:rPr lang="en-US" altLang="ja-JP" dirty="0" smtClean="0"/>
              <a:t>Library</a:t>
            </a:r>
            <a:r>
              <a:rPr lang="ja-JP" altLang="en-US" dirty="0" smtClean="0"/>
              <a:t>の中身を見なくても</a:t>
            </a:r>
            <a:r>
              <a:rPr lang="en-US" altLang="ja-JP" dirty="0" smtClean="0"/>
              <a:t>Game</a:t>
            </a:r>
            <a:r>
              <a:rPr lang="ja-JP" altLang="en-US" dirty="0" smtClean="0"/>
              <a:t>が作れ</a:t>
            </a:r>
            <a:endParaRPr lang="en-US" altLang="ja-JP" dirty="0" smtClean="0"/>
          </a:p>
          <a:p>
            <a:r>
              <a:rPr lang="ja-JP" altLang="en-US" dirty="0" smtClean="0"/>
              <a:t>ている</a:t>
            </a:r>
            <a:r>
              <a:rPr kumimoji="1" lang="ja-JP" altLang="en-US" dirty="0" smtClean="0"/>
              <a:t>わけですから。</a:t>
            </a:r>
            <a:endParaRPr kumimoji="1" lang="en-US" altLang="ja-JP" dirty="0" smtClean="0"/>
          </a:p>
        </p:txBody>
      </p:sp>
    </p:spTree>
    <p:extLst>
      <p:ext uri="{BB962C8B-B14F-4D97-AF65-F5344CB8AC3E}">
        <p14:creationId xmlns:p14="http://schemas.microsoft.com/office/powerpoint/2010/main" val="201191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2504" y="95003"/>
            <a:ext cx="10091224" cy="923330"/>
          </a:xfrm>
          <a:prstGeom prst="rect">
            <a:avLst/>
          </a:prstGeom>
          <a:noFill/>
        </p:spPr>
        <p:txBody>
          <a:bodyPr wrap="none" rtlCol="0">
            <a:spAutoFit/>
          </a:bodyPr>
          <a:lstStyle/>
          <a:p>
            <a:r>
              <a:rPr kumimoji="1" lang="ja-JP" altLang="en-US" dirty="0" smtClean="0"/>
              <a:t>・情報隠蔽</a:t>
            </a:r>
            <a:endParaRPr kumimoji="1" lang="en-US" altLang="ja-JP" dirty="0" smtClean="0"/>
          </a:p>
          <a:p>
            <a:r>
              <a:rPr lang="ja-JP" altLang="en-US" dirty="0"/>
              <a:t>　</a:t>
            </a:r>
            <a:r>
              <a:rPr lang="en-US" altLang="ja-JP" dirty="0" smtClean="0"/>
              <a:t>Object</a:t>
            </a:r>
            <a:r>
              <a:rPr lang="ja-JP" altLang="en-US" dirty="0" smtClean="0"/>
              <a:t>化した時とても大切なことが、</a:t>
            </a:r>
            <a:r>
              <a:rPr lang="en-US" altLang="ja-JP" dirty="0" smtClean="0"/>
              <a:t>Data</a:t>
            </a:r>
            <a:r>
              <a:rPr lang="ja-JP" altLang="en-US" dirty="0" smtClean="0"/>
              <a:t>部分を直接触らせない事です。そこで、情報隠蔽（</a:t>
            </a:r>
            <a:r>
              <a:rPr lang="en-US" altLang="ja-JP" dirty="0" smtClean="0"/>
              <a:t>capsule</a:t>
            </a:r>
            <a:r>
              <a:rPr lang="ja-JP" altLang="en-US" dirty="0" smtClean="0"/>
              <a:t>化）</a:t>
            </a:r>
            <a:endParaRPr lang="en-US" altLang="ja-JP" dirty="0" smtClean="0"/>
          </a:p>
          <a:p>
            <a:r>
              <a:rPr kumimoji="1" lang="ja-JP" altLang="en-US" dirty="0"/>
              <a:t>　</a:t>
            </a:r>
            <a:r>
              <a:rPr kumimoji="1" lang="en-US" altLang="ja-JP" dirty="0" smtClean="0"/>
              <a:t>Data</a:t>
            </a:r>
            <a:r>
              <a:rPr kumimoji="1" lang="ja-JP" altLang="en-US" dirty="0" smtClean="0"/>
              <a:t>の値を直接変更するとこの</a:t>
            </a:r>
            <a:r>
              <a:rPr kumimoji="1" lang="en-US" altLang="ja-JP" dirty="0" smtClean="0"/>
              <a:t>Object</a:t>
            </a:r>
            <a:r>
              <a:rPr lang="ja-JP" altLang="en-US" dirty="0" smtClean="0"/>
              <a:t>の値の例外処理の対応できなくなり</a:t>
            </a:r>
            <a:r>
              <a:rPr lang="en-US" altLang="ja-JP" dirty="0" smtClean="0"/>
              <a:t>Error</a:t>
            </a:r>
            <a:r>
              <a:rPr lang="ja-JP" altLang="en-US" dirty="0" smtClean="0"/>
              <a:t>原因となります。</a:t>
            </a:r>
            <a:endParaRPr kumimoji="1" lang="en-US" altLang="ja-JP" dirty="0" smtClean="0"/>
          </a:p>
        </p:txBody>
      </p:sp>
      <p:sp>
        <p:nvSpPr>
          <p:cNvPr id="6" name="正方形/長方形 5"/>
          <p:cNvSpPr/>
          <p:nvPr/>
        </p:nvSpPr>
        <p:spPr>
          <a:xfrm>
            <a:off x="1108000" y="1460664"/>
            <a:ext cx="3266528"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108000" y="1460664"/>
            <a:ext cx="1245034" cy="369332"/>
          </a:xfrm>
          <a:prstGeom prst="rect">
            <a:avLst/>
          </a:prstGeom>
          <a:noFill/>
        </p:spPr>
        <p:txBody>
          <a:bodyPr wrap="square" rtlCol="0">
            <a:spAutoFit/>
          </a:bodyPr>
          <a:lstStyle/>
          <a:p>
            <a:r>
              <a:rPr kumimoji="1" lang="en-US" altLang="ja-JP" dirty="0" smtClean="0">
                <a:solidFill>
                  <a:schemeClr val="bg1"/>
                </a:solidFill>
              </a:rPr>
              <a:t>Object</a:t>
            </a:r>
            <a:endParaRPr kumimoji="1" lang="ja-JP" altLang="en-US" dirty="0">
              <a:solidFill>
                <a:schemeClr val="bg1"/>
              </a:solidFill>
            </a:endParaRPr>
          </a:p>
        </p:txBody>
      </p:sp>
      <p:sp>
        <p:nvSpPr>
          <p:cNvPr id="8" name="正方形/長方形 7"/>
          <p:cNvSpPr/>
          <p:nvPr/>
        </p:nvSpPr>
        <p:spPr>
          <a:xfrm>
            <a:off x="1185190" y="1932549"/>
            <a:ext cx="2452362" cy="8011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
        <p:nvSpPr>
          <p:cNvPr id="9" name="正方形/長方形 8"/>
          <p:cNvSpPr/>
          <p:nvPr/>
        </p:nvSpPr>
        <p:spPr>
          <a:xfrm>
            <a:off x="1185190" y="3026193"/>
            <a:ext cx="2452362" cy="5607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処理</a:t>
            </a:r>
            <a:endParaRPr kumimoji="1" lang="ja-JP" altLang="en-US" dirty="0"/>
          </a:p>
        </p:txBody>
      </p:sp>
      <p:sp>
        <p:nvSpPr>
          <p:cNvPr id="10" name="右矢印 9"/>
          <p:cNvSpPr/>
          <p:nvPr/>
        </p:nvSpPr>
        <p:spPr>
          <a:xfrm rot="10800000">
            <a:off x="3420093" y="3041526"/>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726379" y="2954486"/>
            <a:ext cx="646331" cy="369332"/>
          </a:xfrm>
          <a:prstGeom prst="rect">
            <a:avLst/>
          </a:prstGeom>
          <a:noFill/>
        </p:spPr>
        <p:txBody>
          <a:bodyPr wrap="none" rtlCol="0">
            <a:spAutoFit/>
          </a:bodyPr>
          <a:lstStyle/>
          <a:p>
            <a:r>
              <a:rPr lang="ja-JP" altLang="en-US" dirty="0" smtClean="0"/>
              <a:t>指示</a:t>
            </a:r>
            <a:endParaRPr kumimoji="1" lang="ja-JP" altLang="en-US" dirty="0"/>
          </a:p>
        </p:txBody>
      </p:sp>
      <p:sp>
        <p:nvSpPr>
          <p:cNvPr id="12" name="右矢印 11"/>
          <p:cNvSpPr/>
          <p:nvPr/>
        </p:nvSpPr>
        <p:spPr>
          <a:xfrm>
            <a:off x="3420093" y="3357429"/>
            <a:ext cx="1306286" cy="19525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726379" y="3306586"/>
            <a:ext cx="646331" cy="369332"/>
          </a:xfrm>
          <a:prstGeom prst="rect">
            <a:avLst/>
          </a:prstGeom>
          <a:noFill/>
        </p:spPr>
        <p:txBody>
          <a:bodyPr wrap="none" rtlCol="0">
            <a:spAutoFit/>
          </a:bodyPr>
          <a:lstStyle/>
          <a:p>
            <a:r>
              <a:rPr kumimoji="1" lang="ja-JP" altLang="en-US" dirty="0" smtClean="0"/>
              <a:t>結果</a:t>
            </a:r>
            <a:endParaRPr kumimoji="1" lang="ja-JP" altLang="en-US" dirty="0"/>
          </a:p>
        </p:txBody>
      </p:sp>
      <p:sp>
        <p:nvSpPr>
          <p:cNvPr id="16" name="右矢印 15"/>
          <p:cNvSpPr/>
          <p:nvPr/>
        </p:nvSpPr>
        <p:spPr>
          <a:xfrm rot="9989953">
            <a:off x="3350356" y="1904617"/>
            <a:ext cx="1954871" cy="1557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645220" y="3139152"/>
            <a:ext cx="2707793" cy="369332"/>
          </a:xfrm>
          <a:prstGeom prst="rect">
            <a:avLst/>
          </a:prstGeom>
          <a:noFill/>
        </p:spPr>
        <p:txBody>
          <a:bodyPr wrap="none" rtlCol="0">
            <a:spAutoFit/>
          </a:bodyPr>
          <a:lstStyle/>
          <a:p>
            <a:r>
              <a:rPr kumimoji="1" lang="ja-JP" altLang="en-US" dirty="0" smtClean="0"/>
              <a:t>ここから触るのは問題なし</a:t>
            </a:r>
            <a:endParaRPr kumimoji="1" lang="ja-JP" altLang="en-US" dirty="0"/>
          </a:p>
        </p:txBody>
      </p:sp>
      <p:sp>
        <p:nvSpPr>
          <p:cNvPr id="18" name="乗算記号 17"/>
          <p:cNvSpPr/>
          <p:nvPr/>
        </p:nvSpPr>
        <p:spPr>
          <a:xfrm>
            <a:off x="4042019" y="1555712"/>
            <a:ext cx="783772" cy="777399"/>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96395" y="1576275"/>
            <a:ext cx="3190169" cy="369332"/>
          </a:xfrm>
          <a:prstGeom prst="rect">
            <a:avLst/>
          </a:prstGeom>
          <a:noFill/>
        </p:spPr>
        <p:txBody>
          <a:bodyPr wrap="none" rtlCol="0">
            <a:spAutoFit/>
          </a:bodyPr>
          <a:lstStyle/>
          <a:p>
            <a:r>
              <a:rPr lang="en-US" altLang="ja-JP" dirty="0" smtClean="0"/>
              <a:t>Data</a:t>
            </a:r>
            <a:r>
              <a:rPr lang="ja-JP" altLang="en-US" dirty="0" smtClean="0"/>
              <a:t>部分を直接操作させない。</a:t>
            </a:r>
            <a:endParaRPr kumimoji="1" lang="ja-JP" altLang="en-US" dirty="0"/>
          </a:p>
        </p:txBody>
      </p:sp>
      <p:sp>
        <p:nvSpPr>
          <p:cNvPr id="21" name="右矢印 20"/>
          <p:cNvSpPr/>
          <p:nvPr/>
        </p:nvSpPr>
        <p:spPr>
          <a:xfrm rot="16200000">
            <a:off x="2084801" y="2714954"/>
            <a:ext cx="653143" cy="195253"/>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898359" y="2698294"/>
            <a:ext cx="1245034" cy="369332"/>
          </a:xfrm>
          <a:prstGeom prst="rect">
            <a:avLst/>
          </a:prstGeom>
          <a:noFill/>
        </p:spPr>
        <p:txBody>
          <a:bodyPr wrap="square" rtlCol="0">
            <a:spAutoFit/>
          </a:bodyPr>
          <a:lstStyle/>
          <a:p>
            <a:r>
              <a:rPr lang="en-US" altLang="ja-JP" dirty="0">
                <a:solidFill>
                  <a:schemeClr val="bg1"/>
                </a:solidFill>
              </a:rPr>
              <a:t>Access</a:t>
            </a:r>
            <a:r>
              <a:rPr kumimoji="1" lang="ja-JP" altLang="en-US" dirty="0" smtClean="0">
                <a:solidFill>
                  <a:schemeClr val="bg1"/>
                </a:solidFill>
              </a:rPr>
              <a:t>可</a:t>
            </a:r>
            <a:endParaRPr kumimoji="1" lang="ja-JP" altLang="en-US" dirty="0">
              <a:solidFill>
                <a:schemeClr val="bg1"/>
              </a:solidFill>
            </a:endParaRPr>
          </a:p>
        </p:txBody>
      </p:sp>
      <p:sp>
        <p:nvSpPr>
          <p:cNvPr id="23" name="テキスト ボックス 22"/>
          <p:cNvSpPr txBox="1"/>
          <p:nvPr/>
        </p:nvSpPr>
        <p:spPr>
          <a:xfrm>
            <a:off x="4379591" y="2167143"/>
            <a:ext cx="1594834" cy="369332"/>
          </a:xfrm>
          <a:prstGeom prst="rect">
            <a:avLst/>
          </a:prstGeom>
          <a:noFill/>
        </p:spPr>
        <p:txBody>
          <a:bodyPr wrap="square" rtlCol="0">
            <a:spAutoFit/>
          </a:bodyPr>
          <a:lstStyle/>
          <a:p>
            <a:r>
              <a:rPr lang="en-US" altLang="ja-JP" dirty="0"/>
              <a:t>Access</a:t>
            </a:r>
            <a:r>
              <a:rPr lang="ja-JP" altLang="en-US" dirty="0" smtClean="0"/>
              <a:t>不可</a:t>
            </a:r>
            <a:endParaRPr kumimoji="1" lang="ja-JP" altLang="en-US" dirty="0"/>
          </a:p>
        </p:txBody>
      </p:sp>
      <p:sp>
        <p:nvSpPr>
          <p:cNvPr id="2" name="テキスト ボックス 1"/>
          <p:cNvSpPr txBox="1"/>
          <p:nvPr/>
        </p:nvSpPr>
        <p:spPr>
          <a:xfrm>
            <a:off x="149542" y="4004991"/>
            <a:ext cx="9352497" cy="369332"/>
          </a:xfrm>
          <a:prstGeom prst="rect">
            <a:avLst/>
          </a:prstGeom>
          <a:noFill/>
        </p:spPr>
        <p:txBody>
          <a:bodyPr wrap="none" rtlCol="0">
            <a:spAutoFit/>
          </a:bodyPr>
          <a:lstStyle/>
          <a:p>
            <a:r>
              <a:rPr lang="ja-JP" altLang="en-US"/>
              <a:t>残</a:t>
            </a:r>
            <a:r>
              <a:rPr lang="ja-JP" altLang="en-US" smtClean="0"/>
              <a:t>りの２つ、また次の機会に説明します。それでは、</a:t>
            </a:r>
            <a:r>
              <a:rPr lang="en-US" altLang="ja-JP" smtClean="0"/>
              <a:t>WindowProgram</a:t>
            </a:r>
            <a:r>
              <a:rPr lang="ja-JP" altLang="en-US" smtClean="0"/>
              <a:t>の部分を</a:t>
            </a:r>
            <a:r>
              <a:rPr lang="en-US" altLang="ja-JP" smtClean="0"/>
              <a:t>class</a:t>
            </a:r>
            <a:r>
              <a:rPr lang="ja-JP" altLang="en-US" smtClean="0"/>
              <a:t>化しましょう。</a:t>
            </a:r>
            <a:endParaRPr kumimoji="1" lang="ja-JP" altLang="en-US"/>
          </a:p>
        </p:txBody>
      </p:sp>
    </p:spTree>
    <p:extLst>
      <p:ext uri="{BB962C8B-B14F-4D97-AF65-F5344CB8AC3E}">
        <p14:creationId xmlns:p14="http://schemas.microsoft.com/office/powerpoint/2010/main" val="232170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27505" cy="369332"/>
          </a:xfrm>
          <a:prstGeom prst="rect">
            <a:avLst/>
          </a:prstGeom>
          <a:noFill/>
        </p:spPr>
        <p:txBody>
          <a:bodyPr wrap="none" rtlCol="0">
            <a:spAutoFit/>
          </a:bodyPr>
          <a:lstStyle/>
          <a:p>
            <a:r>
              <a:rPr kumimoji="1" lang="ja-JP" altLang="en-US" smtClean="0"/>
              <a:t>・</a:t>
            </a:r>
            <a:r>
              <a:rPr lang="en-US" altLang="ja-JP" smtClean="0"/>
              <a:t>W</a:t>
            </a:r>
            <a:r>
              <a:rPr kumimoji="1" lang="en-US" altLang="ja-JP" smtClean="0"/>
              <a:t>indowCreateClass</a:t>
            </a:r>
            <a:r>
              <a:rPr kumimoji="1" lang="ja-JP" altLang="en-US" smtClean="0"/>
              <a:t>を作成</a:t>
            </a:r>
            <a:endParaRPr kumimoji="1" lang="ja-JP" altLang="en-US"/>
          </a:p>
        </p:txBody>
      </p:sp>
      <p:pic>
        <p:nvPicPr>
          <p:cNvPr id="5" name="図 4"/>
          <p:cNvPicPr>
            <a:picLocks noChangeAspect="1"/>
          </p:cNvPicPr>
          <p:nvPr/>
        </p:nvPicPr>
        <p:blipFill>
          <a:blip r:embed="rId2"/>
          <a:stretch>
            <a:fillRect/>
          </a:stretch>
        </p:blipFill>
        <p:spPr>
          <a:xfrm>
            <a:off x="261846" y="539214"/>
            <a:ext cx="2771589" cy="1847726"/>
          </a:xfrm>
          <a:prstGeom prst="rect">
            <a:avLst/>
          </a:prstGeom>
          <a:ln>
            <a:solidFill>
              <a:schemeClr val="tx1"/>
            </a:solidFill>
          </a:ln>
        </p:spPr>
      </p:pic>
      <p:sp>
        <p:nvSpPr>
          <p:cNvPr id="6" name="テキスト ボックス 5"/>
          <p:cNvSpPr txBox="1"/>
          <p:nvPr/>
        </p:nvSpPr>
        <p:spPr>
          <a:xfrm>
            <a:off x="3194462" y="539214"/>
            <a:ext cx="3850221" cy="369332"/>
          </a:xfrm>
          <a:prstGeom prst="rect">
            <a:avLst/>
          </a:prstGeom>
          <a:noFill/>
        </p:spPr>
        <p:txBody>
          <a:bodyPr wrap="none" rtlCol="0">
            <a:spAutoFit/>
          </a:bodyPr>
          <a:lstStyle/>
          <a:p>
            <a:r>
              <a:rPr lang="en-US" altLang="ja-JP" smtClean="0"/>
              <a:t>WindowCreate</a:t>
            </a:r>
            <a:r>
              <a:rPr lang="ja-JP" altLang="en-US" smtClean="0"/>
              <a:t>で</a:t>
            </a:r>
            <a:r>
              <a:rPr lang="en-US" altLang="ja-JP" smtClean="0"/>
              <a:t>cpp</a:t>
            </a:r>
            <a:r>
              <a:rPr lang="ja-JP" altLang="en-US" smtClean="0"/>
              <a:t>と</a:t>
            </a:r>
            <a:r>
              <a:rPr lang="en-US" altLang="ja-JP" smtClean="0"/>
              <a:t>h</a:t>
            </a:r>
            <a:r>
              <a:rPr lang="ja-JP" altLang="en-US" smtClean="0"/>
              <a:t>を用意します。</a:t>
            </a:r>
            <a:endParaRPr kumimoji="1" lang="ja-JP" altLang="en-US"/>
          </a:p>
        </p:txBody>
      </p:sp>
      <p:pic>
        <p:nvPicPr>
          <p:cNvPr id="7" name="図 6"/>
          <p:cNvPicPr>
            <a:picLocks noChangeAspect="1"/>
          </p:cNvPicPr>
          <p:nvPr/>
        </p:nvPicPr>
        <p:blipFill>
          <a:blip r:embed="rId3"/>
          <a:stretch>
            <a:fillRect/>
          </a:stretch>
        </p:blipFill>
        <p:spPr>
          <a:xfrm>
            <a:off x="261846" y="2856943"/>
            <a:ext cx="3764846" cy="2380075"/>
          </a:xfrm>
          <a:prstGeom prst="rect">
            <a:avLst/>
          </a:prstGeom>
          <a:ln>
            <a:solidFill>
              <a:schemeClr val="tx1"/>
            </a:solidFill>
          </a:ln>
        </p:spPr>
      </p:pic>
      <p:sp>
        <p:nvSpPr>
          <p:cNvPr id="8" name="正方形/長方形 7"/>
          <p:cNvSpPr/>
          <p:nvPr/>
        </p:nvSpPr>
        <p:spPr>
          <a:xfrm>
            <a:off x="165828" y="2556822"/>
            <a:ext cx="1766317" cy="369332"/>
          </a:xfrm>
          <a:prstGeom prst="rect">
            <a:avLst/>
          </a:prstGeom>
        </p:spPr>
        <p:txBody>
          <a:bodyPr wrap="none">
            <a:spAutoFit/>
          </a:bodyPr>
          <a:lstStyle/>
          <a:p>
            <a:r>
              <a:rPr lang="ja-JP" altLang="en-US"/>
              <a:t>WindowCreate.h</a:t>
            </a:r>
          </a:p>
        </p:txBody>
      </p:sp>
      <p:sp>
        <p:nvSpPr>
          <p:cNvPr id="9" name="テキスト ボックス 8"/>
          <p:cNvSpPr txBox="1"/>
          <p:nvPr/>
        </p:nvSpPr>
        <p:spPr>
          <a:xfrm>
            <a:off x="4963886" y="3677648"/>
            <a:ext cx="4781181" cy="646331"/>
          </a:xfrm>
          <a:prstGeom prst="rect">
            <a:avLst/>
          </a:prstGeom>
          <a:noFill/>
        </p:spPr>
        <p:txBody>
          <a:bodyPr wrap="none" rtlCol="0">
            <a:spAutoFit/>
          </a:bodyPr>
          <a:lstStyle/>
          <a:p>
            <a:r>
              <a:rPr kumimoji="1" lang="ja-JP" altLang="en-US" smtClean="0"/>
              <a:t>空っぽの</a:t>
            </a:r>
            <a:r>
              <a:rPr lang="en-US" altLang="ja-JP"/>
              <a:t>C</a:t>
            </a:r>
            <a:r>
              <a:rPr kumimoji="1" lang="en-US" altLang="ja-JP" smtClean="0"/>
              <a:t>lass</a:t>
            </a:r>
            <a:r>
              <a:rPr kumimoji="1" lang="ja-JP" altLang="en-US" smtClean="0"/>
              <a:t>を作ります。</a:t>
            </a:r>
            <a:endParaRPr kumimoji="1" lang="en-US" altLang="ja-JP" smtClean="0"/>
          </a:p>
          <a:p>
            <a:r>
              <a:rPr kumimoji="1" lang="en-US" altLang="ja-JP" smtClean="0"/>
              <a:t>Window</a:t>
            </a:r>
            <a:r>
              <a:rPr kumimoji="1" lang="ja-JP" altLang="en-US" smtClean="0"/>
              <a:t>を作成するに必要な変数を用意します。</a:t>
            </a:r>
            <a:endParaRPr kumimoji="1" lang="ja-JP" altLang="en-US"/>
          </a:p>
        </p:txBody>
      </p:sp>
      <p:pic>
        <p:nvPicPr>
          <p:cNvPr id="11" name="図 10"/>
          <p:cNvPicPr>
            <a:picLocks noChangeAspect="1"/>
          </p:cNvPicPr>
          <p:nvPr/>
        </p:nvPicPr>
        <p:blipFill>
          <a:blip r:embed="rId4"/>
          <a:stretch>
            <a:fillRect/>
          </a:stretch>
        </p:blipFill>
        <p:spPr>
          <a:xfrm>
            <a:off x="261846" y="5707021"/>
            <a:ext cx="4203237" cy="991775"/>
          </a:xfrm>
          <a:prstGeom prst="rect">
            <a:avLst/>
          </a:prstGeom>
          <a:ln>
            <a:solidFill>
              <a:schemeClr val="tx1"/>
            </a:solidFill>
          </a:ln>
        </p:spPr>
      </p:pic>
      <p:sp>
        <p:nvSpPr>
          <p:cNvPr id="12" name="テキスト ボックス 11"/>
          <p:cNvSpPr txBox="1"/>
          <p:nvPr/>
        </p:nvSpPr>
        <p:spPr>
          <a:xfrm>
            <a:off x="4963886" y="6018242"/>
            <a:ext cx="6497163" cy="369332"/>
          </a:xfrm>
          <a:prstGeom prst="rect">
            <a:avLst/>
          </a:prstGeom>
          <a:noFill/>
        </p:spPr>
        <p:txBody>
          <a:bodyPr wrap="none" rtlCol="0">
            <a:spAutoFit/>
          </a:bodyPr>
          <a:lstStyle/>
          <a:p>
            <a:r>
              <a:rPr lang="en-US" altLang="ja-JP"/>
              <a:t>m</a:t>
            </a:r>
            <a:r>
              <a:rPr kumimoji="1" lang="en-US" altLang="ja-JP" smtClean="0"/>
              <a:t>ain.cpp</a:t>
            </a:r>
            <a:r>
              <a:rPr kumimoji="1" lang="ja-JP" altLang="en-US" smtClean="0"/>
              <a:t>を見ると、</a:t>
            </a:r>
            <a:r>
              <a:rPr lang="ja-JP" altLang="en-US" smtClean="0"/>
              <a:t>この</a:t>
            </a:r>
            <a:r>
              <a:rPr lang="en-US" altLang="ja-JP" smtClean="0"/>
              <a:t>3</a:t>
            </a:r>
            <a:r>
              <a:rPr lang="ja-JP" altLang="en-US" smtClean="0"/>
              <a:t>つの</a:t>
            </a:r>
            <a:r>
              <a:rPr lang="en-US" altLang="ja-JP" smtClean="0"/>
              <a:t>Data</a:t>
            </a:r>
            <a:r>
              <a:rPr lang="ja-JP" altLang="en-US" smtClean="0"/>
              <a:t>が必要と言うことがわかります。</a:t>
            </a:r>
            <a:endParaRPr kumimoji="1" lang="ja-JP" altLang="en-US"/>
          </a:p>
        </p:txBody>
      </p:sp>
    </p:spTree>
    <p:extLst>
      <p:ext uri="{BB962C8B-B14F-4D97-AF65-F5344CB8AC3E}">
        <p14:creationId xmlns:p14="http://schemas.microsoft.com/office/powerpoint/2010/main" val="81707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1324" y="369332"/>
            <a:ext cx="4404557" cy="2359169"/>
          </a:xfrm>
          <a:prstGeom prst="rect">
            <a:avLst/>
          </a:prstGeom>
          <a:ln>
            <a:solidFill>
              <a:schemeClr val="tx1"/>
            </a:solidFill>
          </a:ln>
        </p:spPr>
      </p:pic>
      <p:sp>
        <p:nvSpPr>
          <p:cNvPr id="5" name="正方形/長方形 4"/>
          <p:cNvSpPr/>
          <p:nvPr/>
        </p:nvSpPr>
        <p:spPr>
          <a:xfrm>
            <a:off x="0" y="0"/>
            <a:ext cx="1766317" cy="369332"/>
          </a:xfrm>
          <a:prstGeom prst="rect">
            <a:avLst/>
          </a:prstGeom>
        </p:spPr>
        <p:txBody>
          <a:bodyPr wrap="none">
            <a:spAutoFit/>
          </a:bodyPr>
          <a:lstStyle/>
          <a:p>
            <a:r>
              <a:rPr lang="ja-JP" altLang="en-US"/>
              <a:t>WindowCreate.h</a:t>
            </a:r>
          </a:p>
        </p:txBody>
      </p:sp>
      <p:pic>
        <p:nvPicPr>
          <p:cNvPr id="6" name="図 5"/>
          <p:cNvPicPr>
            <a:picLocks noChangeAspect="1"/>
          </p:cNvPicPr>
          <p:nvPr/>
        </p:nvPicPr>
        <p:blipFill>
          <a:blip r:embed="rId3"/>
          <a:stretch>
            <a:fillRect/>
          </a:stretch>
        </p:blipFill>
        <p:spPr>
          <a:xfrm>
            <a:off x="111324" y="3097833"/>
            <a:ext cx="4403132" cy="1186336"/>
          </a:xfrm>
          <a:prstGeom prst="rect">
            <a:avLst/>
          </a:prstGeom>
          <a:ln>
            <a:solidFill>
              <a:schemeClr val="tx1"/>
            </a:solidFill>
          </a:ln>
        </p:spPr>
      </p:pic>
      <p:sp>
        <p:nvSpPr>
          <p:cNvPr id="7" name="正方形/長方形 6"/>
          <p:cNvSpPr/>
          <p:nvPr/>
        </p:nvSpPr>
        <p:spPr>
          <a:xfrm>
            <a:off x="111324" y="2728501"/>
            <a:ext cx="1985928" cy="369332"/>
          </a:xfrm>
          <a:prstGeom prst="rect">
            <a:avLst/>
          </a:prstGeom>
        </p:spPr>
        <p:txBody>
          <a:bodyPr wrap="none">
            <a:spAutoFit/>
          </a:bodyPr>
          <a:lstStyle/>
          <a:p>
            <a:r>
              <a:rPr lang="ja-JP" altLang="en-US"/>
              <a:t>WindowCreate</a:t>
            </a:r>
            <a:r>
              <a:rPr lang="ja-JP" altLang="en-US" smtClean="0"/>
              <a:t>.</a:t>
            </a:r>
            <a:r>
              <a:rPr lang="en-US" altLang="ja-JP" smtClean="0"/>
              <a:t>cpp</a:t>
            </a:r>
            <a:endParaRPr lang="ja-JP" altLang="en-US"/>
          </a:p>
        </p:txBody>
      </p:sp>
      <p:sp>
        <p:nvSpPr>
          <p:cNvPr id="9" name="テキスト ボックス 8"/>
          <p:cNvSpPr txBox="1"/>
          <p:nvPr/>
        </p:nvSpPr>
        <p:spPr>
          <a:xfrm>
            <a:off x="4627205" y="348587"/>
            <a:ext cx="7449475" cy="1200329"/>
          </a:xfrm>
          <a:prstGeom prst="rect">
            <a:avLst/>
          </a:prstGeom>
          <a:noFill/>
        </p:spPr>
        <p:txBody>
          <a:bodyPr wrap="none" rtlCol="0">
            <a:spAutoFit/>
          </a:bodyPr>
          <a:lstStyle/>
          <a:p>
            <a:r>
              <a:rPr lang="en-US" altLang="ja-JP"/>
              <a:t>c</a:t>
            </a:r>
            <a:r>
              <a:rPr kumimoji="1" lang="en-US" altLang="ja-JP" smtClean="0"/>
              <a:t>lass</a:t>
            </a:r>
            <a:r>
              <a:rPr kumimoji="1" lang="ja-JP" altLang="en-US" smtClean="0"/>
              <a:t>に</a:t>
            </a:r>
            <a:r>
              <a:rPr lang="ja-JP" altLang="en-US" smtClean="0"/>
              <a:t>、必要な変数を用意しました。この変数の先頭に</a:t>
            </a:r>
            <a:r>
              <a:rPr lang="en-US" altLang="ja-JP" smtClean="0"/>
              <a:t>static </a:t>
            </a:r>
            <a:r>
              <a:rPr lang="ja-JP" altLang="en-US" smtClean="0"/>
              <a:t>を付けている</a:t>
            </a:r>
            <a:endParaRPr lang="en-US" altLang="ja-JP" smtClean="0"/>
          </a:p>
          <a:p>
            <a:r>
              <a:rPr lang="ja-JP" altLang="en-US" smtClean="0"/>
              <a:t>ので、静的として扱います。しかし、</a:t>
            </a:r>
            <a:r>
              <a:rPr lang="en-US" altLang="ja-JP" smtClean="0"/>
              <a:t>class</a:t>
            </a:r>
            <a:r>
              <a:rPr lang="ja-JP" altLang="en-US" smtClean="0"/>
              <a:t>は実体を持たないので</a:t>
            </a:r>
            <a:r>
              <a:rPr lang="en-US" altLang="ja-JP" smtClean="0"/>
              <a:t>cpp</a:t>
            </a:r>
            <a:r>
              <a:rPr lang="ja-JP" altLang="en-US" smtClean="0"/>
              <a:t>の方で変</a:t>
            </a:r>
            <a:endParaRPr lang="en-US" altLang="ja-JP" smtClean="0"/>
          </a:p>
          <a:p>
            <a:r>
              <a:rPr lang="ja-JP" altLang="en-US" smtClean="0"/>
              <a:t>数を用意する必要があります。</a:t>
            </a:r>
            <a:endParaRPr lang="en-US" altLang="ja-JP" smtClean="0"/>
          </a:p>
          <a:p>
            <a:r>
              <a:rPr lang="en-US" altLang="ja-JP"/>
              <a:t>c</a:t>
            </a:r>
            <a:r>
              <a:rPr lang="en-US" altLang="ja-JP" smtClean="0"/>
              <a:t>pp</a:t>
            </a:r>
            <a:r>
              <a:rPr lang="ja-JP" altLang="en-US" smtClean="0"/>
              <a:t>の変数には</a:t>
            </a:r>
            <a:r>
              <a:rPr lang="en-US" altLang="ja-JP" smtClean="0"/>
              <a:t>class</a:t>
            </a:r>
            <a:r>
              <a:rPr lang="ja-JP" altLang="en-US" smtClean="0"/>
              <a:t>名：：を付けて関連付けします。</a:t>
            </a:r>
            <a:endParaRPr lang="en-US" altLang="ja-JP" smtClean="0"/>
          </a:p>
        </p:txBody>
      </p:sp>
      <p:cxnSp>
        <p:nvCxnSpPr>
          <p:cNvPr id="12" name="直線矢印コネクタ 11"/>
          <p:cNvCxnSpPr/>
          <p:nvPr/>
        </p:nvCxnSpPr>
        <p:spPr>
          <a:xfrm flipH="1">
            <a:off x="4334494" y="2336616"/>
            <a:ext cx="1163782"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621396" y="2151950"/>
            <a:ext cx="2552302" cy="369332"/>
          </a:xfrm>
          <a:prstGeom prst="rect">
            <a:avLst/>
          </a:prstGeom>
          <a:noFill/>
        </p:spPr>
        <p:txBody>
          <a:bodyPr wrap="none" rtlCol="0">
            <a:spAutoFit/>
          </a:bodyPr>
          <a:lstStyle/>
          <a:p>
            <a:r>
              <a:rPr kumimoji="1" lang="ja-JP" altLang="en-US" smtClean="0"/>
              <a:t>追加：必要な変数を用意</a:t>
            </a:r>
            <a:endParaRPr kumimoji="1" lang="ja-JP" altLang="en-US"/>
          </a:p>
        </p:txBody>
      </p:sp>
      <p:cxnSp>
        <p:nvCxnSpPr>
          <p:cNvPr id="14" name="直線矢印コネクタ 13"/>
          <p:cNvCxnSpPr/>
          <p:nvPr/>
        </p:nvCxnSpPr>
        <p:spPr>
          <a:xfrm flipH="1" flipV="1">
            <a:off x="2266209" y="3237161"/>
            <a:ext cx="3232067" cy="48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652655" y="3097833"/>
            <a:ext cx="2489784" cy="369332"/>
          </a:xfrm>
          <a:prstGeom prst="rect">
            <a:avLst/>
          </a:prstGeom>
          <a:noFill/>
        </p:spPr>
        <p:txBody>
          <a:bodyPr wrap="none" rtlCol="0">
            <a:spAutoFit/>
          </a:bodyPr>
          <a:lstStyle/>
          <a:p>
            <a:r>
              <a:rPr kumimoji="1" lang="ja-JP" altLang="en-US" smtClean="0"/>
              <a:t>追加：</a:t>
            </a:r>
            <a:r>
              <a:rPr kumimoji="1" lang="en-US" altLang="ja-JP" smtClean="0"/>
              <a:t>include</a:t>
            </a:r>
            <a:r>
              <a:rPr kumimoji="1" lang="ja-JP" altLang="en-US" smtClean="0"/>
              <a:t>しましょう。</a:t>
            </a:r>
            <a:endParaRPr kumimoji="1" lang="ja-JP" altLang="en-US"/>
          </a:p>
        </p:txBody>
      </p:sp>
      <p:cxnSp>
        <p:nvCxnSpPr>
          <p:cNvPr id="17" name="直線矢印コネクタ 16"/>
          <p:cNvCxnSpPr/>
          <p:nvPr/>
        </p:nvCxnSpPr>
        <p:spPr>
          <a:xfrm flipH="1">
            <a:off x="4334495" y="3948484"/>
            <a:ext cx="1080653"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652655" y="3756392"/>
            <a:ext cx="5611921" cy="646331"/>
          </a:xfrm>
          <a:prstGeom prst="rect">
            <a:avLst/>
          </a:prstGeom>
          <a:noFill/>
        </p:spPr>
        <p:txBody>
          <a:bodyPr wrap="none" rtlCol="0">
            <a:spAutoFit/>
          </a:bodyPr>
          <a:lstStyle/>
          <a:p>
            <a:r>
              <a:rPr kumimoji="1" lang="ja-JP" altLang="en-US" smtClean="0"/>
              <a:t>追加：</a:t>
            </a:r>
            <a:r>
              <a:rPr kumimoji="1" lang="en-US" altLang="ja-JP" smtClean="0"/>
              <a:t>CWindowCreateClass</a:t>
            </a:r>
            <a:r>
              <a:rPr kumimoji="1" lang="ja-JP" altLang="en-US" smtClean="0"/>
              <a:t>の</a:t>
            </a:r>
            <a:r>
              <a:rPr kumimoji="1" lang="en-US" altLang="ja-JP" smtClean="0"/>
              <a:t>Member</a:t>
            </a:r>
            <a:r>
              <a:rPr kumimoji="1" lang="ja-JP" altLang="en-US" smtClean="0"/>
              <a:t>変数の実体を用意</a:t>
            </a:r>
            <a:endParaRPr kumimoji="1" lang="en-US" altLang="ja-JP" smtClean="0"/>
          </a:p>
          <a:p>
            <a:r>
              <a:rPr lang="ja-JP" altLang="en-US"/>
              <a:t>　</a:t>
            </a:r>
            <a:r>
              <a:rPr lang="ja-JP" altLang="en-US" smtClean="0"/>
              <a:t>　　　</a:t>
            </a:r>
            <a:r>
              <a:rPr lang="en-US" altLang="ja-JP" smtClean="0"/>
              <a:t>Scope</a:t>
            </a:r>
            <a:r>
              <a:rPr lang="ja-JP" altLang="en-US" smtClean="0"/>
              <a:t>（</a:t>
            </a:r>
            <a:r>
              <a:rPr lang="ja-JP" altLang="en-US"/>
              <a:t>スコープ</a:t>
            </a:r>
            <a:r>
              <a:rPr lang="ja-JP" altLang="en-US" smtClean="0"/>
              <a:t>）演算子で関連付けができます。</a:t>
            </a:r>
            <a:endParaRPr kumimoji="1" lang="ja-JP" altLang="en-US"/>
          </a:p>
        </p:txBody>
      </p:sp>
      <p:sp>
        <p:nvSpPr>
          <p:cNvPr id="20" name="テキスト ボックス 19"/>
          <p:cNvSpPr txBox="1"/>
          <p:nvPr/>
        </p:nvSpPr>
        <p:spPr>
          <a:xfrm>
            <a:off x="111324" y="4524499"/>
            <a:ext cx="11711861" cy="646331"/>
          </a:xfrm>
          <a:prstGeom prst="rect">
            <a:avLst/>
          </a:prstGeom>
          <a:noFill/>
        </p:spPr>
        <p:txBody>
          <a:bodyPr wrap="none" rtlCol="0">
            <a:spAutoFit/>
          </a:bodyPr>
          <a:lstStyle/>
          <a:p>
            <a:r>
              <a:rPr kumimoji="1" lang="ja-JP" altLang="en-US" smtClean="0"/>
              <a:t>この</a:t>
            </a:r>
            <a:r>
              <a:rPr kumimoji="1" lang="en-US" altLang="ja-JP" smtClean="0"/>
              <a:t>Member</a:t>
            </a:r>
            <a:r>
              <a:rPr kumimoji="1" lang="ja-JP" altLang="en-US" smtClean="0"/>
              <a:t>変数は</a:t>
            </a:r>
            <a:r>
              <a:rPr lang="en-US" altLang="ja-JP" smtClean="0"/>
              <a:t>Private</a:t>
            </a:r>
            <a:r>
              <a:rPr lang="ja-JP" altLang="en-US" smtClean="0"/>
              <a:t>に置いてるので、外部から直接</a:t>
            </a:r>
            <a:r>
              <a:rPr lang="en-US" altLang="ja-JP" smtClean="0"/>
              <a:t>access</a:t>
            </a:r>
            <a:r>
              <a:rPr lang="ja-JP" altLang="en-US" smtClean="0"/>
              <a:t>はできません。要するにこれらの変数は情報隠蔽してる</a:t>
            </a:r>
            <a:endParaRPr lang="en-US" altLang="ja-JP" smtClean="0"/>
          </a:p>
          <a:p>
            <a:r>
              <a:rPr kumimoji="1" lang="ja-JP" altLang="en-US"/>
              <a:t>訳</a:t>
            </a:r>
            <a:r>
              <a:rPr kumimoji="1" lang="ja-JP" altLang="en-US" smtClean="0"/>
              <a:t>になります</a:t>
            </a:r>
            <a:r>
              <a:rPr kumimoji="1" lang="ja-JP" altLang="en-US"/>
              <a:t>。</a:t>
            </a:r>
          </a:p>
        </p:txBody>
      </p:sp>
    </p:spTree>
    <p:extLst>
      <p:ext uri="{BB962C8B-B14F-4D97-AF65-F5344CB8AC3E}">
        <p14:creationId xmlns:p14="http://schemas.microsoft.com/office/powerpoint/2010/main" val="158459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4379" y="106878"/>
            <a:ext cx="2286588" cy="369332"/>
          </a:xfrm>
          <a:prstGeom prst="rect">
            <a:avLst/>
          </a:prstGeom>
          <a:noFill/>
        </p:spPr>
        <p:txBody>
          <a:bodyPr wrap="none" rtlCol="0">
            <a:spAutoFit/>
          </a:bodyPr>
          <a:lstStyle/>
          <a:p>
            <a:r>
              <a:rPr lang="ja-JP" altLang="en-US" smtClean="0"/>
              <a:t>・</a:t>
            </a:r>
            <a:r>
              <a:rPr lang="en-US" altLang="ja-JP" smtClean="0"/>
              <a:t>Method</a:t>
            </a:r>
            <a:r>
              <a:rPr lang="ja-JP" altLang="en-US" smtClean="0"/>
              <a:t>を作成する。</a:t>
            </a:r>
            <a:endParaRPr kumimoji="1" lang="ja-JP" altLang="en-US"/>
          </a:p>
        </p:txBody>
      </p:sp>
      <p:pic>
        <p:nvPicPr>
          <p:cNvPr id="5" name="図 4"/>
          <p:cNvPicPr>
            <a:picLocks noChangeAspect="1"/>
          </p:cNvPicPr>
          <p:nvPr/>
        </p:nvPicPr>
        <p:blipFill>
          <a:blip r:embed="rId2"/>
          <a:stretch>
            <a:fillRect/>
          </a:stretch>
        </p:blipFill>
        <p:spPr>
          <a:xfrm>
            <a:off x="285502" y="1018061"/>
            <a:ext cx="6324600" cy="3848100"/>
          </a:xfrm>
          <a:prstGeom prst="rect">
            <a:avLst/>
          </a:prstGeom>
          <a:ln>
            <a:solidFill>
              <a:schemeClr val="tx1"/>
            </a:solidFill>
          </a:ln>
        </p:spPr>
      </p:pic>
      <p:sp>
        <p:nvSpPr>
          <p:cNvPr id="6" name="テキスト ボックス 5"/>
          <p:cNvSpPr txBox="1"/>
          <p:nvPr/>
        </p:nvSpPr>
        <p:spPr>
          <a:xfrm>
            <a:off x="154379" y="562469"/>
            <a:ext cx="8887754" cy="369332"/>
          </a:xfrm>
          <a:prstGeom prst="rect">
            <a:avLst/>
          </a:prstGeom>
          <a:noFill/>
        </p:spPr>
        <p:txBody>
          <a:bodyPr wrap="none" rtlCol="0">
            <a:spAutoFit/>
          </a:bodyPr>
          <a:lstStyle/>
          <a:p>
            <a:r>
              <a:rPr lang="ja-JP" altLang="en-US"/>
              <a:t>下記</a:t>
            </a:r>
            <a:r>
              <a:rPr lang="ja-JP" altLang="en-US" smtClean="0"/>
              <a:t>の</a:t>
            </a:r>
            <a:r>
              <a:rPr kumimoji="1" lang="ja-JP" altLang="en-US" smtClean="0"/>
              <a:t>部分を</a:t>
            </a:r>
            <a:r>
              <a:rPr kumimoji="1" lang="en-US" altLang="ja-JP" smtClean="0"/>
              <a:t>Method</a:t>
            </a:r>
            <a:r>
              <a:rPr lang="ja-JP" altLang="en-US" smtClean="0"/>
              <a:t>化していきますので、必要な情報と使用してる変数を見てみましょう。</a:t>
            </a:r>
            <a:endParaRPr kumimoji="1" lang="ja-JP" altLang="en-US"/>
          </a:p>
        </p:txBody>
      </p:sp>
      <p:cxnSp>
        <p:nvCxnSpPr>
          <p:cNvPr id="7" name="直線矢印コネクタ 6"/>
          <p:cNvCxnSpPr/>
          <p:nvPr/>
        </p:nvCxnSpPr>
        <p:spPr>
          <a:xfrm flipH="1">
            <a:off x="4750130" y="1018061"/>
            <a:ext cx="356260" cy="8352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1850571" y="1698171"/>
            <a:ext cx="215735" cy="1852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1297673" y="2942111"/>
            <a:ext cx="356260" cy="8352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899563" y="2236974"/>
            <a:ext cx="4870244" cy="1200329"/>
          </a:xfrm>
          <a:prstGeom prst="rect">
            <a:avLst/>
          </a:prstGeom>
          <a:noFill/>
        </p:spPr>
        <p:txBody>
          <a:bodyPr wrap="none" rtlCol="0">
            <a:spAutoFit/>
          </a:bodyPr>
          <a:lstStyle/>
          <a:p>
            <a:r>
              <a:rPr kumimoji="1" lang="ja-JP" altLang="en-US" smtClean="0"/>
              <a:t>引数として欲しい情報</a:t>
            </a:r>
            <a:r>
              <a:rPr kumimoji="1" lang="en-US" altLang="ja-JP" smtClean="0"/>
              <a:t>(main</a:t>
            </a:r>
            <a:r>
              <a:rPr kumimoji="1" lang="ja-JP" altLang="en-US" smtClean="0"/>
              <a:t>関数から欲しい情報</a:t>
            </a:r>
            <a:r>
              <a:rPr kumimoji="1" lang="en-US" altLang="ja-JP" smtClean="0"/>
              <a:t>)</a:t>
            </a:r>
          </a:p>
          <a:p>
            <a:r>
              <a:rPr lang="ja-JP" altLang="en-US" smtClean="0"/>
              <a:t>・ </a:t>
            </a:r>
            <a:r>
              <a:rPr lang="en-US" altLang="ja-JP" smtClean="0"/>
              <a:t>name		:window</a:t>
            </a:r>
            <a:r>
              <a:rPr lang="ja-JP" altLang="en-US" smtClean="0"/>
              <a:t>の名前</a:t>
            </a:r>
            <a:endParaRPr lang="en-US" altLang="ja-JP" smtClean="0"/>
          </a:p>
          <a:p>
            <a:r>
              <a:rPr kumimoji="1" lang="ja-JP" altLang="en-US" smtClean="0"/>
              <a:t>・ </a:t>
            </a:r>
            <a:r>
              <a:rPr kumimoji="1" lang="en-US" altLang="ja-JP" smtClean="0"/>
              <a:t>width/height	:window</a:t>
            </a:r>
            <a:r>
              <a:rPr kumimoji="1" lang="ja-JP" altLang="en-US" smtClean="0"/>
              <a:t>の</a:t>
            </a:r>
            <a:r>
              <a:rPr kumimoji="1" lang="en-US" altLang="ja-JP" smtClean="0"/>
              <a:t>size</a:t>
            </a:r>
          </a:p>
          <a:p>
            <a:r>
              <a:rPr lang="ja-JP" altLang="en-US" smtClean="0"/>
              <a:t>・ </a:t>
            </a:r>
            <a:r>
              <a:rPr lang="en-US" altLang="ja-JP" smtClean="0"/>
              <a:t>hInstance	:InstanceHandle</a:t>
            </a:r>
          </a:p>
        </p:txBody>
      </p:sp>
      <p:cxnSp>
        <p:nvCxnSpPr>
          <p:cNvPr id="16" name="直線矢印コネクタ 15"/>
          <p:cNvCxnSpPr/>
          <p:nvPr/>
        </p:nvCxnSpPr>
        <p:spPr>
          <a:xfrm flipH="1">
            <a:off x="3523507" y="3952503"/>
            <a:ext cx="215735" cy="1852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863937" y="4373144"/>
            <a:ext cx="5239768" cy="369332"/>
          </a:xfrm>
          <a:prstGeom prst="rect">
            <a:avLst/>
          </a:prstGeom>
          <a:noFill/>
        </p:spPr>
        <p:txBody>
          <a:bodyPr wrap="none" rtlCol="0">
            <a:spAutoFit/>
          </a:bodyPr>
          <a:lstStyle/>
          <a:p>
            <a:r>
              <a:rPr kumimoji="1" lang="ja-JP" altLang="en-US" smtClean="0"/>
              <a:t>これを元に</a:t>
            </a:r>
            <a:r>
              <a:rPr kumimoji="1" lang="en-US" altLang="ja-JP" smtClean="0"/>
              <a:t>Method</a:t>
            </a:r>
            <a:r>
              <a:rPr kumimoji="1" lang="ja-JP" altLang="en-US" smtClean="0"/>
              <a:t>の</a:t>
            </a:r>
            <a:r>
              <a:rPr kumimoji="1" lang="en-US" altLang="ja-JP" smtClean="0"/>
              <a:t>prototype</a:t>
            </a:r>
            <a:r>
              <a:rPr kumimoji="1" lang="ja-JP" altLang="en-US" smtClean="0"/>
              <a:t>を</a:t>
            </a:r>
            <a:r>
              <a:rPr kumimoji="1" lang="en-US" altLang="ja-JP" smtClean="0"/>
              <a:t>class</a:t>
            </a:r>
            <a:r>
              <a:rPr kumimoji="1" lang="ja-JP" altLang="en-US" smtClean="0"/>
              <a:t>に宣言します。</a:t>
            </a:r>
            <a:endParaRPr kumimoji="1" lang="ja-JP" altLang="en-US"/>
          </a:p>
        </p:txBody>
      </p:sp>
      <p:pic>
        <p:nvPicPr>
          <p:cNvPr id="2" name="図 1"/>
          <p:cNvPicPr>
            <a:picLocks noChangeAspect="1"/>
          </p:cNvPicPr>
          <p:nvPr/>
        </p:nvPicPr>
        <p:blipFill>
          <a:blip r:embed="rId3"/>
          <a:stretch>
            <a:fillRect/>
          </a:stretch>
        </p:blipFill>
        <p:spPr>
          <a:xfrm>
            <a:off x="368628" y="5321899"/>
            <a:ext cx="5667409" cy="1375784"/>
          </a:xfrm>
          <a:prstGeom prst="rect">
            <a:avLst/>
          </a:prstGeom>
          <a:ln>
            <a:solidFill>
              <a:schemeClr val="tx1"/>
            </a:solidFill>
          </a:ln>
        </p:spPr>
      </p:pic>
      <p:sp>
        <p:nvSpPr>
          <p:cNvPr id="3" name="正方形/長方形 2"/>
          <p:cNvSpPr/>
          <p:nvPr/>
        </p:nvSpPr>
        <p:spPr>
          <a:xfrm>
            <a:off x="319286" y="4952567"/>
            <a:ext cx="1766317" cy="369332"/>
          </a:xfrm>
          <a:prstGeom prst="rect">
            <a:avLst/>
          </a:prstGeom>
        </p:spPr>
        <p:txBody>
          <a:bodyPr wrap="none">
            <a:spAutoFit/>
          </a:bodyPr>
          <a:lstStyle/>
          <a:p>
            <a:r>
              <a:rPr lang="ja-JP" altLang="en-US"/>
              <a:t>WindowCreate.h</a:t>
            </a:r>
          </a:p>
        </p:txBody>
      </p:sp>
      <p:cxnSp>
        <p:nvCxnSpPr>
          <p:cNvPr id="13" name="直線矢印コネクタ 12"/>
          <p:cNvCxnSpPr/>
          <p:nvPr/>
        </p:nvCxnSpPr>
        <p:spPr>
          <a:xfrm flipH="1">
            <a:off x="5462649" y="5511904"/>
            <a:ext cx="909947" cy="62481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372596" y="5321899"/>
            <a:ext cx="5955989" cy="1477328"/>
          </a:xfrm>
          <a:prstGeom prst="rect">
            <a:avLst/>
          </a:prstGeom>
          <a:noFill/>
        </p:spPr>
        <p:txBody>
          <a:bodyPr wrap="none" rtlCol="0">
            <a:spAutoFit/>
          </a:bodyPr>
          <a:lstStyle/>
          <a:p>
            <a:r>
              <a:rPr kumimoji="1" lang="ja-JP" altLang="en-US" smtClean="0"/>
              <a:t>追加：</a:t>
            </a:r>
            <a:r>
              <a:rPr kumimoji="1" lang="en-US" altLang="ja-JP" smtClean="0"/>
              <a:t>main</a:t>
            </a:r>
            <a:r>
              <a:rPr kumimoji="1" lang="ja-JP" altLang="en-US" smtClean="0"/>
              <a:t>から</a:t>
            </a:r>
            <a:r>
              <a:rPr kumimoji="1" lang="en-US" altLang="ja-JP" smtClean="0"/>
              <a:t>Window</a:t>
            </a:r>
            <a:r>
              <a:rPr kumimoji="1" lang="ja-JP" altLang="en-US" smtClean="0"/>
              <a:t>を作成するのに必要な引数を持った</a:t>
            </a:r>
            <a:endParaRPr kumimoji="1" lang="en-US" altLang="ja-JP" smtClean="0"/>
          </a:p>
          <a:p>
            <a:r>
              <a:rPr kumimoji="1" lang="en-US" altLang="ja-JP" smtClean="0"/>
              <a:t>Prototype</a:t>
            </a:r>
            <a:r>
              <a:rPr kumimoji="1" lang="ja-JP" altLang="en-US" smtClean="0"/>
              <a:t>を用意した。</a:t>
            </a:r>
            <a:endParaRPr kumimoji="1" lang="en-US" altLang="ja-JP" smtClean="0"/>
          </a:p>
          <a:p>
            <a:r>
              <a:rPr lang="en-US" altLang="ja-JP"/>
              <a:t>Member</a:t>
            </a:r>
            <a:r>
              <a:rPr lang="ja-JP" altLang="en-US" smtClean="0"/>
              <a:t>の</a:t>
            </a:r>
            <a:r>
              <a:rPr kumimoji="1" lang="ja-JP" altLang="en-US" smtClean="0"/>
              <a:t>先頭に</a:t>
            </a:r>
            <a:r>
              <a:rPr lang="en-US" altLang="ja-JP" smtClean="0"/>
              <a:t>static</a:t>
            </a:r>
            <a:r>
              <a:rPr lang="ja-JP" altLang="en-US"/>
              <a:t>宣言しており</a:t>
            </a:r>
            <a:r>
              <a:rPr lang="ja-JP" altLang="en-US" smtClean="0"/>
              <a:t>、</a:t>
            </a:r>
            <a:r>
              <a:rPr lang="en-US" altLang="ja-JP" smtClean="0"/>
              <a:t>class</a:t>
            </a:r>
            <a:r>
              <a:rPr lang="ja-JP" altLang="en-US" smtClean="0"/>
              <a:t>の</a:t>
            </a:r>
            <a:r>
              <a:rPr lang="en-US" altLang="ja-JP" smtClean="0"/>
              <a:t>Object</a:t>
            </a:r>
            <a:r>
              <a:rPr lang="ja-JP" altLang="en-US" smtClean="0"/>
              <a:t>に属する</a:t>
            </a:r>
            <a:endParaRPr lang="en-US" altLang="ja-JP" smtClean="0"/>
          </a:p>
          <a:p>
            <a:r>
              <a:rPr lang="en-US" altLang="ja-JP"/>
              <a:t>Member</a:t>
            </a:r>
            <a:r>
              <a:rPr lang="ja-JP" altLang="en-US" smtClean="0"/>
              <a:t>では</a:t>
            </a:r>
            <a:r>
              <a:rPr lang="ja-JP" altLang="en-US"/>
              <a:t>なく</a:t>
            </a:r>
            <a:r>
              <a:rPr lang="ja-JP" altLang="en-US" smtClean="0"/>
              <a:t>、</a:t>
            </a:r>
            <a:r>
              <a:rPr lang="en-US" altLang="ja-JP"/>
              <a:t>class</a:t>
            </a:r>
            <a:r>
              <a:rPr lang="ja-JP" altLang="en-US" smtClean="0"/>
              <a:t>そのもの</a:t>
            </a:r>
            <a:r>
              <a:rPr lang="ja-JP" altLang="en-US"/>
              <a:t>に</a:t>
            </a:r>
            <a:r>
              <a:rPr lang="ja-JP" altLang="en-US" smtClean="0"/>
              <a:t>属する</a:t>
            </a:r>
            <a:r>
              <a:rPr lang="en-US" altLang="ja-JP" smtClean="0"/>
              <a:t>Member</a:t>
            </a:r>
            <a:r>
              <a:rPr lang="ja-JP" altLang="en-US" smtClean="0"/>
              <a:t>として扱い</a:t>
            </a:r>
            <a:endParaRPr lang="en-US" altLang="ja-JP" smtClean="0"/>
          </a:p>
          <a:p>
            <a:r>
              <a:rPr lang="ja-JP" altLang="en-US" smtClean="0"/>
              <a:t>ます。</a:t>
            </a:r>
            <a:endParaRPr lang="en-US" altLang="ja-JP" smtClean="0"/>
          </a:p>
        </p:txBody>
      </p:sp>
      <p:sp>
        <p:nvSpPr>
          <p:cNvPr id="12" name="テキスト ボックス 11"/>
          <p:cNvSpPr txBox="1"/>
          <p:nvPr/>
        </p:nvSpPr>
        <p:spPr>
          <a:xfrm>
            <a:off x="319285" y="1197925"/>
            <a:ext cx="749493" cy="230832"/>
          </a:xfrm>
          <a:prstGeom prst="rect">
            <a:avLst/>
          </a:prstGeom>
          <a:solidFill>
            <a:schemeClr val="bg1"/>
          </a:solidFill>
        </p:spPr>
        <p:txBody>
          <a:bodyPr wrap="square" rtlCol="0">
            <a:spAutoFit/>
          </a:bodyPr>
          <a:lstStyle/>
          <a:p>
            <a:r>
              <a:rPr kumimoji="1" lang="en-US" altLang="ja-JP" sz="900" smtClean="0"/>
              <a:t>MSG</a:t>
            </a:r>
            <a:r>
              <a:rPr lang="ja-JP" altLang="en-US" sz="900"/>
              <a:t> </a:t>
            </a:r>
            <a:r>
              <a:rPr lang="en-US" altLang="ja-JP" sz="900" smtClean="0"/>
              <a:t>msg;</a:t>
            </a:r>
            <a:endParaRPr kumimoji="1" lang="ja-JP" altLang="en-US" sz="900"/>
          </a:p>
        </p:txBody>
      </p:sp>
    </p:spTree>
    <p:extLst>
      <p:ext uri="{BB962C8B-B14F-4D97-AF65-F5344CB8AC3E}">
        <p14:creationId xmlns:p14="http://schemas.microsoft.com/office/powerpoint/2010/main" val="49793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388522" cy="369332"/>
          </a:xfrm>
          <a:prstGeom prst="rect">
            <a:avLst/>
          </a:prstGeom>
          <a:noFill/>
        </p:spPr>
        <p:txBody>
          <a:bodyPr wrap="none" rtlCol="0">
            <a:spAutoFit/>
          </a:bodyPr>
          <a:lstStyle/>
          <a:p>
            <a:r>
              <a:rPr lang="ja-JP" altLang="en-US" smtClean="0"/>
              <a:t>・中身を作る</a:t>
            </a:r>
            <a:endParaRPr kumimoji="1" lang="ja-JP" altLang="en-US"/>
          </a:p>
        </p:txBody>
      </p:sp>
      <p:pic>
        <p:nvPicPr>
          <p:cNvPr id="5" name="図 4"/>
          <p:cNvPicPr>
            <a:picLocks noChangeAspect="1"/>
          </p:cNvPicPr>
          <p:nvPr/>
        </p:nvPicPr>
        <p:blipFill>
          <a:blip r:embed="rId2"/>
          <a:stretch>
            <a:fillRect/>
          </a:stretch>
        </p:blipFill>
        <p:spPr>
          <a:xfrm>
            <a:off x="133225" y="369332"/>
            <a:ext cx="7821057" cy="4024538"/>
          </a:xfrm>
          <a:prstGeom prst="rect">
            <a:avLst/>
          </a:prstGeom>
          <a:ln>
            <a:solidFill>
              <a:schemeClr val="tx1"/>
            </a:solidFill>
          </a:ln>
        </p:spPr>
      </p:pic>
      <p:sp>
        <p:nvSpPr>
          <p:cNvPr id="6" name="テキスト ボックス 5"/>
          <p:cNvSpPr txBox="1"/>
          <p:nvPr/>
        </p:nvSpPr>
        <p:spPr>
          <a:xfrm>
            <a:off x="133225" y="4393870"/>
            <a:ext cx="11704101" cy="369332"/>
          </a:xfrm>
          <a:prstGeom prst="rect">
            <a:avLst/>
          </a:prstGeom>
          <a:noFill/>
        </p:spPr>
        <p:txBody>
          <a:bodyPr wrap="none" rtlCol="0">
            <a:spAutoFit/>
          </a:bodyPr>
          <a:lstStyle/>
          <a:p>
            <a:r>
              <a:rPr kumimoji="1" lang="en-US" altLang="ja-JP" smtClean="0"/>
              <a:t>Main</a:t>
            </a:r>
            <a:r>
              <a:rPr kumimoji="1" lang="ja-JP" altLang="en-US" smtClean="0"/>
              <a:t>関数を元に</a:t>
            </a:r>
            <a:r>
              <a:rPr kumimoji="1" lang="en-US" altLang="ja-JP" smtClean="0"/>
              <a:t>Window</a:t>
            </a:r>
            <a:r>
              <a:rPr lang="ja-JP" altLang="en-US" smtClean="0"/>
              <a:t>の作成する</a:t>
            </a:r>
            <a:r>
              <a:rPr lang="en-US" altLang="ja-JP" smtClean="0"/>
              <a:t>program</a:t>
            </a:r>
            <a:r>
              <a:rPr lang="ja-JP" altLang="en-US" smtClean="0"/>
              <a:t>を持ってきました。変数名を</a:t>
            </a:r>
            <a:r>
              <a:rPr lang="en-US" altLang="ja-JP" smtClean="0"/>
              <a:t>global</a:t>
            </a:r>
            <a:r>
              <a:rPr lang="ja-JP" altLang="en-US" smtClean="0"/>
              <a:t>変数から</a:t>
            </a:r>
            <a:r>
              <a:rPr lang="en-US" altLang="ja-JP" smtClean="0"/>
              <a:t>member</a:t>
            </a:r>
            <a:r>
              <a:rPr lang="ja-JP" altLang="en-US" smtClean="0"/>
              <a:t>変数に変更しています。</a:t>
            </a:r>
            <a:endParaRPr kumimoji="1" lang="ja-JP" altLang="en-US"/>
          </a:p>
        </p:txBody>
      </p:sp>
      <p:sp>
        <p:nvSpPr>
          <p:cNvPr id="7" name="テキスト ボックス 6"/>
          <p:cNvSpPr txBox="1"/>
          <p:nvPr/>
        </p:nvSpPr>
        <p:spPr>
          <a:xfrm>
            <a:off x="133224" y="5427023"/>
            <a:ext cx="11704101" cy="1200329"/>
          </a:xfrm>
          <a:prstGeom prst="rect">
            <a:avLst/>
          </a:prstGeom>
          <a:noFill/>
        </p:spPr>
        <p:txBody>
          <a:bodyPr wrap="square" rtlCol="0">
            <a:spAutoFit/>
          </a:bodyPr>
          <a:lstStyle/>
          <a:p>
            <a:r>
              <a:rPr kumimoji="1" lang="ja-JP" altLang="en-US" smtClean="0"/>
              <a:t>さて、この</a:t>
            </a:r>
            <a:r>
              <a:rPr kumimoji="1" lang="en-US" altLang="ja-JP" smtClean="0"/>
              <a:t>Window</a:t>
            </a:r>
            <a:r>
              <a:rPr kumimoji="1" lang="ja-JP" altLang="en-US" smtClean="0"/>
              <a:t>を作成する</a:t>
            </a:r>
            <a:r>
              <a:rPr kumimoji="1" lang="en-US" altLang="ja-JP" smtClean="0"/>
              <a:t>class</a:t>
            </a:r>
            <a:r>
              <a:rPr kumimoji="1" lang="ja-JP" altLang="en-US" smtClean="0"/>
              <a:t>ですが、</a:t>
            </a:r>
            <a:r>
              <a:rPr lang="en-US" altLang="ja-JP"/>
              <a:t>class</a:t>
            </a:r>
            <a:r>
              <a:rPr lang="ja-JP" altLang="en-US"/>
              <a:t>の</a:t>
            </a:r>
            <a:r>
              <a:rPr lang="en-US" altLang="ja-JP"/>
              <a:t>Object</a:t>
            </a:r>
            <a:r>
              <a:rPr lang="ja-JP" altLang="en-US"/>
              <a:t>に</a:t>
            </a:r>
            <a:r>
              <a:rPr lang="ja-JP" altLang="en-US" smtClean="0"/>
              <a:t>属する</a:t>
            </a:r>
            <a:r>
              <a:rPr lang="en-US" altLang="ja-JP" smtClean="0"/>
              <a:t>Member</a:t>
            </a:r>
            <a:r>
              <a:rPr lang="ja-JP" altLang="en-US"/>
              <a:t>ではなく、</a:t>
            </a:r>
            <a:r>
              <a:rPr lang="en-US" altLang="ja-JP"/>
              <a:t>class</a:t>
            </a:r>
            <a:r>
              <a:rPr lang="ja-JP" altLang="en-US"/>
              <a:t>そのものに属する</a:t>
            </a:r>
            <a:r>
              <a:rPr lang="en-US" altLang="ja-JP"/>
              <a:t>Member</a:t>
            </a:r>
            <a:r>
              <a:rPr lang="ja-JP" altLang="en-US"/>
              <a:t>と</a:t>
            </a:r>
            <a:r>
              <a:rPr lang="ja-JP" altLang="en-US" smtClean="0"/>
              <a:t>して</a:t>
            </a:r>
            <a:endParaRPr lang="en-US" altLang="ja-JP"/>
          </a:p>
          <a:p>
            <a:r>
              <a:rPr lang="ja-JP" altLang="en-US" smtClean="0"/>
              <a:t>扱うようにしてるかと言いますと、</a:t>
            </a:r>
            <a:r>
              <a:rPr lang="en-US" altLang="ja-JP" smtClean="0"/>
              <a:t>library</a:t>
            </a:r>
            <a:r>
              <a:rPr lang="ja-JP" altLang="en-US"/>
              <a:t>の</a:t>
            </a:r>
            <a:r>
              <a:rPr lang="en-US" altLang="ja-JP" smtClean="0"/>
              <a:t>system</a:t>
            </a:r>
            <a:r>
              <a:rPr lang="ja-JP" altLang="en-US" smtClean="0"/>
              <a:t>部分は複数ある必要が無いからです。</a:t>
            </a:r>
            <a:endParaRPr lang="en-US" altLang="ja-JP" smtClean="0"/>
          </a:p>
          <a:p>
            <a:r>
              <a:rPr lang="ja-JP" altLang="en-US" smtClean="0"/>
              <a:t>複数作る必要もなければ、</a:t>
            </a:r>
            <a:r>
              <a:rPr lang="en-US" altLang="ja-JP" smtClean="0"/>
              <a:t>Game</a:t>
            </a:r>
            <a:r>
              <a:rPr lang="ja-JP" altLang="en-US" smtClean="0"/>
              <a:t>中に削除する訳でもないので</a:t>
            </a:r>
            <a:r>
              <a:rPr lang="en-US" altLang="ja-JP" smtClean="0"/>
              <a:t>memory</a:t>
            </a:r>
            <a:r>
              <a:rPr lang="ja-JP" altLang="en-US" smtClean="0"/>
              <a:t>の動的確保の必要が無いため静的にしました。</a:t>
            </a:r>
            <a:endParaRPr lang="en-US" altLang="ja-JP" smtClean="0"/>
          </a:p>
          <a:p>
            <a:r>
              <a:rPr lang="en-US" altLang="ja-JP" smtClean="0"/>
              <a:t>Class</a:t>
            </a:r>
            <a:r>
              <a:rPr lang="ja-JP" altLang="en-US" smtClean="0"/>
              <a:t>そのモノが</a:t>
            </a:r>
            <a:r>
              <a:rPr lang="en-US" altLang="ja-JP" smtClean="0"/>
              <a:t>memory</a:t>
            </a:r>
            <a:r>
              <a:rPr lang="ja-JP" altLang="en-US" smtClean="0"/>
              <a:t>空間を持っているため、ある意味では</a:t>
            </a:r>
            <a:r>
              <a:rPr lang="en-US" altLang="ja-JP" smtClean="0"/>
              <a:t>Instance</a:t>
            </a:r>
            <a:r>
              <a:rPr lang="ja-JP" altLang="en-US" smtClean="0"/>
              <a:t>（実体）状態です（実際は違う、概念的にって話）</a:t>
            </a:r>
            <a:endParaRPr lang="en-US" altLang="ja-JP"/>
          </a:p>
        </p:txBody>
      </p:sp>
      <p:sp>
        <p:nvSpPr>
          <p:cNvPr id="2" name="正方形/長方形 1"/>
          <p:cNvSpPr/>
          <p:nvPr/>
        </p:nvSpPr>
        <p:spPr>
          <a:xfrm>
            <a:off x="5985274" y="369332"/>
            <a:ext cx="1985928" cy="369332"/>
          </a:xfrm>
          <a:prstGeom prst="rect">
            <a:avLst/>
          </a:prstGeom>
        </p:spPr>
        <p:txBody>
          <a:bodyPr wrap="none">
            <a:spAutoFit/>
          </a:bodyPr>
          <a:lstStyle/>
          <a:p>
            <a:r>
              <a:rPr lang="ja-JP" altLang="en-US" dirty="0"/>
              <a:t>WindowCreate.</a:t>
            </a:r>
            <a:r>
              <a:rPr lang="en-US" altLang="ja-JP" dirty="0" err="1"/>
              <a:t>cpp</a:t>
            </a:r>
            <a:endParaRPr lang="ja-JP" altLang="en-US" dirty="0"/>
          </a:p>
        </p:txBody>
      </p:sp>
    </p:spTree>
    <p:extLst>
      <p:ext uri="{BB962C8B-B14F-4D97-AF65-F5344CB8AC3E}">
        <p14:creationId xmlns:p14="http://schemas.microsoft.com/office/powerpoint/2010/main" val="40866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927678" cy="646331"/>
          </a:xfrm>
          <a:prstGeom prst="rect">
            <a:avLst/>
          </a:prstGeom>
          <a:noFill/>
        </p:spPr>
        <p:txBody>
          <a:bodyPr wrap="none" rtlCol="0">
            <a:spAutoFit/>
          </a:bodyPr>
          <a:lstStyle/>
          <a:p>
            <a:r>
              <a:rPr kumimoji="1" lang="ja-JP" altLang="en-US" smtClean="0"/>
              <a:t>・使ってみる</a:t>
            </a:r>
            <a:endParaRPr kumimoji="1" lang="en-US" altLang="ja-JP" smtClean="0"/>
          </a:p>
          <a:p>
            <a:r>
              <a:rPr lang="ja-JP" altLang="en-US"/>
              <a:t>　</a:t>
            </a:r>
            <a:r>
              <a:rPr lang="en-US" altLang="ja-JP" smtClean="0"/>
              <a:t>main</a:t>
            </a:r>
            <a:r>
              <a:rPr lang="ja-JP" altLang="en-US" smtClean="0"/>
              <a:t>部分に導入して実行してみよう。</a:t>
            </a:r>
            <a:endParaRPr kumimoji="1" lang="ja-JP" altLang="en-US"/>
          </a:p>
        </p:txBody>
      </p:sp>
      <p:pic>
        <p:nvPicPr>
          <p:cNvPr id="5" name="図 4"/>
          <p:cNvPicPr>
            <a:picLocks noChangeAspect="1"/>
          </p:cNvPicPr>
          <p:nvPr/>
        </p:nvPicPr>
        <p:blipFill>
          <a:blip r:embed="rId2"/>
          <a:stretch>
            <a:fillRect/>
          </a:stretch>
        </p:blipFill>
        <p:spPr>
          <a:xfrm>
            <a:off x="159265" y="646331"/>
            <a:ext cx="5370850" cy="5778220"/>
          </a:xfrm>
          <a:prstGeom prst="rect">
            <a:avLst/>
          </a:prstGeom>
          <a:ln>
            <a:solidFill>
              <a:schemeClr val="tx1"/>
            </a:solidFill>
          </a:ln>
        </p:spPr>
      </p:pic>
      <p:cxnSp>
        <p:nvCxnSpPr>
          <p:cNvPr id="6" name="直線矢印コネクタ 5"/>
          <p:cNvCxnSpPr/>
          <p:nvPr/>
        </p:nvCxnSpPr>
        <p:spPr>
          <a:xfrm flipH="1" flipV="1">
            <a:off x="2078182" y="852200"/>
            <a:ext cx="3728852" cy="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902036" y="646331"/>
            <a:ext cx="3182281" cy="369332"/>
          </a:xfrm>
          <a:prstGeom prst="rect">
            <a:avLst/>
          </a:prstGeom>
          <a:noFill/>
        </p:spPr>
        <p:txBody>
          <a:bodyPr wrap="none" rtlCol="0">
            <a:spAutoFit/>
          </a:bodyPr>
          <a:lstStyle/>
          <a:p>
            <a:r>
              <a:rPr lang="ja-JP" altLang="en-US" smtClean="0"/>
              <a:t>追加：作成した</a:t>
            </a:r>
            <a:r>
              <a:rPr lang="en-US" altLang="ja-JP" smtClean="0"/>
              <a:t>Header</a:t>
            </a:r>
            <a:r>
              <a:rPr lang="ja-JP" altLang="en-US" smtClean="0"/>
              <a:t>を</a:t>
            </a:r>
            <a:r>
              <a:rPr lang="en-US" altLang="ja-JP" smtClean="0"/>
              <a:t>include</a:t>
            </a:r>
            <a:endParaRPr kumimoji="1" lang="ja-JP" altLang="en-US"/>
          </a:p>
        </p:txBody>
      </p:sp>
      <p:cxnSp>
        <p:nvCxnSpPr>
          <p:cNvPr id="9" name="直線矢印コネクタ 8"/>
          <p:cNvCxnSpPr/>
          <p:nvPr/>
        </p:nvCxnSpPr>
        <p:spPr>
          <a:xfrm flipH="1">
            <a:off x="1801263" y="4667003"/>
            <a:ext cx="4005771" cy="111147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807034" y="4488873"/>
            <a:ext cx="6436442" cy="1200329"/>
          </a:xfrm>
          <a:prstGeom prst="rect">
            <a:avLst/>
          </a:prstGeom>
          <a:noFill/>
        </p:spPr>
        <p:txBody>
          <a:bodyPr wrap="none" rtlCol="0">
            <a:spAutoFit/>
          </a:bodyPr>
          <a:lstStyle/>
          <a:p>
            <a:r>
              <a:rPr kumimoji="1" lang="ja-JP" altLang="en-US" smtClean="0">
                <a:solidFill>
                  <a:srgbClr val="FF0000"/>
                </a:solidFill>
              </a:rPr>
              <a:t>変更：</a:t>
            </a:r>
            <a:r>
              <a:rPr kumimoji="1" lang="en-US" altLang="ja-JP" smtClean="0">
                <a:solidFill>
                  <a:srgbClr val="FF0000"/>
                </a:solidFill>
              </a:rPr>
              <a:t>window</a:t>
            </a:r>
            <a:r>
              <a:rPr kumimoji="1" lang="ja-JP" altLang="en-US" smtClean="0">
                <a:solidFill>
                  <a:srgbClr val="FF0000"/>
                </a:solidFill>
              </a:rPr>
              <a:t>の作成部分を</a:t>
            </a:r>
            <a:r>
              <a:rPr kumimoji="1" lang="en-US" altLang="ja-JP" smtClean="0">
                <a:solidFill>
                  <a:srgbClr val="FF0000"/>
                </a:solidFill>
              </a:rPr>
              <a:t>class</a:t>
            </a:r>
            <a:r>
              <a:rPr lang="ja-JP" altLang="en-US" smtClean="0">
                <a:solidFill>
                  <a:srgbClr val="FF0000"/>
                </a:solidFill>
              </a:rPr>
              <a:t>が管理するようになっている</a:t>
            </a:r>
            <a:endParaRPr lang="en-US" altLang="ja-JP" smtClean="0">
              <a:solidFill>
                <a:srgbClr val="FF0000"/>
              </a:solidFill>
            </a:endParaRPr>
          </a:p>
          <a:p>
            <a:r>
              <a:rPr lang="en-US" altLang="ja-JP" smtClean="0"/>
              <a:t>class</a:t>
            </a:r>
            <a:r>
              <a:rPr lang="ja-JP" altLang="en-US"/>
              <a:t>そのものに属する</a:t>
            </a:r>
            <a:r>
              <a:rPr lang="en-US" altLang="ja-JP"/>
              <a:t>Member</a:t>
            </a:r>
            <a:r>
              <a:rPr lang="ja-JP" altLang="en-US"/>
              <a:t>なので、</a:t>
            </a:r>
            <a:r>
              <a:rPr lang="en-US" altLang="ja-JP"/>
              <a:t>scope</a:t>
            </a:r>
            <a:r>
              <a:rPr lang="ja-JP" altLang="en-US"/>
              <a:t>演算子</a:t>
            </a:r>
            <a:r>
              <a:rPr lang="en-US" altLang="ja-JP"/>
              <a:t>(::)</a:t>
            </a:r>
            <a:r>
              <a:rPr lang="ja-JP" altLang="en-US">
                <a:sym typeface="Wingdings" panose="05000000000000000000" pitchFamily="2" charset="2"/>
              </a:rPr>
              <a:t>で</a:t>
            </a:r>
            <a:r>
              <a:rPr lang="en-US" altLang="ja-JP" smtClean="0">
                <a:sym typeface="Wingdings" panose="05000000000000000000" pitchFamily="2" charset="2"/>
              </a:rPr>
              <a:t>Method</a:t>
            </a:r>
          </a:p>
          <a:p>
            <a:r>
              <a:rPr lang="ja-JP" altLang="en-US" smtClean="0">
                <a:sym typeface="Wingdings" panose="05000000000000000000" pitchFamily="2" charset="2"/>
              </a:rPr>
              <a:t>呼び出して</a:t>
            </a:r>
            <a:r>
              <a:rPr lang="ja-JP" altLang="en-US">
                <a:sym typeface="Wingdings" panose="05000000000000000000" pitchFamily="2" charset="2"/>
              </a:rPr>
              <a:t>扱える。</a:t>
            </a:r>
            <a:endParaRPr lang="en-US" altLang="ja-JP">
              <a:sym typeface="Wingdings" panose="05000000000000000000" pitchFamily="2" charset="2"/>
            </a:endParaRPr>
          </a:p>
          <a:p>
            <a:endParaRPr kumimoji="1" lang="ja-JP" altLang="en-US"/>
          </a:p>
        </p:txBody>
      </p:sp>
      <p:sp>
        <p:nvSpPr>
          <p:cNvPr id="13" name="テキスト ボックス 12"/>
          <p:cNvSpPr txBox="1"/>
          <p:nvPr/>
        </p:nvSpPr>
        <p:spPr>
          <a:xfrm>
            <a:off x="5689380" y="5999978"/>
            <a:ext cx="4604850" cy="369332"/>
          </a:xfrm>
          <a:prstGeom prst="rect">
            <a:avLst/>
          </a:prstGeom>
          <a:noFill/>
        </p:spPr>
        <p:txBody>
          <a:bodyPr wrap="none" rtlCol="0">
            <a:spAutoFit/>
          </a:bodyPr>
          <a:lstStyle/>
          <a:p>
            <a:r>
              <a:rPr kumimoji="1" lang="ja-JP" altLang="en-US" smtClean="0"/>
              <a:t>これで、</a:t>
            </a:r>
            <a:r>
              <a:rPr kumimoji="1" lang="en-US" altLang="ja-JP" smtClean="0"/>
              <a:t>window</a:t>
            </a:r>
            <a:r>
              <a:rPr kumimoji="1" lang="ja-JP" altLang="en-US" smtClean="0"/>
              <a:t>部分の</a:t>
            </a:r>
            <a:r>
              <a:rPr kumimoji="1" lang="en-US" altLang="ja-JP" smtClean="0"/>
              <a:t>object</a:t>
            </a:r>
            <a:r>
              <a:rPr kumimoji="1" lang="ja-JP" altLang="en-US" smtClean="0"/>
              <a:t>化ができました。</a:t>
            </a:r>
            <a:endParaRPr lang="en-US" altLang="ja-JP"/>
          </a:p>
        </p:txBody>
      </p:sp>
      <p:sp>
        <p:nvSpPr>
          <p:cNvPr id="7" name="テキスト ボックス 6"/>
          <p:cNvSpPr txBox="1"/>
          <p:nvPr/>
        </p:nvSpPr>
        <p:spPr>
          <a:xfrm>
            <a:off x="5985164" y="2042556"/>
            <a:ext cx="5068119" cy="646331"/>
          </a:xfrm>
          <a:prstGeom prst="rect">
            <a:avLst/>
          </a:prstGeom>
          <a:noFill/>
        </p:spPr>
        <p:txBody>
          <a:bodyPr wrap="none" rtlCol="0">
            <a:spAutoFit/>
          </a:bodyPr>
          <a:lstStyle/>
          <a:p>
            <a:r>
              <a:rPr kumimoji="1" lang="en-US" altLang="ja-JP" smtClean="0">
                <a:solidFill>
                  <a:srgbClr val="FF0000"/>
                </a:solidFill>
              </a:rPr>
              <a:t>Window</a:t>
            </a:r>
            <a:r>
              <a:rPr kumimoji="1" lang="ja-JP" altLang="en-US" smtClean="0">
                <a:solidFill>
                  <a:srgbClr val="FF0000"/>
                </a:solidFill>
              </a:rPr>
              <a:t>の作成は</a:t>
            </a:r>
            <a:r>
              <a:rPr kumimoji="1" lang="en-US" altLang="ja-JP" smtClean="0">
                <a:solidFill>
                  <a:srgbClr val="FF0000"/>
                </a:solidFill>
              </a:rPr>
              <a:t>class</a:t>
            </a:r>
            <a:r>
              <a:rPr kumimoji="1" lang="ja-JP" altLang="en-US" smtClean="0">
                <a:solidFill>
                  <a:srgbClr val="FF0000"/>
                </a:solidFill>
              </a:rPr>
              <a:t>で行うので</a:t>
            </a:r>
            <a:r>
              <a:rPr kumimoji="1" lang="en-US" altLang="ja-JP" smtClean="0">
                <a:solidFill>
                  <a:srgbClr val="FF0000"/>
                </a:solidFill>
              </a:rPr>
              <a:t>global</a:t>
            </a:r>
            <a:r>
              <a:rPr kumimoji="1" lang="ja-JP" altLang="en-US" smtClean="0">
                <a:solidFill>
                  <a:srgbClr val="FF0000"/>
                </a:solidFill>
              </a:rPr>
              <a:t>変数部分を</a:t>
            </a:r>
            <a:endParaRPr kumimoji="1" lang="en-US" altLang="ja-JP" smtClean="0">
              <a:solidFill>
                <a:srgbClr val="FF0000"/>
              </a:solidFill>
            </a:endParaRPr>
          </a:p>
          <a:p>
            <a:r>
              <a:rPr lang="ja-JP" altLang="en-US">
                <a:solidFill>
                  <a:srgbClr val="FF0000"/>
                </a:solidFill>
              </a:rPr>
              <a:t>破棄</a:t>
            </a:r>
            <a:r>
              <a:rPr lang="ja-JP" altLang="en-US" smtClean="0">
                <a:solidFill>
                  <a:srgbClr val="FF0000"/>
                </a:solidFill>
              </a:rPr>
              <a:t>しました</a:t>
            </a:r>
            <a:r>
              <a:rPr lang="ja-JP" altLang="en-US">
                <a:solidFill>
                  <a:srgbClr val="FF0000"/>
                </a:solidFill>
              </a:rPr>
              <a:t>。</a:t>
            </a:r>
            <a:endParaRPr kumimoji="1" lang="ja-JP" altLang="en-US">
              <a:solidFill>
                <a:srgbClr val="FF0000"/>
              </a:solidFill>
            </a:endParaRPr>
          </a:p>
        </p:txBody>
      </p:sp>
    </p:spTree>
    <p:extLst>
      <p:ext uri="{BB962C8B-B14F-4D97-AF65-F5344CB8AC3E}">
        <p14:creationId xmlns:p14="http://schemas.microsoft.com/office/powerpoint/2010/main" val="226045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4211</TotalTime>
  <Words>1286</Words>
  <Application>Microsoft Office PowerPoint</Application>
  <PresentationFormat>ワイド画面</PresentationFormat>
  <Paragraphs>168</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ＭＳ Ｐゴシック</vt:lpstr>
      <vt:lpstr>Arial</vt:lpstr>
      <vt:lpstr>Calibri</vt:lpstr>
      <vt:lpstr>Calibri Light</vt:lpstr>
      <vt:lpstr>Wingdings</vt:lpstr>
      <vt:lpstr>Office テーマ</vt:lpstr>
      <vt:lpstr>GameSystem開発指南書３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user05</cp:lastModifiedBy>
  <cp:revision>209</cp:revision>
  <dcterms:created xsi:type="dcterms:W3CDTF">2016-04-21T00:45:06Z</dcterms:created>
  <dcterms:modified xsi:type="dcterms:W3CDTF">2017-10-11T03:01:23Z</dcterms:modified>
</cp:coreProperties>
</file>