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6" d="100"/>
          <a:sy n="76" d="100"/>
        </p:scale>
        <p:origin x="132"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開発指南書４</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a:t>
            </a:r>
            <a:r>
              <a:rPr kumimoji="1" lang="ja-JP" altLang="en-US" dirty="0" smtClean="0"/>
              <a:t>からの開発</a:t>
            </a:r>
            <a:endParaRPr lang="en-US" altLang="ja-JP" dirty="0"/>
          </a:p>
          <a:p>
            <a:r>
              <a:rPr lang="en-US" altLang="ja-JP" smtClean="0"/>
              <a:t>DirectX11</a:t>
            </a:r>
            <a:r>
              <a:rPr lang="ja-JP" altLang="en-US" smtClean="0"/>
              <a:t>を知る</a:t>
            </a:r>
            <a:endParaRPr lang="en-US" altLang="ja-JP" smtClean="0"/>
          </a:p>
          <a:p>
            <a:r>
              <a:rPr lang="en-US" altLang="ja-JP" smtClean="0"/>
              <a:t>DirectX11</a:t>
            </a:r>
            <a:r>
              <a:rPr lang="ja-JP" altLang="en-US" smtClean="0"/>
              <a:t>の導入・環境構築</a:t>
            </a:r>
            <a:endParaRPr lang="en-US" altLang="ja-JP" dirty="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74936" cy="369332"/>
          </a:xfrm>
          <a:prstGeom prst="rect">
            <a:avLst/>
          </a:prstGeom>
          <a:noFill/>
        </p:spPr>
        <p:txBody>
          <a:bodyPr wrap="none" rtlCol="0">
            <a:spAutoFit/>
          </a:bodyPr>
          <a:lstStyle/>
          <a:p>
            <a:r>
              <a:rPr kumimoji="1" lang="ja-JP" altLang="en-US" smtClean="0"/>
              <a:t>・</a:t>
            </a:r>
            <a:r>
              <a:rPr kumimoji="1" lang="en-US" altLang="ja-JP" smtClean="0"/>
              <a:t>DirectX</a:t>
            </a:r>
            <a:r>
              <a:rPr kumimoji="1" lang="ja-JP" altLang="en-US" smtClean="0"/>
              <a:t>の</a:t>
            </a:r>
            <a:r>
              <a:rPr lang="ja-JP" altLang="en-US" smtClean="0"/>
              <a:t>歴史　</a:t>
            </a:r>
            <a:r>
              <a:rPr lang="en-US" altLang="ja-JP" smtClean="0"/>
              <a:t>wiki</a:t>
            </a:r>
            <a:r>
              <a:rPr lang="ja-JP" altLang="en-US" smtClean="0"/>
              <a:t>より</a:t>
            </a:r>
            <a:endParaRPr kumimoji="1" lang="ja-JP" altLang="en-US"/>
          </a:p>
        </p:txBody>
      </p:sp>
      <p:sp>
        <p:nvSpPr>
          <p:cNvPr id="2" name="正方形/長方形 1"/>
          <p:cNvSpPr/>
          <p:nvPr/>
        </p:nvSpPr>
        <p:spPr>
          <a:xfrm>
            <a:off x="190005" y="464335"/>
            <a:ext cx="11400312" cy="6001643"/>
          </a:xfrm>
          <a:prstGeom prst="rect">
            <a:avLst/>
          </a:prstGeom>
        </p:spPr>
        <p:txBody>
          <a:bodyPr wrap="square">
            <a:spAutoFit/>
          </a:bodyPr>
          <a:lstStyle/>
          <a:p>
            <a:r>
              <a:rPr lang="en-US" altLang="ja-JP" sz="1600">
                <a:latin typeface="+mj-ea"/>
                <a:ea typeface="+mj-ea"/>
              </a:rPr>
              <a:t>1994</a:t>
            </a:r>
            <a:r>
              <a:rPr lang="ja-JP" altLang="en-US" sz="1600">
                <a:latin typeface="+mj-ea"/>
                <a:ea typeface="+mj-ea"/>
              </a:rPr>
              <a:t>年終盤、マイクロソフトは</a:t>
            </a:r>
            <a:r>
              <a:rPr lang="en-US" altLang="ja-JP" sz="1600">
                <a:latin typeface="+mj-ea"/>
                <a:ea typeface="+mj-ea"/>
              </a:rPr>
              <a:t>Windows 95</a:t>
            </a:r>
            <a:r>
              <a:rPr lang="ja-JP" altLang="en-US" sz="1600">
                <a:latin typeface="+mj-ea"/>
                <a:ea typeface="+mj-ea"/>
              </a:rPr>
              <a:t>をリリースしようとしていたが、当時のプログラマーは、</a:t>
            </a:r>
            <a:r>
              <a:rPr lang="en-US" altLang="ja-JP" sz="1600">
                <a:latin typeface="+mj-ea"/>
                <a:ea typeface="+mj-ea"/>
              </a:rPr>
              <a:t>Windows 95</a:t>
            </a:r>
            <a:r>
              <a:rPr lang="ja-JP" altLang="en-US" sz="1600">
                <a:latin typeface="+mj-ea"/>
                <a:ea typeface="+mj-ea"/>
              </a:rPr>
              <a:t>よりもむしろ</a:t>
            </a:r>
            <a:r>
              <a:rPr lang="en-US" altLang="ja-JP" sz="1600">
                <a:latin typeface="+mj-ea"/>
                <a:ea typeface="+mj-ea"/>
              </a:rPr>
              <a:t>MS-DOS</a:t>
            </a:r>
            <a:r>
              <a:rPr lang="ja-JP" altLang="en-US" sz="1600">
                <a:latin typeface="+mj-ea"/>
                <a:ea typeface="+mj-ea"/>
              </a:rPr>
              <a:t>の方がゲームプログラミングに適していると考える傾向に</a:t>
            </a:r>
            <a:r>
              <a:rPr lang="ja-JP" altLang="en-US" sz="1600" smtClean="0">
                <a:latin typeface="+mj-ea"/>
                <a:ea typeface="+mj-ea"/>
              </a:rPr>
              <a:t>あった。</a:t>
            </a:r>
            <a:r>
              <a:rPr lang="ja-JP" altLang="en-US" sz="1600">
                <a:latin typeface="+mj-ea"/>
                <a:ea typeface="+mj-ea"/>
              </a:rPr>
              <a:t>「どのようなプログラムを作れるか」というのは</a:t>
            </a:r>
            <a:r>
              <a:rPr lang="en-US" altLang="ja-JP" sz="1600">
                <a:latin typeface="+mj-ea"/>
                <a:ea typeface="+mj-ea"/>
              </a:rPr>
              <a:t>OS</a:t>
            </a:r>
            <a:r>
              <a:rPr lang="ja-JP" altLang="en-US" sz="1600">
                <a:latin typeface="+mj-ea"/>
                <a:ea typeface="+mj-ea"/>
              </a:rPr>
              <a:t>の評価基準として大きなウェイトを占める。マイクロソフトの三人の社員、クレイグ・アイスラー、アレックス・ジョン、エリック・イングシュトロームは、この傾向を危惧していた</a:t>
            </a:r>
            <a:r>
              <a:rPr lang="ja-JP" altLang="en-US" sz="1600" smtClean="0">
                <a:latin typeface="+mj-ea"/>
                <a:ea typeface="+mj-ea"/>
              </a:rPr>
              <a:t>。</a:t>
            </a:r>
            <a:r>
              <a:rPr lang="en-US" altLang="ja-JP" sz="1600" smtClean="0">
                <a:latin typeface="+mj-ea"/>
                <a:ea typeface="+mj-ea"/>
              </a:rPr>
              <a:t>MS-DOS</a:t>
            </a:r>
            <a:r>
              <a:rPr lang="ja-JP" altLang="en-US" sz="1600">
                <a:latin typeface="+mj-ea"/>
                <a:ea typeface="+mj-ea"/>
              </a:rPr>
              <a:t>の環境下では、プログラムはビデオカード、キーボード、マウス、サウンドカードなど様々なシステムパーツに直接アクセスできていたが、</a:t>
            </a:r>
            <a:r>
              <a:rPr lang="en-US" altLang="ja-JP" sz="1600">
                <a:latin typeface="+mj-ea"/>
                <a:ea typeface="+mj-ea"/>
              </a:rPr>
              <a:t>Windows 95</a:t>
            </a:r>
            <a:r>
              <a:rPr lang="ja-JP" altLang="en-US" sz="1600">
                <a:latin typeface="+mj-ea"/>
                <a:ea typeface="+mj-ea"/>
              </a:rPr>
              <a:t>ではメモリ保護のためにこれらの直接のアクセスが制限されてしまっていた。あと数ヶ月で</a:t>
            </a:r>
            <a:r>
              <a:rPr lang="en-US" altLang="ja-JP" sz="1600">
                <a:latin typeface="+mj-ea"/>
                <a:ea typeface="+mj-ea"/>
              </a:rPr>
              <a:t>Windows 95</a:t>
            </a:r>
            <a:r>
              <a:rPr lang="ja-JP" altLang="en-US" sz="1600">
                <a:latin typeface="+mj-ea"/>
                <a:ea typeface="+mj-ea"/>
              </a:rPr>
              <a:t>がリリースされるという中で、マイクロソフトは</a:t>
            </a:r>
            <a:r>
              <a:rPr lang="en-US" altLang="ja-JP" sz="1600">
                <a:latin typeface="+mj-ea"/>
                <a:ea typeface="+mj-ea"/>
              </a:rPr>
              <a:t>Windows 95</a:t>
            </a:r>
            <a:r>
              <a:rPr lang="ja-JP" altLang="en-US" sz="1600">
                <a:latin typeface="+mj-ea"/>
                <a:ea typeface="+mj-ea"/>
              </a:rPr>
              <a:t>におけるプログラムの自由度を上げる仕組みを作り上げなければならなかった。アイスラーとジョンとイングシュトロームの三人はこれらの問題解決に乗り出した。こうして作られたのが</a:t>
            </a:r>
            <a:r>
              <a:rPr lang="en-US" altLang="ja-JP" sz="1600">
                <a:latin typeface="+mj-ea"/>
                <a:ea typeface="+mj-ea"/>
              </a:rPr>
              <a:t>DirectX</a:t>
            </a:r>
            <a:r>
              <a:rPr lang="ja-JP" altLang="en-US" sz="1600">
                <a:latin typeface="+mj-ea"/>
                <a:ea typeface="+mj-ea"/>
              </a:rPr>
              <a:t>である。</a:t>
            </a:r>
          </a:p>
          <a:p>
            <a:r>
              <a:rPr lang="en-US" altLang="ja-JP" sz="1600">
                <a:latin typeface="+mj-ea"/>
                <a:ea typeface="+mj-ea"/>
              </a:rPr>
              <a:t>DirectX</a:t>
            </a:r>
            <a:r>
              <a:rPr lang="ja-JP" altLang="en-US" sz="1600">
                <a:latin typeface="+mj-ea"/>
                <a:ea typeface="+mj-ea"/>
              </a:rPr>
              <a:t>の最初のバージョンは</a:t>
            </a:r>
            <a:r>
              <a:rPr lang="en-US" altLang="ja-JP" sz="1600">
                <a:latin typeface="+mj-ea"/>
                <a:ea typeface="+mj-ea"/>
              </a:rPr>
              <a:t>Windows Games SDK</a:t>
            </a:r>
            <a:r>
              <a:rPr lang="ja-JP" altLang="en-US" sz="1600">
                <a:latin typeface="+mj-ea"/>
                <a:ea typeface="+mj-ea"/>
              </a:rPr>
              <a:t>として</a:t>
            </a:r>
            <a:r>
              <a:rPr lang="en-US" altLang="ja-JP" sz="1600">
                <a:latin typeface="+mj-ea"/>
                <a:ea typeface="+mj-ea"/>
              </a:rPr>
              <a:t>1995</a:t>
            </a:r>
            <a:r>
              <a:rPr lang="ja-JP" altLang="en-US" sz="1600">
                <a:latin typeface="+mj-ea"/>
                <a:ea typeface="+mj-ea"/>
              </a:rPr>
              <a:t>年</a:t>
            </a:r>
            <a:r>
              <a:rPr lang="en-US" altLang="ja-JP" sz="1600">
                <a:latin typeface="+mj-ea"/>
                <a:ea typeface="+mj-ea"/>
              </a:rPr>
              <a:t>9</a:t>
            </a:r>
            <a:r>
              <a:rPr lang="ja-JP" altLang="en-US" sz="1600">
                <a:latin typeface="+mj-ea"/>
                <a:ea typeface="+mj-ea"/>
              </a:rPr>
              <a:t>月にリリースされた。これは</a:t>
            </a:r>
            <a:r>
              <a:rPr lang="en-US" altLang="ja-JP" sz="1600">
                <a:latin typeface="+mj-ea"/>
                <a:ea typeface="+mj-ea"/>
              </a:rPr>
              <a:t>Windows3.1</a:t>
            </a:r>
            <a:r>
              <a:rPr lang="ja-JP" altLang="en-US" sz="1600">
                <a:latin typeface="+mj-ea"/>
                <a:ea typeface="+mj-ea"/>
              </a:rPr>
              <a:t>にあった</a:t>
            </a:r>
            <a:r>
              <a:rPr lang="en-US" altLang="ja-JP" sz="1600">
                <a:latin typeface="+mj-ea"/>
                <a:ea typeface="+mj-ea"/>
              </a:rPr>
              <a:t>WinG API</a:t>
            </a:r>
            <a:r>
              <a:rPr lang="ja-JP" altLang="en-US" sz="1600">
                <a:latin typeface="+mj-ea"/>
                <a:ea typeface="+mj-ea"/>
              </a:rPr>
              <a:t>と</a:t>
            </a:r>
            <a:r>
              <a:rPr lang="en-US" altLang="ja-JP" sz="1600">
                <a:latin typeface="+mj-ea"/>
                <a:ea typeface="+mj-ea"/>
              </a:rPr>
              <a:t>DCI (Display Control Interface) </a:t>
            </a:r>
            <a:r>
              <a:rPr lang="ja-JP" altLang="en-US" sz="1600">
                <a:latin typeface="+mj-ea"/>
                <a:ea typeface="+mj-ea"/>
              </a:rPr>
              <a:t>とを</a:t>
            </a:r>
            <a:r>
              <a:rPr lang="en-US" altLang="ja-JP" sz="1600">
                <a:latin typeface="+mj-ea"/>
                <a:ea typeface="+mj-ea"/>
              </a:rPr>
              <a:t>32</a:t>
            </a:r>
            <a:r>
              <a:rPr lang="ja-JP" altLang="en-US" sz="1600">
                <a:latin typeface="+mj-ea"/>
                <a:ea typeface="+mj-ea"/>
              </a:rPr>
              <a:t>ビット用に移植したものである。このとき、マイクロソフトは</a:t>
            </a:r>
            <a:r>
              <a:rPr lang="en-US" altLang="ja-JP" sz="1600">
                <a:latin typeface="+mj-ea"/>
                <a:ea typeface="+mj-ea"/>
              </a:rPr>
              <a:t>ATI</a:t>
            </a:r>
            <a:r>
              <a:rPr lang="ja-JP" altLang="en-US" sz="1600">
                <a:latin typeface="+mj-ea"/>
                <a:ea typeface="+mj-ea"/>
              </a:rPr>
              <a:t>の開発チームからゲームグラフィックの基本部分についての技術提供を受けた。これ以降、アイスラー（開発リーダー）、ジョン、イングシュトローム（プログラム責任者）の三人のチームを中心として</a:t>
            </a:r>
            <a:r>
              <a:rPr lang="en-US" altLang="ja-JP" sz="1600">
                <a:latin typeface="+mj-ea"/>
                <a:ea typeface="+mj-ea"/>
              </a:rPr>
              <a:t>DirectX</a:t>
            </a:r>
            <a:r>
              <a:rPr lang="ja-JP" altLang="en-US" sz="1600">
                <a:latin typeface="+mj-ea"/>
                <a:ea typeface="+mj-ea"/>
              </a:rPr>
              <a:t>の開発が進められ、最終的にはこれ以降のすべての</a:t>
            </a:r>
            <a:r>
              <a:rPr lang="en-US" altLang="ja-JP" sz="1600">
                <a:latin typeface="+mj-ea"/>
                <a:ea typeface="+mj-ea"/>
              </a:rPr>
              <a:t>Windows</a:t>
            </a:r>
            <a:r>
              <a:rPr lang="ja-JP" altLang="en-US" sz="1600">
                <a:latin typeface="+mj-ea"/>
                <a:ea typeface="+mj-ea"/>
              </a:rPr>
              <a:t>において</a:t>
            </a:r>
            <a:r>
              <a:rPr lang="en-US" altLang="ja-JP" sz="1600">
                <a:latin typeface="+mj-ea"/>
                <a:ea typeface="+mj-ea"/>
              </a:rPr>
              <a:t>DirectX</a:t>
            </a:r>
            <a:r>
              <a:rPr lang="ja-JP" altLang="en-US" sz="1600">
                <a:latin typeface="+mj-ea"/>
                <a:ea typeface="+mj-ea"/>
              </a:rPr>
              <a:t>がマルチメディア機能を担うことになった。</a:t>
            </a:r>
            <a:r>
              <a:rPr lang="en-US" altLang="ja-JP" sz="1600">
                <a:latin typeface="+mj-ea"/>
                <a:ea typeface="+mj-ea"/>
              </a:rPr>
              <a:t>DirectX 1</a:t>
            </a:r>
            <a:r>
              <a:rPr lang="ja-JP" altLang="en-US" sz="1600">
                <a:latin typeface="+mj-ea"/>
                <a:ea typeface="+mj-ea"/>
              </a:rPr>
              <a:t>から</a:t>
            </a:r>
            <a:r>
              <a:rPr lang="en-US" altLang="ja-JP" sz="1600">
                <a:latin typeface="+mj-ea"/>
                <a:ea typeface="+mj-ea"/>
              </a:rPr>
              <a:t>5</a:t>
            </a:r>
            <a:r>
              <a:rPr lang="ja-JP" altLang="en-US" sz="1600">
                <a:latin typeface="+mj-ea"/>
                <a:ea typeface="+mj-ea"/>
              </a:rPr>
              <a:t>までの開発でのドタバタは、アイスラーのブログに詳しく書かれて</a:t>
            </a:r>
            <a:r>
              <a:rPr lang="ja-JP" altLang="en-US" sz="1600" smtClean="0">
                <a:latin typeface="+mj-ea"/>
                <a:ea typeface="+mj-ea"/>
              </a:rPr>
              <a:t>いる。</a:t>
            </a:r>
            <a:endParaRPr lang="ja-JP" altLang="en-US" sz="1600">
              <a:latin typeface="+mj-ea"/>
              <a:ea typeface="+mj-ea"/>
            </a:endParaRPr>
          </a:p>
          <a:p>
            <a:r>
              <a:rPr lang="en-US" altLang="ja-JP" sz="1600">
                <a:latin typeface="+mj-ea"/>
                <a:ea typeface="+mj-ea"/>
              </a:rPr>
              <a:t>DirectX</a:t>
            </a:r>
            <a:r>
              <a:rPr lang="ja-JP" altLang="en-US" sz="1600">
                <a:latin typeface="+mj-ea"/>
                <a:ea typeface="+mj-ea"/>
              </a:rPr>
              <a:t>の登場より前に、マイクロソフトは</a:t>
            </a:r>
            <a:r>
              <a:rPr lang="en-US" altLang="ja-JP" sz="1600">
                <a:latin typeface="+mj-ea"/>
                <a:ea typeface="+mj-ea"/>
              </a:rPr>
              <a:t>OpenGL</a:t>
            </a:r>
            <a:r>
              <a:rPr lang="ja-JP" altLang="en-US" sz="1600">
                <a:latin typeface="+mj-ea"/>
                <a:ea typeface="+mj-ea"/>
              </a:rPr>
              <a:t>を</a:t>
            </a:r>
            <a:r>
              <a:rPr lang="en-US" altLang="ja-JP" sz="1600">
                <a:latin typeface="+mj-ea"/>
                <a:ea typeface="+mj-ea"/>
              </a:rPr>
              <a:t>Windows NT</a:t>
            </a:r>
            <a:r>
              <a:rPr lang="ja-JP" altLang="en-US" sz="1600">
                <a:latin typeface="+mj-ea"/>
                <a:ea typeface="+mj-ea"/>
              </a:rPr>
              <a:t>に搭載してしまっていた</a:t>
            </a:r>
            <a:r>
              <a:rPr lang="en-US" altLang="ja-JP" sz="1600">
                <a:latin typeface="+mj-ea"/>
                <a:ea typeface="+mj-ea"/>
              </a:rPr>
              <a:t>[30][31]</a:t>
            </a:r>
            <a:r>
              <a:rPr lang="ja-JP" altLang="en-US" sz="1600">
                <a:latin typeface="+mj-ea"/>
                <a:ea typeface="+mj-ea"/>
              </a:rPr>
              <a:t>。</a:t>
            </a:r>
            <a:r>
              <a:rPr lang="en-US" altLang="ja-JP" sz="1600">
                <a:latin typeface="+mj-ea"/>
                <a:ea typeface="+mj-ea"/>
              </a:rPr>
              <a:t>OpenGL</a:t>
            </a:r>
            <a:r>
              <a:rPr lang="ja-JP" altLang="en-US" sz="1600">
                <a:latin typeface="+mj-ea"/>
                <a:ea typeface="+mj-ea"/>
              </a:rPr>
              <a:t>は、動作に（当時においては）ハイスペックな環境が必要だった上に、用途も</a:t>
            </a:r>
            <a:r>
              <a:rPr lang="en-US" altLang="ja-JP" sz="1600">
                <a:latin typeface="+mj-ea"/>
                <a:ea typeface="+mj-ea"/>
              </a:rPr>
              <a:t>CAD</a:t>
            </a:r>
            <a:r>
              <a:rPr lang="ja-JP" altLang="en-US" sz="1600">
                <a:latin typeface="+mj-ea"/>
                <a:ea typeface="+mj-ea"/>
              </a:rPr>
              <a:t>やエンジニアリングに限られていた。そんな中</a:t>
            </a:r>
            <a:r>
              <a:rPr lang="en-US" altLang="ja-JP" sz="1600">
                <a:latin typeface="+mj-ea"/>
                <a:ea typeface="+mj-ea"/>
              </a:rPr>
              <a:t>Direct3D</a:t>
            </a:r>
            <a:r>
              <a:rPr lang="ja-JP" altLang="en-US" sz="1600">
                <a:latin typeface="+mj-ea"/>
                <a:ea typeface="+mj-ea"/>
              </a:rPr>
              <a:t>は、ゲーム用としてはオーバースペック気味だった</a:t>
            </a:r>
            <a:r>
              <a:rPr lang="en-US" altLang="ja-JP" sz="1600">
                <a:latin typeface="+mj-ea"/>
                <a:ea typeface="+mj-ea"/>
              </a:rPr>
              <a:t>OpenGL</a:t>
            </a:r>
            <a:r>
              <a:rPr lang="ja-JP" altLang="en-US" sz="1600">
                <a:latin typeface="+mj-ea"/>
                <a:ea typeface="+mj-ea"/>
              </a:rPr>
              <a:t>の軽量版として設計され、ここから</a:t>
            </a:r>
            <a:r>
              <a:rPr lang="en-US" altLang="ja-JP" sz="1600">
                <a:latin typeface="+mj-ea"/>
                <a:ea typeface="+mj-ea"/>
              </a:rPr>
              <a:t>Direct3D</a:t>
            </a:r>
            <a:r>
              <a:rPr lang="ja-JP" altLang="en-US" sz="1600">
                <a:latin typeface="+mj-ea"/>
                <a:ea typeface="+mj-ea"/>
              </a:rPr>
              <a:t>と</a:t>
            </a:r>
            <a:r>
              <a:rPr lang="en-US" altLang="ja-JP" sz="1600">
                <a:latin typeface="+mj-ea"/>
                <a:ea typeface="+mj-ea"/>
              </a:rPr>
              <a:t>OpenGL</a:t>
            </a:r>
            <a:r>
              <a:rPr lang="ja-JP" altLang="en-US" sz="1600">
                <a:latin typeface="+mj-ea"/>
                <a:ea typeface="+mj-ea"/>
              </a:rPr>
              <a:t>との、ユーザー同士の対立が始まった。</a:t>
            </a:r>
            <a:r>
              <a:rPr lang="en-US" altLang="ja-JP" sz="1600">
                <a:latin typeface="+mj-ea"/>
                <a:ea typeface="+mj-ea"/>
              </a:rPr>
              <a:t>Windows</a:t>
            </a:r>
            <a:r>
              <a:rPr lang="ja-JP" altLang="en-US" sz="1600">
                <a:latin typeface="+mj-ea"/>
                <a:ea typeface="+mj-ea"/>
              </a:rPr>
              <a:t>専用だった</a:t>
            </a:r>
            <a:r>
              <a:rPr lang="en-US" altLang="ja-JP" sz="1600">
                <a:latin typeface="+mj-ea"/>
                <a:ea typeface="+mj-ea"/>
              </a:rPr>
              <a:t>Direct3D</a:t>
            </a:r>
            <a:r>
              <a:rPr lang="ja-JP" altLang="en-US" sz="1600">
                <a:latin typeface="+mj-ea"/>
                <a:ea typeface="+mj-ea"/>
              </a:rPr>
              <a:t>はマイクロソフトの</a:t>
            </a:r>
            <a:r>
              <a:rPr lang="en-US" altLang="ja-JP" sz="1600">
                <a:latin typeface="+mj-ea"/>
                <a:ea typeface="+mj-ea"/>
              </a:rPr>
              <a:t>3E</a:t>
            </a:r>
            <a:r>
              <a:rPr lang="ja-JP" altLang="en-US" sz="1600">
                <a:latin typeface="+mj-ea"/>
                <a:ea typeface="+mj-ea"/>
              </a:rPr>
              <a:t>戦略（</a:t>
            </a:r>
            <a:r>
              <a:rPr lang="en-US" altLang="ja-JP" sz="1600">
                <a:latin typeface="+mj-ea"/>
                <a:ea typeface="+mj-ea"/>
              </a:rPr>
              <a:t>embrace, extend, extinguish―</a:t>
            </a:r>
            <a:r>
              <a:rPr lang="ja-JP" altLang="en-US" sz="1600">
                <a:latin typeface="+mj-ea"/>
                <a:ea typeface="+mj-ea"/>
              </a:rPr>
              <a:t>吸収、拡大、根絶）だと</a:t>
            </a:r>
            <a:r>
              <a:rPr lang="en-US" altLang="ja-JP" sz="1600">
                <a:latin typeface="+mj-ea"/>
                <a:ea typeface="+mj-ea"/>
              </a:rPr>
              <a:t>OpenGL</a:t>
            </a:r>
            <a:r>
              <a:rPr lang="ja-JP" altLang="en-US" sz="1600">
                <a:latin typeface="+mj-ea"/>
                <a:ea typeface="+mj-ea"/>
              </a:rPr>
              <a:t>ユーザーから非難されることとなった。しかし</a:t>
            </a:r>
            <a:r>
              <a:rPr lang="en-US" altLang="ja-JP" sz="1600">
                <a:latin typeface="+mj-ea"/>
                <a:ea typeface="+mj-ea"/>
              </a:rPr>
              <a:t>DirectX</a:t>
            </a:r>
            <a:r>
              <a:rPr lang="ja-JP" altLang="en-US" sz="1600">
                <a:latin typeface="+mj-ea"/>
                <a:ea typeface="+mj-ea"/>
              </a:rPr>
              <a:t>には、サウンドやジョイスティックなど、</a:t>
            </a:r>
            <a:r>
              <a:rPr lang="en-US" altLang="ja-JP" sz="1600">
                <a:latin typeface="+mj-ea"/>
                <a:ea typeface="+mj-ea"/>
              </a:rPr>
              <a:t>OpenGL</a:t>
            </a:r>
            <a:r>
              <a:rPr lang="ja-JP" altLang="en-US" sz="1600">
                <a:latin typeface="+mj-ea"/>
                <a:ea typeface="+mj-ea"/>
              </a:rPr>
              <a:t>がカバーできない機能が含まれていたため、</a:t>
            </a:r>
            <a:r>
              <a:rPr lang="en-US" altLang="ja-JP" sz="1600">
                <a:latin typeface="+mj-ea"/>
                <a:ea typeface="+mj-ea"/>
              </a:rPr>
              <a:t>DirectX</a:t>
            </a:r>
            <a:r>
              <a:rPr lang="ja-JP" altLang="en-US" sz="1600">
                <a:latin typeface="+mj-ea"/>
                <a:ea typeface="+mj-ea"/>
              </a:rPr>
              <a:t>上の他の</a:t>
            </a:r>
            <a:r>
              <a:rPr lang="en-US" altLang="ja-JP" sz="1600">
                <a:latin typeface="+mj-ea"/>
                <a:ea typeface="+mj-ea"/>
              </a:rPr>
              <a:t>API</a:t>
            </a:r>
            <a:r>
              <a:rPr lang="ja-JP" altLang="en-US" sz="1600">
                <a:latin typeface="+mj-ea"/>
                <a:ea typeface="+mj-ea"/>
              </a:rPr>
              <a:t>と</a:t>
            </a:r>
            <a:r>
              <a:rPr lang="en-US" altLang="ja-JP" sz="1600">
                <a:latin typeface="+mj-ea"/>
                <a:ea typeface="+mj-ea"/>
              </a:rPr>
              <a:t>OpenGL</a:t>
            </a:r>
            <a:r>
              <a:rPr lang="ja-JP" altLang="en-US" sz="1600">
                <a:latin typeface="+mj-ea"/>
                <a:ea typeface="+mj-ea"/>
              </a:rPr>
              <a:t>とを組み合わせて使われることが多かった。後には</a:t>
            </a:r>
            <a:r>
              <a:rPr lang="en-US" altLang="ja-JP" sz="1600">
                <a:latin typeface="+mj-ea"/>
                <a:ea typeface="+mj-ea"/>
              </a:rPr>
              <a:t>OpenGL</a:t>
            </a:r>
            <a:r>
              <a:rPr lang="ja-JP" altLang="en-US" sz="1600">
                <a:latin typeface="+mj-ea"/>
                <a:ea typeface="+mj-ea"/>
              </a:rPr>
              <a:t>と</a:t>
            </a:r>
            <a:r>
              <a:rPr lang="en-US" altLang="ja-JP" sz="1600">
                <a:latin typeface="+mj-ea"/>
                <a:ea typeface="+mj-ea"/>
              </a:rPr>
              <a:t>SDL</a:t>
            </a:r>
            <a:r>
              <a:rPr lang="ja-JP" altLang="en-US" sz="1600">
                <a:latin typeface="+mj-ea"/>
                <a:ea typeface="+mj-ea"/>
              </a:rPr>
              <a:t>の組み合わせも多い。</a:t>
            </a:r>
            <a:r>
              <a:rPr lang="en-US" altLang="ja-JP" sz="1600">
                <a:latin typeface="+mj-ea"/>
                <a:ea typeface="+mj-ea"/>
              </a:rPr>
              <a:t>OpenGL</a:t>
            </a:r>
            <a:r>
              <a:rPr lang="ja-JP" altLang="en-US" sz="1600">
                <a:latin typeface="+mj-ea"/>
                <a:ea typeface="+mj-ea"/>
              </a:rPr>
              <a:t>は</a:t>
            </a:r>
            <a:r>
              <a:rPr lang="en-US" altLang="ja-JP" sz="1600">
                <a:latin typeface="+mj-ea"/>
                <a:ea typeface="+mj-ea"/>
              </a:rPr>
              <a:t>Direct3D</a:t>
            </a:r>
            <a:r>
              <a:rPr lang="ja-JP" altLang="en-US" sz="1600">
                <a:latin typeface="+mj-ea"/>
                <a:ea typeface="+mj-ea"/>
              </a:rPr>
              <a:t>が先行して実装したジオメトリシェーダーやコンピュートシェーダーといった機能を数年遅れで取り入れるなど、</a:t>
            </a:r>
            <a:r>
              <a:rPr lang="en-US" altLang="ja-JP" sz="1600">
                <a:latin typeface="+mj-ea"/>
                <a:ea typeface="+mj-ea"/>
              </a:rPr>
              <a:t>Direct3D</a:t>
            </a:r>
            <a:r>
              <a:rPr lang="ja-JP" altLang="en-US" sz="1600">
                <a:latin typeface="+mj-ea"/>
                <a:ea typeface="+mj-ea"/>
              </a:rPr>
              <a:t>の影響を受けている部分が</a:t>
            </a:r>
            <a:r>
              <a:rPr lang="ja-JP" altLang="en-US" sz="1600" smtClean="0">
                <a:latin typeface="+mj-ea"/>
                <a:ea typeface="+mj-ea"/>
              </a:rPr>
              <a:t>ある。ゲーム機</a:t>
            </a:r>
            <a:r>
              <a:rPr lang="ja-JP" altLang="en-US" sz="1600">
                <a:latin typeface="+mj-ea"/>
                <a:ea typeface="+mj-ea"/>
              </a:rPr>
              <a:t>では、セガのドリームキャストに</a:t>
            </a:r>
            <a:r>
              <a:rPr lang="en-US" altLang="ja-JP" sz="1600">
                <a:latin typeface="+mj-ea"/>
                <a:ea typeface="+mj-ea"/>
              </a:rPr>
              <a:t>Windows CE</a:t>
            </a:r>
            <a:r>
              <a:rPr lang="ja-JP" altLang="en-US" sz="1600">
                <a:latin typeface="+mj-ea"/>
                <a:ea typeface="+mj-ea"/>
              </a:rPr>
              <a:t>と共に</a:t>
            </a:r>
            <a:r>
              <a:rPr lang="en-US" altLang="ja-JP" sz="1600">
                <a:latin typeface="+mj-ea"/>
                <a:ea typeface="+mj-ea"/>
              </a:rPr>
              <a:t>DirectX</a:t>
            </a:r>
            <a:r>
              <a:rPr lang="ja-JP" altLang="en-US" sz="1600">
                <a:latin typeface="+mj-ea"/>
                <a:ea typeface="+mj-ea"/>
              </a:rPr>
              <a:t>が世界で初めて</a:t>
            </a:r>
            <a:r>
              <a:rPr lang="ja-JP" altLang="en-US" sz="1600" smtClean="0">
                <a:latin typeface="+mj-ea"/>
                <a:ea typeface="+mj-ea"/>
              </a:rPr>
              <a:t>用いられた。</a:t>
            </a:r>
            <a:r>
              <a:rPr lang="ja-JP" altLang="en-US" sz="1600">
                <a:latin typeface="+mj-ea"/>
                <a:ea typeface="+mj-ea"/>
              </a:rPr>
              <a:t>その後、マイクロソフトの</a:t>
            </a:r>
            <a:r>
              <a:rPr lang="en-US" altLang="ja-JP" sz="1600">
                <a:latin typeface="+mj-ea"/>
                <a:ea typeface="+mj-ea"/>
              </a:rPr>
              <a:t>Xbox</a:t>
            </a:r>
            <a:r>
              <a:rPr lang="ja-JP" altLang="en-US" sz="1600">
                <a:latin typeface="+mj-ea"/>
                <a:ea typeface="+mj-ea"/>
              </a:rPr>
              <a:t>と</a:t>
            </a:r>
            <a:r>
              <a:rPr lang="en-US" altLang="ja-JP" sz="1600">
                <a:latin typeface="+mj-ea"/>
                <a:ea typeface="+mj-ea"/>
              </a:rPr>
              <a:t>Xbox 360</a:t>
            </a:r>
            <a:r>
              <a:rPr lang="ja-JP" altLang="en-US" sz="1600">
                <a:latin typeface="+mj-ea"/>
                <a:ea typeface="+mj-ea"/>
              </a:rPr>
              <a:t>にも搭載された。</a:t>
            </a:r>
            <a:r>
              <a:rPr lang="en-US" altLang="ja-JP" sz="1600">
                <a:latin typeface="+mj-ea"/>
                <a:ea typeface="+mj-ea"/>
              </a:rPr>
              <a:t>Xbox</a:t>
            </a:r>
            <a:r>
              <a:rPr lang="ja-JP" altLang="en-US" sz="1600">
                <a:latin typeface="+mj-ea"/>
                <a:ea typeface="+mj-ea"/>
              </a:rPr>
              <a:t>のコンソール</a:t>
            </a:r>
            <a:r>
              <a:rPr lang="en-US" altLang="ja-JP" sz="1600">
                <a:latin typeface="+mj-ea"/>
                <a:ea typeface="+mj-ea"/>
              </a:rPr>
              <a:t>API</a:t>
            </a:r>
            <a:r>
              <a:rPr lang="ja-JP" altLang="en-US" sz="1600">
                <a:latin typeface="+mj-ea"/>
                <a:ea typeface="+mj-ea"/>
              </a:rPr>
              <a:t>はマイクロソフトと</a:t>
            </a:r>
            <a:r>
              <a:rPr lang="en-US" altLang="ja-JP" sz="1600">
                <a:latin typeface="+mj-ea"/>
                <a:ea typeface="+mj-ea"/>
              </a:rPr>
              <a:t>NVIDIA</a:t>
            </a:r>
            <a:r>
              <a:rPr lang="ja-JP" altLang="en-US" sz="1600">
                <a:latin typeface="+mj-ea"/>
                <a:ea typeface="+mj-ea"/>
              </a:rPr>
              <a:t>（</a:t>
            </a:r>
            <a:r>
              <a:rPr lang="en-US" altLang="ja-JP" sz="1600">
                <a:latin typeface="+mj-ea"/>
                <a:ea typeface="+mj-ea"/>
              </a:rPr>
              <a:t>Xbox</a:t>
            </a:r>
            <a:r>
              <a:rPr lang="ja-JP" altLang="en-US" sz="1600">
                <a:latin typeface="+mj-ea"/>
                <a:ea typeface="+mj-ea"/>
              </a:rPr>
              <a:t>のカスタムグラフィックチップの開発元）で共同開発された。</a:t>
            </a:r>
            <a:r>
              <a:rPr lang="en-US" altLang="ja-JP" sz="1600">
                <a:latin typeface="+mj-ea"/>
                <a:ea typeface="+mj-ea"/>
              </a:rPr>
              <a:t>Xbox API</a:t>
            </a:r>
            <a:r>
              <a:rPr lang="ja-JP" altLang="en-US" sz="1600">
                <a:latin typeface="+mj-ea"/>
                <a:ea typeface="+mj-ea"/>
              </a:rPr>
              <a:t>は</a:t>
            </a:r>
            <a:r>
              <a:rPr lang="en-US" altLang="ja-JP" sz="1600">
                <a:latin typeface="+mj-ea"/>
                <a:ea typeface="+mj-ea"/>
              </a:rPr>
              <a:t>DirectX 8.1</a:t>
            </a:r>
            <a:r>
              <a:rPr lang="ja-JP" altLang="en-US" sz="1600">
                <a:latin typeface="+mj-ea"/>
                <a:ea typeface="+mj-ea"/>
              </a:rPr>
              <a:t>に近いが、コンソール上からアップデートができないところが他と異なる。</a:t>
            </a:r>
            <a:r>
              <a:rPr lang="en-US" altLang="ja-JP" sz="1600">
                <a:latin typeface="+mj-ea"/>
                <a:ea typeface="+mj-ea"/>
              </a:rPr>
              <a:t>Xbox</a:t>
            </a:r>
            <a:r>
              <a:rPr lang="ja-JP" altLang="en-US" sz="1600">
                <a:latin typeface="+mj-ea"/>
                <a:ea typeface="+mj-ea"/>
              </a:rPr>
              <a:t>のコードネームは</a:t>
            </a:r>
            <a:r>
              <a:rPr lang="en-US" altLang="ja-JP" sz="1600">
                <a:latin typeface="+mj-ea"/>
                <a:ea typeface="+mj-ea"/>
              </a:rPr>
              <a:t>DirectXbox</a:t>
            </a:r>
            <a:r>
              <a:rPr lang="ja-JP" altLang="en-US" sz="1600">
                <a:latin typeface="+mj-ea"/>
                <a:ea typeface="+mj-ea"/>
              </a:rPr>
              <a:t>だったが、商品名は短縮して</a:t>
            </a:r>
            <a:r>
              <a:rPr lang="en-US" altLang="ja-JP" sz="1600">
                <a:latin typeface="+mj-ea"/>
                <a:ea typeface="+mj-ea"/>
              </a:rPr>
              <a:t>Xbox</a:t>
            </a:r>
            <a:r>
              <a:rPr lang="ja-JP" altLang="en-US" sz="1600">
                <a:latin typeface="+mj-ea"/>
                <a:ea typeface="+mj-ea"/>
              </a:rPr>
              <a:t>と</a:t>
            </a:r>
            <a:r>
              <a:rPr lang="ja-JP" altLang="en-US" sz="1600" smtClean="0">
                <a:latin typeface="+mj-ea"/>
                <a:ea typeface="+mj-ea"/>
              </a:rPr>
              <a:t>なった。</a:t>
            </a:r>
            <a:endParaRPr lang="ja-JP" altLang="en-US" sz="1600">
              <a:latin typeface="+mj-ea"/>
              <a:ea typeface="+mj-ea"/>
            </a:endParaRPr>
          </a:p>
        </p:txBody>
      </p:sp>
    </p:spTree>
    <p:extLst>
      <p:ext uri="{BB962C8B-B14F-4D97-AF65-F5344CB8AC3E}">
        <p14:creationId xmlns:p14="http://schemas.microsoft.com/office/powerpoint/2010/main" val="395241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 y="0"/>
            <a:ext cx="12089081" cy="6555641"/>
          </a:xfrm>
          <a:prstGeom prst="rect">
            <a:avLst/>
          </a:prstGeom>
        </p:spPr>
        <p:txBody>
          <a:bodyPr wrap="square">
            <a:spAutoFit/>
          </a:bodyPr>
          <a:lstStyle/>
          <a:p>
            <a:r>
              <a:rPr lang="en-US" altLang="ja-JP" sz="1200"/>
              <a:t>DirectX 9</a:t>
            </a:r>
            <a:r>
              <a:rPr lang="ja-JP" altLang="en-US" sz="1200"/>
              <a:t>のリリース</a:t>
            </a:r>
            <a:endParaRPr lang="en-US" altLang="ja-JP" sz="1200"/>
          </a:p>
          <a:p>
            <a:r>
              <a:rPr lang="en-US" altLang="ja-JP" sz="1200"/>
              <a:t>2002</a:t>
            </a:r>
            <a:r>
              <a:rPr lang="ja-JP" altLang="en-US" sz="1200"/>
              <a:t>年にマイクロソフトは、以前よりもはるかに長いシェーダープログラムを扱えるシェーダーモデル</a:t>
            </a:r>
            <a:r>
              <a:rPr lang="en-US" altLang="ja-JP" sz="1200"/>
              <a:t>2.0</a:t>
            </a:r>
            <a:r>
              <a:rPr lang="ja-JP" altLang="en-US" sz="1200"/>
              <a:t>（頂点シェーダー</a:t>
            </a:r>
            <a:r>
              <a:rPr lang="en-US" altLang="ja-JP" sz="1200"/>
              <a:t>2.0</a:t>
            </a:r>
            <a:r>
              <a:rPr lang="ja-JP" altLang="en-US" sz="1200"/>
              <a:t>、ピクセルシェーダー</a:t>
            </a:r>
            <a:r>
              <a:rPr lang="en-US" altLang="ja-JP" sz="1200"/>
              <a:t>2.0</a:t>
            </a:r>
            <a:r>
              <a:rPr lang="ja-JP" altLang="en-US" sz="1200"/>
              <a:t>）と高級シェーディング言語</a:t>
            </a:r>
            <a:r>
              <a:rPr lang="en-US" altLang="ja-JP" sz="1200"/>
              <a:t>HLSL</a:t>
            </a:r>
            <a:r>
              <a:rPr lang="ja-JP" altLang="en-US" sz="1200"/>
              <a:t>をサポートした</a:t>
            </a:r>
            <a:r>
              <a:rPr lang="en-US" altLang="ja-JP" sz="1200"/>
              <a:t>DirectX 9</a:t>
            </a:r>
            <a:r>
              <a:rPr lang="ja-JP" altLang="en-US" sz="1200"/>
              <a:t>をリリースした。</a:t>
            </a:r>
            <a:r>
              <a:rPr lang="en-US" altLang="ja-JP" sz="1200"/>
              <a:t>2004</a:t>
            </a:r>
            <a:r>
              <a:rPr lang="ja-JP" altLang="en-US" sz="1200"/>
              <a:t>年</a:t>
            </a:r>
            <a:r>
              <a:rPr lang="en-US" altLang="ja-JP" sz="1200"/>
              <a:t>8</a:t>
            </a:r>
            <a:r>
              <a:rPr lang="ja-JP" altLang="en-US" sz="1200"/>
              <a:t>月にはさらに機能を強化したシェーダーモデル</a:t>
            </a:r>
            <a:r>
              <a:rPr lang="en-US" altLang="ja-JP" sz="1200"/>
              <a:t>3.0</a:t>
            </a:r>
            <a:r>
              <a:rPr lang="ja-JP" altLang="en-US" sz="1200"/>
              <a:t>を導入した</a:t>
            </a:r>
            <a:r>
              <a:rPr lang="en-US" altLang="ja-JP" sz="1200"/>
              <a:t>DirectX 9.0c</a:t>
            </a:r>
            <a:r>
              <a:rPr lang="ja-JP" altLang="en-US" sz="1200"/>
              <a:t>をリリースし、それ以降も</a:t>
            </a:r>
            <a:r>
              <a:rPr lang="en-US" altLang="ja-JP" sz="1200"/>
              <a:t>DirectX</a:t>
            </a:r>
            <a:r>
              <a:rPr lang="ja-JP" altLang="en-US" sz="1200"/>
              <a:t>一式の更新を続けている。</a:t>
            </a:r>
          </a:p>
          <a:p>
            <a:r>
              <a:rPr lang="en-US" altLang="ja-JP" sz="1200"/>
              <a:t>DirectX SDK February 2005</a:t>
            </a:r>
            <a:r>
              <a:rPr lang="ja-JP" altLang="en-US" sz="1200"/>
              <a:t>を最後に、</a:t>
            </a:r>
            <a:r>
              <a:rPr lang="en-US" altLang="ja-JP" sz="1200"/>
              <a:t>DirectShow</a:t>
            </a:r>
            <a:r>
              <a:rPr lang="ja-JP" altLang="en-US" sz="1200"/>
              <a:t>は</a:t>
            </a:r>
            <a:r>
              <a:rPr lang="en-US" altLang="ja-JP" sz="1200"/>
              <a:t>DirectX SDK</a:t>
            </a:r>
            <a:r>
              <a:rPr lang="ja-JP" altLang="en-US" sz="1200"/>
              <a:t>から取り除かれ、代わりに</a:t>
            </a:r>
            <a:r>
              <a:rPr lang="en-US" altLang="ja-JP" sz="1200"/>
              <a:t>Microsoft Platform SDK</a:t>
            </a:r>
            <a:r>
              <a:rPr lang="ja-JP" altLang="en-US" sz="1200"/>
              <a:t>へ移動された（</a:t>
            </a:r>
            <a:r>
              <a:rPr lang="en-US" altLang="ja-JP" sz="1200"/>
              <a:t>DirectX SDK April 2005</a:t>
            </a:r>
            <a:r>
              <a:rPr lang="ja-JP" altLang="en-US" sz="1200"/>
              <a:t>以降には</a:t>
            </a:r>
            <a:r>
              <a:rPr lang="en-US" altLang="ja-JP" sz="1200"/>
              <a:t>DirectShow</a:t>
            </a:r>
            <a:r>
              <a:rPr lang="ja-JP" altLang="en-US" sz="1200"/>
              <a:t>関連ファイルが含まれない）。しかし</a:t>
            </a:r>
            <a:r>
              <a:rPr lang="en-US" altLang="ja-JP" sz="1200"/>
              <a:t>Platform SDK</a:t>
            </a:r>
            <a:r>
              <a:rPr lang="ja-JP" altLang="en-US" sz="1200"/>
              <a:t>に付属する</a:t>
            </a:r>
            <a:r>
              <a:rPr lang="en-US" altLang="ja-JP" sz="1200"/>
              <a:t>DirectShow</a:t>
            </a:r>
            <a:r>
              <a:rPr lang="ja-JP" altLang="en-US" sz="1200"/>
              <a:t>のサンプルをビルドするためには</a:t>
            </a:r>
            <a:r>
              <a:rPr lang="en-US" altLang="ja-JP" sz="1200"/>
              <a:t>DirectX SDK</a:t>
            </a:r>
            <a:r>
              <a:rPr lang="ja-JP" altLang="en-US" sz="1200"/>
              <a:t>が必要である</a:t>
            </a:r>
            <a:r>
              <a:rPr lang="ja-JP" altLang="en-US" sz="1200" smtClean="0"/>
              <a:t>。</a:t>
            </a:r>
            <a:endParaRPr lang="en-US" altLang="ja-JP" sz="1200" smtClean="0"/>
          </a:p>
          <a:p>
            <a:endParaRPr lang="ja-JP" altLang="en-US" sz="1200"/>
          </a:p>
          <a:p>
            <a:r>
              <a:rPr lang="en-US" altLang="ja-JP" sz="1200"/>
              <a:t>DirectX 10</a:t>
            </a:r>
            <a:r>
              <a:rPr lang="ja-JP" altLang="en-US" sz="1200"/>
              <a:t>のリリース</a:t>
            </a:r>
            <a:endParaRPr lang="en-US" altLang="ja-JP" sz="1200"/>
          </a:p>
          <a:p>
            <a:r>
              <a:rPr lang="en-US" altLang="ja-JP" sz="1200"/>
              <a:t>2006</a:t>
            </a:r>
            <a:r>
              <a:rPr lang="ja-JP" altLang="en-US" sz="1200"/>
              <a:t>年にリリースされた</a:t>
            </a:r>
            <a:r>
              <a:rPr lang="en-US" altLang="ja-JP" sz="1200"/>
              <a:t>DirectX 10</a:t>
            </a:r>
            <a:r>
              <a:rPr lang="ja-JP" altLang="en-US" sz="1200"/>
              <a:t>は、</a:t>
            </a:r>
            <a:r>
              <a:rPr lang="en-US" altLang="ja-JP" sz="1200"/>
              <a:t>WDDM/DWM/DXGI 1.0</a:t>
            </a:r>
            <a:r>
              <a:rPr lang="ja-JP" altLang="en-US" sz="1200"/>
              <a:t>とともに</a:t>
            </a:r>
            <a:r>
              <a:rPr lang="en-US" altLang="ja-JP" sz="1200"/>
              <a:t>Windows Vista</a:t>
            </a:r>
            <a:r>
              <a:rPr lang="ja-JP" altLang="en-US" sz="1200"/>
              <a:t>専用として提供され、</a:t>
            </a:r>
            <a:r>
              <a:rPr lang="en-US" altLang="ja-JP" sz="1200"/>
              <a:t>Windows XP</a:t>
            </a:r>
            <a:r>
              <a:rPr lang="ja-JP" altLang="en-US" sz="1200"/>
              <a:t>以前の</a:t>
            </a:r>
            <a:r>
              <a:rPr lang="en-US" altLang="ja-JP" sz="1200"/>
              <a:t>OS</a:t>
            </a:r>
            <a:r>
              <a:rPr lang="ja-JP" altLang="en-US" sz="1200"/>
              <a:t>にはバックポートされなかった。</a:t>
            </a:r>
          </a:p>
          <a:p>
            <a:r>
              <a:rPr lang="en-US" altLang="ja-JP" sz="1200"/>
              <a:t>DirectX SDK August 2007</a:t>
            </a:r>
            <a:r>
              <a:rPr lang="ja-JP" altLang="en-US" sz="1200"/>
              <a:t>を最後に、</a:t>
            </a:r>
            <a:r>
              <a:rPr lang="en-US" altLang="ja-JP" sz="1200"/>
              <a:t>DirectMusic</a:t>
            </a:r>
            <a:r>
              <a:rPr lang="ja-JP" altLang="en-US" sz="1200"/>
              <a:t>は</a:t>
            </a:r>
            <a:r>
              <a:rPr lang="en-US" altLang="ja-JP" sz="1200"/>
              <a:t>DirectX SDK</a:t>
            </a:r>
            <a:r>
              <a:rPr lang="ja-JP" altLang="en-US" sz="1200"/>
              <a:t>から</a:t>
            </a:r>
            <a:r>
              <a:rPr lang="ja-JP" altLang="en-US" sz="1200" smtClean="0"/>
              <a:t>取り除かれた。</a:t>
            </a:r>
            <a:endParaRPr lang="ja-JP" altLang="en-US" sz="1200"/>
          </a:p>
          <a:p>
            <a:r>
              <a:rPr lang="en-US" altLang="ja-JP" sz="1200"/>
              <a:t>2008</a:t>
            </a:r>
            <a:r>
              <a:rPr lang="ja-JP" altLang="en-US" sz="1200"/>
              <a:t>年には</a:t>
            </a:r>
            <a:r>
              <a:rPr lang="en-US" altLang="ja-JP" sz="1200"/>
              <a:t>Windows Vista SP1</a:t>
            </a:r>
            <a:r>
              <a:rPr lang="ja-JP" altLang="en-US" sz="1200"/>
              <a:t>と同時に、</a:t>
            </a:r>
            <a:r>
              <a:rPr lang="en-US" altLang="ja-JP" sz="1200"/>
              <a:t>DirectX 10</a:t>
            </a:r>
            <a:r>
              <a:rPr lang="ja-JP" altLang="en-US" sz="1200"/>
              <a:t>のマイナーバージョンアップとして</a:t>
            </a:r>
            <a:r>
              <a:rPr lang="en-US" altLang="ja-JP" sz="1200"/>
              <a:t>DirectX 10.1</a:t>
            </a:r>
            <a:r>
              <a:rPr lang="ja-JP" altLang="en-US" sz="1200"/>
              <a:t>がリリース</a:t>
            </a:r>
            <a:r>
              <a:rPr lang="ja-JP" altLang="en-US" sz="1200" smtClean="0"/>
              <a:t>された。</a:t>
            </a:r>
            <a:endParaRPr lang="ja-JP" altLang="en-US" sz="1200"/>
          </a:p>
          <a:p>
            <a:endParaRPr lang="en-US" altLang="ja-JP" sz="1200" smtClean="0"/>
          </a:p>
          <a:p>
            <a:r>
              <a:rPr lang="en-US" altLang="ja-JP" sz="1200" smtClean="0"/>
              <a:t>DirectX </a:t>
            </a:r>
            <a:r>
              <a:rPr lang="en-US" altLang="ja-JP" sz="1200"/>
              <a:t>11</a:t>
            </a:r>
            <a:r>
              <a:rPr lang="ja-JP" altLang="en-US" sz="1200"/>
              <a:t>のリ</a:t>
            </a:r>
            <a:r>
              <a:rPr lang="ja-JP" altLang="en-US" sz="1200" smtClean="0"/>
              <a:t>リース</a:t>
            </a:r>
            <a:endParaRPr lang="en-US" altLang="ja-JP" sz="1200"/>
          </a:p>
          <a:p>
            <a:r>
              <a:rPr lang="en-US" altLang="ja-JP" sz="1200"/>
              <a:t>2009</a:t>
            </a:r>
            <a:r>
              <a:rPr lang="ja-JP" altLang="en-US" sz="1200"/>
              <a:t>年、</a:t>
            </a:r>
            <a:r>
              <a:rPr lang="en-US" altLang="ja-JP" sz="1200"/>
              <a:t>Windows 7</a:t>
            </a:r>
            <a:r>
              <a:rPr lang="ja-JP" altLang="en-US" sz="1200"/>
              <a:t>と同時に</a:t>
            </a:r>
            <a:r>
              <a:rPr lang="en-US" altLang="ja-JP" sz="1200"/>
              <a:t>DirectX 11</a:t>
            </a:r>
            <a:r>
              <a:rPr lang="ja-JP" altLang="en-US" sz="1200"/>
              <a:t>がリリースされた。</a:t>
            </a:r>
            <a:r>
              <a:rPr lang="en-US" altLang="ja-JP" sz="1200"/>
              <a:t>DirectX 11</a:t>
            </a:r>
            <a:r>
              <a:rPr lang="ja-JP" altLang="en-US" sz="1200"/>
              <a:t>のうち、</a:t>
            </a:r>
            <a:r>
              <a:rPr lang="en-US" altLang="ja-JP" sz="1200"/>
              <a:t>GPGPU</a:t>
            </a:r>
            <a:r>
              <a:rPr lang="ja-JP" altLang="en-US" sz="1200"/>
              <a:t>のために導入された</a:t>
            </a:r>
            <a:r>
              <a:rPr lang="en-US" altLang="ja-JP" sz="1200"/>
              <a:t>API</a:t>
            </a:r>
            <a:r>
              <a:rPr lang="ja-JP" altLang="en-US" sz="1200"/>
              <a:t>である</a:t>
            </a:r>
            <a:r>
              <a:rPr lang="en-US" altLang="ja-JP" sz="1200"/>
              <a:t>DirectCompute</a:t>
            </a:r>
            <a:r>
              <a:rPr lang="ja-JP" altLang="en-US" sz="1200"/>
              <a:t>については、当初は</a:t>
            </a:r>
            <a:r>
              <a:rPr lang="en-US" altLang="ja-JP" sz="1200"/>
              <a:t>DirectX 11</a:t>
            </a:r>
            <a:r>
              <a:rPr lang="ja-JP" altLang="en-US" sz="1200"/>
              <a:t>（シェーダーモデル</a:t>
            </a:r>
            <a:r>
              <a:rPr lang="en-US" altLang="ja-JP" sz="1200"/>
              <a:t>5.0</a:t>
            </a:r>
            <a:r>
              <a:rPr lang="ja-JP" altLang="en-US" sz="1200"/>
              <a:t>）世代のハードウェアのみに対して提供される予定だったが、</a:t>
            </a:r>
            <a:r>
              <a:rPr lang="en-US" altLang="ja-JP" sz="1200"/>
              <a:t>2008</a:t>
            </a:r>
            <a:r>
              <a:rPr lang="ja-JP" altLang="en-US" sz="1200"/>
              <a:t>年</a:t>
            </a:r>
            <a:r>
              <a:rPr lang="en-US" altLang="ja-JP" sz="1200"/>
              <a:t>11</a:t>
            </a:r>
            <a:r>
              <a:rPr lang="ja-JP" altLang="en-US" sz="1200"/>
              <a:t>月に開催されたハードウェア技術者向け国際会議「</a:t>
            </a:r>
            <a:r>
              <a:rPr lang="en-US" altLang="ja-JP" sz="1200"/>
              <a:t>WinHEC 2008</a:t>
            </a:r>
            <a:r>
              <a:rPr lang="ja-JP" altLang="en-US" sz="1200"/>
              <a:t>」にて「</a:t>
            </a:r>
            <a:r>
              <a:rPr lang="en-US" altLang="ja-JP" sz="1200"/>
              <a:t>DirectX 10</a:t>
            </a:r>
            <a:r>
              <a:rPr lang="ja-JP" altLang="en-US" sz="1200"/>
              <a:t>世代のハードウェアでもサポートする」との発表があった。最終的に、</a:t>
            </a:r>
            <a:r>
              <a:rPr lang="en-US" altLang="ja-JP" sz="1200"/>
              <a:t>DirectX 10.x</a:t>
            </a:r>
            <a:r>
              <a:rPr lang="ja-JP" altLang="en-US" sz="1200"/>
              <a:t>（シェーダーモデル</a:t>
            </a:r>
            <a:r>
              <a:rPr lang="en-US" altLang="ja-JP" sz="1200"/>
              <a:t>4.x</a:t>
            </a:r>
            <a:r>
              <a:rPr lang="ja-JP" altLang="en-US" sz="1200"/>
              <a:t>）世代の</a:t>
            </a:r>
            <a:r>
              <a:rPr lang="en-US" altLang="ja-JP" sz="1200"/>
              <a:t>GPU</a:t>
            </a:r>
            <a:r>
              <a:rPr lang="ja-JP" altLang="en-US" sz="1200"/>
              <a:t>でも、</a:t>
            </a:r>
            <a:r>
              <a:rPr lang="en-US" altLang="ja-JP" sz="1200"/>
              <a:t>DirectX 11 API</a:t>
            </a:r>
            <a:r>
              <a:rPr lang="ja-JP" altLang="en-US" sz="1200"/>
              <a:t>を通して</a:t>
            </a:r>
            <a:r>
              <a:rPr lang="en-US" altLang="ja-JP" sz="1200"/>
              <a:t>DirectCompute</a:t>
            </a:r>
            <a:r>
              <a:rPr lang="ja-JP" altLang="en-US" sz="1200"/>
              <a:t>が利用できるようになった</a:t>
            </a:r>
            <a:r>
              <a:rPr lang="en-US" altLang="ja-JP" sz="1200"/>
              <a:t>[39][40]</a:t>
            </a:r>
            <a:r>
              <a:rPr lang="ja-JP" altLang="en-US" sz="1200"/>
              <a:t>。なお</a:t>
            </a:r>
            <a:r>
              <a:rPr lang="en-US" altLang="ja-JP" sz="1200"/>
              <a:t>Windows Vista SP2</a:t>
            </a:r>
            <a:r>
              <a:rPr lang="ja-JP" altLang="en-US" sz="1200"/>
              <a:t>および</a:t>
            </a:r>
            <a:r>
              <a:rPr lang="en-US" altLang="ja-JP" sz="1200"/>
              <a:t>Windows Server 2008 SP2</a:t>
            </a:r>
            <a:r>
              <a:rPr lang="ja-JP" altLang="en-US" sz="1200"/>
              <a:t>向けのプラットフォーム更新プログラム</a:t>
            </a:r>
            <a:r>
              <a:rPr lang="en-US" altLang="ja-JP" sz="1200"/>
              <a:t>KB971644</a:t>
            </a:r>
            <a:r>
              <a:rPr lang="ja-JP" altLang="en-US" sz="1200"/>
              <a:t>には、</a:t>
            </a:r>
            <a:r>
              <a:rPr lang="en-US" altLang="ja-JP" sz="1200"/>
              <a:t>DirectX 11</a:t>
            </a:r>
            <a:r>
              <a:rPr lang="ja-JP" altLang="en-US" sz="1200"/>
              <a:t>のバックポートが含まれている。</a:t>
            </a:r>
          </a:p>
          <a:p>
            <a:r>
              <a:rPr lang="en-US" altLang="ja-JP" sz="1200"/>
              <a:t>DirectX 11.0</a:t>
            </a:r>
            <a:r>
              <a:rPr lang="ja-JP" altLang="en-US" sz="1200"/>
              <a:t>のリリース後、</a:t>
            </a:r>
            <a:r>
              <a:rPr lang="en-US" altLang="ja-JP" sz="1200"/>
              <a:t>Windows 8/8.1</a:t>
            </a:r>
            <a:r>
              <a:rPr lang="ja-JP" altLang="en-US" sz="1200"/>
              <a:t>向けにそのマイナーアップデート版として</a:t>
            </a:r>
            <a:r>
              <a:rPr lang="en-US" altLang="ja-JP" sz="1200"/>
              <a:t>DirectX 11.1/11.2</a:t>
            </a:r>
            <a:r>
              <a:rPr lang="ja-JP" altLang="en-US" sz="1200"/>
              <a:t>がリリースされた。</a:t>
            </a:r>
            <a:r>
              <a:rPr lang="en-US" altLang="ja-JP" sz="1200"/>
              <a:t>Windows SDK 7.1</a:t>
            </a:r>
            <a:r>
              <a:rPr lang="ja-JP" altLang="en-US" sz="1200"/>
              <a:t>および</a:t>
            </a:r>
            <a:r>
              <a:rPr lang="en-US" altLang="ja-JP" sz="1200"/>
              <a:t>DirectX SDK June 2010</a:t>
            </a:r>
            <a:r>
              <a:rPr lang="ja-JP" altLang="en-US" sz="1200"/>
              <a:t>までは、</a:t>
            </a:r>
            <a:r>
              <a:rPr lang="en-US" altLang="ja-JP" sz="1200"/>
              <a:t>Windows SDK</a:t>
            </a:r>
            <a:r>
              <a:rPr lang="ja-JP" altLang="en-US" sz="1200"/>
              <a:t>と</a:t>
            </a:r>
            <a:r>
              <a:rPr lang="en-US" altLang="ja-JP" sz="1200"/>
              <a:t>DirectX SDK</a:t>
            </a:r>
            <a:r>
              <a:rPr lang="ja-JP" altLang="en-US" sz="1200"/>
              <a:t>とが別々に提供されてきたが、</a:t>
            </a:r>
            <a:r>
              <a:rPr lang="en-US" altLang="ja-JP" sz="1200"/>
              <a:t>Windows SDK 8.0</a:t>
            </a:r>
            <a:r>
              <a:rPr lang="ja-JP" altLang="en-US" sz="1200"/>
              <a:t>では</a:t>
            </a:r>
            <a:r>
              <a:rPr lang="en-US" altLang="ja-JP" sz="1200"/>
              <a:t>DirectX SDK</a:t>
            </a:r>
            <a:r>
              <a:rPr lang="ja-JP" altLang="en-US" sz="1200"/>
              <a:t>と統合された。つまり、</a:t>
            </a:r>
            <a:r>
              <a:rPr lang="en-US" altLang="ja-JP" sz="1200"/>
              <a:t>DirectX 11.1/11.2</a:t>
            </a:r>
            <a:r>
              <a:rPr lang="ja-JP" altLang="en-US" sz="1200"/>
              <a:t>の開発環境は、</a:t>
            </a:r>
            <a:r>
              <a:rPr lang="en-US" altLang="ja-JP" sz="1200"/>
              <a:t>Windows SDK 8.0/8.1</a:t>
            </a:r>
            <a:r>
              <a:rPr lang="ja-JP" altLang="en-US" sz="1200"/>
              <a:t>に統合されることになった。</a:t>
            </a:r>
            <a:r>
              <a:rPr lang="en-US" altLang="ja-JP" sz="1200"/>
              <a:t>Visual Studio 2012/2013</a:t>
            </a:r>
            <a:r>
              <a:rPr lang="ja-JP" altLang="en-US" sz="1200"/>
              <a:t>には、それぞれ</a:t>
            </a:r>
            <a:r>
              <a:rPr lang="en-US" altLang="ja-JP" sz="1200"/>
              <a:t>Windows SDK 8.0/8.1</a:t>
            </a:r>
            <a:r>
              <a:rPr lang="ja-JP" altLang="en-US" sz="1200"/>
              <a:t>がバンドルされている。なお、</a:t>
            </a:r>
            <a:r>
              <a:rPr lang="en-US" altLang="ja-JP" sz="1200"/>
              <a:t>Windows SDK 8.0</a:t>
            </a:r>
            <a:r>
              <a:rPr lang="ja-JP" altLang="en-US" sz="1200"/>
              <a:t>以降では後述するようにいくつかの補助ライブラリが廃止されているものの、</a:t>
            </a:r>
            <a:r>
              <a:rPr lang="en-US" altLang="ja-JP" sz="1200"/>
              <a:t>DirectX 9/10/11</a:t>
            </a:r>
            <a:r>
              <a:rPr lang="ja-JP" altLang="en-US" sz="1200"/>
              <a:t>のコアライブラリは含まれているため、</a:t>
            </a:r>
            <a:r>
              <a:rPr lang="en-US" altLang="ja-JP" sz="1200"/>
              <a:t>Windows XP/Vista/7</a:t>
            </a:r>
            <a:r>
              <a:rPr lang="ja-JP" altLang="en-US" sz="1200"/>
              <a:t>向けの</a:t>
            </a:r>
            <a:r>
              <a:rPr lang="en-US" altLang="ja-JP" sz="1200"/>
              <a:t>DirectX</a:t>
            </a:r>
            <a:r>
              <a:rPr lang="ja-JP" altLang="en-US" sz="1200"/>
              <a:t>アプリケーションを開発することも可能である</a:t>
            </a:r>
            <a:r>
              <a:rPr lang="en-US" altLang="ja-JP" sz="1200"/>
              <a:t>[41]</a:t>
            </a:r>
            <a:r>
              <a:rPr lang="ja-JP" altLang="en-US" sz="1200"/>
              <a:t>。しかし、</a:t>
            </a:r>
            <a:r>
              <a:rPr lang="en-US" altLang="ja-JP" sz="1200"/>
              <a:t>Windows SDK 8.0/8.1</a:t>
            </a:r>
            <a:r>
              <a:rPr lang="ja-JP" altLang="en-US" sz="1200"/>
              <a:t>に同梱されている</a:t>
            </a:r>
            <a:r>
              <a:rPr lang="en-US" altLang="ja-JP" sz="1200"/>
              <a:t>XAudio2 (v2.8) </a:t>
            </a:r>
            <a:r>
              <a:rPr lang="ja-JP" altLang="en-US" sz="1200"/>
              <a:t>は</a:t>
            </a:r>
            <a:r>
              <a:rPr lang="en-US" altLang="ja-JP" sz="1200"/>
              <a:t>Windows 8</a:t>
            </a:r>
            <a:r>
              <a:rPr lang="ja-JP" altLang="en-US" sz="1200"/>
              <a:t>以降でしか利用できないため、旧</a:t>
            </a:r>
            <a:r>
              <a:rPr lang="en-US" altLang="ja-JP" sz="1200"/>
              <a:t>OS</a:t>
            </a:r>
            <a:r>
              <a:rPr lang="ja-JP" altLang="en-US" sz="1200"/>
              <a:t>上でも利用可能な</a:t>
            </a:r>
            <a:r>
              <a:rPr lang="en-US" altLang="ja-JP" sz="1200"/>
              <a:t>XAudio2 (v2.7</a:t>
            </a:r>
            <a:r>
              <a:rPr lang="ja-JP" altLang="en-US" sz="1200"/>
              <a:t>以前</a:t>
            </a:r>
            <a:r>
              <a:rPr lang="en-US" altLang="ja-JP" sz="1200"/>
              <a:t>) </a:t>
            </a:r>
            <a:r>
              <a:rPr lang="ja-JP" altLang="en-US" sz="1200"/>
              <a:t>を利用するアプリケーションを開発する場合は旧</a:t>
            </a:r>
            <a:r>
              <a:rPr lang="en-US" altLang="ja-JP" sz="1200"/>
              <a:t>DirectX SDK</a:t>
            </a:r>
            <a:r>
              <a:rPr lang="ja-JP" altLang="en-US" sz="1200"/>
              <a:t>が別途必要となる。</a:t>
            </a:r>
          </a:p>
          <a:p>
            <a:r>
              <a:rPr lang="en-US" altLang="ja-JP" sz="1200"/>
              <a:t>2013</a:t>
            </a:r>
            <a:r>
              <a:rPr lang="ja-JP" altLang="en-US" sz="1200"/>
              <a:t>年</a:t>
            </a:r>
            <a:r>
              <a:rPr lang="en-US" altLang="ja-JP" sz="1200"/>
              <a:t>3</a:t>
            </a:r>
            <a:r>
              <a:rPr lang="ja-JP" altLang="en-US" sz="1200"/>
              <a:t>月に、</a:t>
            </a:r>
            <a:r>
              <a:rPr lang="en-US" altLang="ja-JP" sz="1200"/>
              <a:t>Windows 7 SP1</a:t>
            </a:r>
            <a:r>
              <a:rPr lang="ja-JP" altLang="en-US" sz="1200"/>
              <a:t>および</a:t>
            </a:r>
            <a:r>
              <a:rPr lang="en-US" altLang="ja-JP" sz="1200"/>
              <a:t>Windows Server 2008 R2 SP1</a:t>
            </a:r>
            <a:r>
              <a:rPr lang="ja-JP" altLang="en-US" sz="1200"/>
              <a:t>向けのプラットフォーム更新プログラム</a:t>
            </a:r>
            <a:r>
              <a:rPr lang="en-US" altLang="ja-JP" sz="1200"/>
              <a:t>KB2670838</a:t>
            </a:r>
            <a:r>
              <a:rPr lang="ja-JP" altLang="en-US" sz="1200"/>
              <a:t>がリリースされた。この更新プログラムには、</a:t>
            </a:r>
            <a:r>
              <a:rPr lang="en-US" altLang="ja-JP" sz="1200"/>
              <a:t>DirectX 11.1</a:t>
            </a:r>
            <a:r>
              <a:rPr lang="ja-JP" altLang="en-US" sz="1200"/>
              <a:t>のバックポートも含まれている。なお、</a:t>
            </a:r>
            <a:r>
              <a:rPr lang="en-US" altLang="ja-JP" sz="1200"/>
              <a:t>KB2670838</a:t>
            </a:r>
            <a:r>
              <a:rPr lang="ja-JP" altLang="en-US" sz="1200"/>
              <a:t>の副作用として旧</a:t>
            </a:r>
            <a:r>
              <a:rPr lang="en-US" altLang="ja-JP" sz="1200"/>
              <a:t>DirectX SDK</a:t>
            </a:r>
            <a:r>
              <a:rPr lang="ja-JP" altLang="en-US" sz="1200"/>
              <a:t>に付属するグラフィックス分析ツール</a:t>
            </a:r>
            <a:r>
              <a:rPr lang="en-US" altLang="ja-JP" sz="1200"/>
              <a:t>PIX for Windows</a:t>
            </a:r>
            <a:r>
              <a:rPr lang="ja-JP" altLang="en-US" sz="1200"/>
              <a:t>が動作しなく</a:t>
            </a:r>
            <a:r>
              <a:rPr lang="ja-JP" altLang="en-US" sz="1200" smtClean="0"/>
              <a:t>なる。</a:t>
            </a:r>
            <a:r>
              <a:rPr lang="en-US" altLang="ja-JP" sz="1200"/>
              <a:t>DirectX 11.1</a:t>
            </a:r>
            <a:r>
              <a:rPr lang="ja-JP" altLang="en-US" sz="1200"/>
              <a:t>がインストールされた環境では、代わりに</a:t>
            </a:r>
            <a:r>
              <a:rPr lang="en-US" altLang="ja-JP" sz="1200"/>
              <a:t>Visual Studio 2012</a:t>
            </a:r>
            <a:r>
              <a:rPr lang="ja-JP" altLang="en-US" sz="1200"/>
              <a:t>以降に統合されている</a:t>
            </a:r>
            <a:r>
              <a:rPr lang="en-US" altLang="ja-JP" sz="1200"/>
              <a:t>Graphics Diagnostics</a:t>
            </a:r>
            <a:r>
              <a:rPr lang="ja-JP" altLang="en-US" sz="1200"/>
              <a:t>を使う必要があるが、</a:t>
            </a:r>
            <a:r>
              <a:rPr lang="en-US" altLang="ja-JP" sz="1200"/>
              <a:t>Windows 7</a:t>
            </a:r>
            <a:r>
              <a:rPr lang="ja-JP" altLang="en-US" sz="1200"/>
              <a:t>上では一部の機能が利用</a:t>
            </a:r>
            <a:r>
              <a:rPr lang="ja-JP" altLang="en-US" sz="1200" smtClean="0"/>
              <a:t>できない。</a:t>
            </a:r>
            <a:endParaRPr lang="ja-JP" altLang="en-US" sz="1200"/>
          </a:p>
          <a:p>
            <a:endParaRPr lang="en-US" altLang="ja-JP" sz="1200" smtClean="0"/>
          </a:p>
          <a:p>
            <a:r>
              <a:rPr lang="en-US" altLang="ja-JP" sz="1200" smtClean="0"/>
              <a:t>DirectX </a:t>
            </a:r>
            <a:r>
              <a:rPr lang="en-US" altLang="ja-JP" sz="1200"/>
              <a:t>12</a:t>
            </a:r>
            <a:r>
              <a:rPr lang="ja-JP" altLang="en-US" sz="1200"/>
              <a:t>のリ</a:t>
            </a:r>
            <a:r>
              <a:rPr lang="ja-JP" altLang="en-US" sz="1200" smtClean="0"/>
              <a:t>リース</a:t>
            </a:r>
            <a:endParaRPr lang="en-US" altLang="ja-JP" sz="1200"/>
          </a:p>
          <a:p>
            <a:r>
              <a:rPr lang="en-US" altLang="ja-JP" sz="1200"/>
              <a:t>DirectX 11</a:t>
            </a:r>
            <a:r>
              <a:rPr lang="ja-JP" altLang="en-US" sz="1200"/>
              <a:t>は</a:t>
            </a:r>
            <a:r>
              <a:rPr lang="en-US" altLang="ja-JP" sz="1200"/>
              <a:t>2009</a:t>
            </a:r>
            <a:r>
              <a:rPr lang="ja-JP" altLang="en-US" sz="1200"/>
              <a:t>年にリリースされてから</a:t>
            </a:r>
            <a:r>
              <a:rPr lang="en-US" altLang="ja-JP" sz="1200"/>
              <a:t>DirectX 11.1/11.2</a:t>
            </a:r>
            <a:r>
              <a:rPr lang="ja-JP" altLang="en-US" sz="1200"/>
              <a:t>のようなマイナーチェンジに終始し、メジャーアップデートとなる</a:t>
            </a:r>
            <a:r>
              <a:rPr lang="en-US" altLang="ja-JP" sz="1200"/>
              <a:t>DirectX 12</a:t>
            </a:r>
            <a:r>
              <a:rPr lang="ja-JP" altLang="en-US" sz="1200"/>
              <a:t>のロードマップは長らく示されていなかった。その間、</a:t>
            </a:r>
            <a:r>
              <a:rPr lang="en-US" altLang="ja-JP" sz="1200"/>
              <a:t>OpenGL</a:t>
            </a:r>
            <a:r>
              <a:rPr lang="ja-JP" altLang="en-US" sz="1200"/>
              <a:t>は組み込み向けの</a:t>
            </a:r>
            <a:r>
              <a:rPr lang="en-US" altLang="ja-JP" sz="1200"/>
              <a:t>OpenGL ES</a:t>
            </a:r>
            <a:r>
              <a:rPr lang="ja-JP" altLang="en-US" sz="1200"/>
              <a:t>とともに順調にバージョンアップを重ね、</a:t>
            </a:r>
            <a:r>
              <a:rPr lang="en-US" altLang="ja-JP" sz="1200"/>
              <a:t>DirectX (Direct3D) </a:t>
            </a:r>
            <a:r>
              <a:rPr lang="ja-JP" altLang="en-US" sz="1200"/>
              <a:t>に追いつくだけでなく一部では</a:t>
            </a:r>
            <a:r>
              <a:rPr lang="en-US" altLang="ja-JP" sz="1200"/>
              <a:t>DirectX</a:t>
            </a:r>
            <a:r>
              <a:rPr lang="ja-JP" altLang="en-US" sz="1200"/>
              <a:t>を超える機能をサポートし始めていた</a:t>
            </a:r>
            <a:r>
              <a:rPr lang="en-US" altLang="ja-JP" sz="1200"/>
              <a:t>[44][45][46][47]</a:t>
            </a:r>
            <a:r>
              <a:rPr lang="ja-JP" altLang="en-US" sz="1200"/>
              <a:t>。また、</a:t>
            </a:r>
            <a:r>
              <a:rPr lang="en-US" altLang="ja-JP" sz="1200"/>
              <a:t>AMD</a:t>
            </a:r>
            <a:r>
              <a:rPr lang="ja-JP" altLang="en-US" sz="1200"/>
              <a:t>は従来の</a:t>
            </a:r>
            <a:r>
              <a:rPr lang="en-US" altLang="ja-JP" sz="1200"/>
              <a:t>DirectX</a:t>
            </a:r>
            <a:r>
              <a:rPr lang="ja-JP" altLang="en-US" sz="1200"/>
              <a:t>や</a:t>
            </a:r>
            <a:r>
              <a:rPr lang="en-US" altLang="ja-JP" sz="1200"/>
              <a:t>OpenGL</a:t>
            </a:r>
            <a:r>
              <a:rPr lang="ja-JP" altLang="en-US" sz="1200"/>
              <a:t>よりもハードウェアに近いローレベルな制御を可能とする独自</a:t>
            </a:r>
            <a:r>
              <a:rPr lang="en-US" altLang="ja-JP" sz="1200"/>
              <a:t>API</a:t>
            </a:r>
            <a:r>
              <a:rPr lang="ja-JP" altLang="en-US" sz="1200"/>
              <a:t>として</a:t>
            </a:r>
            <a:r>
              <a:rPr lang="en-US" altLang="ja-JP" sz="1200"/>
              <a:t>2013</a:t>
            </a:r>
            <a:r>
              <a:rPr lang="ja-JP" altLang="en-US" sz="1200"/>
              <a:t>年に</a:t>
            </a:r>
            <a:r>
              <a:rPr lang="en-US" altLang="ja-JP" sz="1200"/>
              <a:t>Mantle</a:t>
            </a:r>
            <a:r>
              <a:rPr lang="ja-JP" altLang="en-US" sz="1200"/>
              <a:t>を発表した</a:t>
            </a:r>
            <a:r>
              <a:rPr lang="en-US" altLang="ja-JP" sz="1200"/>
              <a:t>[48][49]</a:t>
            </a:r>
            <a:r>
              <a:rPr lang="ja-JP" altLang="en-US" sz="1200"/>
              <a:t>。</a:t>
            </a:r>
          </a:p>
          <a:p>
            <a:r>
              <a:rPr lang="en-US" altLang="ja-JP" sz="1200"/>
              <a:t>DirectX</a:t>
            </a:r>
            <a:r>
              <a:rPr lang="ja-JP" altLang="en-US" sz="1200"/>
              <a:t>が最先端のリアルタイムグラフィックスシーンを牽引していた時代から変化を迎えつつあったが、</a:t>
            </a:r>
            <a:r>
              <a:rPr lang="en-US" altLang="ja-JP" sz="1200"/>
              <a:t>GDC 2014</a:t>
            </a:r>
            <a:r>
              <a:rPr lang="ja-JP" altLang="en-US" sz="1200"/>
              <a:t>ではついに</a:t>
            </a:r>
            <a:r>
              <a:rPr lang="en-US" altLang="ja-JP" sz="1200"/>
              <a:t>DirectX 12</a:t>
            </a:r>
            <a:r>
              <a:rPr lang="ja-JP" altLang="en-US" sz="1200"/>
              <a:t>の発表が</a:t>
            </a:r>
            <a:r>
              <a:rPr lang="ja-JP" altLang="en-US" sz="1200" smtClean="0"/>
              <a:t>行なわれ、</a:t>
            </a:r>
            <a:r>
              <a:rPr lang="ja-JP" altLang="en-US" sz="1200"/>
              <a:t>特に</a:t>
            </a:r>
            <a:r>
              <a:rPr lang="en-US" altLang="ja-JP" sz="1200"/>
              <a:t>Direct3D 12</a:t>
            </a:r>
            <a:r>
              <a:rPr lang="ja-JP" altLang="en-US" sz="1200"/>
              <a:t>に関しては</a:t>
            </a:r>
            <a:r>
              <a:rPr lang="en-US" altLang="ja-JP" sz="1200"/>
              <a:t>Direct3D 11</a:t>
            </a:r>
            <a:r>
              <a:rPr lang="ja-JP" altLang="en-US" sz="1200"/>
              <a:t>までの高レベル</a:t>
            </a:r>
            <a:r>
              <a:rPr lang="en-US" altLang="ja-JP" sz="1200"/>
              <a:t>API</a:t>
            </a:r>
            <a:r>
              <a:rPr lang="ja-JP" altLang="en-US" sz="1200"/>
              <a:t>を刷新し、オーバーヘッドを低減したゲームコンソールに近いローレベルな制御を可能とするグラフィックス</a:t>
            </a:r>
            <a:r>
              <a:rPr lang="en-US" altLang="ja-JP" sz="1200"/>
              <a:t>API</a:t>
            </a:r>
            <a:r>
              <a:rPr lang="ja-JP" altLang="en-US" sz="1200"/>
              <a:t>となることが明らかにされた。</a:t>
            </a:r>
          </a:p>
          <a:p>
            <a:r>
              <a:rPr lang="en-US" altLang="ja-JP" sz="1200"/>
              <a:t>DirectX 12</a:t>
            </a:r>
            <a:r>
              <a:rPr lang="ja-JP" altLang="en-US" sz="1200"/>
              <a:t>は</a:t>
            </a:r>
            <a:r>
              <a:rPr lang="en-US" altLang="ja-JP" sz="1200"/>
              <a:t>Windows 10</a:t>
            </a:r>
            <a:r>
              <a:rPr lang="ja-JP" altLang="en-US" sz="1200"/>
              <a:t>専用としてそれに標準搭載される形で</a:t>
            </a:r>
            <a:r>
              <a:rPr lang="en-US" altLang="ja-JP" sz="1200"/>
              <a:t>2015</a:t>
            </a:r>
            <a:r>
              <a:rPr lang="ja-JP" altLang="en-US" sz="1200"/>
              <a:t>年</a:t>
            </a:r>
            <a:r>
              <a:rPr lang="en-US" altLang="ja-JP" sz="1200"/>
              <a:t>7</a:t>
            </a:r>
            <a:r>
              <a:rPr lang="ja-JP" altLang="en-US" sz="1200"/>
              <a:t>月に正式リリースされ、コマンドキューベースの効率的なマルチスレッドレンダリング機能や、マルチ</a:t>
            </a:r>
            <a:r>
              <a:rPr lang="en-US" altLang="ja-JP" sz="1200"/>
              <a:t>GPU</a:t>
            </a:r>
            <a:r>
              <a:rPr lang="ja-JP" altLang="en-US" sz="1200"/>
              <a:t>による分散レンダリングの標準化など、近代的なハードウェア設計に沿う形で革新的な多数の機能を備えるに至っている</a:t>
            </a:r>
            <a:r>
              <a:rPr lang="en-US" altLang="ja-JP" sz="1200"/>
              <a:t>[51][52]</a:t>
            </a:r>
            <a:r>
              <a:rPr lang="ja-JP" altLang="en-US" sz="1200"/>
              <a:t>。</a:t>
            </a:r>
          </a:p>
          <a:p>
            <a:r>
              <a:rPr lang="ja-JP" altLang="en-US" sz="1200"/>
              <a:t>一方で、従来の手厚い高レベルレイヤーである</a:t>
            </a:r>
            <a:r>
              <a:rPr lang="en-US" altLang="ja-JP" sz="1200"/>
              <a:t>DirectX 11</a:t>
            </a:r>
            <a:r>
              <a:rPr lang="ja-JP" altLang="en-US" sz="1200"/>
              <a:t>にも、</a:t>
            </a:r>
            <a:r>
              <a:rPr lang="en-US" altLang="ja-JP" sz="1200"/>
              <a:t>DirectX 12</a:t>
            </a:r>
            <a:r>
              <a:rPr lang="ja-JP" altLang="en-US" sz="1200"/>
              <a:t>で導入された新機能の一部が盛り込まれる形で、</a:t>
            </a:r>
            <a:r>
              <a:rPr lang="en-US" altLang="ja-JP" sz="1200"/>
              <a:t>DirectX 11.3/11.4</a:t>
            </a:r>
            <a:r>
              <a:rPr lang="ja-JP" altLang="en-US" sz="1200"/>
              <a:t>のように</a:t>
            </a:r>
            <a:r>
              <a:rPr lang="en-US" altLang="ja-JP" sz="1200"/>
              <a:t>DirectX 12</a:t>
            </a:r>
            <a:r>
              <a:rPr lang="ja-JP" altLang="en-US" sz="1200"/>
              <a:t>と平行してアップデートが継続されている。</a:t>
            </a:r>
          </a:p>
        </p:txBody>
      </p:sp>
      <p:sp>
        <p:nvSpPr>
          <p:cNvPr id="5" name="テキスト ボックス 4"/>
          <p:cNvSpPr txBox="1"/>
          <p:nvPr/>
        </p:nvSpPr>
        <p:spPr>
          <a:xfrm>
            <a:off x="1607051" y="6488668"/>
            <a:ext cx="10459915" cy="369332"/>
          </a:xfrm>
          <a:prstGeom prst="rect">
            <a:avLst/>
          </a:prstGeom>
          <a:noFill/>
        </p:spPr>
        <p:txBody>
          <a:bodyPr wrap="none" rtlCol="0">
            <a:spAutoFit/>
          </a:bodyPr>
          <a:lstStyle/>
          <a:p>
            <a:r>
              <a:rPr lang="ja-JP" altLang="en-US" smtClean="0"/>
              <a:t>今回、我々は</a:t>
            </a:r>
            <a:r>
              <a:rPr lang="en-US" altLang="ja-JP" smtClean="0"/>
              <a:t>DirectX11SDK</a:t>
            </a:r>
            <a:r>
              <a:rPr lang="ja-JP" altLang="en-US" smtClean="0"/>
              <a:t>を使用します。補助</a:t>
            </a:r>
            <a:r>
              <a:rPr lang="en-US" altLang="ja-JP" smtClean="0"/>
              <a:t>library</a:t>
            </a:r>
            <a:r>
              <a:rPr lang="ja-JP" altLang="en-US" smtClean="0"/>
              <a:t>の</a:t>
            </a:r>
            <a:r>
              <a:rPr lang="en-US" altLang="ja-JP" smtClean="0"/>
              <a:t>DirectXTK</a:t>
            </a:r>
            <a:r>
              <a:rPr lang="ja-JP" altLang="en-US"/>
              <a:t>等</a:t>
            </a:r>
            <a:r>
              <a:rPr lang="ja-JP" altLang="en-US" smtClean="0"/>
              <a:t>があるのですが、それは使用しません。</a:t>
            </a:r>
            <a:endParaRPr kumimoji="1" lang="ja-JP" altLang="en-US"/>
          </a:p>
        </p:txBody>
      </p:sp>
    </p:spTree>
    <p:extLst>
      <p:ext uri="{BB962C8B-B14F-4D97-AF65-F5344CB8AC3E}">
        <p14:creationId xmlns:p14="http://schemas.microsoft.com/office/powerpoint/2010/main" val="167969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079648" cy="923330"/>
          </a:xfrm>
          <a:prstGeom prst="rect">
            <a:avLst/>
          </a:prstGeom>
          <a:noFill/>
        </p:spPr>
        <p:txBody>
          <a:bodyPr wrap="none" rtlCol="0">
            <a:spAutoFit/>
          </a:bodyPr>
          <a:lstStyle/>
          <a:p>
            <a:r>
              <a:rPr kumimoji="1" lang="ja-JP" altLang="en-US" smtClean="0"/>
              <a:t>・環境を構築しましょう。</a:t>
            </a:r>
            <a:endParaRPr kumimoji="1" lang="en-US" altLang="ja-JP" smtClean="0"/>
          </a:p>
          <a:p>
            <a:r>
              <a:rPr lang="ja-JP" altLang="en-US"/>
              <a:t>学校</a:t>
            </a:r>
            <a:r>
              <a:rPr lang="ja-JP" altLang="en-US" smtClean="0"/>
              <a:t>は</a:t>
            </a:r>
            <a:r>
              <a:rPr lang="en-US" altLang="ja-JP" smtClean="0"/>
              <a:t>DirectX11</a:t>
            </a:r>
            <a:r>
              <a:rPr lang="ja-JP" altLang="en-US" smtClean="0"/>
              <a:t>の</a:t>
            </a:r>
            <a:r>
              <a:rPr lang="en-US" altLang="ja-JP" smtClean="0"/>
              <a:t>SDK</a:t>
            </a:r>
            <a:r>
              <a:rPr lang="ja-JP" altLang="en-US" smtClean="0"/>
              <a:t>が入ってるので</a:t>
            </a:r>
            <a:r>
              <a:rPr lang="en-US" altLang="ja-JP" smtClean="0"/>
              <a:t>property</a:t>
            </a:r>
            <a:r>
              <a:rPr lang="ja-JP" altLang="en-US" smtClean="0"/>
              <a:t>から</a:t>
            </a:r>
            <a:r>
              <a:rPr lang="en-US" altLang="ja-JP" smtClean="0"/>
              <a:t>h</a:t>
            </a:r>
            <a:r>
              <a:rPr lang="ja-JP" altLang="en-US" smtClean="0"/>
              <a:t>と</a:t>
            </a:r>
            <a:r>
              <a:rPr lang="en-US" altLang="ja-JP" smtClean="0"/>
              <a:t>lib</a:t>
            </a:r>
            <a:r>
              <a:rPr lang="ja-JP" altLang="en-US" smtClean="0"/>
              <a:t>を登録すれば</a:t>
            </a:r>
            <a:r>
              <a:rPr lang="en-US" altLang="ja-JP" smtClean="0"/>
              <a:t>OK</a:t>
            </a:r>
            <a:r>
              <a:rPr lang="ja-JP" altLang="en-US" smtClean="0"/>
              <a:t>です。</a:t>
            </a:r>
            <a:endParaRPr lang="en-US" altLang="ja-JP" smtClean="0"/>
          </a:p>
          <a:p>
            <a:r>
              <a:rPr lang="en-US" altLang="ja-JP"/>
              <a:t>Microsoft DirectX SDK (June 2010</a:t>
            </a:r>
            <a:r>
              <a:rPr lang="en-US" altLang="ja-JP" smtClean="0"/>
              <a:t>)</a:t>
            </a:r>
            <a:r>
              <a:rPr lang="ja-JP" altLang="en-US" smtClean="0"/>
              <a:t>を使ってます</a:t>
            </a:r>
            <a:endParaRPr kumimoji="1" lang="ja-JP" altLang="en-US"/>
          </a:p>
        </p:txBody>
      </p:sp>
      <p:sp>
        <p:nvSpPr>
          <p:cNvPr id="7" name="Text Box 7"/>
          <p:cNvSpPr txBox="1">
            <a:spLocks noChangeArrowheads="1"/>
          </p:cNvSpPr>
          <p:nvPr/>
        </p:nvSpPr>
        <p:spPr bwMode="auto">
          <a:xfrm>
            <a:off x="9348437" y="2226593"/>
            <a:ext cx="2198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mtClean="0"/>
              <a:t>$(DXSDK_DIR)Include</a:t>
            </a:r>
            <a:endParaRPr lang="ja-JP" altLang="en-US" dirty="0"/>
          </a:p>
        </p:txBody>
      </p:sp>
      <p:sp>
        <p:nvSpPr>
          <p:cNvPr id="11" name="Text Box 13"/>
          <p:cNvSpPr txBox="1">
            <a:spLocks noChangeArrowheads="1"/>
          </p:cNvSpPr>
          <p:nvPr/>
        </p:nvSpPr>
        <p:spPr bwMode="auto">
          <a:xfrm>
            <a:off x="9389314" y="2867139"/>
            <a:ext cx="22324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mtClean="0"/>
              <a:t>$(DXSDK_DIR)Lib\x86</a:t>
            </a:r>
            <a:endParaRPr lang="ja-JP" altLang="en-US" dirty="0"/>
          </a:p>
        </p:txBody>
      </p:sp>
      <p:sp>
        <p:nvSpPr>
          <p:cNvPr id="12" name="Text Box 15"/>
          <p:cNvSpPr txBox="1">
            <a:spLocks noChangeArrowheads="1"/>
          </p:cNvSpPr>
          <p:nvPr/>
        </p:nvSpPr>
        <p:spPr bwMode="auto">
          <a:xfrm>
            <a:off x="8208915" y="375634"/>
            <a:ext cx="39830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t>参考</a:t>
            </a:r>
            <a:r>
              <a:rPr lang="en-US" altLang="ja-JP" dirty="0" smtClean="0"/>
              <a:t>Site</a:t>
            </a:r>
            <a:r>
              <a:rPr lang="ja-JP" altLang="en-US" dirty="0" smtClean="0"/>
              <a:t>と</a:t>
            </a:r>
            <a:r>
              <a:rPr lang="ja-JP" altLang="en-US" dirty="0"/>
              <a:t>して</a:t>
            </a:r>
          </a:p>
          <a:p>
            <a:r>
              <a:rPr lang="en-US" altLang="ja-JP" dirty="0"/>
              <a:t>http://yun.cup.com/directx11001.html</a:t>
            </a:r>
          </a:p>
          <a:p>
            <a:endParaRPr lang="en-US" altLang="ja-JP" dirty="0"/>
          </a:p>
        </p:txBody>
      </p:sp>
      <p:pic>
        <p:nvPicPr>
          <p:cNvPr id="15" name="図 14"/>
          <p:cNvPicPr>
            <a:picLocks noChangeAspect="1"/>
          </p:cNvPicPr>
          <p:nvPr/>
        </p:nvPicPr>
        <p:blipFill>
          <a:blip r:embed="rId2"/>
          <a:stretch>
            <a:fillRect/>
          </a:stretch>
        </p:blipFill>
        <p:spPr>
          <a:xfrm>
            <a:off x="152400" y="1145506"/>
            <a:ext cx="8782050" cy="2162175"/>
          </a:xfrm>
          <a:prstGeom prst="rect">
            <a:avLst/>
          </a:prstGeom>
        </p:spPr>
      </p:pic>
      <p:cxnSp>
        <p:nvCxnSpPr>
          <p:cNvPr id="13" name="直線矢印コネクタ 12"/>
          <p:cNvCxnSpPr/>
          <p:nvPr/>
        </p:nvCxnSpPr>
        <p:spPr>
          <a:xfrm flipH="1" flipV="1">
            <a:off x="4279900" y="2320522"/>
            <a:ext cx="5014536" cy="41678"/>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4039824" y="2735109"/>
            <a:ext cx="5254612" cy="31669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52400" y="3568700"/>
            <a:ext cx="7511800" cy="369332"/>
          </a:xfrm>
          <a:prstGeom prst="rect">
            <a:avLst/>
          </a:prstGeom>
          <a:noFill/>
        </p:spPr>
        <p:txBody>
          <a:bodyPr wrap="none" rtlCol="0">
            <a:spAutoFit/>
          </a:bodyPr>
          <a:lstStyle/>
          <a:p>
            <a:r>
              <a:rPr kumimoji="1" lang="ja-JP" altLang="en-US" smtClean="0"/>
              <a:t>いつもの</a:t>
            </a:r>
            <a:r>
              <a:rPr kumimoji="1" lang="en-US" altLang="ja-JP" smtClean="0"/>
              <a:t>property</a:t>
            </a:r>
            <a:r>
              <a:rPr kumimoji="1" lang="ja-JP" altLang="en-US" smtClean="0"/>
              <a:t>から</a:t>
            </a:r>
            <a:r>
              <a:rPr kumimoji="1" lang="en-US" altLang="ja-JP" smtClean="0"/>
              <a:t>VC++directory</a:t>
            </a:r>
            <a:r>
              <a:rPr kumimoji="1" lang="ja-JP" altLang="en-US" smtClean="0"/>
              <a:t>から</a:t>
            </a:r>
            <a:r>
              <a:rPr kumimoji="1" lang="en-US" altLang="ja-JP" smtClean="0"/>
              <a:t>include</a:t>
            </a:r>
            <a:r>
              <a:rPr kumimoji="1" lang="ja-JP" altLang="en-US" smtClean="0"/>
              <a:t>と</a:t>
            </a:r>
            <a:r>
              <a:rPr kumimoji="1" lang="en-US" altLang="ja-JP" smtClean="0"/>
              <a:t>Lib</a:t>
            </a:r>
            <a:r>
              <a:rPr kumimoji="1" lang="ja-JP" altLang="en-US" smtClean="0"/>
              <a:t>を追加してあげましょう。</a:t>
            </a:r>
            <a:endParaRPr kumimoji="1" lang="ja-JP" altLang="en-US"/>
          </a:p>
        </p:txBody>
      </p:sp>
      <p:sp>
        <p:nvSpPr>
          <p:cNvPr id="19" name="正方形/長方形 18"/>
          <p:cNvSpPr/>
          <p:nvPr/>
        </p:nvSpPr>
        <p:spPr>
          <a:xfrm>
            <a:off x="152400" y="1145506"/>
            <a:ext cx="279400" cy="1635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0" y="4014385"/>
            <a:ext cx="4703724" cy="369332"/>
          </a:xfrm>
          <a:prstGeom prst="rect">
            <a:avLst/>
          </a:prstGeom>
          <a:noFill/>
        </p:spPr>
        <p:txBody>
          <a:bodyPr wrap="none" rtlCol="0">
            <a:spAutoFit/>
          </a:bodyPr>
          <a:lstStyle/>
          <a:p>
            <a:r>
              <a:rPr kumimoji="1" lang="ja-JP" altLang="en-US" smtClean="0"/>
              <a:t>・</a:t>
            </a:r>
            <a:r>
              <a:rPr kumimoji="1" lang="en-US" altLang="ja-JP" smtClean="0"/>
              <a:t>DirectX11</a:t>
            </a:r>
            <a:r>
              <a:rPr kumimoji="1" lang="ja-JP" altLang="en-US" smtClean="0"/>
              <a:t>の</a:t>
            </a:r>
            <a:r>
              <a:rPr kumimoji="1" lang="en-US" altLang="ja-JP" smtClean="0"/>
              <a:t>header</a:t>
            </a:r>
            <a:r>
              <a:rPr kumimoji="1" lang="ja-JP" altLang="en-US" smtClean="0"/>
              <a:t>を</a:t>
            </a:r>
            <a:r>
              <a:rPr kumimoji="1" lang="en-US" altLang="ja-JP" smtClean="0"/>
              <a:t>main.cpp</a:t>
            </a:r>
            <a:r>
              <a:rPr kumimoji="1" lang="ja-JP" altLang="en-US" smtClean="0"/>
              <a:t>に加えましょう。</a:t>
            </a:r>
            <a:endParaRPr kumimoji="1" lang="ja-JP" altLang="en-US"/>
          </a:p>
        </p:txBody>
      </p:sp>
      <p:pic>
        <p:nvPicPr>
          <p:cNvPr id="3" name="図 2"/>
          <p:cNvPicPr>
            <a:picLocks noChangeAspect="1"/>
          </p:cNvPicPr>
          <p:nvPr/>
        </p:nvPicPr>
        <p:blipFill>
          <a:blip r:embed="rId3"/>
          <a:stretch>
            <a:fillRect/>
          </a:stretch>
        </p:blipFill>
        <p:spPr>
          <a:xfrm>
            <a:off x="292100" y="4566546"/>
            <a:ext cx="4452464" cy="1935854"/>
          </a:xfrm>
          <a:prstGeom prst="rect">
            <a:avLst/>
          </a:prstGeom>
          <a:ln>
            <a:solidFill>
              <a:schemeClr val="tx1"/>
            </a:solidFill>
          </a:ln>
        </p:spPr>
      </p:pic>
      <p:cxnSp>
        <p:nvCxnSpPr>
          <p:cNvPr id="16" name="直線矢印コネクタ 15"/>
          <p:cNvCxnSpPr/>
          <p:nvPr/>
        </p:nvCxnSpPr>
        <p:spPr>
          <a:xfrm flipH="1">
            <a:off x="3679838" y="5090421"/>
            <a:ext cx="1717662" cy="5434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537200" y="4864100"/>
            <a:ext cx="5511637" cy="369332"/>
          </a:xfrm>
          <a:prstGeom prst="rect">
            <a:avLst/>
          </a:prstGeom>
          <a:noFill/>
        </p:spPr>
        <p:txBody>
          <a:bodyPr wrap="none" rtlCol="0">
            <a:spAutoFit/>
          </a:bodyPr>
          <a:lstStyle/>
          <a:p>
            <a:r>
              <a:rPr kumimoji="1" lang="ja-JP" altLang="en-US" smtClean="0"/>
              <a:t>追加：</a:t>
            </a:r>
            <a:r>
              <a:rPr kumimoji="1" lang="en-US" altLang="ja-JP" smtClean="0"/>
              <a:t>DirectX11</a:t>
            </a:r>
            <a:r>
              <a:rPr kumimoji="1" lang="ja-JP" altLang="en-US" smtClean="0"/>
              <a:t>の</a:t>
            </a:r>
            <a:r>
              <a:rPr kumimoji="1" lang="en-US" altLang="ja-JP" smtClean="0"/>
              <a:t>SDK</a:t>
            </a:r>
            <a:r>
              <a:rPr kumimoji="1" lang="ja-JP" altLang="en-US" smtClean="0"/>
              <a:t>に</a:t>
            </a:r>
            <a:r>
              <a:rPr kumimoji="1" lang="en-US" altLang="ja-JP" smtClean="0"/>
              <a:t>access</a:t>
            </a:r>
            <a:r>
              <a:rPr kumimoji="1" lang="ja-JP" altLang="en-US" smtClean="0"/>
              <a:t>するための</a:t>
            </a:r>
            <a:r>
              <a:rPr kumimoji="1" lang="en-US" altLang="ja-JP" smtClean="0"/>
              <a:t>header</a:t>
            </a:r>
            <a:r>
              <a:rPr kumimoji="1" lang="ja-JP" altLang="en-US" smtClean="0"/>
              <a:t>を</a:t>
            </a:r>
            <a:r>
              <a:rPr kumimoji="1" lang="ja-JP" altLang="en-US" smtClean="0"/>
              <a:t>宣言</a:t>
            </a:r>
            <a:endParaRPr kumimoji="1" lang="en-US" altLang="ja-JP" smtClean="0"/>
          </a:p>
        </p:txBody>
      </p:sp>
      <p:sp>
        <p:nvSpPr>
          <p:cNvPr id="8" name="テキスト ボックス 7"/>
          <p:cNvSpPr txBox="1"/>
          <p:nvPr/>
        </p:nvSpPr>
        <p:spPr>
          <a:xfrm>
            <a:off x="7378700" y="6317734"/>
            <a:ext cx="4597221" cy="369332"/>
          </a:xfrm>
          <a:prstGeom prst="rect">
            <a:avLst/>
          </a:prstGeom>
          <a:noFill/>
        </p:spPr>
        <p:txBody>
          <a:bodyPr wrap="none" rtlCol="0">
            <a:spAutoFit/>
          </a:bodyPr>
          <a:lstStyle/>
          <a:p>
            <a:r>
              <a:rPr kumimoji="1" lang="ja-JP" altLang="en-US" smtClean="0"/>
              <a:t>実行してみましょう。</a:t>
            </a:r>
            <a:r>
              <a:rPr kumimoji="1" lang="en-US" altLang="ja-JP" smtClean="0"/>
              <a:t>Error</a:t>
            </a:r>
            <a:r>
              <a:rPr kumimoji="1" lang="ja-JP" altLang="en-US" smtClean="0"/>
              <a:t>が無ければ</a:t>
            </a:r>
            <a:r>
              <a:rPr kumimoji="1" lang="en-US" altLang="ja-JP" smtClean="0"/>
              <a:t>OK</a:t>
            </a:r>
            <a:r>
              <a:rPr kumimoji="1" lang="ja-JP" altLang="en-US" smtClean="0"/>
              <a:t>です。</a:t>
            </a:r>
            <a:endParaRPr kumimoji="1" lang="ja-JP" altLang="en-US"/>
          </a:p>
        </p:txBody>
      </p:sp>
    </p:spTree>
    <p:extLst>
      <p:ext uri="{BB962C8B-B14F-4D97-AF65-F5344CB8AC3E}">
        <p14:creationId xmlns:p14="http://schemas.microsoft.com/office/powerpoint/2010/main" val="2523734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4277</TotalTime>
  <Words>1694</Words>
  <Application>Microsoft Office PowerPoint</Application>
  <PresentationFormat>ワイド画面</PresentationFormat>
  <Paragraphs>39</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GameSystem開発指南書４</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221</cp:revision>
  <dcterms:created xsi:type="dcterms:W3CDTF">2016-04-21T00:45:06Z</dcterms:created>
  <dcterms:modified xsi:type="dcterms:W3CDTF">2016-12-01T08:11:21Z</dcterms:modified>
</cp:coreProperties>
</file>