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ja-JP" altLang="en-US"/>
              <a:t>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からの開発</a:t>
            </a:r>
            <a:endParaRPr lang="en-US" altLang="ja-JP" dirty="0"/>
          </a:p>
          <a:p>
            <a:r>
              <a:rPr lang="ja-JP" altLang="en-US"/>
              <a:t>四</a:t>
            </a:r>
            <a:r>
              <a:rPr lang="ja-JP" altLang="en-US" smtClean="0"/>
              <a:t>角形の描画</a:t>
            </a:r>
            <a:endParaRPr lang="en-US" altLang="ja-JP" smtClean="0"/>
          </a:p>
          <a:p>
            <a:r>
              <a:rPr lang="en-US" altLang="ja-JP" smtClean="0"/>
              <a:t>Polygon</a:t>
            </a:r>
            <a:r>
              <a:rPr lang="ja-JP" altLang="en-US" smtClean="0"/>
              <a:t>に</a:t>
            </a:r>
            <a:r>
              <a:rPr lang="en-US" altLang="ja-JP" smtClean="0"/>
              <a:t>Graphic</a:t>
            </a:r>
            <a:r>
              <a:rPr lang="ja-JP" altLang="en-US" smtClean="0"/>
              <a:t>を張り付ける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T</a:t>
            </a:r>
            <a:r>
              <a:rPr kumimoji="1" lang="en-US" altLang="ja-JP" smtClean="0"/>
              <a:t>extureResource</a:t>
            </a:r>
            <a:r>
              <a:rPr kumimoji="1" lang="ja-JP" altLang="en-US" smtClean="0"/>
              <a:t>作成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" y="377269"/>
            <a:ext cx="9631837" cy="4881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279400" y="5293201"/>
            <a:ext cx="9935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/>
              <a:t>追加：続いて、</a:t>
            </a:r>
            <a:r>
              <a:rPr lang="en-US" altLang="ja-JP" b="1" smtClean="0"/>
              <a:t>T</a:t>
            </a:r>
            <a:r>
              <a:rPr kumimoji="1" lang="en-US" altLang="ja-JP" b="1" smtClean="0"/>
              <a:t>exture</a:t>
            </a:r>
            <a:r>
              <a:rPr lang="ja-JP" altLang="en-US" b="1" smtClean="0"/>
              <a:t>の</a:t>
            </a:r>
            <a:r>
              <a:rPr lang="en-US" altLang="ja-JP" b="1" smtClean="0"/>
              <a:t>Status</a:t>
            </a:r>
            <a:r>
              <a:rPr lang="ja-JP" altLang="en-US" b="1" smtClean="0"/>
              <a:t>設定し、同</a:t>
            </a:r>
            <a:r>
              <a:rPr lang="en-US" altLang="ja-JP" b="1" smtClean="0"/>
              <a:t>Folder</a:t>
            </a:r>
            <a:r>
              <a:rPr lang="ja-JP" altLang="en-US" b="1" smtClean="0"/>
              <a:t>内に入れた“</a:t>
            </a:r>
            <a:r>
              <a:rPr lang="en-US" altLang="ja-JP" b="1" smtClean="0"/>
              <a:t>Texture.png</a:t>
            </a:r>
            <a:r>
              <a:rPr lang="ja-JP" altLang="en-US" b="1" smtClean="0"/>
              <a:t>”から</a:t>
            </a:r>
            <a:r>
              <a:rPr lang="en-US" altLang="ja-JP" b="1" smtClean="0"/>
              <a:t>Interface</a:t>
            </a:r>
            <a:r>
              <a:rPr lang="ja-JP" altLang="en-US" b="1" smtClean="0"/>
              <a:t>を作成します。</a:t>
            </a:r>
            <a:endParaRPr lang="en-US" altLang="ja-JP" b="1" smtClean="0"/>
          </a:p>
          <a:p>
            <a:r>
              <a:rPr kumimoji="1" lang="en-US" altLang="ja-JP" b="1" smtClean="0"/>
              <a:t>Status</a:t>
            </a:r>
            <a:r>
              <a:rPr kumimoji="1" lang="ja-JP" altLang="en-US" b="1" smtClean="0"/>
              <a:t>設定は</a:t>
            </a:r>
            <a:r>
              <a:rPr kumimoji="1" lang="en-US" altLang="ja-JP" b="1" smtClean="0"/>
              <a:t>size</a:t>
            </a:r>
            <a:r>
              <a:rPr kumimoji="1" lang="ja-JP" altLang="en-US" b="1" smtClean="0"/>
              <a:t>以外は</a:t>
            </a:r>
            <a:r>
              <a:rPr lang="en-US" altLang="ja-JP" b="1" smtClean="0"/>
              <a:t>D</a:t>
            </a:r>
            <a:r>
              <a:rPr kumimoji="1" lang="en-US" altLang="ja-JP" b="1" smtClean="0"/>
              <a:t>efault</a:t>
            </a:r>
            <a:r>
              <a:rPr kumimoji="1" lang="ja-JP" altLang="en-US" b="1" smtClean="0"/>
              <a:t>（デフォルト）です。</a:t>
            </a:r>
            <a:endParaRPr kumimoji="1" lang="ja-JP" altLang="en-US" b="1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596900" y="4348441"/>
            <a:ext cx="374370" cy="9447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562070" y="1511300"/>
            <a:ext cx="2546630" cy="50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197600" y="1314092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Load</a:t>
            </a:r>
            <a:r>
              <a:rPr kumimoji="1" lang="ja-JP" altLang="en-US" smtClean="0"/>
              <a:t>する</a:t>
            </a:r>
            <a:r>
              <a:rPr kumimoji="1" lang="en-US" altLang="ja-JP" smtClean="0"/>
              <a:t>image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size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66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D3DX11_IMAGE_LOAD_INFO</a:t>
            </a:r>
          </a:p>
          <a:p>
            <a:r>
              <a:rPr lang="ja-JP" altLang="en-US" sz="1200"/>
              <a:t>オプションで、テクスチャーのロード方法を制御するためにテクスチャー ローダー </a:t>
            </a:r>
            <a:r>
              <a:rPr lang="en-US" altLang="ja-JP" sz="1200"/>
              <a:t>API </a:t>
            </a:r>
            <a:r>
              <a:rPr lang="ja-JP" altLang="en-US" sz="1200"/>
              <a:t>に情報を提供します。次のどのパラメーターでも、値に </a:t>
            </a:r>
            <a:r>
              <a:rPr lang="en-US" altLang="ja-JP" sz="1200"/>
              <a:t>D3DX11_DEFAULT </a:t>
            </a:r>
            <a:r>
              <a:rPr lang="ja-JP" altLang="en-US" sz="1200"/>
              <a:t>を指定すると、</a:t>
            </a:r>
            <a:r>
              <a:rPr lang="en-US" altLang="ja-JP" sz="1200"/>
              <a:t>D3DX </a:t>
            </a:r>
            <a:r>
              <a:rPr lang="ja-JP" altLang="en-US" sz="1200"/>
              <a:t>によって自動的にソース ファイルから取得した値が使用されます。</a:t>
            </a:r>
          </a:p>
          <a:p>
            <a:r>
              <a:rPr lang="en-US" altLang="ja-JP" sz="1200" smtClean="0"/>
              <a:t>typedef </a:t>
            </a:r>
            <a:r>
              <a:rPr lang="en-US" altLang="ja-JP" sz="1200"/>
              <a:t>struct D3DX11_IMAGE_LOAD_INFO {</a:t>
            </a:r>
          </a:p>
          <a:p>
            <a:r>
              <a:rPr lang="en-US" altLang="ja-JP" sz="1200"/>
              <a:t>    UINT Width;</a:t>
            </a:r>
          </a:p>
          <a:p>
            <a:r>
              <a:rPr lang="en-US" altLang="ja-JP" sz="1200"/>
              <a:t>    UINT Height;</a:t>
            </a:r>
          </a:p>
          <a:p>
            <a:r>
              <a:rPr lang="en-US" altLang="ja-JP" sz="1200"/>
              <a:t>    UINT Depth;</a:t>
            </a:r>
          </a:p>
          <a:p>
            <a:r>
              <a:rPr lang="en-US" altLang="ja-JP" sz="1200"/>
              <a:t>    UINT FirstMipLevel;</a:t>
            </a:r>
          </a:p>
          <a:p>
            <a:r>
              <a:rPr lang="en-US" altLang="ja-JP" sz="1200"/>
              <a:t>    UINT MipLevels;</a:t>
            </a:r>
          </a:p>
          <a:p>
            <a:r>
              <a:rPr lang="en-US" altLang="ja-JP" sz="1200"/>
              <a:t>    D3D11_USAGE Usage;</a:t>
            </a:r>
          </a:p>
          <a:p>
            <a:r>
              <a:rPr lang="en-US" altLang="ja-JP" sz="1200"/>
              <a:t>    UINT BindFlags;</a:t>
            </a:r>
          </a:p>
          <a:p>
            <a:r>
              <a:rPr lang="en-US" altLang="ja-JP" sz="1200"/>
              <a:t>    UINT CpuAccessFlags;</a:t>
            </a:r>
          </a:p>
          <a:p>
            <a:r>
              <a:rPr lang="en-US" altLang="ja-JP" sz="1200"/>
              <a:t>    UINT MiscFlags;</a:t>
            </a:r>
          </a:p>
          <a:p>
            <a:r>
              <a:rPr lang="en-US" altLang="ja-JP" sz="1200"/>
              <a:t>    DXGI_FORMAT Format;</a:t>
            </a:r>
          </a:p>
          <a:p>
            <a:r>
              <a:rPr lang="en-US" altLang="ja-JP" sz="1200"/>
              <a:t>    UINT Filter;</a:t>
            </a:r>
          </a:p>
          <a:p>
            <a:r>
              <a:rPr lang="en-US" altLang="ja-JP" sz="1200"/>
              <a:t>    UINT MipFilter;</a:t>
            </a:r>
          </a:p>
          <a:p>
            <a:r>
              <a:rPr lang="en-US" altLang="ja-JP" sz="1200"/>
              <a:t>    D3DX11_IMAGE_INFO *pSrcInfo;</a:t>
            </a:r>
          </a:p>
          <a:p>
            <a:r>
              <a:rPr lang="en-US" altLang="ja-JP" sz="1200"/>
              <a:t>} D3DX11_IMAGE_LOAD_INFO, *LPD3DX11_IMAGE_LOAD_INFO;</a:t>
            </a:r>
          </a:p>
          <a:p>
            <a:r>
              <a:rPr lang="ja-JP" altLang="en-US" sz="1200"/>
              <a:t>メンバ</a:t>
            </a:r>
          </a:p>
          <a:p>
            <a:r>
              <a:rPr lang="en-US" altLang="ja-JP" sz="1200" smtClean="0"/>
              <a:t>Width</a:t>
            </a:r>
            <a:r>
              <a:rPr lang="ja-JP" altLang="en-US" sz="1200" smtClean="0"/>
              <a:t>　：テクスチャー</a:t>
            </a:r>
            <a:r>
              <a:rPr lang="ja-JP" altLang="en-US" sz="1200"/>
              <a:t>の目的の幅です。テクスチャーの実際の幅がこの値より大きいか小さい場合、テクスチャーはこの目的の幅に合わせて拡大または縮小されます。</a:t>
            </a:r>
          </a:p>
          <a:p>
            <a:r>
              <a:rPr lang="en-US" altLang="ja-JP" sz="1200" smtClean="0"/>
              <a:t>Height</a:t>
            </a:r>
            <a:r>
              <a:rPr lang="ja-JP" altLang="en-US" sz="1200" smtClean="0"/>
              <a:t>　：テクスチャー</a:t>
            </a:r>
            <a:r>
              <a:rPr lang="ja-JP" altLang="en-US" sz="1200"/>
              <a:t>の目的の高さです。テクスチャーの実際の高さがこの値より大きいか小さい場合、テクスチャーはこの目的の高さに合わせて拡大または縮小されます。</a:t>
            </a:r>
          </a:p>
          <a:p>
            <a:r>
              <a:rPr lang="en-US" altLang="ja-JP" sz="1200" smtClean="0"/>
              <a:t>Depth</a:t>
            </a:r>
            <a:r>
              <a:rPr lang="ja-JP" altLang="en-US" sz="1200" smtClean="0"/>
              <a:t>　：テクスチャー</a:t>
            </a:r>
            <a:r>
              <a:rPr lang="ja-JP" altLang="en-US" sz="1200"/>
              <a:t>の深度です。これは、ボリューム テクスチャーにのみ適用されます。</a:t>
            </a:r>
          </a:p>
          <a:p>
            <a:r>
              <a:rPr lang="en-US" altLang="ja-JP" sz="1200" smtClean="0"/>
              <a:t>FirstMipLevel</a:t>
            </a:r>
            <a:r>
              <a:rPr lang="ja-JP" altLang="en-US" sz="1200" smtClean="0"/>
              <a:t>　：テクスチャー</a:t>
            </a:r>
            <a:r>
              <a:rPr lang="ja-JP" altLang="en-US" sz="1200"/>
              <a:t>の最高解像度のミップマップ レベルです。これが </a:t>
            </a:r>
            <a:r>
              <a:rPr lang="en-US" altLang="ja-JP" sz="1200"/>
              <a:t>0 </a:t>
            </a:r>
            <a:r>
              <a:rPr lang="ja-JP" altLang="en-US" sz="1200"/>
              <a:t>より大きい場合、テクスチャーのロード後に、</a:t>
            </a:r>
            <a:r>
              <a:rPr lang="en-US" altLang="ja-JP" sz="1200"/>
              <a:t>FirstMipLevel </a:t>
            </a:r>
            <a:r>
              <a:rPr lang="ja-JP" altLang="en-US" sz="1200"/>
              <a:t>はミップマップ レベル </a:t>
            </a:r>
            <a:r>
              <a:rPr lang="en-US" altLang="ja-JP" sz="1200"/>
              <a:t>0 </a:t>
            </a:r>
            <a:r>
              <a:rPr lang="ja-JP" altLang="en-US" sz="1200"/>
              <a:t>にマッピングされます。</a:t>
            </a:r>
          </a:p>
          <a:p>
            <a:r>
              <a:rPr lang="en-US" altLang="ja-JP" sz="1200" smtClean="0"/>
              <a:t>MipLevels</a:t>
            </a:r>
            <a:r>
              <a:rPr lang="ja-JP" altLang="en-US" sz="1200" smtClean="0"/>
              <a:t>　：テクスチャー内</a:t>
            </a:r>
            <a:r>
              <a:rPr lang="ja-JP" altLang="en-US" sz="1200"/>
              <a:t>のミップマップ レベルの最大数です。「</a:t>
            </a:r>
            <a:r>
              <a:rPr lang="en-US" altLang="ja-JP" sz="1200"/>
              <a:t>D3D11_TEX1D_SRV</a:t>
            </a:r>
            <a:r>
              <a:rPr lang="ja-JP" altLang="en-US" sz="1200"/>
              <a:t>」の「解説」を参照してください。</a:t>
            </a:r>
            <a:r>
              <a:rPr lang="en-US" altLang="ja-JP" sz="1200"/>
              <a:t>0 </a:t>
            </a:r>
            <a:r>
              <a:rPr lang="ja-JP" altLang="en-US" sz="1200"/>
              <a:t>または </a:t>
            </a:r>
            <a:r>
              <a:rPr lang="en-US" altLang="ja-JP" sz="1200"/>
              <a:t>D3DX11_DEFAULT </a:t>
            </a:r>
            <a:r>
              <a:rPr lang="ja-JP" altLang="en-US" sz="1200"/>
              <a:t>を使用すると、すべてのミップマップ チェーンが作成されます。</a:t>
            </a:r>
          </a:p>
          <a:p>
            <a:r>
              <a:rPr lang="en-US" altLang="ja-JP" sz="1200" smtClean="0"/>
              <a:t>Usage</a:t>
            </a:r>
            <a:r>
              <a:rPr lang="ja-JP" altLang="en-US" sz="1200" smtClean="0"/>
              <a:t>　：テクスチャー </a:t>
            </a:r>
            <a:r>
              <a:rPr lang="ja-JP" altLang="en-US" sz="1200"/>
              <a:t>リソースの用途です。「</a:t>
            </a:r>
            <a:r>
              <a:rPr lang="en-US" altLang="ja-JP" sz="1200"/>
              <a:t>D3D11_USAGE</a:t>
            </a:r>
            <a:r>
              <a:rPr lang="ja-JP" altLang="en-US" sz="1200"/>
              <a:t>」を参照してください。</a:t>
            </a:r>
          </a:p>
          <a:p>
            <a:r>
              <a:rPr lang="en-US" altLang="ja-JP" sz="1200" smtClean="0"/>
              <a:t>BindFlags</a:t>
            </a:r>
            <a:r>
              <a:rPr lang="ja-JP" altLang="en-US" sz="1200" smtClean="0"/>
              <a:t>　：テクスチャー</a:t>
            </a:r>
            <a:r>
              <a:rPr lang="ja-JP" altLang="en-US" sz="1200"/>
              <a:t>をバインドできるようにするパイプライン ステージです。「</a:t>
            </a:r>
            <a:r>
              <a:rPr lang="en-US" altLang="ja-JP" sz="1200"/>
              <a:t>D3D11_BIND_FLAG</a:t>
            </a:r>
            <a:r>
              <a:rPr lang="ja-JP" altLang="en-US" sz="1200"/>
              <a:t>」を参照してください。</a:t>
            </a:r>
          </a:p>
          <a:p>
            <a:r>
              <a:rPr lang="en-US" altLang="ja-JP" sz="1200" smtClean="0"/>
              <a:t>CpuAccessFlags</a:t>
            </a:r>
            <a:r>
              <a:rPr lang="ja-JP" altLang="en-US" sz="1200" smtClean="0"/>
              <a:t>　：</a:t>
            </a:r>
            <a:r>
              <a:rPr lang="en-US" altLang="ja-JP" sz="1200" smtClean="0"/>
              <a:t>CPU </a:t>
            </a:r>
            <a:r>
              <a:rPr lang="ja-JP" altLang="en-US" sz="1200"/>
              <a:t>がテクスチャー リソースに対して持つアクセス許可です。「</a:t>
            </a:r>
            <a:r>
              <a:rPr lang="en-US" altLang="ja-JP" sz="1200"/>
              <a:t>D3D11_CPU_ACCESS_FLAG</a:t>
            </a:r>
            <a:r>
              <a:rPr lang="ja-JP" altLang="en-US" sz="1200"/>
              <a:t>」を参照してください。</a:t>
            </a:r>
          </a:p>
          <a:p>
            <a:r>
              <a:rPr lang="en-US" altLang="ja-JP" sz="1200" smtClean="0"/>
              <a:t>MiscFlags</a:t>
            </a:r>
            <a:r>
              <a:rPr lang="ja-JP" altLang="en-US" sz="1200" smtClean="0"/>
              <a:t>　：その他</a:t>
            </a:r>
            <a:r>
              <a:rPr lang="ja-JP" altLang="en-US" sz="1200"/>
              <a:t>のリソースのプロパティです </a:t>
            </a:r>
            <a:r>
              <a:rPr lang="en-US" altLang="ja-JP" sz="1200"/>
              <a:t>(</a:t>
            </a:r>
            <a:r>
              <a:rPr lang="ja-JP" altLang="en-US" sz="1200"/>
              <a:t>「</a:t>
            </a:r>
            <a:r>
              <a:rPr lang="en-US" altLang="ja-JP" sz="1200"/>
              <a:t>D3D11_RESOURCE_MISC_FLAG</a:t>
            </a:r>
            <a:r>
              <a:rPr lang="ja-JP" altLang="en-US" sz="1200"/>
              <a:t>」を参照してください</a:t>
            </a:r>
            <a:r>
              <a:rPr lang="en-US" altLang="ja-JP" sz="1200"/>
              <a:t>)</a:t>
            </a:r>
            <a:r>
              <a:rPr lang="ja-JP" altLang="en-US" sz="1200"/>
              <a:t>。</a:t>
            </a:r>
          </a:p>
          <a:p>
            <a:r>
              <a:rPr lang="en-US" altLang="ja-JP" sz="1200" smtClean="0"/>
              <a:t>Format</a:t>
            </a:r>
            <a:r>
              <a:rPr lang="ja-JP" altLang="en-US" sz="1200" smtClean="0"/>
              <a:t>　：テクスチャー</a:t>
            </a:r>
            <a:r>
              <a:rPr lang="ja-JP" altLang="en-US" sz="1200"/>
              <a:t>の読み込み後のフォーマットを示す </a:t>
            </a:r>
            <a:r>
              <a:rPr lang="en-US" altLang="ja-JP" sz="1200"/>
              <a:t>DXGI_FORMAT </a:t>
            </a:r>
            <a:r>
              <a:rPr lang="ja-JP" altLang="en-US" sz="1200"/>
              <a:t>列挙型です。</a:t>
            </a:r>
          </a:p>
          <a:p>
            <a:r>
              <a:rPr lang="en-US" altLang="ja-JP" sz="1200" smtClean="0"/>
              <a:t>Filter</a:t>
            </a:r>
            <a:r>
              <a:rPr lang="ja-JP" altLang="en-US" sz="1200" smtClean="0"/>
              <a:t>　：指定</a:t>
            </a:r>
            <a:r>
              <a:rPr lang="ja-JP" altLang="en-US" sz="1200"/>
              <a:t>されたフィルターを使用してテクスチャーをフィルタリングします </a:t>
            </a:r>
            <a:r>
              <a:rPr lang="en-US" altLang="ja-JP" sz="1200"/>
              <a:t>(</a:t>
            </a:r>
            <a:r>
              <a:rPr lang="ja-JP" altLang="en-US" sz="1200"/>
              <a:t>再サンプリング時のみ</a:t>
            </a:r>
            <a:r>
              <a:rPr lang="en-US" altLang="ja-JP" sz="1200"/>
              <a:t>)</a:t>
            </a:r>
            <a:r>
              <a:rPr lang="ja-JP" altLang="en-US" sz="1200"/>
              <a:t>。「</a:t>
            </a:r>
            <a:r>
              <a:rPr lang="en-US" altLang="ja-JP" sz="1200"/>
              <a:t>D3DX11_FILTER_FLAG</a:t>
            </a:r>
            <a:r>
              <a:rPr lang="ja-JP" altLang="en-US" sz="1200"/>
              <a:t>」を参照してください。</a:t>
            </a:r>
          </a:p>
          <a:p>
            <a:r>
              <a:rPr lang="en-US" altLang="ja-JP" sz="1200" smtClean="0"/>
              <a:t>MipFilter</a:t>
            </a:r>
            <a:r>
              <a:rPr lang="ja-JP" altLang="en-US" sz="1200" smtClean="0"/>
              <a:t>　：指定</a:t>
            </a:r>
            <a:r>
              <a:rPr lang="ja-JP" altLang="en-US" sz="1200"/>
              <a:t>されたフィルターを使用してテクスチャー ミップ レベルをフィルタリングします </a:t>
            </a:r>
            <a:r>
              <a:rPr lang="en-US" altLang="ja-JP" sz="1200"/>
              <a:t>(</a:t>
            </a:r>
            <a:r>
              <a:rPr lang="ja-JP" altLang="en-US" sz="1200"/>
              <a:t>ミップマップを生成する場合のみ</a:t>
            </a:r>
            <a:r>
              <a:rPr lang="en-US" altLang="ja-JP" sz="1200"/>
              <a:t>)</a:t>
            </a:r>
            <a:r>
              <a:rPr lang="ja-JP" altLang="en-US" sz="1200"/>
              <a:t>。有効な値は、</a:t>
            </a:r>
            <a:r>
              <a:rPr lang="en-US" altLang="ja-JP" sz="1200"/>
              <a:t>D3DX11_FILTER_NONE</a:t>
            </a:r>
            <a:r>
              <a:rPr lang="ja-JP" altLang="en-US" sz="1200"/>
              <a:t>、</a:t>
            </a:r>
            <a:r>
              <a:rPr lang="en-US" altLang="ja-JP" sz="1200"/>
              <a:t>D3DX11_FILTER_POINT</a:t>
            </a:r>
            <a:r>
              <a:rPr lang="ja-JP" altLang="en-US" sz="1200"/>
              <a:t>、</a:t>
            </a:r>
            <a:r>
              <a:rPr lang="en-US" altLang="ja-JP" sz="1200"/>
              <a:t>D3DX11_FILTER_LINEAR</a:t>
            </a:r>
            <a:r>
              <a:rPr lang="ja-JP" altLang="en-US" sz="1200"/>
              <a:t>、または </a:t>
            </a:r>
            <a:r>
              <a:rPr lang="en-US" altLang="ja-JP" sz="1200"/>
              <a:t>D3DX11_FILTER_TRIANGLE </a:t>
            </a:r>
            <a:r>
              <a:rPr lang="ja-JP" altLang="en-US" sz="1200"/>
              <a:t>です。「</a:t>
            </a:r>
            <a:r>
              <a:rPr lang="en-US" altLang="ja-JP" sz="1200"/>
              <a:t>D3DX11_FILTER_FLAG</a:t>
            </a:r>
            <a:r>
              <a:rPr lang="ja-JP" altLang="en-US" sz="1200"/>
              <a:t>」を参照してください。</a:t>
            </a:r>
          </a:p>
          <a:p>
            <a:r>
              <a:rPr lang="en-US" altLang="ja-JP" sz="1200" smtClean="0"/>
              <a:t>pSrcInfo</a:t>
            </a:r>
            <a:r>
              <a:rPr lang="ja-JP" altLang="en-US" sz="1200" smtClean="0"/>
              <a:t>　：オリジナル </a:t>
            </a:r>
            <a:r>
              <a:rPr lang="ja-JP" altLang="en-US" sz="1200"/>
              <a:t>イメージに関する情報です。「</a:t>
            </a:r>
            <a:r>
              <a:rPr lang="en-US" altLang="ja-JP" sz="1200"/>
              <a:t>D3DX11_IMAGE_INFO</a:t>
            </a:r>
            <a:r>
              <a:rPr lang="ja-JP" altLang="en-US" sz="1200"/>
              <a:t>」を参照してください。</a:t>
            </a:r>
            <a:r>
              <a:rPr lang="en-US" altLang="ja-JP" sz="1200"/>
              <a:t>D3DX11GetImageInfoFromFile</a:t>
            </a:r>
            <a:r>
              <a:rPr lang="ja-JP" altLang="en-US" sz="1200"/>
              <a:t>、</a:t>
            </a:r>
            <a:r>
              <a:rPr lang="en-US" altLang="ja-JP" sz="1200"/>
              <a:t>D3DX11GetImageInfoFromMemory</a:t>
            </a:r>
            <a:r>
              <a:rPr lang="ja-JP" altLang="en-US" sz="1200"/>
              <a:t>、または </a:t>
            </a:r>
            <a:r>
              <a:rPr lang="en-US" altLang="ja-JP" sz="1200"/>
              <a:t>D3DX11GetImageInfoFromResource </a:t>
            </a:r>
            <a:r>
              <a:rPr lang="ja-JP" altLang="en-US" sz="1200"/>
              <a:t>を使用して取得できます。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673053" y="6488668"/>
            <a:ext cx="551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https://msdn.microsoft.com/ja-jp/library/ee416920.aspx</a:t>
            </a:r>
          </a:p>
        </p:txBody>
      </p:sp>
    </p:spTree>
    <p:extLst>
      <p:ext uri="{BB962C8B-B14F-4D97-AF65-F5344CB8AC3E}">
        <p14:creationId xmlns:p14="http://schemas.microsoft.com/office/powerpoint/2010/main" val="387492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D3DX11CreateShaderResourceViewFromFile</a:t>
            </a:r>
          </a:p>
          <a:p>
            <a:r>
              <a:rPr lang="ja-JP" altLang="en-US"/>
              <a:t>ファイルからシェーダー リソース ビューを作成します。</a:t>
            </a:r>
          </a:p>
          <a:p>
            <a:r>
              <a:rPr lang="en-US" altLang="ja-JP" smtClean="0"/>
              <a:t>HRESULT </a:t>
            </a:r>
            <a:r>
              <a:rPr lang="en-US" altLang="ja-JP"/>
              <a:t>D3DX11CreateShaderResourceViewFromFile(</a:t>
            </a:r>
          </a:p>
          <a:p>
            <a:r>
              <a:rPr lang="en-US" altLang="ja-JP"/>
              <a:t>  ID3D11Device *pDevice,</a:t>
            </a:r>
          </a:p>
          <a:p>
            <a:r>
              <a:rPr lang="en-US" altLang="ja-JP"/>
              <a:t>  LPCTSTR pSrcFile,</a:t>
            </a:r>
          </a:p>
          <a:p>
            <a:r>
              <a:rPr lang="en-US" altLang="ja-JP"/>
              <a:t>  D3DX11_IMAGE_LOAD_INFO *pLoadInfo,</a:t>
            </a:r>
          </a:p>
          <a:p>
            <a:r>
              <a:rPr lang="en-US" altLang="ja-JP"/>
              <a:t>  ID3DX11ThreadPump *pPump,</a:t>
            </a:r>
          </a:p>
          <a:p>
            <a:r>
              <a:rPr lang="en-US" altLang="ja-JP"/>
              <a:t>  ID3D11ShaderResourceView **ppShaderResourceView,</a:t>
            </a:r>
          </a:p>
          <a:p>
            <a:r>
              <a:rPr lang="en-US" altLang="ja-JP"/>
              <a:t>  HRESULT *pHResult</a:t>
            </a:r>
          </a:p>
          <a:p>
            <a:r>
              <a:rPr lang="en-US" altLang="ja-JP"/>
              <a:t>);</a:t>
            </a:r>
          </a:p>
          <a:p>
            <a:r>
              <a:rPr lang="ja-JP" altLang="en-US"/>
              <a:t>パラメータ</a:t>
            </a:r>
          </a:p>
          <a:p>
            <a:r>
              <a:rPr lang="en-US" altLang="ja-JP" smtClean="0"/>
              <a:t>pDevice</a:t>
            </a:r>
            <a:r>
              <a:rPr lang="ja-JP" altLang="en-US" smtClean="0"/>
              <a:t>：リソース</a:t>
            </a:r>
            <a:r>
              <a:rPr lang="ja-JP" altLang="en-US"/>
              <a:t>を使用するデバイスへのポインターです </a:t>
            </a:r>
            <a:r>
              <a:rPr lang="en-US" altLang="ja-JP"/>
              <a:t>(</a:t>
            </a:r>
            <a:r>
              <a:rPr lang="ja-JP" altLang="en-US"/>
              <a:t>「</a:t>
            </a:r>
            <a:r>
              <a:rPr lang="en-US" altLang="ja-JP"/>
              <a:t>ID3D11Device</a:t>
            </a:r>
            <a:r>
              <a:rPr lang="ja-JP" altLang="en-US"/>
              <a:t>」を参照してください</a:t>
            </a:r>
            <a:r>
              <a:rPr lang="en-US" altLang="ja-JP"/>
              <a:t>)</a:t>
            </a:r>
            <a:r>
              <a:rPr lang="ja-JP" altLang="en-US"/>
              <a:t>。</a:t>
            </a:r>
          </a:p>
          <a:p>
            <a:r>
              <a:rPr lang="en-US" altLang="ja-JP" smtClean="0"/>
              <a:t>pSrcFile</a:t>
            </a:r>
            <a:r>
              <a:rPr lang="ja-JP" altLang="en-US" smtClean="0"/>
              <a:t>：シェーダー </a:t>
            </a:r>
            <a:r>
              <a:rPr lang="ja-JP" altLang="en-US"/>
              <a:t>リソース ビューが含まれるファイルの名前です。コンパイラーの設定で </a:t>
            </a:r>
            <a:r>
              <a:rPr lang="en-US" altLang="ja-JP"/>
              <a:t>Unicode </a:t>
            </a:r>
            <a:r>
              <a:rPr lang="ja-JP" altLang="en-US"/>
              <a:t>が必要な場合、データ型 </a:t>
            </a:r>
            <a:r>
              <a:rPr lang="en-US" altLang="ja-JP"/>
              <a:t>LPCTSTR </a:t>
            </a:r>
            <a:r>
              <a:rPr lang="ja-JP" altLang="en-US"/>
              <a:t>は </a:t>
            </a:r>
            <a:r>
              <a:rPr lang="en-US" altLang="ja-JP"/>
              <a:t>LPCWSTR </a:t>
            </a:r>
            <a:r>
              <a:rPr lang="ja-JP" altLang="en-US"/>
              <a:t>に解決されます。それ以外の場合、データ型は </a:t>
            </a:r>
            <a:r>
              <a:rPr lang="en-US" altLang="ja-JP"/>
              <a:t>LPCSTR </a:t>
            </a:r>
            <a:r>
              <a:rPr lang="ja-JP" altLang="en-US"/>
              <a:t>に解決されます。</a:t>
            </a:r>
          </a:p>
          <a:p>
            <a:r>
              <a:rPr lang="en-US" altLang="ja-JP"/>
              <a:t>pLoadInfo</a:t>
            </a:r>
          </a:p>
          <a:p>
            <a:r>
              <a:rPr lang="en-US" altLang="ja-JP"/>
              <a:t>(</a:t>
            </a:r>
            <a:r>
              <a:rPr lang="ja-JP" altLang="en-US"/>
              <a:t>省略可能</a:t>
            </a:r>
            <a:r>
              <a:rPr lang="en-US" altLang="ja-JP"/>
              <a:t>)</a:t>
            </a:r>
            <a:r>
              <a:rPr lang="ja-JP" altLang="en-US"/>
              <a:t>データ プロセッサーの作成時にテクスチャーの特性を識別します </a:t>
            </a:r>
            <a:r>
              <a:rPr lang="en-US" altLang="ja-JP"/>
              <a:t>(</a:t>
            </a:r>
            <a:r>
              <a:rPr lang="ja-JP" altLang="en-US"/>
              <a:t>「</a:t>
            </a:r>
            <a:r>
              <a:rPr lang="en-US" altLang="ja-JP"/>
              <a:t>D3DX11_IMAGE_LOAD_INFO</a:t>
            </a:r>
            <a:r>
              <a:rPr lang="ja-JP" altLang="en-US"/>
              <a:t>」を参照してください</a:t>
            </a:r>
            <a:r>
              <a:rPr lang="en-US" altLang="ja-JP"/>
              <a:t>)</a:t>
            </a:r>
            <a:r>
              <a:rPr lang="ja-JP" altLang="en-US"/>
              <a:t>。テクスチャーのロード時にテクスチャーの特性を読み取るには、これを </a:t>
            </a:r>
            <a:r>
              <a:rPr lang="en-US" altLang="ja-JP"/>
              <a:t>NULL </a:t>
            </a:r>
            <a:r>
              <a:rPr lang="ja-JP" altLang="en-US"/>
              <a:t>にします。</a:t>
            </a:r>
          </a:p>
          <a:p>
            <a:r>
              <a:rPr lang="en-US" altLang="ja-JP" smtClean="0"/>
              <a:t>pPump</a:t>
            </a:r>
            <a:r>
              <a:rPr lang="ja-JP" altLang="en-US" smtClean="0"/>
              <a:t>：スレッド </a:t>
            </a:r>
            <a:r>
              <a:rPr lang="ja-JP" altLang="en-US"/>
              <a:t>ポンプ インターフェイスへのポインターです </a:t>
            </a:r>
            <a:r>
              <a:rPr lang="en-US" altLang="ja-JP"/>
              <a:t>(</a:t>
            </a:r>
            <a:r>
              <a:rPr lang="ja-JP" altLang="en-US"/>
              <a:t>「</a:t>
            </a:r>
            <a:r>
              <a:rPr lang="en-US" altLang="ja-JP"/>
              <a:t>ID3DX11ThreadPump </a:t>
            </a:r>
            <a:r>
              <a:rPr lang="ja-JP" altLang="en-US"/>
              <a:t>インターフェイス」を参照してください</a:t>
            </a:r>
            <a:r>
              <a:rPr lang="en-US" altLang="ja-JP"/>
              <a:t>)</a:t>
            </a:r>
            <a:r>
              <a:rPr lang="ja-JP" altLang="en-US"/>
              <a:t>。</a:t>
            </a:r>
            <a:r>
              <a:rPr lang="en-US" altLang="ja-JP"/>
              <a:t>NULL </a:t>
            </a:r>
            <a:r>
              <a:rPr lang="ja-JP" altLang="en-US"/>
              <a:t>が指定されている場合、この関数は同期的に動作し、処理が完了するまでは戻りません。</a:t>
            </a:r>
          </a:p>
          <a:p>
            <a:r>
              <a:rPr lang="en-US" altLang="ja-JP" smtClean="0"/>
              <a:t>ppShaderResourceView</a:t>
            </a:r>
            <a:r>
              <a:rPr lang="ja-JP" altLang="en-US" smtClean="0"/>
              <a:t>：シェーダー </a:t>
            </a:r>
            <a:r>
              <a:rPr lang="ja-JP" altLang="en-US"/>
              <a:t>リソース ビューへのポインターのアドレスです </a:t>
            </a:r>
            <a:r>
              <a:rPr lang="en-US" altLang="ja-JP"/>
              <a:t>(</a:t>
            </a:r>
            <a:r>
              <a:rPr lang="ja-JP" altLang="en-US"/>
              <a:t>「</a:t>
            </a:r>
            <a:r>
              <a:rPr lang="en-US" altLang="ja-JP"/>
              <a:t>ID3D11ShaderResourceView</a:t>
            </a:r>
            <a:r>
              <a:rPr lang="ja-JP" altLang="en-US"/>
              <a:t>」を参照してください</a:t>
            </a:r>
            <a:r>
              <a:rPr lang="en-US" altLang="ja-JP"/>
              <a:t>)</a:t>
            </a:r>
            <a:r>
              <a:rPr lang="ja-JP" altLang="en-US"/>
              <a:t>。</a:t>
            </a:r>
          </a:p>
          <a:p>
            <a:r>
              <a:rPr lang="en-US" altLang="ja-JP" smtClean="0"/>
              <a:t>pHResult</a:t>
            </a:r>
            <a:r>
              <a:rPr lang="ja-JP" altLang="en-US" smtClean="0"/>
              <a:t>：戻り値</a:t>
            </a:r>
            <a:r>
              <a:rPr lang="ja-JP" altLang="en-US"/>
              <a:t>へのポインターです。</a:t>
            </a:r>
            <a:r>
              <a:rPr lang="en-US" altLang="ja-JP"/>
              <a:t>NULL </a:t>
            </a:r>
            <a:r>
              <a:rPr lang="ja-JP" altLang="en-US"/>
              <a:t>でもかまいません。</a:t>
            </a:r>
            <a:r>
              <a:rPr lang="en-US" altLang="ja-JP"/>
              <a:t>pPump </a:t>
            </a:r>
            <a:r>
              <a:rPr lang="ja-JP" altLang="en-US"/>
              <a:t>が </a:t>
            </a:r>
            <a:r>
              <a:rPr lang="en-US" altLang="ja-JP"/>
              <a:t>NULL </a:t>
            </a:r>
            <a:r>
              <a:rPr lang="ja-JP" altLang="en-US"/>
              <a:t>でない場合は、非同期的な実行が完了するまで、</a:t>
            </a:r>
            <a:r>
              <a:rPr lang="en-US" altLang="ja-JP"/>
              <a:t>pHResult </a:t>
            </a:r>
            <a:r>
              <a:rPr lang="ja-JP" altLang="en-US"/>
              <a:t>は有効なメモリー位置でなければなりません。</a:t>
            </a:r>
          </a:p>
          <a:p>
            <a:r>
              <a:rPr lang="ja-JP" altLang="en-US" smtClean="0"/>
              <a:t>戻り値：戻り値</a:t>
            </a:r>
            <a:r>
              <a:rPr lang="ja-JP" altLang="en-US"/>
              <a:t>は、「</a:t>
            </a:r>
            <a:r>
              <a:rPr lang="en-US" altLang="ja-JP"/>
              <a:t>Direct3D 11 </a:t>
            </a:r>
            <a:r>
              <a:rPr lang="ja-JP" altLang="en-US"/>
              <a:t>のリターン コード」に示すいずれかの値です。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790926" y="6555641"/>
            <a:ext cx="551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https://msdn.microsoft.com/ja-jp/library/ee416885.aspx</a:t>
            </a:r>
          </a:p>
        </p:txBody>
      </p:sp>
    </p:spTree>
    <p:extLst>
      <p:ext uri="{BB962C8B-B14F-4D97-AF65-F5344CB8AC3E}">
        <p14:creationId xmlns:p14="http://schemas.microsoft.com/office/powerpoint/2010/main" val="133177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17474"/>
            <a:ext cx="3884638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3511270" y="1104900"/>
            <a:ext cx="984530" cy="17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495800" y="965200"/>
            <a:ext cx="493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追加：破棄命令に</a:t>
            </a:r>
            <a:r>
              <a:rPr lang="en-US" altLang="ja-JP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と</a:t>
            </a:r>
            <a:r>
              <a:rPr lang="en-US" altLang="ja-JP" smtClean="0"/>
              <a:t>Sample</a:t>
            </a:r>
            <a:r>
              <a:rPr lang="ja-JP" altLang="en-US" smtClean="0"/>
              <a:t>の破棄加える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3686175"/>
            <a:ext cx="3125788" cy="3050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214312" y="3341171"/>
            <a:ext cx="17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PolygonDraw.hlsl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253970" y="4610100"/>
            <a:ext cx="1505230" cy="304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60800" y="4508500"/>
            <a:ext cx="488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ja-JP" altLang="en-US" smtClean="0"/>
              <a:t>頂点</a:t>
            </a:r>
            <a:r>
              <a:rPr lang="en-US" altLang="ja-JP" smtClean="0"/>
              <a:t>layout</a:t>
            </a:r>
            <a:r>
              <a:rPr lang="ja-JP" altLang="en-US" smtClean="0"/>
              <a:t>に</a:t>
            </a:r>
            <a:r>
              <a:rPr lang="en-US" altLang="ja-JP" smtClean="0"/>
              <a:t>UV</a:t>
            </a:r>
            <a:r>
              <a:rPr lang="ja-JP" altLang="en-US" smtClean="0"/>
              <a:t>を追加したので、</a:t>
            </a:r>
            <a:r>
              <a:rPr lang="en-US" altLang="ja-JP" smtClean="0"/>
              <a:t>UV</a:t>
            </a:r>
            <a:r>
              <a:rPr lang="ja-JP" altLang="en-US" smtClean="0"/>
              <a:t>を追加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292070" y="6375400"/>
            <a:ext cx="1505230" cy="304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860800" y="6273800"/>
            <a:ext cx="707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UV</a:t>
            </a:r>
            <a:r>
              <a:rPr kumimoji="1" lang="ja-JP" altLang="en-US" smtClean="0"/>
              <a:t>は</a:t>
            </a:r>
            <a:r>
              <a:rPr lang="en-US" altLang="ja-JP" smtClean="0"/>
              <a:t>PixelShader</a:t>
            </a:r>
            <a:r>
              <a:rPr lang="ja-JP" altLang="en-US" smtClean="0"/>
              <a:t>で使用するので、</a:t>
            </a:r>
            <a:r>
              <a:rPr lang="en-US" altLang="ja-JP" smtClean="0"/>
              <a:t>VertexShaher</a:t>
            </a:r>
            <a:r>
              <a:rPr lang="ja-JP" altLang="en-US" smtClean="0"/>
              <a:t>から流してもらう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3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3512"/>
            <a:ext cx="7425961" cy="20081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2038070" y="1167606"/>
            <a:ext cx="5848630" cy="37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886700" y="876300"/>
            <a:ext cx="4351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Sampler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constant</a:t>
            </a:r>
            <a:r>
              <a:rPr kumimoji="1" lang="ja-JP" altLang="en-US" smtClean="0"/>
              <a:t>とは別の</a:t>
            </a:r>
            <a:endParaRPr kumimoji="1" lang="en-US" altLang="ja-JP" smtClean="0"/>
          </a:p>
          <a:p>
            <a:r>
              <a:rPr lang="en-US" altLang="ja-JP" smtClean="0"/>
              <a:t>Registry</a:t>
            </a:r>
            <a:r>
              <a:rPr lang="ja-JP" altLang="en-US" smtClean="0"/>
              <a:t>（レジストリ）と言う部分から</a:t>
            </a:r>
            <a:r>
              <a:rPr lang="en-US" altLang="ja-JP" smtClean="0"/>
              <a:t>CPU</a:t>
            </a:r>
            <a:r>
              <a:rPr lang="ja-JP" altLang="en-US" smtClean="0"/>
              <a:t>から</a:t>
            </a:r>
            <a:endParaRPr lang="en-US" altLang="ja-JP" smtClean="0"/>
          </a:p>
          <a:p>
            <a:r>
              <a:rPr kumimoji="1" lang="ja-JP" altLang="en-US"/>
              <a:t>持</a:t>
            </a:r>
            <a:r>
              <a:rPr kumimoji="1" lang="ja-JP" altLang="en-US" smtClean="0"/>
              <a:t>ってきます</a:t>
            </a:r>
            <a:r>
              <a:rPr kumimoji="1" lang="ja-JP" altLang="en-US"/>
              <a:t>。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574" y="2400300"/>
            <a:ext cx="117484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Sampler</a:t>
            </a:r>
            <a:r>
              <a:rPr kumimoji="1" lang="ja-JP" altLang="en-US" smtClean="0"/>
              <a:t>は</a:t>
            </a:r>
            <a:r>
              <a:rPr lang="en-US" altLang="ja-JP" smtClean="0"/>
              <a:t>R</a:t>
            </a:r>
            <a:r>
              <a:rPr kumimoji="1" lang="en-US" altLang="ja-JP" smtClean="0"/>
              <a:t>egistry</a:t>
            </a:r>
            <a:r>
              <a:rPr kumimoji="1" lang="ja-JP" altLang="en-US" smtClean="0"/>
              <a:t>と言う部分から持ってくることになります。</a:t>
            </a:r>
            <a:r>
              <a:rPr lang="en-US" altLang="ja-JP"/>
              <a:t>t</a:t>
            </a:r>
            <a:r>
              <a:rPr kumimoji="1" lang="ja-JP" altLang="en-US" smtClean="0"/>
              <a:t>が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の</a:t>
            </a:r>
            <a:r>
              <a:rPr lang="en-US" altLang="ja-JP" smtClean="0"/>
              <a:t>G</a:t>
            </a:r>
            <a:r>
              <a:rPr kumimoji="1" lang="en-US" altLang="ja-JP" smtClean="0"/>
              <a:t>raphic</a:t>
            </a:r>
            <a:r>
              <a:rPr kumimoji="1" lang="ja-JP" altLang="en-US" smtClean="0"/>
              <a:t>を指し、</a:t>
            </a:r>
            <a:r>
              <a:rPr kumimoji="1" lang="en-US" altLang="ja-JP" smtClean="0"/>
              <a:t>s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Sampler</a:t>
            </a:r>
            <a:r>
              <a:rPr kumimoji="1" lang="ja-JP" altLang="en-US" smtClean="0"/>
              <a:t>を指します。</a:t>
            </a:r>
            <a:endParaRPr kumimoji="1" lang="en-US" altLang="ja-JP" smtClean="0"/>
          </a:p>
          <a:p>
            <a:r>
              <a:rPr lang="en-US" altLang="ja-JP" smtClean="0"/>
              <a:t>0</a:t>
            </a:r>
            <a:r>
              <a:rPr lang="ja-JP" altLang="en-US" smtClean="0"/>
              <a:t>は、</a:t>
            </a:r>
            <a:r>
              <a:rPr lang="en-US" altLang="ja-JP" smtClean="0"/>
              <a:t>0</a:t>
            </a:r>
            <a:r>
              <a:rPr lang="ja-JP" altLang="en-US" smtClean="0"/>
              <a:t>番目に登録してる情報と言う意味である。１つの</a:t>
            </a:r>
            <a:r>
              <a:rPr lang="en-US" altLang="ja-JP" smtClean="0"/>
              <a:t>Polygon</a:t>
            </a:r>
            <a:r>
              <a:rPr lang="ja-JP" altLang="en-US" smtClean="0"/>
              <a:t>に対して</a:t>
            </a:r>
            <a:r>
              <a:rPr lang="en-US" altLang="ja-JP" smtClean="0"/>
              <a:t>0</a:t>
            </a:r>
            <a:r>
              <a:rPr lang="ja-JP" altLang="en-US" smtClean="0"/>
              <a:t>～</a:t>
            </a:r>
            <a:r>
              <a:rPr lang="en-US" altLang="ja-JP" smtClean="0"/>
              <a:t>8</a:t>
            </a:r>
            <a:r>
              <a:rPr lang="ja-JP" altLang="en-US" smtClean="0"/>
              <a:t>ぐらいまで同時に</a:t>
            </a:r>
            <a:r>
              <a:rPr lang="en-US" altLang="ja-JP" smtClean="0"/>
              <a:t>texture</a:t>
            </a:r>
            <a:r>
              <a:rPr lang="ja-JP" altLang="en-US" smtClean="0"/>
              <a:t>を持ってきて、描画</a:t>
            </a:r>
            <a:endParaRPr lang="en-US" altLang="ja-JP" smtClean="0"/>
          </a:p>
          <a:p>
            <a:r>
              <a:rPr kumimoji="1" lang="ja-JP" altLang="en-US" smtClean="0"/>
              <a:t>することもできる。１つの</a:t>
            </a:r>
            <a:r>
              <a:rPr kumimoji="1" lang="en-US" altLang="ja-JP" smtClean="0"/>
              <a:t>Polygon</a:t>
            </a:r>
            <a:r>
              <a:rPr kumimoji="1" lang="ja-JP" altLang="en-US" smtClean="0"/>
              <a:t>に複数の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を張り付ける事を</a:t>
            </a:r>
            <a:r>
              <a:rPr lang="en-US" altLang="ja-JP" smtClean="0"/>
              <a:t>M</a:t>
            </a:r>
            <a:r>
              <a:rPr kumimoji="1" lang="en-US" altLang="ja-JP" smtClean="0"/>
              <a:t>ultiTexture</a:t>
            </a:r>
            <a:r>
              <a:rPr lang="ja-JP" altLang="en-US" smtClean="0"/>
              <a:t>と言います。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今回は、１</a:t>
            </a:r>
            <a:r>
              <a:rPr lang="en-US" altLang="ja-JP" smtClean="0"/>
              <a:t>Polygon</a:t>
            </a:r>
            <a:r>
              <a:rPr lang="ja-JP" altLang="en-US" smtClean="0"/>
              <a:t>に</a:t>
            </a:r>
            <a:r>
              <a:rPr lang="en-US" altLang="ja-JP" smtClean="0"/>
              <a:t>1</a:t>
            </a:r>
            <a:r>
              <a:rPr lang="ja-JP" altLang="en-US" smtClean="0"/>
              <a:t>枚の</a:t>
            </a:r>
            <a:r>
              <a:rPr lang="en-US" altLang="ja-JP" smtClean="0"/>
              <a:t>texture</a:t>
            </a:r>
            <a:r>
              <a:rPr lang="ja-JP" altLang="en-US" smtClean="0"/>
              <a:t>しか貼らないので、</a:t>
            </a:r>
            <a:r>
              <a:rPr lang="en-US" altLang="ja-JP" smtClean="0"/>
              <a:t>t0</a:t>
            </a:r>
            <a:r>
              <a:rPr lang="ja-JP" altLang="en-US" smtClean="0"/>
              <a:t>・</a:t>
            </a:r>
            <a:r>
              <a:rPr lang="en-US" altLang="ja-JP" smtClean="0"/>
              <a:t>s0</a:t>
            </a:r>
            <a:r>
              <a:rPr lang="ja-JP" altLang="en-US" smtClean="0"/>
              <a:t>の</a:t>
            </a:r>
            <a:r>
              <a:rPr lang="en-US" altLang="ja-JP" smtClean="0"/>
              <a:t>Registry</a:t>
            </a:r>
            <a:r>
              <a:rPr lang="ja-JP" altLang="en-US" smtClean="0"/>
              <a:t>だけ使います。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5574" y="4106228"/>
            <a:ext cx="8423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registry</a:t>
            </a:r>
            <a:r>
              <a:rPr lang="ja-JP" altLang="en-US" dirty="0" smtClean="0"/>
              <a:t>から持ってきた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は以下の型の変数（</a:t>
            </a:r>
            <a:r>
              <a:rPr lang="en-US" altLang="ja-JP" dirty="0" err="1" smtClean="0"/>
              <a:t>TextureObject</a:t>
            </a:r>
            <a:r>
              <a:rPr lang="ja-JP" altLang="en-US" dirty="0" smtClean="0"/>
              <a:t>）が持つことができます。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Texture2D</a:t>
            </a:r>
            <a:r>
              <a:rPr lang="ja-JP" altLang="en-US" dirty="0" smtClean="0"/>
              <a:t>型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・・・二次元の</a:t>
            </a:r>
            <a:r>
              <a:rPr lang="en-US" altLang="ja-JP" dirty="0"/>
              <a:t>T</a:t>
            </a:r>
            <a:r>
              <a:rPr lang="en-US" altLang="ja-JP" dirty="0" smtClean="0"/>
              <a:t>exture</a:t>
            </a:r>
            <a:r>
              <a:rPr lang="ja-JP" altLang="en-US" dirty="0" smtClean="0"/>
              <a:t>情報を持つことできる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SamplerState</a:t>
            </a:r>
            <a:r>
              <a:rPr lang="ja-JP" altLang="en-US" dirty="0" smtClean="0"/>
              <a:t>型　  ・・・</a:t>
            </a:r>
            <a:r>
              <a:rPr lang="en-US" altLang="ja-JP" dirty="0" smtClean="0"/>
              <a:t>Sampler</a:t>
            </a:r>
            <a:r>
              <a:rPr lang="ja-JP" altLang="en-US" dirty="0" smtClean="0"/>
              <a:t>情報をもつことができる。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hlsl</a:t>
            </a:r>
            <a:r>
              <a:rPr lang="ja-JP" altLang="en-US" dirty="0" smtClean="0"/>
              <a:t>の型が新しくでてきました。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557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145338"/>
            <a:ext cx="5923234" cy="32146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5263870" y="4505826"/>
            <a:ext cx="1327430" cy="525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718300" y="4226426"/>
            <a:ext cx="5483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lang="en-US" altLang="ja-JP" dirty="0" smtClean="0"/>
              <a:t>T</a:t>
            </a:r>
            <a:r>
              <a:rPr kumimoji="1" lang="en-US" altLang="ja-JP" dirty="0" smtClean="0"/>
              <a:t>exture</a:t>
            </a:r>
            <a:r>
              <a:rPr kumimoji="1" lang="ja-JP" altLang="en-US" dirty="0" smtClean="0"/>
              <a:t>情報を持つ</a:t>
            </a:r>
            <a:r>
              <a:rPr kumimoji="1" lang="en-US" altLang="ja-JP" dirty="0" err="1" smtClean="0"/>
              <a:t>txDiffuse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Sample</a:t>
            </a:r>
            <a:r>
              <a:rPr lang="en-US" altLang="ja-JP" dirty="0" err="1"/>
              <a:t>method</a:t>
            </a:r>
            <a:r>
              <a:rPr kumimoji="1" lang="ja-JP" altLang="en-US" dirty="0" smtClean="0"/>
              <a:t>から</a:t>
            </a:r>
            <a:endParaRPr kumimoji="1" lang="en-US" altLang="ja-JP" dirty="0" smtClean="0"/>
          </a:p>
          <a:p>
            <a:r>
              <a:rPr kumimoji="1" lang="en-US" altLang="ja-JP" dirty="0" smtClean="0"/>
              <a:t>Sample</a:t>
            </a:r>
            <a:r>
              <a:rPr kumimoji="1" lang="ja-JP" altLang="en-US" dirty="0" smtClean="0"/>
              <a:t>情報と</a:t>
            </a:r>
            <a:r>
              <a:rPr kumimoji="1" lang="en-US" altLang="ja-JP" dirty="0" smtClean="0"/>
              <a:t>UV</a:t>
            </a:r>
            <a:r>
              <a:rPr kumimoji="1" lang="ja-JP" altLang="en-US" dirty="0" smtClean="0"/>
              <a:t>情報から色を取り出してる</a:t>
            </a:r>
            <a:endParaRPr kumimoji="1" lang="en-US" altLang="ja-JP" dirty="0" smtClean="0"/>
          </a:p>
          <a:p>
            <a:r>
              <a:rPr lang="en-US" altLang="ja-JP" dirty="0" smtClean="0"/>
              <a:t>Texture2D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で色を求めている。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071154" y="5496426"/>
            <a:ext cx="3520146" cy="8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718300" y="5305926"/>
            <a:ext cx="476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col</a:t>
            </a:r>
            <a:r>
              <a:rPr lang="ja-JP" altLang="en-US" smtClean="0"/>
              <a:t>が持つ色に</a:t>
            </a:r>
            <a:r>
              <a:rPr lang="en-US" altLang="ja-JP" smtClean="0"/>
              <a:t>texture</a:t>
            </a:r>
            <a:r>
              <a:rPr lang="ja-JP" altLang="en-US" smtClean="0"/>
              <a:t>の色を合成している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9537" y="6455553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egistry</a:t>
            </a:r>
            <a:r>
              <a:rPr lang="ja-JP" altLang="en-US" dirty="0" smtClean="0"/>
              <a:t>から送られてきた、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情報を</a:t>
            </a:r>
            <a:r>
              <a:rPr lang="en-US" altLang="ja-JP" dirty="0" smtClean="0"/>
              <a:t>UV</a:t>
            </a:r>
            <a:r>
              <a:rPr lang="ja-JP" altLang="en-US" dirty="0" smtClean="0"/>
              <a:t>値から色を取得し、それを</a:t>
            </a:r>
            <a:r>
              <a:rPr lang="en-US" altLang="ja-JP" dirty="0" smtClean="0"/>
              <a:t>col</a:t>
            </a:r>
            <a:r>
              <a:rPr lang="ja-JP" altLang="en-US" dirty="0" smtClean="0"/>
              <a:t>に合成している。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2641" y="64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8" y="190776"/>
            <a:ext cx="4244592" cy="2654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2847275" y="1702076"/>
            <a:ext cx="2025929" cy="3479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996889" y="1409976"/>
            <a:ext cx="719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UV</a:t>
            </a:r>
            <a:r>
              <a:rPr kumimoji="1" lang="ja-JP" altLang="en-US" smtClean="0"/>
              <a:t>を</a:t>
            </a:r>
            <a:r>
              <a:rPr lang="en-US" altLang="ja-JP" smtClean="0"/>
              <a:t>P</a:t>
            </a:r>
            <a:r>
              <a:rPr kumimoji="1" lang="en-US" altLang="ja-JP" smtClean="0"/>
              <a:t>ixelShader</a:t>
            </a:r>
            <a:r>
              <a:rPr kumimoji="1" lang="ja-JP" altLang="en-US" smtClean="0"/>
              <a:t>に</a:t>
            </a:r>
            <a:r>
              <a:rPr lang="ja-JP" altLang="en-US" smtClean="0"/>
              <a:t>流す。まだ</a:t>
            </a:r>
            <a:r>
              <a:rPr lang="en-US" altLang="ja-JP" smtClean="0"/>
              <a:t>VertexShader</a:t>
            </a:r>
            <a:r>
              <a:rPr lang="ja-JP" altLang="en-US" smtClean="0"/>
              <a:t>は何も仕事はしていない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26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957" y="4659665"/>
            <a:ext cx="76866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" y="496051"/>
            <a:ext cx="6286346" cy="2836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88758" y="10828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033891" y="1564105"/>
            <a:ext cx="1124898" cy="38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198322" y="1962527"/>
            <a:ext cx="1124898" cy="38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323220" y="1275347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smtClean="0"/>
              <a:t>s0</a:t>
            </a:r>
            <a:r>
              <a:rPr lang="ja-JP" altLang="en-US" dirty="0" smtClean="0"/>
              <a:t>に登録命令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23220" y="179709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</a:t>
            </a:r>
            <a:r>
              <a:rPr lang="en-US" altLang="ja-JP" dirty="0" smtClean="0"/>
              <a:t>t0</a:t>
            </a:r>
            <a:r>
              <a:rPr lang="ja-JP" altLang="en-US" dirty="0" smtClean="0"/>
              <a:t>に登録命令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8758" y="3498182"/>
            <a:ext cx="622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この登録関数の第１引数が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t</a:t>
            </a:r>
            <a:r>
              <a:rPr kumimoji="1" lang="ja-JP" altLang="en-US" dirty="0" smtClean="0"/>
              <a:t>の後ろの番号</a:t>
            </a:r>
            <a:r>
              <a:rPr lang="ja-JP" altLang="en-US" dirty="0"/>
              <a:t>部分</a:t>
            </a:r>
            <a:r>
              <a:rPr lang="ja-JP" altLang="en-US" dirty="0" smtClean="0"/>
              <a:t>になります。</a:t>
            </a:r>
            <a:endParaRPr kumimoji="1" lang="en-US" altLang="ja-JP" dirty="0" smtClean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58" y="3867514"/>
            <a:ext cx="3260057" cy="254767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88758" y="6488668"/>
            <a:ext cx="1129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はい！このように</a:t>
            </a:r>
            <a:r>
              <a:rPr lang="en-US" altLang="ja-JP" dirty="0" smtClean="0"/>
              <a:t>polygon</a:t>
            </a:r>
            <a:r>
              <a:rPr lang="ja-JP" altLang="en-US" dirty="0" smtClean="0"/>
              <a:t>に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が貼られたら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です。おっと、</a:t>
            </a:r>
            <a:r>
              <a:rPr lang="en-US" altLang="ja-JP" dirty="0" smtClean="0">
                <a:solidFill>
                  <a:srgbClr val="FF0000"/>
                </a:solidFill>
              </a:rPr>
              <a:t>UV</a:t>
            </a:r>
            <a:r>
              <a:rPr lang="ja-JP" altLang="en-US" dirty="0" smtClean="0">
                <a:solidFill>
                  <a:srgbClr val="FF0000"/>
                </a:solidFill>
              </a:rPr>
              <a:t>値の設定が逆ですね。直しておいてください。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9240252" y="5421928"/>
            <a:ext cx="1052595" cy="767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9264316" y="6150406"/>
            <a:ext cx="288758" cy="3382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24326" y="24063"/>
            <a:ext cx="11762874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ID3D11DeviceContext::</a:t>
            </a:r>
            <a:r>
              <a:rPr lang="en-US" altLang="ja-JP" sz="1600" dirty="0" err="1"/>
              <a:t>PSSetSamplers</a:t>
            </a:r>
            <a:endParaRPr lang="en-US" altLang="ja-JP" sz="1600" dirty="0"/>
          </a:p>
          <a:p>
            <a:r>
              <a:rPr lang="ja-JP" altLang="en-US" sz="1600" dirty="0" smtClean="0"/>
              <a:t>サンプラー </a:t>
            </a:r>
            <a:r>
              <a:rPr lang="ja-JP" altLang="en-US" sz="1600" dirty="0"/>
              <a:t>ステートの配列をピクセル シェーダーのパイプライン ステージに設定します。</a:t>
            </a:r>
          </a:p>
          <a:p>
            <a:r>
              <a:rPr lang="en-US" altLang="ja-JP" sz="1600" dirty="0"/>
              <a:t>void </a:t>
            </a:r>
            <a:r>
              <a:rPr lang="en-US" altLang="ja-JP" sz="1600" dirty="0" err="1"/>
              <a:t>PSSetSamplers</a:t>
            </a:r>
            <a:r>
              <a:rPr lang="en-US" altLang="ja-JP" sz="1600" dirty="0"/>
              <a:t>(</a:t>
            </a:r>
          </a:p>
          <a:p>
            <a:r>
              <a:rPr lang="en-US" altLang="ja-JP" sz="1600" dirty="0"/>
              <a:t>  UINT </a:t>
            </a:r>
            <a:r>
              <a:rPr lang="en-US" altLang="ja-JP" sz="1600" dirty="0" err="1"/>
              <a:t>StartSlot</a:t>
            </a:r>
            <a:r>
              <a:rPr lang="en-US" altLang="ja-JP" sz="1600" dirty="0"/>
              <a:t>,</a:t>
            </a:r>
          </a:p>
          <a:p>
            <a:r>
              <a:rPr lang="en-US" altLang="ja-JP" sz="1600" dirty="0"/>
              <a:t>  UINT </a:t>
            </a:r>
            <a:r>
              <a:rPr lang="en-US" altLang="ja-JP" sz="1600" dirty="0" err="1"/>
              <a:t>NumSamplers</a:t>
            </a:r>
            <a:r>
              <a:rPr lang="en-US" altLang="ja-JP" sz="1600" dirty="0"/>
              <a:t>,</a:t>
            </a:r>
          </a:p>
          <a:p>
            <a:r>
              <a:rPr lang="en-US" altLang="ja-JP" sz="1600" dirty="0"/>
              <a:t>  ID3D11SamplerState *</a:t>
            </a:r>
            <a:r>
              <a:rPr lang="en-US" altLang="ja-JP" sz="1600" dirty="0" err="1"/>
              <a:t>const</a:t>
            </a:r>
            <a:r>
              <a:rPr lang="en-US" altLang="ja-JP" sz="1600" dirty="0"/>
              <a:t> *</a:t>
            </a:r>
            <a:r>
              <a:rPr lang="en-US" altLang="ja-JP" sz="1600" dirty="0" err="1"/>
              <a:t>ppSamplers</a:t>
            </a:r>
            <a:endParaRPr lang="en-US" altLang="ja-JP" sz="1600" dirty="0"/>
          </a:p>
          <a:p>
            <a:r>
              <a:rPr lang="en-US" altLang="ja-JP" sz="1600" dirty="0"/>
              <a:t>);</a:t>
            </a:r>
          </a:p>
          <a:p>
            <a:r>
              <a:rPr lang="ja-JP" altLang="en-US" sz="1600" dirty="0"/>
              <a:t>パラメータ</a:t>
            </a:r>
          </a:p>
          <a:p>
            <a:r>
              <a:rPr lang="en-US" altLang="ja-JP" sz="1600" dirty="0" err="1" smtClean="0"/>
              <a:t>StartSlot</a:t>
            </a:r>
            <a:r>
              <a:rPr lang="ja-JP" altLang="en-US" sz="1600" dirty="0" smtClean="0"/>
              <a:t>：デバイス</a:t>
            </a:r>
            <a:r>
              <a:rPr lang="ja-JP" altLang="en-US" sz="1600" dirty="0"/>
              <a:t>の配列の中でサンプラーの設定を開始する位置の、</a:t>
            </a:r>
            <a:r>
              <a:rPr lang="en-US" altLang="ja-JP" sz="1600" dirty="0"/>
              <a:t>0 </a:t>
            </a:r>
            <a:r>
              <a:rPr lang="ja-JP" altLang="en-US" sz="1600" dirty="0"/>
              <a:t>から始まるインデックスです </a:t>
            </a:r>
            <a:r>
              <a:rPr lang="en-US" altLang="ja-JP" sz="1600" dirty="0"/>
              <a:t>(</a:t>
            </a:r>
            <a:r>
              <a:rPr lang="ja-JP" altLang="en-US" sz="1600" dirty="0"/>
              <a:t>範囲は </a:t>
            </a:r>
            <a:r>
              <a:rPr lang="en-US" altLang="ja-JP" sz="1600" dirty="0"/>
              <a:t>0 </a:t>
            </a:r>
            <a:r>
              <a:rPr lang="ja-JP" altLang="en-US" sz="1600" dirty="0"/>
              <a:t>～ </a:t>
            </a:r>
            <a:r>
              <a:rPr lang="en-US" altLang="ja-JP" sz="1600" dirty="0"/>
              <a:t>D3D11_COMMONSHADER_SAMPLER_SLOT_COUNT - 1)</a:t>
            </a:r>
            <a:r>
              <a:rPr lang="ja-JP" altLang="en-US" sz="1600" dirty="0" err="1"/>
              <a:t>。</a:t>
            </a:r>
            <a:endParaRPr lang="ja-JP" altLang="en-US" sz="1600" dirty="0"/>
          </a:p>
          <a:p>
            <a:r>
              <a:rPr lang="en-US" altLang="ja-JP" sz="1600" dirty="0" err="1" smtClean="0"/>
              <a:t>NumSamplers</a:t>
            </a:r>
            <a:r>
              <a:rPr lang="ja-JP" altLang="en-US" sz="1600" dirty="0" smtClean="0"/>
              <a:t>：配列内</a:t>
            </a:r>
            <a:r>
              <a:rPr lang="ja-JP" altLang="en-US" sz="1600" dirty="0"/>
              <a:t>のサンプラーの数です。それぞれのパイプライン ステージで、合計で </a:t>
            </a:r>
            <a:r>
              <a:rPr lang="en-US" altLang="ja-JP" sz="1600" dirty="0"/>
              <a:t>16 </a:t>
            </a:r>
            <a:r>
              <a:rPr lang="ja-JP" altLang="en-US" sz="1600" dirty="0"/>
              <a:t>個のサンプラー スロットを使用できます </a:t>
            </a:r>
            <a:r>
              <a:rPr lang="en-US" altLang="ja-JP" sz="1600" dirty="0"/>
              <a:t>(</a:t>
            </a:r>
            <a:r>
              <a:rPr lang="ja-JP" altLang="en-US" sz="1600" dirty="0"/>
              <a:t>範囲は </a:t>
            </a:r>
            <a:r>
              <a:rPr lang="en-US" altLang="ja-JP" sz="1600" dirty="0"/>
              <a:t>0 </a:t>
            </a:r>
            <a:r>
              <a:rPr lang="ja-JP" altLang="en-US" sz="1600" dirty="0"/>
              <a:t>～ </a:t>
            </a:r>
            <a:r>
              <a:rPr lang="en-US" altLang="ja-JP" sz="1600" dirty="0"/>
              <a:t>D3D11_COMMONSHADER_SAMPLER_SLOT_COUNT - </a:t>
            </a:r>
            <a:r>
              <a:rPr lang="en-US" altLang="ja-JP" sz="1600" dirty="0" err="1"/>
              <a:t>StartSlot</a:t>
            </a:r>
            <a:r>
              <a:rPr lang="en-US" altLang="ja-JP" sz="1600" dirty="0"/>
              <a:t>)</a:t>
            </a:r>
            <a:r>
              <a:rPr lang="ja-JP" altLang="en-US" sz="1600" dirty="0" err="1"/>
              <a:t>。</a:t>
            </a:r>
            <a:endParaRPr lang="ja-JP" altLang="en-US" sz="1600" dirty="0"/>
          </a:p>
          <a:p>
            <a:r>
              <a:rPr lang="en-US" altLang="ja-JP" sz="1600" dirty="0" err="1" smtClean="0"/>
              <a:t>ppSamplers</a:t>
            </a:r>
            <a:r>
              <a:rPr lang="ja-JP" altLang="en-US" sz="1600" dirty="0" smtClean="0"/>
              <a:t>：サンプラー </a:t>
            </a:r>
            <a:r>
              <a:rPr lang="ja-JP" altLang="en-US" sz="1600" dirty="0"/>
              <a:t>ステート インターフェイスの配列へのポインターです </a:t>
            </a:r>
            <a:r>
              <a:rPr lang="en-US" altLang="ja-JP" sz="1600" dirty="0"/>
              <a:t>(</a:t>
            </a:r>
            <a:r>
              <a:rPr lang="ja-JP" altLang="en-US" sz="1600" dirty="0"/>
              <a:t>「</a:t>
            </a:r>
            <a:r>
              <a:rPr lang="en-US" altLang="ja-JP" sz="1600" dirty="0"/>
              <a:t>ID3D11SamplerState</a:t>
            </a:r>
            <a:r>
              <a:rPr lang="ja-JP" altLang="en-US" sz="1600" dirty="0"/>
              <a:t>」を参照してください</a:t>
            </a:r>
            <a:r>
              <a:rPr lang="en-US" altLang="ja-JP" sz="1600" dirty="0"/>
              <a:t>)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「解説」を参照してください。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4326" y="3683809"/>
            <a:ext cx="1176287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ID3D11DeviceContext::</a:t>
            </a:r>
            <a:r>
              <a:rPr lang="en-US" altLang="ja-JP" sz="1400" dirty="0" err="1"/>
              <a:t>PSSetShaderResources</a:t>
            </a:r>
            <a:endParaRPr lang="en-US" altLang="ja-JP" sz="1400" dirty="0"/>
          </a:p>
          <a:p>
            <a:r>
              <a:rPr lang="ja-JP" altLang="en-US" sz="1400" dirty="0" smtClean="0"/>
              <a:t>ピクセル </a:t>
            </a:r>
            <a:r>
              <a:rPr lang="ja-JP" altLang="en-US" sz="1400" dirty="0"/>
              <a:t>シェーダー ステージにシェーダー リソースの配列をバインドします。</a:t>
            </a:r>
          </a:p>
          <a:p>
            <a:r>
              <a:rPr lang="en-US" altLang="ja-JP" sz="1400" dirty="0"/>
              <a:t>void </a:t>
            </a:r>
            <a:r>
              <a:rPr lang="en-US" altLang="ja-JP" sz="1400" dirty="0" err="1"/>
              <a:t>PSSetShaderResources</a:t>
            </a:r>
            <a:r>
              <a:rPr lang="en-US" altLang="ja-JP" sz="1400" dirty="0"/>
              <a:t>(</a:t>
            </a:r>
          </a:p>
          <a:p>
            <a:r>
              <a:rPr lang="en-US" altLang="ja-JP" sz="1400" dirty="0"/>
              <a:t>  UINT </a:t>
            </a:r>
            <a:r>
              <a:rPr lang="en-US" altLang="ja-JP" sz="1400" dirty="0" err="1"/>
              <a:t>StartSlot</a:t>
            </a:r>
            <a:r>
              <a:rPr lang="en-US" altLang="ja-JP" sz="1400" dirty="0"/>
              <a:t>,</a:t>
            </a:r>
          </a:p>
          <a:p>
            <a:r>
              <a:rPr lang="en-US" altLang="ja-JP" sz="1400" dirty="0"/>
              <a:t>  UINT </a:t>
            </a:r>
            <a:r>
              <a:rPr lang="en-US" altLang="ja-JP" sz="1400" dirty="0" err="1"/>
              <a:t>NumViews</a:t>
            </a:r>
            <a:r>
              <a:rPr lang="en-US" altLang="ja-JP" sz="1400" dirty="0"/>
              <a:t>,</a:t>
            </a:r>
          </a:p>
          <a:p>
            <a:r>
              <a:rPr lang="en-US" altLang="ja-JP" sz="1400" dirty="0"/>
              <a:t>  ID3D11ShaderResourceView *</a:t>
            </a:r>
            <a:r>
              <a:rPr lang="en-US" altLang="ja-JP" sz="1400" dirty="0" err="1"/>
              <a:t>const</a:t>
            </a:r>
            <a:r>
              <a:rPr lang="en-US" altLang="ja-JP" sz="1400" dirty="0"/>
              <a:t> *</a:t>
            </a:r>
            <a:r>
              <a:rPr lang="en-US" altLang="ja-JP" sz="1400" dirty="0" err="1"/>
              <a:t>ppShaderResourceViews</a:t>
            </a:r>
            <a:endParaRPr lang="en-US" altLang="ja-JP" sz="1400" dirty="0"/>
          </a:p>
          <a:p>
            <a:r>
              <a:rPr lang="en-US" altLang="ja-JP" sz="1400" dirty="0"/>
              <a:t>);</a:t>
            </a:r>
          </a:p>
          <a:p>
            <a:r>
              <a:rPr lang="ja-JP" altLang="en-US" sz="1400" dirty="0"/>
              <a:t>パラメータ</a:t>
            </a:r>
          </a:p>
          <a:p>
            <a:r>
              <a:rPr lang="en-US" altLang="ja-JP" sz="1400" dirty="0" err="1" smtClean="0"/>
              <a:t>StartSlot</a:t>
            </a:r>
            <a:r>
              <a:rPr lang="ja-JP" altLang="en-US" sz="1400" dirty="0" smtClean="0"/>
              <a:t>：デバイス</a:t>
            </a:r>
            <a:r>
              <a:rPr lang="ja-JP" altLang="en-US" sz="1400" dirty="0"/>
              <a:t>の配列の中でシェーダー リソースの設定を開始する位置の、</a:t>
            </a:r>
            <a:r>
              <a:rPr lang="en-US" altLang="ja-JP" sz="1400" dirty="0"/>
              <a:t>0 </a:t>
            </a:r>
            <a:r>
              <a:rPr lang="ja-JP" altLang="en-US" sz="1400" dirty="0"/>
              <a:t>から始まるインデックスです </a:t>
            </a:r>
            <a:r>
              <a:rPr lang="en-US" altLang="ja-JP" sz="1400" dirty="0"/>
              <a:t>(</a:t>
            </a:r>
            <a:r>
              <a:rPr lang="ja-JP" altLang="en-US" sz="1400" dirty="0"/>
              <a:t>範囲は </a:t>
            </a:r>
            <a:r>
              <a:rPr lang="en-US" altLang="ja-JP" sz="1400" dirty="0"/>
              <a:t>0 </a:t>
            </a:r>
            <a:r>
              <a:rPr lang="ja-JP" altLang="en-US" sz="1400" dirty="0"/>
              <a:t>～ </a:t>
            </a:r>
            <a:r>
              <a:rPr lang="en-US" altLang="ja-JP" sz="1400" dirty="0"/>
              <a:t>D3D11_COMMONSHADER_INPUT_RESOURCE_SLOT_COUNT - 1)</a:t>
            </a:r>
            <a:r>
              <a:rPr lang="ja-JP" altLang="en-US" sz="1400" dirty="0" err="1"/>
              <a:t>。</a:t>
            </a:r>
            <a:endParaRPr lang="ja-JP" altLang="en-US" sz="1400" dirty="0"/>
          </a:p>
          <a:p>
            <a:r>
              <a:rPr lang="en-US" altLang="ja-JP" sz="1400" dirty="0" err="1" smtClean="0"/>
              <a:t>NumViews</a:t>
            </a:r>
            <a:r>
              <a:rPr lang="ja-JP" altLang="en-US" sz="1400" dirty="0" smtClean="0"/>
              <a:t>：設定</a:t>
            </a:r>
            <a:r>
              <a:rPr lang="ja-JP" altLang="en-US" sz="1400" dirty="0"/>
              <a:t>するシェーダー リソースの数です。シェーダー リソースでは、最大 </a:t>
            </a:r>
            <a:r>
              <a:rPr lang="en-US" altLang="ja-JP" sz="1400" dirty="0"/>
              <a:t>128 </a:t>
            </a:r>
            <a:r>
              <a:rPr lang="ja-JP" altLang="en-US" sz="1400" dirty="0"/>
              <a:t>個のスロットを使用できます </a:t>
            </a:r>
            <a:r>
              <a:rPr lang="en-US" altLang="ja-JP" sz="1400" dirty="0"/>
              <a:t>(</a:t>
            </a:r>
            <a:r>
              <a:rPr lang="ja-JP" altLang="en-US" sz="1400" dirty="0"/>
              <a:t>範囲は </a:t>
            </a:r>
            <a:r>
              <a:rPr lang="en-US" altLang="ja-JP" sz="1400" dirty="0"/>
              <a:t>0 </a:t>
            </a:r>
            <a:r>
              <a:rPr lang="ja-JP" altLang="en-US" sz="1400" dirty="0"/>
              <a:t>～ </a:t>
            </a:r>
            <a:r>
              <a:rPr lang="en-US" altLang="ja-JP" sz="1400" dirty="0"/>
              <a:t>D3D11_COMMONSHADER_INPUT_RESOURCE_SLOT_COUNT - </a:t>
            </a:r>
            <a:r>
              <a:rPr lang="en-US" altLang="ja-JP" sz="1400" dirty="0" err="1"/>
              <a:t>StartSlot</a:t>
            </a:r>
            <a:r>
              <a:rPr lang="en-US" altLang="ja-JP" sz="1400" dirty="0"/>
              <a:t>)</a:t>
            </a:r>
            <a:r>
              <a:rPr lang="ja-JP" altLang="en-US" sz="1400" dirty="0" err="1"/>
              <a:t>。</a:t>
            </a:r>
            <a:endParaRPr lang="ja-JP" altLang="en-US" sz="1400" dirty="0"/>
          </a:p>
          <a:p>
            <a:r>
              <a:rPr lang="en-US" altLang="ja-JP" sz="1400" dirty="0" err="1" smtClean="0"/>
              <a:t>ppShaderResourceViews</a:t>
            </a:r>
            <a:r>
              <a:rPr lang="ja-JP" altLang="en-US" sz="1400" dirty="0" smtClean="0"/>
              <a:t>：デバイス</a:t>
            </a:r>
            <a:r>
              <a:rPr lang="ja-JP" altLang="en-US" sz="1400" dirty="0"/>
              <a:t>に設定されるシェーダー リソース ビュー インターフェイスの配列です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73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7785" y="150312"/>
            <a:ext cx="4561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・四角形を</a:t>
            </a:r>
            <a:r>
              <a:rPr lang="ja-JP" altLang="en-US" dirty="0" smtClean="0"/>
              <a:t>表示する</a:t>
            </a:r>
            <a:endParaRPr lang="en-US" altLang="ja-JP" dirty="0" smtClean="0"/>
          </a:p>
          <a:p>
            <a:r>
              <a:rPr kumimoji="1" lang="en-US" altLang="ja-JP" dirty="0"/>
              <a:t>Polygon</a:t>
            </a:r>
            <a:r>
              <a:rPr kumimoji="1" lang="ja-JP" altLang="en-US" dirty="0" smtClean="0"/>
              <a:t>は基本的には三角形の集合体なので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75990" y="2102285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382034" y="2102285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382033" y="81419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6" idx="2"/>
          </p:cNvCxnSpPr>
          <p:nvPr/>
        </p:nvCxnSpPr>
        <p:spPr>
          <a:xfrm>
            <a:off x="663882" y="2208756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0"/>
            <a:endCxn id="7" idx="4"/>
          </p:cNvCxnSpPr>
          <p:nvPr/>
        </p:nvCxnSpPr>
        <p:spPr>
          <a:xfrm flipH="1" flipV="1">
            <a:off x="2475979" y="1027134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5" idx="0"/>
          </p:cNvCxnSpPr>
          <p:nvPr/>
        </p:nvCxnSpPr>
        <p:spPr>
          <a:xfrm flipV="1">
            <a:off x="569936" y="920663"/>
            <a:ext cx="1812097" cy="1181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906040" y="1559491"/>
            <a:ext cx="11774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4486406" y="2102285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392450" y="2102285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392449" y="81419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0" idx="2"/>
          </p:cNvCxnSpPr>
          <p:nvPr/>
        </p:nvCxnSpPr>
        <p:spPr>
          <a:xfrm>
            <a:off x="4674298" y="2208756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0" idx="0"/>
            <a:endCxn id="21" idx="4"/>
          </p:cNvCxnSpPr>
          <p:nvPr/>
        </p:nvCxnSpPr>
        <p:spPr>
          <a:xfrm flipH="1" flipV="1">
            <a:off x="6486395" y="1027134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4627325" y="968680"/>
            <a:ext cx="1812097" cy="1181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4486405" y="812103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4674298" y="918574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 flipV="1">
            <a:off x="4580352" y="1049054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69935" y="2617940"/>
            <a:ext cx="581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頂点</a:t>
            </a:r>
            <a:r>
              <a:rPr lang="ja-JP" altLang="en-US" dirty="0" smtClean="0"/>
              <a:t>を１つ追加して、４点から２面表示させるようにします。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0" y="3205489"/>
            <a:ext cx="6165322" cy="2518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1" name="直線矢印コネクタ 30"/>
          <p:cNvCxnSpPr/>
          <p:nvPr/>
        </p:nvCxnSpPr>
        <p:spPr>
          <a:xfrm flipH="1">
            <a:off x="6525018" y="4523398"/>
            <a:ext cx="61481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4084282" y="5565146"/>
            <a:ext cx="31432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テキスト ボックス 1026"/>
          <p:cNvSpPr txBox="1"/>
          <p:nvPr/>
        </p:nvSpPr>
        <p:spPr>
          <a:xfrm>
            <a:off x="7139835" y="4338732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追加：４つ目の頂点を作成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292235" y="5380480"/>
            <a:ext cx="3549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変更</a:t>
            </a:r>
            <a:r>
              <a:rPr kumimoji="1" lang="ja-JP" altLang="en-US" dirty="0" smtClean="0"/>
              <a:t>：４つ目の頂点を追加したので</a:t>
            </a:r>
            <a:endParaRPr kumimoji="1" lang="en-US" altLang="ja-JP" dirty="0" smtClean="0"/>
          </a:p>
          <a:p>
            <a:r>
              <a:rPr lang="en-US" altLang="ja-JP" dirty="0" smtClean="0"/>
              <a:t>Buffer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size</a:t>
            </a:r>
            <a:r>
              <a:rPr lang="ja-JP" altLang="en-US" dirty="0" smtClean="0"/>
              <a:t>を大きくする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21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5" y="644634"/>
            <a:ext cx="4045327" cy="1848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2734" y="15031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・面の数を増やす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8171060" y="1980446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0077104" y="1980446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077103" y="692353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7" idx="2"/>
          </p:cNvCxnSpPr>
          <p:nvPr/>
        </p:nvCxnSpPr>
        <p:spPr>
          <a:xfrm>
            <a:off x="8358952" y="2086917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7" idx="0"/>
            <a:endCxn id="8" idx="4"/>
          </p:cNvCxnSpPr>
          <p:nvPr/>
        </p:nvCxnSpPr>
        <p:spPr>
          <a:xfrm flipH="1" flipV="1">
            <a:off x="10171049" y="905295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311979" y="846841"/>
            <a:ext cx="1812097" cy="1181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/>
          <p:nvPr/>
        </p:nvSpPr>
        <p:spPr>
          <a:xfrm>
            <a:off x="8171059" y="690264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358952" y="796735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8265006" y="927215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8043632" y="21933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[0]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49675" y="21933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[1]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949673" y="3957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[2]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27012" y="3957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[3]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8469762" y="2193388"/>
            <a:ext cx="14799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10264995" y="927215"/>
            <a:ext cx="0" cy="1053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8486383" y="1079616"/>
            <a:ext cx="1548966" cy="9488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358952" y="846841"/>
            <a:ext cx="1479913" cy="101043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8486383" y="692353"/>
            <a:ext cx="1352482" cy="239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8171059" y="917252"/>
            <a:ext cx="0" cy="9400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5" y="3563132"/>
            <a:ext cx="5080746" cy="88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53" name="テキスト ボックス 2052"/>
          <p:cNvSpPr txBox="1"/>
          <p:nvPr/>
        </p:nvSpPr>
        <p:spPr>
          <a:xfrm>
            <a:off x="212942" y="308140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・描画部分変更</a:t>
            </a:r>
            <a:endParaRPr kumimoji="1" lang="en-US" altLang="ja-JP" dirty="0" smtClean="0"/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387915" y="2667674"/>
            <a:ext cx="792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三角形</a:t>
            </a:r>
            <a:r>
              <a:rPr lang="ja-JP" altLang="en-US" dirty="0" smtClean="0"/>
              <a:t>を２面作ることで四角形を表現します。よって、</a:t>
            </a:r>
            <a:r>
              <a:rPr lang="en-US" altLang="ja-JP" dirty="0" smtClean="0"/>
              <a:t>index</a:t>
            </a:r>
            <a:r>
              <a:rPr lang="ja-JP" altLang="en-US" dirty="0" smtClean="0"/>
              <a:t>の数</a:t>
            </a:r>
            <a:r>
              <a:rPr lang="en-US" altLang="ja-JP" dirty="0" smtClean="0"/>
              <a:t>2×3</a:t>
            </a:r>
            <a:r>
              <a:rPr lang="ja-JP" altLang="en-US" dirty="0" smtClean="0"/>
              <a:t>になります。</a:t>
            </a:r>
            <a:endParaRPr kumimoji="1" lang="ja-JP" altLang="en-US" dirty="0"/>
          </a:p>
        </p:txBody>
      </p:sp>
      <p:sp>
        <p:nvSpPr>
          <p:cNvPr id="2055" name="テキスト ボックス 2054"/>
          <p:cNvSpPr txBox="1"/>
          <p:nvPr/>
        </p:nvSpPr>
        <p:spPr>
          <a:xfrm>
            <a:off x="9377080" y="155968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１面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496899" y="98272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面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3818426" y="519644"/>
            <a:ext cx="866308" cy="3205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テキスト ボックス 2056"/>
          <p:cNvSpPr txBox="1"/>
          <p:nvPr/>
        </p:nvSpPr>
        <p:spPr>
          <a:xfrm>
            <a:off x="4684734" y="334978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次元配列で表現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H="1">
            <a:off x="2743275" y="1647417"/>
            <a:ext cx="1941459" cy="56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テキスト ボックス 2058"/>
          <p:cNvSpPr txBox="1"/>
          <p:nvPr/>
        </p:nvSpPr>
        <p:spPr>
          <a:xfrm>
            <a:off x="4628968" y="1468399"/>
            <a:ext cx="294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追加：２面を作る</a:t>
            </a:r>
            <a:r>
              <a:rPr lang="en-US" altLang="ja-JP" dirty="0" smtClean="0"/>
              <a:t>index</a:t>
            </a:r>
            <a:r>
              <a:rPr lang="ja-JP" altLang="en-US" dirty="0" smtClean="0"/>
              <a:t>を設定</a:t>
            </a:r>
            <a:endParaRPr lang="en-US" altLang="ja-JP" dirty="0" smtClean="0"/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4187978" y="4165211"/>
            <a:ext cx="1185688" cy="4443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テキスト ボックス 2060"/>
          <p:cNvSpPr txBox="1"/>
          <p:nvPr/>
        </p:nvSpPr>
        <p:spPr>
          <a:xfrm>
            <a:off x="5468661" y="4609578"/>
            <a:ext cx="473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変更：使用してる</a:t>
            </a:r>
            <a:r>
              <a:rPr kumimoji="1" lang="en-US" altLang="ja-JP" dirty="0" smtClean="0"/>
              <a:t>index</a:t>
            </a:r>
            <a:r>
              <a:rPr lang="ja-JP" altLang="en-US" dirty="0"/>
              <a:t>数</a:t>
            </a:r>
            <a:r>
              <a:rPr lang="ja-JP" altLang="en-US" dirty="0" smtClean="0"/>
              <a:t>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6</a:t>
            </a:r>
            <a:r>
              <a:rPr lang="ja-JP" altLang="en-US" dirty="0" smtClean="0"/>
              <a:t>に増えたため</a:t>
            </a:r>
            <a:endParaRPr kumimoji="1" lang="ja-JP" altLang="en-US" dirty="0"/>
          </a:p>
        </p:txBody>
      </p:sp>
      <p:pic>
        <p:nvPicPr>
          <p:cNvPr id="206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0" y="4794244"/>
            <a:ext cx="2404715" cy="187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テキスト ボックス 2062"/>
          <p:cNvSpPr txBox="1"/>
          <p:nvPr/>
        </p:nvSpPr>
        <p:spPr>
          <a:xfrm>
            <a:off x="2928288" y="630118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こんな感じに表示されたら成功です。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294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48" y="844461"/>
            <a:ext cx="1906044" cy="1260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639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Polygon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Graphic</a:t>
            </a:r>
            <a:r>
              <a:rPr kumimoji="1" lang="ja-JP" altLang="en-US" dirty="0" smtClean="0"/>
              <a:t>を貼り付ける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Polygon</a:t>
            </a:r>
            <a:r>
              <a:rPr lang="ja-JP" altLang="en-US" dirty="0" smtClean="0"/>
              <a:t>に貼り付ける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（テクスチャ）と言います。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19203" y="202817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625247" y="202817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625246" y="740079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6" idx="2"/>
          </p:cNvCxnSpPr>
          <p:nvPr/>
        </p:nvCxnSpPr>
        <p:spPr>
          <a:xfrm>
            <a:off x="907095" y="2134643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0"/>
            <a:endCxn id="7" idx="4"/>
          </p:cNvCxnSpPr>
          <p:nvPr/>
        </p:nvCxnSpPr>
        <p:spPr>
          <a:xfrm flipH="1" flipV="1">
            <a:off x="2719192" y="953021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60122" y="894567"/>
            <a:ext cx="1812097" cy="1181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719202" y="737990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907095" y="844461"/>
            <a:ext cx="1718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813149" y="974941"/>
            <a:ext cx="1" cy="1075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893" y="1141507"/>
            <a:ext cx="667676" cy="713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4153867" y="1854894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Texture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2813138" y="1474938"/>
            <a:ext cx="1340729" cy="375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866185" y="153619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貼り付ける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682" y="2379945"/>
            <a:ext cx="98917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Polygon</a:t>
            </a:r>
            <a:r>
              <a:rPr lang="ja-JP" altLang="en-US" dirty="0" smtClean="0"/>
              <a:t>に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を貼るのに必要な情報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Texture		     :</a:t>
            </a:r>
            <a:r>
              <a:rPr lang="ja-JP" altLang="en-US" dirty="0" smtClean="0"/>
              <a:t>　貼り付ける</a:t>
            </a:r>
            <a:r>
              <a:rPr lang="en-US" altLang="ja-JP" dirty="0" smtClean="0"/>
              <a:t>Graphic</a:t>
            </a:r>
            <a:r>
              <a:rPr lang="ja-JP" altLang="en-US" dirty="0" smtClean="0"/>
              <a:t>情報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TextureSamplerState</a:t>
            </a:r>
            <a:r>
              <a:rPr lang="ja-JP" altLang="en-US" dirty="0"/>
              <a:t> </a:t>
            </a:r>
            <a:r>
              <a:rPr lang="ja-JP" altLang="en-US" dirty="0" smtClean="0"/>
              <a:t>： 貼り付けた</a:t>
            </a:r>
            <a:r>
              <a:rPr lang="ja-JP" altLang="en-US" dirty="0"/>
              <a:t>時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が伸びたり縮んだりした時</a:t>
            </a:r>
            <a:r>
              <a:rPr lang="ja-JP" altLang="en-US" dirty="0"/>
              <a:t>の</a:t>
            </a:r>
            <a:r>
              <a:rPr lang="ja-JP" altLang="en-US" dirty="0" smtClean="0"/>
              <a:t>誤差に対しての処理設定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UV		</a:t>
            </a:r>
            <a:r>
              <a:rPr lang="ja-JP" altLang="en-US" dirty="0" smtClean="0"/>
              <a:t>　  ： 頂点に対して</a:t>
            </a:r>
            <a:r>
              <a:rPr lang="en-US" altLang="ja-JP" dirty="0" smtClean="0"/>
              <a:t>Texture</a:t>
            </a:r>
            <a:r>
              <a:rPr lang="ja-JP" altLang="en-US" dirty="0" smtClean="0"/>
              <a:t>のどの位置から貼り付けるのかと言う位置情報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7890" y="4910203"/>
            <a:ext cx="963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このような情報が必要になるため、色々な部分を改造する必要が出てきます。</a:t>
            </a:r>
            <a:endParaRPr kumimoji="1" lang="en-US" altLang="ja-JP" dirty="0" smtClean="0"/>
          </a:p>
          <a:p>
            <a:r>
              <a:rPr lang="ja-JP" altLang="en-US" dirty="0"/>
              <a:t>それでは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256×256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Texture.png</a:t>
            </a:r>
            <a:r>
              <a:rPr lang="ja-JP" altLang="en-US" dirty="0" smtClean="0"/>
              <a:t>を自分で用意し同</a:t>
            </a:r>
            <a:r>
              <a:rPr lang="en-US" altLang="ja-JP" dirty="0" smtClean="0"/>
              <a:t>Folder</a:t>
            </a:r>
            <a:r>
              <a:rPr lang="ja-JP" altLang="en-US" smtClean="0"/>
              <a:t>に入れてから、</a:t>
            </a:r>
            <a:r>
              <a:rPr lang="en-US" altLang="ja-JP" smtClean="0"/>
              <a:t>coating</a:t>
            </a:r>
            <a:r>
              <a:rPr lang="ja-JP" altLang="en-US" smtClean="0"/>
              <a:t>していきましょう。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3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・必要な変数を用意する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6" y="395764"/>
            <a:ext cx="6126548" cy="16743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>
            <a:stCxn id="9" idx="1"/>
            <a:endCxn id="5" idx="3"/>
          </p:cNvCxnSpPr>
          <p:nvPr/>
        </p:nvCxnSpPr>
        <p:spPr>
          <a:xfrm flipH="1">
            <a:off x="6222584" y="1111766"/>
            <a:ext cx="419516" cy="1211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42100" y="927100"/>
            <a:ext cx="524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SampleStatus</a:t>
            </a:r>
            <a:r>
              <a:rPr kumimoji="1" lang="ja-JP" altLang="en-US" smtClean="0"/>
              <a:t>と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情報を持つ変数を用意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6036" y="2864703"/>
            <a:ext cx="1153588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/>
              <a:t>ID3D11ShaderResourceView</a:t>
            </a:r>
          </a:p>
          <a:p>
            <a:r>
              <a:rPr lang="ja-JP" altLang="en-US"/>
              <a:t>シェーダー リソース ビュー インターフェイスは、レンダリング時にシェーダーがアクセス可能なサブリソースを指定します。シェーダー リソースの例として、定数バッファー、テクスチャー バッファー、テクスチャー、サンプラーなどがあります。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73054" y="6488668"/>
            <a:ext cx="551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https://msdn.microsoft.com/ja-jp/library/ee420031.aspx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96036" y="2165518"/>
            <a:ext cx="1153588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/>
              <a:t>ID3D11SamplerState</a:t>
            </a:r>
          </a:p>
          <a:p>
            <a:r>
              <a:rPr lang="ja-JP" altLang="en-US"/>
              <a:t>サンプラー ステート インターフェイスは、テクスチャーのサンプラー ステートにアクセスします。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673053" y="6240502"/>
            <a:ext cx="551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https://msdn.microsoft.com/ja-jp/library/ee419870.aspx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036" y="4191000"/>
            <a:ext cx="504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設定と作成のところで細かい話になると思います。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03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・頂点</a:t>
            </a:r>
            <a:r>
              <a:rPr lang="en-US" altLang="ja-JP" smtClean="0"/>
              <a:t>L</a:t>
            </a:r>
            <a:r>
              <a:rPr kumimoji="1" lang="en-US" altLang="ja-JP" smtClean="0"/>
              <a:t>ayout</a:t>
            </a:r>
            <a:r>
              <a:rPr kumimoji="1" lang="ja-JP" altLang="en-US" smtClean="0"/>
              <a:t>情報に</a:t>
            </a:r>
            <a:r>
              <a:rPr kumimoji="1" lang="en-US" altLang="ja-JP" smtClean="0"/>
              <a:t>UV</a:t>
            </a:r>
            <a:r>
              <a:rPr kumimoji="1" lang="ja-JP" altLang="en-US" smtClean="0"/>
              <a:t>の追加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1" y="479424"/>
            <a:ext cx="492773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5079584" y="1130300"/>
            <a:ext cx="597316" cy="5979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76900" y="876300"/>
            <a:ext cx="406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追加：頂点情報に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の位置加える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86" y="221829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UV</a:t>
            </a:r>
            <a:r>
              <a:rPr lang="ja-JP" altLang="en-US" smtClean="0"/>
              <a:t>座標とは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86" y="3051658"/>
            <a:ext cx="2438095" cy="24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>
            <a:off x="1544886" y="3051658"/>
            <a:ext cx="298899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 flipH="1">
            <a:off x="4533884" y="2697715"/>
            <a:ext cx="317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smtClean="0"/>
              <a:t>U</a:t>
            </a:r>
            <a:endParaRPr kumimoji="1" lang="ja-JP" altLang="en-US" sz="400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544886" y="3051658"/>
            <a:ext cx="0" cy="283106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 flipH="1">
            <a:off x="1328986" y="5685481"/>
            <a:ext cx="317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smtClean="0"/>
              <a:t>V</a:t>
            </a:r>
            <a:endParaRPr kumimoji="1" lang="ja-JP" altLang="en-US" sz="40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3532" y="269944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(0.0f,0.0f)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17350" y="5489753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(1.0f,1.0f)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23378" y="269944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(1.0f,0.0f)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7662" y="5472637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(1.0f,0.0f)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686" y="6248546"/>
            <a:ext cx="1252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UV</a:t>
            </a:r>
            <a:r>
              <a:rPr lang="ja-JP" altLang="en-US" smtClean="0"/>
              <a:t>座標とは、</a:t>
            </a:r>
            <a:r>
              <a:rPr lang="en-US" altLang="ja-JP"/>
              <a:t>T</a:t>
            </a:r>
            <a:r>
              <a:rPr lang="en-US" altLang="ja-JP" smtClean="0"/>
              <a:t>exture</a:t>
            </a:r>
            <a:r>
              <a:rPr lang="ja-JP" altLang="en-US" smtClean="0"/>
              <a:t>の最大</a:t>
            </a:r>
            <a:r>
              <a:rPr lang="en-US" altLang="ja-JP"/>
              <a:t>S</a:t>
            </a:r>
            <a:r>
              <a:rPr lang="en-US" altLang="ja-JP" smtClean="0"/>
              <a:t>ize</a:t>
            </a:r>
            <a:r>
              <a:rPr lang="ja-JP" altLang="en-US" smtClean="0"/>
              <a:t>を</a:t>
            </a:r>
            <a:r>
              <a:rPr lang="en-US" altLang="ja-JP" smtClean="0"/>
              <a:t>100</a:t>
            </a:r>
            <a:r>
              <a:rPr lang="ja-JP" altLang="en-US" smtClean="0"/>
              <a:t>％とした時の値で表現した座標である。各頂点がその</a:t>
            </a:r>
            <a:r>
              <a:rPr lang="en-US" altLang="ja-JP" smtClean="0"/>
              <a:t>U</a:t>
            </a:r>
            <a:r>
              <a:rPr lang="ja-JP" altLang="en-US" smtClean="0"/>
              <a:t>と</a:t>
            </a:r>
            <a:r>
              <a:rPr lang="en-US" altLang="ja-JP" smtClean="0"/>
              <a:t>V</a:t>
            </a:r>
            <a:r>
              <a:rPr lang="ja-JP" altLang="en-US" smtClean="0"/>
              <a:t>の値を</a:t>
            </a:r>
            <a:r>
              <a:rPr lang="en-US" altLang="ja-JP" smtClean="0"/>
              <a:t>0.0</a:t>
            </a:r>
            <a:r>
              <a:rPr lang="ja-JP" altLang="en-US" smtClean="0"/>
              <a:t>ｆ～</a:t>
            </a:r>
            <a:r>
              <a:rPr lang="en-US" altLang="ja-JP" smtClean="0"/>
              <a:t>1.0f</a:t>
            </a:r>
            <a:r>
              <a:rPr lang="ja-JP" altLang="en-US" smtClean="0"/>
              <a:t>で持つことで</a:t>
            </a:r>
            <a:endParaRPr lang="en-US" altLang="ja-JP" smtClean="0"/>
          </a:p>
          <a:p>
            <a:r>
              <a:rPr lang="en-US" altLang="ja-JP"/>
              <a:t>Polygon</a:t>
            </a:r>
            <a:r>
              <a:rPr lang="ja-JP" altLang="en-US" smtClean="0"/>
              <a:t>に</a:t>
            </a:r>
            <a:r>
              <a:rPr lang="en-US" altLang="ja-JP" smtClean="0"/>
              <a:t>texture</a:t>
            </a:r>
            <a:r>
              <a:rPr lang="ja-JP" altLang="en-US" smtClean="0"/>
              <a:t>の色を描画させることができる。</a:t>
            </a:r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155444" y="2636840"/>
            <a:ext cx="4403306" cy="3695652"/>
            <a:chOff x="6158125" y="6039424"/>
            <a:chExt cx="4403306" cy="3695652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5349" y="6393367"/>
              <a:ext cx="2438095" cy="24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2" name="直線矢印コネクタ 31"/>
            <p:cNvCxnSpPr/>
            <p:nvPr/>
          </p:nvCxnSpPr>
          <p:spPr>
            <a:xfrm>
              <a:off x="7255349" y="6393367"/>
              <a:ext cx="298899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 flipH="1">
              <a:off x="10244347" y="6039424"/>
              <a:ext cx="317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smtClean="0"/>
                <a:t>U</a:t>
              </a:r>
              <a:endParaRPr kumimoji="1" lang="ja-JP" altLang="en-US" sz="4000"/>
            </a:p>
          </p:txBody>
        </p:sp>
        <p:cxnSp>
          <p:nvCxnSpPr>
            <p:cNvPr id="34" name="直線矢印コネクタ 33"/>
            <p:cNvCxnSpPr/>
            <p:nvPr/>
          </p:nvCxnSpPr>
          <p:spPr>
            <a:xfrm>
              <a:off x="7255349" y="6393367"/>
              <a:ext cx="0" cy="28310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 flipH="1">
              <a:off x="7039449" y="9027190"/>
              <a:ext cx="317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smtClean="0"/>
                <a:t>V</a:t>
              </a:r>
              <a:endParaRPr kumimoji="1" lang="ja-JP" altLang="en-US" sz="400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203995" y="6041151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(0.0f,0.0f)</a:t>
              </a:r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427813" y="8831462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(1.0f,1.0f)</a:t>
              </a:r>
              <a:endParaRPr kumimoji="1" lang="ja-JP" altLang="en-US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133841" y="6041151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(1.0f,0.0f)</a:t>
              </a:r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158125" y="8814346"/>
              <a:ext cx="1097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mtClean="0"/>
                <a:t>(1.0f,0.0f)</a:t>
              </a:r>
              <a:endParaRPr kumimoji="1" lang="ja-JP" altLang="en-US"/>
            </a:p>
          </p:txBody>
        </p:sp>
      </p:grpSp>
      <p:sp>
        <p:nvSpPr>
          <p:cNvPr id="25" name="円/楕円 24"/>
          <p:cNvSpPr/>
          <p:nvPr/>
        </p:nvSpPr>
        <p:spPr>
          <a:xfrm>
            <a:off x="7489106" y="516586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9395150" y="5165862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9395149" y="3877769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6" idx="2"/>
          </p:cNvCxnSpPr>
          <p:nvPr/>
        </p:nvCxnSpPr>
        <p:spPr>
          <a:xfrm>
            <a:off x="7676998" y="5272333"/>
            <a:ext cx="171815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6" idx="0"/>
            <a:endCxn id="27" idx="4"/>
          </p:cNvCxnSpPr>
          <p:nvPr/>
        </p:nvCxnSpPr>
        <p:spPr>
          <a:xfrm flipH="1" flipV="1">
            <a:off x="9489095" y="4090711"/>
            <a:ext cx="1" cy="1075151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5" idx="0"/>
          </p:cNvCxnSpPr>
          <p:nvPr/>
        </p:nvCxnSpPr>
        <p:spPr>
          <a:xfrm flipV="1">
            <a:off x="7583052" y="3984240"/>
            <a:ext cx="1812097" cy="118162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0290367" y="3356554"/>
            <a:ext cx="184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　　の各頂点に</a:t>
            </a:r>
            <a:endParaRPr lang="en-US" altLang="ja-JP" smtClean="0"/>
          </a:p>
          <a:p>
            <a:r>
              <a:rPr lang="en-US" altLang="ja-JP" smtClean="0"/>
              <a:t>UV</a:t>
            </a:r>
            <a:r>
              <a:rPr lang="ja-JP" altLang="en-US" smtClean="0"/>
              <a:t>に図の場所の</a:t>
            </a:r>
            <a:endParaRPr lang="en-US" altLang="ja-JP" smtClean="0"/>
          </a:p>
          <a:p>
            <a:r>
              <a:rPr lang="ja-JP" altLang="en-US" smtClean="0"/>
              <a:t>値を</a:t>
            </a:r>
            <a:r>
              <a:rPr lang="ja-JP" altLang="en-US"/>
              <a:t>入</a:t>
            </a:r>
            <a:r>
              <a:rPr lang="ja-JP" altLang="en-US" smtClean="0"/>
              <a:t>れる</a:t>
            </a:r>
            <a:r>
              <a:rPr lang="ja-JP" altLang="en-US"/>
              <a:t>と</a:t>
            </a:r>
            <a:r>
              <a:rPr lang="en-US" altLang="ja-JP" smtClean="0"/>
              <a:t>Poly</a:t>
            </a:r>
          </a:p>
          <a:p>
            <a:r>
              <a:rPr lang="en-US" altLang="ja-JP" smtClean="0"/>
              <a:t>gon</a:t>
            </a:r>
            <a:r>
              <a:rPr lang="ja-JP" altLang="en-US" smtClean="0"/>
              <a:t>に描</a:t>
            </a:r>
            <a:r>
              <a:rPr lang="ja-JP" altLang="en-US" smtClean="0"/>
              <a:t>画される</a:t>
            </a:r>
            <a:endParaRPr lang="en-US" altLang="ja-JP" smtClean="0"/>
          </a:p>
        </p:txBody>
      </p:sp>
      <p:sp>
        <p:nvSpPr>
          <p:cNvPr id="47" name="直角三角形 46"/>
          <p:cNvSpPr/>
          <p:nvPr/>
        </p:nvSpPr>
        <p:spPr>
          <a:xfrm flipH="1">
            <a:off x="7463706" y="3921519"/>
            <a:ext cx="1999988" cy="1336738"/>
          </a:xfrm>
          <a:prstGeom prst="rtTriangle">
            <a:avLst/>
          </a:prstGeom>
          <a:solidFill>
            <a:srgbClr val="00B0F0">
              <a:alpha val="28000"/>
            </a:srgb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44" idx="1"/>
          </p:cNvCxnSpPr>
          <p:nvPr/>
        </p:nvCxnSpPr>
        <p:spPr>
          <a:xfrm flipH="1">
            <a:off x="9314701" y="3956719"/>
            <a:ext cx="975666" cy="540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10400208" y="3453179"/>
            <a:ext cx="187891" cy="21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26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・頂点</a:t>
            </a:r>
            <a:r>
              <a:rPr lang="en-US" altLang="ja-JP" smtClean="0"/>
              <a:t>L</a:t>
            </a:r>
            <a:r>
              <a:rPr kumimoji="1" lang="en-US" altLang="ja-JP" smtClean="0"/>
              <a:t>ayout</a:t>
            </a:r>
            <a:r>
              <a:rPr lang="ja-JP" altLang="en-US" smtClean="0"/>
              <a:t>に</a:t>
            </a:r>
            <a:r>
              <a:rPr lang="en-US" altLang="ja-JP" smtClean="0"/>
              <a:t>UV</a:t>
            </a:r>
            <a:r>
              <a:rPr lang="ja-JP" altLang="en-US" smtClean="0"/>
              <a:t>を追加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1" y="487362"/>
            <a:ext cx="8949570" cy="14938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矢印コネクタ 6"/>
          <p:cNvCxnSpPr/>
          <p:nvPr/>
        </p:nvCxnSpPr>
        <p:spPr>
          <a:xfrm flipV="1">
            <a:off x="660400" y="1686480"/>
            <a:ext cx="367884" cy="574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88141" y="2260600"/>
            <a:ext cx="601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追加：頂点が持つ情報（</a:t>
            </a:r>
            <a:r>
              <a:rPr kumimoji="1" lang="en-US" altLang="ja-JP" smtClean="0"/>
              <a:t>layout</a:t>
            </a:r>
            <a:r>
              <a:rPr kumimoji="1" lang="ja-JP" altLang="en-US" smtClean="0"/>
              <a:t>）</a:t>
            </a:r>
            <a:r>
              <a:rPr lang="ja-JP" altLang="en-US" smtClean="0"/>
              <a:t>が変わったのでこちらも追加</a:t>
            </a:r>
            <a:endParaRPr kumimoji="1" lang="en-US" altLang="ja-JP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8" y="2909332"/>
            <a:ext cx="8903469" cy="19547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V="1">
            <a:off x="6205558" y="4577040"/>
            <a:ext cx="367884" cy="574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33900" y="5151160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追加：各頂点に</a:t>
            </a:r>
            <a:r>
              <a:rPr kumimoji="1" lang="en-US" altLang="ja-JP" smtClean="0"/>
              <a:t>UV</a:t>
            </a:r>
            <a:r>
              <a:rPr kumimoji="1" lang="ja-JP" altLang="en-US" smtClean="0"/>
              <a:t>を持たせる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" y="0"/>
            <a:ext cx="5280762" cy="45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935448" y="495300"/>
            <a:ext cx="2690652" cy="957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626100" y="327739"/>
            <a:ext cx="585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/>
              <a:t>追加：</a:t>
            </a:r>
            <a:r>
              <a:rPr lang="en-US" altLang="ja-JP" b="1" smtClean="0"/>
              <a:t>C</a:t>
            </a:r>
            <a:r>
              <a:rPr kumimoji="1" lang="en-US" altLang="ja-JP" b="1" smtClean="0"/>
              <a:t>onstantBuffer</a:t>
            </a:r>
            <a:r>
              <a:rPr kumimoji="1" lang="ja-JP" altLang="en-US" b="1" smtClean="0"/>
              <a:t>の次に</a:t>
            </a:r>
            <a:r>
              <a:rPr kumimoji="1" lang="en-US" altLang="ja-JP" b="1" smtClean="0"/>
              <a:t>TextureSampler</a:t>
            </a:r>
            <a:r>
              <a:rPr kumimoji="1" lang="ja-JP" altLang="en-US" b="1" smtClean="0"/>
              <a:t>の</a:t>
            </a:r>
            <a:r>
              <a:rPr lang="en-US" altLang="ja-JP" b="1" smtClean="0"/>
              <a:t>S</a:t>
            </a:r>
            <a:r>
              <a:rPr kumimoji="1" lang="en-US" altLang="ja-JP" b="1" smtClean="0"/>
              <a:t>tatus</a:t>
            </a:r>
            <a:r>
              <a:rPr kumimoji="1" lang="ja-JP" altLang="en-US" b="1" smtClean="0"/>
              <a:t>設定と</a:t>
            </a:r>
            <a:endParaRPr kumimoji="1" lang="en-US" altLang="ja-JP" b="1" smtClean="0"/>
          </a:p>
          <a:p>
            <a:r>
              <a:rPr lang="ja-JP" altLang="en-US" b="1" smtClean="0"/>
              <a:t>作成しました。</a:t>
            </a:r>
            <a:endParaRPr kumimoji="1" lang="ja-JP" altLang="en-US" b="1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4070777" y="2622550"/>
            <a:ext cx="1579538" cy="5277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12338" y="2965598"/>
            <a:ext cx="625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値が</a:t>
            </a:r>
            <a:r>
              <a:rPr kumimoji="1" lang="en-US" altLang="ja-JP" smtClean="0"/>
              <a:t>1.0</a:t>
            </a:r>
            <a:r>
              <a:rPr kumimoji="1" lang="ja-JP" altLang="en-US" smtClean="0"/>
              <a:t>以上同じ整数値の</a:t>
            </a:r>
            <a:r>
              <a:rPr lang="ja-JP" altLang="en-US" smtClean="0"/>
              <a:t>区切り</a:t>
            </a:r>
            <a:r>
              <a:rPr lang="ja-JP" altLang="en-US"/>
              <a:t>ごと</a:t>
            </a:r>
            <a:r>
              <a:rPr lang="ja-JP" altLang="en-US" smtClean="0"/>
              <a:t>に同じ</a:t>
            </a:r>
            <a:r>
              <a:rPr lang="en-US" altLang="ja-JP" smtClean="0"/>
              <a:t>T</a:t>
            </a:r>
            <a:r>
              <a:rPr kumimoji="1" lang="en-US" altLang="ja-JP" smtClean="0"/>
              <a:t>exture</a:t>
            </a:r>
            <a:r>
              <a:rPr kumimoji="1" lang="ja-JP" altLang="en-US" smtClean="0"/>
              <a:t>を繰り返す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929455" y="1948140"/>
            <a:ext cx="1862182" cy="1791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70935" y="17145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/>
              <a:t>縮小、</a:t>
            </a:r>
            <a:r>
              <a:rPr lang="ja-JP" altLang="en-US" smtClean="0"/>
              <a:t>拡大等の誤差に対して異方性補間</a:t>
            </a:r>
            <a:r>
              <a:rPr lang="ja-JP" altLang="en-US"/>
              <a:t>を</a:t>
            </a:r>
            <a:r>
              <a:rPr lang="ja-JP" altLang="en-US" smtClean="0"/>
              <a:t>使用する</a:t>
            </a:r>
            <a:endParaRPr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1683178" y="4458356"/>
            <a:ext cx="666322" cy="4692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349500" y="4755708"/>
            <a:ext cx="447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</a:t>
            </a:r>
            <a:r>
              <a:rPr kumimoji="1" lang="en-US" altLang="ja-JP" smtClean="0"/>
              <a:t>tatus</a:t>
            </a:r>
            <a:r>
              <a:rPr kumimoji="1" lang="ja-JP" altLang="en-US" smtClean="0"/>
              <a:t>を元に</a:t>
            </a:r>
            <a:r>
              <a:rPr kumimoji="1" lang="en-US" altLang="ja-JP" smtClean="0"/>
              <a:t>Sampler</a:t>
            </a:r>
            <a:r>
              <a:rPr lang="en-US" altLang="ja-JP" smtClean="0"/>
              <a:t>Status</a:t>
            </a:r>
            <a:r>
              <a:rPr lang="ja-JP" altLang="en-US" smtClean="0"/>
              <a:t>の</a:t>
            </a:r>
            <a:r>
              <a:rPr lang="en-US" altLang="ja-JP" smtClean="0"/>
              <a:t>interface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400" y="-25400"/>
            <a:ext cx="121666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D3D11_SAMPLER_DESC</a:t>
            </a:r>
          </a:p>
          <a:p>
            <a:r>
              <a:rPr lang="ja-JP" altLang="en-US" sz="1200"/>
              <a:t>サンプラー ステートを記述します。</a:t>
            </a:r>
          </a:p>
          <a:p>
            <a:r>
              <a:rPr lang="en-US" altLang="ja-JP" sz="1200" smtClean="0"/>
              <a:t>typedef </a:t>
            </a:r>
            <a:r>
              <a:rPr lang="en-US" altLang="ja-JP" sz="1200"/>
              <a:t>struct D3D11_SAMPLER_DESC {</a:t>
            </a:r>
          </a:p>
          <a:p>
            <a:r>
              <a:rPr lang="en-US" altLang="ja-JP" sz="1200"/>
              <a:t>    D3D11_FILTER Filter;</a:t>
            </a:r>
          </a:p>
          <a:p>
            <a:r>
              <a:rPr lang="en-US" altLang="ja-JP" sz="1200"/>
              <a:t>    D3D11_TEXTURE_ADDRESS_MODE AddressU;</a:t>
            </a:r>
          </a:p>
          <a:p>
            <a:r>
              <a:rPr lang="en-US" altLang="ja-JP" sz="1200"/>
              <a:t>    D3D11_TEXTURE_ADDRESS_MODE AddressV;</a:t>
            </a:r>
          </a:p>
          <a:p>
            <a:r>
              <a:rPr lang="en-US" altLang="ja-JP" sz="1200"/>
              <a:t>    D3D11_TEXTURE_ADDRESS_MODE AddressW;</a:t>
            </a:r>
          </a:p>
          <a:p>
            <a:r>
              <a:rPr lang="en-US" altLang="ja-JP" sz="1200"/>
              <a:t>    FLOAT MipLODBias;</a:t>
            </a:r>
          </a:p>
          <a:p>
            <a:r>
              <a:rPr lang="en-US" altLang="ja-JP" sz="1200"/>
              <a:t>    UINT MaxAnisotropy;</a:t>
            </a:r>
          </a:p>
          <a:p>
            <a:r>
              <a:rPr lang="en-US" altLang="ja-JP" sz="1200"/>
              <a:t>    D3D11_COMPARISON_FUNC ComparisonFunc;</a:t>
            </a:r>
          </a:p>
          <a:p>
            <a:r>
              <a:rPr lang="en-US" altLang="ja-JP" sz="1200"/>
              <a:t>    FLOAT BorderColor[4];</a:t>
            </a:r>
          </a:p>
          <a:p>
            <a:r>
              <a:rPr lang="en-US" altLang="ja-JP" sz="1200"/>
              <a:t>    FLOAT MinLOD;</a:t>
            </a:r>
          </a:p>
          <a:p>
            <a:r>
              <a:rPr lang="en-US" altLang="ja-JP" sz="1200"/>
              <a:t>    FLOAT MaxLOD;</a:t>
            </a:r>
          </a:p>
          <a:p>
            <a:r>
              <a:rPr lang="en-US" altLang="ja-JP" sz="1200"/>
              <a:t>} D3D11_SAMPLER_DESC;</a:t>
            </a:r>
          </a:p>
          <a:p>
            <a:r>
              <a:rPr lang="ja-JP" altLang="en-US" sz="1200"/>
              <a:t>メンバ</a:t>
            </a:r>
          </a:p>
          <a:p>
            <a:r>
              <a:rPr lang="en-US" altLang="ja-JP" sz="1200"/>
              <a:t>Filter</a:t>
            </a:r>
          </a:p>
          <a:p>
            <a:r>
              <a:rPr lang="ja-JP" altLang="en-US" sz="1200"/>
              <a:t>テクスチャーのサンプリング時に使用するフィルタリング メソッドです </a:t>
            </a:r>
            <a:r>
              <a:rPr lang="en-US" altLang="ja-JP" sz="1200"/>
              <a:t>(</a:t>
            </a:r>
            <a:r>
              <a:rPr lang="ja-JP" altLang="en-US" sz="1200"/>
              <a:t>「</a:t>
            </a:r>
            <a:r>
              <a:rPr lang="en-US" altLang="ja-JP" sz="1200"/>
              <a:t>D3D11_FILTER</a:t>
            </a:r>
            <a:r>
              <a:rPr lang="ja-JP" altLang="en-US" sz="1200"/>
              <a:t>」を参照してください</a:t>
            </a:r>
            <a:r>
              <a:rPr lang="en-US" altLang="ja-JP" sz="1200"/>
              <a:t>)</a:t>
            </a:r>
            <a:r>
              <a:rPr lang="ja-JP" altLang="en-US" sz="1200"/>
              <a:t>。</a:t>
            </a:r>
          </a:p>
          <a:p>
            <a:r>
              <a:rPr lang="en-US" altLang="ja-JP" sz="1200"/>
              <a:t>AddressU</a:t>
            </a:r>
          </a:p>
          <a:p>
            <a:r>
              <a:rPr lang="en-US" altLang="ja-JP" sz="1200"/>
              <a:t>0 </a:t>
            </a:r>
            <a:r>
              <a:rPr lang="ja-JP" altLang="en-US" sz="1200"/>
              <a:t>～ </a:t>
            </a:r>
            <a:r>
              <a:rPr lang="en-US" altLang="ja-JP" sz="1200"/>
              <a:t>1 </a:t>
            </a:r>
            <a:r>
              <a:rPr lang="ja-JP" altLang="en-US" sz="1200"/>
              <a:t>の範囲外にある </a:t>
            </a:r>
            <a:r>
              <a:rPr lang="en-US" altLang="ja-JP" sz="1200"/>
              <a:t>u </a:t>
            </a:r>
            <a:r>
              <a:rPr lang="ja-JP" altLang="en-US" sz="1200"/>
              <a:t>テクスチャー座標を解決するために使用されるメソッドです </a:t>
            </a:r>
            <a:r>
              <a:rPr lang="en-US" altLang="ja-JP" sz="1200"/>
              <a:t>(</a:t>
            </a:r>
            <a:r>
              <a:rPr lang="ja-JP" altLang="en-US" sz="1200"/>
              <a:t>「</a:t>
            </a:r>
            <a:r>
              <a:rPr lang="en-US" altLang="ja-JP" sz="1200"/>
              <a:t>D3D11_TEXTURE_ADDRESS_MODE</a:t>
            </a:r>
            <a:r>
              <a:rPr lang="ja-JP" altLang="en-US" sz="1200"/>
              <a:t>」を参照してください</a:t>
            </a:r>
            <a:r>
              <a:rPr lang="en-US" altLang="ja-JP" sz="1200"/>
              <a:t>)</a:t>
            </a:r>
            <a:r>
              <a:rPr lang="ja-JP" altLang="en-US" sz="1200"/>
              <a:t>。</a:t>
            </a:r>
          </a:p>
          <a:p>
            <a:r>
              <a:rPr lang="en-US" altLang="ja-JP" sz="1200"/>
              <a:t>AddressV</a:t>
            </a:r>
          </a:p>
          <a:p>
            <a:r>
              <a:rPr lang="en-US" altLang="ja-JP" sz="1200"/>
              <a:t>0 </a:t>
            </a:r>
            <a:r>
              <a:rPr lang="ja-JP" altLang="en-US" sz="1200"/>
              <a:t>～ </a:t>
            </a:r>
            <a:r>
              <a:rPr lang="en-US" altLang="ja-JP" sz="1200"/>
              <a:t>1 </a:t>
            </a:r>
            <a:r>
              <a:rPr lang="ja-JP" altLang="en-US" sz="1200"/>
              <a:t>の範囲外にある </a:t>
            </a:r>
            <a:r>
              <a:rPr lang="en-US" altLang="ja-JP" sz="1200"/>
              <a:t>v </a:t>
            </a:r>
            <a:r>
              <a:rPr lang="ja-JP" altLang="en-US" sz="1200"/>
              <a:t>テクスチャー座標を解決するために使用されるメソッドです。</a:t>
            </a:r>
          </a:p>
          <a:p>
            <a:r>
              <a:rPr lang="en-US" altLang="ja-JP" sz="1200"/>
              <a:t>AddressW</a:t>
            </a:r>
          </a:p>
          <a:p>
            <a:r>
              <a:rPr lang="en-US" altLang="ja-JP" sz="1200"/>
              <a:t>0 </a:t>
            </a:r>
            <a:r>
              <a:rPr lang="ja-JP" altLang="en-US" sz="1200"/>
              <a:t>～ </a:t>
            </a:r>
            <a:r>
              <a:rPr lang="en-US" altLang="ja-JP" sz="1200"/>
              <a:t>1 </a:t>
            </a:r>
            <a:r>
              <a:rPr lang="ja-JP" altLang="en-US" sz="1200"/>
              <a:t>の範囲外にある </a:t>
            </a:r>
            <a:r>
              <a:rPr lang="en-US" altLang="ja-JP" sz="1200"/>
              <a:t>w </a:t>
            </a:r>
            <a:r>
              <a:rPr lang="ja-JP" altLang="en-US" sz="1200"/>
              <a:t>テクスチャー座標を解決するために使用されるメソッドです。</a:t>
            </a:r>
          </a:p>
          <a:p>
            <a:r>
              <a:rPr lang="en-US" altLang="ja-JP" sz="1200"/>
              <a:t>MipLODBias</a:t>
            </a:r>
          </a:p>
          <a:p>
            <a:r>
              <a:rPr lang="ja-JP" altLang="en-US" sz="1200"/>
              <a:t>計算されたミップマップ レベルからのオフセットです。たとえば、</a:t>
            </a:r>
            <a:r>
              <a:rPr lang="en-US" altLang="ja-JP" sz="1200"/>
              <a:t>Direct3D </a:t>
            </a:r>
            <a:r>
              <a:rPr lang="ja-JP" altLang="en-US" sz="1200"/>
              <a:t>によってテクスチャーをミップマップ レベル </a:t>
            </a:r>
            <a:r>
              <a:rPr lang="en-US" altLang="ja-JP" sz="1200"/>
              <a:t>3 </a:t>
            </a:r>
            <a:r>
              <a:rPr lang="ja-JP" altLang="en-US" sz="1200"/>
              <a:t>でサンプリングする必要があると計算された場合、</a:t>
            </a:r>
            <a:r>
              <a:rPr lang="en-US" altLang="ja-JP" sz="1200"/>
              <a:t>MipLODBias </a:t>
            </a:r>
            <a:r>
              <a:rPr lang="ja-JP" altLang="en-US" sz="1200"/>
              <a:t>を </a:t>
            </a:r>
            <a:r>
              <a:rPr lang="en-US" altLang="ja-JP" sz="1200"/>
              <a:t>2 </a:t>
            </a:r>
            <a:r>
              <a:rPr lang="ja-JP" altLang="en-US" sz="1200"/>
              <a:t>にするとテクスチャーはミップマップ レベル </a:t>
            </a:r>
            <a:r>
              <a:rPr lang="en-US" altLang="ja-JP" sz="1200"/>
              <a:t>5 </a:t>
            </a:r>
            <a:r>
              <a:rPr lang="ja-JP" altLang="en-US" sz="1200"/>
              <a:t>でサンプリングされます。</a:t>
            </a:r>
          </a:p>
          <a:p>
            <a:r>
              <a:rPr lang="en-US" altLang="ja-JP" sz="1200"/>
              <a:t>MaxAnisotropy</a:t>
            </a:r>
          </a:p>
          <a:p>
            <a:r>
              <a:rPr lang="en-US" altLang="ja-JP" sz="1200"/>
              <a:t>Filter </a:t>
            </a:r>
            <a:r>
              <a:rPr lang="ja-JP" altLang="en-US" sz="1200"/>
              <a:t>に </a:t>
            </a:r>
            <a:r>
              <a:rPr lang="en-US" altLang="ja-JP" sz="1200"/>
              <a:t>D3D11_FILTER_ANISOTROPIC </a:t>
            </a:r>
            <a:r>
              <a:rPr lang="ja-JP" altLang="en-US" sz="1200"/>
              <a:t>または </a:t>
            </a:r>
            <a:r>
              <a:rPr lang="en-US" altLang="ja-JP" sz="1200"/>
              <a:t>D3D11_FILTER_COMPARISON_ANISOTROPIC </a:t>
            </a:r>
            <a:r>
              <a:rPr lang="ja-JP" altLang="en-US" sz="1200"/>
              <a:t>が指定されている場合に使用されるクランプ値です。有効な値は </a:t>
            </a:r>
            <a:r>
              <a:rPr lang="en-US" altLang="ja-JP" sz="1200"/>
              <a:t>1 </a:t>
            </a:r>
            <a:r>
              <a:rPr lang="ja-JP" altLang="en-US" sz="1200"/>
              <a:t>～ </a:t>
            </a:r>
            <a:r>
              <a:rPr lang="en-US" altLang="ja-JP" sz="1200"/>
              <a:t>16 </a:t>
            </a:r>
            <a:r>
              <a:rPr lang="ja-JP" altLang="en-US" sz="1200"/>
              <a:t>です。</a:t>
            </a:r>
          </a:p>
          <a:p>
            <a:r>
              <a:rPr lang="en-US" altLang="ja-JP" sz="1200"/>
              <a:t>ComparisonFunc</a:t>
            </a:r>
          </a:p>
          <a:p>
            <a:r>
              <a:rPr lang="ja-JP" altLang="en-US" sz="1200"/>
              <a:t>既存のサンプリング データに対してデータを比較する関数です。関数のオプションの一覧については、「</a:t>
            </a:r>
            <a:r>
              <a:rPr lang="en-US" altLang="ja-JP" sz="1200"/>
              <a:t>D3D11_COMPARISON_FUNC</a:t>
            </a:r>
            <a:r>
              <a:rPr lang="ja-JP" altLang="en-US" sz="1200"/>
              <a:t>」を参照してください。</a:t>
            </a:r>
          </a:p>
          <a:p>
            <a:r>
              <a:rPr lang="en-US" altLang="ja-JP" sz="1200"/>
              <a:t>BorderColor</a:t>
            </a:r>
          </a:p>
          <a:p>
            <a:r>
              <a:rPr lang="en-US" altLang="ja-JP" sz="1200"/>
              <a:t>AddressU</a:t>
            </a:r>
            <a:r>
              <a:rPr lang="ja-JP" altLang="en-US" sz="1200"/>
              <a:t>、</a:t>
            </a:r>
            <a:r>
              <a:rPr lang="en-US" altLang="ja-JP" sz="1200"/>
              <a:t>AddressV</a:t>
            </a:r>
            <a:r>
              <a:rPr lang="ja-JP" altLang="en-US" sz="1200"/>
              <a:t>、または </a:t>
            </a:r>
            <a:r>
              <a:rPr lang="en-US" altLang="ja-JP" sz="1200"/>
              <a:t>AddressW </a:t>
            </a:r>
            <a:r>
              <a:rPr lang="ja-JP" altLang="en-US" sz="1200"/>
              <a:t>に </a:t>
            </a:r>
            <a:r>
              <a:rPr lang="en-US" altLang="ja-JP" sz="1200"/>
              <a:t>D3D11_TEXTURE_ADDRESS_BORDER </a:t>
            </a:r>
            <a:r>
              <a:rPr lang="ja-JP" altLang="en-US" sz="1200"/>
              <a:t>が指定されている場合に使用される境界の色です。</a:t>
            </a:r>
            <a:r>
              <a:rPr lang="en-US" altLang="ja-JP" sz="1200"/>
              <a:t>0.0 </a:t>
            </a:r>
            <a:r>
              <a:rPr lang="ja-JP" altLang="en-US" sz="1200"/>
              <a:t>～ </a:t>
            </a:r>
            <a:r>
              <a:rPr lang="en-US" altLang="ja-JP" sz="1200"/>
              <a:t>1.0 </a:t>
            </a:r>
            <a:r>
              <a:rPr lang="ja-JP" altLang="en-US" sz="1200"/>
              <a:t>の範囲で指定する必要があります。</a:t>
            </a:r>
          </a:p>
          <a:p>
            <a:r>
              <a:rPr lang="en-US" altLang="ja-JP" sz="1200"/>
              <a:t>MinLOD</a:t>
            </a:r>
          </a:p>
          <a:p>
            <a:r>
              <a:rPr lang="ja-JP" altLang="en-US" sz="1200"/>
              <a:t>アクセスをクランプするミップマップ範囲の下限です。</a:t>
            </a:r>
            <a:r>
              <a:rPr lang="en-US" altLang="ja-JP" sz="1200"/>
              <a:t>0 </a:t>
            </a:r>
            <a:r>
              <a:rPr lang="ja-JP" altLang="en-US" sz="1200"/>
              <a:t>は最大かつ最も詳細なミップマップ レベルを表し、レベルの値が大きくなるほど詳細でなくなります。</a:t>
            </a:r>
          </a:p>
          <a:p>
            <a:r>
              <a:rPr lang="en-US" altLang="ja-JP" sz="1200"/>
              <a:t>MaxLOD</a:t>
            </a:r>
          </a:p>
          <a:p>
            <a:r>
              <a:rPr lang="ja-JP" altLang="en-US" sz="1200"/>
              <a:t>アクセスをクランプするミップマップ範囲の上限です。</a:t>
            </a:r>
            <a:r>
              <a:rPr lang="en-US" altLang="ja-JP" sz="1200"/>
              <a:t>0 </a:t>
            </a:r>
            <a:r>
              <a:rPr lang="ja-JP" altLang="en-US" sz="1200"/>
              <a:t>は最大かつ最も詳細なミップマップ レベルを表し、レベルの値が大きくなるほど詳細でなくなります。この値は </a:t>
            </a:r>
            <a:r>
              <a:rPr lang="en-US" altLang="ja-JP" sz="1200"/>
              <a:t>MinLOD </a:t>
            </a:r>
            <a:r>
              <a:rPr lang="ja-JP" altLang="en-US" sz="1200"/>
              <a:t>以上にする必要があります。</a:t>
            </a:r>
            <a:r>
              <a:rPr lang="en-US" altLang="ja-JP" sz="1200"/>
              <a:t>LOD </a:t>
            </a:r>
            <a:r>
              <a:rPr lang="ja-JP" altLang="en-US" sz="1200"/>
              <a:t>で上限を設定しない場合は、これを大きい値 </a:t>
            </a:r>
            <a:r>
              <a:rPr lang="en-US" altLang="ja-JP" sz="1200"/>
              <a:t>(D3D11_FLOAT32_MAX </a:t>
            </a:r>
            <a:r>
              <a:rPr lang="ja-JP" altLang="en-US" sz="1200"/>
              <a:t>など</a:t>
            </a:r>
            <a:r>
              <a:rPr lang="en-US" altLang="ja-JP" sz="1200"/>
              <a:t>) </a:t>
            </a:r>
            <a:r>
              <a:rPr lang="ja-JP" altLang="en-US" sz="1200"/>
              <a:t>に設定してください。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673053" y="0"/>
            <a:ext cx="5518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https://msdn.microsoft.com/ja-jp/library/ee416271.aspx</a:t>
            </a:r>
          </a:p>
        </p:txBody>
      </p:sp>
    </p:spTree>
    <p:extLst>
      <p:ext uri="{BB962C8B-B14F-4D97-AF65-F5344CB8AC3E}">
        <p14:creationId xmlns:p14="http://schemas.microsoft.com/office/powerpoint/2010/main" val="353378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6746</TotalTime>
  <Words>1975</Words>
  <Application>Microsoft Office PowerPoint</Application>
  <PresentationFormat>ワイド画面</PresentationFormat>
  <Paragraphs>219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テーマ</vt:lpstr>
      <vt:lpstr>GameSystem開発指南書７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447</cp:revision>
  <dcterms:created xsi:type="dcterms:W3CDTF">2016-04-21T00:45:06Z</dcterms:created>
  <dcterms:modified xsi:type="dcterms:W3CDTF">2017-01-11T01:35:18Z</dcterms:modified>
</cp:coreProperties>
</file>