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80" d="100"/>
          <a:sy n="80" d="100"/>
        </p:scale>
        <p:origin x="108"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開発指南書</a:t>
            </a:r>
            <a:r>
              <a:rPr lang="ja-JP" altLang="en-US" dirty="0"/>
              <a:t>８</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dirty="0" smtClean="0"/>
              <a:t>DirectX</a:t>
            </a:r>
            <a:r>
              <a:rPr lang="ja-JP" altLang="en-US" dirty="0" smtClean="0"/>
              <a:t>初期化の部分の</a:t>
            </a:r>
            <a:r>
              <a:rPr lang="en-US" altLang="ja-JP" dirty="0" smtClean="0"/>
              <a:t>class</a:t>
            </a:r>
            <a:r>
              <a:rPr lang="ja-JP" altLang="en-US" dirty="0" smtClean="0"/>
              <a:t>化</a:t>
            </a:r>
            <a:endParaRPr lang="en-US" altLang="ja-JP" dirty="0" smtClean="0"/>
          </a:p>
          <a:p>
            <a:r>
              <a:rPr lang="en-US" altLang="ja-JP" dirty="0" smtClean="0"/>
              <a:t>Texture</a:t>
            </a:r>
            <a:r>
              <a:rPr lang="ja-JP" altLang="en-US" dirty="0" smtClean="0"/>
              <a:t>部分の</a:t>
            </a:r>
            <a:r>
              <a:rPr lang="en-US" altLang="ja-JP" dirty="0" smtClean="0"/>
              <a:t>class</a:t>
            </a:r>
            <a:r>
              <a:rPr lang="ja-JP" altLang="en-US" dirty="0"/>
              <a:t>化</a:t>
            </a:r>
            <a:endParaRPr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798767" cy="369332"/>
          </a:xfrm>
          <a:prstGeom prst="rect">
            <a:avLst/>
          </a:prstGeom>
          <a:noFill/>
        </p:spPr>
        <p:txBody>
          <a:bodyPr wrap="none" rtlCol="0">
            <a:spAutoFit/>
          </a:bodyPr>
          <a:lstStyle/>
          <a:p>
            <a:r>
              <a:rPr kumimoji="1" lang="ja-JP" altLang="en-US" smtClean="0"/>
              <a:t>・外部で使う</a:t>
            </a:r>
            <a:r>
              <a:rPr kumimoji="1" lang="en-US" altLang="ja-JP" smtClean="0"/>
              <a:t>member</a:t>
            </a:r>
            <a:r>
              <a:rPr kumimoji="1" lang="ja-JP" altLang="en-US" smtClean="0"/>
              <a:t>変数を</a:t>
            </a:r>
            <a:r>
              <a:rPr kumimoji="1" lang="en-US" altLang="ja-JP" smtClean="0"/>
              <a:t>access</a:t>
            </a:r>
            <a:r>
              <a:rPr kumimoji="1" lang="ja-JP" altLang="en-US" smtClean="0"/>
              <a:t>できる用の</a:t>
            </a:r>
            <a:r>
              <a:rPr kumimoji="1" lang="en-US" altLang="ja-JP" smtClean="0"/>
              <a:t>Method</a:t>
            </a:r>
            <a:r>
              <a:rPr kumimoji="1" lang="ja-JP" altLang="en-US" smtClean="0"/>
              <a:t>作る</a:t>
            </a:r>
            <a:endParaRPr kumimoji="1" lang="ja-JP" altLang="en-US"/>
          </a:p>
        </p:txBody>
      </p:sp>
      <p:pic>
        <p:nvPicPr>
          <p:cNvPr id="5" name="図 4"/>
          <p:cNvPicPr>
            <a:picLocks noChangeAspect="1"/>
          </p:cNvPicPr>
          <p:nvPr/>
        </p:nvPicPr>
        <p:blipFill>
          <a:blip r:embed="rId2"/>
          <a:stretch>
            <a:fillRect/>
          </a:stretch>
        </p:blipFill>
        <p:spPr>
          <a:xfrm>
            <a:off x="281238" y="483269"/>
            <a:ext cx="7611478" cy="4965026"/>
          </a:xfrm>
          <a:prstGeom prst="rect">
            <a:avLst/>
          </a:prstGeom>
          <a:ln>
            <a:solidFill>
              <a:schemeClr val="tx1"/>
            </a:solidFill>
          </a:ln>
        </p:spPr>
      </p:pic>
      <p:cxnSp>
        <p:nvCxnSpPr>
          <p:cNvPr id="6" name="直線矢印コネクタ 5"/>
          <p:cNvCxnSpPr/>
          <p:nvPr/>
        </p:nvCxnSpPr>
        <p:spPr>
          <a:xfrm flipH="1">
            <a:off x="7472930" y="2322095"/>
            <a:ext cx="708544" cy="360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265695" y="2021305"/>
            <a:ext cx="3206327" cy="646331"/>
          </a:xfrm>
          <a:prstGeom prst="rect">
            <a:avLst/>
          </a:prstGeom>
          <a:noFill/>
        </p:spPr>
        <p:txBody>
          <a:bodyPr wrap="none" rtlCol="0">
            <a:spAutoFit/>
          </a:bodyPr>
          <a:lstStyle/>
          <a:p>
            <a:r>
              <a:rPr kumimoji="1" lang="ja-JP" altLang="en-US" smtClean="0"/>
              <a:t>追加：外部で使用</a:t>
            </a:r>
            <a:r>
              <a:rPr lang="ja-JP" altLang="en-US" smtClean="0"/>
              <a:t>する変数だけ</a:t>
            </a:r>
            <a:endParaRPr lang="en-US" altLang="ja-JP" smtClean="0"/>
          </a:p>
          <a:p>
            <a:r>
              <a:rPr lang="en-US" altLang="ja-JP" smtClean="0"/>
              <a:t>GetMethod</a:t>
            </a:r>
            <a:r>
              <a:rPr lang="ja-JP" altLang="en-US" smtClean="0"/>
              <a:t>を作りました。</a:t>
            </a:r>
            <a:endParaRPr kumimoji="1" lang="ja-JP" altLang="en-US"/>
          </a:p>
        </p:txBody>
      </p:sp>
      <p:sp>
        <p:nvSpPr>
          <p:cNvPr id="9" name="テキスト ボックス 8"/>
          <p:cNvSpPr txBox="1"/>
          <p:nvPr/>
        </p:nvSpPr>
        <p:spPr>
          <a:xfrm>
            <a:off x="281238" y="5630779"/>
            <a:ext cx="11895116" cy="646331"/>
          </a:xfrm>
          <a:prstGeom prst="rect">
            <a:avLst/>
          </a:prstGeom>
          <a:noFill/>
        </p:spPr>
        <p:txBody>
          <a:bodyPr wrap="none" rtlCol="0">
            <a:spAutoFit/>
          </a:bodyPr>
          <a:lstStyle/>
          <a:p>
            <a:r>
              <a:rPr kumimoji="1" lang="ja-JP" altLang="en-US" smtClean="0"/>
              <a:t>これで、</a:t>
            </a:r>
            <a:r>
              <a:rPr kumimoji="1" lang="en-US" altLang="ja-JP" smtClean="0"/>
              <a:t>g_pDevice</a:t>
            </a:r>
            <a:r>
              <a:rPr kumimoji="1" lang="ja-JP" altLang="en-US" smtClean="0"/>
              <a:t>を</a:t>
            </a:r>
            <a:r>
              <a:rPr kumimoji="1" lang="en-US" altLang="ja-JP" smtClean="0"/>
              <a:t>CDeviceCreate::GetDevice()</a:t>
            </a:r>
            <a:r>
              <a:rPr kumimoji="1" lang="ja-JP" altLang="en-US" smtClean="0"/>
              <a:t>に変えれば良いのですが、長くてめんどいです。そこで、この</a:t>
            </a:r>
            <a:r>
              <a:rPr kumimoji="1" lang="en-US" altLang="ja-JP" smtClean="0"/>
              <a:t>class</a:t>
            </a:r>
            <a:r>
              <a:rPr lang="ja-JP" altLang="en-US" smtClean="0"/>
              <a:t>の名前に</a:t>
            </a:r>
            <a:endParaRPr lang="en-US" altLang="ja-JP" smtClean="0"/>
          </a:p>
          <a:p>
            <a:r>
              <a:rPr kumimoji="1" lang="ja-JP" altLang="en-US" smtClean="0"/>
              <a:t>もう一つ省略用の名前・・・あだ名みないなモノを用意したいと思います。</a:t>
            </a:r>
            <a:endParaRPr kumimoji="1" lang="ja-JP" altLang="en-US"/>
          </a:p>
        </p:txBody>
      </p:sp>
    </p:spTree>
    <p:extLst>
      <p:ext uri="{BB962C8B-B14F-4D97-AF65-F5344CB8AC3E}">
        <p14:creationId xmlns:p14="http://schemas.microsoft.com/office/powerpoint/2010/main" val="346655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71261" cy="369332"/>
          </a:xfrm>
          <a:prstGeom prst="rect">
            <a:avLst/>
          </a:prstGeom>
          <a:noFill/>
        </p:spPr>
        <p:txBody>
          <a:bodyPr wrap="none" rtlCol="0">
            <a:spAutoFit/>
          </a:bodyPr>
          <a:lstStyle/>
          <a:p>
            <a:r>
              <a:rPr kumimoji="1" lang="ja-JP" altLang="en-US" smtClean="0"/>
              <a:t>・</a:t>
            </a:r>
            <a:r>
              <a:rPr lang="en-US" altLang="ja-JP" smtClean="0"/>
              <a:t>typedef</a:t>
            </a:r>
            <a:r>
              <a:rPr lang="ja-JP" altLang="en-US" smtClean="0"/>
              <a:t>で</a:t>
            </a:r>
            <a:r>
              <a:rPr lang="en-US" altLang="ja-JP" smtClean="0"/>
              <a:t>class</a:t>
            </a:r>
            <a:r>
              <a:rPr lang="ja-JP" altLang="en-US" smtClean="0"/>
              <a:t>にもう一つの名前をつける。</a:t>
            </a:r>
            <a:endParaRPr lang="en-US" altLang="ja-JP" smtClean="0"/>
          </a:p>
        </p:txBody>
      </p:sp>
      <p:pic>
        <p:nvPicPr>
          <p:cNvPr id="5" name="図 4"/>
          <p:cNvPicPr>
            <a:picLocks noChangeAspect="1"/>
          </p:cNvPicPr>
          <p:nvPr/>
        </p:nvPicPr>
        <p:blipFill>
          <a:blip r:embed="rId2"/>
          <a:stretch>
            <a:fillRect/>
          </a:stretch>
        </p:blipFill>
        <p:spPr>
          <a:xfrm>
            <a:off x="436395" y="693069"/>
            <a:ext cx="3004637" cy="5398373"/>
          </a:xfrm>
          <a:prstGeom prst="rect">
            <a:avLst/>
          </a:prstGeom>
          <a:ln>
            <a:solidFill>
              <a:schemeClr val="tx1"/>
            </a:solidFill>
          </a:ln>
        </p:spPr>
      </p:pic>
      <p:cxnSp>
        <p:nvCxnSpPr>
          <p:cNvPr id="6" name="直線矢印コネクタ 5"/>
          <p:cNvCxnSpPr/>
          <p:nvPr/>
        </p:nvCxnSpPr>
        <p:spPr>
          <a:xfrm flipH="1" flipV="1">
            <a:off x="1073758" y="950495"/>
            <a:ext cx="2535715" cy="5534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785001" y="2478505"/>
            <a:ext cx="2932757" cy="32990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717758" y="1319281"/>
            <a:ext cx="2319418" cy="369332"/>
          </a:xfrm>
          <a:prstGeom prst="rect">
            <a:avLst/>
          </a:prstGeom>
          <a:noFill/>
        </p:spPr>
        <p:txBody>
          <a:bodyPr wrap="none" rtlCol="0">
            <a:spAutoFit/>
          </a:bodyPr>
          <a:lstStyle/>
          <a:p>
            <a:r>
              <a:rPr kumimoji="1" lang="ja-JP" altLang="en-US" smtClean="0"/>
              <a:t>追加：</a:t>
            </a:r>
            <a:r>
              <a:rPr kumimoji="1" lang="en-US" altLang="ja-JP" smtClean="0"/>
              <a:t>typedef</a:t>
            </a:r>
            <a:r>
              <a:rPr kumimoji="1" lang="ja-JP" altLang="en-US" smtClean="0"/>
              <a:t>を付ける</a:t>
            </a:r>
            <a:endParaRPr kumimoji="1" lang="ja-JP" altLang="en-US"/>
          </a:p>
        </p:txBody>
      </p:sp>
      <p:sp>
        <p:nvSpPr>
          <p:cNvPr id="12" name="テキスト ボックス 11"/>
          <p:cNvSpPr txBox="1"/>
          <p:nvPr/>
        </p:nvSpPr>
        <p:spPr>
          <a:xfrm>
            <a:off x="3717758" y="2293839"/>
            <a:ext cx="4685129" cy="369332"/>
          </a:xfrm>
          <a:prstGeom prst="rect">
            <a:avLst/>
          </a:prstGeom>
          <a:noFill/>
        </p:spPr>
        <p:txBody>
          <a:bodyPr wrap="none" rtlCol="0">
            <a:spAutoFit/>
          </a:bodyPr>
          <a:lstStyle/>
          <a:p>
            <a:r>
              <a:rPr kumimoji="1" lang="ja-JP" altLang="en-US" smtClean="0"/>
              <a:t>追加：</a:t>
            </a:r>
            <a:r>
              <a:rPr kumimoji="1" lang="en-US" altLang="ja-JP" smtClean="0"/>
              <a:t>CDeviceCreate</a:t>
            </a:r>
            <a:r>
              <a:rPr lang="ja-JP" altLang="en-US" smtClean="0"/>
              <a:t>にもう一つ名前を設定する</a:t>
            </a:r>
            <a:endParaRPr kumimoji="1" lang="ja-JP" altLang="en-US"/>
          </a:p>
        </p:txBody>
      </p:sp>
      <p:sp>
        <p:nvSpPr>
          <p:cNvPr id="13" name="テキスト ボックス 12"/>
          <p:cNvSpPr txBox="1"/>
          <p:nvPr/>
        </p:nvSpPr>
        <p:spPr>
          <a:xfrm>
            <a:off x="3946358" y="5722110"/>
            <a:ext cx="6003246" cy="369332"/>
          </a:xfrm>
          <a:prstGeom prst="rect">
            <a:avLst/>
          </a:prstGeom>
          <a:noFill/>
        </p:spPr>
        <p:txBody>
          <a:bodyPr wrap="none" rtlCol="0">
            <a:spAutoFit/>
          </a:bodyPr>
          <a:lstStyle/>
          <a:p>
            <a:r>
              <a:rPr kumimoji="1" lang="ja-JP" altLang="en-US" smtClean="0"/>
              <a:t>これで、</a:t>
            </a:r>
            <a:r>
              <a:rPr kumimoji="1" lang="en-US" altLang="ja-JP" smtClean="0"/>
              <a:t>CDeviceCreate</a:t>
            </a:r>
            <a:r>
              <a:rPr kumimoji="1" lang="ja-JP" altLang="en-US" smtClean="0"/>
              <a:t>は</a:t>
            </a:r>
            <a:r>
              <a:rPr kumimoji="1" lang="en-US" altLang="ja-JP" smtClean="0"/>
              <a:t>Dev</a:t>
            </a:r>
            <a:r>
              <a:rPr lang="ja-JP" altLang="en-US" smtClean="0"/>
              <a:t>の名前を持つことができました。</a:t>
            </a:r>
            <a:endParaRPr kumimoji="1" lang="ja-JP" altLang="en-US"/>
          </a:p>
        </p:txBody>
      </p:sp>
    </p:spTree>
    <p:extLst>
      <p:ext uri="{BB962C8B-B14F-4D97-AF65-F5344CB8AC3E}">
        <p14:creationId xmlns:p14="http://schemas.microsoft.com/office/powerpoint/2010/main" val="154968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8284" y="180474"/>
            <a:ext cx="5192575" cy="369332"/>
          </a:xfrm>
          <a:prstGeom prst="rect">
            <a:avLst/>
          </a:prstGeom>
          <a:noFill/>
        </p:spPr>
        <p:txBody>
          <a:bodyPr wrap="none" rtlCol="0">
            <a:spAutoFit/>
          </a:bodyPr>
          <a:lstStyle/>
          <a:p>
            <a:r>
              <a:rPr kumimoji="1" lang="ja-JP" altLang="en-US" smtClean="0"/>
              <a:t>・</a:t>
            </a:r>
            <a:r>
              <a:rPr kumimoji="1" lang="en-US" altLang="ja-JP" smtClean="0"/>
              <a:t>g_pDevice</a:t>
            </a:r>
            <a:r>
              <a:rPr kumimoji="1" lang="ja-JP" altLang="en-US" smtClean="0"/>
              <a:t>等の</a:t>
            </a:r>
            <a:r>
              <a:rPr kumimoji="1" lang="en-US" altLang="ja-JP" smtClean="0"/>
              <a:t>global</a:t>
            </a:r>
            <a:r>
              <a:rPr kumimoji="1" lang="ja-JP" altLang="en-US" smtClean="0"/>
              <a:t>変数を</a:t>
            </a:r>
            <a:r>
              <a:rPr kumimoji="1" lang="en-US" altLang="ja-JP" smtClean="0"/>
              <a:t>Dev::GetDevice()</a:t>
            </a:r>
            <a:r>
              <a:rPr kumimoji="1" lang="ja-JP" altLang="en-US" smtClean="0"/>
              <a:t>にする</a:t>
            </a:r>
            <a:endParaRPr kumimoji="1" lang="ja-JP" altLang="en-US"/>
          </a:p>
        </p:txBody>
      </p:sp>
      <p:pic>
        <p:nvPicPr>
          <p:cNvPr id="5" name="図 4"/>
          <p:cNvPicPr>
            <a:picLocks noChangeAspect="1"/>
          </p:cNvPicPr>
          <p:nvPr/>
        </p:nvPicPr>
        <p:blipFill>
          <a:blip r:embed="rId2"/>
          <a:stretch>
            <a:fillRect/>
          </a:stretch>
        </p:blipFill>
        <p:spPr>
          <a:xfrm>
            <a:off x="400551" y="984583"/>
            <a:ext cx="3989974" cy="75999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00551" y="1881187"/>
            <a:ext cx="3989974" cy="1080089"/>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428096" y="3097885"/>
            <a:ext cx="3962429" cy="1359494"/>
          </a:xfrm>
          <a:prstGeom prst="rect">
            <a:avLst/>
          </a:prstGeom>
          <a:ln>
            <a:solidFill>
              <a:schemeClr val="tx1"/>
            </a:solidFill>
          </a:ln>
        </p:spPr>
      </p:pic>
      <p:pic>
        <p:nvPicPr>
          <p:cNvPr id="8" name="図 7"/>
          <p:cNvPicPr>
            <a:picLocks noChangeAspect="1"/>
          </p:cNvPicPr>
          <p:nvPr/>
        </p:nvPicPr>
        <p:blipFill>
          <a:blip r:embed="rId5"/>
          <a:stretch>
            <a:fillRect/>
          </a:stretch>
        </p:blipFill>
        <p:spPr>
          <a:xfrm>
            <a:off x="428095" y="4593988"/>
            <a:ext cx="3962429" cy="1325549"/>
          </a:xfrm>
          <a:prstGeom prst="rect">
            <a:avLst/>
          </a:prstGeom>
          <a:ln>
            <a:solidFill>
              <a:schemeClr val="tx1"/>
            </a:solidFill>
          </a:ln>
        </p:spPr>
      </p:pic>
      <p:pic>
        <p:nvPicPr>
          <p:cNvPr id="9" name="図 8"/>
          <p:cNvPicPr>
            <a:picLocks noChangeAspect="1"/>
          </p:cNvPicPr>
          <p:nvPr/>
        </p:nvPicPr>
        <p:blipFill>
          <a:blip r:embed="rId6"/>
          <a:stretch>
            <a:fillRect/>
          </a:stretch>
        </p:blipFill>
        <p:spPr>
          <a:xfrm>
            <a:off x="4563728" y="984583"/>
            <a:ext cx="3497105" cy="1072817"/>
          </a:xfrm>
          <a:prstGeom prst="rect">
            <a:avLst/>
          </a:prstGeom>
          <a:ln>
            <a:solidFill>
              <a:schemeClr val="tx1"/>
            </a:solidFill>
          </a:ln>
        </p:spPr>
      </p:pic>
      <p:pic>
        <p:nvPicPr>
          <p:cNvPr id="10" name="図 9"/>
          <p:cNvPicPr>
            <a:picLocks noChangeAspect="1"/>
          </p:cNvPicPr>
          <p:nvPr/>
        </p:nvPicPr>
        <p:blipFill>
          <a:blip r:embed="rId7"/>
          <a:stretch>
            <a:fillRect/>
          </a:stretch>
        </p:blipFill>
        <p:spPr>
          <a:xfrm>
            <a:off x="4563727" y="2161175"/>
            <a:ext cx="3497105" cy="936710"/>
          </a:xfrm>
          <a:prstGeom prst="rect">
            <a:avLst/>
          </a:prstGeom>
          <a:ln>
            <a:solidFill>
              <a:schemeClr val="tx1"/>
            </a:solidFill>
          </a:ln>
        </p:spPr>
      </p:pic>
      <p:pic>
        <p:nvPicPr>
          <p:cNvPr id="11" name="図 10"/>
          <p:cNvPicPr>
            <a:picLocks noChangeAspect="1"/>
          </p:cNvPicPr>
          <p:nvPr/>
        </p:nvPicPr>
        <p:blipFill>
          <a:blip r:embed="rId8"/>
          <a:stretch>
            <a:fillRect/>
          </a:stretch>
        </p:blipFill>
        <p:spPr>
          <a:xfrm>
            <a:off x="4563727" y="3201659"/>
            <a:ext cx="4801396" cy="708603"/>
          </a:xfrm>
          <a:prstGeom prst="rect">
            <a:avLst/>
          </a:prstGeom>
          <a:ln>
            <a:solidFill>
              <a:schemeClr val="tx1"/>
            </a:solidFill>
          </a:ln>
        </p:spPr>
      </p:pic>
      <p:pic>
        <p:nvPicPr>
          <p:cNvPr id="12" name="図 11"/>
          <p:cNvPicPr>
            <a:picLocks noChangeAspect="1"/>
          </p:cNvPicPr>
          <p:nvPr/>
        </p:nvPicPr>
        <p:blipFill>
          <a:blip r:embed="rId9"/>
          <a:stretch>
            <a:fillRect/>
          </a:stretch>
        </p:blipFill>
        <p:spPr>
          <a:xfrm>
            <a:off x="4563727" y="4014036"/>
            <a:ext cx="5224258" cy="443343"/>
          </a:xfrm>
          <a:prstGeom prst="rect">
            <a:avLst/>
          </a:prstGeom>
          <a:ln>
            <a:solidFill>
              <a:schemeClr val="tx1"/>
            </a:solidFill>
          </a:ln>
        </p:spPr>
      </p:pic>
    </p:spTree>
    <p:extLst>
      <p:ext uri="{BB962C8B-B14F-4D97-AF65-F5344CB8AC3E}">
        <p14:creationId xmlns:p14="http://schemas.microsoft.com/office/powerpoint/2010/main" val="268554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3563" y="84221"/>
            <a:ext cx="3913110" cy="6754984"/>
          </a:xfrm>
          <a:prstGeom prst="rect">
            <a:avLst/>
          </a:prstGeom>
          <a:ln>
            <a:solidFill>
              <a:schemeClr val="tx1"/>
            </a:solidFill>
          </a:ln>
        </p:spPr>
      </p:pic>
      <p:sp>
        <p:nvSpPr>
          <p:cNvPr id="5" name="テキスト ボックス 4"/>
          <p:cNvSpPr txBox="1"/>
          <p:nvPr/>
        </p:nvSpPr>
        <p:spPr>
          <a:xfrm>
            <a:off x="4256322" y="96798"/>
            <a:ext cx="7883312" cy="923330"/>
          </a:xfrm>
          <a:prstGeom prst="rect">
            <a:avLst/>
          </a:prstGeom>
          <a:noFill/>
        </p:spPr>
        <p:txBody>
          <a:bodyPr wrap="none" rtlCol="0">
            <a:spAutoFit/>
          </a:bodyPr>
          <a:lstStyle/>
          <a:p>
            <a:r>
              <a:rPr kumimoji="1" lang="ja-JP" altLang="en-US" smtClean="0"/>
              <a:t>すべて、</a:t>
            </a:r>
            <a:r>
              <a:rPr kumimoji="1" lang="en-US" altLang="ja-JP" smtClean="0"/>
              <a:t>g_DeviceContext</a:t>
            </a:r>
            <a:r>
              <a:rPr kumimoji="1" lang="ja-JP" altLang="en-US" smtClean="0"/>
              <a:t>を</a:t>
            </a:r>
            <a:r>
              <a:rPr kumimoji="1" lang="en-US" altLang="ja-JP" smtClean="0"/>
              <a:t>Dev::</a:t>
            </a:r>
            <a:r>
              <a:rPr kumimoji="1" lang="ja-JP" altLang="en-US" smtClean="0"/>
              <a:t>に変更しました</a:t>
            </a:r>
            <a:r>
              <a:rPr lang="ja-JP" altLang="en-US" smtClean="0"/>
              <a:t>。が、</a:t>
            </a:r>
            <a:r>
              <a:rPr kumimoji="1" lang="ja-JP" altLang="en-US" smtClean="0"/>
              <a:t>一つだけ</a:t>
            </a:r>
            <a:r>
              <a:rPr kumimoji="1" lang="en-US" altLang="ja-JP" smtClean="0"/>
              <a:t>Error</a:t>
            </a:r>
            <a:r>
              <a:rPr kumimoji="1" lang="ja-JP" altLang="en-US" smtClean="0"/>
              <a:t>が残っていま</a:t>
            </a:r>
            <a:endParaRPr kumimoji="1" lang="en-US" altLang="ja-JP" smtClean="0"/>
          </a:p>
          <a:p>
            <a:r>
              <a:rPr kumimoji="1" lang="ja-JP" altLang="en-US" smtClean="0"/>
              <a:t>す。</a:t>
            </a:r>
            <a:r>
              <a:rPr lang="ja-JP" altLang="en-US" smtClean="0"/>
              <a:t>ここだけ、</a:t>
            </a:r>
            <a:r>
              <a:rPr lang="en-US" altLang="ja-JP" smtClean="0"/>
              <a:t>pointer</a:t>
            </a:r>
            <a:r>
              <a:rPr lang="ja-JP" altLang="en-US" smtClean="0"/>
              <a:t>では無理っぽいですね。</a:t>
            </a:r>
            <a:r>
              <a:rPr lang="en-US" altLang="ja-JP" smtClean="0"/>
              <a:t>Pointer</a:t>
            </a:r>
            <a:r>
              <a:rPr lang="ja-JP" altLang="en-US" smtClean="0"/>
              <a:t>の</a:t>
            </a:r>
            <a:r>
              <a:rPr lang="en-US" altLang="ja-JP" smtClean="0"/>
              <a:t>address</a:t>
            </a:r>
            <a:r>
              <a:rPr lang="ja-JP" altLang="en-US" smtClean="0"/>
              <a:t>が必要なので</a:t>
            </a:r>
            <a:endParaRPr lang="en-US" altLang="ja-JP" smtClean="0"/>
          </a:p>
          <a:p>
            <a:r>
              <a:rPr kumimoji="1" lang="en-US" altLang="ja-JP" smtClean="0"/>
              <a:t>Method</a:t>
            </a:r>
            <a:r>
              <a:rPr kumimoji="1" lang="ja-JP" altLang="en-US" smtClean="0"/>
              <a:t>一つ追加します。</a:t>
            </a:r>
            <a:endParaRPr kumimoji="1" lang="ja-JP" altLang="en-US"/>
          </a:p>
        </p:txBody>
      </p:sp>
      <p:pic>
        <p:nvPicPr>
          <p:cNvPr id="6" name="図 5"/>
          <p:cNvPicPr>
            <a:picLocks noChangeAspect="1"/>
          </p:cNvPicPr>
          <p:nvPr/>
        </p:nvPicPr>
        <p:blipFill>
          <a:blip r:embed="rId3"/>
          <a:stretch>
            <a:fillRect/>
          </a:stretch>
        </p:blipFill>
        <p:spPr>
          <a:xfrm>
            <a:off x="4374848" y="1864062"/>
            <a:ext cx="7191016" cy="712120"/>
          </a:xfrm>
          <a:prstGeom prst="rect">
            <a:avLst/>
          </a:prstGeom>
          <a:ln>
            <a:solidFill>
              <a:schemeClr val="tx1"/>
            </a:solidFill>
          </a:ln>
        </p:spPr>
      </p:pic>
      <p:sp>
        <p:nvSpPr>
          <p:cNvPr id="7" name="正方形/長方形 6"/>
          <p:cNvSpPr/>
          <p:nvPr/>
        </p:nvSpPr>
        <p:spPr>
          <a:xfrm>
            <a:off x="4335554" y="1494730"/>
            <a:ext cx="1605761" cy="369332"/>
          </a:xfrm>
          <a:prstGeom prst="rect">
            <a:avLst/>
          </a:prstGeom>
        </p:spPr>
        <p:txBody>
          <a:bodyPr wrap="none">
            <a:spAutoFit/>
          </a:bodyPr>
          <a:lstStyle/>
          <a:p>
            <a:r>
              <a:rPr lang="ja-JP" altLang="en-US"/>
              <a:t>DeviceCreate.h</a:t>
            </a:r>
          </a:p>
        </p:txBody>
      </p:sp>
      <p:cxnSp>
        <p:nvCxnSpPr>
          <p:cNvPr id="8" name="直線矢印コネクタ 7"/>
          <p:cNvCxnSpPr/>
          <p:nvPr/>
        </p:nvCxnSpPr>
        <p:spPr>
          <a:xfrm flipV="1">
            <a:off x="6997733" y="2336395"/>
            <a:ext cx="35032" cy="5895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023175" y="2917011"/>
            <a:ext cx="4867166" cy="369332"/>
          </a:xfrm>
          <a:prstGeom prst="rect">
            <a:avLst/>
          </a:prstGeom>
          <a:noFill/>
        </p:spPr>
        <p:txBody>
          <a:bodyPr wrap="none" rtlCol="0">
            <a:spAutoFit/>
          </a:bodyPr>
          <a:lstStyle/>
          <a:p>
            <a:r>
              <a:rPr kumimoji="1" lang="ja-JP" altLang="en-US" smtClean="0"/>
              <a:t>追加：</a:t>
            </a:r>
            <a:r>
              <a:rPr kumimoji="1" lang="en-US" altLang="ja-JP" smtClean="0"/>
              <a:t>RTV</a:t>
            </a:r>
            <a:r>
              <a:rPr kumimoji="1" lang="ja-JP" altLang="en-US" smtClean="0"/>
              <a:t>の</a:t>
            </a:r>
            <a:r>
              <a:rPr kumimoji="1" lang="en-US" altLang="ja-JP" smtClean="0"/>
              <a:t>pointer</a:t>
            </a:r>
            <a:r>
              <a:rPr kumimoji="1" lang="ja-JP" altLang="en-US" smtClean="0"/>
              <a:t>の</a:t>
            </a:r>
            <a:r>
              <a:rPr kumimoji="1" lang="en-US" altLang="ja-JP" smtClean="0"/>
              <a:t>address</a:t>
            </a:r>
            <a:r>
              <a:rPr kumimoji="1" lang="ja-JP" altLang="en-US" smtClean="0"/>
              <a:t>渡す</a:t>
            </a:r>
            <a:r>
              <a:rPr kumimoji="1" lang="en-US" altLang="ja-JP" smtClean="0"/>
              <a:t>Method</a:t>
            </a:r>
            <a:r>
              <a:rPr kumimoji="1" lang="ja-JP" altLang="en-US" smtClean="0"/>
              <a:t>を追加</a:t>
            </a:r>
            <a:endParaRPr kumimoji="1" lang="ja-JP" altLang="en-US"/>
          </a:p>
        </p:txBody>
      </p:sp>
      <p:pic>
        <p:nvPicPr>
          <p:cNvPr id="13" name="図 12"/>
          <p:cNvPicPr>
            <a:picLocks noChangeAspect="1"/>
          </p:cNvPicPr>
          <p:nvPr/>
        </p:nvPicPr>
        <p:blipFill>
          <a:blip r:embed="rId4"/>
          <a:stretch>
            <a:fillRect/>
          </a:stretch>
        </p:blipFill>
        <p:spPr>
          <a:xfrm>
            <a:off x="4502164" y="4104523"/>
            <a:ext cx="6936383" cy="1177341"/>
          </a:xfrm>
          <a:prstGeom prst="rect">
            <a:avLst/>
          </a:prstGeom>
          <a:ln>
            <a:solidFill>
              <a:schemeClr val="tx1"/>
            </a:solidFill>
          </a:ln>
        </p:spPr>
      </p:pic>
      <p:cxnSp>
        <p:nvCxnSpPr>
          <p:cNvPr id="14" name="直線矢印コネクタ 13"/>
          <p:cNvCxnSpPr/>
          <p:nvPr/>
        </p:nvCxnSpPr>
        <p:spPr>
          <a:xfrm flipV="1">
            <a:off x="9012754" y="4745265"/>
            <a:ext cx="789011" cy="8855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760928" y="5630779"/>
            <a:ext cx="646331" cy="369332"/>
          </a:xfrm>
          <a:prstGeom prst="rect">
            <a:avLst/>
          </a:prstGeom>
          <a:noFill/>
        </p:spPr>
        <p:txBody>
          <a:bodyPr wrap="none" rtlCol="0">
            <a:spAutoFit/>
          </a:bodyPr>
          <a:lstStyle/>
          <a:p>
            <a:r>
              <a:rPr kumimoji="1" lang="ja-JP" altLang="en-US" smtClean="0"/>
              <a:t>変更</a:t>
            </a:r>
            <a:endParaRPr kumimoji="1" lang="ja-JP" altLang="en-US"/>
          </a:p>
        </p:txBody>
      </p:sp>
      <p:cxnSp>
        <p:nvCxnSpPr>
          <p:cNvPr id="17" name="直線矢印コネクタ 16"/>
          <p:cNvCxnSpPr/>
          <p:nvPr/>
        </p:nvCxnSpPr>
        <p:spPr>
          <a:xfrm flipH="1" flipV="1">
            <a:off x="3838074" y="168442"/>
            <a:ext cx="475779" cy="10512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374848" y="6292516"/>
            <a:ext cx="6836167" cy="369332"/>
          </a:xfrm>
          <a:prstGeom prst="rect">
            <a:avLst/>
          </a:prstGeom>
          <a:noFill/>
        </p:spPr>
        <p:txBody>
          <a:bodyPr wrap="none" rtlCol="0">
            <a:spAutoFit/>
          </a:bodyPr>
          <a:lstStyle/>
          <a:p>
            <a:r>
              <a:rPr kumimoji="1" lang="ja-JP" altLang="en-US" smtClean="0"/>
              <a:t>これで、</a:t>
            </a:r>
            <a:r>
              <a:rPr kumimoji="1" lang="en-US" altLang="ja-JP" smtClean="0"/>
              <a:t>DirectX</a:t>
            </a:r>
            <a:r>
              <a:rPr kumimoji="1" lang="ja-JP" altLang="en-US" smtClean="0"/>
              <a:t>の環境構築の</a:t>
            </a:r>
            <a:r>
              <a:rPr kumimoji="1" lang="en-US" altLang="ja-JP" smtClean="0"/>
              <a:t>Device</a:t>
            </a:r>
            <a:r>
              <a:rPr kumimoji="1" lang="ja-JP" altLang="en-US" smtClean="0"/>
              <a:t>の初期化部分の</a:t>
            </a:r>
            <a:r>
              <a:rPr kumimoji="1" lang="en-US" altLang="ja-JP" smtClean="0"/>
              <a:t>class</a:t>
            </a:r>
            <a:r>
              <a:rPr kumimoji="1" lang="ja-JP" altLang="en-US" smtClean="0"/>
              <a:t>化終了です</a:t>
            </a:r>
            <a:endParaRPr kumimoji="1" lang="ja-JP" altLang="en-US"/>
          </a:p>
        </p:txBody>
      </p:sp>
    </p:spTree>
    <p:extLst>
      <p:ext uri="{BB962C8B-B14F-4D97-AF65-F5344CB8AC3E}">
        <p14:creationId xmlns:p14="http://schemas.microsoft.com/office/powerpoint/2010/main" val="311352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46995" cy="646331"/>
          </a:xfrm>
          <a:prstGeom prst="rect">
            <a:avLst/>
          </a:prstGeom>
          <a:noFill/>
        </p:spPr>
        <p:txBody>
          <a:bodyPr wrap="none" rtlCol="0">
            <a:spAutoFit/>
          </a:bodyPr>
          <a:lstStyle/>
          <a:p>
            <a:r>
              <a:rPr kumimoji="1" lang="ja-JP" altLang="en-US" smtClean="0"/>
              <a:t>・</a:t>
            </a:r>
            <a:r>
              <a:rPr lang="en-US" altLang="ja-JP" smtClean="0"/>
              <a:t>T</a:t>
            </a:r>
            <a:r>
              <a:rPr kumimoji="1" lang="en-US" altLang="ja-JP" smtClean="0"/>
              <a:t>exture</a:t>
            </a:r>
            <a:r>
              <a:rPr kumimoji="1" lang="ja-JP" altLang="en-US" smtClean="0"/>
              <a:t>付き</a:t>
            </a:r>
            <a:r>
              <a:rPr kumimoji="1" lang="en-US" altLang="ja-JP" smtClean="0"/>
              <a:t>Polygon</a:t>
            </a:r>
            <a:r>
              <a:rPr kumimoji="1" lang="ja-JP" altLang="en-US" smtClean="0"/>
              <a:t>描画</a:t>
            </a:r>
            <a:r>
              <a:rPr lang="ja-JP" altLang="en-US"/>
              <a:t>（２</a:t>
            </a:r>
            <a:r>
              <a:rPr lang="en-US" altLang="ja-JP"/>
              <a:t>D</a:t>
            </a:r>
            <a:r>
              <a:rPr lang="ja-JP" altLang="en-US"/>
              <a:t>描画）</a:t>
            </a:r>
            <a:r>
              <a:rPr kumimoji="1" lang="ja-JP" altLang="en-US" smtClean="0"/>
              <a:t>部分を</a:t>
            </a:r>
            <a:r>
              <a:rPr kumimoji="1" lang="en-US" altLang="ja-JP" smtClean="0"/>
              <a:t>class</a:t>
            </a:r>
            <a:r>
              <a:rPr kumimoji="1" lang="ja-JP" altLang="en-US" smtClean="0"/>
              <a:t>化</a:t>
            </a:r>
            <a:endParaRPr kumimoji="1" lang="en-US" altLang="ja-JP" smtClean="0"/>
          </a:p>
          <a:p>
            <a:r>
              <a:rPr lang="ja-JP" altLang="en-US"/>
              <a:t>　</a:t>
            </a:r>
            <a:r>
              <a:rPr lang="ja-JP" altLang="en-US" smtClean="0"/>
              <a:t>今度は、</a:t>
            </a:r>
            <a:r>
              <a:rPr lang="en-US" altLang="ja-JP" smtClean="0"/>
              <a:t>2D</a:t>
            </a:r>
            <a:r>
              <a:rPr lang="ja-JP" altLang="en-US" smtClean="0"/>
              <a:t>描画部分を</a:t>
            </a:r>
            <a:r>
              <a:rPr lang="en-US" altLang="ja-JP" smtClean="0"/>
              <a:t>class</a:t>
            </a:r>
            <a:r>
              <a:rPr lang="ja-JP" altLang="en-US" smtClean="0"/>
              <a:t>化しましょう。</a:t>
            </a:r>
            <a:endParaRPr kumimoji="1" lang="ja-JP" altLang="en-US"/>
          </a:p>
        </p:txBody>
      </p:sp>
      <p:pic>
        <p:nvPicPr>
          <p:cNvPr id="2" name="図 1"/>
          <p:cNvPicPr>
            <a:picLocks noChangeAspect="1"/>
          </p:cNvPicPr>
          <p:nvPr/>
        </p:nvPicPr>
        <p:blipFill>
          <a:blip r:embed="rId2"/>
          <a:stretch>
            <a:fillRect/>
          </a:stretch>
        </p:blipFill>
        <p:spPr>
          <a:xfrm>
            <a:off x="300538" y="778544"/>
            <a:ext cx="2875799" cy="3492980"/>
          </a:xfrm>
          <a:prstGeom prst="rect">
            <a:avLst/>
          </a:prstGeom>
          <a:ln>
            <a:solidFill>
              <a:schemeClr val="tx1"/>
            </a:solidFill>
          </a:ln>
        </p:spPr>
      </p:pic>
      <p:cxnSp>
        <p:nvCxnSpPr>
          <p:cNvPr id="5" name="直線矢印コネクタ 4"/>
          <p:cNvCxnSpPr/>
          <p:nvPr/>
        </p:nvCxnSpPr>
        <p:spPr>
          <a:xfrm flipH="1">
            <a:off x="2533656" y="1191126"/>
            <a:ext cx="1015660" cy="1155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705726" y="914400"/>
            <a:ext cx="8269764" cy="646331"/>
          </a:xfrm>
          <a:prstGeom prst="rect">
            <a:avLst/>
          </a:prstGeom>
          <a:noFill/>
        </p:spPr>
        <p:txBody>
          <a:bodyPr wrap="none" rtlCol="0">
            <a:spAutoFit/>
          </a:bodyPr>
          <a:lstStyle/>
          <a:p>
            <a:r>
              <a:rPr kumimoji="1" lang="ja-JP" altLang="en-US" smtClean="0"/>
              <a:t>追加：新しい</a:t>
            </a:r>
            <a:r>
              <a:rPr kumimoji="1" lang="en-US" altLang="ja-JP" smtClean="0"/>
              <a:t>filter</a:t>
            </a:r>
            <a:r>
              <a:rPr lang="ja-JP" altLang="en-US" smtClean="0"/>
              <a:t>と、</a:t>
            </a:r>
            <a:r>
              <a:rPr lang="en-US" altLang="ja-JP" smtClean="0"/>
              <a:t>cpp</a:t>
            </a:r>
            <a:r>
              <a:rPr lang="ja-JP" altLang="en-US" smtClean="0"/>
              <a:t>と</a:t>
            </a:r>
            <a:r>
              <a:rPr lang="en-US" altLang="ja-JP" smtClean="0"/>
              <a:t>h</a:t>
            </a:r>
            <a:r>
              <a:rPr lang="ja-JP" altLang="en-US" smtClean="0"/>
              <a:t>を用意。今回は、</a:t>
            </a:r>
            <a:r>
              <a:rPr lang="en-US" altLang="ja-JP" smtClean="0"/>
              <a:t>2D</a:t>
            </a:r>
            <a:r>
              <a:rPr lang="ja-JP" altLang="en-US" smtClean="0"/>
              <a:t>描画用</a:t>
            </a:r>
            <a:r>
              <a:rPr lang="en-US" altLang="ja-JP" smtClean="0"/>
              <a:t>Polygon</a:t>
            </a:r>
            <a:r>
              <a:rPr lang="ja-JP" altLang="en-US" smtClean="0"/>
              <a:t>の環境構築と描画が</a:t>
            </a:r>
            <a:endParaRPr lang="en-US" altLang="ja-JP" smtClean="0"/>
          </a:p>
          <a:p>
            <a:r>
              <a:rPr kumimoji="1" lang="ja-JP" altLang="en-US"/>
              <a:t>目的</a:t>
            </a:r>
            <a:r>
              <a:rPr kumimoji="1" lang="ja-JP" altLang="en-US" smtClean="0"/>
              <a:t>なので、</a:t>
            </a:r>
            <a:r>
              <a:rPr lang="ja-JP" altLang="en-US" smtClean="0"/>
              <a:t>「</a:t>
            </a:r>
            <a:r>
              <a:rPr lang="en-US" altLang="ja-JP" smtClean="0"/>
              <a:t>Draw2DPolygon</a:t>
            </a:r>
            <a:r>
              <a:rPr lang="ja-JP" altLang="en-US" smtClean="0"/>
              <a:t>」にしました。</a:t>
            </a:r>
            <a:endParaRPr kumimoji="1" lang="en-US" altLang="ja-JP" smtClean="0"/>
          </a:p>
        </p:txBody>
      </p:sp>
      <p:sp>
        <p:nvSpPr>
          <p:cNvPr id="8" name="テキスト ボックス 7"/>
          <p:cNvSpPr txBox="1"/>
          <p:nvPr/>
        </p:nvSpPr>
        <p:spPr>
          <a:xfrm>
            <a:off x="3801979" y="2069432"/>
            <a:ext cx="7712368" cy="1754326"/>
          </a:xfrm>
          <a:prstGeom prst="rect">
            <a:avLst/>
          </a:prstGeom>
          <a:noFill/>
        </p:spPr>
        <p:txBody>
          <a:bodyPr wrap="none" rtlCol="0">
            <a:spAutoFit/>
          </a:bodyPr>
          <a:lstStyle/>
          <a:p>
            <a:r>
              <a:rPr kumimoji="1" lang="ja-JP" altLang="en-US" smtClean="0"/>
              <a:t>それでは、空っぽの</a:t>
            </a:r>
            <a:r>
              <a:rPr kumimoji="1" lang="en-US" altLang="ja-JP" smtClean="0"/>
              <a:t>class</a:t>
            </a:r>
            <a:r>
              <a:rPr kumimoji="1" lang="ja-JP" altLang="en-US" smtClean="0"/>
              <a:t>を作成しましょう。</a:t>
            </a:r>
            <a:endParaRPr kumimoji="1" lang="en-US" altLang="ja-JP" smtClean="0"/>
          </a:p>
          <a:p>
            <a:r>
              <a:rPr kumimoji="1" lang="ja-JP" altLang="en-US" smtClean="0"/>
              <a:t>これをやっていると、初めから</a:t>
            </a:r>
            <a:r>
              <a:rPr kumimoji="1" lang="en-US" altLang="ja-JP" smtClean="0"/>
              <a:t>class</a:t>
            </a:r>
            <a:r>
              <a:rPr kumimoji="1" lang="ja-JP" altLang="en-US" smtClean="0"/>
              <a:t>化すればええやんと声もあると思いますが、</a:t>
            </a:r>
            <a:endParaRPr kumimoji="1" lang="en-US" altLang="ja-JP" smtClean="0"/>
          </a:p>
          <a:p>
            <a:r>
              <a:rPr kumimoji="1" lang="ja-JP" altLang="en-US" smtClean="0"/>
              <a:t>それはある意味で失敗を招きます。うまく</a:t>
            </a:r>
            <a:r>
              <a:rPr kumimoji="1" lang="en-US" altLang="ja-JP" smtClean="0"/>
              <a:t>Class</a:t>
            </a:r>
            <a:r>
              <a:rPr lang="ja-JP" altLang="en-US" smtClean="0"/>
              <a:t>化ができているのは、描画確実</a:t>
            </a:r>
            <a:endParaRPr lang="en-US" altLang="ja-JP" smtClean="0"/>
          </a:p>
          <a:p>
            <a:r>
              <a:rPr lang="ja-JP" altLang="en-US" smtClean="0"/>
              <a:t>に成功してると言う確証があるからです。確証があるので、</a:t>
            </a:r>
            <a:r>
              <a:rPr lang="en-US" altLang="ja-JP" smtClean="0"/>
              <a:t>class</a:t>
            </a:r>
            <a:r>
              <a:rPr lang="ja-JP" altLang="en-US" smtClean="0"/>
              <a:t>化だけに力を</a:t>
            </a:r>
            <a:endParaRPr lang="en-US" altLang="ja-JP" smtClean="0"/>
          </a:p>
          <a:p>
            <a:r>
              <a:rPr kumimoji="1" lang="ja-JP" altLang="en-US" smtClean="0"/>
              <a:t>入れる</a:t>
            </a:r>
            <a:r>
              <a:rPr kumimoji="1" lang="ja-JP" altLang="en-US"/>
              <a:t>事</a:t>
            </a:r>
            <a:r>
              <a:rPr kumimoji="1" lang="ja-JP" altLang="en-US" smtClean="0"/>
              <a:t>でき、</a:t>
            </a:r>
            <a:r>
              <a:rPr kumimoji="1" lang="en-US" altLang="ja-JP" smtClean="0"/>
              <a:t>Error</a:t>
            </a:r>
            <a:r>
              <a:rPr lang="ja-JP" altLang="en-US" smtClean="0"/>
              <a:t>が起きても</a:t>
            </a:r>
            <a:r>
              <a:rPr lang="en-US" altLang="ja-JP" smtClean="0"/>
              <a:t>class</a:t>
            </a:r>
            <a:r>
              <a:rPr lang="ja-JP" altLang="en-US" smtClean="0"/>
              <a:t>化のみ確認をすれば済むと言う話です。</a:t>
            </a:r>
            <a:endParaRPr lang="en-US" altLang="ja-JP" smtClean="0"/>
          </a:p>
          <a:p>
            <a:r>
              <a:rPr kumimoji="1" lang="ja-JP" altLang="en-US"/>
              <a:t>何事</a:t>
            </a:r>
            <a:r>
              <a:rPr kumimoji="1" lang="ja-JP" altLang="en-US" smtClean="0"/>
              <a:t>も、一度にすれば良いは失敗を招く原因です。</a:t>
            </a:r>
            <a:endParaRPr kumimoji="1" lang="ja-JP" altLang="en-US"/>
          </a:p>
        </p:txBody>
      </p:sp>
      <p:pic>
        <p:nvPicPr>
          <p:cNvPr id="9" name="図 8"/>
          <p:cNvPicPr>
            <a:picLocks noChangeAspect="1"/>
          </p:cNvPicPr>
          <p:nvPr/>
        </p:nvPicPr>
        <p:blipFill>
          <a:blip r:embed="rId3"/>
          <a:stretch>
            <a:fillRect/>
          </a:stretch>
        </p:blipFill>
        <p:spPr>
          <a:xfrm>
            <a:off x="3693694" y="4332459"/>
            <a:ext cx="2779546" cy="2306432"/>
          </a:xfrm>
          <a:prstGeom prst="rect">
            <a:avLst/>
          </a:prstGeom>
          <a:ln>
            <a:solidFill>
              <a:schemeClr val="tx1"/>
            </a:solidFill>
          </a:ln>
        </p:spPr>
      </p:pic>
      <p:sp>
        <p:nvSpPr>
          <p:cNvPr id="11" name="正方形/長方形 10"/>
          <p:cNvSpPr/>
          <p:nvPr/>
        </p:nvSpPr>
        <p:spPr>
          <a:xfrm>
            <a:off x="3693694" y="3963127"/>
            <a:ext cx="1857111" cy="369332"/>
          </a:xfrm>
          <a:prstGeom prst="rect">
            <a:avLst/>
          </a:prstGeom>
        </p:spPr>
        <p:txBody>
          <a:bodyPr wrap="none">
            <a:spAutoFit/>
          </a:bodyPr>
          <a:lstStyle/>
          <a:p>
            <a:r>
              <a:rPr lang="ja-JP" altLang="en-US"/>
              <a:t>Draw2DPolygon.h</a:t>
            </a:r>
          </a:p>
        </p:txBody>
      </p:sp>
      <p:sp>
        <p:nvSpPr>
          <p:cNvPr id="12" name="テキスト ボックス 11"/>
          <p:cNvSpPr txBox="1"/>
          <p:nvPr/>
        </p:nvSpPr>
        <p:spPr>
          <a:xfrm>
            <a:off x="6773779" y="4994196"/>
            <a:ext cx="5014065" cy="646331"/>
          </a:xfrm>
          <a:prstGeom prst="rect">
            <a:avLst/>
          </a:prstGeom>
          <a:noFill/>
        </p:spPr>
        <p:txBody>
          <a:bodyPr wrap="none" rtlCol="0">
            <a:spAutoFit/>
          </a:bodyPr>
          <a:lstStyle/>
          <a:p>
            <a:r>
              <a:rPr kumimoji="1" lang="ja-JP" altLang="en-US" smtClean="0"/>
              <a:t>今回も</a:t>
            </a:r>
            <a:r>
              <a:rPr kumimoji="1" lang="en-US" altLang="ja-JP" smtClean="0"/>
              <a:t>class</a:t>
            </a:r>
            <a:r>
              <a:rPr lang="ja-JP" altLang="en-US"/>
              <a:t>名</a:t>
            </a:r>
            <a:r>
              <a:rPr lang="ja-JP" altLang="en-US" smtClean="0"/>
              <a:t>が長いので</a:t>
            </a:r>
            <a:r>
              <a:rPr lang="en-US" altLang="ja-JP" smtClean="0"/>
              <a:t>typedef</a:t>
            </a:r>
            <a:r>
              <a:rPr lang="ja-JP" altLang="en-US" smtClean="0"/>
              <a:t>でもう一つ名前を</a:t>
            </a:r>
            <a:endParaRPr lang="en-US" altLang="ja-JP" smtClean="0"/>
          </a:p>
          <a:p>
            <a:r>
              <a:rPr kumimoji="1" lang="ja-JP" altLang="en-US" smtClean="0"/>
              <a:t>用意しています。</a:t>
            </a:r>
            <a:endParaRPr kumimoji="1" lang="ja-JP" altLang="en-US"/>
          </a:p>
        </p:txBody>
      </p:sp>
    </p:spTree>
    <p:extLst>
      <p:ext uri="{BB962C8B-B14F-4D97-AF65-F5344CB8AC3E}">
        <p14:creationId xmlns:p14="http://schemas.microsoft.com/office/powerpoint/2010/main" val="312621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55168" cy="369332"/>
          </a:xfrm>
          <a:prstGeom prst="rect">
            <a:avLst/>
          </a:prstGeom>
          <a:noFill/>
        </p:spPr>
        <p:txBody>
          <a:bodyPr wrap="none" rtlCol="0">
            <a:spAutoFit/>
          </a:bodyPr>
          <a:lstStyle/>
          <a:p>
            <a:r>
              <a:rPr kumimoji="1" lang="ja-JP" altLang="en-US" smtClean="0"/>
              <a:t>・</a:t>
            </a:r>
            <a:r>
              <a:rPr kumimoji="1" lang="en-US" altLang="ja-JP" smtClean="0"/>
              <a:t>2D</a:t>
            </a:r>
            <a:r>
              <a:rPr kumimoji="1" lang="ja-JP" altLang="en-US" smtClean="0"/>
              <a:t>に描画必要なモノを入れていく。</a:t>
            </a:r>
            <a:endParaRPr kumimoji="1" lang="ja-JP" altLang="en-US"/>
          </a:p>
        </p:txBody>
      </p:sp>
      <p:pic>
        <p:nvPicPr>
          <p:cNvPr id="5" name="図 4"/>
          <p:cNvPicPr>
            <a:picLocks noChangeAspect="1"/>
          </p:cNvPicPr>
          <p:nvPr/>
        </p:nvPicPr>
        <p:blipFill>
          <a:blip r:embed="rId2"/>
          <a:stretch>
            <a:fillRect/>
          </a:stretch>
        </p:blipFill>
        <p:spPr>
          <a:xfrm>
            <a:off x="194259" y="694184"/>
            <a:ext cx="7100624" cy="5429889"/>
          </a:xfrm>
          <a:prstGeom prst="rect">
            <a:avLst/>
          </a:prstGeom>
          <a:ln>
            <a:solidFill>
              <a:schemeClr val="tx1"/>
            </a:solidFill>
          </a:ln>
        </p:spPr>
      </p:pic>
      <p:sp>
        <p:nvSpPr>
          <p:cNvPr id="6" name="テキスト ボックス 5"/>
          <p:cNvSpPr txBox="1"/>
          <p:nvPr/>
        </p:nvSpPr>
        <p:spPr>
          <a:xfrm>
            <a:off x="102149" y="6124073"/>
            <a:ext cx="11137023" cy="369332"/>
          </a:xfrm>
          <a:prstGeom prst="rect">
            <a:avLst/>
          </a:prstGeom>
          <a:noFill/>
        </p:spPr>
        <p:txBody>
          <a:bodyPr wrap="none" rtlCol="0">
            <a:spAutoFit/>
          </a:bodyPr>
          <a:lstStyle/>
          <a:p>
            <a:r>
              <a:rPr kumimoji="1" lang="en-US" altLang="ja-JP" smtClean="0"/>
              <a:t>2D</a:t>
            </a:r>
            <a:r>
              <a:rPr kumimoji="1" lang="ja-JP" altLang="en-US" smtClean="0"/>
              <a:t>描画に必要なモノを</a:t>
            </a:r>
            <a:r>
              <a:rPr kumimoji="1" lang="en-US" altLang="ja-JP" smtClean="0"/>
              <a:t>main.cpp</a:t>
            </a:r>
            <a:r>
              <a:rPr kumimoji="1" lang="ja-JP" altLang="en-US" smtClean="0"/>
              <a:t>から</a:t>
            </a:r>
            <a:r>
              <a:rPr kumimoji="1" lang="en-US" altLang="ja-JP" smtClean="0"/>
              <a:t>copy</a:t>
            </a:r>
            <a:r>
              <a:rPr kumimoji="1" lang="ja-JP" altLang="en-US" smtClean="0"/>
              <a:t>し、変数に関しては</a:t>
            </a:r>
            <a:r>
              <a:rPr lang="ja-JP" altLang="en-US" smtClean="0"/>
              <a:t>先頭の文字を</a:t>
            </a:r>
            <a:r>
              <a:rPr lang="en-US" altLang="ja-JP" smtClean="0"/>
              <a:t>g</a:t>
            </a:r>
            <a:r>
              <a:rPr lang="ja-JP" altLang="en-US" smtClean="0"/>
              <a:t>から</a:t>
            </a:r>
            <a:r>
              <a:rPr lang="en-US" altLang="ja-JP" smtClean="0"/>
              <a:t>m</a:t>
            </a:r>
            <a:r>
              <a:rPr lang="ja-JP" altLang="en-US" smtClean="0"/>
              <a:t>に変更しまし</a:t>
            </a:r>
            <a:r>
              <a:rPr lang="en-US" altLang="ja-JP" smtClean="0"/>
              <a:t>static</a:t>
            </a:r>
            <a:r>
              <a:rPr lang="ja-JP" altLang="en-US" smtClean="0"/>
              <a:t>を付けました。</a:t>
            </a:r>
            <a:endParaRPr kumimoji="1" lang="ja-JP" altLang="en-US"/>
          </a:p>
        </p:txBody>
      </p:sp>
      <p:sp>
        <p:nvSpPr>
          <p:cNvPr id="7" name="正方形/長方形 6"/>
          <p:cNvSpPr/>
          <p:nvPr/>
        </p:nvSpPr>
        <p:spPr>
          <a:xfrm>
            <a:off x="102149" y="377171"/>
            <a:ext cx="1857111" cy="369332"/>
          </a:xfrm>
          <a:prstGeom prst="rect">
            <a:avLst/>
          </a:prstGeom>
        </p:spPr>
        <p:txBody>
          <a:bodyPr wrap="none">
            <a:spAutoFit/>
          </a:bodyPr>
          <a:lstStyle/>
          <a:p>
            <a:r>
              <a:rPr lang="ja-JP" altLang="en-US"/>
              <a:t>Draw2DPolygon.h</a:t>
            </a:r>
          </a:p>
        </p:txBody>
      </p:sp>
      <p:cxnSp>
        <p:nvCxnSpPr>
          <p:cNvPr id="8" name="直線矢印コネクタ 7"/>
          <p:cNvCxnSpPr>
            <a:stCxn id="10" idx="1"/>
          </p:cNvCxnSpPr>
          <p:nvPr/>
        </p:nvCxnSpPr>
        <p:spPr>
          <a:xfrm flipH="1">
            <a:off x="6879164" y="1017350"/>
            <a:ext cx="530758" cy="4625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409922" y="694184"/>
            <a:ext cx="4782078" cy="646331"/>
          </a:xfrm>
          <a:prstGeom prst="rect">
            <a:avLst/>
          </a:prstGeom>
          <a:noFill/>
        </p:spPr>
        <p:txBody>
          <a:bodyPr wrap="none" rtlCol="0">
            <a:spAutoFit/>
          </a:bodyPr>
          <a:lstStyle/>
          <a:p>
            <a:r>
              <a:rPr lang="ja-JP" altLang="en-US" smtClean="0"/>
              <a:t>この</a:t>
            </a:r>
            <a:r>
              <a:rPr lang="en-US" altLang="ja-JP" smtClean="0"/>
              <a:t>cpp</a:t>
            </a:r>
            <a:r>
              <a:rPr lang="ja-JP" altLang="en-US" smtClean="0"/>
              <a:t>にも使うので用意しないといけません</a:t>
            </a:r>
            <a:endParaRPr lang="en-US" altLang="ja-JP" smtClean="0"/>
          </a:p>
          <a:p>
            <a:r>
              <a:rPr kumimoji="1" lang="ja-JP" altLang="en-US" smtClean="0"/>
              <a:t>この部分を</a:t>
            </a:r>
            <a:r>
              <a:rPr kumimoji="1" lang="en-US" altLang="ja-JP" smtClean="0"/>
              <a:t>Header</a:t>
            </a:r>
            <a:r>
              <a:rPr lang="ja-JP" altLang="en-US" smtClean="0"/>
              <a:t>化する事も一つの手ではある</a:t>
            </a:r>
            <a:endParaRPr lang="en-US" altLang="ja-JP" smtClean="0"/>
          </a:p>
        </p:txBody>
      </p:sp>
    </p:spTree>
    <p:extLst>
      <p:ext uri="{BB962C8B-B14F-4D97-AF65-F5344CB8AC3E}">
        <p14:creationId xmlns:p14="http://schemas.microsoft.com/office/powerpoint/2010/main" val="8685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044" y="380362"/>
            <a:ext cx="3524250" cy="3467100"/>
          </a:xfrm>
          <a:prstGeom prst="rect">
            <a:avLst/>
          </a:prstGeom>
          <a:ln>
            <a:solidFill>
              <a:schemeClr val="tx1"/>
            </a:solidFill>
          </a:ln>
        </p:spPr>
      </p:pic>
      <p:sp>
        <p:nvSpPr>
          <p:cNvPr id="3" name="テキスト ボックス 2"/>
          <p:cNvSpPr txBox="1"/>
          <p:nvPr/>
        </p:nvSpPr>
        <p:spPr>
          <a:xfrm>
            <a:off x="0" y="0"/>
            <a:ext cx="7121308" cy="369332"/>
          </a:xfrm>
          <a:prstGeom prst="rect">
            <a:avLst/>
          </a:prstGeom>
          <a:noFill/>
        </p:spPr>
        <p:txBody>
          <a:bodyPr wrap="none" rtlCol="0">
            <a:spAutoFit/>
          </a:bodyPr>
          <a:lstStyle/>
          <a:p>
            <a:r>
              <a:rPr kumimoji="1" lang="ja-JP" altLang="en-US" dirty="0" smtClean="0"/>
              <a:t>・２</a:t>
            </a:r>
            <a:r>
              <a:rPr kumimoji="1" lang="en-US" altLang="ja-JP" dirty="0" err="1" smtClean="0"/>
              <a:t>DTexture</a:t>
            </a:r>
            <a:r>
              <a:rPr kumimoji="1" lang="ja-JP" altLang="en-US" dirty="0" smtClean="0"/>
              <a:t>を張り付けた</a:t>
            </a:r>
            <a:r>
              <a:rPr kumimoji="1" lang="en-US" altLang="ja-JP" dirty="0" smtClean="0"/>
              <a:t>Polygon</a:t>
            </a:r>
            <a:r>
              <a:rPr kumimoji="1" lang="ja-JP" altLang="en-US" dirty="0" smtClean="0"/>
              <a:t>を、描画するための構造体を持ってきた</a:t>
            </a:r>
            <a:endParaRPr kumimoji="1" lang="ja-JP" altLang="en-US" dirty="0"/>
          </a:p>
        </p:txBody>
      </p:sp>
      <p:sp>
        <p:nvSpPr>
          <p:cNvPr id="4" name="テキスト ボックス 3"/>
          <p:cNvSpPr txBox="1"/>
          <p:nvPr/>
        </p:nvSpPr>
        <p:spPr>
          <a:xfrm>
            <a:off x="4908884" y="649705"/>
            <a:ext cx="6258380" cy="646331"/>
          </a:xfrm>
          <a:prstGeom prst="rect">
            <a:avLst/>
          </a:prstGeom>
          <a:noFill/>
        </p:spPr>
        <p:txBody>
          <a:bodyPr wrap="none" rtlCol="0">
            <a:spAutoFit/>
          </a:bodyPr>
          <a:lstStyle/>
          <a:p>
            <a:r>
              <a:rPr kumimoji="1" lang="ja-JP" altLang="en-US" dirty="0" smtClean="0"/>
              <a:t>追加：頂点</a:t>
            </a:r>
            <a:r>
              <a:rPr lang="en-US" altLang="ja-JP" dirty="0" smtClean="0"/>
              <a:t>L</a:t>
            </a:r>
            <a:r>
              <a:rPr kumimoji="1" lang="en-US" altLang="ja-JP" dirty="0" smtClean="0"/>
              <a:t>ayout</a:t>
            </a:r>
            <a:r>
              <a:rPr kumimoji="1" lang="ja-JP" altLang="en-US" dirty="0" smtClean="0"/>
              <a:t>と</a:t>
            </a:r>
            <a:r>
              <a:rPr kumimoji="1" lang="en-US" altLang="ja-JP" dirty="0" smtClean="0"/>
              <a:t>GPU</a:t>
            </a:r>
            <a:r>
              <a:rPr kumimoji="1" lang="ja-JP" altLang="en-US" dirty="0" smtClean="0"/>
              <a:t>に持っていく</a:t>
            </a:r>
            <a:r>
              <a:rPr lang="en-US" altLang="ja-JP" dirty="0" err="1" smtClean="0"/>
              <a:t>C</a:t>
            </a:r>
            <a:r>
              <a:rPr kumimoji="1" lang="en-US" altLang="ja-JP" dirty="0" err="1" smtClean="0"/>
              <a:t>onstant</a:t>
            </a:r>
            <a:r>
              <a:rPr lang="en-US" altLang="ja-JP" dirty="0" err="1" smtClean="0"/>
              <a:t>Buffer</a:t>
            </a:r>
            <a:r>
              <a:rPr lang="ja-JP" altLang="en-US" dirty="0" smtClean="0"/>
              <a:t>の構造体を</a:t>
            </a:r>
            <a:endParaRPr lang="en-US" altLang="ja-JP" dirty="0" smtClean="0"/>
          </a:p>
          <a:p>
            <a:r>
              <a:rPr lang="ja-JP" altLang="en-US" dirty="0" smtClean="0"/>
              <a:t>こちらにも定義しました。</a:t>
            </a:r>
            <a:endParaRPr lang="en-US" altLang="ja-JP" dirty="0" smtClean="0"/>
          </a:p>
        </p:txBody>
      </p:sp>
      <p:cxnSp>
        <p:nvCxnSpPr>
          <p:cNvPr id="5" name="直線矢印コネクタ 4"/>
          <p:cNvCxnSpPr/>
          <p:nvPr/>
        </p:nvCxnSpPr>
        <p:spPr>
          <a:xfrm flipH="1">
            <a:off x="3164305" y="818147"/>
            <a:ext cx="1744580" cy="48891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207044" y="4309310"/>
            <a:ext cx="6067425" cy="2447925"/>
          </a:xfrm>
          <a:prstGeom prst="rect">
            <a:avLst/>
          </a:prstGeom>
          <a:ln>
            <a:solidFill>
              <a:schemeClr val="tx1"/>
            </a:solidFill>
          </a:ln>
        </p:spPr>
      </p:pic>
      <p:sp>
        <p:nvSpPr>
          <p:cNvPr id="8" name="正方形/長方形 7"/>
          <p:cNvSpPr/>
          <p:nvPr/>
        </p:nvSpPr>
        <p:spPr>
          <a:xfrm>
            <a:off x="207044" y="3893720"/>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sp>
        <p:nvSpPr>
          <p:cNvPr id="11" name="テキスト ボックス 10"/>
          <p:cNvSpPr txBox="1"/>
          <p:nvPr/>
        </p:nvSpPr>
        <p:spPr>
          <a:xfrm>
            <a:off x="6978316" y="5055268"/>
            <a:ext cx="4891083" cy="646331"/>
          </a:xfrm>
          <a:prstGeom prst="rect">
            <a:avLst/>
          </a:prstGeom>
          <a:noFill/>
        </p:spPr>
        <p:txBody>
          <a:bodyPr wrap="none" rtlCol="0">
            <a:spAutoFit/>
          </a:bodyPr>
          <a:lstStyle/>
          <a:p>
            <a:r>
              <a:rPr kumimoji="1" lang="ja-JP" altLang="en-US" dirty="0" smtClean="0"/>
              <a:t>追加：続いて、</a:t>
            </a:r>
            <a:r>
              <a:rPr kumimoji="1" lang="en-US" altLang="ja-JP" dirty="0" err="1" smtClean="0"/>
              <a:t>cpp</a:t>
            </a:r>
            <a:r>
              <a:rPr kumimoji="1" lang="ja-JP" altLang="en-US" dirty="0" smtClean="0"/>
              <a:t>の方で、</a:t>
            </a:r>
            <a:r>
              <a:rPr kumimoji="1" lang="en-US" altLang="ja-JP" dirty="0" smtClean="0"/>
              <a:t>member</a:t>
            </a:r>
            <a:r>
              <a:rPr lang="ja-JP" altLang="en-US" dirty="0"/>
              <a:t>変数</a:t>
            </a:r>
            <a:r>
              <a:rPr lang="ja-JP" altLang="en-US" dirty="0" smtClean="0"/>
              <a:t>の本体を</a:t>
            </a:r>
            <a:endParaRPr lang="en-US" altLang="ja-JP" dirty="0" smtClean="0"/>
          </a:p>
          <a:p>
            <a:r>
              <a:rPr lang="ja-JP" altLang="en-US" dirty="0" smtClean="0"/>
              <a:t>用意</a:t>
            </a:r>
            <a:r>
              <a:rPr kumimoji="1" lang="ja-JP" altLang="en-US" dirty="0" smtClean="0"/>
              <a:t>しましょう</a:t>
            </a:r>
            <a:r>
              <a:rPr kumimoji="1" lang="ja-JP" altLang="en-US" dirty="0"/>
              <a:t>。</a:t>
            </a:r>
          </a:p>
        </p:txBody>
      </p:sp>
      <p:cxnSp>
        <p:nvCxnSpPr>
          <p:cNvPr id="12" name="直線矢印コネクタ 11"/>
          <p:cNvCxnSpPr>
            <a:stCxn id="11" idx="1"/>
          </p:cNvCxnSpPr>
          <p:nvPr/>
        </p:nvCxnSpPr>
        <p:spPr>
          <a:xfrm flipH="1">
            <a:off x="6106026" y="5378434"/>
            <a:ext cx="872290"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6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110" y="-8540"/>
            <a:ext cx="11899232" cy="1200329"/>
          </a:xfrm>
          <a:prstGeom prst="rect">
            <a:avLst/>
          </a:prstGeom>
          <a:noFill/>
        </p:spPr>
        <p:txBody>
          <a:bodyPr wrap="square" rtlCol="0">
            <a:spAutoFit/>
          </a:bodyPr>
          <a:lstStyle/>
          <a:p>
            <a:r>
              <a:rPr kumimoji="1" lang="ja-JP" altLang="en-US" dirty="0" smtClean="0"/>
              <a:t>・</a:t>
            </a:r>
            <a:r>
              <a:rPr kumimoji="1" lang="en-US" altLang="ja-JP" dirty="0" smtClean="0"/>
              <a:t>2Dpolygon</a:t>
            </a:r>
            <a:r>
              <a:rPr kumimoji="1" lang="ja-JP" altLang="en-US" dirty="0" smtClean="0"/>
              <a:t>描画環境の構築関数を移動</a:t>
            </a:r>
            <a:endParaRPr kumimoji="1" lang="en-US" altLang="ja-JP" dirty="0" smtClean="0"/>
          </a:p>
          <a:p>
            <a:r>
              <a:rPr lang="ja-JP" altLang="en-US" dirty="0"/>
              <a:t>　</a:t>
            </a:r>
            <a:r>
              <a:rPr lang="en-US" altLang="ja-JP" dirty="0" smtClean="0"/>
              <a:t> 2Dpolygon</a:t>
            </a:r>
            <a:r>
              <a:rPr lang="ja-JP" altLang="en-US" dirty="0" smtClean="0"/>
              <a:t>描画環境の構築関数を移動させようと思ったのですが、関数をよく見ると</a:t>
            </a:r>
            <a:r>
              <a:rPr lang="en-US" altLang="ja-JP" dirty="0" err="1" smtClean="0"/>
              <a:t>CWindowCreate</a:t>
            </a:r>
            <a:r>
              <a:rPr lang="ja-JP" altLang="en-US" dirty="0"/>
              <a:t>の</a:t>
            </a:r>
            <a:r>
              <a:rPr lang="en-US" altLang="ja-JP" dirty="0" smtClean="0"/>
              <a:t>Device</a:t>
            </a:r>
            <a:r>
              <a:rPr lang="ja-JP" altLang="en-US" dirty="0" smtClean="0"/>
              <a:t>と</a:t>
            </a:r>
            <a:r>
              <a:rPr lang="en-US" altLang="ja-JP" dirty="0" err="1" smtClean="0"/>
              <a:t>DeviceContext</a:t>
            </a:r>
            <a:r>
              <a:rPr lang="ja-JP" altLang="en-US" dirty="0" smtClean="0"/>
              <a:t>がかなりの場所で使用されてる事がわかります。描画ではこれらは必ず使うことになるので</a:t>
            </a:r>
            <a:r>
              <a:rPr lang="en-US" altLang="ja-JP" dirty="0" err="1" smtClean="0"/>
              <a:t>cpp</a:t>
            </a:r>
            <a:r>
              <a:rPr lang="ja-JP" altLang="en-US" dirty="0" smtClean="0"/>
              <a:t>に</a:t>
            </a:r>
            <a:endParaRPr lang="en-US" altLang="ja-JP" dirty="0" smtClean="0"/>
          </a:p>
          <a:p>
            <a:r>
              <a:rPr lang="en-US" altLang="ja-JP" dirty="0" err="1" smtClean="0"/>
              <a:t>WindowCreate.h</a:t>
            </a:r>
            <a:r>
              <a:rPr lang="ja-JP" altLang="en-US" dirty="0" smtClean="0"/>
              <a:t>を</a:t>
            </a:r>
            <a:r>
              <a:rPr lang="en-US" altLang="ja-JP" dirty="0" smtClean="0"/>
              <a:t>include</a:t>
            </a:r>
            <a:r>
              <a:rPr lang="ja-JP" altLang="en-US" dirty="0" smtClean="0"/>
              <a:t>しておきましょう。</a:t>
            </a:r>
            <a:endParaRPr lang="en-US" altLang="ja-JP" dirty="0"/>
          </a:p>
        </p:txBody>
      </p:sp>
      <p:pic>
        <p:nvPicPr>
          <p:cNvPr id="3" name="図 2"/>
          <p:cNvPicPr>
            <a:picLocks noChangeAspect="1"/>
          </p:cNvPicPr>
          <p:nvPr/>
        </p:nvPicPr>
        <p:blipFill>
          <a:blip r:embed="rId2"/>
          <a:stretch>
            <a:fillRect/>
          </a:stretch>
        </p:blipFill>
        <p:spPr>
          <a:xfrm>
            <a:off x="401052" y="1561121"/>
            <a:ext cx="5113418" cy="843714"/>
          </a:xfrm>
          <a:prstGeom prst="rect">
            <a:avLst/>
          </a:prstGeom>
          <a:ln>
            <a:solidFill>
              <a:schemeClr val="tx1"/>
            </a:solidFill>
          </a:ln>
        </p:spPr>
      </p:pic>
      <p:sp>
        <p:nvSpPr>
          <p:cNvPr id="4" name="正方形/長方形 3"/>
          <p:cNvSpPr/>
          <p:nvPr/>
        </p:nvSpPr>
        <p:spPr>
          <a:xfrm>
            <a:off x="315329" y="1191789"/>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cxnSp>
        <p:nvCxnSpPr>
          <p:cNvPr id="5" name="直線矢印コネクタ 4"/>
          <p:cNvCxnSpPr/>
          <p:nvPr/>
        </p:nvCxnSpPr>
        <p:spPr>
          <a:xfrm flipH="1" flipV="1">
            <a:off x="3368842" y="1682940"/>
            <a:ext cx="2622885" cy="2045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991726" y="1779193"/>
            <a:ext cx="5678906" cy="646331"/>
          </a:xfrm>
          <a:prstGeom prst="rect">
            <a:avLst/>
          </a:prstGeom>
          <a:noFill/>
        </p:spPr>
        <p:txBody>
          <a:bodyPr wrap="square" rtlCol="0">
            <a:spAutoFit/>
          </a:bodyPr>
          <a:lstStyle/>
          <a:p>
            <a:r>
              <a:rPr kumimoji="1" lang="ja-JP" altLang="en-US" dirty="0" smtClean="0"/>
              <a:t>追加：これで、この</a:t>
            </a:r>
            <a:r>
              <a:rPr kumimoji="1" lang="en-US" altLang="ja-JP" dirty="0" err="1" smtClean="0"/>
              <a:t>cpp</a:t>
            </a:r>
            <a:r>
              <a:rPr kumimoji="1" lang="ja-JP" altLang="en-US" dirty="0" smtClean="0"/>
              <a:t>でも</a:t>
            </a:r>
            <a:r>
              <a:rPr lang="en-US" altLang="ja-JP" dirty="0" err="1" smtClean="0"/>
              <a:t>CDeviceCreate</a:t>
            </a:r>
            <a:r>
              <a:rPr lang="ja-JP" altLang="en-US" dirty="0" smtClean="0"/>
              <a:t>が使えるように</a:t>
            </a:r>
            <a:endParaRPr lang="en-US" altLang="ja-JP" dirty="0" smtClean="0"/>
          </a:p>
          <a:p>
            <a:r>
              <a:rPr lang="ja-JP" altLang="en-US" dirty="0" smtClean="0"/>
              <a:t>なりました</a:t>
            </a:r>
            <a:r>
              <a:rPr lang="ja-JP" altLang="en-US" dirty="0"/>
              <a:t>。</a:t>
            </a:r>
            <a:endParaRPr lang="en-US" altLang="ja-JP" dirty="0"/>
          </a:p>
        </p:txBody>
      </p:sp>
      <p:sp>
        <p:nvSpPr>
          <p:cNvPr id="9" name="テキスト ボックス 8"/>
          <p:cNvSpPr txBox="1"/>
          <p:nvPr/>
        </p:nvSpPr>
        <p:spPr>
          <a:xfrm>
            <a:off x="0" y="3341614"/>
            <a:ext cx="1919115" cy="369332"/>
          </a:xfrm>
          <a:prstGeom prst="rect">
            <a:avLst/>
          </a:prstGeom>
          <a:noFill/>
        </p:spPr>
        <p:txBody>
          <a:bodyPr wrap="none" rtlCol="0">
            <a:spAutoFit/>
          </a:bodyPr>
          <a:lstStyle/>
          <a:p>
            <a:r>
              <a:rPr kumimoji="1" lang="ja-JP" altLang="en-US" dirty="0" smtClean="0"/>
              <a:t>・関数を持ってくる</a:t>
            </a:r>
            <a:endParaRPr kumimoji="1" lang="ja-JP" altLang="en-US" dirty="0"/>
          </a:p>
        </p:txBody>
      </p:sp>
      <p:pic>
        <p:nvPicPr>
          <p:cNvPr id="10" name="図 9"/>
          <p:cNvPicPr>
            <a:picLocks noChangeAspect="1"/>
          </p:cNvPicPr>
          <p:nvPr/>
        </p:nvPicPr>
        <p:blipFill>
          <a:blip r:embed="rId3"/>
          <a:stretch>
            <a:fillRect/>
          </a:stretch>
        </p:blipFill>
        <p:spPr>
          <a:xfrm>
            <a:off x="401051" y="3997539"/>
            <a:ext cx="6920665" cy="1818569"/>
          </a:xfrm>
          <a:prstGeom prst="rect">
            <a:avLst/>
          </a:prstGeom>
          <a:ln>
            <a:solidFill>
              <a:schemeClr val="tx1"/>
            </a:solidFill>
          </a:ln>
        </p:spPr>
      </p:pic>
      <p:sp>
        <p:nvSpPr>
          <p:cNvPr id="11" name="正方形/長方形 10"/>
          <p:cNvSpPr/>
          <p:nvPr/>
        </p:nvSpPr>
        <p:spPr>
          <a:xfrm>
            <a:off x="315329" y="3691893"/>
            <a:ext cx="1857111" cy="369332"/>
          </a:xfrm>
          <a:prstGeom prst="rect">
            <a:avLst/>
          </a:prstGeom>
        </p:spPr>
        <p:txBody>
          <a:bodyPr wrap="none">
            <a:spAutoFit/>
          </a:bodyPr>
          <a:lstStyle/>
          <a:p>
            <a:r>
              <a:rPr lang="ja-JP" altLang="en-US" dirty="0"/>
              <a:t>Draw2DPolygon.h</a:t>
            </a:r>
          </a:p>
        </p:txBody>
      </p:sp>
      <p:cxnSp>
        <p:nvCxnSpPr>
          <p:cNvPr id="13" name="直線矢印コネクタ 12"/>
          <p:cNvCxnSpPr/>
          <p:nvPr/>
        </p:nvCxnSpPr>
        <p:spPr>
          <a:xfrm flipH="1">
            <a:off x="6962275" y="4535585"/>
            <a:ext cx="834188" cy="757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796463" y="4227941"/>
            <a:ext cx="4099777" cy="369332"/>
          </a:xfrm>
          <a:prstGeom prst="rect">
            <a:avLst/>
          </a:prstGeom>
          <a:noFill/>
        </p:spPr>
        <p:txBody>
          <a:bodyPr wrap="none" rtlCol="0">
            <a:spAutoFit/>
          </a:bodyPr>
          <a:lstStyle/>
          <a:p>
            <a:r>
              <a:rPr kumimoji="1" lang="ja-JP" altLang="en-US" dirty="0" smtClean="0"/>
              <a:t>追加：</a:t>
            </a:r>
            <a:r>
              <a:rPr kumimoji="1" lang="en-US" altLang="ja-JP" dirty="0" smtClean="0"/>
              <a:t>prototype</a:t>
            </a:r>
            <a:r>
              <a:rPr kumimoji="1" lang="ja-JP" altLang="en-US" dirty="0" smtClean="0"/>
              <a:t>宣言の場所から</a:t>
            </a:r>
            <a:r>
              <a:rPr lang="en-US" altLang="ja-JP" dirty="0"/>
              <a:t>C</a:t>
            </a:r>
            <a:r>
              <a:rPr kumimoji="1" lang="en-US" altLang="ja-JP" dirty="0" smtClean="0"/>
              <a:t>opy</a:t>
            </a:r>
            <a:r>
              <a:rPr kumimoji="1" lang="ja-JP" altLang="en-US" dirty="0" smtClean="0"/>
              <a:t>した</a:t>
            </a:r>
            <a:endParaRPr kumimoji="1" lang="ja-JP" altLang="en-US" dirty="0"/>
          </a:p>
        </p:txBody>
      </p:sp>
      <p:sp>
        <p:nvSpPr>
          <p:cNvPr id="17" name="テキスト ボックス 16"/>
          <p:cNvSpPr txBox="1"/>
          <p:nvPr/>
        </p:nvSpPr>
        <p:spPr>
          <a:xfrm>
            <a:off x="99596" y="5937088"/>
            <a:ext cx="4145687" cy="369332"/>
          </a:xfrm>
          <a:prstGeom prst="rect">
            <a:avLst/>
          </a:prstGeom>
          <a:noFill/>
        </p:spPr>
        <p:txBody>
          <a:bodyPr wrap="none" rtlCol="0">
            <a:spAutoFit/>
          </a:bodyPr>
          <a:lstStyle/>
          <a:p>
            <a:r>
              <a:rPr kumimoji="1" lang="ja-JP" altLang="en-US" dirty="0" smtClean="0"/>
              <a:t>それでは、関数本体を持ってきましょう。</a:t>
            </a:r>
            <a:endParaRPr kumimoji="1" lang="ja-JP" altLang="en-US" dirty="0"/>
          </a:p>
        </p:txBody>
      </p:sp>
      <p:sp>
        <p:nvSpPr>
          <p:cNvPr id="6" name="テキスト ボックス 5"/>
          <p:cNvSpPr txBox="1"/>
          <p:nvPr/>
        </p:nvSpPr>
        <p:spPr>
          <a:xfrm>
            <a:off x="156411" y="2574758"/>
            <a:ext cx="11739111" cy="646331"/>
          </a:xfrm>
          <a:prstGeom prst="rect">
            <a:avLst/>
          </a:prstGeom>
          <a:noFill/>
        </p:spPr>
        <p:txBody>
          <a:bodyPr wrap="none" rtlCol="0">
            <a:spAutoFit/>
          </a:bodyPr>
          <a:lstStyle/>
          <a:p>
            <a:r>
              <a:rPr lang="en-US" altLang="ja-JP" smtClean="0"/>
              <a:t>Object</a:t>
            </a:r>
            <a:r>
              <a:rPr lang="ja-JP" altLang="en-US" smtClean="0"/>
              <a:t>指向において、独立性（</a:t>
            </a:r>
            <a:r>
              <a:rPr lang="en-US" altLang="ja-JP" smtClean="0"/>
              <a:t>object</a:t>
            </a:r>
            <a:r>
              <a:rPr lang="ja-JP" altLang="en-US" smtClean="0"/>
              <a:t>単体で動作する）が高いことがとても良いことですが、このような場合は複数</a:t>
            </a:r>
            <a:r>
              <a:rPr lang="en-US" altLang="ja-JP" smtClean="0"/>
              <a:t>class</a:t>
            </a:r>
            <a:r>
              <a:rPr lang="ja-JP" altLang="en-US" smtClean="0"/>
              <a:t>が</a:t>
            </a:r>
            <a:endParaRPr lang="en-US" altLang="ja-JP" smtClean="0"/>
          </a:p>
          <a:p>
            <a:r>
              <a:rPr kumimoji="1" lang="ja-JP" altLang="en-US" smtClean="0"/>
              <a:t>共有間持つこともあります。できる限りは、独立性は上げていきましょう。（</a:t>
            </a:r>
            <a:r>
              <a:rPr kumimoji="1" lang="en-US" altLang="ja-JP" smtClean="0"/>
              <a:t>Error</a:t>
            </a:r>
            <a:r>
              <a:rPr kumimoji="1" lang="ja-JP" altLang="en-US" smtClean="0"/>
              <a:t>が見えにくくなります・・・。）</a:t>
            </a:r>
            <a:endParaRPr kumimoji="1" lang="ja-JP" altLang="en-US"/>
          </a:p>
        </p:txBody>
      </p:sp>
    </p:spTree>
    <p:extLst>
      <p:ext uri="{BB962C8B-B14F-4D97-AF65-F5344CB8AC3E}">
        <p14:creationId xmlns:p14="http://schemas.microsoft.com/office/powerpoint/2010/main" val="146357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0"/>
            <a:ext cx="9901990" cy="646331"/>
          </a:xfrm>
          <a:prstGeom prst="rect">
            <a:avLst/>
          </a:prstGeom>
          <a:noFill/>
        </p:spPr>
        <p:txBody>
          <a:bodyPr wrap="square" rtlCol="0">
            <a:spAutoFit/>
          </a:bodyPr>
          <a:lstStyle/>
          <a:p>
            <a:r>
              <a:rPr kumimoji="1" lang="ja-JP" altLang="en-US" dirty="0" smtClean="0"/>
              <a:t>・</a:t>
            </a:r>
            <a:r>
              <a:rPr lang="en-US" altLang="ja-JP" dirty="0" err="1" smtClean="0"/>
              <a:t>InitPolygonRender</a:t>
            </a:r>
            <a:r>
              <a:rPr lang="ja-JP" altLang="en-US" dirty="0" smtClean="0"/>
              <a:t>と</a:t>
            </a:r>
            <a:r>
              <a:rPr lang="en-US" altLang="ja-JP" dirty="0" err="1"/>
              <a:t>DeletePolygonRender</a:t>
            </a:r>
            <a:r>
              <a:rPr kumimoji="1" lang="ja-JP" altLang="en-US" dirty="0" smtClean="0"/>
              <a:t>を</a:t>
            </a:r>
            <a:r>
              <a:rPr lang="ja-JP" altLang="en-US" dirty="0" smtClean="0"/>
              <a:t>持ってくる</a:t>
            </a:r>
            <a:endParaRPr lang="en-US" altLang="ja-JP" dirty="0" smtClean="0"/>
          </a:p>
          <a:p>
            <a:r>
              <a:rPr lang="en-US" altLang="ja-JP" dirty="0" err="1"/>
              <a:t>InitPolygonRender</a:t>
            </a:r>
            <a:r>
              <a:rPr lang="ja-JP" altLang="en-US" dirty="0"/>
              <a:t>と</a:t>
            </a:r>
            <a:r>
              <a:rPr lang="en-US" altLang="ja-JP" dirty="0" err="1" smtClean="0"/>
              <a:t>DeletePolygonRender</a:t>
            </a:r>
            <a:r>
              <a:rPr lang="ja-JP" altLang="en-US" dirty="0" smtClean="0"/>
              <a:t>を</a:t>
            </a:r>
            <a:r>
              <a:rPr lang="en-US" altLang="ja-JP" dirty="0" smtClean="0"/>
              <a:t>Draw2DPolygon.cpp</a:t>
            </a:r>
            <a:r>
              <a:rPr lang="ja-JP" altLang="en-US" dirty="0" smtClean="0"/>
              <a:t>に張り付けましょう。</a:t>
            </a:r>
            <a:endParaRPr kumimoji="1" lang="ja-JP" altLang="en-US" dirty="0"/>
          </a:p>
        </p:txBody>
      </p:sp>
      <p:pic>
        <p:nvPicPr>
          <p:cNvPr id="5" name="図 4"/>
          <p:cNvPicPr>
            <a:picLocks noChangeAspect="1"/>
          </p:cNvPicPr>
          <p:nvPr/>
        </p:nvPicPr>
        <p:blipFill>
          <a:blip r:embed="rId2"/>
          <a:stretch>
            <a:fillRect/>
          </a:stretch>
        </p:blipFill>
        <p:spPr>
          <a:xfrm>
            <a:off x="204036" y="1141368"/>
            <a:ext cx="5409372" cy="2585537"/>
          </a:xfrm>
          <a:prstGeom prst="rect">
            <a:avLst/>
          </a:prstGeom>
          <a:ln>
            <a:solidFill>
              <a:schemeClr val="tx1"/>
            </a:solidFill>
          </a:ln>
        </p:spPr>
      </p:pic>
      <p:sp>
        <p:nvSpPr>
          <p:cNvPr id="6" name="正方形/長方形 5"/>
          <p:cNvSpPr/>
          <p:nvPr/>
        </p:nvSpPr>
        <p:spPr>
          <a:xfrm>
            <a:off x="100628" y="746720"/>
            <a:ext cx="2076722" cy="369332"/>
          </a:xfrm>
          <a:prstGeom prst="rect">
            <a:avLst/>
          </a:prstGeom>
        </p:spPr>
        <p:txBody>
          <a:bodyPr wrap="none">
            <a:spAutoFit/>
          </a:bodyPr>
          <a:lstStyle/>
          <a:p>
            <a:r>
              <a:rPr lang="ja-JP" altLang="en-US" dirty="0"/>
              <a:t>Draw2DPolygon.cpp</a:t>
            </a:r>
          </a:p>
        </p:txBody>
      </p:sp>
      <p:pic>
        <p:nvPicPr>
          <p:cNvPr id="7" name="図 6"/>
          <p:cNvPicPr>
            <a:picLocks noChangeAspect="1"/>
          </p:cNvPicPr>
          <p:nvPr/>
        </p:nvPicPr>
        <p:blipFill>
          <a:blip r:embed="rId3"/>
          <a:stretch>
            <a:fillRect/>
          </a:stretch>
        </p:blipFill>
        <p:spPr>
          <a:xfrm>
            <a:off x="204036" y="3852610"/>
            <a:ext cx="5417936" cy="1814263"/>
          </a:xfrm>
          <a:prstGeom prst="rect">
            <a:avLst/>
          </a:prstGeom>
          <a:ln>
            <a:solidFill>
              <a:schemeClr val="tx1"/>
            </a:solidFill>
          </a:ln>
        </p:spPr>
      </p:pic>
      <p:sp>
        <p:nvSpPr>
          <p:cNvPr id="8" name="テキスト ボックス 7"/>
          <p:cNvSpPr txBox="1"/>
          <p:nvPr/>
        </p:nvSpPr>
        <p:spPr>
          <a:xfrm>
            <a:off x="204036" y="5799221"/>
            <a:ext cx="10508839" cy="646331"/>
          </a:xfrm>
          <a:prstGeom prst="rect">
            <a:avLst/>
          </a:prstGeom>
          <a:noFill/>
        </p:spPr>
        <p:txBody>
          <a:bodyPr wrap="none" rtlCol="0">
            <a:spAutoFit/>
          </a:bodyPr>
          <a:lstStyle/>
          <a:p>
            <a:r>
              <a:rPr kumimoji="1" lang="ja-JP" altLang="en-US" dirty="0" smtClean="0"/>
              <a:t>こちらに持ってきたら、当然</a:t>
            </a:r>
            <a:r>
              <a:rPr kumimoji="1" lang="en-US" altLang="ja-JP" dirty="0" smtClean="0"/>
              <a:t>texture</a:t>
            </a:r>
            <a:r>
              <a:rPr kumimoji="1" lang="ja-JP" altLang="en-US" dirty="0" smtClean="0"/>
              <a:t>に必要な変数が</a:t>
            </a:r>
            <a:r>
              <a:rPr kumimoji="1" lang="en-US" altLang="ja-JP" dirty="0" smtClean="0"/>
              <a:t>member</a:t>
            </a:r>
            <a:r>
              <a:rPr kumimoji="1" lang="ja-JP" altLang="en-US" dirty="0" smtClean="0"/>
              <a:t>になるため、</a:t>
            </a:r>
            <a:r>
              <a:rPr kumimoji="1" lang="en-US" altLang="ja-JP" dirty="0" smtClean="0"/>
              <a:t>error</a:t>
            </a:r>
            <a:r>
              <a:rPr kumimoji="1" lang="ja-JP" altLang="en-US" dirty="0" smtClean="0"/>
              <a:t>が大量に吐かれてしまうので、</a:t>
            </a:r>
            <a:endParaRPr kumimoji="1" lang="en-US" altLang="ja-JP" dirty="0" smtClean="0"/>
          </a:p>
          <a:p>
            <a:r>
              <a:rPr kumimoji="1" lang="en-US" altLang="ja-JP" dirty="0" smtClean="0">
                <a:solidFill>
                  <a:srgbClr val="FF0000"/>
                </a:solidFill>
              </a:rPr>
              <a:t>global</a:t>
            </a:r>
            <a:r>
              <a:rPr kumimoji="1" lang="ja-JP" altLang="en-US" dirty="0" smtClean="0">
                <a:solidFill>
                  <a:srgbClr val="FF0000"/>
                </a:solidFill>
              </a:rPr>
              <a:t>変数</a:t>
            </a:r>
            <a:r>
              <a:rPr lang="ja-JP" altLang="en-US" dirty="0" smtClean="0">
                <a:solidFill>
                  <a:srgbClr val="FF0000"/>
                </a:solidFill>
              </a:rPr>
              <a:t>を表現している</a:t>
            </a:r>
            <a:r>
              <a:rPr lang="en-US" altLang="ja-JP" dirty="0" smtClean="0">
                <a:solidFill>
                  <a:srgbClr val="FF0000"/>
                </a:solidFill>
              </a:rPr>
              <a:t>g_</a:t>
            </a:r>
            <a:r>
              <a:rPr lang="ja-JP" altLang="en-US" dirty="0" smtClean="0">
                <a:solidFill>
                  <a:srgbClr val="FF0000"/>
                </a:solidFill>
              </a:rPr>
              <a:t>を</a:t>
            </a:r>
            <a:r>
              <a:rPr lang="en-US" altLang="ja-JP" dirty="0" smtClean="0">
                <a:solidFill>
                  <a:srgbClr val="FF0000"/>
                </a:solidFill>
              </a:rPr>
              <a:t>member</a:t>
            </a:r>
            <a:r>
              <a:rPr lang="ja-JP" altLang="en-US" dirty="0" smtClean="0">
                <a:solidFill>
                  <a:srgbClr val="FF0000"/>
                </a:solidFill>
              </a:rPr>
              <a:t>を表現する</a:t>
            </a:r>
            <a:r>
              <a:rPr lang="en-US" altLang="ja-JP" dirty="0" smtClean="0">
                <a:solidFill>
                  <a:srgbClr val="FF0000"/>
                </a:solidFill>
              </a:rPr>
              <a:t>m_</a:t>
            </a:r>
            <a:r>
              <a:rPr lang="ja-JP" altLang="en-US" dirty="0" smtClean="0">
                <a:solidFill>
                  <a:srgbClr val="FF0000"/>
                </a:solidFill>
              </a:rPr>
              <a:t>に変えましょう。</a:t>
            </a:r>
            <a:endParaRPr kumimoji="1" lang="ja-JP" altLang="en-US" dirty="0">
              <a:solidFill>
                <a:srgbClr val="FF0000"/>
              </a:solidFill>
            </a:endParaRPr>
          </a:p>
        </p:txBody>
      </p:sp>
      <p:sp>
        <p:nvSpPr>
          <p:cNvPr id="9" name="テキスト ボックス 8"/>
          <p:cNvSpPr txBox="1"/>
          <p:nvPr/>
        </p:nvSpPr>
        <p:spPr>
          <a:xfrm>
            <a:off x="204036" y="6445552"/>
            <a:ext cx="4085862" cy="369332"/>
          </a:xfrm>
          <a:prstGeom prst="rect">
            <a:avLst/>
          </a:prstGeom>
          <a:noFill/>
        </p:spPr>
        <p:txBody>
          <a:bodyPr wrap="none" rtlCol="0">
            <a:spAutoFit/>
          </a:bodyPr>
          <a:lstStyle/>
          <a:p>
            <a:r>
              <a:rPr kumimoji="1" lang="ja-JP" altLang="en-US" dirty="0" smtClean="0"/>
              <a:t>変数名を変えたら</a:t>
            </a:r>
            <a:r>
              <a:rPr kumimoji="1" lang="en-US" altLang="ja-JP" dirty="0" smtClean="0"/>
              <a:t>error</a:t>
            </a:r>
            <a:r>
              <a:rPr kumimoji="1" lang="ja-JP" altLang="en-US" dirty="0" smtClean="0"/>
              <a:t>はなくなるでしょう</a:t>
            </a:r>
            <a:endParaRPr kumimoji="1" lang="ja-JP" altLang="en-US" dirty="0"/>
          </a:p>
        </p:txBody>
      </p:sp>
    </p:spTree>
    <p:extLst>
      <p:ext uri="{BB962C8B-B14F-4D97-AF65-F5344CB8AC3E}">
        <p14:creationId xmlns:p14="http://schemas.microsoft.com/office/powerpoint/2010/main" val="368558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536546" cy="369332"/>
          </a:xfrm>
          <a:prstGeom prst="rect">
            <a:avLst/>
          </a:prstGeom>
          <a:noFill/>
        </p:spPr>
        <p:txBody>
          <a:bodyPr wrap="none" rtlCol="0">
            <a:spAutoFit/>
          </a:bodyPr>
          <a:lstStyle/>
          <a:p>
            <a:r>
              <a:rPr kumimoji="1" lang="ja-JP" altLang="en-US" dirty="0" smtClean="0"/>
              <a:t>・</a:t>
            </a:r>
            <a:r>
              <a:rPr kumimoji="1" lang="en-US" altLang="ja-JP" dirty="0" smtClean="0"/>
              <a:t>main</a:t>
            </a:r>
            <a:r>
              <a:rPr kumimoji="1" lang="ja-JP" altLang="en-US" dirty="0" smtClean="0"/>
              <a:t>から不必要なモノを削除する</a:t>
            </a:r>
            <a:endParaRPr kumimoji="1" lang="en-US" altLang="ja-JP" dirty="0" smtClean="0"/>
          </a:p>
        </p:txBody>
      </p:sp>
      <p:pic>
        <p:nvPicPr>
          <p:cNvPr id="5" name="図 4"/>
          <p:cNvPicPr>
            <a:picLocks noChangeAspect="1"/>
          </p:cNvPicPr>
          <p:nvPr/>
        </p:nvPicPr>
        <p:blipFill>
          <a:blip r:embed="rId2"/>
          <a:stretch>
            <a:fillRect/>
          </a:stretch>
        </p:blipFill>
        <p:spPr>
          <a:xfrm>
            <a:off x="164180" y="598821"/>
            <a:ext cx="5438775" cy="2676525"/>
          </a:xfrm>
          <a:prstGeom prst="rect">
            <a:avLst/>
          </a:prstGeom>
          <a:ln>
            <a:solidFill>
              <a:schemeClr val="tx1"/>
            </a:solidFill>
          </a:ln>
        </p:spPr>
      </p:pic>
      <p:sp>
        <p:nvSpPr>
          <p:cNvPr id="6" name="正方形/長方形 5"/>
          <p:cNvSpPr/>
          <p:nvPr/>
        </p:nvSpPr>
        <p:spPr>
          <a:xfrm>
            <a:off x="0" y="292403"/>
            <a:ext cx="1053494" cy="369332"/>
          </a:xfrm>
          <a:prstGeom prst="rect">
            <a:avLst/>
          </a:prstGeom>
        </p:spPr>
        <p:txBody>
          <a:bodyPr wrap="none">
            <a:spAutoFit/>
          </a:bodyPr>
          <a:lstStyle/>
          <a:p>
            <a:r>
              <a:rPr lang="ja-JP" altLang="en-US" dirty="0"/>
              <a:t>main.cpp</a:t>
            </a:r>
          </a:p>
        </p:txBody>
      </p:sp>
      <p:sp>
        <p:nvSpPr>
          <p:cNvPr id="7" name="テキスト ボックス 6"/>
          <p:cNvSpPr txBox="1"/>
          <p:nvPr/>
        </p:nvSpPr>
        <p:spPr>
          <a:xfrm>
            <a:off x="5715000" y="598821"/>
            <a:ext cx="5575116" cy="646331"/>
          </a:xfrm>
          <a:prstGeom prst="rect">
            <a:avLst/>
          </a:prstGeom>
          <a:noFill/>
        </p:spPr>
        <p:txBody>
          <a:bodyPr wrap="none" rtlCol="0">
            <a:spAutoFit/>
          </a:bodyPr>
          <a:lstStyle/>
          <a:p>
            <a:r>
              <a:rPr lang="en-US" altLang="ja-JP" dirty="0" err="1" smtClean="0"/>
              <a:t>M</a:t>
            </a:r>
            <a:r>
              <a:rPr kumimoji="1" lang="en-US" altLang="ja-JP" dirty="0" err="1" smtClean="0"/>
              <a:t>emoryReleaseMacro</a:t>
            </a:r>
            <a:r>
              <a:rPr lang="ja-JP" altLang="en-US" dirty="0" smtClean="0"/>
              <a:t>の削除</a:t>
            </a:r>
            <a:endParaRPr kumimoji="1" lang="en-US" altLang="ja-JP" dirty="0" smtClean="0"/>
          </a:p>
          <a:p>
            <a:r>
              <a:rPr kumimoji="1" lang="en-US" altLang="ja-JP" dirty="0" smtClean="0"/>
              <a:t>memory</a:t>
            </a:r>
            <a:r>
              <a:rPr kumimoji="1" lang="ja-JP" altLang="en-US" dirty="0" smtClean="0"/>
              <a:t>の作成も削除も</a:t>
            </a:r>
            <a:r>
              <a:rPr kumimoji="1" lang="en-US" altLang="ja-JP" dirty="0" smtClean="0"/>
              <a:t>class</a:t>
            </a:r>
            <a:r>
              <a:rPr kumimoji="1" lang="ja-JP" altLang="en-US" dirty="0" smtClean="0"/>
              <a:t>が行うため、必要なくなった</a:t>
            </a:r>
            <a:endParaRPr kumimoji="1" lang="ja-JP" altLang="en-US" dirty="0"/>
          </a:p>
        </p:txBody>
      </p:sp>
      <p:sp>
        <p:nvSpPr>
          <p:cNvPr id="8" name="テキスト ボックス 7"/>
          <p:cNvSpPr txBox="1"/>
          <p:nvPr/>
        </p:nvSpPr>
        <p:spPr>
          <a:xfrm>
            <a:off x="5859379" y="1732547"/>
            <a:ext cx="4012637" cy="1200329"/>
          </a:xfrm>
          <a:prstGeom prst="rect">
            <a:avLst/>
          </a:prstGeom>
          <a:noFill/>
        </p:spPr>
        <p:txBody>
          <a:bodyPr wrap="none" rtlCol="0">
            <a:spAutoFit/>
          </a:bodyPr>
          <a:lstStyle/>
          <a:p>
            <a:r>
              <a:rPr kumimoji="1" lang="en-US" altLang="ja-JP" dirty="0" smtClean="0"/>
              <a:t>polygon</a:t>
            </a:r>
            <a:r>
              <a:rPr kumimoji="1" lang="ja-JP" altLang="en-US" dirty="0" smtClean="0"/>
              <a:t>表示用変数も削除</a:t>
            </a:r>
            <a:endParaRPr kumimoji="1" lang="en-US" altLang="ja-JP" dirty="0" smtClean="0"/>
          </a:p>
          <a:p>
            <a:r>
              <a:rPr kumimoji="1" lang="en-US" altLang="ja-JP" dirty="0" smtClean="0"/>
              <a:t>class</a:t>
            </a:r>
            <a:r>
              <a:rPr kumimoji="1" lang="ja-JP" altLang="en-US" dirty="0" smtClean="0"/>
              <a:t>でまとめたので</a:t>
            </a:r>
            <a:r>
              <a:rPr kumimoji="1" lang="en-US" altLang="ja-JP" dirty="0" smtClean="0"/>
              <a:t>main</a:t>
            </a:r>
            <a:r>
              <a:rPr kumimoji="1" lang="ja-JP" altLang="en-US" dirty="0" smtClean="0"/>
              <a:t>方は消します。</a:t>
            </a:r>
            <a:endParaRPr kumimoji="1" lang="en-US" altLang="ja-JP" dirty="0" smtClean="0"/>
          </a:p>
          <a:p>
            <a:endParaRPr lang="en-US" altLang="ja-JP" dirty="0"/>
          </a:p>
          <a:p>
            <a:r>
              <a:rPr lang="en-US" altLang="ja-JP" dirty="0"/>
              <a:t>error</a:t>
            </a:r>
            <a:r>
              <a:rPr lang="ja-JP" altLang="en-US" dirty="0" smtClean="0"/>
              <a:t>は出ますが問題ありません。</a:t>
            </a:r>
            <a:endParaRPr kumimoji="1" lang="ja-JP" altLang="en-US" dirty="0"/>
          </a:p>
        </p:txBody>
      </p:sp>
      <p:pic>
        <p:nvPicPr>
          <p:cNvPr id="9" name="図 8"/>
          <p:cNvPicPr>
            <a:picLocks noChangeAspect="1"/>
          </p:cNvPicPr>
          <p:nvPr/>
        </p:nvPicPr>
        <p:blipFill>
          <a:blip r:embed="rId3"/>
          <a:stretch>
            <a:fillRect/>
          </a:stretch>
        </p:blipFill>
        <p:spPr>
          <a:xfrm>
            <a:off x="164180" y="3406191"/>
            <a:ext cx="5438776" cy="3003090"/>
          </a:xfrm>
          <a:prstGeom prst="rect">
            <a:avLst/>
          </a:prstGeom>
          <a:ln>
            <a:solidFill>
              <a:schemeClr val="tx1"/>
            </a:solidFill>
          </a:ln>
        </p:spPr>
      </p:pic>
      <p:sp>
        <p:nvSpPr>
          <p:cNvPr id="10" name="テキスト ボックス 9"/>
          <p:cNvSpPr txBox="1"/>
          <p:nvPr/>
        </p:nvSpPr>
        <p:spPr>
          <a:xfrm>
            <a:off x="6003758" y="3501189"/>
            <a:ext cx="5264775" cy="646331"/>
          </a:xfrm>
          <a:prstGeom prst="rect">
            <a:avLst/>
          </a:prstGeom>
          <a:noFill/>
        </p:spPr>
        <p:txBody>
          <a:bodyPr wrap="none" rtlCol="0">
            <a:spAutoFit/>
          </a:bodyPr>
          <a:lstStyle/>
          <a:p>
            <a:r>
              <a:rPr kumimoji="1" lang="en-US" altLang="ja-JP" dirty="0" smtClean="0"/>
              <a:t>polygon</a:t>
            </a:r>
            <a:r>
              <a:rPr kumimoji="1" lang="ja-JP" altLang="en-US" dirty="0" smtClean="0"/>
              <a:t>表示</a:t>
            </a:r>
            <a:r>
              <a:rPr kumimoji="1" lang="en-US" altLang="ja-JP" dirty="0" smtClean="0"/>
              <a:t>layout</a:t>
            </a:r>
            <a:r>
              <a:rPr kumimoji="1" lang="ja-JP" altLang="en-US" dirty="0" smtClean="0"/>
              <a:t>用の構造体は</a:t>
            </a:r>
            <a:r>
              <a:rPr lang="en-US" altLang="ja-JP" dirty="0" smtClean="0"/>
              <a:t>Draw2DPolygon.h</a:t>
            </a:r>
            <a:r>
              <a:rPr lang="ja-JP" altLang="en-US" dirty="0" smtClean="0"/>
              <a:t>が</a:t>
            </a:r>
            <a:endParaRPr lang="en-US" altLang="ja-JP" dirty="0" smtClean="0"/>
          </a:p>
          <a:p>
            <a:r>
              <a:rPr kumimoji="1" lang="ja-JP" altLang="en-US" dirty="0" smtClean="0"/>
              <a:t>管理する事になったので削除</a:t>
            </a:r>
            <a:endParaRPr kumimoji="1" lang="ja-JP" altLang="en-US" dirty="0"/>
          </a:p>
        </p:txBody>
      </p:sp>
    </p:spTree>
    <p:extLst>
      <p:ext uri="{BB962C8B-B14F-4D97-AF65-F5344CB8AC3E}">
        <p14:creationId xmlns:p14="http://schemas.microsoft.com/office/powerpoint/2010/main" val="49055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755858" cy="646331"/>
          </a:xfrm>
          <a:prstGeom prst="rect">
            <a:avLst/>
          </a:prstGeom>
          <a:noFill/>
        </p:spPr>
        <p:txBody>
          <a:bodyPr wrap="none" rtlCol="0">
            <a:spAutoFit/>
          </a:bodyPr>
          <a:lstStyle/>
          <a:p>
            <a:r>
              <a:rPr kumimoji="1" lang="ja-JP" altLang="en-US" dirty="0" smtClean="0"/>
              <a:t>・</a:t>
            </a:r>
            <a:r>
              <a:rPr lang="en-US" altLang="ja-JP" dirty="0" err="1" smtClean="0"/>
              <a:t>SourceCord</a:t>
            </a:r>
            <a:r>
              <a:rPr kumimoji="1" lang="ja-JP" altLang="en-US" dirty="0" smtClean="0"/>
              <a:t>が長くなってきたので</a:t>
            </a:r>
            <a:r>
              <a:rPr lang="ja-JP" altLang="en-US" dirty="0" smtClean="0"/>
              <a:t>・・・</a:t>
            </a:r>
            <a:endParaRPr lang="en-US" altLang="ja-JP" dirty="0" smtClean="0"/>
          </a:p>
          <a:p>
            <a:r>
              <a:rPr kumimoji="1" lang="ja-JP" altLang="en-US" dirty="0"/>
              <a:t>　</a:t>
            </a:r>
            <a:r>
              <a:rPr kumimoji="1" lang="en-US" altLang="ja-JP" dirty="0" smtClean="0"/>
              <a:t>DirectX</a:t>
            </a:r>
            <a:r>
              <a:rPr kumimoji="1" lang="ja-JP" altLang="en-US" dirty="0" smtClean="0"/>
              <a:t>の初期化と</a:t>
            </a:r>
            <a:r>
              <a:rPr kumimoji="1" lang="en-US" altLang="ja-JP" dirty="0" smtClean="0"/>
              <a:t>texture</a:t>
            </a:r>
            <a:r>
              <a:rPr kumimoji="1" lang="ja-JP" altLang="en-US" dirty="0" smtClean="0"/>
              <a:t>の描画と仕事が増えてきたので、</a:t>
            </a:r>
            <a:r>
              <a:rPr kumimoji="1" lang="en-US" altLang="ja-JP" dirty="0" smtClean="0"/>
              <a:t>class</a:t>
            </a:r>
            <a:r>
              <a:rPr kumimoji="1" lang="ja-JP" altLang="en-US" dirty="0" smtClean="0"/>
              <a:t>でまとめていきましょう。</a:t>
            </a:r>
            <a:endParaRPr kumimoji="1" lang="ja-JP" altLang="en-US" dirty="0"/>
          </a:p>
        </p:txBody>
      </p:sp>
      <p:pic>
        <p:nvPicPr>
          <p:cNvPr id="2" name="図 1"/>
          <p:cNvPicPr>
            <a:picLocks noChangeAspect="1"/>
          </p:cNvPicPr>
          <p:nvPr/>
        </p:nvPicPr>
        <p:blipFill>
          <a:blip r:embed="rId2"/>
          <a:stretch>
            <a:fillRect/>
          </a:stretch>
        </p:blipFill>
        <p:spPr>
          <a:xfrm>
            <a:off x="369720" y="819150"/>
            <a:ext cx="3558893" cy="2958766"/>
          </a:xfrm>
          <a:prstGeom prst="rect">
            <a:avLst/>
          </a:prstGeom>
          <a:ln>
            <a:solidFill>
              <a:schemeClr val="tx1"/>
            </a:solidFill>
          </a:ln>
        </p:spPr>
      </p:pic>
      <p:sp>
        <p:nvSpPr>
          <p:cNvPr id="3" name="テキスト ボックス 2"/>
          <p:cNvSpPr txBox="1"/>
          <p:nvPr/>
        </p:nvSpPr>
        <p:spPr>
          <a:xfrm>
            <a:off x="4102769" y="1853866"/>
            <a:ext cx="7577074" cy="646331"/>
          </a:xfrm>
          <a:prstGeom prst="rect">
            <a:avLst/>
          </a:prstGeom>
          <a:noFill/>
        </p:spPr>
        <p:txBody>
          <a:bodyPr wrap="none" rtlCol="0">
            <a:spAutoFit/>
          </a:bodyPr>
          <a:lstStyle/>
          <a:p>
            <a:r>
              <a:rPr kumimoji="1" lang="ja-JP" altLang="en-US" smtClean="0"/>
              <a:t>新しく</a:t>
            </a:r>
            <a:r>
              <a:rPr lang="ja-JP" altLang="en-US" smtClean="0"/>
              <a:t>「</a:t>
            </a:r>
            <a:r>
              <a:rPr lang="en-US" altLang="ja-JP" smtClean="0"/>
              <a:t>DirectX</a:t>
            </a:r>
            <a:r>
              <a:rPr lang="ja-JP" altLang="en-US" smtClean="0"/>
              <a:t>環境構築」</a:t>
            </a:r>
            <a:r>
              <a:rPr lang="en-US" altLang="ja-JP" smtClean="0"/>
              <a:t>filter</a:t>
            </a:r>
            <a:r>
              <a:rPr lang="ja-JP" altLang="en-US" smtClean="0"/>
              <a:t>を用意し、「</a:t>
            </a:r>
            <a:r>
              <a:rPr lang="en-US" altLang="ja-JP" smtClean="0"/>
              <a:t>DeviceCreate.cpp</a:t>
            </a:r>
            <a:r>
              <a:rPr lang="ja-JP" altLang="en-US" smtClean="0"/>
              <a:t>」「</a:t>
            </a:r>
            <a:r>
              <a:rPr lang="en-US" altLang="ja-JP"/>
              <a:t> </a:t>
            </a:r>
            <a:r>
              <a:rPr lang="en-US" altLang="ja-JP" smtClean="0"/>
              <a:t>DeviceCreate.h</a:t>
            </a:r>
            <a:r>
              <a:rPr lang="ja-JP" altLang="en-US" smtClean="0"/>
              <a:t>」</a:t>
            </a:r>
            <a:endParaRPr lang="en-US" altLang="ja-JP" smtClean="0"/>
          </a:p>
          <a:p>
            <a:r>
              <a:rPr lang="en-US" altLang="ja-JP" smtClean="0"/>
              <a:t>File</a:t>
            </a:r>
            <a:r>
              <a:rPr lang="ja-JP" altLang="en-US" smtClean="0"/>
              <a:t>を追加の新しい項目で作りましょう。</a:t>
            </a:r>
            <a:endParaRPr kumimoji="1" lang="ja-JP" altLang="en-US"/>
          </a:p>
        </p:txBody>
      </p:sp>
      <p:sp>
        <p:nvSpPr>
          <p:cNvPr id="5" name="テキスト ボックス 4"/>
          <p:cNvSpPr txBox="1"/>
          <p:nvPr/>
        </p:nvSpPr>
        <p:spPr>
          <a:xfrm>
            <a:off x="4206780" y="3523066"/>
            <a:ext cx="4488921" cy="369332"/>
          </a:xfrm>
          <a:prstGeom prst="rect">
            <a:avLst/>
          </a:prstGeom>
          <a:noFill/>
        </p:spPr>
        <p:txBody>
          <a:bodyPr wrap="none" rtlCol="0">
            <a:spAutoFit/>
          </a:bodyPr>
          <a:lstStyle/>
          <a:p>
            <a:r>
              <a:rPr kumimoji="1" lang="en-US" altLang="ja-JP" smtClean="0"/>
              <a:t>DirectX</a:t>
            </a:r>
            <a:r>
              <a:rPr kumimoji="1" lang="ja-JP" altLang="en-US" smtClean="0"/>
              <a:t>の環境構築から</a:t>
            </a:r>
            <a:r>
              <a:rPr kumimoji="1" lang="en-US" altLang="ja-JP" smtClean="0"/>
              <a:t>class</a:t>
            </a:r>
            <a:r>
              <a:rPr kumimoji="1" lang="ja-JP" altLang="en-US" smtClean="0"/>
              <a:t>化していきます。</a:t>
            </a:r>
            <a:endParaRPr kumimoji="1" lang="ja-JP" altLang="en-US"/>
          </a:p>
        </p:txBody>
      </p:sp>
      <p:pic>
        <p:nvPicPr>
          <p:cNvPr id="6" name="図 5"/>
          <p:cNvPicPr>
            <a:picLocks noChangeAspect="1"/>
          </p:cNvPicPr>
          <p:nvPr/>
        </p:nvPicPr>
        <p:blipFill>
          <a:blip r:embed="rId3"/>
          <a:stretch>
            <a:fillRect/>
          </a:stretch>
        </p:blipFill>
        <p:spPr>
          <a:xfrm>
            <a:off x="465973" y="4414751"/>
            <a:ext cx="2457701" cy="2353854"/>
          </a:xfrm>
          <a:prstGeom prst="rect">
            <a:avLst/>
          </a:prstGeom>
          <a:ln>
            <a:solidFill>
              <a:schemeClr val="tx1"/>
            </a:solidFill>
          </a:ln>
        </p:spPr>
      </p:pic>
      <p:sp>
        <p:nvSpPr>
          <p:cNvPr id="7" name="正方形/長方形 6"/>
          <p:cNvSpPr/>
          <p:nvPr/>
        </p:nvSpPr>
        <p:spPr>
          <a:xfrm>
            <a:off x="369720" y="4101917"/>
            <a:ext cx="1605761" cy="369332"/>
          </a:xfrm>
          <a:prstGeom prst="rect">
            <a:avLst/>
          </a:prstGeom>
        </p:spPr>
        <p:txBody>
          <a:bodyPr wrap="none">
            <a:spAutoFit/>
          </a:bodyPr>
          <a:lstStyle/>
          <a:p>
            <a:r>
              <a:rPr lang="ja-JP" altLang="en-US"/>
              <a:t>DeviceCreate.h</a:t>
            </a:r>
          </a:p>
        </p:txBody>
      </p:sp>
      <p:sp>
        <p:nvSpPr>
          <p:cNvPr id="8" name="テキスト ボックス 7"/>
          <p:cNvSpPr txBox="1"/>
          <p:nvPr/>
        </p:nvSpPr>
        <p:spPr>
          <a:xfrm>
            <a:off x="4377929" y="5407012"/>
            <a:ext cx="4714817" cy="369332"/>
          </a:xfrm>
          <a:prstGeom prst="rect">
            <a:avLst/>
          </a:prstGeom>
          <a:noFill/>
        </p:spPr>
        <p:txBody>
          <a:bodyPr wrap="none" rtlCol="0">
            <a:spAutoFit/>
          </a:bodyPr>
          <a:lstStyle/>
          <a:p>
            <a:r>
              <a:rPr lang="en-US" altLang="ja-JP" smtClean="0"/>
              <a:t>I</a:t>
            </a:r>
            <a:r>
              <a:rPr kumimoji="1" lang="en-US" altLang="ja-JP" smtClean="0"/>
              <a:t>ncludeGuard</a:t>
            </a:r>
            <a:r>
              <a:rPr lang="ja-JP" altLang="en-US" smtClean="0"/>
              <a:t>をした、空っぽの</a:t>
            </a:r>
            <a:r>
              <a:rPr lang="en-US" altLang="ja-JP" smtClean="0"/>
              <a:t>class</a:t>
            </a:r>
            <a:r>
              <a:rPr lang="ja-JP" altLang="en-US" smtClean="0"/>
              <a:t>を書きます。</a:t>
            </a:r>
            <a:endParaRPr kumimoji="1" lang="ja-JP" altLang="en-US"/>
          </a:p>
        </p:txBody>
      </p:sp>
    </p:spTree>
    <p:extLst>
      <p:ext uri="{BB962C8B-B14F-4D97-AF65-F5344CB8AC3E}">
        <p14:creationId xmlns:p14="http://schemas.microsoft.com/office/powerpoint/2010/main" val="201274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078" y="120316"/>
            <a:ext cx="4867275" cy="1143000"/>
          </a:xfrm>
          <a:prstGeom prst="rect">
            <a:avLst/>
          </a:prstGeom>
          <a:ln>
            <a:solidFill>
              <a:schemeClr val="tx1"/>
            </a:solidFill>
          </a:ln>
        </p:spPr>
      </p:pic>
      <p:sp>
        <p:nvSpPr>
          <p:cNvPr id="5" name="テキスト ボックス 4"/>
          <p:cNvSpPr txBox="1"/>
          <p:nvPr/>
        </p:nvSpPr>
        <p:spPr>
          <a:xfrm>
            <a:off x="5354053" y="507150"/>
            <a:ext cx="6188041" cy="369332"/>
          </a:xfrm>
          <a:prstGeom prst="rect">
            <a:avLst/>
          </a:prstGeom>
          <a:noFill/>
        </p:spPr>
        <p:txBody>
          <a:bodyPr wrap="none" rtlCol="0">
            <a:spAutoFit/>
          </a:bodyPr>
          <a:lstStyle/>
          <a:p>
            <a:r>
              <a:rPr lang="en-US" altLang="ja-JP" dirty="0" smtClean="0"/>
              <a:t>polygon</a:t>
            </a:r>
            <a:r>
              <a:rPr lang="ja-JP" altLang="en-US" dirty="0" smtClean="0"/>
              <a:t>表示・</a:t>
            </a:r>
            <a:r>
              <a:rPr lang="en-US" altLang="ja-JP" dirty="0" smtClean="0"/>
              <a:t>Delete</a:t>
            </a:r>
            <a:r>
              <a:rPr lang="ja-JP" altLang="en-US" dirty="0" smtClean="0"/>
              <a:t>関数は</a:t>
            </a:r>
            <a:r>
              <a:rPr lang="en-US" altLang="ja-JP" dirty="0" smtClean="0"/>
              <a:t>class</a:t>
            </a:r>
            <a:r>
              <a:rPr lang="ja-JP" altLang="en-US" dirty="0" smtClean="0"/>
              <a:t>の</a:t>
            </a:r>
            <a:r>
              <a:rPr lang="en-US" altLang="ja-JP" dirty="0" smtClean="0"/>
              <a:t>method</a:t>
            </a:r>
            <a:r>
              <a:rPr lang="ja-JP" altLang="en-US" dirty="0" smtClean="0"/>
              <a:t>になったため削除</a:t>
            </a:r>
            <a:endParaRPr kumimoji="1" lang="ja-JP" altLang="en-US" dirty="0"/>
          </a:p>
        </p:txBody>
      </p:sp>
      <p:pic>
        <p:nvPicPr>
          <p:cNvPr id="6" name="図 5"/>
          <p:cNvPicPr>
            <a:picLocks noChangeAspect="1"/>
          </p:cNvPicPr>
          <p:nvPr/>
        </p:nvPicPr>
        <p:blipFill>
          <a:blip r:embed="rId3"/>
          <a:stretch>
            <a:fillRect/>
          </a:stretch>
        </p:blipFill>
        <p:spPr>
          <a:xfrm>
            <a:off x="125078" y="1410201"/>
            <a:ext cx="5438775" cy="1390650"/>
          </a:xfrm>
          <a:prstGeom prst="rect">
            <a:avLst/>
          </a:prstGeom>
          <a:ln>
            <a:solidFill>
              <a:schemeClr val="tx1"/>
            </a:solidFill>
          </a:ln>
        </p:spPr>
      </p:pic>
      <p:sp>
        <p:nvSpPr>
          <p:cNvPr id="8" name="正方形/長方形 7"/>
          <p:cNvSpPr/>
          <p:nvPr/>
        </p:nvSpPr>
        <p:spPr>
          <a:xfrm>
            <a:off x="5689830" y="1736194"/>
            <a:ext cx="3208186" cy="369332"/>
          </a:xfrm>
          <a:prstGeom prst="rect">
            <a:avLst/>
          </a:prstGeom>
        </p:spPr>
        <p:txBody>
          <a:bodyPr wrap="none">
            <a:spAutoFit/>
          </a:bodyPr>
          <a:lstStyle/>
          <a:p>
            <a:r>
              <a:rPr lang="en-US" altLang="ja-JP" dirty="0"/>
              <a:t>polygon</a:t>
            </a:r>
            <a:r>
              <a:rPr lang="ja-JP" altLang="en-US" dirty="0"/>
              <a:t>表示用</a:t>
            </a:r>
            <a:r>
              <a:rPr lang="ja-JP" altLang="en-US" dirty="0" smtClean="0"/>
              <a:t>関数本体を削除</a:t>
            </a:r>
            <a:endParaRPr lang="ja-JP" altLang="en-US" dirty="0"/>
          </a:p>
        </p:txBody>
      </p:sp>
      <p:pic>
        <p:nvPicPr>
          <p:cNvPr id="9" name="図 8"/>
          <p:cNvPicPr>
            <a:picLocks noChangeAspect="1"/>
          </p:cNvPicPr>
          <p:nvPr/>
        </p:nvPicPr>
        <p:blipFill>
          <a:blip r:embed="rId4"/>
          <a:stretch>
            <a:fillRect/>
          </a:stretch>
        </p:blipFill>
        <p:spPr>
          <a:xfrm>
            <a:off x="125078" y="2947735"/>
            <a:ext cx="3821280" cy="3254251"/>
          </a:xfrm>
          <a:prstGeom prst="rect">
            <a:avLst/>
          </a:prstGeom>
          <a:ln>
            <a:solidFill>
              <a:schemeClr val="tx1"/>
            </a:solidFill>
          </a:ln>
        </p:spPr>
      </p:pic>
      <p:sp>
        <p:nvSpPr>
          <p:cNvPr id="10" name="正方形/長方形 9"/>
          <p:cNvSpPr/>
          <p:nvPr/>
        </p:nvSpPr>
        <p:spPr>
          <a:xfrm>
            <a:off x="4261702" y="4390194"/>
            <a:ext cx="2184701" cy="369332"/>
          </a:xfrm>
          <a:prstGeom prst="rect">
            <a:avLst/>
          </a:prstGeom>
        </p:spPr>
        <p:txBody>
          <a:bodyPr wrap="none">
            <a:spAutoFit/>
          </a:bodyPr>
          <a:lstStyle/>
          <a:p>
            <a:r>
              <a:rPr lang="en-US" altLang="ja-JP" dirty="0"/>
              <a:t>Delete</a:t>
            </a:r>
            <a:r>
              <a:rPr lang="ja-JP" altLang="en-US" dirty="0" smtClean="0"/>
              <a:t>関数本体削除</a:t>
            </a:r>
            <a:endParaRPr lang="ja-JP" altLang="en-US" dirty="0"/>
          </a:p>
        </p:txBody>
      </p:sp>
      <p:sp>
        <p:nvSpPr>
          <p:cNvPr id="11" name="テキスト ボックス 10"/>
          <p:cNvSpPr txBox="1"/>
          <p:nvPr/>
        </p:nvSpPr>
        <p:spPr>
          <a:xfrm>
            <a:off x="0" y="6201986"/>
            <a:ext cx="10868681" cy="646331"/>
          </a:xfrm>
          <a:prstGeom prst="rect">
            <a:avLst/>
          </a:prstGeom>
          <a:noFill/>
        </p:spPr>
        <p:txBody>
          <a:bodyPr wrap="none" rtlCol="0">
            <a:spAutoFit/>
          </a:bodyPr>
          <a:lstStyle/>
          <a:p>
            <a:r>
              <a:rPr kumimoji="1" lang="ja-JP" altLang="en-US" dirty="0" smtClean="0"/>
              <a:t>これで、</a:t>
            </a:r>
            <a:r>
              <a:rPr kumimoji="1" lang="en-US" altLang="ja-JP" dirty="0" smtClean="0"/>
              <a:t>main.cpp</a:t>
            </a:r>
            <a:r>
              <a:rPr kumimoji="1" lang="ja-JP" altLang="en-US" dirty="0" smtClean="0"/>
              <a:t>はさっぱりしましたが、当然</a:t>
            </a:r>
            <a:r>
              <a:rPr kumimoji="1" lang="en-US" altLang="ja-JP" dirty="0" smtClean="0"/>
              <a:t>main.cpp</a:t>
            </a:r>
            <a:r>
              <a:rPr kumimoji="1" lang="ja-JP" altLang="en-US" dirty="0" smtClean="0"/>
              <a:t>にあった</a:t>
            </a:r>
            <a:r>
              <a:rPr lang="en-US" altLang="ja-JP" dirty="0" smtClean="0"/>
              <a:t>Draw2DPolygon</a:t>
            </a:r>
            <a:r>
              <a:rPr lang="ja-JP" altLang="en-US" dirty="0" smtClean="0"/>
              <a:t>系が消えたので</a:t>
            </a:r>
            <a:r>
              <a:rPr lang="en-US" altLang="ja-JP" dirty="0" smtClean="0"/>
              <a:t>error</a:t>
            </a:r>
            <a:r>
              <a:rPr lang="ja-JP" altLang="en-US" dirty="0" smtClean="0"/>
              <a:t>だらけです。</a:t>
            </a:r>
            <a:endParaRPr lang="en-US" altLang="ja-JP" dirty="0" smtClean="0"/>
          </a:p>
          <a:p>
            <a:r>
              <a:rPr kumimoji="1" lang="ja-JP" altLang="en-US" dirty="0" smtClean="0"/>
              <a:t>直していきましょう。</a:t>
            </a:r>
            <a:endParaRPr kumimoji="1" lang="ja-JP" altLang="en-US" dirty="0"/>
          </a:p>
        </p:txBody>
      </p:sp>
    </p:spTree>
    <p:extLst>
      <p:ext uri="{BB962C8B-B14F-4D97-AF65-F5344CB8AC3E}">
        <p14:creationId xmlns:p14="http://schemas.microsoft.com/office/powerpoint/2010/main" val="342968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4379" y="96253"/>
            <a:ext cx="8889485" cy="646331"/>
          </a:xfrm>
          <a:prstGeom prst="rect">
            <a:avLst/>
          </a:prstGeom>
          <a:noFill/>
        </p:spPr>
        <p:txBody>
          <a:bodyPr wrap="none" rtlCol="0">
            <a:spAutoFit/>
          </a:bodyPr>
          <a:lstStyle/>
          <a:p>
            <a:r>
              <a:rPr kumimoji="1" lang="ja-JP" altLang="en-US" dirty="0" smtClean="0"/>
              <a:t>・</a:t>
            </a:r>
            <a:r>
              <a:rPr lang="en-US" altLang="ja-JP" dirty="0"/>
              <a:t>class</a:t>
            </a:r>
            <a:r>
              <a:rPr lang="ja-JP" altLang="en-US" dirty="0" smtClean="0"/>
              <a:t>に移行した</a:t>
            </a:r>
            <a:r>
              <a:rPr lang="en-US" altLang="ja-JP" dirty="0" smtClean="0"/>
              <a:t>method</a:t>
            </a:r>
            <a:r>
              <a:rPr lang="ja-JP" altLang="en-US" dirty="0" smtClean="0"/>
              <a:t>を利用する</a:t>
            </a:r>
            <a:endParaRPr lang="en-US" altLang="ja-JP" dirty="0" smtClean="0"/>
          </a:p>
          <a:p>
            <a:r>
              <a:rPr kumimoji="1" lang="ja-JP" altLang="en-US" dirty="0"/>
              <a:t>　</a:t>
            </a:r>
            <a:r>
              <a:rPr kumimoji="1" lang="en-US" altLang="ja-JP" dirty="0" smtClean="0"/>
              <a:t>main.cpp</a:t>
            </a:r>
            <a:r>
              <a:rPr kumimoji="1" lang="ja-JP" altLang="en-US" dirty="0" smtClean="0"/>
              <a:t>の</a:t>
            </a:r>
            <a:r>
              <a:rPr lang="en-US" altLang="ja-JP" dirty="0" smtClean="0"/>
              <a:t>Draw2DPolygon</a:t>
            </a:r>
            <a:r>
              <a:rPr lang="ja-JP" altLang="en-US" dirty="0" smtClean="0"/>
              <a:t>系の関数は全て、</a:t>
            </a:r>
            <a:r>
              <a:rPr lang="en-US" altLang="ja-JP" dirty="0" smtClean="0"/>
              <a:t>class</a:t>
            </a:r>
            <a:r>
              <a:rPr lang="ja-JP" altLang="en-US" dirty="0" smtClean="0"/>
              <a:t>化したのでそこから直していきましょう。</a:t>
            </a:r>
            <a:endParaRPr kumimoji="1" lang="ja-JP" altLang="en-US" dirty="0"/>
          </a:p>
        </p:txBody>
      </p:sp>
      <p:pic>
        <p:nvPicPr>
          <p:cNvPr id="5" name="図 4"/>
          <p:cNvPicPr>
            <a:picLocks noChangeAspect="1"/>
          </p:cNvPicPr>
          <p:nvPr/>
        </p:nvPicPr>
        <p:blipFill>
          <a:blip r:embed="rId2"/>
          <a:stretch>
            <a:fillRect/>
          </a:stretch>
        </p:blipFill>
        <p:spPr>
          <a:xfrm>
            <a:off x="144379" y="938713"/>
            <a:ext cx="5089833" cy="1335255"/>
          </a:xfrm>
          <a:prstGeom prst="rect">
            <a:avLst/>
          </a:prstGeom>
          <a:ln>
            <a:solidFill>
              <a:schemeClr val="tx1"/>
            </a:solidFill>
          </a:ln>
        </p:spPr>
      </p:pic>
      <p:cxnSp>
        <p:nvCxnSpPr>
          <p:cNvPr id="6" name="直線矢印コネクタ 5"/>
          <p:cNvCxnSpPr/>
          <p:nvPr/>
        </p:nvCxnSpPr>
        <p:spPr>
          <a:xfrm flipH="1">
            <a:off x="2689295" y="1323474"/>
            <a:ext cx="2893358" cy="2828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666874" y="1155032"/>
            <a:ext cx="4167038" cy="369332"/>
          </a:xfrm>
          <a:prstGeom prst="rect">
            <a:avLst/>
          </a:prstGeom>
          <a:noFill/>
        </p:spPr>
        <p:txBody>
          <a:bodyPr wrap="none" rtlCol="0">
            <a:spAutoFit/>
          </a:bodyPr>
          <a:lstStyle/>
          <a:p>
            <a:r>
              <a:rPr kumimoji="1" lang="ja-JP" altLang="en-US" dirty="0" smtClean="0"/>
              <a:t>追加：作成した</a:t>
            </a:r>
            <a:r>
              <a:rPr kumimoji="1" lang="en-US" altLang="ja-JP" dirty="0" smtClean="0"/>
              <a:t>Draw2DPolygon.h</a:t>
            </a:r>
            <a:r>
              <a:rPr kumimoji="1" lang="ja-JP" altLang="en-US" dirty="0" smtClean="0"/>
              <a:t>を</a:t>
            </a:r>
            <a:r>
              <a:rPr kumimoji="1" lang="en-US" altLang="ja-JP" dirty="0" smtClean="0"/>
              <a:t>include</a:t>
            </a:r>
            <a:endParaRPr kumimoji="1" lang="ja-JP" altLang="en-US" dirty="0"/>
          </a:p>
        </p:txBody>
      </p:sp>
      <p:pic>
        <p:nvPicPr>
          <p:cNvPr id="9" name="図 8"/>
          <p:cNvPicPr>
            <a:picLocks noChangeAspect="1"/>
          </p:cNvPicPr>
          <p:nvPr/>
        </p:nvPicPr>
        <p:blipFill>
          <a:blip r:embed="rId3"/>
          <a:stretch>
            <a:fillRect/>
          </a:stretch>
        </p:blipFill>
        <p:spPr>
          <a:xfrm>
            <a:off x="149467" y="2470097"/>
            <a:ext cx="5036775" cy="1957524"/>
          </a:xfrm>
          <a:prstGeom prst="rect">
            <a:avLst/>
          </a:prstGeom>
          <a:ln>
            <a:solidFill>
              <a:schemeClr val="tx1"/>
            </a:solidFill>
          </a:ln>
        </p:spPr>
      </p:pic>
      <p:cxnSp>
        <p:nvCxnSpPr>
          <p:cNvPr id="10" name="直線矢印コネクタ 9"/>
          <p:cNvCxnSpPr/>
          <p:nvPr/>
        </p:nvCxnSpPr>
        <p:spPr>
          <a:xfrm flipH="1">
            <a:off x="2340854" y="3320716"/>
            <a:ext cx="3326020" cy="2695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811253" y="3200400"/>
            <a:ext cx="3784690" cy="369332"/>
          </a:xfrm>
          <a:prstGeom prst="rect">
            <a:avLst/>
          </a:prstGeom>
          <a:noFill/>
        </p:spPr>
        <p:txBody>
          <a:bodyPr wrap="none" rtlCol="0">
            <a:spAutoFit/>
          </a:bodyPr>
          <a:lstStyle/>
          <a:p>
            <a:r>
              <a:rPr lang="ja-JP" altLang="en-US" dirty="0" smtClean="0"/>
              <a:t>変更：</a:t>
            </a:r>
            <a:r>
              <a:rPr lang="en-US" altLang="ja-JP" dirty="0" smtClean="0"/>
              <a:t>Draw::</a:t>
            </a:r>
            <a:r>
              <a:rPr lang="en-US" altLang="ja-JP" dirty="0" err="1" smtClean="0"/>
              <a:t>InitPolygonRender</a:t>
            </a:r>
            <a:r>
              <a:rPr lang="ja-JP" altLang="en-US" dirty="0" smtClean="0"/>
              <a:t>に変更</a:t>
            </a:r>
            <a:endParaRPr kumimoji="1" lang="ja-JP" altLang="en-US" dirty="0"/>
          </a:p>
        </p:txBody>
      </p:sp>
      <p:pic>
        <p:nvPicPr>
          <p:cNvPr id="13" name="図 12"/>
          <p:cNvPicPr>
            <a:picLocks noChangeAspect="1"/>
          </p:cNvPicPr>
          <p:nvPr/>
        </p:nvPicPr>
        <p:blipFill>
          <a:blip r:embed="rId4"/>
          <a:stretch>
            <a:fillRect/>
          </a:stretch>
        </p:blipFill>
        <p:spPr>
          <a:xfrm>
            <a:off x="192505" y="4547431"/>
            <a:ext cx="4993737" cy="1855150"/>
          </a:xfrm>
          <a:prstGeom prst="rect">
            <a:avLst/>
          </a:prstGeom>
          <a:ln>
            <a:solidFill>
              <a:schemeClr val="tx1"/>
            </a:solidFill>
          </a:ln>
        </p:spPr>
      </p:pic>
      <p:cxnSp>
        <p:nvCxnSpPr>
          <p:cNvPr id="14" name="直線矢印コネクタ 13"/>
          <p:cNvCxnSpPr/>
          <p:nvPr/>
        </p:nvCxnSpPr>
        <p:spPr>
          <a:xfrm flipH="1">
            <a:off x="4983790" y="4969042"/>
            <a:ext cx="683084" cy="719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811253" y="4848726"/>
            <a:ext cx="4090351" cy="369332"/>
          </a:xfrm>
          <a:prstGeom prst="rect">
            <a:avLst/>
          </a:prstGeom>
          <a:noFill/>
        </p:spPr>
        <p:txBody>
          <a:bodyPr wrap="none" rtlCol="0">
            <a:spAutoFit/>
          </a:bodyPr>
          <a:lstStyle/>
          <a:p>
            <a:r>
              <a:rPr kumimoji="1" lang="ja-JP" altLang="en-US" dirty="0" smtClean="0"/>
              <a:t>変更：</a:t>
            </a:r>
            <a:r>
              <a:rPr kumimoji="1" lang="en-US" altLang="ja-JP" dirty="0" smtClean="0"/>
              <a:t>Draw::</a:t>
            </a:r>
            <a:r>
              <a:rPr kumimoji="1" lang="en-US" altLang="ja-JP" dirty="0" err="1" smtClean="0"/>
              <a:t>DeletePolygonRender</a:t>
            </a:r>
            <a:r>
              <a:rPr kumimoji="1" lang="ja-JP" altLang="en-US" dirty="0" smtClean="0"/>
              <a:t>に変更</a:t>
            </a:r>
            <a:endParaRPr kumimoji="1" lang="ja-JP" altLang="en-US" dirty="0"/>
          </a:p>
        </p:txBody>
      </p:sp>
      <p:sp>
        <p:nvSpPr>
          <p:cNvPr id="17" name="テキスト ボックス 16"/>
          <p:cNvSpPr txBox="1"/>
          <p:nvPr/>
        </p:nvSpPr>
        <p:spPr>
          <a:xfrm>
            <a:off x="5426242" y="5967663"/>
            <a:ext cx="4438523" cy="369332"/>
          </a:xfrm>
          <a:prstGeom prst="rect">
            <a:avLst/>
          </a:prstGeom>
          <a:noFill/>
        </p:spPr>
        <p:txBody>
          <a:bodyPr wrap="none" rtlCol="0">
            <a:spAutoFit/>
          </a:bodyPr>
          <a:lstStyle/>
          <a:p>
            <a:r>
              <a:rPr kumimoji="1" lang="ja-JP" altLang="en-US" dirty="0" smtClean="0"/>
              <a:t>これで、初期化と解放の</a:t>
            </a:r>
            <a:r>
              <a:rPr kumimoji="1" lang="en-US" altLang="ja-JP" dirty="0" smtClean="0"/>
              <a:t>error</a:t>
            </a:r>
            <a:r>
              <a:rPr kumimoji="1" lang="ja-JP" altLang="en-US" dirty="0" smtClean="0"/>
              <a:t>は取れました。</a:t>
            </a:r>
            <a:endParaRPr kumimoji="1" lang="ja-JP" altLang="en-US" dirty="0"/>
          </a:p>
        </p:txBody>
      </p:sp>
    </p:spTree>
    <p:extLst>
      <p:ext uri="{BB962C8B-B14F-4D97-AF65-F5344CB8AC3E}">
        <p14:creationId xmlns:p14="http://schemas.microsoft.com/office/powerpoint/2010/main" val="304430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916515" cy="646331"/>
          </a:xfrm>
          <a:prstGeom prst="rect">
            <a:avLst/>
          </a:prstGeom>
          <a:noFill/>
        </p:spPr>
        <p:txBody>
          <a:bodyPr wrap="none" rtlCol="0">
            <a:spAutoFit/>
          </a:bodyPr>
          <a:lstStyle/>
          <a:p>
            <a:r>
              <a:rPr kumimoji="1" lang="ja-JP" altLang="en-US" dirty="0" smtClean="0"/>
              <a:t>・</a:t>
            </a:r>
            <a:r>
              <a:rPr lang="en-US" altLang="ja-JP" dirty="0" smtClean="0"/>
              <a:t>R</a:t>
            </a:r>
            <a:r>
              <a:rPr kumimoji="1" lang="en-US" altLang="ja-JP" dirty="0" smtClean="0"/>
              <a:t>endering</a:t>
            </a:r>
            <a:r>
              <a:rPr kumimoji="1" lang="ja-JP" altLang="en-US" dirty="0" smtClean="0"/>
              <a:t>の開始場所を見る</a:t>
            </a:r>
            <a:endParaRPr kumimoji="1" lang="en-US" altLang="ja-JP" dirty="0" smtClean="0"/>
          </a:p>
          <a:p>
            <a:r>
              <a:rPr lang="ja-JP" altLang="en-US" dirty="0" smtClean="0"/>
              <a:t>開始～終了の</a:t>
            </a:r>
            <a:r>
              <a:rPr lang="en-US" altLang="ja-JP" dirty="0" smtClean="0"/>
              <a:t>program</a:t>
            </a:r>
            <a:r>
              <a:rPr lang="ja-JP" altLang="en-US" dirty="0" smtClean="0"/>
              <a:t>を見ると、この部分では四角の</a:t>
            </a:r>
            <a:r>
              <a:rPr lang="en-US" altLang="ja-JP" dirty="0" smtClean="0"/>
              <a:t>texture</a:t>
            </a:r>
            <a:r>
              <a:rPr lang="ja-JP" altLang="en-US" dirty="0" smtClean="0"/>
              <a:t>付き</a:t>
            </a:r>
            <a:r>
              <a:rPr lang="en-US" altLang="ja-JP" dirty="0" smtClean="0"/>
              <a:t>Polygon</a:t>
            </a:r>
            <a:r>
              <a:rPr lang="ja-JP" altLang="en-US" dirty="0" smtClean="0"/>
              <a:t>を描画のする１点のみとなっています。</a:t>
            </a:r>
            <a:endParaRPr kumimoji="1" lang="ja-JP" altLang="en-US" dirty="0"/>
          </a:p>
        </p:txBody>
      </p:sp>
      <p:pic>
        <p:nvPicPr>
          <p:cNvPr id="5" name="図 4"/>
          <p:cNvPicPr>
            <a:picLocks noChangeAspect="1"/>
          </p:cNvPicPr>
          <p:nvPr/>
        </p:nvPicPr>
        <p:blipFill>
          <a:blip r:embed="rId2"/>
          <a:stretch>
            <a:fillRect/>
          </a:stretch>
        </p:blipFill>
        <p:spPr>
          <a:xfrm>
            <a:off x="159168" y="784309"/>
            <a:ext cx="4943475" cy="5915025"/>
          </a:xfrm>
          <a:prstGeom prst="rect">
            <a:avLst/>
          </a:prstGeom>
          <a:ln>
            <a:solidFill>
              <a:schemeClr val="bg1"/>
            </a:solidFill>
          </a:ln>
        </p:spPr>
      </p:pic>
      <p:sp>
        <p:nvSpPr>
          <p:cNvPr id="6" name="右中かっこ 5"/>
          <p:cNvSpPr/>
          <p:nvPr/>
        </p:nvSpPr>
        <p:spPr>
          <a:xfrm>
            <a:off x="2911642" y="962527"/>
            <a:ext cx="4692316" cy="5558590"/>
          </a:xfrm>
          <a:prstGeom prst="rightBrace">
            <a:avLst>
              <a:gd name="adj1" fmla="val 8333"/>
              <a:gd name="adj2" fmla="val 50901"/>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 name="図 6"/>
          <p:cNvPicPr>
            <a:picLocks noChangeAspect="1"/>
          </p:cNvPicPr>
          <p:nvPr/>
        </p:nvPicPr>
        <p:blipFill>
          <a:blip r:embed="rId3"/>
          <a:stretch>
            <a:fillRect/>
          </a:stretch>
        </p:blipFill>
        <p:spPr>
          <a:xfrm>
            <a:off x="7155357" y="3042061"/>
            <a:ext cx="1399520" cy="1399520"/>
          </a:xfrm>
          <a:prstGeom prst="rect">
            <a:avLst/>
          </a:prstGeom>
          <a:ln>
            <a:solidFill>
              <a:schemeClr val="tx1"/>
            </a:solidFill>
          </a:ln>
        </p:spPr>
      </p:pic>
      <p:sp>
        <p:nvSpPr>
          <p:cNvPr id="8" name="テキスト ボックス 7"/>
          <p:cNvSpPr txBox="1"/>
          <p:nvPr/>
        </p:nvSpPr>
        <p:spPr>
          <a:xfrm>
            <a:off x="5751096" y="5421255"/>
            <a:ext cx="6234464" cy="646331"/>
          </a:xfrm>
          <a:prstGeom prst="rect">
            <a:avLst/>
          </a:prstGeom>
          <a:noFill/>
        </p:spPr>
        <p:txBody>
          <a:bodyPr wrap="none" rtlCol="0">
            <a:spAutoFit/>
          </a:bodyPr>
          <a:lstStyle/>
          <a:p>
            <a:r>
              <a:rPr lang="ja-JP" altLang="en-US" dirty="0" smtClean="0"/>
              <a:t>これを出すだけの</a:t>
            </a:r>
            <a:r>
              <a:rPr lang="en-US" altLang="ja-JP" dirty="0" smtClean="0"/>
              <a:t>Program</a:t>
            </a:r>
            <a:r>
              <a:rPr lang="ja-JP" altLang="en-US" dirty="0" smtClean="0"/>
              <a:t>であるが、</a:t>
            </a:r>
            <a:r>
              <a:rPr lang="en-US" altLang="ja-JP" dirty="0" smtClean="0"/>
              <a:t>CDraw2DPolygon</a:t>
            </a:r>
            <a:r>
              <a:rPr lang="ja-JP" altLang="en-US" dirty="0" smtClean="0"/>
              <a:t>の本質で</a:t>
            </a:r>
            <a:endParaRPr lang="en-US" altLang="ja-JP" dirty="0" smtClean="0"/>
          </a:p>
          <a:p>
            <a:r>
              <a:rPr lang="ja-JP" altLang="en-US" dirty="0" smtClean="0"/>
              <a:t>ある。</a:t>
            </a:r>
            <a:r>
              <a:rPr kumimoji="1" lang="ja-JP" altLang="en-US" dirty="0" smtClean="0"/>
              <a:t>よって、</a:t>
            </a:r>
            <a:r>
              <a:rPr lang="ja-JP" altLang="en-US" dirty="0" smtClean="0"/>
              <a:t>ここを</a:t>
            </a:r>
            <a:r>
              <a:rPr lang="en-US" altLang="ja-JP" dirty="0" smtClean="0"/>
              <a:t>CDraw2DPolygon</a:t>
            </a:r>
            <a:r>
              <a:rPr lang="ja-JP" altLang="en-US" dirty="0" smtClean="0"/>
              <a:t>の</a:t>
            </a:r>
            <a:r>
              <a:rPr kumimoji="1" lang="en-US" altLang="ja-JP" dirty="0" smtClean="0"/>
              <a:t>method</a:t>
            </a:r>
            <a:r>
              <a:rPr lang="ja-JP" altLang="en-US" dirty="0" smtClean="0"/>
              <a:t>にす</a:t>
            </a:r>
            <a:r>
              <a:rPr lang="ja-JP" altLang="en-US" dirty="0"/>
              <a:t>る</a:t>
            </a:r>
            <a:endParaRPr kumimoji="1" lang="ja-JP" altLang="en-US" dirty="0"/>
          </a:p>
        </p:txBody>
      </p:sp>
      <p:sp>
        <p:nvSpPr>
          <p:cNvPr id="9" name="テキスト ボックス 8"/>
          <p:cNvSpPr txBox="1"/>
          <p:nvPr/>
        </p:nvSpPr>
        <p:spPr>
          <a:xfrm>
            <a:off x="6203167" y="4386517"/>
            <a:ext cx="3752502" cy="369332"/>
          </a:xfrm>
          <a:prstGeom prst="rect">
            <a:avLst/>
          </a:prstGeom>
          <a:noFill/>
        </p:spPr>
        <p:txBody>
          <a:bodyPr wrap="none" rtlCol="0">
            <a:spAutoFit/>
          </a:bodyPr>
          <a:lstStyle/>
          <a:p>
            <a:r>
              <a:rPr lang="en-US" altLang="ja-JP" dirty="0" smtClean="0"/>
              <a:t>texture</a:t>
            </a:r>
            <a:r>
              <a:rPr lang="ja-JP" altLang="en-US" dirty="0" smtClean="0"/>
              <a:t>付四角</a:t>
            </a:r>
            <a:r>
              <a:rPr lang="en-US" altLang="ja-JP" dirty="0" smtClean="0"/>
              <a:t>polygon</a:t>
            </a:r>
            <a:r>
              <a:rPr lang="ja-JP" altLang="en-US" dirty="0" smtClean="0"/>
              <a:t>を出す</a:t>
            </a:r>
            <a:r>
              <a:rPr lang="en-US" altLang="ja-JP" dirty="0" smtClean="0"/>
              <a:t>program</a:t>
            </a:r>
            <a:endParaRPr kumimoji="1" lang="ja-JP" altLang="en-US" dirty="0"/>
          </a:p>
        </p:txBody>
      </p:sp>
    </p:spTree>
    <p:extLst>
      <p:ext uri="{BB962C8B-B14F-4D97-AF65-F5344CB8AC3E}">
        <p14:creationId xmlns:p14="http://schemas.microsoft.com/office/powerpoint/2010/main" val="148841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248402" y="2550695"/>
            <a:ext cx="4306638" cy="4044909"/>
          </a:xfrm>
          <a:prstGeom prst="rect">
            <a:avLst/>
          </a:prstGeom>
          <a:ln>
            <a:solidFill>
              <a:schemeClr val="tx1"/>
            </a:solidFill>
          </a:ln>
        </p:spPr>
      </p:pic>
      <p:pic>
        <p:nvPicPr>
          <p:cNvPr id="4" name="図 3"/>
          <p:cNvPicPr>
            <a:picLocks noChangeAspect="1"/>
          </p:cNvPicPr>
          <p:nvPr/>
        </p:nvPicPr>
        <p:blipFill>
          <a:blip r:embed="rId3"/>
          <a:stretch>
            <a:fillRect/>
          </a:stretch>
        </p:blipFill>
        <p:spPr>
          <a:xfrm>
            <a:off x="248402" y="469230"/>
            <a:ext cx="4306638" cy="1636295"/>
          </a:xfrm>
          <a:prstGeom prst="rect">
            <a:avLst/>
          </a:prstGeom>
          <a:ln>
            <a:solidFill>
              <a:schemeClr val="tx1"/>
            </a:solidFill>
          </a:ln>
        </p:spPr>
      </p:pic>
      <p:sp>
        <p:nvSpPr>
          <p:cNvPr id="5" name="正方形/長方形 4"/>
          <p:cNvSpPr/>
          <p:nvPr/>
        </p:nvSpPr>
        <p:spPr>
          <a:xfrm>
            <a:off x="248402" y="99898"/>
            <a:ext cx="1857111" cy="369332"/>
          </a:xfrm>
          <a:prstGeom prst="rect">
            <a:avLst/>
          </a:prstGeom>
        </p:spPr>
        <p:txBody>
          <a:bodyPr wrap="none">
            <a:spAutoFit/>
          </a:bodyPr>
          <a:lstStyle/>
          <a:p>
            <a:r>
              <a:rPr lang="ja-JP" altLang="en-US" dirty="0"/>
              <a:t>Draw2DPolygon.h</a:t>
            </a:r>
          </a:p>
        </p:txBody>
      </p:sp>
      <p:cxnSp>
        <p:nvCxnSpPr>
          <p:cNvPr id="6" name="直線矢印コネクタ 5"/>
          <p:cNvCxnSpPr/>
          <p:nvPr/>
        </p:nvCxnSpPr>
        <p:spPr>
          <a:xfrm flipH="1">
            <a:off x="2833675" y="914400"/>
            <a:ext cx="1978957" cy="5745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57011" y="697832"/>
            <a:ext cx="3282052" cy="369332"/>
          </a:xfrm>
          <a:prstGeom prst="rect">
            <a:avLst/>
          </a:prstGeom>
          <a:noFill/>
        </p:spPr>
        <p:txBody>
          <a:bodyPr wrap="none" rtlCol="0">
            <a:spAutoFit/>
          </a:bodyPr>
          <a:lstStyle/>
          <a:p>
            <a:r>
              <a:rPr kumimoji="1" lang="ja-JP" altLang="en-US" dirty="0" smtClean="0"/>
              <a:t>追加：描画</a:t>
            </a:r>
            <a:r>
              <a:rPr kumimoji="1" lang="en-US" altLang="ja-JP" dirty="0" smtClean="0"/>
              <a:t>method</a:t>
            </a:r>
            <a:r>
              <a:rPr kumimoji="1" lang="ja-JP" altLang="en-US" dirty="0" smtClean="0"/>
              <a:t>を</a:t>
            </a:r>
            <a:r>
              <a:rPr kumimoji="1" lang="en-US" altLang="ja-JP" dirty="0" smtClean="0"/>
              <a:t>class</a:t>
            </a:r>
            <a:r>
              <a:rPr kumimoji="1" lang="ja-JP" altLang="en-US" dirty="0" smtClean="0"/>
              <a:t>に追加</a:t>
            </a:r>
            <a:endParaRPr kumimoji="1" lang="ja-JP" altLang="en-US" dirty="0"/>
          </a:p>
        </p:txBody>
      </p:sp>
      <p:cxnSp>
        <p:nvCxnSpPr>
          <p:cNvPr id="10" name="直線矢印コネクタ 9"/>
          <p:cNvCxnSpPr>
            <a:stCxn id="12" idx="1"/>
          </p:cNvCxnSpPr>
          <p:nvPr/>
        </p:nvCxnSpPr>
        <p:spPr>
          <a:xfrm flipH="1">
            <a:off x="2833676" y="2729482"/>
            <a:ext cx="2303808" cy="9882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37484" y="2406316"/>
            <a:ext cx="4461927" cy="646331"/>
          </a:xfrm>
          <a:prstGeom prst="rect">
            <a:avLst/>
          </a:prstGeom>
          <a:noFill/>
        </p:spPr>
        <p:txBody>
          <a:bodyPr wrap="none" rtlCol="0">
            <a:spAutoFit/>
          </a:bodyPr>
          <a:lstStyle/>
          <a:p>
            <a:r>
              <a:rPr kumimoji="1" lang="ja-JP" altLang="en-US" dirty="0" smtClean="0"/>
              <a:t>追加：</a:t>
            </a:r>
            <a:r>
              <a:rPr lang="en-US" altLang="ja-JP" dirty="0" smtClean="0"/>
              <a:t>Draw2Dmethod</a:t>
            </a:r>
            <a:r>
              <a:rPr lang="ja-JP" altLang="en-US" dirty="0" smtClean="0"/>
              <a:t>を空っぽの状態で追加</a:t>
            </a:r>
            <a:endParaRPr lang="en-US" altLang="ja-JP" dirty="0" smtClean="0"/>
          </a:p>
          <a:p>
            <a:r>
              <a:rPr kumimoji="1" lang="ja-JP" altLang="en-US" dirty="0"/>
              <a:t>　</a:t>
            </a:r>
            <a:r>
              <a:rPr kumimoji="1" lang="ja-JP" altLang="en-US" dirty="0" smtClean="0"/>
              <a:t>　　　中身は後で追加する</a:t>
            </a:r>
            <a:endParaRPr kumimoji="1" lang="ja-JP" altLang="en-US" dirty="0"/>
          </a:p>
        </p:txBody>
      </p:sp>
      <p:sp>
        <p:nvSpPr>
          <p:cNvPr id="16" name="正方形/長方形 15"/>
          <p:cNvSpPr/>
          <p:nvPr/>
        </p:nvSpPr>
        <p:spPr>
          <a:xfrm>
            <a:off x="248402" y="2185552"/>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spTree>
    <p:extLst>
      <p:ext uri="{BB962C8B-B14F-4D97-AF65-F5344CB8AC3E}">
        <p14:creationId xmlns:p14="http://schemas.microsoft.com/office/powerpoint/2010/main" val="289404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5439310" cy="369332"/>
          </a:xfrm>
          <a:prstGeom prst="rect">
            <a:avLst/>
          </a:prstGeom>
          <a:noFill/>
        </p:spPr>
        <p:txBody>
          <a:bodyPr wrap="none" rtlCol="0">
            <a:spAutoFit/>
          </a:bodyPr>
          <a:lstStyle/>
          <a:p>
            <a:r>
              <a:rPr kumimoji="1" lang="ja-JP" altLang="en-US" smtClean="0"/>
              <a:t>・空っぽの</a:t>
            </a:r>
            <a:r>
              <a:rPr kumimoji="1" lang="en-US" altLang="ja-JP" smtClean="0"/>
              <a:t>Draw2D</a:t>
            </a:r>
            <a:r>
              <a:rPr lang="en-US" altLang="ja-JP"/>
              <a:t>Method</a:t>
            </a:r>
            <a:r>
              <a:rPr lang="ja-JP" altLang="en-US" smtClean="0"/>
              <a:t>に先ほどの</a:t>
            </a:r>
            <a:r>
              <a:rPr lang="en-US" altLang="ja-JP" smtClean="0"/>
              <a:t>Program</a:t>
            </a:r>
            <a:r>
              <a:rPr lang="ja-JP" altLang="en-US" smtClean="0"/>
              <a:t>を入れる</a:t>
            </a:r>
            <a:endParaRPr kumimoji="1" lang="ja-JP" altLang="en-US"/>
          </a:p>
        </p:txBody>
      </p:sp>
      <p:pic>
        <p:nvPicPr>
          <p:cNvPr id="6" name="図 5"/>
          <p:cNvPicPr>
            <a:picLocks noChangeAspect="1"/>
          </p:cNvPicPr>
          <p:nvPr/>
        </p:nvPicPr>
        <p:blipFill>
          <a:blip r:embed="rId2"/>
          <a:stretch>
            <a:fillRect/>
          </a:stretch>
        </p:blipFill>
        <p:spPr>
          <a:xfrm>
            <a:off x="157915" y="605822"/>
            <a:ext cx="8228096" cy="5934330"/>
          </a:xfrm>
          <a:prstGeom prst="rect">
            <a:avLst/>
          </a:prstGeom>
          <a:ln>
            <a:solidFill>
              <a:schemeClr val="tx1"/>
            </a:solidFill>
          </a:ln>
        </p:spPr>
      </p:pic>
      <p:sp>
        <p:nvSpPr>
          <p:cNvPr id="7" name="テキスト ボックス 6"/>
          <p:cNvSpPr txBox="1"/>
          <p:nvPr/>
        </p:nvSpPr>
        <p:spPr>
          <a:xfrm>
            <a:off x="157915" y="6485023"/>
            <a:ext cx="5283819" cy="369332"/>
          </a:xfrm>
          <a:prstGeom prst="rect">
            <a:avLst/>
          </a:prstGeom>
          <a:noFill/>
        </p:spPr>
        <p:txBody>
          <a:bodyPr wrap="none" rtlCol="0">
            <a:spAutoFit/>
          </a:bodyPr>
          <a:lstStyle/>
          <a:p>
            <a:r>
              <a:rPr kumimoji="1" lang="ja-JP" altLang="en-US" smtClean="0"/>
              <a:t>持ってきたら、こちらも変数名を</a:t>
            </a:r>
            <a:r>
              <a:rPr kumimoji="1" lang="en-US" altLang="ja-JP" smtClean="0"/>
              <a:t>g</a:t>
            </a:r>
            <a:r>
              <a:rPr kumimoji="1" lang="ja-JP" altLang="en-US" smtClean="0"/>
              <a:t>から</a:t>
            </a:r>
            <a:r>
              <a:rPr kumimoji="1" lang="en-US" altLang="ja-JP" smtClean="0"/>
              <a:t>m</a:t>
            </a:r>
            <a:r>
              <a:rPr kumimoji="1" lang="ja-JP" altLang="en-US" smtClean="0"/>
              <a:t>に変えましょう</a:t>
            </a:r>
            <a:endParaRPr kumimoji="1" lang="en-US" altLang="ja-JP" smtClean="0"/>
          </a:p>
        </p:txBody>
      </p:sp>
      <p:sp>
        <p:nvSpPr>
          <p:cNvPr id="8" name="正方形/長方形 7"/>
          <p:cNvSpPr/>
          <p:nvPr/>
        </p:nvSpPr>
        <p:spPr>
          <a:xfrm>
            <a:off x="0" y="309667"/>
            <a:ext cx="2076722" cy="369332"/>
          </a:xfrm>
          <a:prstGeom prst="rect">
            <a:avLst/>
          </a:prstGeom>
        </p:spPr>
        <p:txBody>
          <a:bodyPr wrap="none">
            <a:spAutoFit/>
          </a:bodyPr>
          <a:lstStyle/>
          <a:p>
            <a:r>
              <a:rPr lang="ja-JP" altLang="en-US"/>
              <a:t>Draw2DPolygon.cpp</a:t>
            </a:r>
          </a:p>
        </p:txBody>
      </p:sp>
    </p:spTree>
    <p:extLst>
      <p:ext uri="{BB962C8B-B14F-4D97-AF65-F5344CB8AC3E}">
        <p14:creationId xmlns:p14="http://schemas.microsoft.com/office/powerpoint/2010/main" val="34107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9405" y="498057"/>
            <a:ext cx="7511238" cy="2245143"/>
          </a:xfrm>
          <a:prstGeom prst="rect">
            <a:avLst/>
          </a:prstGeom>
          <a:ln>
            <a:solidFill>
              <a:schemeClr val="tx1"/>
            </a:solidFill>
          </a:ln>
        </p:spPr>
      </p:pic>
      <p:sp>
        <p:nvSpPr>
          <p:cNvPr id="5" name="テキスト ボックス 4"/>
          <p:cNvSpPr txBox="1"/>
          <p:nvPr/>
        </p:nvSpPr>
        <p:spPr>
          <a:xfrm>
            <a:off x="0" y="0"/>
            <a:ext cx="3435749" cy="369332"/>
          </a:xfrm>
          <a:prstGeom prst="rect">
            <a:avLst/>
          </a:prstGeom>
          <a:noFill/>
        </p:spPr>
        <p:txBody>
          <a:bodyPr wrap="none" rtlCol="0">
            <a:spAutoFit/>
          </a:bodyPr>
          <a:lstStyle/>
          <a:p>
            <a:r>
              <a:rPr kumimoji="1" lang="ja-JP" altLang="en-US" smtClean="0"/>
              <a:t>・</a:t>
            </a:r>
            <a:r>
              <a:rPr kumimoji="1" lang="en-US" altLang="ja-JP" smtClean="0"/>
              <a:t>main.cpp</a:t>
            </a:r>
            <a:r>
              <a:rPr kumimoji="1" lang="ja-JP" altLang="en-US" smtClean="0"/>
              <a:t>の</a:t>
            </a:r>
            <a:r>
              <a:rPr kumimoji="1" lang="en-US" altLang="ja-JP" smtClean="0"/>
              <a:t>rendering</a:t>
            </a:r>
            <a:r>
              <a:rPr kumimoji="1" lang="ja-JP" altLang="en-US" smtClean="0"/>
              <a:t>部分を変更</a:t>
            </a:r>
            <a:endParaRPr kumimoji="1" lang="ja-JP" altLang="en-US"/>
          </a:p>
        </p:txBody>
      </p:sp>
      <p:cxnSp>
        <p:nvCxnSpPr>
          <p:cNvPr id="6" name="直線矢印コネクタ 5"/>
          <p:cNvCxnSpPr/>
          <p:nvPr/>
        </p:nvCxnSpPr>
        <p:spPr>
          <a:xfrm flipH="1">
            <a:off x="4638413" y="1744579"/>
            <a:ext cx="3314461" cy="572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952874" y="1559913"/>
            <a:ext cx="3821174" cy="923330"/>
          </a:xfrm>
          <a:prstGeom prst="rect">
            <a:avLst/>
          </a:prstGeom>
          <a:noFill/>
        </p:spPr>
        <p:txBody>
          <a:bodyPr wrap="none" rtlCol="0">
            <a:spAutoFit/>
          </a:bodyPr>
          <a:lstStyle/>
          <a:p>
            <a:r>
              <a:rPr lang="ja-JP" altLang="en-US" smtClean="0"/>
              <a:t>変更：</a:t>
            </a:r>
            <a:r>
              <a:rPr lang="en-US" altLang="ja-JP" smtClean="0"/>
              <a:t>texture</a:t>
            </a:r>
            <a:r>
              <a:rPr lang="ja-JP" altLang="en-US" smtClean="0"/>
              <a:t>付き四角</a:t>
            </a:r>
            <a:r>
              <a:rPr lang="en-US" altLang="ja-JP" smtClean="0"/>
              <a:t>Polygon</a:t>
            </a:r>
            <a:r>
              <a:rPr lang="ja-JP" altLang="en-US" smtClean="0"/>
              <a:t>の描画</a:t>
            </a:r>
            <a:endParaRPr lang="en-US" altLang="ja-JP" smtClean="0"/>
          </a:p>
          <a:p>
            <a:r>
              <a:rPr lang="ja-JP" altLang="en-US" smtClean="0"/>
              <a:t>を</a:t>
            </a:r>
            <a:r>
              <a:rPr lang="en-US" altLang="ja-JP" smtClean="0"/>
              <a:t>CDraw2DPolygon</a:t>
            </a:r>
            <a:r>
              <a:rPr lang="ja-JP" altLang="en-US" smtClean="0"/>
              <a:t>の</a:t>
            </a:r>
            <a:r>
              <a:rPr lang="en-US" altLang="ja-JP" smtClean="0"/>
              <a:t>Method</a:t>
            </a:r>
            <a:r>
              <a:rPr lang="ja-JP" altLang="en-US" smtClean="0"/>
              <a:t>で行った</a:t>
            </a:r>
            <a:endParaRPr lang="en-US" altLang="ja-JP" smtClean="0"/>
          </a:p>
          <a:p>
            <a:r>
              <a:rPr kumimoji="1" lang="ja-JP" altLang="en-US" smtClean="0"/>
              <a:t>ので、一行になった。</a:t>
            </a:r>
            <a:endParaRPr kumimoji="1" lang="ja-JP" altLang="en-US"/>
          </a:p>
        </p:txBody>
      </p:sp>
      <p:sp>
        <p:nvSpPr>
          <p:cNvPr id="11" name="テキスト ボックス 10"/>
          <p:cNvSpPr txBox="1"/>
          <p:nvPr/>
        </p:nvSpPr>
        <p:spPr>
          <a:xfrm>
            <a:off x="249405" y="3116179"/>
            <a:ext cx="7215630" cy="1200329"/>
          </a:xfrm>
          <a:prstGeom prst="rect">
            <a:avLst/>
          </a:prstGeom>
          <a:noFill/>
        </p:spPr>
        <p:txBody>
          <a:bodyPr wrap="none" rtlCol="0">
            <a:spAutoFit/>
          </a:bodyPr>
          <a:lstStyle/>
          <a:p>
            <a:r>
              <a:rPr kumimoji="1" lang="ja-JP" altLang="en-US" smtClean="0"/>
              <a:t>実行して</a:t>
            </a:r>
            <a:r>
              <a:rPr kumimoji="1" lang="en-US" altLang="ja-JP" smtClean="0"/>
              <a:t>Error</a:t>
            </a:r>
            <a:r>
              <a:rPr kumimoji="1" lang="ja-JP" altLang="en-US" smtClean="0"/>
              <a:t>がなければ</a:t>
            </a:r>
            <a:r>
              <a:rPr kumimoji="1" lang="en-US" altLang="ja-JP" smtClean="0"/>
              <a:t>OK</a:t>
            </a:r>
            <a:r>
              <a:rPr kumimoji="1" lang="ja-JP" altLang="en-US" smtClean="0"/>
              <a:t>です。</a:t>
            </a:r>
            <a:endParaRPr kumimoji="1" lang="en-US" altLang="ja-JP" smtClean="0"/>
          </a:p>
          <a:p>
            <a:r>
              <a:rPr kumimoji="1" lang="ja-JP" altLang="en-US" smtClean="0"/>
              <a:t>とりあえず、</a:t>
            </a:r>
            <a:r>
              <a:rPr kumimoji="1" lang="en-US" altLang="ja-JP" smtClean="0"/>
              <a:t>DirectX</a:t>
            </a:r>
            <a:r>
              <a:rPr kumimoji="1" lang="ja-JP" altLang="en-US" smtClean="0"/>
              <a:t>の環境構築の部分と２</a:t>
            </a:r>
            <a:r>
              <a:rPr kumimoji="1" lang="en-US" altLang="ja-JP" smtClean="0"/>
              <a:t>D</a:t>
            </a:r>
            <a:r>
              <a:rPr kumimoji="1" lang="ja-JP" altLang="en-US" smtClean="0"/>
              <a:t>描画部分の</a:t>
            </a:r>
            <a:r>
              <a:rPr kumimoji="1" lang="en-US" altLang="ja-JP" smtClean="0"/>
              <a:t>class</a:t>
            </a:r>
            <a:r>
              <a:rPr kumimoji="1" lang="ja-JP" altLang="en-US" smtClean="0"/>
              <a:t>化成功です。</a:t>
            </a:r>
            <a:endParaRPr kumimoji="1" lang="en-US" altLang="ja-JP" smtClean="0"/>
          </a:p>
          <a:p>
            <a:r>
              <a:rPr lang="ja-JP" altLang="en-US" smtClean="0"/>
              <a:t>しかし、これだと動かす事も色を変える事もできないですね。</a:t>
            </a:r>
            <a:endParaRPr lang="en-US" altLang="ja-JP" smtClean="0"/>
          </a:p>
          <a:p>
            <a:r>
              <a:rPr lang="en-US" altLang="ja-JP" smtClean="0"/>
              <a:t>CDraw2DPolygon</a:t>
            </a:r>
            <a:r>
              <a:rPr lang="ja-JP" altLang="en-US" smtClean="0"/>
              <a:t>はさらに改造が必要になるわけです。</a:t>
            </a:r>
            <a:endParaRPr kumimoji="1" lang="ja-JP" altLang="en-US"/>
          </a:p>
        </p:txBody>
      </p:sp>
    </p:spTree>
    <p:extLst>
      <p:ext uri="{BB962C8B-B14F-4D97-AF65-F5344CB8AC3E}">
        <p14:creationId xmlns:p14="http://schemas.microsoft.com/office/powerpoint/2010/main" val="103557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7399" y="701522"/>
            <a:ext cx="8061898" cy="5258301"/>
          </a:xfrm>
          <a:prstGeom prst="rect">
            <a:avLst/>
          </a:prstGeom>
          <a:ln>
            <a:solidFill>
              <a:schemeClr val="tx1"/>
            </a:solidFill>
          </a:ln>
        </p:spPr>
      </p:pic>
      <p:sp>
        <p:nvSpPr>
          <p:cNvPr id="5" name="テキスト ボックス 4"/>
          <p:cNvSpPr txBox="1"/>
          <p:nvPr/>
        </p:nvSpPr>
        <p:spPr>
          <a:xfrm>
            <a:off x="84221" y="5968847"/>
            <a:ext cx="8863324" cy="646331"/>
          </a:xfrm>
          <a:prstGeom prst="rect">
            <a:avLst/>
          </a:prstGeom>
          <a:noFill/>
        </p:spPr>
        <p:txBody>
          <a:bodyPr wrap="none" rtlCol="0">
            <a:spAutoFit/>
          </a:bodyPr>
          <a:lstStyle/>
          <a:p>
            <a:r>
              <a:rPr kumimoji="1" lang="en-US" altLang="ja-JP" smtClean="0"/>
              <a:t>DirectX</a:t>
            </a:r>
            <a:r>
              <a:rPr kumimoji="1" lang="ja-JP" altLang="en-US" smtClean="0"/>
              <a:t>の</a:t>
            </a:r>
            <a:r>
              <a:rPr kumimoji="1" lang="en-US" altLang="ja-JP" smtClean="0"/>
              <a:t>Device</a:t>
            </a:r>
            <a:r>
              <a:rPr kumimoji="1" lang="ja-JP" altLang="en-US" smtClean="0"/>
              <a:t>を作成に必要な</a:t>
            </a:r>
            <a:r>
              <a:rPr kumimoji="1" lang="en-US" altLang="ja-JP" smtClean="0"/>
              <a:t>Header</a:t>
            </a:r>
            <a:r>
              <a:rPr kumimoji="1" lang="ja-JP" altLang="en-US" smtClean="0"/>
              <a:t>と変数を</a:t>
            </a:r>
            <a:r>
              <a:rPr kumimoji="1" lang="en-US" altLang="ja-JP" smtClean="0"/>
              <a:t>main</a:t>
            </a:r>
            <a:r>
              <a:rPr kumimoji="1" lang="ja-JP" altLang="en-US" smtClean="0"/>
              <a:t>から</a:t>
            </a:r>
            <a:r>
              <a:rPr kumimoji="1" lang="en-US" altLang="ja-JP" smtClean="0"/>
              <a:t>copy</a:t>
            </a:r>
            <a:r>
              <a:rPr kumimoji="1" lang="ja-JP" altLang="en-US" smtClean="0"/>
              <a:t>してきました。</a:t>
            </a:r>
            <a:endParaRPr kumimoji="1" lang="en-US" altLang="ja-JP" smtClean="0"/>
          </a:p>
          <a:p>
            <a:r>
              <a:rPr kumimoji="1" lang="en-US" altLang="ja-JP" smtClean="0"/>
              <a:t>Globa</a:t>
            </a:r>
            <a:r>
              <a:rPr kumimoji="1" lang="ja-JP" altLang="en-US" smtClean="0"/>
              <a:t>変数でない</a:t>
            </a:r>
            <a:r>
              <a:rPr lang="ja-JP" altLang="en-US" smtClean="0"/>
              <a:t>ので、変数名の先頭が</a:t>
            </a:r>
            <a:r>
              <a:rPr lang="en-US" altLang="ja-JP" smtClean="0"/>
              <a:t>g</a:t>
            </a:r>
            <a:r>
              <a:rPr lang="ja-JP" altLang="en-US" smtClean="0"/>
              <a:t>から</a:t>
            </a:r>
            <a:r>
              <a:rPr lang="en-US" altLang="ja-JP" smtClean="0"/>
              <a:t>m</a:t>
            </a:r>
            <a:r>
              <a:rPr lang="ja-JP" altLang="en-US" smtClean="0"/>
              <a:t>に変更しています。</a:t>
            </a:r>
            <a:r>
              <a:rPr lang="ja-JP" altLang="en-US"/>
              <a:t>後</a:t>
            </a:r>
            <a:r>
              <a:rPr lang="ja-JP" altLang="en-US" smtClean="0"/>
              <a:t>、静的にしています。</a:t>
            </a:r>
            <a:endParaRPr kumimoji="1" lang="ja-JP" altLang="en-US"/>
          </a:p>
        </p:txBody>
      </p:sp>
      <p:sp>
        <p:nvSpPr>
          <p:cNvPr id="6" name="テキスト ボックス 5"/>
          <p:cNvSpPr txBox="1"/>
          <p:nvPr/>
        </p:nvSpPr>
        <p:spPr>
          <a:xfrm>
            <a:off x="37200" y="0"/>
            <a:ext cx="2400144" cy="369332"/>
          </a:xfrm>
          <a:prstGeom prst="rect">
            <a:avLst/>
          </a:prstGeom>
          <a:noFill/>
        </p:spPr>
        <p:txBody>
          <a:bodyPr wrap="none" rtlCol="0">
            <a:spAutoFit/>
          </a:bodyPr>
          <a:lstStyle/>
          <a:p>
            <a:r>
              <a:rPr kumimoji="1" lang="ja-JP" altLang="en-US" smtClean="0"/>
              <a:t>・必要なモノを</a:t>
            </a:r>
            <a:r>
              <a:rPr kumimoji="1" lang="en-US" altLang="ja-JP" smtClean="0"/>
              <a:t>copy</a:t>
            </a:r>
            <a:r>
              <a:rPr kumimoji="1" lang="ja-JP" altLang="en-US" smtClean="0"/>
              <a:t>する</a:t>
            </a:r>
            <a:endParaRPr kumimoji="1" lang="ja-JP" altLang="en-US"/>
          </a:p>
        </p:txBody>
      </p:sp>
      <p:sp>
        <p:nvSpPr>
          <p:cNvPr id="7" name="正方形/長方形 6"/>
          <p:cNvSpPr/>
          <p:nvPr/>
        </p:nvSpPr>
        <p:spPr>
          <a:xfrm>
            <a:off x="106304" y="378356"/>
            <a:ext cx="1605761" cy="369332"/>
          </a:xfrm>
          <a:prstGeom prst="rect">
            <a:avLst/>
          </a:prstGeom>
        </p:spPr>
        <p:txBody>
          <a:bodyPr wrap="none">
            <a:spAutoFit/>
          </a:bodyPr>
          <a:lstStyle/>
          <a:p>
            <a:r>
              <a:rPr lang="ja-JP" altLang="en-US"/>
              <a:t>DeviceCreate.h</a:t>
            </a:r>
          </a:p>
        </p:txBody>
      </p:sp>
    </p:spTree>
    <p:extLst>
      <p:ext uri="{BB962C8B-B14F-4D97-AF65-F5344CB8AC3E}">
        <p14:creationId xmlns:p14="http://schemas.microsoft.com/office/powerpoint/2010/main" val="18726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44662" cy="369332"/>
          </a:xfrm>
          <a:prstGeom prst="rect">
            <a:avLst/>
          </a:prstGeom>
          <a:noFill/>
        </p:spPr>
        <p:txBody>
          <a:bodyPr wrap="none" rtlCol="0">
            <a:spAutoFit/>
          </a:bodyPr>
          <a:lstStyle/>
          <a:p>
            <a:r>
              <a:rPr kumimoji="1" lang="ja-JP" altLang="en-US" smtClean="0"/>
              <a:t>・</a:t>
            </a:r>
            <a:r>
              <a:rPr lang="en-US" altLang="ja-JP" smtClean="0"/>
              <a:t>cpp</a:t>
            </a:r>
            <a:r>
              <a:rPr lang="ja-JP" altLang="en-US" smtClean="0"/>
              <a:t>にも必要なモノを宣言</a:t>
            </a:r>
            <a:endParaRPr kumimoji="1" lang="ja-JP" altLang="en-US"/>
          </a:p>
        </p:txBody>
      </p:sp>
      <p:pic>
        <p:nvPicPr>
          <p:cNvPr id="5" name="図 4"/>
          <p:cNvPicPr>
            <a:picLocks noChangeAspect="1"/>
          </p:cNvPicPr>
          <p:nvPr/>
        </p:nvPicPr>
        <p:blipFill>
          <a:blip r:embed="rId2"/>
          <a:stretch>
            <a:fillRect/>
          </a:stretch>
        </p:blipFill>
        <p:spPr>
          <a:xfrm>
            <a:off x="151397" y="825248"/>
            <a:ext cx="8452399" cy="3461335"/>
          </a:xfrm>
          <a:prstGeom prst="rect">
            <a:avLst/>
          </a:prstGeom>
          <a:ln>
            <a:solidFill>
              <a:schemeClr val="tx1"/>
            </a:solidFill>
          </a:ln>
        </p:spPr>
      </p:pic>
      <p:sp>
        <p:nvSpPr>
          <p:cNvPr id="6" name="正方形/長方形 5"/>
          <p:cNvSpPr/>
          <p:nvPr/>
        </p:nvSpPr>
        <p:spPr>
          <a:xfrm>
            <a:off x="151397" y="45591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8" name="テキスト ボックス 7"/>
          <p:cNvSpPr txBox="1"/>
          <p:nvPr/>
        </p:nvSpPr>
        <p:spPr>
          <a:xfrm>
            <a:off x="151397" y="4373167"/>
            <a:ext cx="7996548" cy="646331"/>
          </a:xfrm>
          <a:prstGeom prst="rect">
            <a:avLst/>
          </a:prstGeom>
          <a:noFill/>
        </p:spPr>
        <p:txBody>
          <a:bodyPr wrap="none" rtlCol="0">
            <a:spAutoFit/>
          </a:bodyPr>
          <a:lstStyle/>
          <a:p>
            <a:r>
              <a:rPr kumimoji="1" lang="en-US" altLang="ja-JP" smtClean="0"/>
              <a:t>static</a:t>
            </a:r>
            <a:r>
              <a:rPr kumimoji="1" lang="ja-JP" altLang="en-US" smtClean="0"/>
              <a:t>宣言してる</a:t>
            </a:r>
            <a:r>
              <a:rPr kumimoji="1" lang="en-US" altLang="ja-JP" smtClean="0"/>
              <a:t>member</a:t>
            </a:r>
            <a:r>
              <a:rPr kumimoji="1" lang="ja-JP" altLang="en-US" smtClean="0"/>
              <a:t>変数の実体を置きました。</a:t>
            </a:r>
            <a:endParaRPr kumimoji="1" lang="en-US" altLang="ja-JP" smtClean="0"/>
          </a:p>
          <a:p>
            <a:r>
              <a:rPr kumimoji="1" lang="ja-JP" altLang="en-US" smtClean="0"/>
              <a:t>続いて、</a:t>
            </a:r>
            <a:r>
              <a:rPr kumimoji="1" lang="en-US" altLang="ja-JP" smtClean="0"/>
              <a:t>Device</a:t>
            </a:r>
            <a:r>
              <a:rPr kumimoji="1" lang="ja-JP" altLang="en-US" smtClean="0"/>
              <a:t>を作成してる関数と破棄している関数をこちらに持ってきましょう</a:t>
            </a:r>
            <a:r>
              <a:rPr kumimoji="1" lang="en-US" altLang="ja-JP" smtClean="0"/>
              <a:t> </a:t>
            </a:r>
            <a:endParaRPr kumimoji="1" lang="ja-JP" altLang="en-US"/>
          </a:p>
        </p:txBody>
      </p:sp>
    </p:spTree>
    <p:extLst>
      <p:ext uri="{BB962C8B-B14F-4D97-AF65-F5344CB8AC3E}">
        <p14:creationId xmlns:p14="http://schemas.microsoft.com/office/powerpoint/2010/main" val="30609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43426" y="714876"/>
            <a:ext cx="8199662" cy="4302292"/>
          </a:xfrm>
          <a:prstGeom prst="rect">
            <a:avLst/>
          </a:prstGeom>
          <a:ln>
            <a:solidFill>
              <a:schemeClr val="tx1"/>
            </a:solidFill>
          </a:ln>
        </p:spPr>
      </p:pic>
      <p:sp>
        <p:nvSpPr>
          <p:cNvPr id="5" name="テキスト ボックス 4"/>
          <p:cNvSpPr txBox="1"/>
          <p:nvPr/>
        </p:nvSpPr>
        <p:spPr>
          <a:xfrm>
            <a:off x="0" y="60296"/>
            <a:ext cx="3249608" cy="369332"/>
          </a:xfrm>
          <a:prstGeom prst="rect">
            <a:avLst/>
          </a:prstGeom>
          <a:noFill/>
        </p:spPr>
        <p:txBody>
          <a:bodyPr wrap="none" rtlCol="0">
            <a:spAutoFit/>
          </a:bodyPr>
          <a:lstStyle/>
          <a:p>
            <a:r>
              <a:rPr kumimoji="1" lang="ja-JP" altLang="en-US" smtClean="0"/>
              <a:t>・初期化と終了関数を持ってくる</a:t>
            </a:r>
            <a:endParaRPr kumimoji="1" lang="ja-JP" altLang="en-US"/>
          </a:p>
        </p:txBody>
      </p:sp>
      <p:cxnSp>
        <p:nvCxnSpPr>
          <p:cNvPr id="6" name="直線矢印コネクタ 5"/>
          <p:cNvCxnSpPr/>
          <p:nvPr/>
        </p:nvCxnSpPr>
        <p:spPr>
          <a:xfrm flipH="1" flipV="1">
            <a:off x="8004903" y="2032861"/>
            <a:ext cx="958623" cy="125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963526" y="1804737"/>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9" name="テキスト ボックス 8"/>
          <p:cNvSpPr txBox="1"/>
          <p:nvPr/>
        </p:nvSpPr>
        <p:spPr>
          <a:xfrm>
            <a:off x="0" y="5218333"/>
            <a:ext cx="7773859" cy="369332"/>
          </a:xfrm>
          <a:prstGeom prst="rect">
            <a:avLst/>
          </a:prstGeom>
          <a:noFill/>
        </p:spPr>
        <p:txBody>
          <a:bodyPr wrap="none" rtlCol="0">
            <a:spAutoFit/>
          </a:bodyPr>
          <a:lstStyle/>
          <a:p>
            <a:r>
              <a:rPr lang="en-US" altLang="ja-JP" smtClean="0"/>
              <a:t>Prototype</a:t>
            </a:r>
            <a:r>
              <a:rPr lang="ja-JP" altLang="en-US" smtClean="0"/>
              <a:t>宣言を</a:t>
            </a:r>
            <a:r>
              <a:rPr lang="en-US" altLang="ja-JP" smtClean="0"/>
              <a:t>copy</a:t>
            </a:r>
            <a:r>
              <a:rPr lang="ja-JP" altLang="en-US" smtClean="0"/>
              <a:t>しました。関数を作ってるとまとめる時にすごく楽できます。</a:t>
            </a:r>
            <a:endParaRPr kumimoji="1" lang="ja-JP" altLang="en-US"/>
          </a:p>
        </p:txBody>
      </p:sp>
      <p:sp>
        <p:nvSpPr>
          <p:cNvPr id="10" name="正方形/長方形 9"/>
          <p:cNvSpPr/>
          <p:nvPr/>
        </p:nvSpPr>
        <p:spPr>
          <a:xfrm>
            <a:off x="431157" y="387586"/>
            <a:ext cx="1605761" cy="369332"/>
          </a:xfrm>
          <a:prstGeom prst="rect">
            <a:avLst/>
          </a:prstGeom>
        </p:spPr>
        <p:txBody>
          <a:bodyPr wrap="none">
            <a:spAutoFit/>
          </a:bodyPr>
          <a:lstStyle/>
          <a:p>
            <a:r>
              <a:rPr lang="ja-JP" altLang="en-US"/>
              <a:t>DeviceCreate.h</a:t>
            </a:r>
          </a:p>
        </p:txBody>
      </p:sp>
      <p:pic>
        <p:nvPicPr>
          <p:cNvPr id="11" name="図 10"/>
          <p:cNvPicPr>
            <a:picLocks noChangeAspect="1"/>
          </p:cNvPicPr>
          <p:nvPr/>
        </p:nvPicPr>
        <p:blipFill>
          <a:blip r:embed="rId3"/>
          <a:stretch>
            <a:fillRect/>
          </a:stretch>
        </p:blipFill>
        <p:spPr>
          <a:xfrm>
            <a:off x="543426" y="5788830"/>
            <a:ext cx="6907949" cy="443528"/>
          </a:xfrm>
          <a:prstGeom prst="rect">
            <a:avLst/>
          </a:prstGeom>
          <a:ln>
            <a:solidFill>
              <a:schemeClr val="tx1"/>
            </a:solidFill>
          </a:ln>
        </p:spPr>
      </p:pic>
      <p:cxnSp>
        <p:nvCxnSpPr>
          <p:cNvPr id="12" name="直線矢印コネクタ 11"/>
          <p:cNvCxnSpPr/>
          <p:nvPr/>
        </p:nvCxnSpPr>
        <p:spPr>
          <a:xfrm flipH="1" flipV="1">
            <a:off x="1648983" y="5998088"/>
            <a:ext cx="1479228" cy="4354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066696" y="6273449"/>
            <a:ext cx="1861407" cy="369332"/>
          </a:xfrm>
          <a:prstGeom prst="rect">
            <a:avLst/>
          </a:prstGeom>
          <a:noFill/>
        </p:spPr>
        <p:txBody>
          <a:bodyPr wrap="none" rtlCol="0">
            <a:spAutoFit/>
          </a:bodyPr>
          <a:lstStyle/>
          <a:p>
            <a:r>
              <a:rPr lang="ja-JP" altLang="en-US"/>
              <a:t>変更</a:t>
            </a:r>
            <a:r>
              <a:rPr kumimoji="1" lang="ja-JP" altLang="en-US" smtClean="0"/>
              <a:t>：静的にする</a:t>
            </a:r>
            <a:endParaRPr kumimoji="1" lang="ja-JP" altLang="en-US"/>
          </a:p>
        </p:txBody>
      </p:sp>
    </p:spTree>
    <p:extLst>
      <p:ext uri="{BB962C8B-B14F-4D97-AF65-F5344CB8AC3E}">
        <p14:creationId xmlns:p14="http://schemas.microsoft.com/office/powerpoint/2010/main" val="21879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919115" cy="369332"/>
          </a:xfrm>
          <a:prstGeom prst="rect">
            <a:avLst/>
          </a:prstGeom>
          <a:noFill/>
        </p:spPr>
        <p:txBody>
          <a:bodyPr wrap="none" rtlCol="0">
            <a:spAutoFit/>
          </a:bodyPr>
          <a:lstStyle/>
          <a:p>
            <a:r>
              <a:rPr kumimoji="1" lang="ja-JP" altLang="en-US" smtClean="0"/>
              <a:t>・関数を持ってくる</a:t>
            </a:r>
            <a:endParaRPr kumimoji="1" lang="ja-JP" altLang="en-US"/>
          </a:p>
        </p:txBody>
      </p:sp>
      <p:pic>
        <p:nvPicPr>
          <p:cNvPr id="6" name="図 5"/>
          <p:cNvPicPr>
            <a:picLocks noChangeAspect="1"/>
          </p:cNvPicPr>
          <p:nvPr/>
        </p:nvPicPr>
        <p:blipFill>
          <a:blip r:embed="rId2"/>
          <a:stretch>
            <a:fillRect/>
          </a:stretch>
        </p:blipFill>
        <p:spPr>
          <a:xfrm>
            <a:off x="233613" y="719638"/>
            <a:ext cx="4000500" cy="5972175"/>
          </a:xfrm>
          <a:prstGeom prst="rect">
            <a:avLst/>
          </a:prstGeom>
          <a:ln>
            <a:solidFill>
              <a:schemeClr val="tx1"/>
            </a:solidFill>
          </a:ln>
        </p:spPr>
      </p:pic>
      <p:sp>
        <p:nvSpPr>
          <p:cNvPr id="7" name="正方形/長方形 6"/>
          <p:cNvSpPr/>
          <p:nvPr/>
        </p:nvSpPr>
        <p:spPr>
          <a:xfrm>
            <a:off x="106304" y="37835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9" name="テキスト ボックス 8"/>
          <p:cNvSpPr txBox="1"/>
          <p:nvPr/>
        </p:nvSpPr>
        <p:spPr>
          <a:xfrm>
            <a:off x="4559968" y="719638"/>
            <a:ext cx="6262805" cy="923330"/>
          </a:xfrm>
          <a:prstGeom prst="rect">
            <a:avLst/>
          </a:prstGeom>
          <a:noFill/>
        </p:spPr>
        <p:txBody>
          <a:bodyPr wrap="none" rtlCol="0">
            <a:spAutoFit/>
          </a:bodyPr>
          <a:lstStyle/>
          <a:p>
            <a:r>
              <a:rPr kumimoji="1" lang="en-US" altLang="ja-JP" smtClean="0"/>
              <a:t>Main.cpp</a:t>
            </a:r>
            <a:r>
              <a:rPr kumimoji="1" lang="ja-JP" altLang="en-US" smtClean="0"/>
              <a:t>から</a:t>
            </a:r>
            <a:r>
              <a:rPr kumimoji="1" lang="en-US" altLang="ja-JP" smtClean="0"/>
              <a:t>InitDeviec</a:t>
            </a:r>
            <a:r>
              <a:rPr kumimoji="1" lang="ja-JP" altLang="en-US" smtClean="0"/>
              <a:t>関数と</a:t>
            </a:r>
            <a:r>
              <a:rPr kumimoji="1" lang="en-US" altLang="ja-JP" smtClean="0"/>
              <a:t>ShutDown</a:t>
            </a:r>
            <a:r>
              <a:rPr kumimoji="1" lang="ja-JP" altLang="en-US" smtClean="0"/>
              <a:t>関数を持ってきました。</a:t>
            </a:r>
            <a:endParaRPr kumimoji="1" lang="en-US" altLang="ja-JP" smtClean="0"/>
          </a:p>
          <a:p>
            <a:r>
              <a:rPr lang="ja-JP" altLang="en-US" smtClean="0"/>
              <a:t>赤線だらけなのは、変数名が</a:t>
            </a:r>
            <a:r>
              <a:rPr lang="en-US" altLang="ja-JP" smtClean="0"/>
              <a:t>global</a:t>
            </a:r>
            <a:r>
              <a:rPr lang="ja-JP" altLang="en-US" smtClean="0"/>
              <a:t>のままだからです。</a:t>
            </a:r>
            <a:endParaRPr lang="en-US" altLang="ja-JP" smtClean="0"/>
          </a:p>
          <a:p>
            <a:r>
              <a:rPr kumimoji="1" lang="ja-JP" altLang="en-US" smtClean="0"/>
              <a:t>この関数は</a:t>
            </a:r>
            <a:r>
              <a:rPr kumimoji="1" lang="en-US" altLang="ja-JP" smtClean="0"/>
              <a:t>CDeviecCreate</a:t>
            </a:r>
            <a:r>
              <a:rPr lang="en-US" altLang="ja-JP" smtClean="0"/>
              <a:t>Class</a:t>
            </a:r>
            <a:r>
              <a:rPr lang="ja-JP" altLang="en-US" smtClean="0"/>
              <a:t>に属させてから直しましょう。</a:t>
            </a:r>
            <a:endParaRPr kumimoji="1" lang="ja-JP" altLang="en-US"/>
          </a:p>
        </p:txBody>
      </p:sp>
      <p:pic>
        <p:nvPicPr>
          <p:cNvPr id="10" name="図 9"/>
          <p:cNvPicPr>
            <a:picLocks noChangeAspect="1"/>
          </p:cNvPicPr>
          <p:nvPr/>
        </p:nvPicPr>
        <p:blipFill>
          <a:blip r:embed="rId3"/>
          <a:stretch>
            <a:fillRect/>
          </a:stretch>
        </p:blipFill>
        <p:spPr>
          <a:xfrm>
            <a:off x="4699835" y="2047827"/>
            <a:ext cx="6312801" cy="899910"/>
          </a:xfrm>
          <a:prstGeom prst="rect">
            <a:avLst/>
          </a:prstGeom>
          <a:ln>
            <a:solidFill>
              <a:schemeClr val="tx1"/>
            </a:solidFill>
          </a:ln>
        </p:spPr>
      </p:pic>
      <p:pic>
        <p:nvPicPr>
          <p:cNvPr id="11" name="図 10"/>
          <p:cNvPicPr>
            <a:picLocks noChangeAspect="1"/>
          </p:cNvPicPr>
          <p:nvPr/>
        </p:nvPicPr>
        <p:blipFill>
          <a:blip r:embed="rId4"/>
          <a:stretch>
            <a:fillRect/>
          </a:stretch>
        </p:blipFill>
        <p:spPr>
          <a:xfrm>
            <a:off x="4699836" y="3499935"/>
            <a:ext cx="4636670" cy="937902"/>
          </a:xfrm>
          <a:prstGeom prst="rect">
            <a:avLst/>
          </a:prstGeom>
          <a:ln>
            <a:solidFill>
              <a:schemeClr val="tx1"/>
            </a:solidFill>
          </a:ln>
        </p:spPr>
      </p:pic>
      <p:cxnSp>
        <p:nvCxnSpPr>
          <p:cNvPr id="12" name="直線矢印コネクタ 11"/>
          <p:cNvCxnSpPr/>
          <p:nvPr/>
        </p:nvCxnSpPr>
        <p:spPr>
          <a:xfrm flipH="1" flipV="1">
            <a:off x="7184419" y="2461687"/>
            <a:ext cx="792518" cy="65238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699835" y="1678495"/>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15" name="正方形/長方形 14"/>
          <p:cNvSpPr/>
          <p:nvPr/>
        </p:nvSpPr>
        <p:spPr>
          <a:xfrm>
            <a:off x="4559968" y="314893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cxnSp>
        <p:nvCxnSpPr>
          <p:cNvPr id="16" name="直線矢印コネクタ 15"/>
          <p:cNvCxnSpPr/>
          <p:nvPr/>
        </p:nvCxnSpPr>
        <p:spPr>
          <a:xfrm flipH="1">
            <a:off x="6225653" y="3148936"/>
            <a:ext cx="1751284" cy="5029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976937" y="2945465"/>
            <a:ext cx="2140009" cy="369332"/>
          </a:xfrm>
          <a:prstGeom prst="rect">
            <a:avLst/>
          </a:prstGeom>
          <a:noFill/>
        </p:spPr>
        <p:txBody>
          <a:bodyPr wrap="none" rtlCol="0">
            <a:spAutoFit/>
          </a:bodyPr>
          <a:lstStyle/>
          <a:p>
            <a:r>
              <a:rPr kumimoji="1" lang="ja-JP" altLang="en-US" smtClean="0"/>
              <a:t>追加：</a:t>
            </a:r>
            <a:r>
              <a:rPr kumimoji="1" lang="en-US" altLang="ja-JP" smtClean="0"/>
              <a:t>scope</a:t>
            </a:r>
            <a:r>
              <a:rPr kumimoji="1" lang="ja-JP" altLang="en-US" smtClean="0"/>
              <a:t>を付ける</a:t>
            </a:r>
            <a:endParaRPr kumimoji="1" lang="ja-JP" altLang="en-US"/>
          </a:p>
        </p:txBody>
      </p:sp>
    </p:spTree>
    <p:extLst>
      <p:ext uri="{BB962C8B-B14F-4D97-AF65-F5344CB8AC3E}">
        <p14:creationId xmlns:p14="http://schemas.microsoft.com/office/powerpoint/2010/main" val="86649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6411" y="0"/>
            <a:ext cx="9965933" cy="1200329"/>
          </a:xfrm>
          <a:prstGeom prst="rect">
            <a:avLst/>
          </a:prstGeom>
          <a:noFill/>
        </p:spPr>
        <p:txBody>
          <a:bodyPr wrap="none" rtlCol="0">
            <a:spAutoFit/>
          </a:bodyPr>
          <a:lstStyle/>
          <a:p>
            <a:r>
              <a:rPr kumimoji="1" lang="ja-JP" altLang="en-US" smtClean="0"/>
              <a:t>・地道に</a:t>
            </a:r>
            <a:r>
              <a:rPr kumimoji="1" lang="en-US" altLang="ja-JP" smtClean="0"/>
              <a:t>g_</a:t>
            </a:r>
            <a:r>
              <a:rPr kumimoji="1" lang="ja-JP" altLang="en-US" smtClean="0"/>
              <a:t>の変数を</a:t>
            </a:r>
            <a:r>
              <a:rPr kumimoji="1" lang="en-US" altLang="ja-JP" smtClean="0"/>
              <a:t>m_</a:t>
            </a:r>
            <a:r>
              <a:rPr kumimoji="1" lang="ja-JP" altLang="en-US" smtClean="0"/>
              <a:t>に名前を変える</a:t>
            </a:r>
            <a:endParaRPr kumimoji="1" lang="en-US" altLang="ja-JP" smtClean="0"/>
          </a:p>
          <a:p>
            <a:endParaRPr lang="en-US" altLang="ja-JP" smtClean="0"/>
          </a:p>
          <a:p>
            <a:r>
              <a:rPr lang="ja-JP" altLang="en-US"/>
              <a:t>　</a:t>
            </a:r>
            <a:r>
              <a:rPr lang="en-US" altLang="ja-JP" smtClean="0"/>
              <a:t>InitDevice</a:t>
            </a:r>
            <a:r>
              <a:rPr lang="ja-JP" altLang="en-US" smtClean="0"/>
              <a:t>および</a:t>
            </a:r>
            <a:r>
              <a:rPr lang="en-US" altLang="ja-JP" smtClean="0"/>
              <a:t>ShutDown</a:t>
            </a:r>
            <a:r>
              <a:rPr lang="ja-JP" altLang="en-US" smtClean="0"/>
              <a:t>で使用してる</a:t>
            </a:r>
            <a:r>
              <a:rPr lang="en-US" altLang="ja-JP" smtClean="0"/>
              <a:t>DirecftX</a:t>
            </a:r>
            <a:r>
              <a:rPr lang="ja-JP" altLang="en-US" smtClean="0"/>
              <a:t>の環境構築で必要な変数名を</a:t>
            </a:r>
            <a:r>
              <a:rPr lang="en-US" altLang="ja-JP" smtClean="0"/>
              <a:t>g_</a:t>
            </a:r>
            <a:r>
              <a:rPr lang="ja-JP" altLang="en-US" smtClean="0"/>
              <a:t>から</a:t>
            </a:r>
            <a:r>
              <a:rPr lang="en-US" altLang="ja-JP" smtClean="0"/>
              <a:t>m_</a:t>
            </a:r>
            <a:r>
              <a:rPr lang="ja-JP" altLang="en-US" smtClean="0"/>
              <a:t>に直します。</a:t>
            </a:r>
            <a:endParaRPr lang="en-US" altLang="ja-JP" smtClean="0"/>
          </a:p>
          <a:p>
            <a:r>
              <a:rPr lang="ja-JP" altLang="en-US" smtClean="0"/>
              <a:t>　変数名</a:t>
            </a:r>
            <a:r>
              <a:rPr lang="en-US" altLang="ja-JP" smtClean="0"/>
              <a:t>Error</a:t>
            </a:r>
            <a:r>
              <a:rPr lang="ja-JP" altLang="en-US" smtClean="0"/>
              <a:t>なら赤線が出てると思うのでそこを一つ一つ変えてください。</a:t>
            </a:r>
            <a:r>
              <a:rPr kumimoji="1" lang="ja-JP" altLang="en-US" smtClean="0"/>
              <a:t>　　</a:t>
            </a:r>
            <a:endParaRPr kumimoji="1" lang="ja-JP" altLang="en-US"/>
          </a:p>
        </p:txBody>
      </p:sp>
      <p:sp>
        <p:nvSpPr>
          <p:cNvPr id="5" name="テキスト ボックス 4"/>
          <p:cNvSpPr txBox="1"/>
          <p:nvPr/>
        </p:nvSpPr>
        <p:spPr>
          <a:xfrm>
            <a:off x="156411" y="1973179"/>
            <a:ext cx="9117881" cy="369332"/>
          </a:xfrm>
          <a:prstGeom prst="rect">
            <a:avLst/>
          </a:prstGeom>
          <a:noFill/>
        </p:spPr>
        <p:txBody>
          <a:bodyPr wrap="none" rtlCol="0">
            <a:spAutoFit/>
          </a:bodyPr>
          <a:lstStyle/>
          <a:p>
            <a:r>
              <a:rPr kumimoji="1" lang="ja-JP" altLang="en-US" smtClean="0"/>
              <a:t>・</a:t>
            </a:r>
            <a:r>
              <a:rPr kumimoji="1" lang="en-US" altLang="ja-JP" smtClean="0"/>
              <a:t>Error</a:t>
            </a:r>
            <a:r>
              <a:rPr kumimoji="1" lang="ja-JP" altLang="en-US" smtClean="0"/>
              <a:t>がなくなれば、</a:t>
            </a:r>
            <a:r>
              <a:rPr kumimoji="1" lang="en-US" altLang="ja-JP" smtClean="0"/>
              <a:t>class</a:t>
            </a:r>
            <a:r>
              <a:rPr kumimoji="1" lang="ja-JP" altLang="en-US" smtClean="0"/>
              <a:t>化の完了です。</a:t>
            </a:r>
            <a:r>
              <a:rPr kumimoji="1" lang="en-US" altLang="ja-JP" smtClean="0"/>
              <a:t>main.cpp</a:t>
            </a:r>
            <a:r>
              <a:rPr lang="ja-JP" altLang="en-US" smtClean="0"/>
              <a:t>から</a:t>
            </a:r>
            <a:r>
              <a:rPr lang="en-US" altLang="ja-JP" smtClean="0"/>
              <a:t>DirectX</a:t>
            </a:r>
            <a:r>
              <a:rPr lang="ja-JP" altLang="en-US" smtClean="0"/>
              <a:t>の環境構築部分を破棄します。</a:t>
            </a:r>
            <a:endParaRPr kumimoji="1" lang="ja-JP" altLang="en-US"/>
          </a:p>
        </p:txBody>
      </p:sp>
      <p:pic>
        <p:nvPicPr>
          <p:cNvPr id="6" name="図 5"/>
          <p:cNvPicPr>
            <a:picLocks noChangeAspect="1"/>
          </p:cNvPicPr>
          <p:nvPr/>
        </p:nvPicPr>
        <p:blipFill>
          <a:blip r:embed="rId2"/>
          <a:stretch>
            <a:fillRect/>
          </a:stretch>
        </p:blipFill>
        <p:spPr>
          <a:xfrm>
            <a:off x="279734" y="2647449"/>
            <a:ext cx="6982851" cy="2465972"/>
          </a:xfrm>
          <a:prstGeom prst="rect">
            <a:avLst/>
          </a:prstGeom>
          <a:ln>
            <a:solidFill>
              <a:schemeClr val="tx1"/>
            </a:solidFill>
          </a:ln>
        </p:spPr>
      </p:pic>
      <p:sp>
        <p:nvSpPr>
          <p:cNvPr id="7" name="テキスト ボックス 6"/>
          <p:cNvSpPr txBox="1"/>
          <p:nvPr/>
        </p:nvSpPr>
        <p:spPr>
          <a:xfrm>
            <a:off x="279734" y="2342511"/>
            <a:ext cx="1053494" cy="369332"/>
          </a:xfrm>
          <a:prstGeom prst="rect">
            <a:avLst/>
          </a:prstGeom>
          <a:noFill/>
        </p:spPr>
        <p:txBody>
          <a:bodyPr wrap="none" rtlCol="0">
            <a:spAutoFit/>
          </a:bodyPr>
          <a:lstStyle/>
          <a:p>
            <a:r>
              <a:rPr kumimoji="1" lang="en-US" altLang="ja-JP" smtClean="0"/>
              <a:t>main.cpp</a:t>
            </a:r>
          </a:p>
        </p:txBody>
      </p:sp>
      <p:pic>
        <p:nvPicPr>
          <p:cNvPr id="8" name="図 7"/>
          <p:cNvPicPr>
            <a:picLocks noChangeAspect="1"/>
          </p:cNvPicPr>
          <p:nvPr/>
        </p:nvPicPr>
        <p:blipFill>
          <a:blip r:embed="rId3"/>
          <a:stretch>
            <a:fillRect/>
          </a:stretch>
        </p:blipFill>
        <p:spPr>
          <a:xfrm>
            <a:off x="279734" y="5264817"/>
            <a:ext cx="8025394" cy="1051761"/>
          </a:xfrm>
          <a:prstGeom prst="rect">
            <a:avLst/>
          </a:prstGeom>
          <a:ln>
            <a:solidFill>
              <a:schemeClr val="tx1"/>
            </a:solidFill>
          </a:ln>
        </p:spPr>
      </p:pic>
      <p:sp>
        <p:nvSpPr>
          <p:cNvPr id="9" name="テキスト ボックス 8"/>
          <p:cNvSpPr txBox="1"/>
          <p:nvPr/>
        </p:nvSpPr>
        <p:spPr>
          <a:xfrm>
            <a:off x="156411" y="6316578"/>
            <a:ext cx="3252814" cy="369332"/>
          </a:xfrm>
          <a:prstGeom prst="rect">
            <a:avLst/>
          </a:prstGeom>
          <a:noFill/>
        </p:spPr>
        <p:txBody>
          <a:bodyPr wrap="none" rtlCol="0">
            <a:spAutoFit/>
          </a:bodyPr>
          <a:lstStyle/>
          <a:p>
            <a:r>
              <a:rPr lang="ja-JP" altLang="en-US" smtClean="0"/>
              <a:t>青く囲ってる部分を破棄します。</a:t>
            </a:r>
            <a:endParaRPr kumimoji="1" lang="ja-JP" altLang="en-US"/>
          </a:p>
        </p:txBody>
      </p:sp>
    </p:spTree>
    <p:extLst>
      <p:ext uri="{BB962C8B-B14F-4D97-AF65-F5344CB8AC3E}">
        <p14:creationId xmlns:p14="http://schemas.microsoft.com/office/powerpoint/2010/main" val="65375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0975" y="39742"/>
            <a:ext cx="1053494" cy="369332"/>
          </a:xfrm>
          <a:prstGeom prst="rect">
            <a:avLst/>
          </a:prstGeom>
          <a:noFill/>
        </p:spPr>
        <p:txBody>
          <a:bodyPr wrap="none" rtlCol="0">
            <a:spAutoFit/>
          </a:bodyPr>
          <a:lstStyle/>
          <a:p>
            <a:r>
              <a:rPr kumimoji="1" lang="en-US" altLang="ja-JP" smtClean="0"/>
              <a:t>main.cpp</a:t>
            </a:r>
          </a:p>
        </p:txBody>
      </p:sp>
      <p:pic>
        <p:nvPicPr>
          <p:cNvPr id="6" name="図 5"/>
          <p:cNvPicPr>
            <a:picLocks noChangeAspect="1"/>
          </p:cNvPicPr>
          <p:nvPr/>
        </p:nvPicPr>
        <p:blipFill>
          <a:blip r:embed="rId2"/>
          <a:stretch>
            <a:fillRect/>
          </a:stretch>
        </p:blipFill>
        <p:spPr>
          <a:xfrm>
            <a:off x="275222" y="409073"/>
            <a:ext cx="4988199" cy="697831"/>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275221" y="1340519"/>
            <a:ext cx="4988200" cy="632660"/>
          </a:xfrm>
          <a:prstGeom prst="rect">
            <a:avLst/>
          </a:prstGeom>
          <a:ln>
            <a:solidFill>
              <a:schemeClr val="tx1"/>
            </a:solidFill>
          </a:ln>
        </p:spPr>
      </p:pic>
      <p:sp>
        <p:nvSpPr>
          <p:cNvPr id="8" name="テキスト ボックス 7"/>
          <p:cNvSpPr txBox="1"/>
          <p:nvPr/>
        </p:nvSpPr>
        <p:spPr>
          <a:xfrm>
            <a:off x="209188" y="2038349"/>
            <a:ext cx="2050561" cy="369332"/>
          </a:xfrm>
          <a:prstGeom prst="rect">
            <a:avLst/>
          </a:prstGeom>
          <a:noFill/>
        </p:spPr>
        <p:txBody>
          <a:bodyPr wrap="none" rtlCol="0">
            <a:spAutoFit/>
          </a:bodyPr>
          <a:lstStyle/>
          <a:p>
            <a:r>
              <a:rPr kumimoji="1" lang="ja-JP" altLang="en-US" smtClean="0"/>
              <a:t>関数も破棄します。</a:t>
            </a:r>
            <a:endParaRPr kumimoji="1" lang="ja-JP" altLang="en-US"/>
          </a:p>
        </p:txBody>
      </p:sp>
      <p:pic>
        <p:nvPicPr>
          <p:cNvPr id="9" name="図 8"/>
          <p:cNvPicPr>
            <a:picLocks noChangeAspect="1"/>
          </p:cNvPicPr>
          <p:nvPr/>
        </p:nvPicPr>
        <p:blipFill>
          <a:blip r:embed="rId4"/>
          <a:stretch>
            <a:fillRect/>
          </a:stretch>
        </p:blipFill>
        <p:spPr>
          <a:xfrm>
            <a:off x="180975" y="2583279"/>
            <a:ext cx="5244106" cy="1453677"/>
          </a:xfrm>
          <a:prstGeom prst="rect">
            <a:avLst/>
          </a:prstGeom>
          <a:ln>
            <a:solidFill>
              <a:schemeClr val="tx1"/>
            </a:solidFill>
          </a:ln>
        </p:spPr>
      </p:pic>
      <p:sp>
        <p:nvSpPr>
          <p:cNvPr id="10" name="テキスト ボックス 9"/>
          <p:cNvSpPr txBox="1"/>
          <p:nvPr/>
        </p:nvSpPr>
        <p:spPr>
          <a:xfrm>
            <a:off x="180975" y="5841829"/>
            <a:ext cx="10081093" cy="646331"/>
          </a:xfrm>
          <a:prstGeom prst="rect">
            <a:avLst/>
          </a:prstGeom>
          <a:noFill/>
        </p:spPr>
        <p:txBody>
          <a:bodyPr wrap="none" rtlCol="0">
            <a:spAutoFit/>
          </a:bodyPr>
          <a:lstStyle/>
          <a:p>
            <a:r>
              <a:rPr kumimoji="1" lang="ja-JP" altLang="en-US" smtClean="0"/>
              <a:t>それらを使ってる部分も破棄します。さて、この時点で、</a:t>
            </a:r>
            <a:r>
              <a:rPr kumimoji="1" lang="en-US" altLang="ja-JP" smtClean="0"/>
              <a:t>main.cpp</a:t>
            </a:r>
            <a:r>
              <a:rPr kumimoji="1" lang="ja-JP" altLang="en-US" smtClean="0"/>
              <a:t>はたくさん</a:t>
            </a:r>
            <a:r>
              <a:rPr kumimoji="1" lang="en-US" altLang="ja-JP" smtClean="0"/>
              <a:t>Error</a:t>
            </a:r>
            <a:r>
              <a:rPr kumimoji="1" lang="ja-JP" altLang="en-US" smtClean="0"/>
              <a:t>が出てきたと思います。</a:t>
            </a:r>
            <a:endParaRPr kumimoji="1" lang="en-US" altLang="ja-JP" smtClean="0"/>
          </a:p>
          <a:p>
            <a:r>
              <a:rPr lang="ja-JP" altLang="en-US" smtClean="0"/>
              <a:t>それ</a:t>
            </a:r>
            <a:r>
              <a:rPr lang="ja-JP" altLang="en-US"/>
              <a:t>は</a:t>
            </a:r>
            <a:r>
              <a:rPr lang="ja-JP" altLang="en-US" smtClean="0"/>
              <a:t>、</a:t>
            </a:r>
            <a:r>
              <a:rPr lang="en-US" altLang="ja-JP" smtClean="0"/>
              <a:t>Device</a:t>
            </a:r>
            <a:r>
              <a:rPr lang="ja-JP" altLang="en-US" smtClean="0"/>
              <a:t>と</a:t>
            </a:r>
            <a:r>
              <a:rPr lang="en-US" altLang="ja-JP" smtClean="0"/>
              <a:t>DeviceContext</a:t>
            </a:r>
            <a:r>
              <a:rPr lang="ja-JP" altLang="en-US" smtClean="0"/>
              <a:t>なくなったからです。後で修正していきます。</a:t>
            </a:r>
            <a:endParaRPr kumimoji="1" lang="ja-JP" altLang="en-US"/>
          </a:p>
        </p:txBody>
      </p:sp>
      <p:pic>
        <p:nvPicPr>
          <p:cNvPr id="11" name="図 10"/>
          <p:cNvPicPr>
            <a:picLocks noChangeAspect="1"/>
          </p:cNvPicPr>
          <p:nvPr/>
        </p:nvPicPr>
        <p:blipFill>
          <a:blip r:embed="rId5"/>
          <a:stretch>
            <a:fillRect/>
          </a:stretch>
        </p:blipFill>
        <p:spPr>
          <a:xfrm>
            <a:off x="180975" y="4212553"/>
            <a:ext cx="5216808" cy="1526509"/>
          </a:xfrm>
          <a:prstGeom prst="rect">
            <a:avLst/>
          </a:prstGeom>
          <a:ln>
            <a:solidFill>
              <a:schemeClr val="tx1"/>
            </a:solidFill>
          </a:ln>
        </p:spPr>
      </p:pic>
    </p:spTree>
    <p:extLst>
      <p:ext uri="{BB962C8B-B14F-4D97-AF65-F5344CB8AC3E}">
        <p14:creationId xmlns:p14="http://schemas.microsoft.com/office/powerpoint/2010/main" val="231509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421" y="811128"/>
            <a:ext cx="5259956" cy="777039"/>
          </a:xfrm>
          <a:prstGeom prst="rect">
            <a:avLst/>
          </a:prstGeom>
          <a:ln>
            <a:solidFill>
              <a:schemeClr val="tx1"/>
            </a:solidFill>
          </a:ln>
        </p:spPr>
      </p:pic>
      <p:sp>
        <p:nvSpPr>
          <p:cNvPr id="5" name="テキスト ボックス 4"/>
          <p:cNvSpPr txBox="1"/>
          <p:nvPr/>
        </p:nvSpPr>
        <p:spPr>
          <a:xfrm>
            <a:off x="160421" y="0"/>
            <a:ext cx="4867871" cy="369332"/>
          </a:xfrm>
          <a:prstGeom prst="rect">
            <a:avLst/>
          </a:prstGeom>
          <a:noFill/>
        </p:spPr>
        <p:txBody>
          <a:bodyPr wrap="none" rtlCol="0">
            <a:spAutoFit/>
          </a:bodyPr>
          <a:lstStyle/>
          <a:p>
            <a:r>
              <a:rPr kumimoji="1" lang="ja-JP" altLang="en-US" smtClean="0"/>
              <a:t>・</a:t>
            </a:r>
            <a:r>
              <a:rPr kumimoji="1" lang="en-US" altLang="ja-JP" smtClean="0"/>
              <a:t>main.cpp</a:t>
            </a:r>
            <a:r>
              <a:rPr kumimoji="1" lang="ja-JP" altLang="en-US" smtClean="0"/>
              <a:t>で</a:t>
            </a:r>
            <a:r>
              <a:rPr kumimoji="1" lang="en-US" altLang="ja-JP" smtClean="0"/>
              <a:t>CDeviceCreateClass</a:t>
            </a:r>
            <a:r>
              <a:rPr kumimoji="1" lang="ja-JP" altLang="en-US" smtClean="0"/>
              <a:t>を呼び出して使う</a:t>
            </a:r>
            <a:endParaRPr kumimoji="1" lang="ja-JP" altLang="en-US"/>
          </a:p>
        </p:txBody>
      </p:sp>
      <p:cxnSp>
        <p:nvCxnSpPr>
          <p:cNvPr id="6" name="直線矢印コネクタ 5"/>
          <p:cNvCxnSpPr/>
          <p:nvPr/>
        </p:nvCxnSpPr>
        <p:spPr>
          <a:xfrm flipH="1">
            <a:off x="2892906" y="1407695"/>
            <a:ext cx="2810062" cy="434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795230" y="1223029"/>
            <a:ext cx="3064493" cy="369332"/>
          </a:xfrm>
          <a:prstGeom prst="rect">
            <a:avLst/>
          </a:prstGeom>
          <a:noFill/>
        </p:spPr>
        <p:txBody>
          <a:bodyPr wrap="none" rtlCol="0">
            <a:spAutoFit/>
          </a:bodyPr>
          <a:lstStyle/>
          <a:p>
            <a:r>
              <a:rPr kumimoji="1" lang="ja-JP" altLang="en-US" smtClean="0"/>
              <a:t>追加：</a:t>
            </a:r>
            <a:r>
              <a:rPr lang="en-US" altLang="ja-JP" smtClean="0"/>
              <a:t>D</a:t>
            </a:r>
            <a:r>
              <a:rPr kumimoji="1" lang="en-US" altLang="ja-JP" smtClean="0"/>
              <a:t>eviceCreate.h</a:t>
            </a:r>
            <a:r>
              <a:rPr kumimoji="1" lang="ja-JP" altLang="en-US" smtClean="0"/>
              <a:t>を</a:t>
            </a:r>
            <a:r>
              <a:rPr kumimoji="1" lang="en-US" altLang="ja-JP" smtClean="0"/>
              <a:t>include</a:t>
            </a:r>
            <a:endParaRPr kumimoji="1" lang="ja-JP" altLang="en-US"/>
          </a:p>
        </p:txBody>
      </p:sp>
      <p:pic>
        <p:nvPicPr>
          <p:cNvPr id="9" name="図 8"/>
          <p:cNvPicPr>
            <a:picLocks noChangeAspect="1"/>
          </p:cNvPicPr>
          <p:nvPr/>
        </p:nvPicPr>
        <p:blipFill>
          <a:blip r:embed="rId3"/>
          <a:stretch>
            <a:fillRect/>
          </a:stretch>
        </p:blipFill>
        <p:spPr>
          <a:xfrm>
            <a:off x="160421" y="1737059"/>
            <a:ext cx="5204584" cy="1571625"/>
          </a:xfrm>
          <a:prstGeom prst="rect">
            <a:avLst/>
          </a:prstGeom>
          <a:ln>
            <a:solidFill>
              <a:schemeClr val="tx1"/>
            </a:solidFill>
          </a:ln>
        </p:spPr>
      </p:pic>
      <p:sp>
        <p:nvSpPr>
          <p:cNvPr id="10" name="テキスト ボックス 9"/>
          <p:cNvSpPr txBox="1"/>
          <p:nvPr/>
        </p:nvSpPr>
        <p:spPr>
          <a:xfrm>
            <a:off x="160421" y="481763"/>
            <a:ext cx="1053494" cy="369332"/>
          </a:xfrm>
          <a:prstGeom prst="rect">
            <a:avLst/>
          </a:prstGeom>
          <a:noFill/>
        </p:spPr>
        <p:txBody>
          <a:bodyPr wrap="none" rtlCol="0">
            <a:spAutoFit/>
          </a:bodyPr>
          <a:lstStyle/>
          <a:p>
            <a:r>
              <a:rPr kumimoji="1" lang="en-US" altLang="ja-JP" smtClean="0"/>
              <a:t>main.cpp</a:t>
            </a:r>
          </a:p>
        </p:txBody>
      </p:sp>
      <p:cxnSp>
        <p:nvCxnSpPr>
          <p:cNvPr id="11" name="直線矢印コネクタ 10"/>
          <p:cNvCxnSpPr/>
          <p:nvPr/>
        </p:nvCxnSpPr>
        <p:spPr>
          <a:xfrm flipH="1">
            <a:off x="5379434" y="2198470"/>
            <a:ext cx="419787" cy="273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799221" y="2041177"/>
            <a:ext cx="2799613" cy="369332"/>
          </a:xfrm>
          <a:prstGeom prst="rect">
            <a:avLst/>
          </a:prstGeom>
          <a:noFill/>
        </p:spPr>
        <p:txBody>
          <a:bodyPr wrap="none" rtlCol="0">
            <a:spAutoFit/>
          </a:bodyPr>
          <a:lstStyle/>
          <a:p>
            <a:r>
              <a:rPr kumimoji="1" lang="ja-JP" altLang="en-US" smtClean="0"/>
              <a:t>追加：</a:t>
            </a:r>
            <a:r>
              <a:rPr kumimoji="1" lang="en-US" altLang="ja-JP" smtClean="0"/>
              <a:t>InitDeviec</a:t>
            </a:r>
            <a:r>
              <a:rPr kumimoji="1" lang="ja-JP" altLang="en-US" smtClean="0"/>
              <a:t>を呼び出す</a:t>
            </a:r>
            <a:endParaRPr kumimoji="1" lang="ja-JP" altLang="en-US"/>
          </a:p>
        </p:txBody>
      </p:sp>
      <p:pic>
        <p:nvPicPr>
          <p:cNvPr id="14" name="図 13"/>
          <p:cNvPicPr>
            <a:picLocks noChangeAspect="1"/>
          </p:cNvPicPr>
          <p:nvPr/>
        </p:nvPicPr>
        <p:blipFill>
          <a:blip r:embed="rId4"/>
          <a:stretch>
            <a:fillRect/>
          </a:stretch>
        </p:blipFill>
        <p:spPr>
          <a:xfrm>
            <a:off x="160421" y="3457576"/>
            <a:ext cx="5204584" cy="1901408"/>
          </a:xfrm>
          <a:prstGeom prst="rect">
            <a:avLst/>
          </a:prstGeom>
          <a:ln>
            <a:solidFill>
              <a:schemeClr val="tx1"/>
            </a:solidFill>
          </a:ln>
        </p:spPr>
      </p:pic>
      <p:cxnSp>
        <p:nvCxnSpPr>
          <p:cNvPr id="15" name="直線矢印コネクタ 14"/>
          <p:cNvCxnSpPr/>
          <p:nvPr/>
        </p:nvCxnSpPr>
        <p:spPr>
          <a:xfrm flipH="1">
            <a:off x="5028293" y="3918987"/>
            <a:ext cx="770928" cy="465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795230" y="3757601"/>
            <a:ext cx="2839945" cy="369332"/>
          </a:xfrm>
          <a:prstGeom prst="rect">
            <a:avLst/>
          </a:prstGeom>
          <a:noFill/>
        </p:spPr>
        <p:txBody>
          <a:bodyPr wrap="none" rtlCol="0">
            <a:spAutoFit/>
          </a:bodyPr>
          <a:lstStyle/>
          <a:p>
            <a:r>
              <a:rPr kumimoji="1" lang="ja-JP" altLang="en-US" smtClean="0"/>
              <a:t>追加：</a:t>
            </a:r>
            <a:r>
              <a:rPr kumimoji="1" lang="en-US" altLang="ja-JP" smtClean="0"/>
              <a:t>ShutDown</a:t>
            </a:r>
            <a:r>
              <a:rPr kumimoji="1" lang="ja-JP" altLang="en-US" smtClean="0"/>
              <a:t>を呼び出す</a:t>
            </a:r>
            <a:endParaRPr kumimoji="1" lang="ja-JP" altLang="en-US"/>
          </a:p>
        </p:txBody>
      </p:sp>
      <p:sp>
        <p:nvSpPr>
          <p:cNvPr id="19" name="テキスト ボックス 18"/>
          <p:cNvSpPr txBox="1"/>
          <p:nvPr/>
        </p:nvSpPr>
        <p:spPr>
          <a:xfrm>
            <a:off x="160421" y="5510463"/>
            <a:ext cx="11971803" cy="646331"/>
          </a:xfrm>
          <a:prstGeom prst="rect">
            <a:avLst/>
          </a:prstGeom>
          <a:noFill/>
        </p:spPr>
        <p:txBody>
          <a:bodyPr wrap="none" rtlCol="0">
            <a:spAutoFit/>
          </a:bodyPr>
          <a:lstStyle/>
          <a:p>
            <a:r>
              <a:rPr kumimoji="1" lang="en-US" altLang="ja-JP" smtClean="0"/>
              <a:t>DirectX</a:t>
            </a:r>
            <a:r>
              <a:rPr kumimoji="1" lang="ja-JP" altLang="en-US" smtClean="0"/>
              <a:t>の環境構築部分を</a:t>
            </a:r>
            <a:r>
              <a:rPr kumimoji="1" lang="en-US" altLang="ja-JP" smtClean="0"/>
              <a:t>CDeviceCreate</a:t>
            </a:r>
            <a:r>
              <a:rPr kumimoji="1" lang="ja-JP" altLang="en-US" smtClean="0"/>
              <a:t>に書き換えましたが、</a:t>
            </a:r>
            <a:r>
              <a:rPr kumimoji="1" lang="en-US" altLang="ja-JP" smtClean="0"/>
              <a:t>main.cpp</a:t>
            </a:r>
            <a:r>
              <a:rPr kumimoji="1" lang="ja-JP" altLang="en-US" smtClean="0"/>
              <a:t>ではあらゆる場所で</a:t>
            </a:r>
            <a:r>
              <a:rPr lang="en-US" altLang="ja-JP" smtClean="0"/>
              <a:t>CDeviceCreate</a:t>
            </a:r>
            <a:r>
              <a:rPr lang="ja-JP" altLang="en-US" smtClean="0"/>
              <a:t>の</a:t>
            </a:r>
            <a:r>
              <a:rPr lang="en-US" altLang="ja-JP" smtClean="0"/>
              <a:t>member</a:t>
            </a:r>
            <a:r>
              <a:rPr lang="ja-JP" altLang="en-US" smtClean="0"/>
              <a:t>変数を</a:t>
            </a:r>
            <a:endParaRPr lang="en-US" altLang="ja-JP" smtClean="0"/>
          </a:p>
          <a:p>
            <a:r>
              <a:rPr lang="ja-JP" altLang="en-US"/>
              <a:t>使</a:t>
            </a:r>
            <a:r>
              <a:rPr lang="ja-JP" altLang="en-US" smtClean="0"/>
              <a:t>わないと機能しない部分があるので使えるようにしましょう。</a:t>
            </a:r>
            <a:endParaRPr kumimoji="1" lang="en-US" altLang="ja-JP" smtClean="0"/>
          </a:p>
        </p:txBody>
      </p:sp>
    </p:spTree>
    <p:extLst>
      <p:ext uri="{BB962C8B-B14F-4D97-AF65-F5344CB8AC3E}">
        <p14:creationId xmlns:p14="http://schemas.microsoft.com/office/powerpoint/2010/main" val="26615719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7185</TotalTime>
  <Words>1433</Words>
  <Application>Microsoft Office PowerPoint</Application>
  <PresentationFormat>ワイド画面</PresentationFormat>
  <Paragraphs>151</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ＭＳ Ｐゴシック</vt:lpstr>
      <vt:lpstr>Arial</vt:lpstr>
      <vt:lpstr>Calibri</vt:lpstr>
      <vt:lpstr>Calibri Light</vt:lpstr>
      <vt:lpstr>Office テーマ</vt:lpstr>
      <vt:lpstr>GameSystem開発指南書８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495</cp:revision>
  <dcterms:created xsi:type="dcterms:W3CDTF">2016-04-21T00:45:06Z</dcterms:created>
  <dcterms:modified xsi:type="dcterms:W3CDTF">2016-12-19T04:45:39Z</dcterms:modified>
</cp:coreProperties>
</file>