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86" autoAdjust="0"/>
    <p:restoredTop sz="94660"/>
  </p:normalViewPr>
  <p:slideViewPr>
    <p:cSldViewPr snapToGrid="0">
      <p:cViewPr varScale="1">
        <p:scale>
          <a:sx n="82" d="100"/>
          <a:sy n="82" d="100"/>
        </p:scale>
        <p:origin x="108" y="6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2016/12/22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2016/12/22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2016/12/22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2016/12/22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2016/12/22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2016/12/22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2016/12/22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2016/12/22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2016/12/22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2016/12/22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2016/12/22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2016/12/22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err="1" smtClean="0"/>
              <a:t>GameSystem</a:t>
            </a:r>
            <a:r>
              <a:rPr kumimoji="1" lang="ja-JP" altLang="en-US" smtClean="0"/>
              <a:t>開発指南書</a:t>
            </a:r>
            <a:r>
              <a:rPr lang="ja-JP" altLang="en-US" dirty="0"/>
              <a:t>９</a:t>
            </a:r>
            <a:endParaRPr kumimoji="1" lang="ja-JP" altLang="en-US" dirty="0"/>
          </a:p>
        </p:txBody>
      </p:sp>
      <p:sp>
        <p:nvSpPr>
          <p:cNvPr id="3" name="サブタイトル 2"/>
          <p:cNvSpPr>
            <a:spLocks noGrp="1"/>
          </p:cNvSpPr>
          <p:nvPr>
            <p:ph type="subTitle" idx="1"/>
          </p:nvPr>
        </p:nvSpPr>
        <p:spPr/>
        <p:txBody>
          <a:bodyPr>
            <a:normAutofit/>
          </a:bodyPr>
          <a:lstStyle/>
          <a:p>
            <a:r>
              <a:rPr kumimoji="1" lang="en-US" altLang="ja-JP" dirty="0" smtClean="0"/>
              <a:t>0</a:t>
            </a:r>
            <a:r>
              <a:rPr kumimoji="1" lang="ja-JP" altLang="en-US" dirty="0" smtClean="0"/>
              <a:t>から</a:t>
            </a:r>
            <a:r>
              <a:rPr kumimoji="1" lang="ja-JP" altLang="en-US" smtClean="0"/>
              <a:t>の開発</a:t>
            </a:r>
            <a:endParaRPr kumimoji="1" lang="en-US" altLang="ja-JP" smtClean="0"/>
          </a:p>
          <a:p>
            <a:r>
              <a:rPr lang="ja-JP" altLang="en-US" smtClean="0"/>
              <a:t>２</a:t>
            </a:r>
            <a:r>
              <a:rPr lang="en-US" altLang="ja-JP" smtClean="0"/>
              <a:t>D</a:t>
            </a:r>
            <a:r>
              <a:rPr lang="ja-JP" altLang="en-US" smtClean="0"/>
              <a:t>座標への</a:t>
            </a:r>
            <a:r>
              <a:rPr lang="en-US" altLang="ja-JP" smtClean="0"/>
              <a:t>Transform</a:t>
            </a:r>
          </a:p>
          <a:p>
            <a:r>
              <a:rPr lang="ja-JP" altLang="en-US"/>
              <a:t>位置</a:t>
            </a:r>
            <a:r>
              <a:rPr lang="ja-JP" altLang="en-US" smtClean="0"/>
              <a:t>の変更と拡縮・回転</a:t>
            </a:r>
            <a:endParaRPr lang="en-US" altLang="ja-JP" smtClean="0"/>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5835444" cy="369332"/>
          </a:xfrm>
          <a:prstGeom prst="rect">
            <a:avLst/>
          </a:prstGeom>
          <a:noFill/>
        </p:spPr>
        <p:txBody>
          <a:bodyPr wrap="none" rtlCol="0">
            <a:spAutoFit/>
          </a:bodyPr>
          <a:lstStyle/>
          <a:p>
            <a:r>
              <a:rPr kumimoji="1" lang="ja-JP" altLang="en-US" smtClean="0"/>
              <a:t>・</a:t>
            </a:r>
            <a:r>
              <a:rPr lang="en-US" altLang="ja-JP" smtClean="0"/>
              <a:t>Vertex</a:t>
            </a:r>
            <a:r>
              <a:rPr lang="en-US" altLang="ja-JP"/>
              <a:t>S</a:t>
            </a:r>
            <a:r>
              <a:rPr kumimoji="1" lang="en-US" altLang="ja-JP" smtClean="0"/>
              <a:t>hader</a:t>
            </a:r>
            <a:r>
              <a:rPr kumimoji="1" lang="ja-JP" altLang="en-US" smtClean="0"/>
              <a:t>で頂点位置に持ってきた位置情報を加える</a:t>
            </a:r>
            <a:endParaRPr kumimoji="1" lang="ja-JP" altLang="en-US"/>
          </a:p>
        </p:txBody>
      </p:sp>
      <p:pic>
        <p:nvPicPr>
          <p:cNvPr id="5" name="図 4"/>
          <p:cNvPicPr>
            <a:picLocks noChangeAspect="1"/>
          </p:cNvPicPr>
          <p:nvPr/>
        </p:nvPicPr>
        <p:blipFill>
          <a:blip r:embed="rId2"/>
          <a:stretch>
            <a:fillRect/>
          </a:stretch>
        </p:blipFill>
        <p:spPr>
          <a:xfrm>
            <a:off x="280364" y="666612"/>
            <a:ext cx="6120436" cy="565298"/>
          </a:xfrm>
          <a:prstGeom prst="rect">
            <a:avLst/>
          </a:prstGeom>
          <a:ln>
            <a:solidFill>
              <a:schemeClr val="tx1"/>
            </a:solidFill>
          </a:ln>
        </p:spPr>
      </p:pic>
      <p:sp>
        <p:nvSpPr>
          <p:cNvPr id="6" name="正方形/長方形 5"/>
          <p:cNvSpPr/>
          <p:nvPr/>
        </p:nvSpPr>
        <p:spPr>
          <a:xfrm>
            <a:off x="165646" y="297280"/>
            <a:ext cx="1778244" cy="369332"/>
          </a:xfrm>
          <a:prstGeom prst="rect">
            <a:avLst/>
          </a:prstGeom>
        </p:spPr>
        <p:txBody>
          <a:bodyPr wrap="none">
            <a:spAutoFit/>
          </a:bodyPr>
          <a:lstStyle/>
          <a:p>
            <a:r>
              <a:rPr lang="ja-JP" altLang="en-US"/>
              <a:t>PolygonDraw.hlsl</a:t>
            </a:r>
          </a:p>
        </p:txBody>
      </p:sp>
      <p:pic>
        <p:nvPicPr>
          <p:cNvPr id="8" name="図 7"/>
          <p:cNvPicPr>
            <a:picLocks noChangeAspect="1"/>
          </p:cNvPicPr>
          <p:nvPr/>
        </p:nvPicPr>
        <p:blipFill>
          <a:blip r:embed="rId3"/>
          <a:stretch>
            <a:fillRect/>
          </a:stretch>
        </p:blipFill>
        <p:spPr>
          <a:xfrm>
            <a:off x="280364" y="1665033"/>
            <a:ext cx="5648320" cy="1189120"/>
          </a:xfrm>
          <a:prstGeom prst="rect">
            <a:avLst/>
          </a:prstGeom>
          <a:ln>
            <a:solidFill>
              <a:schemeClr val="tx1"/>
            </a:solidFill>
          </a:ln>
        </p:spPr>
      </p:pic>
      <p:cxnSp>
        <p:nvCxnSpPr>
          <p:cNvPr id="10" name="直線矢印コネクタ 9"/>
          <p:cNvCxnSpPr/>
          <p:nvPr/>
        </p:nvCxnSpPr>
        <p:spPr>
          <a:xfrm flipH="1">
            <a:off x="5781173" y="973324"/>
            <a:ext cx="1239253" cy="7068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7020426" y="824001"/>
            <a:ext cx="4028667" cy="369332"/>
          </a:xfrm>
          <a:prstGeom prst="rect">
            <a:avLst/>
          </a:prstGeom>
          <a:noFill/>
        </p:spPr>
        <p:txBody>
          <a:bodyPr wrap="none" rtlCol="0">
            <a:spAutoFit/>
          </a:bodyPr>
          <a:lstStyle/>
          <a:p>
            <a:r>
              <a:rPr kumimoji="1" lang="ja-JP" altLang="en-US" smtClean="0"/>
              <a:t>変更：位置情報を頂点の位置に加える</a:t>
            </a:r>
            <a:endParaRPr kumimoji="1" lang="ja-JP" altLang="en-US"/>
          </a:p>
        </p:txBody>
      </p:sp>
      <p:cxnSp>
        <p:nvCxnSpPr>
          <p:cNvPr id="13" name="直線矢印コネクタ 12"/>
          <p:cNvCxnSpPr/>
          <p:nvPr/>
        </p:nvCxnSpPr>
        <p:spPr>
          <a:xfrm flipH="1">
            <a:off x="2484898" y="1879595"/>
            <a:ext cx="4535528" cy="25794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220205" y="1295701"/>
            <a:ext cx="1053494" cy="369332"/>
          </a:xfrm>
          <a:prstGeom prst="rect">
            <a:avLst/>
          </a:prstGeom>
        </p:spPr>
        <p:txBody>
          <a:bodyPr wrap="none">
            <a:spAutoFit/>
          </a:bodyPr>
          <a:lstStyle/>
          <a:p>
            <a:r>
              <a:rPr lang="ja-JP" altLang="en-US"/>
              <a:t>main.cpp</a:t>
            </a:r>
          </a:p>
        </p:txBody>
      </p:sp>
      <p:sp>
        <p:nvSpPr>
          <p:cNvPr id="17" name="テキスト ボックス 16"/>
          <p:cNvSpPr txBox="1"/>
          <p:nvPr/>
        </p:nvSpPr>
        <p:spPr>
          <a:xfrm>
            <a:off x="7182853" y="1665033"/>
            <a:ext cx="4795352" cy="369332"/>
          </a:xfrm>
          <a:prstGeom prst="rect">
            <a:avLst/>
          </a:prstGeom>
          <a:noFill/>
        </p:spPr>
        <p:txBody>
          <a:bodyPr wrap="none" rtlCol="0">
            <a:spAutoFit/>
          </a:bodyPr>
          <a:lstStyle/>
          <a:p>
            <a:r>
              <a:rPr kumimoji="1" lang="ja-JP" altLang="en-US" smtClean="0"/>
              <a:t>変更：適当な値を入れて</a:t>
            </a:r>
            <a:r>
              <a:rPr kumimoji="1" lang="en-US" altLang="ja-JP" smtClean="0"/>
              <a:t>Polygon</a:t>
            </a:r>
            <a:r>
              <a:rPr kumimoji="1" lang="ja-JP" altLang="en-US" smtClean="0"/>
              <a:t>が動くか</a:t>
            </a:r>
            <a:r>
              <a:rPr kumimoji="1" lang="en-US" altLang="ja-JP" smtClean="0"/>
              <a:t>check</a:t>
            </a:r>
            <a:endParaRPr kumimoji="1" lang="ja-JP" altLang="en-US"/>
          </a:p>
        </p:txBody>
      </p:sp>
      <p:sp>
        <p:nvSpPr>
          <p:cNvPr id="18" name="テキスト ボックス 17"/>
          <p:cNvSpPr txBox="1"/>
          <p:nvPr/>
        </p:nvSpPr>
        <p:spPr>
          <a:xfrm>
            <a:off x="165646" y="2942169"/>
            <a:ext cx="11973599" cy="923330"/>
          </a:xfrm>
          <a:prstGeom prst="rect">
            <a:avLst/>
          </a:prstGeom>
          <a:noFill/>
        </p:spPr>
        <p:txBody>
          <a:bodyPr wrap="none" rtlCol="0">
            <a:spAutoFit/>
          </a:bodyPr>
          <a:lstStyle/>
          <a:p>
            <a:r>
              <a:rPr kumimoji="1" lang="ja-JP" altLang="en-US" smtClean="0"/>
              <a:t>・</a:t>
            </a:r>
            <a:r>
              <a:rPr kumimoji="1" lang="en-US" altLang="ja-JP" smtClean="0"/>
              <a:t>texture</a:t>
            </a:r>
            <a:r>
              <a:rPr lang="ja-JP" altLang="en-US" smtClean="0"/>
              <a:t>に透過情報を持たしていると</a:t>
            </a:r>
            <a:r>
              <a:rPr lang="en-US" altLang="ja-JP" smtClean="0"/>
              <a:t>check</a:t>
            </a:r>
            <a:r>
              <a:rPr lang="ja-JP" altLang="en-US" smtClean="0"/>
              <a:t>しにく</a:t>
            </a:r>
            <a:r>
              <a:rPr lang="ja-JP" altLang="en-US"/>
              <a:t>い</a:t>
            </a:r>
            <a:r>
              <a:rPr lang="ja-JP" altLang="en-US" smtClean="0"/>
              <a:t>場合</a:t>
            </a:r>
            <a:endParaRPr lang="en-US" altLang="ja-JP" smtClean="0"/>
          </a:p>
          <a:p>
            <a:r>
              <a:rPr kumimoji="1" lang="ja-JP" altLang="en-US"/>
              <a:t>　</a:t>
            </a:r>
            <a:r>
              <a:rPr kumimoji="1" lang="ja-JP" altLang="en-US" smtClean="0"/>
              <a:t>透過情報を持っていると</a:t>
            </a:r>
            <a:r>
              <a:rPr kumimoji="1" lang="en-US" altLang="ja-JP" smtClean="0"/>
              <a:t>Polygon</a:t>
            </a:r>
            <a:r>
              <a:rPr kumimoji="1" lang="ja-JP" altLang="en-US" smtClean="0"/>
              <a:t>の縁がわかりずらいのでちゃんと計算通りの位置に配置されてるかわからないですよね。</a:t>
            </a:r>
            <a:endParaRPr kumimoji="1" lang="en-US" altLang="ja-JP" smtClean="0"/>
          </a:p>
          <a:p>
            <a:r>
              <a:rPr lang="ja-JP" altLang="en-US"/>
              <a:t>　</a:t>
            </a:r>
            <a:r>
              <a:rPr lang="en-US" altLang="ja-JP" smtClean="0"/>
              <a:t>PixelShader</a:t>
            </a:r>
            <a:r>
              <a:rPr lang="ja-JP" altLang="en-US" smtClean="0"/>
              <a:t>で透過しないように透過情報を</a:t>
            </a:r>
            <a:r>
              <a:rPr lang="en-US" altLang="ja-JP" smtClean="0"/>
              <a:t>check</a:t>
            </a:r>
            <a:r>
              <a:rPr lang="ja-JP" altLang="en-US" smtClean="0"/>
              <a:t>用にいじりましょう。</a:t>
            </a:r>
            <a:endParaRPr kumimoji="1" lang="ja-JP" altLang="en-US"/>
          </a:p>
        </p:txBody>
      </p:sp>
      <p:pic>
        <p:nvPicPr>
          <p:cNvPr id="19" name="図 18"/>
          <p:cNvPicPr>
            <a:picLocks noChangeAspect="1"/>
          </p:cNvPicPr>
          <p:nvPr/>
        </p:nvPicPr>
        <p:blipFill>
          <a:blip r:embed="rId4"/>
          <a:stretch>
            <a:fillRect/>
          </a:stretch>
        </p:blipFill>
        <p:spPr>
          <a:xfrm>
            <a:off x="280364" y="4131289"/>
            <a:ext cx="4353074" cy="2582332"/>
          </a:xfrm>
          <a:prstGeom prst="rect">
            <a:avLst/>
          </a:prstGeom>
          <a:ln>
            <a:solidFill>
              <a:schemeClr val="tx1"/>
            </a:solidFill>
          </a:ln>
        </p:spPr>
      </p:pic>
      <p:sp>
        <p:nvSpPr>
          <p:cNvPr id="20" name="正方形/長方形 19"/>
          <p:cNvSpPr/>
          <p:nvPr/>
        </p:nvSpPr>
        <p:spPr>
          <a:xfrm>
            <a:off x="165646" y="3813728"/>
            <a:ext cx="1778244" cy="369332"/>
          </a:xfrm>
          <a:prstGeom prst="rect">
            <a:avLst/>
          </a:prstGeom>
        </p:spPr>
        <p:txBody>
          <a:bodyPr wrap="none">
            <a:spAutoFit/>
          </a:bodyPr>
          <a:lstStyle/>
          <a:p>
            <a:r>
              <a:rPr lang="ja-JP" altLang="en-US"/>
              <a:t>PolygonDraw.hlsl</a:t>
            </a:r>
          </a:p>
        </p:txBody>
      </p:sp>
      <p:cxnSp>
        <p:nvCxnSpPr>
          <p:cNvPr id="21" name="直線矢印コネクタ 20"/>
          <p:cNvCxnSpPr/>
          <p:nvPr/>
        </p:nvCxnSpPr>
        <p:spPr>
          <a:xfrm flipH="1">
            <a:off x="1482268" y="4448850"/>
            <a:ext cx="3484642" cy="169220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4981074" y="4271211"/>
            <a:ext cx="6963766" cy="646331"/>
          </a:xfrm>
          <a:prstGeom prst="rect">
            <a:avLst/>
          </a:prstGeom>
          <a:noFill/>
        </p:spPr>
        <p:txBody>
          <a:bodyPr wrap="none" rtlCol="0">
            <a:spAutoFit/>
          </a:bodyPr>
          <a:lstStyle/>
          <a:p>
            <a:r>
              <a:rPr kumimoji="1" lang="ja-JP" altLang="en-US" smtClean="0"/>
              <a:t>追加：</a:t>
            </a:r>
            <a:r>
              <a:rPr kumimoji="1" lang="en-US" altLang="ja-JP" smtClean="0"/>
              <a:t>check</a:t>
            </a:r>
            <a:r>
              <a:rPr kumimoji="1" lang="ja-JP" altLang="en-US" smtClean="0"/>
              <a:t>用として、最終的に出力する</a:t>
            </a:r>
            <a:r>
              <a:rPr lang="en-US" altLang="ja-JP" smtClean="0"/>
              <a:t>C</a:t>
            </a:r>
            <a:r>
              <a:rPr kumimoji="1" lang="en-US" altLang="ja-JP" smtClean="0"/>
              <a:t>olor</a:t>
            </a:r>
            <a:r>
              <a:rPr kumimoji="1" lang="ja-JP" altLang="en-US" smtClean="0"/>
              <a:t>情報の</a:t>
            </a:r>
            <a:r>
              <a:rPr kumimoji="1" lang="en-US" altLang="ja-JP" smtClean="0"/>
              <a:t>a(</a:t>
            </a:r>
            <a:r>
              <a:rPr kumimoji="1" lang="ja-JP" altLang="en-US" smtClean="0"/>
              <a:t>透過情報</a:t>
            </a:r>
            <a:r>
              <a:rPr kumimoji="1" lang="en-US" altLang="ja-JP" smtClean="0"/>
              <a:t>)</a:t>
            </a:r>
            <a:r>
              <a:rPr kumimoji="1" lang="ja-JP" altLang="en-US" smtClean="0"/>
              <a:t>を</a:t>
            </a:r>
            <a:r>
              <a:rPr kumimoji="1" lang="en-US" altLang="ja-JP" smtClean="0"/>
              <a:t>1.0f</a:t>
            </a:r>
          </a:p>
          <a:p>
            <a:r>
              <a:rPr kumimoji="1" lang="ja-JP" altLang="en-US" smtClean="0"/>
              <a:t>にする。</a:t>
            </a:r>
            <a:r>
              <a:rPr lang="en-US" altLang="ja-JP" smtClean="0">
                <a:solidFill>
                  <a:srgbClr val="FF0000"/>
                </a:solidFill>
              </a:rPr>
              <a:t>1.0</a:t>
            </a:r>
            <a:r>
              <a:rPr lang="ja-JP" altLang="en-US" smtClean="0">
                <a:solidFill>
                  <a:srgbClr val="FF0000"/>
                </a:solidFill>
              </a:rPr>
              <a:t>ｆは透過無しです。</a:t>
            </a:r>
            <a:endParaRPr lang="en-US" altLang="ja-JP" smtClean="0">
              <a:solidFill>
                <a:srgbClr val="FF0000"/>
              </a:solidFill>
            </a:endParaRPr>
          </a:p>
        </p:txBody>
      </p:sp>
      <p:pic>
        <p:nvPicPr>
          <p:cNvPr id="24" name="図 23"/>
          <p:cNvPicPr>
            <a:picLocks noChangeAspect="1"/>
          </p:cNvPicPr>
          <p:nvPr/>
        </p:nvPicPr>
        <p:blipFill>
          <a:blip r:embed="rId5"/>
          <a:stretch>
            <a:fillRect/>
          </a:stretch>
        </p:blipFill>
        <p:spPr>
          <a:xfrm>
            <a:off x="4966910" y="5016656"/>
            <a:ext cx="2167438" cy="1696965"/>
          </a:xfrm>
          <a:prstGeom prst="rect">
            <a:avLst/>
          </a:prstGeom>
          <a:ln>
            <a:solidFill>
              <a:schemeClr val="tx1"/>
            </a:solidFill>
          </a:ln>
        </p:spPr>
      </p:pic>
      <p:sp>
        <p:nvSpPr>
          <p:cNvPr id="25" name="テキスト ボックス 24"/>
          <p:cNvSpPr txBox="1"/>
          <p:nvPr/>
        </p:nvSpPr>
        <p:spPr>
          <a:xfrm>
            <a:off x="7267074" y="6051471"/>
            <a:ext cx="4191340" cy="646331"/>
          </a:xfrm>
          <a:prstGeom prst="rect">
            <a:avLst/>
          </a:prstGeom>
          <a:noFill/>
        </p:spPr>
        <p:txBody>
          <a:bodyPr wrap="none" rtlCol="0">
            <a:spAutoFit/>
          </a:bodyPr>
          <a:lstStyle/>
          <a:p>
            <a:r>
              <a:rPr kumimoji="1" lang="en-US" altLang="ja-JP" smtClean="0">
                <a:solidFill>
                  <a:srgbClr val="FF0000"/>
                </a:solidFill>
              </a:rPr>
              <a:t>Check</a:t>
            </a:r>
            <a:r>
              <a:rPr kumimoji="1" lang="ja-JP" altLang="en-US" smtClean="0">
                <a:solidFill>
                  <a:srgbClr val="FF0000"/>
                </a:solidFill>
              </a:rPr>
              <a:t>できたら、</a:t>
            </a:r>
            <a:r>
              <a:rPr kumimoji="1" lang="en-US" altLang="ja-JP" smtClean="0">
                <a:solidFill>
                  <a:srgbClr val="FF0000"/>
                </a:solidFill>
              </a:rPr>
              <a:t>col.a=1.0f;</a:t>
            </a:r>
            <a:r>
              <a:rPr kumimoji="1" lang="ja-JP" altLang="en-US" smtClean="0">
                <a:solidFill>
                  <a:srgbClr val="FF0000"/>
                </a:solidFill>
              </a:rPr>
              <a:t>は</a:t>
            </a:r>
            <a:r>
              <a:rPr lang="en-US" altLang="ja-JP" smtClean="0">
                <a:solidFill>
                  <a:srgbClr val="FF0000"/>
                </a:solidFill>
              </a:rPr>
              <a:t>C</a:t>
            </a:r>
            <a:r>
              <a:rPr kumimoji="1" lang="en-US" altLang="ja-JP" smtClean="0">
                <a:solidFill>
                  <a:srgbClr val="FF0000"/>
                </a:solidFill>
              </a:rPr>
              <a:t>ommentOut</a:t>
            </a:r>
          </a:p>
          <a:p>
            <a:r>
              <a:rPr lang="ja-JP" altLang="en-US" smtClean="0">
                <a:solidFill>
                  <a:srgbClr val="FF0000"/>
                </a:solidFill>
              </a:rPr>
              <a:t>してください</a:t>
            </a:r>
            <a:r>
              <a:rPr lang="ja-JP" altLang="en-US">
                <a:solidFill>
                  <a:srgbClr val="FF0000"/>
                </a:solidFill>
              </a:rPr>
              <a:t>。</a:t>
            </a:r>
            <a:endParaRPr kumimoji="1" lang="ja-JP" altLang="en-US">
              <a:solidFill>
                <a:srgbClr val="FF0000"/>
              </a:solidFill>
            </a:endParaRPr>
          </a:p>
        </p:txBody>
      </p:sp>
    </p:spTree>
    <p:extLst>
      <p:ext uri="{BB962C8B-B14F-4D97-AF65-F5344CB8AC3E}">
        <p14:creationId xmlns:p14="http://schemas.microsoft.com/office/powerpoint/2010/main" val="3670608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0" y="0"/>
            <a:ext cx="8762335" cy="646331"/>
          </a:xfrm>
          <a:prstGeom prst="rect">
            <a:avLst/>
          </a:prstGeom>
          <a:noFill/>
        </p:spPr>
        <p:txBody>
          <a:bodyPr wrap="none" rtlCol="0">
            <a:spAutoFit/>
          </a:bodyPr>
          <a:lstStyle/>
          <a:p>
            <a:r>
              <a:rPr lang="ja-JP" altLang="en-US" smtClean="0"/>
              <a:t>・拡大縮小させる。</a:t>
            </a:r>
            <a:endParaRPr lang="en-US" altLang="ja-JP" smtClean="0"/>
          </a:p>
          <a:p>
            <a:r>
              <a:rPr kumimoji="1" lang="ja-JP" altLang="en-US"/>
              <a:t>　</a:t>
            </a:r>
            <a:r>
              <a:rPr kumimoji="1" lang="ja-JP" altLang="en-US" smtClean="0"/>
              <a:t>表示位置の変更（平行移動）はできました。続いては拡大縮小を行えるようにしましょう。</a:t>
            </a:r>
            <a:endParaRPr kumimoji="1" lang="ja-JP" altLang="en-US"/>
          </a:p>
        </p:txBody>
      </p:sp>
      <p:sp>
        <p:nvSpPr>
          <p:cNvPr id="27" name="テキスト ボックス 26"/>
          <p:cNvSpPr txBox="1"/>
          <p:nvPr/>
        </p:nvSpPr>
        <p:spPr>
          <a:xfrm>
            <a:off x="4085637" y="1997744"/>
            <a:ext cx="7800982" cy="369332"/>
          </a:xfrm>
          <a:prstGeom prst="rect">
            <a:avLst/>
          </a:prstGeom>
          <a:noFill/>
        </p:spPr>
        <p:txBody>
          <a:bodyPr wrap="none" rtlCol="0">
            <a:spAutoFit/>
          </a:bodyPr>
          <a:lstStyle/>
          <a:p>
            <a:r>
              <a:rPr kumimoji="1" lang="ja-JP" altLang="en-US" smtClean="0"/>
              <a:t>座標変換する前の</a:t>
            </a:r>
            <a:r>
              <a:rPr kumimoji="1" lang="en-US" altLang="ja-JP" smtClean="0"/>
              <a:t>Polygon</a:t>
            </a:r>
            <a:r>
              <a:rPr kumimoji="1" lang="ja-JP" altLang="en-US" smtClean="0"/>
              <a:t>の位置に拡大の倍率を乗算すれば</a:t>
            </a:r>
            <a:r>
              <a:rPr lang="ja-JP" altLang="en-US" smtClean="0"/>
              <a:t>簡単にできます。</a:t>
            </a:r>
            <a:endParaRPr kumimoji="1" lang="ja-JP" altLang="en-US"/>
          </a:p>
        </p:txBody>
      </p:sp>
      <p:pic>
        <p:nvPicPr>
          <p:cNvPr id="3" name="図 2"/>
          <p:cNvPicPr>
            <a:picLocks noChangeAspect="1"/>
          </p:cNvPicPr>
          <p:nvPr/>
        </p:nvPicPr>
        <p:blipFill>
          <a:blip r:embed="rId2"/>
          <a:stretch>
            <a:fillRect/>
          </a:stretch>
        </p:blipFill>
        <p:spPr>
          <a:xfrm>
            <a:off x="313610" y="827537"/>
            <a:ext cx="3271801" cy="2709747"/>
          </a:xfrm>
          <a:prstGeom prst="rect">
            <a:avLst/>
          </a:prstGeom>
        </p:spPr>
      </p:pic>
      <p:cxnSp>
        <p:nvCxnSpPr>
          <p:cNvPr id="4" name="直線矢印コネクタ 3"/>
          <p:cNvCxnSpPr>
            <a:endCxn id="3" idx="3"/>
          </p:cNvCxnSpPr>
          <p:nvPr/>
        </p:nvCxnSpPr>
        <p:spPr>
          <a:xfrm>
            <a:off x="348567" y="2182410"/>
            <a:ext cx="3236844"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a:endCxn id="3" idx="0"/>
          </p:cNvCxnSpPr>
          <p:nvPr/>
        </p:nvCxnSpPr>
        <p:spPr>
          <a:xfrm flipH="1" flipV="1">
            <a:off x="1949511" y="827537"/>
            <a:ext cx="17479" cy="270974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正方形/長方形 16"/>
          <p:cNvSpPr/>
          <p:nvPr/>
        </p:nvSpPr>
        <p:spPr>
          <a:xfrm>
            <a:off x="1967619" y="1588169"/>
            <a:ext cx="835230" cy="57503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1967303" y="1136896"/>
            <a:ext cx="1197703" cy="103591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p:nvSpPr>
        <p:spPr>
          <a:xfrm>
            <a:off x="1912980" y="1540161"/>
            <a:ext cx="90540" cy="96016"/>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p:nvSpPr>
        <p:spPr>
          <a:xfrm>
            <a:off x="1928816" y="1079286"/>
            <a:ext cx="90540" cy="96016"/>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p:nvSpPr>
        <p:spPr>
          <a:xfrm>
            <a:off x="3109424" y="1085139"/>
            <a:ext cx="90540" cy="96016"/>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p:nvSpPr>
        <p:spPr>
          <a:xfrm>
            <a:off x="3119736" y="2124800"/>
            <a:ext cx="90540" cy="96016"/>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p:cNvSpPr/>
          <p:nvPr/>
        </p:nvSpPr>
        <p:spPr>
          <a:xfrm>
            <a:off x="2766319" y="1549763"/>
            <a:ext cx="90540" cy="96016"/>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p:nvSpPr>
        <p:spPr>
          <a:xfrm>
            <a:off x="2757579" y="2119999"/>
            <a:ext cx="90540" cy="96016"/>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p:cNvCxnSpPr/>
          <p:nvPr/>
        </p:nvCxnSpPr>
        <p:spPr>
          <a:xfrm flipV="1">
            <a:off x="2802849" y="1136896"/>
            <a:ext cx="362157" cy="451273"/>
          </a:xfrm>
          <a:prstGeom prst="straightConnector1">
            <a:avLst/>
          </a:prstGeom>
          <a:ln w="254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a:off x="2795054" y="2182410"/>
            <a:ext cx="404909" cy="0"/>
          </a:xfrm>
          <a:prstGeom prst="straightConnector1">
            <a:avLst/>
          </a:prstGeom>
          <a:ln w="254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H="1" flipV="1">
            <a:off x="1966988" y="1136896"/>
            <a:ext cx="7097" cy="469947"/>
          </a:xfrm>
          <a:prstGeom prst="straightConnector1">
            <a:avLst/>
          </a:prstGeom>
          <a:ln w="25400">
            <a:solidFill>
              <a:srgbClr val="FFFF00"/>
            </a:solidFill>
            <a:tailEnd type="triangle"/>
          </a:ln>
        </p:spPr>
        <p:style>
          <a:lnRef idx="1">
            <a:schemeClr val="accent1"/>
          </a:lnRef>
          <a:fillRef idx="0">
            <a:schemeClr val="accent1"/>
          </a:fillRef>
          <a:effectRef idx="0">
            <a:schemeClr val="accent1"/>
          </a:effectRef>
          <a:fontRef idx="minor">
            <a:schemeClr val="tx1"/>
          </a:fontRef>
        </p:style>
      </p:cxnSp>
      <p:pic>
        <p:nvPicPr>
          <p:cNvPr id="36" name="図 35"/>
          <p:cNvPicPr>
            <a:picLocks noChangeAspect="1"/>
          </p:cNvPicPr>
          <p:nvPr/>
        </p:nvPicPr>
        <p:blipFill>
          <a:blip r:embed="rId3"/>
          <a:stretch>
            <a:fillRect/>
          </a:stretch>
        </p:blipFill>
        <p:spPr>
          <a:xfrm>
            <a:off x="313101" y="3846643"/>
            <a:ext cx="6184961" cy="1199365"/>
          </a:xfrm>
          <a:prstGeom prst="rect">
            <a:avLst/>
          </a:prstGeom>
          <a:ln>
            <a:solidFill>
              <a:schemeClr val="tx1"/>
            </a:solidFill>
          </a:ln>
        </p:spPr>
      </p:pic>
      <p:sp>
        <p:nvSpPr>
          <p:cNvPr id="37" name="正方形/長方形 36"/>
          <p:cNvSpPr/>
          <p:nvPr/>
        </p:nvSpPr>
        <p:spPr>
          <a:xfrm>
            <a:off x="162245" y="3532811"/>
            <a:ext cx="1857111" cy="369332"/>
          </a:xfrm>
          <a:prstGeom prst="rect">
            <a:avLst/>
          </a:prstGeom>
        </p:spPr>
        <p:txBody>
          <a:bodyPr wrap="none">
            <a:spAutoFit/>
          </a:bodyPr>
          <a:lstStyle/>
          <a:p>
            <a:r>
              <a:rPr lang="ja-JP" altLang="en-US"/>
              <a:t>Draw2DPolygon.h</a:t>
            </a:r>
          </a:p>
        </p:txBody>
      </p:sp>
      <p:cxnSp>
        <p:nvCxnSpPr>
          <p:cNvPr id="38" name="直線矢印コネクタ 37"/>
          <p:cNvCxnSpPr/>
          <p:nvPr/>
        </p:nvCxnSpPr>
        <p:spPr>
          <a:xfrm flipH="1">
            <a:off x="4987343" y="4031308"/>
            <a:ext cx="1834562" cy="71029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6836614" y="3846642"/>
            <a:ext cx="3970959" cy="369332"/>
          </a:xfrm>
          <a:prstGeom prst="rect">
            <a:avLst/>
          </a:prstGeom>
          <a:noFill/>
        </p:spPr>
        <p:txBody>
          <a:bodyPr wrap="none" rtlCol="0">
            <a:spAutoFit/>
          </a:bodyPr>
          <a:lstStyle/>
          <a:p>
            <a:r>
              <a:rPr lang="ja-JP" altLang="en-US" smtClean="0"/>
              <a:t>変更：拡大率を入れる引数を用意する</a:t>
            </a:r>
            <a:endParaRPr kumimoji="1" lang="ja-JP" altLang="en-US"/>
          </a:p>
        </p:txBody>
      </p:sp>
      <p:pic>
        <p:nvPicPr>
          <p:cNvPr id="43" name="図 42"/>
          <p:cNvPicPr>
            <a:picLocks noChangeAspect="1"/>
          </p:cNvPicPr>
          <p:nvPr/>
        </p:nvPicPr>
        <p:blipFill>
          <a:blip r:embed="rId4"/>
          <a:stretch>
            <a:fillRect/>
          </a:stretch>
        </p:blipFill>
        <p:spPr>
          <a:xfrm>
            <a:off x="313101" y="5355366"/>
            <a:ext cx="5988539" cy="887191"/>
          </a:xfrm>
          <a:prstGeom prst="rect">
            <a:avLst/>
          </a:prstGeom>
          <a:ln>
            <a:solidFill>
              <a:schemeClr val="tx1"/>
            </a:solidFill>
          </a:ln>
        </p:spPr>
      </p:pic>
      <p:sp>
        <p:nvSpPr>
          <p:cNvPr id="44" name="正方形/長方形 43"/>
          <p:cNvSpPr/>
          <p:nvPr/>
        </p:nvSpPr>
        <p:spPr>
          <a:xfrm>
            <a:off x="162245" y="5046008"/>
            <a:ext cx="2076722" cy="369332"/>
          </a:xfrm>
          <a:prstGeom prst="rect">
            <a:avLst/>
          </a:prstGeom>
        </p:spPr>
        <p:txBody>
          <a:bodyPr wrap="none">
            <a:spAutoFit/>
          </a:bodyPr>
          <a:lstStyle/>
          <a:p>
            <a:r>
              <a:rPr lang="ja-JP" altLang="en-US"/>
              <a:t>Draw2DPolygon</a:t>
            </a:r>
            <a:r>
              <a:rPr lang="ja-JP" altLang="en-US" smtClean="0"/>
              <a:t>.</a:t>
            </a:r>
            <a:r>
              <a:rPr lang="en-US" altLang="ja-JP" smtClean="0"/>
              <a:t>cpp</a:t>
            </a:r>
            <a:endParaRPr lang="ja-JP" altLang="en-US"/>
          </a:p>
        </p:txBody>
      </p:sp>
      <p:cxnSp>
        <p:nvCxnSpPr>
          <p:cNvPr id="45" name="直線矢印コネクタ 44"/>
          <p:cNvCxnSpPr/>
          <p:nvPr/>
        </p:nvCxnSpPr>
        <p:spPr>
          <a:xfrm flipH="1">
            <a:off x="6066174" y="5567388"/>
            <a:ext cx="755731" cy="14312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6836614" y="5355366"/>
            <a:ext cx="3647152" cy="369332"/>
          </a:xfrm>
          <a:prstGeom prst="rect">
            <a:avLst/>
          </a:prstGeom>
          <a:noFill/>
        </p:spPr>
        <p:txBody>
          <a:bodyPr wrap="none" rtlCol="0">
            <a:spAutoFit/>
          </a:bodyPr>
          <a:lstStyle/>
          <a:p>
            <a:r>
              <a:rPr lang="ja-JP" altLang="en-US" smtClean="0"/>
              <a:t>変更：本体の引数にも同様に入れる</a:t>
            </a:r>
            <a:endParaRPr kumimoji="1" lang="ja-JP" altLang="en-US"/>
          </a:p>
        </p:txBody>
      </p:sp>
    </p:spTree>
    <p:extLst>
      <p:ext uri="{BB962C8B-B14F-4D97-AF65-F5344CB8AC3E}">
        <p14:creationId xmlns:p14="http://schemas.microsoft.com/office/powerpoint/2010/main" val="2063718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62244" y="289228"/>
            <a:ext cx="3366402" cy="1016831"/>
          </a:xfrm>
          <a:prstGeom prst="rect">
            <a:avLst/>
          </a:prstGeom>
          <a:ln>
            <a:solidFill>
              <a:schemeClr val="tx1"/>
            </a:solidFill>
          </a:ln>
        </p:spPr>
      </p:pic>
      <p:cxnSp>
        <p:nvCxnSpPr>
          <p:cNvPr id="5" name="直線矢印コネクタ 4"/>
          <p:cNvCxnSpPr/>
          <p:nvPr/>
        </p:nvCxnSpPr>
        <p:spPr>
          <a:xfrm flipH="1">
            <a:off x="2778369" y="731640"/>
            <a:ext cx="2055889" cy="32343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4864158" y="563232"/>
            <a:ext cx="6649769" cy="369332"/>
          </a:xfrm>
          <a:prstGeom prst="rect">
            <a:avLst/>
          </a:prstGeom>
          <a:noFill/>
        </p:spPr>
        <p:txBody>
          <a:bodyPr wrap="none" rtlCol="0">
            <a:spAutoFit/>
          </a:bodyPr>
          <a:lstStyle/>
          <a:p>
            <a:r>
              <a:rPr kumimoji="1" lang="ja-JP" altLang="en-US" smtClean="0"/>
              <a:t>追加：拡大率を入れるための</a:t>
            </a:r>
            <a:r>
              <a:rPr lang="en-US" altLang="ja-JP"/>
              <a:t>M</a:t>
            </a:r>
            <a:r>
              <a:rPr kumimoji="1" lang="en-US" altLang="ja-JP" smtClean="0"/>
              <a:t>ember</a:t>
            </a:r>
            <a:r>
              <a:rPr kumimoji="1" lang="ja-JP" altLang="en-US" smtClean="0"/>
              <a:t>を</a:t>
            </a:r>
            <a:r>
              <a:rPr kumimoji="1" lang="en-US" altLang="ja-JP" smtClean="0"/>
              <a:t>constantbuffer</a:t>
            </a:r>
            <a:r>
              <a:rPr kumimoji="1" lang="ja-JP" altLang="en-US" smtClean="0"/>
              <a:t>に追加した</a:t>
            </a:r>
            <a:endParaRPr kumimoji="1" lang="ja-JP" altLang="en-US"/>
          </a:p>
        </p:txBody>
      </p:sp>
      <p:sp>
        <p:nvSpPr>
          <p:cNvPr id="8" name="正方形/長方形 7"/>
          <p:cNvSpPr/>
          <p:nvPr/>
        </p:nvSpPr>
        <p:spPr>
          <a:xfrm>
            <a:off x="156981" y="3971205"/>
            <a:ext cx="2076722" cy="369332"/>
          </a:xfrm>
          <a:prstGeom prst="rect">
            <a:avLst/>
          </a:prstGeom>
        </p:spPr>
        <p:txBody>
          <a:bodyPr wrap="none">
            <a:spAutoFit/>
          </a:bodyPr>
          <a:lstStyle/>
          <a:p>
            <a:r>
              <a:rPr lang="ja-JP" altLang="en-US"/>
              <a:t>Draw2DPolygon</a:t>
            </a:r>
            <a:r>
              <a:rPr lang="ja-JP" altLang="en-US" smtClean="0"/>
              <a:t>.</a:t>
            </a:r>
            <a:r>
              <a:rPr lang="en-US" altLang="ja-JP" smtClean="0"/>
              <a:t>cpp</a:t>
            </a:r>
            <a:endParaRPr lang="ja-JP" altLang="en-US"/>
          </a:p>
        </p:txBody>
      </p:sp>
      <p:pic>
        <p:nvPicPr>
          <p:cNvPr id="9" name="図 8"/>
          <p:cNvPicPr>
            <a:picLocks noChangeAspect="1"/>
          </p:cNvPicPr>
          <p:nvPr/>
        </p:nvPicPr>
        <p:blipFill>
          <a:blip r:embed="rId3"/>
          <a:stretch>
            <a:fillRect/>
          </a:stretch>
        </p:blipFill>
        <p:spPr>
          <a:xfrm>
            <a:off x="192143" y="4325435"/>
            <a:ext cx="2703456" cy="2444338"/>
          </a:xfrm>
          <a:prstGeom prst="rect">
            <a:avLst/>
          </a:prstGeom>
          <a:ln>
            <a:solidFill>
              <a:schemeClr val="tx1"/>
            </a:solidFill>
          </a:ln>
        </p:spPr>
      </p:pic>
      <p:sp>
        <p:nvSpPr>
          <p:cNvPr id="10" name="正方形/長方形 9"/>
          <p:cNvSpPr/>
          <p:nvPr/>
        </p:nvSpPr>
        <p:spPr>
          <a:xfrm>
            <a:off x="162243" y="-40279"/>
            <a:ext cx="1857111" cy="369332"/>
          </a:xfrm>
          <a:prstGeom prst="rect">
            <a:avLst/>
          </a:prstGeom>
        </p:spPr>
        <p:txBody>
          <a:bodyPr wrap="none">
            <a:spAutoFit/>
          </a:bodyPr>
          <a:lstStyle/>
          <a:p>
            <a:r>
              <a:rPr lang="ja-JP" altLang="en-US"/>
              <a:t>Draw2DPolygon.h</a:t>
            </a:r>
          </a:p>
        </p:txBody>
      </p:sp>
      <p:cxnSp>
        <p:nvCxnSpPr>
          <p:cNvPr id="11" name="直線矢印コネクタ 10"/>
          <p:cNvCxnSpPr/>
          <p:nvPr/>
        </p:nvCxnSpPr>
        <p:spPr>
          <a:xfrm flipH="1">
            <a:off x="1466336" y="5089404"/>
            <a:ext cx="3367921" cy="117690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4888331" y="4904738"/>
            <a:ext cx="5354543" cy="369332"/>
          </a:xfrm>
          <a:prstGeom prst="rect">
            <a:avLst/>
          </a:prstGeom>
          <a:noFill/>
        </p:spPr>
        <p:txBody>
          <a:bodyPr wrap="none" rtlCol="0">
            <a:spAutoFit/>
          </a:bodyPr>
          <a:lstStyle/>
          <a:p>
            <a:r>
              <a:rPr lang="ja-JP" altLang="en-US" smtClean="0"/>
              <a:t>追加：引数から貰った拡大率を</a:t>
            </a:r>
            <a:r>
              <a:rPr lang="en-US" altLang="ja-JP" smtClean="0"/>
              <a:t>constantbuffer</a:t>
            </a:r>
            <a:r>
              <a:rPr lang="ja-JP" altLang="en-US" smtClean="0"/>
              <a:t>入れる</a:t>
            </a:r>
            <a:r>
              <a:rPr lang="ja-JP" altLang="en-US"/>
              <a:t>。</a:t>
            </a:r>
            <a:endParaRPr kumimoji="1" lang="ja-JP" altLang="en-US"/>
          </a:p>
        </p:txBody>
      </p:sp>
      <p:pic>
        <p:nvPicPr>
          <p:cNvPr id="14" name="図 13"/>
          <p:cNvPicPr>
            <a:picLocks noChangeAspect="1"/>
          </p:cNvPicPr>
          <p:nvPr/>
        </p:nvPicPr>
        <p:blipFill>
          <a:blip r:embed="rId4"/>
          <a:stretch>
            <a:fillRect/>
          </a:stretch>
        </p:blipFill>
        <p:spPr>
          <a:xfrm>
            <a:off x="192144" y="2992668"/>
            <a:ext cx="4093643" cy="998450"/>
          </a:xfrm>
          <a:prstGeom prst="rect">
            <a:avLst/>
          </a:prstGeom>
          <a:ln>
            <a:solidFill>
              <a:schemeClr val="tx1"/>
            </a:solidFill>
          </a:ln>
        </p:spPr>
      </p:pic>
      <p:sp>
        <p:nvSpPr>
          <p:cNvPr id="15" name="正方形/長方形 14"/>
          <p:cNvSpPr/>
          <p:nvPr/>
        </p:nvSpPr>
        <p:spPr>
          <a:xfrm>
            <a:off x="192143" y="2643249"/>
            <a:ext cx="1053494" cy="369332"/>
          </a:xfrm>
          <a:prstGeom prst="rect">
            <a:avLst/>
          </a:prstGeom>
        </p:spPr>
        <p:txBody>
          <a:bodyPr wrap="none">
            <a:spAutoFit/>
          </a:bodyPr>
          <a:lstStyle/>
          <a:p>
            <a:r>
              <a:rPr lang="en-US" altLang="ja-JP" smtClean="0"/>
              <a:t>main.cpp</a:t>
            </a:r>
            <a:endParaRPr lang="ja-JP" altLang="en-US"/>
          </a:p>
        </p:txBody>
      </p:sp>
      <p:cxnSp>
        <p:nvCxnSpPr>
          <p:cNvPr id="16" name="直線矢印コネクタ 15"/>
          <p:cNvCxnSpPr/>
          <p:nvPr/>
        </p:nvCxnSpPr>
        <p:spPr>
          <a:xfrm flipH="1">
            <a:off x="2049256" y="3130311"/>
            <a:ext cx="2814902" cy="2253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4864158" y="2945645"/>
            <a:ext cx="6614311" cy="369332"/>
          </a:xfrm>
          <a:prstGeom prst="rect">
            <a:avLst/>
          </a:prstGeom>
          <a:noFill/>
        </p:spPr>
        <p:txBody>
          <a:bodyPr wrap="none" rtlCol="0">
            <a:spAutoFit/>
          </a:bodyPr>
          <a:lstStyle/>
          <a:p>
            <a:r>
              <a:rPr lang="ja-JP" altLang="en-US" smtClean="0"/>
              <a:t>追加：拡大率を入れる引数の場所に仮で</a:t>
            </a:r>
            <a:r>
              <a:rPr lang="en-US" altLang="ja-JP" smtClean="0"/>
              <a:t>1.0f</a:t>
            </a:r>
            <a:r>
              <a:rPr lang="ja-JP" altLang="en-US" smtClean="0"/>
              <a:t>（変化無し）を入れる</a:t>
            </a:r>
            <a:endParaRPr kumimoji="1" lang="ja-JP" altLang="en-US"/>
          </a:p>
        </p:txBody>
      </p:sp>
      <p:pic>
        <p:nvPicPr>
          <p:cNvPr id="19" name="図 18"/>
          <p:cNvPicPr>
            <a:picLocks noChangeAspect="1"/>
          </p:cNvPicPr>
          <p:nvPr/>
        </p:nvPicPr>
        <p:blipFill>
          <a:blip r:embed="rId5"/>
          <a:stretch>
            <a:fillRect/>
          </a:stretch>
        </p:blipFill>
        <p:spPr>
          <a:xfrm>
            <a:off x="208993" y="1630237"/>
            <a:ext cx="2466975" cy="1038225"/>
          </a:xfrm>
          <a:prstGeom prst="rect">
            <a:avLst/>
          </a:prstGeom>
          <a:ln>
            <a:solidFill>
              <a:schemeClr val="tx1"/>
            </a:solidFill>
          </a:ln>
        </p:spPr>
      </p:pic>
      <p:sp>
        <p:nvSpPr>
          <p:cNvPr id="20" name="正方形/長方形 19"/>
          <p:cNvSpPr/>
          <p:nvPr/>
        </p:nvSpPr>
        <p:spPr>
          <a:xfrm>
            <a:off x="162243" y="1279548"/>
            <a:ext cx="1778244" cy="369332"/>
          </a:xfrm>
          <a:prstGeom prst="rect">
            <a:avLst/>
          </a:prstGeom>
        </p:spPr>
        <p:txBody>
          <a:bodyPr wrap="none">
            <a:spAutoFit/>
          </a:bodyPr>
          <a:lstStyle/>
          <a:p>
            <a:r>
              <a:rPr lang="ja-JP" altLang="en-US"/>
              <a:t>PolygonDraw.hlsl</a:t>
            </a:r>
          </a:p>
        </p:txBody>
      </p:sp>
      <p:cxnSp>
        <p:nvCxnSpPr>
          <p:cNvPr id="21" name="直線矢印コネクタ 20"/>
          <p:cNvCxnSpPr/>
          <p:nvPr/>
        </p:nvCxnSpPr>
        <p:spPr>
          <a:xfrm flipH="1">
            <a:off x="1466336" y="1689694"/>
            <a:ext cx="3367921" cy="73456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4864158" y="1464214"/>
            <a:ext cx="4698722" cy="369332"/>
          </a:xfrm>
          <a:prstGeom prst="rect">
            <a:avLst/>
          </a:prstGeom>
          <a:noFill/>
        </p:spPr>
        <p:txBody>
          <a:bodyPr wrap="none" rtlCol="0">
            <a:spAutoFit/>
          </a:bodyPr>
          <a:lstStyle/>
          <a:p>
            <a:r>
              <a:rPr kumimoji="1" lang="ja-JP" altLang="en-US" smtClean="0"/>
              <a:t>追加：</a:t>
            </a:r>
            <a:r>
              <a:rPr kumimoji="1" lang="en-US" altLang="ja-JP" smtClean="0"/>
              <a:t>hlsl</a:t>
            </a:r>
            <a:r>
              <a:rPr lang="ja-JP" altLang="en-US" smtClean="0"/>
              <a:t>で</a:t>
            </a:r>
            <a:r>
              <a:rPr lang="ja-JP" altLang="en-US"/>
              <a:t>の</a:t>
            </a:r>
            <a:r>
              <a:rPr kumimoji="1" lang="ja-JP" altLang="en-US" smtClean="0"/>
              <a:t>受け取り先に</a:t>
            </a:r>
            <a:r>
              <a:rPr kumimoji="1" lang="en-US" altLang="ja-JP" smtClean="0"/>
              <a:t>member</a:t>
            </a:r>
            <a:r>
              <a:rPr kumimoji="1" lang="ja-JP" altLang="en-US" smtClean="0"/>
              <a:t>を追加する</a:t>
            </a:r>
            <a:endParaRPr kumimoji="1" lang="ja-JP" altLang="en-US"/>
          </a:p>
        </p:txBody>
      </p:sp>
    </p:spTree>
    <p:extLst>
      <p:ext uri="{BB962C8B-B14F-4D97-AF65-F5344CB8AC3E}">
        <p14:creationId xmlns:p14="http://schemas.microsoft.com/office/powerpoint/2010/main" val="3257374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02222" y="485408"/>
            <a:ext cx="6193319" cy="5235454"/>
          </a:xfrm>
          <a:prstGeom prst="rect">
            <a:avLst/>
          </a:prstGeom>
          <a:ln>
            <a:solidFill>
              <a:schemeClr val="tx1"/>
            </a:solidFill>
          </a:ln>
        </p:spPr>
      </p:pic>
      <p:sp>
        <p:nvSpPr>
          <p:cNvPr id="5" name="正方形/長方形 4"/>
          <p:cNvSpPr/>
          <p:nvPr/>
        </p:nvSpPr>
        <p:spPr>
          <a:xfrm>
            <a:off x="103628" y="116076"/>
            <a:ext cx="1778244" cy="369332"/>
          </a:xfrm>
          <a:prstGeom prst="rect">
            <a:avLst/>
          </a:prstGeom>
        </p:spPr>
        <p:txBody>
          <a:bodyPr wrap="none">
            <a:spAutoFit/>
          </a:bodyPr>
          <a:lstStyle/>
          <a:p>
            <a:r>
              <a:rPr lang="ja-JP" altLang="en-US"/>
              <a:t>PolygonDraw.hlsl</a:t>
            </a:r>
          </a:p>
        </p:txBody>
      </p:sp>
      <p:sp>
        <p:nvSpPr>
          <p:cNvPr id="6" name="テキスト ボックス 5"/>
          <p:cNvSpPr txBox="1"/>
          <p:nvPr/>
        </p:nvSpPr>
        <p:spPr>
          <a:xfrm>
            <a:off x="202222" y="5908431"/>
            <a:ext cx="11299440" cy="369332"/>
          </a:xfrm>
          <a:prstGeom prst="rect">
            <a:avLst/>
          </a:prstGeom>
          <a:noFill/>
        </p:spPr>
        <p:txBody>
          <a:bodyPr wrap="none" rtlCol="0">
            <a:spAutoFit/>
          </a:bodyPr>
          <a:lstStyle/>
          <a:p>
            <a:r>
              <a:rPr kumimoji="1" lang="ja-JP" altLang="en-US" smtClean="0"/>
              <a:t>見ずらいので、変換を一度にせず、一つ一つ丁寧に行うよう</a:t>
            </a:r>
            <a:r>
              <a:rPr kumimoji="1" lang="en-US" altLang="ja-JP" smtClean="0"/>
              <a:t>Program</a:t>
            </a:r>
            <a:r>
              <a:rPr kumimoji="1" lang="ja-JP" altLang="en-US" smtClean="0"/>
              <a:t>を改造しました。この方がわかりやすいですね。</a:t>
            </a:r>
            <a:endParaRPr lang="en-US" altLang="ja-JP"/>
          </a:p>
        </p:txBody>
      </p:sp>
      <p:cxnSp>
        <p:nvCxnSpPr>
          <p:cNvPr id="7" name="直線矢印コネクタ 6"/>
          <p:cNvCxnSpPr/>
          <p:nvPr/>
        </p:nvCxnSpPr>
        <p:spPr>
          <a:xfrm flipH="1">
            <a:off x="3622432" y="1957754"/>
            <a:ext cx="3109142" cy="55098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6904892" y="1746738"/>
            <a:ext cx="4893134" cy="646331"/>
          </a:xfrm>
          <a:prstGeom prst="rect">
            <a:avLst/>
          </a:prstGeom>
          <a:noFill/>
        </p:spPr>
        <p:txBody>
          <a:bodyPr wrap="none" rtlCol="0">
            <a:spAutoFit/>
          </a:bodyPr>
          <a:lstStyle/>
          <a:p>
            <a:r>
              <a:rPr lang="en-US" altLang="ja-JP" smtClean="0"/>
              <a:t>IN</a:t>
            </a:r>
            <a:r>
              <a:rPr lang="ja-JP" altLang="en-US" smtClean="0"/>
              <a:t>の</a:t>
            </a:r>
            <a:r>
              <a:rPr lang="en-US" altLang="ja-JP" smtClean="0"/>
              <a:t>Polygon</a:t>
            </a:r>
            <a:r>
              <a:rPr lang="ja-JP" altLang="en-US" smtClean="0"/>
              <a:t>の頂点位置に拡大率を乗算し</a:t>
            </a:r>
            <a:r>
              <a:rPr lang="en-US" altLang="ja-JP" smtClean="0"/>
              <a:t>OUT</a:t>
            </a:r>
            <a:r>
              <a:rPr lang="ja-JP" altLang="en-US" smtClean="0"/>
              <a:t>に</a:t>
            </a:r>
            <a:endParaRPr lang="en-US" altLang="ja-JP" smtClean="0"/>
          </a:p>
          <a:p>
            <a:r>
              <a:rPr lang="ja-JP" altLang="en-US" smtClean="0"/>
              <a:t>返す。その後は</a:t>
            </a:r>
            <a:r>
              <a:rPr lang="en-US" altLang="ja-JP" smtClean="0"/>
              <a:t>OUT</a:t>
            </a:r>
            <a:r>
              <a:rPr lang="ja-JP" altLang="en-US" smtClean="0"/>
              <a:t>の値を変更していく。</a:t>
            </a:r>
            <a:endParaRPr kumimoji="1" lang="ja-JP" altLang="en-US"/>
          </a:p>
        </p:txBody>
      </p:sp>
      <p:cxnSp>
        <p:nvCxnSpPr>
          <p:cNvPr id="11" name="直線矢印コネクタ 10"/>
          <p:cNvCxnSpPr/>
          <p:nvPr/>
        </p:nvCxnSpPr>
        <p:spPr>
          <a:xfrm flipH="1">
            <a:off x="5620352" y="3001108"/>
            <a:ext cx="1111222" cy="24618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6904892" y="2848708"/>
            <a:ext cx="2257349" cy="369332"/>
          </a:xfrm>
          <a:prstGeom prst="rect">
            <a:avLst/>
          </a:prstGeom>
          <a:noFill/>
        </p:spPr>
        <p:txBody>
          <a:bodyPr wrap="none" rtlCol="0">
            <a:spAutoFit/>
          </a:bodyPr>
          <a:lstStyle/>
          <a:p>
            <a:r>
              <a:rPr kumimoji="1" lang="ja-JP" altLang="en-US" smtClean="0"/>
              <a:t>位置を</a:t>
            </a:r>
            <a:r>
              <a:rPr kumimoji="1" lang="en-US" altLang="ja-JP" smtClean="0"/>
              <a:t>2D</a:t>
            </a:r>
            <a:r>
              <a:rPr kumimoji="1" lang="ja-JP" altLang="en-US" smtClean="0"/>
              <a:t>座標へ移動</a:t>
            </a:r>
            <a:endParaRPr kumimoji="1" lang="ja-JP" altLang="en-US"/>
          </a:p>
        </p:txBody>
      </p:sp>
      <p:cxnSp>
        <p:nvCxnSpPr>
          <p:cNvPr id="14" name="直線矢印コネクタ 13"/>
          <p:cNvCxnSpPr/>
          <p:nvPr/>
        </p:nvCxnSpPr>
        <p:spPr>
          <a:xfrm flipH="1">
            <a:off x="3582004" y="3889158"/>
            <a:ext cx="3149570" cy="12309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6925570" y="3766012"/>
            <a:ext cx="1107996" cy="369332"/>
          </a:xfrm>
          <a:prstGeom prst="rect">
            <a:avLst/>
          </a:prstGeom>
          <a:noFill/>
        </p:spPr>
        <p:txBody>
          <a:bodyPr wrap="none" rtlCol="0">
            <a:spAutoFit/>
          </a:bodyPr>
          <a:lstStyle/>
          <a:p>
            <a:r>
              <a:rPr kumimoji="1" lang="ja-JP" altLang="en-US" smtClean="0"/>
              <a:t>平行移動</a:t>
            </a:r>
            <a:endParaRPr kumimoji="1" lang="ja-JP" altLang="en-US"/>
          </a:p>
        </p:txBody>
      </p:sp>
    </p:spTree>
    <p:extLst>
      <p:ext uri="{BB962C8B-B14F-4D97-AF65-F5344CB8AC3E}">
        <p14:creationId xmlns:p14="http://schemas.microsoft.com/office/powerpoint/2010/main" val="466947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1757771" cy="923330"/>
          </a:xfrm>
          <a:prstGeom prst="rect">
            <a:avLst/>
          </a:prstGeom>
          <a:noFill/>
        </p:spPr>
        <p:txBody>
          <a:bodyPr wrap="none" rtlCol="0">
            <a:spAutoFit/>
          </a:bodyPr>
          <a:lstStyle/>
          <a:p>
            <a:r>
              <a:rPr kumimoji="1" lang="ja-JP" altLang="en-US" smtClean="0"/>
              <a:t>・回転</a:t>
            </a:r>
            <a:endParaRPr kumimoji="1" lang="en-US" altLang="ja-JP" smtClean="0"/>
          </a:p>
          <a:p>
            <a:r>
              <a:rPr lang="ja-JP" altLang="en-US"/>
              <a:t>　</a:t>
            </a:r>
            <a:r>
              <a:rPr lang="ja-JP" altLang="en-US" smtClean="0"/>
              <a:t>それでは次に</a:t>
            </a:r>
            <a:r>
              <a:rPr lang="en-US" altLang="ja-JP" smtClean="0"/>
              <a:t>Polygon</a:t>
            </a:r>
            <a:r>
              <a:rPr lang="ja-JP" altLang="en-US" smtClean="0"/>
              <a:t>を回転させてみましょう。</a:t>
            </a:r>
            <a:r>
              <a:rPr lang="en-US" altLang="ja-JP" smtClean="0"/>
              <a:t>Image</a:t>
            </a:r>
            <a:r>
              <a:rPr lang="ja-JP" altLang="en-US" smtClean="0"/>
              <a:t>では図１</a:t>
            </a:r>
            <a:r>
              <a:rPr lang="en-US" altLang="ja-JP" smtClean="0"/>
              <a:t>Polygon</a:t>
            </a:r>
            <a:r>
              <a:rPr lang="ja-JP" altLang="en-US" smtClean="0"/>
              <a:t>を中心に回転する感じですが、</a:t>
            </a:r>
            <a:r>
              <a:rPr lang="en-US" altLang="ja-JP" smtClean="0"/>
              <a:t>Polygon</a:t>
            </a:r>
            <a:r>
              <a:rPr lang="ja-JP" altLang="en-US" smtClean="0"/>
              <a:t>の位置から</a:t>
            </a:r>
            <a:endParaRPr lang="en-US" altLang="ja-JP" smtClean="0"/>
          </a:p>
          <a:p>
            <a:r>
              <a:rPr lang="ja-JP" altLang="en-US"/>
              <a:t>考</a:t>
            </a:r>
            <a:r>
              <a:rPr lang="ja-JP" altLang="en-US" smtClean="0"/>
              <a:t>えるとどうしても図２になってしまう。</a:t>
            </a:r>
            <a:endParaRPr lang="en-US" altLang="ja-JP" smtClean="0"/>
          </a:p>
        </p:txBody>
      </p:sp>
      <p:cxnSp>
        <p:nvCxnSpPr>
          <p:cNvPr id="5" name="直線矢印コネクタ 4"/>
          <p:cNvCxnSpPr/>
          <p:nvPr/>
        </p:nvCxnSpPr>
        <p:spPr>
          <a:xfrm>
            <a:off x="4979181" y="2418881"/>
            <a:ext cx="3236844"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H="1" flipV="1">
            <a:off x="6580125" y="1064008"/>
            <a:ext cx="17479" cy="270974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6597603" y="1654963"/>
            <a:ext cx="987225" cy="740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rot="2361345">
            <a:off x="6247153" y="2647937"/>
            <a:ext cx="987225" cy="740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5659756" y="1397056"/>
            <a:ext cx="1925072" cy="20046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p:cNvCxnSpPr/>
          <p:nvPr/>
        </p:nvCxnSpPr>
        <p:spPr>
          <a:xfrm>
            <a:off x="546917" y="2418881"/>
            <a:ext cx="3236844"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flipV="1">
            <a:off x="2147861" y="1064008"/>
            <a:ext cx="17479" cy="270974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a:xfrm rot="2361345">
            <a:off x="1671727" y="2025198"/>
            <a:ext cx="987225" cy="740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下カーブ矢印 16"/>
          <p:cNvSpPr/>
          <p:nvPr/>
        </p:nvSpPr>
        <p:spPr>
          <a:xfrm rot="5776310">
            <a:off x="2217313" y="2149411"/>
            <a:ext cx="1418492" cy="789740"/>
          </a:xfrm>
          <a:prstGeom prst="curvedDownArrow">
            <a:avLst>
              <a:gd name="adj1" fmla="val 6932"/>
              <a:gd name="adj2" fmla="val 25056"/>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テキスト ボックス 18"/>
          <p:cNvSpPr txBox="1"/>
          <p:nvPr/>
        </p:nvSpPr>
        <p:spPr>
          <a:xfrm>
            <a:off x="4692884" y="1169513"/>
            <a:ext cx="572593" cy="369332"/>
          </a:xfrm>
          <a:prstGeom prst="rect">
            <a:avLst/>
          </a:prstGeom>
          <a:noFill/>
        </p:spPr>
        <p:txBody>
          <a:bodyPr wrap="none" rtlCol="0">
            <a:spAutoFit/>
          </a:bodyPr>
          <a:lstStyle/>
          <a:p>
            <a:r>
              <a:rPr kumimoji="1" lang="ja-JP" altLang="en-US" smtClean="0"/>
              <a:t>図</a:t>
            </a:r>
            <a:r>
              <a:rPr lang="ja-JP" altLang="en-US"/>
              <a:t>２</a:t>
            </a:r>
            <a:endParaRPr kumimoji="1" lang="ja-JP" altLang="en-US"/>
          </a:p>
        </p:txBody>
      </p:sp>
      <p:sp>
        <p:nvSpPr>
          <p:cNvPr id="20" name="テキスト ボックス 19"/>
          <p:cNvSpPr txBox="1"/>
          <p:nvPr/>
        </p:nvSpPr>
        <p:spPr>
          <a:xfrm>
            <a:off x="699317" y="1169513"/>
            <a:ext cx="572593" cy="369332"/>
          </a:xfrm>
          <a:prstGeom prst="rect">
            <a:avLst/>
          </a:prstGeom>
          <a:noFill/>
        </p:spPr>
        <p:txBody>
          <a:bodyPr wrap="none" rtlCol="0">
            <a:spAutoFit/>
          </a:bodyPr>
          <a:lstStyle/>
          <a:p>
            <a:r>
              <a:rPr kumimoji="1" lang="ja-JP" altLang="en-US" smtClean="0"/>
              <a:t>図１</a:t>
            </a:r>
            <a:endParaRPr kumimoji="1" lang="ja-JP" altLang="en-US"/>
          </a:p>
        </p:txBody>
      </p:sp>
      <p:sp>
        <p:nvSpPr>
          <p:cNvPr id="21" name="テキスト ボックス 20"/>
          <p:cNvSpPr txBox="1"/>
          <p:nvPr/>
        </p:nvSpPr>
        <p:spPr>
          <a:xfrm>
            <a:off x="41616" y="3880671"/>
            <a:ext cx="5808000" cy="369332"/>
          </a:xfrm>
          <a:prstGeom prst="rect">
            <a:avLst/>
          </a:prstGeom>
          <a:noFill/>
        </p:spPr>
        <p:txBody>
          <a:bodyPr wrap="none" rtlCol="0">
            <a:spAutoFit/>
          </a:bodyPr>
          <a:lstStyle/>
          <a:p>
            <a:r>
              <a:rPr kumimoji="1" lang="ja-JP" altLang="en-US" smtClean="0"/>
              <a:t>なので、この場合は、下図のような動きが必要になります。</a:t>
            </a:r>
            <a:endParaRPr kumimoji="1" lang="ja-JP" altLang="en-US"/>
          </a:p>
        </p:txBody>
      </p:sp>
      <p:cxnSp>
        <p:nvCxnSpPr>
          <p:cNvPr id="22" name="直線矢印コネクタ 21"/>
          <p:cNvCxnSpPr/>
          <p:nvPr/>
        </p:nvCxnSpPr>
        <p:spPr>
          <a:xfrm>
            <a:off x="176145" y="5626690"/>
            <a:ext cx="3236844"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V="1">
            <a:off x="1777090" y="4271818"/>
            <a:ext cx="0" cy="25861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p:cNvSpPr/>
          <p:nvPr/>
        </p:nvSpPr>
        <p:spPr>
          <a:xfrm>
            <a:off x="1794567" y="4862772"/>
            <a:ext cx="987225" cy="740472"/>
          </a:xfrm>
          <a:prstGeom prst="rect">
            <a:avLst/>
          </a:prstGeom>
          <a:solidFill>
            <a:schemeClr val="accent1">
              <a:alpha val="52000"/>
            </a:schemeClr>
          </a:solidFill>
          <a:ln>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300954" y="5232521"/>
            <a:ext cx="987225" cy="740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p:cNvCxnSpPr/>
          <p:nvPr/>
        </p:nvCxnSpPr>
        <p:spPr>
          <a:xfrm flipH="1">
            <a:off x="2301574" y="4940682"/>
            <a:ext cx="462741" cy="3286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16785" y="6320068"/>
            <a:ext cx="4375365" cy="369332"/>
          </a:xfrm>
          <a:prstGeom prst="rect">
            <a:avLst/>
          </a:prstGeom>
          <a:solidFill>
            <a:schemeClr val="bg1"/>
          </a:solidFill>
        </p:spPr>
        <p:txBody>
          <a:bodyPr wrap="none" rtlCol="0">
            <a:spAutoFit/>
          </a:bodyPr>
          <a:lstStyle/>
          <a:p>
            <a:r>
              <a:rPr kumimoji="1" lang="en-US" altLang="ja-JP" smtClean="0"/>
              <a:t>Polygon</a:t>
            </a:r>
            <a:r>
              <a:rPr lang="ja-JP" altLang="en-US" smtClean="0"/>
              <a:t>の中央を軸の原点に移動させます。</a:t>
            </a:r>
            <a:endParaRPr kumimoji="1" lang="ja-JP" altLang="en-US"/>
          </a:p>
        </p:txBody>
      </p:sp>
      <p:cxnSp>
        <p:nvCxnSpPr>
          <p:cNvPr id="34" name="直線矢印コネクタ 33"/>
          <p:cNvCxnSpPr/>
          <p:nvPr/>
        </p:nvCxnSpPr>
        <p:spPr>
          <a:xfrm>
            <a:off x="4012279" y="5624926"/>
            <a:ext cx="3236844"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5613224" y="4270054"/>
            <a:ext cx="0" cy="258794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rot="1965990">
            <a:off x="5137088" y="5230757"/>
            <a:ext cx="987225" cy="740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p:nvSpPr>
        <p:spPr>
          <a:xfrm>
            <a:off x="5007922" y="4963884"/>
            <a:ext cx="1210604" cy="13220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矢印コネクタ 41"/>
          <p:cNvCxnSpPr>
            <a:endCxn id="41" idx="5"/>
          </p:cNvCxnSpPr>
          <p:nvPr/>
        </p:nvCxnSpPr>
        <p:spPr>
          <a:xfrm flipH="1">
            <a:off x="6041237" y="6010275"/>
            <a:ext cx="83075" cy="82077"/>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flipV="1">
            <a:off x="3548964" y="5269306"/>
            <a:ext cx="340331"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4215642" y="6337236"/>
            <a:ext cx="3873625" cy="369332"/>
          </a:xfrm>
          <a:prstGeom prst="rect">
            <a:avLst/>
          </a:prstGeom>
          <a:solidFill>
            <a:schemeClr val="bg1"/>
          </a:solidFill>
        </p:spPr>
        <p:txBody>
          <a:bodyPr wrap="none" rtlCol="0">
            <a:spAutoFit/>
          </a:bodyPr>
          <a:lstStyle/>
          <a:p>
            <a:r>
              <a:rPr kumimoji="1" lang="ja-JP" altLang="en-US" smtClean="0"/>
              <a:t>そうすれば、</a:t>
            </a:r>
            <a:r>
              <a:rPr lang="en-US" altLang="ja-JP" smtClean="0"/>
              <a:t>P</a:t>
            </a:r>
            <a:r>
              <a:rPr kumimoji="1" lang="en-US" altLang="ja-JP" smtClean="0"/>
              <a:t>olygon</a:t>
            </a:r>
            <a:r>
              <a:rPr kumimoji="1" lang="ja-JP" altLang="en-US" smtClean="0"/>
              <a:t>中心で回転できる</a:t>
            </a:r>
            <a:endParaRPr kumimoji="1" lang="ja-JP" altLang="en-US"/>
          </a:p>
        </p:txBody>
      </p:sp>
      <p:cxnSp>
        <p:nvCxnSpPr>
          <p:cNvPr id="49" name="直線矢印コネクタ 48"/>
          <p:cNvCxnSpPr/>
          <p:nvPr/>
        </p:nvCxnSpPr>
        <p:spPr>
          <a:xfrm>
            <a:off x="7977580" y="5611047"/>
            <a:ext cx="3236844"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p:nvPr/>
        </p:nvCxnSpPr>
        <p:spPr>
          <a:xfrm flipV="1">
            <a:off x="9578525" y="4256175"/>
            <a:ext cx="0" cy="258794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正方形/長方形 50"/>
          <p:cNvSpPr/>
          <p:nvPr/>
        </p:nvSpPr>
        <p:spPr>
          <a:xfrm rot="1965990">
            <a:off x="9102389" y="5216878"/>
            <a:ext cx="987225" cy="740472"/>
          </a:xfrm>
          <a:prstGeom prst="rect">
            <a:avLst/>
          </a:prstGeom>
          <a:solidFill>
            <a:schemeClr val="accent1">
              <a:alpha val="7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4" name="直線矢印コネクタ 53"/>
          <p:cNvCxnSpPr/>
          <p:nvPr/>
        </p:nvCxnSpPr>
        <p:spPr>
          <a:xfrm flipV="1">
            <a:off x="7514265" y="5255427"/>
            <a:ext cx="340331"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正方形/長方形 55"/>
          <p:cNvSpPr/>
          <p:nvPr/>
        </p:nvSpPr>
        <p:spPr>
          <a:xfrm rot="2043540">
            <a:off x="9577082" y="4865263"/>
            <a:ext cx="987225" cy="740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p:cNvSpPr txBox="1"/>
          <p:nvPr/>
        </p:nvSpPr>
        <p:spPr>
          <a:xfrm>
            <a:off x="8484169" y="6307034"/>
            <a:ext cx="2834430" cy="369332"/>
          </a:xfrm>
          <a:prstGeom prst="rect">
            <a:avLst/>
          </a:prstGeom>
          <a:solidFill>
            <a:schemeClr val="bg1"/>
          </a:solidFill>
        </p:spPr>
        <p:txBody>
          <a:bodyPr wrap="none" rtlCol="0">
            <a:spAutoFit/>
          </a:bodyPr>
          <a:lstStyle/>
          <a:p>
            <a:r>
              <a:rPr kumimoji="1" lang="ja-JP" altLang="en-US" smtClean="0"/>
              <a:t>最後に元の位置に戻ります</a:t>
            </a:r>
            <a:endParaRPr kumimoji="1" lang="ja-JP" altLang="en-US"/>
          </a:p>
        </p:txBody>
      </p:sp>
      <p:cxnSp>
        <p:nvCxnSpPr>
          <p:cNvPr id="63" name="直線矢印コネクタ 62"/>
          <p:cNvCxnSpPr/>
          <p:nvPr/>
        </p:nvCxnSpPr>
        <p:spPr>
          <a:xfrm flipV="1">
            <a:off x="9561602" y="5232521"/>
            <a:ext cx="493057" cy="3924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6" name="正方形/長方形 65"/>
          <p:cNvSpPr/>
          <p:nvPr/>
        </p:nvSpPr>
        <p:spPr>
          <a:xfrm>
            <a:off x="5126942" y="5216503"/>
            <a:ext cx="987225" cy="740472"/>
          </a:xfrm>
          <a:prstGeom prst="rect">
            <a:avLst/>
          </a:prstGeom>
          <a:solidFill>
            <a:schemeClr val="accent1">
              <a:alpha val="52000"/>
            </a:schemeClr>
          </a:solidFill>
          <a:ln>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90570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4314001" cy="369332"/>
          </a:xfrm>
          <a:prstGeom prst="rect">
            <a:avLst/>
          </a:prstGeom>
          <a:noFill/>
        </p:spPr>
        <p:txBody>
          <a:bodyPr wrap="none" rtlCol="0">
            <a:spAutoFit/>
          </a:bodyPr>
          <a:lstStyle/>
          <a:p>
            <a:r>
              <a:rPr kumimoji="1" lang="ja-JP" altLang="en-US" smtClean="0"/>
              <a:t>・この事を踏まえて、回転を作成しましょう。</a:t>
            </a:r>
            <a:endParaRPr kumimoji="1" lang="ja-JP" altLang="en-US"/>
          </a:p>
        </p:txBody>
      </p:sp>
      <p:pic>
        <p:nvPicPr>
          <p:cNvPr id="2" name="図 1"/>
          <p:cNvPicPr>
            <a:picLocks noChangeAspect="1"/>
          </p:cNvPicPr>
          <p:nvPr/>
        </p:nvPicPr>
        <p:blipFill>
          <a:blip r:embed="rId2"/>
          <a:stretch>
            <a:fillRect/>
          </a:stretch>
        </p:blipFill>
        <p:spPr>
          <a:xfrm>
            <a:off x="172549" y="638880"/>
            <a:ext cx="5305425" cy="990600"/>
          </a:xfrm>
          <a:prstGeom prst="rect">
            <a:avLst/>
          </a:prstGeom>
          <a:ln>
            <a:solidFill>
              <a:schemeClr val="tx1"/>
            </a:solidFill>
          </a:ln>
        </p:spPr>
      </p:pic>
      <p:sp>
        <p:nvSpPr>
          <p:cNvPr id="3" name="正方形/長方形 2"/>
          <p:cNvSpPr/>
          <p:nvPr/>
        </p:nvSpPr>
        <p:spPr>
          <a:xfrm>
            <a:off x="133114" y="269548"/>
            <a:ext cx="1857111" cy="369332"/>
          </a:xfrm>
          <a:prstGeom prst="rect">
            <a:avLst/>
          </a:prstGeom>
        </p:spPr>
        <p:txBody>
          <a:bodyPr wrap="none">
            <a:spAutoFit/>
          </a:bodyPr>
          <a:lstStyle/>
          <a:p>
            <a:r>
              <a:rPr lang="ja-JP" altLang="en-US"/>
              <a:t>Draw2DPolygon.h</a:t>
            </a:r>
          </a:p>
        </p:txBody>
      </p:sp>
      <p:cxnSp>
        <p:nvCxnSpPr>
          <p:cNvPr id="5" name="直線矢印コネクタ 4"/>
          <p:cNvCxnSpPr>
            <a:stCxn id="7" idx="1"/>
          </p:cNvCxnSpPr>
          <p:nvPr/>
        </p:nvCxnSpPr>
        <p:spPr>
          <a:xfrm flipH="1">
            <a:off x="4771292" y="849923"/>
            <a:ext cx="1219200" cy="55399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5990492" y="665257"/>
            <a:ext cx="3621504" cy="369332"/>
          </a:xfrm>
          <a:prstGeom prst="rect">
            <a:avLst/>
          </a:prstGeom>
          <a:noFill/>
        </p:spPr>
        <p:txBody>
          <a:bodyPr wrap="none" rtlCol="0">
            <a:spAutoFit/>
          </a:bodyPr>
          <a:lstStyle/>
          <a:p>
            <a:r>
              <a:rPr lang="ja-JP" altLang="en-US" smtClean="0"/>
              <a:t>変更：</a:t>
            </a:r>
            <a:r>
              <a:rPr lang="ja-JP" altLang="en-US"/>
              <a:t>角度</a:t>
            </a:r>
            <a:r>
              <a:rPr lang="ja-JP" altLang="en-US" smtClean="0"/>
              <a:t>を入れる引数を用意する</a:t>
            </a:r>
            <a:endParaRPr kumimoji="1" lang="ja-JP" altLang="en-US"/>
          </a:p>
        </p:txBody>
      </p:sp>
      <p:pic>
        <p:nvPicPr>
          <p:cNvPr id="8" name="図 7"/>
          <p:cNvPicPr>
            <a:picLocks noChangeAspect="1"/>
          </p:cNvPicPr>
          <p:nvPr/>
        </p:nvPicPr>
        <p:blipFill>
          <a:blip r:embed="rId3"/>
          <a:stretch>
            <a:fillRect/>
          </a:stretch>
        </p:blipFill>
        <p:spPr>
          <a:xfrm>
            <a:off x="211015" y="1998813"/>
            <a:ext cx="5304211" cy="547998"/>
          </a:xfrm>
          <a:prstGeom prst="rect">
            <a:avLst/>
          </a:prstGeom>
          <a:ln>
            <a:solidFill>
              <a:schemeClr val="tx1"/>
            </a:solidFill>
          </a:ln>
        </p:spPr>
      </p:pic>
      <p:sp>
        <p:nvSpPr>
          <p:cNvPr id="9" name="正方形/長方形 8"/>
          <p:cNvSpPr/>
          <p:nvPr/>
        </p:nvSpPr>
        <p:spPr>
          <a:xfrm>
            <a:off x="172548" y="1629480"/>
            <a:ext cx="2076722" cy="369332"/>
          </a:xfrm>
          <a:prstGeom prst="rect">
            <a:avLst/>
          </a:prstGeom>
        </p:spPr>
        <p:txBody>
          <a:bodyPr wrap="none">
            <a:spAutoFit/>
          </a:bodyPr>
          <a:lstStyle/>
          <a:p>
            <a:r>
              <a:rPr lang="ja-JP" altLang="en-US"/>
              <a:t>Draw2DPolygon</a:t>
            </a:r>
            <a:r>
              <a:rPr lang="ja-JP" altLang="en-US" smtClean="0"/>
              <a:t>.</a:t>
            </a:r>
            <a:r>
              <a:rPr lang="en-US" altLang="ja-JP" smtClean="0"/>
              <a:t>cpp</a:t>
            </a:r>
            <a:endParaRPr lang="ja-JP" altLang="en-US"/>
          </a:p>
        </p:txBody>
      </p:sp>
      <p:cxnSp>
        <p:nvCxnSpPr>
          <p:cNvPr id="10" name="直線矢印コネクタ 9"/>
          <p:cNvCxnSpPr>
            <a:stCxn id="12" idx="1"/>
          </p:cNvCxnSpPr>
          <p:nvPr/>
        </p:nvCxnSpPr>
        <p:spPr>
          <a:xfrm flipH="1">
            <a:off x="5357448" y="1998812"/>
            <a:ext cx="633044" cy="20518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5990492" y="1814146"/>
            <a:ext cx="2706190" cy="369332"/>
          </a:xfrm>
          <a:prstGeom prst="rect">
            <a:avLst/>
          </a:prstGeom>
          <a:noFill/>
        </p:spPr>
        <p:txBody>
          <a:bodyPr wrap="none" rtlCol="0">
            <a:spAutoFit/>
          </a:bodyPr>
          <a:lstStyle/>
          <a:p>
            <a:r>
              <a:rPr lang="ja-JP" altLang="en-US" smtClean="0"/>
              <a:t>変更：本体も引数を加える</a:t>
            </a:r>
            <a:endParaRPr kumimoji="1" lang="ja-JP" altLang="en-US"/>
          </a:p>
        </p:txBody>
      </p:sp>
      <p:pic>
        <p:nvPicPr>
          <p:cNvPr id="13" name="図 12"/>
          <p:cNvPicPr>
            <a:picLocks noChangeAspect="1"/>
          </p:cNvPicPr>
          <p:nvPr/>
        </p:nvPicPr>
        <p:blipFill>
          <a:blip r:embed="rId4"/>
          <a:stretch>
            <a:fillRect/>
          </a:stretch>
        </p:blipFill>
        <p:spPr>
          <a:xfrm>
            <a:off x="211015" y="2862600"/>
            <a:ext cx="4148602" cy="1454395"/>
          </a:xfrm>
          <a:prstGeom prst="rect">
            <a:avLst/>
          </a:prstGeom>
          <a:ln>
            <a:solidFill>
              <a:schemeClr val="tx1"/>
            </a:solidFill>
          </a:ln>
        </p:spPr>
      </p:pic>
      <p:sp>
        <p:nvSpPr>
          <p:cNvPr id="14" name="正方形/長方形 13"/>
          <p:cNvSpPr/>
          <p:nvPr/>
        </p:nvSpPr>
        <p:spPr>
          <a:xfrm>
            <a:off x="172548" y="2520040"/>
            <a:ext cx="1857111" cy="369332"/>
          </a:xfrm>
          <a:prstGeom prst="rect">
            <a:avLst/>
          </a:prstGeom>
        </p:spPr>
        <p:txBody>
          <a:bodyPr wrap="none">
            <a:spAutoFit/>
          </a:bodyPr>
          <a:lstStyle/>
          <a:p>
            <a:r>
              <a:rPr lang="ja-JP" altLang="en-US"/>
              <a:t>Draw2DPolygon.h</a:t>
            </a:r>
          </a:p>
        </p:txBody>
      </p:sp>
      <p:cxnSp>
        <p:nvCxnSpPr>
          <p:cNvPr id="15" name="直線矢印コネクタ 14"/>
          <p:cNvCxnSpPr/>
          <p:nvPr/>
        </p:nvCxnSpPr>
        <p:spPr>
          <a:xfrm flipH="1">
            <a:off x="3106618" y="3074349"/>
            <a:ext cx="2883874" cy="93784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5990492" y="2889683"/>
            <a:ext cx="5973623" cy="369332"/>
          </a:xfrm>
          <a:prstGeom prst="rect">
            <a:avLst/>
          </a:prstGeom>
          <a:noFill/>
        </p:spPr>
        <p:txBody>
          <a:bodyPr wrap="none" rtlCol="0">
            <a:spAutoFit/>
          </a:bodyPr>
          <a:lstStyle/>
          <a:p>
            <a:r>
              <a:rPr lang="ja-JP" altLang="en-US" smtClean="0"/>
              <a:t>変更：</a:t>
            </a:r>
            <a:r>
              <a:rPr lang="en-US" altLang="ja-JP" smtClean="0"/>
              <a:t>ConstantBuffer</a:t>
            </a:r>
            <a:r>
              <a:rPr lang="ja-JP" altLang="en-US" smtClean="0"/>
              <a:t>に回転情報入れる</a:t>
            </a:r>
            <a:r>
              <a:rPr lang="en-US" altLang="ja-JP" smtClean="0"/>
              <a:t>member</a:t>
            </a:r>
            <a:r>
              <a:rPr lang="ja-JP" altLang="en-US" smtClean="0"/>
              <a:t>を用意する</a:t>
            </a:r>
            <a:endParaRPr kumimoji="1" lang="ja-JP" altLang="en-US"/>
          </a:p>
        </p:txBody>
      </p:sp>
      <p:pic>
        <p:nvPicPr>
          <p:cNvPr id="21" name="図 20"/>
          <p:cNvPicPr>
            <a:picLocks noChangeAspect="1"/>
          </p:cNvPicPr>
          <p:nvPr/>
        </p:nvPicPr>
        <p:blipFill>
          <a:blip r:embed="rId5"/>
          <a:stretch>
            <a:fillRect/>
          </a:stretch>
        </p:blipFill>
        <p:spPr>
          <a:xfrm>
            <a:off x="211015" y="4694247"/>
            <a:ext cx="4148602" cy="1584715"/>
          </a:xfrm>
          <a:prstGeom prst="rect">
            <a:avLst/>
          </a:prstGeom>
          <a:ln>
            <a:solidFill>
              <a:schemeClr val="tx1"/>
            </a:solidFill>
          </a:ln>
        </p:spPr>
      </p:pic>
      <p:cxnSp>
        <p:nvCxnSpPr>
          <p:cNvPr id="22" name="直線矢印コネクタ 21"/>
          <p:cNvCxnSpPr/>
          <p:nvPr/>
        </p:nvCxnSpPr>
        <p:spPr>
          <a:xfrm flipH="1">
            <a:off x="2157000" y="4632784"/>
            <a:ext cx="3716262" cy="11876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5990491" y="4448118"/>
            <a:ext cx="3485762" cy="369332"/>
          </a:xfrm>
          <a:prstGeom prst="rect">
            <a:avLst/>
          </a:prstGeom>
          <a:noFill/>
        </p:spPr>
        <p:txBody>
          <a:bodyPr wrap="none" rtlCol="0">
            <a:spAutoFit/>
          </a:bodyPr>
          <a:lstStyle/>
          <a:p>
            <a:r>
              <a:rPr lang="ja-JP" altLang="en-US" smtClean="0"/>
              <a:t>変更：</a:t>
            </a:r>
            <a:r>
              <a:rPr lang="en-US" altLang="ja-JP" smtClean="0"/>
              <a:t>ConstantBuffer</a:t>
            </a:r>
            <a:r>
              <a:rPr lang="ja-JP" altLang="en-US" smtClean="0"/>
              <a:t>の受け取り先</a:t>
            </a:r>
            <a:endParaRPr kumimoji="1" lang="ja-JP" altLang="en-US"/>
          </a:p>
        </p:txBody>
      </p:sp>
      <p:sp>
        <p:nvSpPr>
          <p:cNvPr id="26" name="正方形/長方形 25"/>
          <p:cNvSpPr/>
          <p:nvPr/>
        </p:nvSpPr>
        <p:spPr>
          <a:xfrm>
            <a:off x="172548" y="4336638"/>
            <a:ext cx="1778244" cy="369332"/>
          </a:xfrm>
          <a:prstGeom prst="rect">
            <a:avLst/>
          </a:prstGeom>
        </p:spPr>
        <p:txBody>
          <a:bodyPr wrap="none">
            <a:spAutoFit/>
          </a:bodyPr>
          <a:lstStyle/>
          <a:p>
            <a:r>
              <a:rPr lang="ja-JP" altLang="en-US"/>
              <a:t>PolygonDraw.hlsl</a:t>
            </a:r>
          </a:p>
        </p:txBody>
      </p:sp>
    </p:spTree>
    <p:extLst>
      <p:ext uri="{BB962C8B-B14F-4D97-AF65-F5344CB8AC3E}">
        <p14:creationId xmlns:p14="http://schemas.microsoft.com/office/powerpoint/2010/main" val="1144830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128954" y="322595"/>
            <a:ext cx="4387732" cy="1423987"/>
          </a:xfrm>
          <a:prstGeom prst="rect">
            <a:avLst/>
          </a:prstGeom>
          <a:ln>
            <a:solidFill>
              <a:schemeClr val="tx1"/>
            </a:solidFill>
          </a:ln>
        </p:spPr>
      </p:pic>
      <p:cxnSp>
        <p:nvCxnSpPr>
          <p:cNvPr id="7" name="直線矢印コネクタ 6"/>
          <p:cNvCxnSpPr/>
          <p:nvPr/>
        </p:nvCxnSpPr>
        <p:spPr>
          <a:xfrm flipH="1">
            <a:off x="2117599" y="609600"/>
            <a:ext cx="2724032" cy="58803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正方形/長方形 7"/>
          <p:cNvSpPr/>
          <p:nvPr/>
        </p:nvSpPr>
        <p:spPr>
          <a:xfrm>
            <a:off x="46892" y="0"/>
            <a:ext cx="2076722" cy="369332"/>
          </a:xfrm>
          <a:prstGeom prst="rect">
            <a:avLst/>
          </a:prstGeom>
        </p:spPr>
        <p:txBody>
          <a:bodyPr wrap="none">
            <a:spAutoFit/>
          </a:bodyPr>
          <a:lstStyle/>
          <a:p>
            <a:r>
              <a:rPr lang="ja-JP" altLang="en-US"/>
              <a:t>Draw2DPolygon.cpp</a:t>
            </a:r>
          </a:p>
        </p:txBody>
      </p:sp>
      <p:sp>
        <p:nvSpPr>
          <p:cNvPr id="10" name="テキスト ボックス 9"/>
          <p:cNvSpPr txBox="1"/>
          <p:nvPr/>
        </p:nvSpPr>
        <p:spPr>
          <a:xfrm>
            <a:off x="4862798" y="424934"/>
            <a:ext cx="3285066" cy="369332"/>
          </a:xfrm>
          <a:prstGeom prst="rect">
            <a:avLst/>
          </a:prstGeom>
          <a:noFill/>
        </p:spPr>
        <p:txBody>
          <a:bodyPr wrap="none" rtlCol="0">
            <a:spAutoFit/>
          </a:bodyPr>
          <a:lstStyle/>
          <a:p>
            <a:r>
              <a:rPr kumimoji="1" lang="ja-JP" altLang="en-US" smtClean="0"/>
              <a:t>追加：</a:t>
            </a:r>
            <a:r>
              <a:rPr kumimoji="1" lang="en-US" altLang="ja-JP" smtClean="0"/>
              <a:t>constantbuffer</a:t>
            </a:r>
            <a:r>
              <a:rPr kumimoji="1" lang="ja-JP" altLang="en-US" smtClean="0"/>
              <a:t>に</a:t>
            </a:r>
            <a:r>
              <a:rPr kumimoji="1" lang="en-US" altLang="ja-JP" smtClean="0"/>
              <a:t>r</a:t>
            </a:r>
            <a:r>
              <a:rPr kumimoji="1" lang="ja-JP" altLang="en-US" smtClean="0"/>
              <a:t>を入れる</a:t>
            </a:r>
            <a:endParaRPr kumimoji="1" lang="ja-JP" altLang="en-US"/>
          </a:p>
        </p:txBody>
      </p:sp>
      <p:pic>
        <p:nvPicPr>
          <p:cNvPr id="11" name="図 10"/>
          <p:cNvPicPr>
            <a:picLocks noChangeAspect="1"/>
          </p:cNvPicPr>
          <p:nvPr/>
        </p:nvPicPr>
        <p:blipFill>
          <a:blip r:embed="rId3"/>
          <a:stretch>
            <a:fillRect/>
          </a:stretch>
        </p:blipFill>
        <p:spPr>
          <a:xfrm>
            <a:off x="128954" y="2111462"/>
            <a:ext cx="4883558" cy="913013"/>
          </a:xfrm>
          <a:prstGeom prst="rect">
            <a:avLst/>
          </a:prstGeom>
          <a:ln>
            <a:solidFill>
              <a:schemeClr val="tx1"/>
            </a:solidFill>
          </a:ln>
        </p:spPr>
      </p:pic>
      <p:sp>
        <p:nvSpPr>
          <p:cNvPr id="12" name="正方形/長方形 11"/>
          <p:cNvSpPr/>
          <p:nvPr/>
        </p:nvSpPr>
        <p:spPr>
          <a:xfrm>
            <a:off x="128954" y="1780390"/>
            <a:ext cx="1053494" cy="369332"/>
          </a:xfrm>
          <a:prstGeom prst="rect">
            <a:avLst/>
          </a:prstGeom>
        </p:spPr>
        <p:txBody>
          <a:bodyPr wrap="none">
            <a:spAutoFit/>
          </a:bodyPr>
          <a:lstStyle/>
          <a:p>
            <a:r>
              <a:rPr lang="ja-JP" altLang="en-US"/>
              <a:t>main.cpp</a:t>
            </a:r>
          </a:p>
        </p:txBody>
      </p:sp>
      <p:cxnSp>
        <p:nvCxnSpPr>
          <p:cNvPr id="13" name="直線矢印コネクタ 12"/>
          <p:cNvCxnSpPr/>
          <p:nvPr/>
        </p:nvCxnSpPr>
        <p:spPr>
          <a:xfrm flipH="1">
            <a:off x="2500418" y="2250831"/>
            <a:ext cx="2821859" cy="24660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5451231" y="2111462"/>
            <a:ext cx="3296095" cy="369332"/>
          </a:xfrm>
          <a:prstGeom prst="rect">
            <a:avLst/>
          </a:prstGeom>
          <a:noFill/>
        </p:spPr>
        <p:txBody>
          <a:bodyPr wrap="none" rtlCol="0">
            <a:spAutoFit/>
          </a:bodyPr>
          <a:lstStyle/>
          <a:p>
            <a:r>
              <a:rPr kumimoji="1" lang="ja-JP" altLang="en-US" smtClean="0"/>
              <a:t>追加：仮の数値　角度</a:t>
            </a:r>
            <a:r>
              <a:rPr kumimoji="1" lang="en-US" altLang="ja-JP" smtClean="0"/>
              <a:t>0</a:t>
            </a:r>
            <a:r>
              <a:rPr kumimoji="1" lang="ja-JP" altLang="en-US" smtClean="0"/>
              <a:t>度入れる</a:t>
            </a:r>
            <a:endParaRPr kumimoji="1" lang="ja-JP" altLang="en-US"/>
          </a:p>
        </p:txBody>
      </p:sp>
      <p:sp>
        <p:nvSpPr>
          <p:cNvPr id="16" name="テキスト ボックス 15"/>
          <p:cNvSpPr txBox="1"/>
          <p:nvPr/>
        </p:nvSpPr>
        <p:spPr>
          <a:xfrm>
            <a:off x="128954" y="3317631"/>
            <a:ext cx="5943999" cy="369332"/>
          </a:xfrm>
          <a:prstGeom prst="rect">
            <a:avLst/>
          </a:prstGeom>
          <a:noFill/>
        </p:spPr>
        <p:txBody>
          <a:bodyPr wrap="none" rtlCol="0">
            <a:spAutoFit/>
          </a:bodyPr>
          <a:lstStyle/>
          <a:p>
            <a:r>
              <a:rPr lang="ja-JP" altLang="en-US" smtClean="0"/>
              <a:t>それでは、</a:t>
            </a:r>
            <a:r>
              <a:rPr lang="en-US" altLang="ja-JP" smtClean="0"/>
              <a:t>VertexShader</a:t>
            </a:r>
            <a:r>
              <a:rPr lang="ja-JP" altLang="en-US" smtClean="0"/>
              <a:t>に回転の</a:t>
            </a:r>
            <a:r>
              <a:rPr lang="en-US" altLang="ja-JP" smtClean="0"/>
              <a:t>program</a:t>
            </a:r>
            <a:r>
              <a:rPr lang="ja-JP" altLang="en-US" smtClean="0"/>
              <a:t>書き込みましょう。</a:t>
            </a:r>
            <a:endParaRPr lang="en-US" altLang="ja-JP"/>
          </a:p>
        </p:txBody>
      </p:sp>
    </p:spTree>
    <p:extLst>
      <p:ext uri="{BB962C8B-B14F-4D97-AF65-F5344CB8AC3E}">
        <p14:creationId xmlns:p14="http://schemas.microsoft.com/office/powerpoint/2010/main" val="3896032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0" y="369332"/>
            <a:ext cx="4815810" cy="6179894"/>
          </a:xfrm>
          <a:prstGeom prst="rect">
            <a:avLst/>
          </a:prstGeom>
          <a:ln>
            <a:solidFill>
              <a:schemeClr val="tx1"/>
            </a:solidFill>
          </a:ln>
        </p:spPr>
      </p:pic>
      <p:sp>
        <p:nvSpPr>
          <p:cNvPr id="5" name="正方形/長方形 4"/>
          <p:cNvSpPr/>
          <p:nvPr/>
        </p:nvSpPr>
        <p:spPr>
          <a:xfrm>
            <a:off x="0" y="0"/>
            <a:ext cx="1778244" cy="369332"/>
          </a:xfrm>
          <a:prstGeom prst="rect">
            <a:avLst/>
          </a:prstGeom>
        </p:spPr>
        <p:txBody>
          <a:bodyPr wrap="none">
            <a:spAutoFit/>
          </a:bodyPr>
          <a:lstStyle/>
          <a:p>
            <a:r>
              <a:rPr lang="ja-JP" altLang="en-US"/>
              <a:t>PolygonDraw.hlsl</a:t>
            </a:r>
          </a:p>
        </p:txBody>
      </p:sp>
      <p:grpSp>
        <p:nvGrpSpPr>
          <p:cNvPr id="12" name="グループ化 11"/>
          <p:cNvGrpSpPr/>
          <p:nvPr/>
        </p:nvGrpSpPr>
        <p:grpSpPr>
          <a:xfrm>
            <a:off x="4935415" y="120870"/>
            <a:ext cx="1768374" cy="1531106"/>
            <a:chOff x="6226764" y="684556"/>
            <a:chExt cx="3236844" cy="2586182"/>
          </a:xfrm>
        </p:grpSpPr>
        <p:cxnSp>
          <p:nvCxnSpPr>
            <p:cNvPr id="7" name="直線矢印コネクタ 6"/>
            <p:cNvCxnSpPr/>
            <p:nvPr/>
          </p:nvCxnSpPr>
          <p:spPr>
            <a:xfrm>
              <a:off x="6226764" y="2039428"/>
              <a:ext cx="3236844"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V="1">
              <a:off x="7827709" y="684556"/>
              <a:ext cx="0" cy="25861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正方形/長方形 8"/>
            <p:cNvSpPr/>
            <p:nvPr/>
          </p:nvSpPr>
          <p:spPr>
            <a:xfrm>
              <a:off x="7845186" y="1275510"/>
              <a:ext cx="987225" cy="740472"/>
            </a:xfrm>
            <a:prstGeom prst="rect">
              <a:avLst/>
            </a:prstGeom>
            <a:solidFill>
              <a:schemeClr val="accent1">
                <a:alpha val="52000"/>
              </a:schemeClr>
            </a:solidFill>
            <a:ln>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7351573" y="1645259"/>
              <a:ext cx="987225" cy="740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p:cNvCxnSpPr/>
            <p:nvPr/>
          </p:nvCxnSpPr>
          <p:spPr>
            <a:xfrm flipH="1">
              <a:off x="8352193" y="1353420"/>
              <a:ext cx="462741" cy="3286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8" name="直線矢印コネクタ 17"/>
          <p:cNvCxnSpPr/>
          <p:nvPr/>
        </p:nvCxnSpPr>
        <p:spPr>
          <a:xfrm>
            <a:off x="7296304" y="922999"/>
            <a:ext cx="1768374"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V="1">
            <a:off x="8170943" y="120870"/>
            <a:ext cx="0" cy="153110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7816933" y="547300"/>
            <a:ext cx="708020" cy="6782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7910817" y="667231"/>
            <a:ext cx="539347" cy="438384"/>
          </a:xfrm>
          <a:prstGeom prst="rect">
            <a:avLst/>
          </a:prstGeom>
          <a:solidFill>
            <a:schemeClr val="accent1">
              <a:alpha val="52000"/>
            </a:schemeClr>
          </a:solidFill>
          <a:ln w="3810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p:cNvCxnSpPr/>
          <p:nvPr/>
        </p:nvCxnSpPr>
        <p:spPr>
          <a:xfrm>
            <a:off x="9655696" y="925196"/>
            <a:ext cx="1768374"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V="1">
            <a:off x="10530335" y="123067"/>
            <a:ext cx="0" cy="153110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正方形/長方形 31"/>
          <p:cNvSpPr/>
          <p:nvPr/>
        </p:nvSpPr>
        <p:spPr>
          <a:xfrm rot="2268354">
            <a:off x="10194691" y="608719"/>
            <a:ext cx="708020" cy="6782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10177054" y="600636"/>
            <a:ext cx="725657" cy="678246"/>
          </a:xfrm>
          <a:prstGeom prst="rect">
            <a:avLst/>
          </a:prstGeom>
          <a:solidFill>
            <a:schemeClr val="accent1">
              <a:alpha val="52000"/>
            </a:schemeClr>
          </a:solidFill>
          <a:ln w="3810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矢印コネクタ 37"/>
          <p:cNvCxnSpPr/>
          <p:nvPr/>
        </p:nvCxnSpPr>
        <p:spPr>
          <a:xfrm>
            <a:off x="4996302" y="3457505"/>
            <a:ext cx="1768374"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flipV="1">
            <a:off x="5870941" y="2655376"/>
            <a:ext cx="0" cy="153110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正方形/長方形 39"/>
          <p:cNvSpPr/>
          <p:nvPr/>
        </p:nvSpPr>
        <p:spPr>
          <a:xfrm rot="2268354">
            <a:off x="5829971" y="2894311"/>
            <a:ext cx="708020" cy="6782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rot="2152215">
            <a:off x="5498353" y="3154056"/>
            <a:ext cx="725657" cy="678246"/>
          </a:xfrm>
          <a:prstGeom prst="rect">
            <a:avLst/>
          </a:prstGeom>
          <a:solidFill>
            <a:schemeClr val="accent1">
              <a:alpha val="52000"/>
            </a:schemeClr>
          </a:solidFill>
          <a:ln w="3810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矢印コネクタ 41"/>
          <p:cNvCxnSpPr/>
          <p:nvPr/>
        </p:nvCxnSpPr>
        <p:spPr>
          <a:xfrm flipV="1">
            <a:off x="5870941" y="3174921"/>
            <a:ext cx="313040" cy="29314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正方形/長方形 47"/>
          <p:cNvSpPr/>
          <p:nvPr/>
        </p:nvSpPr>
        <p:spPr>
          <a:xfrm rot="2376804">
            <a:off x="7553441" y="2681442"/>
            <a:ext cx="403848" cy="323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rot="2152215">
            <a:off x="8090430" y="3179365"/>
            <a:ext cx="725657" cy="678246"/>
          </a:xfrm>
          <a:prstGeom prst="rect">
            <a:avLst/>
          </a:prstGeom>
          <a:solidFill>
            <a:schemeClr val="accent1">
              <a:alpha val="52000"/>
            </a:schemeClr>
          </a:solidFill>
          <a:ln w="3810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 name="直線矢印コネクタ 52"/>
          <p:cNvCxnSpPr/>
          <p:nvPr/>
        </p:nvCxnSpPr>
        <p:spPr>
          <a:xfrm>
            <a:off x="7535192" y="2663634"/>
            <a:ext cx="1760825" cy="1365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a:off x="7554775" y="2650228"/>
            <a:ext cx="15928" cy="159202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正方形/長方形 58"/>
          <p:cNvSpPr/>
          <p:nvPr/>
        </p:nvSpPr>
        <p:spPr>
          <a:xfrm rot="2376804">
            <a:off x="10619840" y="3340603"/>
            <a:ext cx="403848" cy="323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rot="2152215">
            <a:off x="9969491" y="2723754"/>
            <a:ext cx="342011" cy="340013"/>
          </a:xfrm>
          <a:prstGeom prst="rect">
            <a:avLst/>
          </a:prstGeom>
          <a:solidFill>
            <a:schemeClr val="accent1">
              <a:alpha val="52000"/>
            </a:schemeClr>
          </a:solidFill>
          <a:ln w="3810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矢印コネクタ 60"/>
          <p:cNvCxnSpPr/>
          <p:nvPr/>
        </p:nvCxnSpPr>
        <p:spPr>
          <a:xfrm>
            <a:off x="9909857" y="2693092"/>
            <a:ext cx="1760825" cy="1365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a:off x="9929440" y="2679686"/>
            <a:ext cx="15928" cy="159202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テキスト ボックス 66"/>
          <p:cNvSpPr txBox="1"/>
          <p:nvPr/>
        </p:nvSpPr>
        <p:spPr>
          <a:xfrm>
            <a:off x="2149462" y="1390592"/>
            <a:ext cx="73416" cy="369332"/>
          </a:xfrm>
          <a:prstGeom prst="rect">
            <a:avLst/>
          </a:prstGeom>
          <a:noFill/>
        </p:spPr>
        <p:txBody>
          <a:bodyPr wrap="square" rtlCol="0">
            <a:spAutoFit/>
          </a:bodyPr>
          <a:lstStyle/>
          <a:p>
            <a:r>
              <a:rPr kumimoji="1" lang="ja-JP" altLang="en-US" smtClean="0"/>
              <a:t>①</a:t>
            </a:r>
            <a:endParaRPr kumimoji="1" lang="ja-JP" altLang="en-US"/>
          </a:p>
        </p:txBody>
      </p:sp>
      <p:sp>
        <p:nvSpPr>
          <p:cNvPr id="68" name="テキスト ボックス 67"/>
          <p:cNvSpPr txBox="1"/>
          <p:nvPr/>
        </p:nvSpPr>
        <p:spPr>
          <a:xfrm>
            <a:off x="2149462" y="2021510"/>
            <a:ext cx="415498" cy="369332"/>
          </a:xfrm>
          <a:prstGeom prst="rect">
            <a:avLst/>
          </a:prstGeom>
          <a:noFill/>
        </p:spPr>
        <p:txBody>
          <a:bodyPr wrap="none" rtlCol="0">
            <a:spAutoFit/>
          </a:bodyPr>
          <a:lstStyle/>
          <a:p>
            <a:r>
              <a:rPr kumimoji="1" lang="ja-JP" altLang="en-US" smtClean="0"/>
              <a:t>②</a:t>
            </a:r>
            <a:endParaRPr kumimoji="1" lang="ja-JP" altLang="en-US"/>
          </a:p>
        </p:txBody>
      </p:sp>
      <p:sp>
        <p:nvSpPr>
          <p:cNvPr id="69" name="テキスト ボックス 68"/>
          <p:cNvSpPr txBox="1"/>
          <p:nvPr/>
        </p:nvSpPr>
        <p:spPr>
          <a:xfrm>
            <a:off x="3186347" y="2819662"/>
            <a:ext cx="415498" cy="369332"/>
          </a:xfrm>
          <a:prstGeom prst="rect">
            <a:avLst/>
          </a:prstGeom>
          <a:noFill/>
        </p:spPr>
        <p:txBody>
          <a:bodyPr wrap="none" rtlCol="0">
            <a:spAutoFit/>
          </a:bodyPr>
          <a:lstStyle/>
          <a:p>
            <a:r>
              <a:rPr lang="ja-JP" altLang="en-US"/>
              <a:t>③</a:t>
            </a:r>
            <a:endParaRPr kumimoji="1" lang="ja-JP" altLang="en-US"/>
          </a:p>
        </p:txBody>
      </p:sp>
      <p:sp>
        <p:nvSpPr>
          <p:cNvPr id="70" name="テキスト ボックス 69"/>
          <p:cNvSpPr txBox="1"/>
          <p:nvPr/>
        </p:nvSpPr>
        <p:spPr>
          <a:xfrm>
            <a:off x="2565699" y="3546358"/>
            <a:ext cx="415498" cy="369332"/>
          </a:xfrm>
          <a:prstGeom prst="rect">
            <a:avLst/>
          </a:prstGeom>
          <a:noFill/>
        </p:spPr>
        <p:txBody>
          <a:bodyPr wrap="none" rtlCol="0">
            <a:spAutoFit/>
          </a:bodyPr>
          <a:lstStyle/>
          <a:p>
            <a:r>
              <a:rPr lang="ja-JP" altLang="en-US" smtClean="0"/>
              <a:t>④</a:t>
            </a:r>
            <a:endParaRPr kumimoji="1" lang="ja-JP" altLang="en-US"/>
          </a:p>
        </p:txBody>
      </p:sp>
      <p:sp>
        <p:nvSpPr>
          <p:cNvPr id="71" name="テキスト ボックス 70"/>
          <p:cNvSpPr txBox="1"/>
          <p:nvPr/>
        </p:nvSpPr>
        <p:spPr>
          <a:xfrm>
            <a:off x="4322773" y="3872916"/>
            <a:ext cx="415498" cy="369332"/>
          </a:xfrm>
          <a:prstGeom prst="rect">
            <a:avLst/>
          </a:prstGeom>
          <a:noFill/>
        </p:spPr>
        <p:txBody>
          <a:bodyPr wrap="none" rtlCol="0">
            <a:spAutoFit/>
          </a:bodyPr>
          <a:lstStyle/>
          <a:p>
            <a:r>
              <a:rPr lang="ja-JP" altLang="en-US"/>
              <a:t>⑤</a:t>
            </a:r>
            <a:endParaRPr kumimoji="1" lang="ja-JP" altLang="en-US"/>
          </a:p>
        </p:txBody>
      </p:sp>
      <p:sp>
        <p:nvSpPr>
          <p:cNvPr id="72" name="テキスト ボックス 71"/>
          <p:cNvSpPr txBox="1"/>
          <p:nvPr/>
        </p:nvSpPr>
        <p:spPr>
          <a:xfrm>
            <a:off x="2768070" y="4886540"/>
            <a:ext cx="415498" cy="369332"/>
          </a:xfrm>
          <a:prstGeom prst="rect">
            <a:avLst/>
          </a:prstGeom>
          <a:noFill/>
        </p:spPr>
        <p:txBody>
          <a:bodyPr wrap="none" rtlCol="0">
            <a:spAutoFit/>
          </a:bodyPr>
          <a:lstStyle/>
          <a:p>
            <a:r>
              <a:rPr lang="ja-JP" altLang="en-US" smtClean="0"/>
              <a:t>⑥</a:t>
            </a:r>
            <a:endParaRPr kumimoji="1" lang="ja-JP" altLang="en-US"/>
          </a:p>
        </p:txBody>
      </p:sp>
      <p:sp>
        <p:nvSpPr>
          <p:cNvPr id="73" name="テキスト ボックス 72"/>
          <p:cNvSpPr txBox="1"/>
          <p:nvPr/>
        </p:nvSpPr>
        <p:spPr>
          <a:xfrm>
            <a:off x="4891097" y="49899"/>
            <a:ext cx="326442" cy="369332"/>
          </a:xfrm>
          <a:prstGeom prst="rect">
            <a:avLst/>
          </a:prstGeom>
          <a:noFill/>
        </p:spPr>
        <p:txBody>
          <a:bodyPr wrap="square" rtlCol="0">
            <a:spAutoFit/>
          </a:bodyPr>
          <a:lstStyle/>
          <a:p>
            <a:r>
              <a:rPr kumimoji="1" lang="ja-JP" altLang="en-US" smtClean="0"/>
              <a:t>①</a:t>
            </a:r>
            <a:endParaRPr kumimoji="1" lang="ja-JP" altLang="en-US"/>
          </a:p>
        </p:txBody>
      </p:sp>
      <p:sp>
        <p:nvSpPr>
          <p:cNvPr id="74" name="テキスト ボックス 73"/>
          <p:cNvSpPr txBox="1"/>
          <p:nvPr/>
        </p:nvSpPr>
        <p:spPr>
          <a:xfrm>
            <a:off x="7176698" y="30587"/>
            <a:ext cx="415498" cy="369332"/>
          </a:xfrm>
          <a:prstGeom prst="rect">
            <a:avLst/>
          </a:prstGeom>
          <a:noFill/>
        </p:spPr>
        <p:txBody>
          <a:bodyPr wrap="none" rtlCol="0">
            <a:spAutoFit/>
          </a:bodyPr>
          <a:lstStyle/>
          <a:p>
            <a:r>
              <a:rPr kumimoji="1" lang="ja-JP" altLang="en-US" smtClean="0"/>
              <a:t>②</a:t>
            </a:r>
            <a:endParaRPr kumimoji="1" lang="ja-JP" altLang="en-US"/>
          </a:p>
        </p:txBody>
      </p:sp>
      <p:cxnSp>
        <p:nvCxnSpPr>
          <p:cNvPr id="75" name="直線矢印コネクタ 74"/>
          <p:cNvCxnSpPr/>
          <p:nvPr/>
        </p:nvCxnSpPr>
        <p:spPr>
          <a:xfrm flipV="1">
            <a:off x="8427509" y="536737"/>
            <a:ext cx="116497" cy="14962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p:nvPr/>
        </p:nvCxnSpPr>
        <p:spPr>
          <a:xfrm>
            <a:off x="8452423" y="1072625"/>
            <a:ext cx="91583" cy="17066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p:nvPr/>
        </p:nvCxnSpPr>
        <p:spPr>
          <a:xfrm flipH="1" flipV="1">
            <a:off x="7834154" y="529555"/>
            <a:ext cx="102713" cy="16008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p:nvPr/>
        </p:nvCxnSpPr>
        <p:spPr>
          <a:xfrm flipH="1">
            <a:off x="7834154" y="1128032"/>
            <a:ext cx="76663" cy="1152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4" name="テキスト ボックス 83"/>
          <p:cNvSpPr txBox="1"/>
          <p:nvPr/>
        </p:nvSpPr>
        <p:spPr>
          <a:xfrm>
            <a:off x="9516203" y="30587"/>
            <a:ext cx="415498" cy="369332"/>
          </a:xfrm>
          <a:prstGeom prst="rect">
            <a:avLst/>
          </a:prstGeom>
          <a:noFill/>
        </p:spPr>
        <p:txBody>
          <a:bodyPr wrap="none" rtlCol="0">
            <a:spAutoFit/>
          </a:bodyPr>
          <a:lstStyle/>
          <a:p>
            <a:r>
              <a:rPr lang="ja-JP" altLang="en-US"/>
              <a:t>③</a:t>
            </a:r>
            <a:endParaRPr kumimoji="1" lang="ja-JP" altLang="en-US"/>
          </a:p>
        </p:txBody>
      </p:sp>
      <p:sp>
        <p:nvSpPr>
          <p:cNvPr id="85" name="円弧 84"/>
          <p:cNvSpPr/>
          <p:nvPr/>
        </p:nvSpPr>
        <p:spPr>
          <a:xfrm>
            <a:off x="10715275" y="600636"/>
            <a:ext cx="387790" cy="486504"/>
          </a:xfrm>
          <a:prstGeom prst="arc">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6" name="直線矢印コネクタ 85"/>
          <p:cNvCxnSpPr/>
          <p:nvPr/>
        </p:nvCxnSpPr>
        <p:spPr>
          <a:xfrm flipH="1">
            <a:off x="11093444" y="844850"/>
            <a:ext cx="8308" cy="94032"/>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9" name="テキスト ボックス 88"/>
          <p:cNvSpPr txBox="1"/>
          <p:nvPr/>
        </p:nvSpPr>
        <p:spPr>
          <a:xfrm>
            <a:off x="4891097" y="2549000"/>
            <a:ext cx="415498" cy="369332"/>
          </a:xfrm>
          <a:prstGeom prst="rect">
            <a:avLst/>
          </a:prstGeom>
          <a:noFill/>
        </p:spPr>
        <p:txBody>
          <a:bodyPr wrap="none" rtlCol="0">
            <a:spAutoFit/>
          </a:bodyPr>
          <a:lstStyle/>
          <a:p>
            <a:r>
              <a:rPr lang="ja-JP" altLang="en-US" smtClean="0"/>
              <a:t>④</a:t>
            </a:r>
            <a:endParaRPr kumimoji="1" lang="ja-JP" altLang="en-US"/>
          </a:p>
        </p:txBody>
      </p:sp>
      <p:sp>
        <p:nvSpPr>
          <p:cNvPr id="90" name="テキスト ボックス 89"/>
          <p:cNvSpPr txBox="1"/>
          <p:nvPr/>
        </p:nvSpPr>
        <p:spPr>
          <a:xfrm>
            <a:off x="4948842" y="4186482"/>
            <a:ext cx="2345514" cy="646331"/>
          </a:xfrm>
          <a:prstGeom prst="rect">
            <a:avLst/>
          </a:prstGeom>
          <a:noFill/>
        </p:spPr>
        <p:txBody>
          <a:bodyPr wrap="none" rtlCol="0">
            <a:spAutoFit/>
          </a:bodyPr>
          <a:lstStyle/>
          <a:p>
            <a:r>
              <a:rPr lang="ja-JP" altLang="en-US"/>
              <a:t>元</a:t>
            </a:r>
            <a:r>
              <a:rPr lang="ja-JP" altLang="en-US" smtClean="0"/>
              <a:t>の位置に戻すとき</a:t>
            </a:r>
            <a:endParaRPr lang="en-US" altLang="ja-JP" smtClean="0"/>
          </a:p>
          <a:p>
            <a:r>
              <a:rPr kumimoji="1" lang="ja-JP" altLang="en-US" smtClean="0"/>
              <a:t>拡大した分を考慮する</a:t>
            </a:r>
            <a:endParaRPr kumimoji="1" lang="ja-JP" altLang="en-US"/>
          </a:p>
        </p:txBody>
      </p:sp>
      <p:sp>
        <p:nvSpPr>
          <p:cNvPr id="91" name="テキスト ボックス 90"/>
          <p:cNvSpPr txBox="1"/>
          <p:nvPr/>
        </p:nvSpPr>
        <p:spPr>
          <a:xfrm>
            <a:off x="4834869" y="1688584"/>
            <a:ext cx="1943161" cy="646331"/>
          </a:xfrm>
          <a:prstGeom prst="rect">
            <a:avLst/>
          </a:prstGeom>
          <a:noFill/>
        </p:spPr>
        <p:txBody>
          <a:bodyPr wrap="none" rtlCol="0">
            <a:spAutoFit/>
          </a:bodyPr>
          <a:lstStyle/>
          <a:p>
            <a:r>
              <a:rPr kumimoji="1" lang="ja-JP" altLang="en-US" smtClean="0"/>
              <a:t>中心を原点にする</a:t>
            </a:r>
            <a:endParaRPr kumimoji="1" lang="en-US" altLang="ja-JP" smtClean="0"/>
          </a:p>
          <a:p>
            <a:r>
              <a:rPr kumimoji="1" lang="ja-JP" altLang="en-US" smtClean="0"/>
              <a:t>ように移動</a:t>
            </a:r>
            <a:endParaRPr kumimoji="1" lang="ja-JP" altLang="en-US"/>
          </a:p>
        </p:txBody>
      </p:sp>
      <p:sp>
        <p:nvSpPr>
          <p:cNvPr id="92" name="テキスト ボックス 91"/>
          <p:cNvSpPr txBox="1"/>
          <p:nvPr/>
        </p:nvSpPr>
        <p:spPr>
          <a:xfrm>
            <a:off x="7384447" y="1759924"/>
            <a:ext cx="1066318" cy="369332"/>
          </a:xfrm>
          <a:prstGeom prst="rect">
            <a:avLst/>
          </a:prstGeom>
          <a:noFill/>
        </p:spPr>
        <p:txBody>
          <a:bodyPr wrap="none" rtlCol="0">
            <a:spAutoFit/>
          </a:bodyPr>
          <a:lstStyle/>
          <a:p>
            <a:r>
              <a:rPr kumimoji="1" lang="ja-JP" altLang="en-US" smtClean="0"/>
              <a:t>拡大する</a:t>
            </a:r>
            <a:endParaRPr kumimoji="1" lang="ja-JP" altLang="en-US"/>
          </a:p>
        </p:txBody>
      </p:sp>
      <p:sp>
        <p:nvSpPr>
          <p:cNvPr id="93" name="テキスト ボックス 92"/>
          <p:cNvSpPr txBox="1"/>
          <p:nvPr/>
        </p:nvSpPr>
        <p:spPr>
          <a:xfrm>
            <a:off x="9723952" y="1772617"/>
            <a:ext cx="1066318" cy="369332"/>
          </a:xfrm>
          <a:prstGeom prst="rect">
            <a:avLst/>
          </a:prstGeom>
          <a:noFill/>
        </p:spPr>
        <p:txBody>
          <a:bodyPr wrap="none" rtlCol="0">
            <a:spAutoFit/>
          </a:bodyPr>
          <a:lstStyle/>
          <a:p>
            <a:r>
              <a:rPr lang="ja-JP" altLang="en-US"/>
              <a:t>回転</a:t>
            </a:r>
            <a:r>
              <a:rPr lang="ja-JP" altLang="en-US" smtClean="0"/>
              <a:t>する</a:t>
            </a:r>
            <a:endParaRPr kumimoji="1" lang="ja-JP" altLang="en-US"/>
          </a:p>
        </p:txBody>
      </p:sp>
      <p:sp>
        <p:nvSpPr>
          <p:cNvPr id="94" name="テキスト ボックス 93"/>
          <p:cNvSpPr txBox="1"/>
          <p:nvPr/>
        </p:nvSpPr>
        <p:spPr>
          <a:xfrm>
            <a:off x="6989485" y="2528995"/>
            <a:ext cx="415498" cy="369332"/>
          </a:xfrm>
          <a:prstGeom prst="rect">
            <a:avLst/>
          </a:prstGeom>
          <a:noFill/>
        </p:spPr>
        <p:txBody>
          <a:bodyPr wrap="none" rtlCol="0">
            <a:spAutoFit/>
          </a:bodyPr>
          <a:lstStyle/>
          <a:p>
            <a:r>
              <a:rPr lang="ja-JP" altLang="en-US"/>
              <a:t>⑤</a:t>
            </a:r>
            <a:endParaRPr kumimoji="1" lang="ja-JP" altLang="en-US"/>
          </a:p>
        </p:txBody>
      </p:sp>
      <p:sp>
        <p:nvSpPr>
          <p:cNvPr id="95" name="テキスト ボックス 94"/>
          <p:cNvSpPr txBox="1"/>
          <p:nvPr/>
        </p:nvSpPr>
        <p:spPr>
          <a:xfrm>
            <a:off x="7570703" y="4242248"/>
            <a:ext cx="1598515" cy="369332"/>
          </a:xfrm>
          <a:prstGeom prst="rect">
            <a:avLst/>
          </a:prstGeom>
          <a:noFill/>
        </p:spPr>
        <p:txBody>
          <a:bodyPr wrap="none" rtlCol="0">
            <a:spAutoFit/>
          </a:bodyPr>
          <a:lstStyle/>
          <a:p>
            <a:r>
              <a:rPr kumimoji="1" lang="en-US" altLang="ja-JP" smtClean="0"/>
              <a:t>2D</a:t>
            </a:r>
            <a:r>
              <a:rPr kumimoji="1" lang="ja-JP" altLang="en-US" smtClean="0"/>
              <a:t>座標へ変換</a:t>
            </a:r>
            <a:endParaRPr kumimoji="1" lang="en-US" altLang="ja-JP" smtClean="0"/>
          </a:p>
        </p:txBody>
      </p:sp>
      <p:sp>
        <p:nvSpPr>
          <p:cNvPr id="96" name="テキスト ボックス 95"/>
          <p:cNvSpPr txBox="1"/>
          <p:nvPr/>
        </p:nvSpPr>
        <p:spPr>
          <a:xfrm>
            <a:off x="9391413" y="2524428"/>
            <a:ext cx="415498" cy="369332"/>
          </a:xfrm>
          <a:prstGeom prst="rect">
            <a:avLst/>
          </a:prstGeom>
          <a:noFill/>
        </p:spPr>
        <p:txBody>
          <a:bodyPr wrap="none" rtlCol="0">
            <a:spAutoFit/>
          </a:bodyPr>
          <a:lstStyle/>
          <a:p>
            <a:r>
              <a:rPr lang="ja-JP" altLang="en-US" smtClean="0"/>
              <a:t>⑥</a:t>
            </a:r>
            <a:endParaRPr kumimoji="1" lang="ja-JP" altLang="en-US"/>
          </a:p>
        </p:txBody>
      </p:sp>
      <p:sp>
        <p:nvSpPr>
          <p:cNvPr id="97" name="テキスト ボックス 96"/>
          <p:cNvSpPr txBox="1"/>
          <p:nvPr/>
        </p:nvSpPr>
        <p:spPr>
          <a:xfrm>
            <a:off x="9902307" y="4271706"/>
            <a:ext cx="1527982" cy="369332"/>
          </a:xfrm>
          <a:prstGeom prst="rect">
            <a:avLst/>
          </a:prstGeom>
          <a:noFill/>
        </p:spPr>
        <p:txBody>
          <a:bodyPr wrap="none" rtlCol="0">
            <a:spAutoFit/>
          </a:bodyPr>
          <a:lstStyle/>
          <a:p>
            <a:r>
              <a:rPr kumimoji="1" lang="ja-JP" altLang="en-US" smtClean="0"/>
              <a:t>平行移動する</a:t>
            </a:r>
            <a:endParaRPr kumimoji="1" lang="ja-JP" altLang="en-US"/>
          </a:p>
        </p:txBody>
      </p:sp>
      <p:sp>
        <p:nvSpPr>
          <p:cNvPr id="98" name="テキスト ボックス 97"/>
          <p:cNvSpPr txBox="1"/>
          <p:nvPr/>
        </p:nvSpPr>
        <p:spPr>
          <a:xfrm>
            <a:off x="5096467" y="4896604"/>
            <a:ext cx="6546985" cy="923330"/>
          </a:xfrm>
          <a:prstGeom prst="rect">
            <a:avLst/>
          </a:prstGeom>
          <a:noFill/>
        </p:spPr>
        <p:txBody>
          <a:bodyPr wrap="none" rtlCol="0">
            <a:spAutoFit/>
          </a:bodyPr>
          <a:lstStyle/>
          <a:p>
            <a:r>
              <a:rPr kumimoji="1" lang="ja-JP" altLang="en-US" smtClean="0"/>
              <a:t>今回はこのような手順で頂点を動かすように</a:t>
            </a:r>
            <a:r>
              <a:rPr kumimoji="1" lang="en-US" altLang="ja-JP" smtClean="0"/>
              <a:t>VertexShader</a:t>
            </a:r>
            <a:r>
              <a:rPr kumimoji="1" lang="ja-JP" altLang="en-US" smtClean="0"/>
              <a:t>を</a:t>
            </a:r>
            <a:endParaRPr kumimoji="1" lang="en-US" altLang="ja-JP" smtClean="0"/>
          </a:p>
          <a:p>
            <a:r>
              <a:rPr lang="ja-JP" altLang="en-US"/>
              <a:t>改造</a:t>
            </a:r>
            <a:r>
              <a:rPr lang="ja-JP" altLang="en-US" smtClean="0"/>
              <a:t>しました。前に書きましたが、本来は行列で行います。</a:t>
            </a:r>
            <a:endParaRPr lang="en-US" altLang="ja-JP" smtClean="0"/>
          </a:p>
          <a:p>
            <a:r>
              <a:rPr kumimoji="1" lang="ja-JP" altLang="en-US" smtClean="0"/>
              <a:t>④なんて、逆行列使えば、配慮なんてしなくてもうまくいくのに・・・。</a:t>
            </a:r>
            <a:endParaRPr kumimoji="1" lang="ja-JP" altLang="en-US"/>
          </a:p>
        </p:txBody>
      </p:sp>
      <p:sp>
        <p:nvSpPr>
          <p:cNvPr id="99" name="テキスト ボックス 98"/>
          <p:cNvSpPr txBox="1"/>
          <p:nvPr/>
        </p:nvSpPr>
        <p:spPr>
          <a:xfrm>
            <a:off x="4935415" y="6112529"/>
            <a:ext cx="6545382" cy="646331"/>
          </a:xfrm>
          <a:prstGeom prst="rect">
            <a:avLst/>
          </a:prstGeom>
          <a:noFill/>
        </p:spPr>
        <p:txBody>
          <a:bodyPr wrap="none" rtlCol="0">
            <a:spAutoFit/>
          </a:bodyPr>
          <a:lstStyle/>
          <a:p>
            <a:r>
              <a:rPr kumimoji="1" lang="ja-JP" altLang="en-US" smtClean="0"/>
              <a:t>さて、これで動かす場合にほとんどの事ができるようになりました。</a:t>
            </a:r>
            <a:endParaRPr kumimoji="1" lang="en-US" altLang="ja-JP" smtClean="0"/>
          </a:p>
          <a:p>
            <a:r>
              <a:rPr lang="ja-JP" altLang="en-US" smtClean="0"/>
              <a:t>色々動かして合っているかどうか確認しましょう</a:t>
            </a:r>
            <a:endParaRPr kumimoji="1" lang="ja-JP" altLang="en-US"/>
          </a:p>
        </p:txBody>
      </p:sp>
    </p:spTree>
    <p:extLst>
      <p:ext uri="{BB962C8B-B14F-4D97-AF65-F5344CB8AC3E}">
        <p14:creationId xmlns:p14="http://schemas.microsoft.com/office/powerpoint/2010/main" val="336561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p:cNvPicPr>
            <a:picLocks noChangeAspect="1"/>
          </p:cNvPicPr>
          <p:nvPr/>
        </p:nvPicPr>
        <p:blipFill>
          <a:blip r:embed="rId2"/>
          <a:stretch>
            <a:fillRect/>
          </a:stretch>
        </p:blipFill>
        <p:spPr>
          <a:xfrm>
            <a:off x="283788" y="3753298"/>
            <a:ext cx="8084625" cy="2471655"/>
          </a:xfrm>
          <a:prstGeom prst="rect">
            <a:avLst/>
          </a:prstGeom>
          <a:ln>
            <a:solidFill>
              <a:schemeClr val="tx1"/>
            </a:solidFill>
          </a:ln>
        </p:spPr>
      </p:pic>
      <p:sp>
        <p:nvSpPr>
          <p:cNvPr id="4" name="テキスト ボックス 3"/>
          <p:cNvSpPr txBox="1"/>
          <p:nvPr/>
        </p:nvSpPr>
        <p:spPr>
          <a:xfrm>
            <a:off x="0" y="0"/>
            <a:ext cx="3660939" cy="646331"/>
          </a:xfrm>
          <a:prstGeom prst="rect">
            <a:avLst/>
          </a:prstGeom>
          <a:noFill/>
        </p:spPr>
        <p:txBody>
          <a:bodyPr wrap="none" rtlCol="0">
            <a:spAutoFit/>
          </a:bodyPr>
          <a:lstStyle/>
          <a:p>
            <a:r>
              <a:rPr kumimoji="1" lang="ja-JP" altLang="en-US" smtClean="0"/>
              <a:t>・多様性　</a:t>
            </a:r>
            <a:r>
              <a:rPr lang="en-US" altLang="ja-JP" smtClean="0"/>
              <a:t>O</a:t>
            </a:r>
            <a:r>
              <a:rPr kumimoji="1" lang="en-US" altLang="ja-JP" smtClean="0"/>
              <a:t>verLoad(</a:t>
            </a:r>
            <a:r>
              <a:rPr kumimoji="1" lang="ja-JP" altLang="en-US" smtClean="0"/>
              <a:t>オーバーロード</a:t>
            </a:r>
            <a:r>
              <a:rPr kumimoji="1" lang="en-US" altLang="ja-JP" smtClean="0"/>
              <a:t>)</a:t>
            </a:r>
          </a:p>
          <a:p>
            <a:r>
              <a:rPr lang="ja-JP" altLang="en-US" smtClean="0"/>
              <a:t>さて、この</a:t>
            </a:r>
            <a:r>
              <a:rPr lang="en-US" altLang="ja-JP" smtClean="0"/>
              <a:t>Method</a:t>
            </a:r>
            <a:r>
              <a:rPr lang="ja-JP" altLang="en-US" smtClean="0"/>
              <a:t>を見てください。</a:t>
            </a:r>
            <a:endParaRPr kumimoji="1" lang="ja-JP" altLang="en-US"/>
          </a:p>
        </p:txBody>
      </p:sp>
      <p:pic>
        <p:nvPicPr>
          <p:cNvPr id="2" name="図 1"/>
          <p:cNvPicPr>
            <a:picLocks noChangeAspect="1"/>
          </p:cNvPicPr>
          <p:nvPr/>
        </p:nvPicPr>
        <p:blipFill>
          <a:blip r:embed="rId3"/>
          <a:stretch>
            <a:fillRect/>
          </a:stretch>
        </p:blipFill>
        <p:spPr>
          <a:xfrm>
            <a:off x="198205" y="965418"/>
            <a:ext cx="6925468" cy="1345590"/>
          </a:xfrm>
          <a:prstGeom prst="rect">
            <a:avLst/>
          </a:prstGeom>
          <a:ln>
            <a:solidFill>
              <a:schemeClr val="tx1"/>
            </a:solidFill>
          </a:ln>
        </p:spPr>
      </p:pic>
      <p:cxnSp>
        <p:nvCxnSpPr>
          <p:cNvPr id="5" name="直線矢印コネクタ 4"/>
          <p:cNvCxnSpPr/>
          <p:nvPr/>
        </p:nvCxnSpPr>
        <p:spPr>
          <a:xfrm flipH="1">
            <a:off x="5126388" y="1735015"/>
            <a:ext cx="430350" cy="14980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5556738" y="1550349"/>
            <a:ext cx="566181" cy="369332"/>
          </a:xfrm>
          <a:prstGeom prst="rect">
            <a:avLst/>
          </a:prstGeom>
          <a:noFill/>
        </p:spPr>
        <p:txBody>
          <a:bodyPr wrap="none" rtlCol="0">
            <a:spAutoFit/>
          </a:bodyPr>
          <a:lstStyle/>
          <a:p>
            <a:r>
              <a:rPr kumimoji="1" lang="ja-JP" altLang="en-US" smtClean="0"/>
              <a:t>コレ</a:t>
            </a:r>
            <a:endParaRPr kumimoji="1" lang="ja-JP" altLang="en-US"/>
          </a:p>
        </p:txBody>
      </p:sp>
      <p:sp>
        <p:nvSpPr>
          <p:cNvPr id="7" name="テキスト ボックス 6"/>
          <p:cNvSpPr txBox="1"/>
          <p:nvPr/>
        </p:nvSpPr>
        <p:spPr>
          <a:xfrm>
            <a:off x="198204" y="2426677"/>
            <a:ext cx="11184903" cy="923330"/>
          </a:xfrm>
          <a:prstGeom prst="rect">
            <a:avLst/>
          </a:prstGeom>
          <a:noFill/>
        </p:spPr>
        <p:txBody>
          <a:bodyPr wrap="square" rtlCol="0">
            <a:spAutoFit/>
          </a:bodyPr>
          <a:lstStyle/>
          <a:p>
            <a:r>
              <a:rPr lang="ja-JP" altLang="en-US" smtClean="0"/>
              <a:t>描画と言う一つの</a:t>
            </a:r>
            <a:r>
              <a:rPr lang="en-US" altLang="ja-JP" smtClean="0"/>
              <a:t>Action</a:t>
            </a:r>
            <a:r>
              <a:rPr lang="ja-JP" altLang="en-US" smtClean="0"/>
              <a:t>に平行移動・拡大縮小・回転と３つほど設定が必要になりました。しかし、平行移動だけしたい場合、拡大縮小・回転まで設定したくない。だからと言って、</a:t>
            </a:r>
            <a:r>
              <a:rPr lang="en-US" altLang="ja-JP" smtClean="0"/>
              <a:t>Draw2DTranslation(</a:t>
            </a:r>
            <a:r>
              <a:rPr lang="ja-JP" altLang="en-US" smtClean="0"/>
              <a:t>トランスレーション</a:t>
            </a:r>
            <a:r>
              <a:rPr lang="en-US" altLang="ja-JP" smtClean="0"/>
              <a:t>)</a:t>
            </a:r>
            <a:r>
              <a:rPr lang="ja-JP" altLang="en-US" smtClean="0"/>
              <a:t>とか新たに用意したくない。そこで、</a:t>
            </a:r>
            <a:r>
              <a:rPr lang="en-US" altLang="ja-JP" smtClean="0"/>
              <a:t>OverLoad</a:t>
            </a:r>
            <a:r>
              <a:rPr lang="ja-JP" altLang="en-US" smtClean="0"/>
              <a:t>です。</a:t>
            </a:r>
            <a:r>
              <a:rPr kumimoji="1" lang="ja-JP" altLang="en-US" smtClean="0"/>
              <a:t>同じ</a:t>
            </a:r>
            <a:r>
              <a:rPr kumimoji="1" lang="en-US" altLang="ja-JP" smtClean="0"/>
              <a:t>Draw2D</a:t>
            </a:r>
            <a:r>
              <a:rPr lang="en-US" altLang="ja-JP" smtClean="0"/>
              <a:t>Method</a:t>
            </a:r>
            <a:r>
              <a:rPr lang="ja-JP" altLang="en-US" smtClean="0"/>
              <a:t>名ですが、</a:t>
            </a:r>
            <a:r>
              <a:rPr kumimoji="1" lang="ja-JP" altLang="en-US" smtClean="0"/>
              <a:t>引数の数の違いで別ものとして扱う事ができます。</a:t>
            </a:r>
            <a:endParaRPr kumimoji="1" lang="ja-JP" altLang="en-US"/>
          </a:p>
        </p:txBody>
      </p:sp>
      <p:sp>
        <p:nvSpPr>
          <p:cNvPr id="9" name="正方形/長方形 8"/>
          <p:cNvSpPr/>
          <p:nvPr/>
        </p:nvSpPr>
        <p:spPr>
          <a:xfrm>
            <a:off x="103075" y="604288"/>
            <a:ext cx="1857111" cy="369332"/>
          </a:xfrm>
          <a:prstGeom prst="rect">
            <a:avLst/>
          </a:prstGeom>
        </p:spPr>
        <p:txBody>
          <a:bodyPr wrap="none">
            <a:spAutoFit/>
          </a:bodyPr>
          <a:lstStyle/>
          <a:p>
            <a:r>
              <a:rPr lang="ja-JP" altLang="en-US"/>
              <a:t>Draw2DPolygon.h</a:t>
            </a:r>
          </a:p>
        </p:txBody>
      </p:sp>
      <p:sp>
        <p:nvSpPr>
          <p:cNvPr id="10" name="正方形/長方形 9"/>
          <p:cNvSpPr/>
          <p:nvPr/>
        </p:nvSpPr>
        <p:spPr>
          <a:xfrm>
            <a:off x="235805" y="3394733"/>
            <a:ext cx="1857111" cy="369332"/>
          </a:xfrm>
          <a:prstGeom prst="rect">
            <a:avLst/>
          </a:prstGeom>
        </p:spPr>
        <p:txBody>
          <a:bodyPr wrap="none">
            <a:spAutoFit/>
          </a:bodyPr>
          <a:lstStyle/>
          <a:p>
            <a:r>
              <a:rPr lang="ja-JP" altLang="en-US"/>
              <a:t>Draw2DPolygon.h</a:t>
            </a:r>
          </a:p>
        </p:txBody>
      </p:sp>
      <p:cxnSp>
        <p:nvCxnSpPr>
          <p:cNvPr id="11" name="直線矢印コネクタ 10"/>
          <p:cNvCxnSpPr/>
          <p:nvPr/>
        </p:nvCxnSpPr>
        <p:spPr>
          <a:xfrm flipH="1">
            <a:off x="3637011" y="4579974"/>
            <a:ext cx="524136" cy="28046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4185138" y="4360985"/>
            <a:ext cx="3233001" cy="369332"/>
          </a:xfrm>
          <a:prstGeom prst="rect">
            <a:avLst/>
          </a:prstGeom>
          <a:noFill/>
        </p:spPr>
        <p:txBody>
          <a:bodyPr wrap="none" rtlCol="0">
            <a:spAutoFit/>
          </a:bodyPr>
          <a:lstStyle/>
          <a:p>
            <a:r>
              <a:rPr kumimoji="1" lang="ja-JP" altLang="en-US" smtClean="0"/>
              <a:t>追加：</a:t>
            </a:r>
            <a:r>
              <a:rPr kumimoji="1" lang="en-US" altLang="ja-JP" smtClean="0"/>
              <a:t>Draw2D</a:t>
            </a:r>
            <a:r>
              <a:rPr lang="ja-JP" altLang="en-US" smtClean="0"/>
              <a:t>を</a:t>
            </a:r>
            <a:r>
              <a:rPr lang="en-US" altLang="ja-JP" smtClean="0"/>
              <a:t>OverLoad</a:t>
            </a:r>
            <a:r>
              <a:rPr lang="ja-JP" altLang="en-US" smtClean="0"/>
              <a:t>させた</a:t>
            </a:r>
            <a:endParaRPr kumimoji="1" lang="ja-JP" altLang="en-US"/>
          </a:p>
        </p:txBody>
      </p:sp>
      <p:sp>
        <p:nvSpPr>
          <p:cNvPr id="14" name="テキスト ボックス 13"/>
          <p:cNvSpPr txBox="1"/>
          <p:nvPr/>
        </p:nvSpPr>
        <p:spPr>
          <a:xfrm>
            <a:off x="103075" y="6224954"/>
            <a:ext cx="10918502" cy="369332"/>
          </a:xfrm>
          <a:prstGeom prst="rect">
            <a:avLst/>
          </a:prstGeom>
          <a:noFill/>
        </p:spPr>
        <p:txBody>
          <a:bodyPr wrap="none" rtlCol="0">
            <a:spAutoFit/>
          </a:bodyPr>
          <a:lstStyle/>
          <a:p>
            <a:r>
              <a:rPr lang="en-US" altLang="ja-JP" smtClean="0"/>
              <a:t>Draw2DMethod</a:t>
            </a:r>
            <a:r>
              <a:rPr lang="ja-JP" altLang="en-US" smtClean="0"/>
              <a:t>と言う</a:t>
            </a:r>
            <a:r>
              <a:rPr lang="en-US" altLang="ja-JP" smtClean="0"/>
              <a:t>Message</a:t>
            </a:r>
            <a:r>
              <a:rPr lang="ja-JP" altLang="en-US" smtClean="0"/>
              <a:t>ですが、引数の違いで別動作が可能になるわけです。引数の省略で使いました。</a:t>
            </a:r>
            <a:endParaRPr kumimoji="1" lang="ja-JP" altLang="en-US"/>
          </a:p>
        </p:txBody>
      </p:sp>
    </p:spTree>
    <p:extLst>
      <p:ext uri="{BB962C8B-B14F-4D97-AF65-F5344CB8AC3E}">
        <p14:creationId xmlns:p14="http://schemas.microsoft.com/office/powerpoint/2010/main" val="3550875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491114" cy="369332"/>
          </a:xfrm>
          <a:prstGeom prst="rect">
            <a:avLst/>
          </a:prstGeom>
          <a:noFill/>
        </p:spPr>
        <p:txBody>
          <a:bodyPr wrap="none" rtlCol="0">
            <a:spAutoFit/>
          </a:bodyPr>
          <a:lstStyle/>
          <a:p>
            <a:r>
              <a:rPr kumimoji="1" lang="ja-JP" altLang="en-US" smtClean="0"/>
              <a:t>・ちょっと確認</a:t>
            </a:r>
            <a:endParaRPr kumimoji="1" lang="ja-JP" altLang="en-US"/>
          </a:p>
        </p:txBody>
      </p:sp>
      <p:pic>
        <p:nvPicPr>
          <p:cNvPr id="5" name="図 4"/>
          <p:cNvPicPr>
            <a:picLocks noChangeAspect="1"/>
          </p:cNvPicPr>
          <p:nvPr/>
        </p:nvPicPr>
        <p:blipFill>
          <a:blip r:embed="rId2"/>
          <a:stretch>
            <a:fillRect/>
          </a:stretch>
        </p:blipFill>
        <p:spPr>
          <a:xfrm>
            <a:off x="160826" y="369332"/>
            <a:ext cx="6992035" cy="2144224"/>
          </a:xfrm>
          <a:prstGeom prst="rect">
            <a:avLst/>
          </a:prstGeom>
          <a:ln>
            <a:solidFill>
              <a:schemeClr val="tx1"/>
            </a:solidFill>
          </a:ln>
        </p:spPr>
      </p:pic>
      <p:sp>
        <p:nvSpPr>
          <p:cNvPr id="6" name="テキスト ボックス 5"/>
          <p:cNvSpPr txBox="1"/>
          <p:nvPr/>
        </p:nvSpPr>
        <p:spPr>
          <a:xfrm>
            <a:off x="160826" y="4093241"/>
            <a:ext cx="3948902" cy="369332"/>
          </a:xfrm>
          <a:prstGeom prst="rect">
            <a:avLst/>
          </a:prstGeom>
          <a:noFill/>
        </p:spPr>
        <p:txBody>
          <a:bodyPr wrap="none" rtlCol="0">
            <a:spAutoFit/>
          </a:bodyPr>
          <a:lstStyle/>
          <a:p>
            <a:r>
              <a:rPr kumimoji="1" lang="ja-JP" altLang="en-US" smtClean="0"/>
              <a:t>色々な</a:t>
            </a:r>
            <a:r>
              <a:rPr lang="en-US" altLang="ja-JP" smtClean="0"/>
              <a:t>P</a:t>
            </a:r>
            <a:r>
              <a:rPr kumimoji="1" lang="en-US" altLang="ja-JP" smtClean="0"/>
              <a:t>attern</a:t>
            </a:r>
            <a:r>
              <a:rPr lang="ja-JP" altLang="en-US" smtClean="0"/>
              <a:t>で</a:t>
            </a:r>
            <a:r>
              <a:rPr lang="en-US" altLang="ja-JP" smtClean="0"/>
              <a:t>Method</a:t>
            </a:r>
            <a:r>
              <a:rPr lang="ja-JP" altLang="en-US" smtClean="0"/>
              <a:t>実行してみた。</a:t>
            </a:r>
            <a:endParaRPr kumimoji="1" lang="ja-JP" altLang="en-US"/>
          </a:p>
        </p:txBody>
      </p:sp>
      <p:pic>
        <p:nvPicPr>
          <p:cNvPr id="7" name="図 6"/>
          <p:cNvPicPr>
            <a:picLocks noChangeAspect="1"/>
          </p:cNvPicPr>
          <p:nvPr/>
        </p:nvPicPr>
        <p:blipFill>
          <a:blip r:embed="rId3"/>
          <a:stretch>
            <a:fillRect/>
          </a:stretch>
        </p:blipFill>
        <p:spPr>
          <a:xfrm>
            <a:off x="303011" y="4468576"/>
            <a:ext cx="2873943" cy="2248078"/>
          </a:xfrm>
          <a:prstGeom prst="rect">
            <a:avLst/>
          </a:prstGeom>
          <a:ln>
            <a:solidFill>
              <a:schemeClr val="tx1"/>
            </a:solidFill>
          </a:ln>
        </p:spPr>
      </p:pic>
      <p:sp>
        <p:nvSpPr>
          <p:cNvPr id="8" name="テキスト ボックス 7"/>
          <p:cNvSpPr txBox="1"/>
          <p:nvPr/>
        </p:nvSpPr>
        <p:spPr>
          <a:xfrm>
            <a:off x="3752893" y="5407949"/>
            <a:ext cx="3952877" cy="369332"/>
          </a:xfrm>
          <a:prstGeom prst="rect">
            <a:avLst/>
          </a:prstGeom>
          <a:noFill/>
        </p:spPr>
        <p:txBody>
          <a:bodyPr wrap="none" rtlCol="0">
            <a:spAutoFit/>
          </a:bodyPr>
          <a:lstStyle/>
          <a:p>
            <a:r>
              <a:rPr lang="en-US" altLang="ja-JP"/>
              <a:t>Program</a:t>
            </a:r>
            <a:r>
              <a:rPr lang="ja-JP" altLang="en-US" smtClean="0"/>
              <a:t>の通りに表示できたら</a:t>
            </a:r>
            <a:r>
              <a:rPr lang="en-US" altLang="ja-JP" smtClean="0"/>
              <a:t>OK</a:t>
            </a:r>
            <a:r>
              <a:rPr lang="ja-JP" altLang="en-US" smtClean="0"/>
              <a:t>です。</a:t>
            </a:r>
            <a:endParaRPr kumimoji="1" lang="ja-JP" altLang="en-US"/>
          </a:p>
        </p:txBody>
      </p:sp>
      <p:pic>
        <p:nvPicPr>
          <p:cNvPr id="9" name="図 8"/>
          <p:cNvPicPr>
            <a:picLocks noChangeAspect="1"/>
          </p:cNvPicPr>
          <p:nvPr/>
        </p:nvPicPr>
        <p:blipFill>
          <a:blip r:embed="rId4"/>
          <a:stretch>
            <a:fillRect/>
          </a:stretch>
        </p:blipFill>
        <p:spPr>
          <a:xfrm>
            <a:off x="303011" y="3213771"/>
            <a:ext cx="4857750" cy="771525"/>
          </a:xfrm>
          <a:prstGeom prst="rect">
            <a:avLst/>
          </a:prstGeom>
          <a:ln>
            <a:solidFill>
              <a:schemeClr val="tx1"/>
            </a:solidFill>
          </a:ln>
        </p:spPr>
      </p:pic>
      <p:sp>
        <p:nvSpPr>
          <p:cNvPr id="10" name="テキスト ボックス 9"/>
          <p:cNvSpPr txBox="1"/>
          <p:nvPr/>
        </p:nvSpPr>
        <p:spPr>
          <a:xfrm>
            <a:off x="160826" y="2567440"/>
            <a:ext cx="6736460" cy="646331"/>
          </a:xfrm>
          <a:prstGeom prst="rect">
            <a:avLst/>
          </a:prstGeom>
          <a:noFill/>
        </p:spPr>
        <p:txBody>
          <a:bodyPr wrap="none" rtlCol="0">
            <a:spAutoFit/>
          </a:bodyPr>
          <a:lstStyle/>
          <a:p>
            <a:r>
              <a:rPr kumimoji="1" lang="en-US" altLang="ja-JP" smtClean="0"/>
              <a:t>Program</a:t>
            </a:r>
            <a:r>
              <a:rPr kumimoji="1" lang="ja-JP" altLang="en-US" smtClean="0"/>
              <a:t>記入中に</a:t>
            </a:r>
            <a:r>
              <a:rPr kumimoji="1" lang="en-US" altLang="ja-JP" smtClean="0"/>
              <a:t>Method</a:t>
            </a:r>
            <a:r>
              <a:rPr kumimoji="1" lang="ja-JP" altLang="en-US" smtClean="0"/>
              <a:t>名が出てきますが、</a:t>
            </a:r>
            <a:r>
              <a:rPr kumimoji="1" lang="en-US" altLang="ja-JP" smtClean="0"/>
              <a:t>overload</a:t>
            </a:r>
            <a:r>
              <a:rPr kumimoji="1" lang="ja-JP" altLang="en-US" smtClean="0"/>
              <a:t>されてる</a:t>
            </a:r>
            <a:endParaRPr kumimoji="1" lang="en-US" altLang="ja-JP" smtClean="0"/>
          </a:p>
          <a:p>
            <a:r>
              <a:rPr kumimoji="1" lang="en-US" altLang="ja-JP" smtClean="0"/>
              <a:t>Method</a:t>
            </a:r>
            <a:r>
              <a:rPr kumimoji="1" lang="ja-JP" altLang="en-US" smtClean="0"/>
              <a:t>は▼▲を</a:t>
            </a:r>
            <a:r>
              <a:rPr kumimoji="1" lang="en-US" altLang="ja-JP" smtClean="0"/>
              <a:t>click</a:t>
            </a:r>
            <a:r>
              <a:rPr kumimoji="1" lang="ja-JP" altLang="en-US" smtClean="0"/>
              <a:t>すると</a:t>
            </a:r>
            <a:r>
              <a:rPr kumimoji="1" lang="en-US" altLang="ja-JP" smtClean="0"/>
              <a:t>overload</a:t>
            </a:r>
            <a:r>
              <a:rPr kumimoji="1" lang="ja-JP" altLang="en-US" smtClean="0"/>
              <a:t>されてる引数内容がみれるぞ！</a:t>
            </a:r>
            <a:endParaRPr kumimoji="1" lang="ja-JP" altLang="en-US"/>
          </a:p>
        </p:txBody>
      </p:sp>
      <p:cxnSp>
        <p:nvCxnSpPr>
          <p:cNvPr id="11" name="直線矢印コネクタ 10"/>
          <p:cNvCxnSpPr/>
          <p:nvPr/>
        </p:nvCxnSpPr>
        <p:spPr>
          <a:xfrm flipH="1">
            <a:off x="6682111" y="1242646"/>
            <a:ext cx="890997" cy="30260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テキスト ボックス 2"/>
          <p:cNvSpPr txBox="1"/>
          <p:nvPr/>
        </p:nvSpPr>
        <p:spPr>
          <a:xfrm>
            <a:off x="7705770" y="762000"/>
            <a:ext cx="4248279" cy="923330"/>
          </a:xfrm>
          <a:prstGeom prst="rect">
            <a:avLst/>
          </a:prstGeom>
          <a:noFill/>
        </p:spPr>
        <p:txBody>
          <a:bodyPr wrap="none" rtlCol="0">
            <a:spAutoFit/>
          </a:bodyPr>
          <a:lstStyle/>
          <a:p>
            <a:r>
              <a:rPr kumimoji="1" lang="ja-JP" altLang="en-US" smtClean="0"/>
              <a:t>「レンダリング開始」～</a:t>
            </a:r>
            <a:r>
              <a:rPr lang="ja-JP" altLang="en-US"/>
              <a:t> </a:t>
            </a:r>
            <a:r>
              <a:rPr lang="ja-JP" altLang="en-US"/>
              <a:t>「</a:t>
            </a:r>
            <a:r>
              <a:rPr lang="ja-JP" altLang="en-US" smtClean="0"/>
              <a:t>レンダリング終了」</a:t>
            </a:r>
            <a:endParaRPr lang="en-US" altLang="ja-JP" smtClean="0"/>
          </a:p>
          <a:p>
            <a:r>
              <a:rPr kumimoji="1" lang="ja-JP" altLang="en-US" smtClean="0"/>
              <a:t>までに描画命令を出すことで複数同時に</a:t>
            </a:r>
            <a:endParaRPr kumimoji="1" lang="en-US" altLang="ja-JP" smtClean="0"/>
          </a:p>
          <a:p>
            <a:r>
              <a:rPr kumimoji="1" lang="ja-JP" altLang="en-US" smtClean="0"/>
              <a:t>出すことができます。</a:t>
            </a:r>
            <a:endParaRPr kumimoji="1" lang="ja-JP" altLang="en-US"/>
          </a:p>
        </p:txBody>
      </p:sp>
    </p:spTree>
    <p:extLst>
      <p:ext uri="{BB962C8B-B14F-4D97-AF65-F5344CB8AC3E}">
        <p14:creationId xmlns:p14="http://schemas.microsoft.com/office/powerpoint/2010/main" val="2606589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9448869" cy="923330"/>
          </a:xfrm>
          <a:prstGeom prst="rect">
            <a:avLst/>
          </a:prstGeom>
          <a:noFill/>
        </p:spPr>
        <p:txBody>
          <a:bodyPr wrap="none" rtlCol="0">
            <a:spAutoFit/>
          </a:bodyPr>
          <a:lstStyle/>
          <a:p>
            <a:r>
              <a:rPr kumimoji="1" lang="ja-JP" altLang="en-US" smtClean="0"/>
              <a:t>・</a:t>
            </a:r>
            <a:r>
              <a:rPr kumimoji="1" lang="en-US" altLang="ja-JP" smtClean="0"/>
              <a:t>2D</a:t>
            </a:r>
            <a:r>
              <a:rPr lang="ja-JP" altLang="en-US" smtClean="0"/>
              <a:t>座標っぽくする。</a:t>
            </a:r>
            <a:endParaRPr lang="en-US" altLang="ja-JP" smtClean="0"/>
          </a:p>
          <a:p>
            <a:r>
              <a:rPr lang="ja-JP" altLang="en-US"/>
              <a:t>　</a:t>
            </a:r>
            <a:r>
              <a:rPr lang="en-US" altLang="ja-JP" smtClean="0"/>
              <a:t>3D</a:t>
            </a:r>
            <a:r>
              <a:rPr lang="ja-JP" altLang="en-US" smtClean="0"/>
              <a:t>の</a:t>
            </a:r>
            <a:r>
              <a:rPr lang="en-US" altLang="ja-JP"/>
              <a:t>Viewport</a:t>
            </a:r>
            <a:r>
              <a:rPr lang="ja-JP" altLang="en-US" smtClean="0"/>
              <a:t>座標では、</a:t>
            </a:r>
            <a:r>
              <a:rPr lang="en-US" altLang="ja-JP" smtClean="0"/>
              <a:t>2DGame</a:t>
            </a:r>
            <a:r>
              <a:rPr lang="ja-JP" altLang="en-US" smtClean="0"/>
              <a:t>を作る時何かと面倒。なので</a:t>
            </a:r>
            <a:r>
              <a:rPr lang="en-US" altLang="ja-JP" smtClean="0"/>
              <a:t>2D</a:t>
            </a:r>
            <a:r>
              <a:rPr lang="ja-JP" altLang="en-US" smtClean="0"/>
              <a:t>座標っぽくしてしまいましょう。</a:t>
            </a:r>
            <a:endParaRPr lang="en-US" altLang="ja-JP" smtClean="0"/>
          </a:p>
          <a:p>
            <a:r>
              <a:rPr kumimoji="1" lang="ja-JP" altLang="en-US"/>
              <a:t>　</a:t>
            </a:r>
          </a:p>
        </p:txBody>
      </p:sp>
      <p:pic>
        <p:nvPicPr>
          <p:cNvPr id="5" name="図 4"/>
          <p:cNvPicPr>
            <a:picLocks noChangeAspect="1"/>
          </p:cNvPicPr>
          <p:nvPr/>
        </p:nvPicPr>
        <p:blipFill>
          <a:blip r:embed="rId2"/>
          <a:stretch>
            <a:fillRect/>
          </a:stretch>
        </p:blipFill>
        <p:spPr>
          <a:xfrm>
            <a:off x="738712" y="1034716"/>
            <a:ext cx="2819265" cy="2201779"/>
          </a:xfrm>
          <a:prstGeom prst="rect">
            <a:avLst/>
          </a:prstGeom>
        </p:spPr>
      </p:pic>
      <p:sp>
        <p:nvSpPr>
          <p:cNvPr id="16" name="テキスト ボックス 15"/>
          <p:cNvSpPr txBox="1"/>
          <p:nvPr/>
        </p:nvSpPr>
        <p:spPr>
          <a:xfrm>
            <a:off x="135351" y="3513221"/>
            <a:ext cx="5865708" cy="646331"/>
          </a:xfrm>
          <a:prstGeom prst="rect">
            <a:avLst/>
          </a:prstGeom>
          <a:noFill/>
        </p:spPr>
        <p:txBody>
          <a:bodyPr wrap="none" rtlCol="0">
            <a:spAutoFit/>
          </a:bodyPr>
          <a:lstStyle/>
          <a:p>
            <a:r>
              <a:rPr lang="en-US" altLang="ja-JP" smtClean="0"/>
              <a:t>DirectX11</a:t>
            </a:r>
            <a:r>
              <a:rPr lang="ja-JP" altLang="en-US" smtClean="0"/>
              <a:t>は</a:t>
            </a:r>
            <a:r>
              <a:rPr lang="en-US" altLang="ja-JP" smtClean="0"/>
              <a:t>3D</a:t>
            </a:r>
            <a:r>
              <a:rPr lang="ja-JP" altLang="en-US" smtClean="0"/>
              <a:t>のため、</a:t>
            </a:r>
            <a:r>
              <a:rPr lang="en-US" altLang="ja-JP" smtClean="0"/>
              <a:t>V</a:t>
            </a:r>
            <a:r>
              <a:rPr kumimoji="1" lang="en-US" altLang="ja-JP" smtClean="0"/>
              <a:t>iewport</a:t>
            </a:r>
            <a:r>
              <a:rPr kumimoji="1" lang="ja-JP" altLang="en-US" smtClean="0"/>
              <a:t>座標上</a:t>
            </a:r>
            <a:endParaRPr kumimoji="1" lang="en-US" altLang="ja-JP" smtClean="0"/>
          </a:p>
          <a:p>
            <a:r>
              <a:rPr lang="ja-JP" altLang="en-US"/>
              <a:t>原点</a:t>
            </a:r>
            <a:r>
              <a:rPr lang="ja-JP" altLang="en-US" smtClean="0"/>
              <a:t>は画面の中心で、値の最大最小値は</a:t>
            </a:r>
            <a:r>
              <a:rPr lang="en-US" altLang="ja-JP" smtClean="0"/>
              <a:t>-1.0</a:t>
            </a:r>
            <a:r>
              <a:rPr lang="ja-JP" altLang="en-US" smtClean="0"/>
              <a:t>～</a:t>
            </a:r>
            <a:r>
              <a:rPr lang="en-US" altLang="ja-JP" smtClean="0"/>
              <a:t>1.0</a:t>
            </a:r>
            <a:r>
              <a:rPr lang="ja-JP" altLang="en-US" smtClean="0"/>
              <a:t>である。</a:t>
            </a:r>
            <a:endParaRPr lang="en-US" altLang="ja-JP" smtClean="0"/>
          </a:p>
        </p:txBody>
      </p:sp>
      <p:cxnSp>
        <p:nvCxnSpPr>
          <p:cNvPr id="18" name="直線矢印コネクタ 17"/>
          <p:cNvCxnSpPr/>
          <p:nvPr/>
        </p:nvCxnSpPr>
        <p:spPr>
          <a:xfrm>
            <a:off x="4836695" y="2135605"/>
            <a:ext cx="1744579"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3924850" y="2227666"/>
            <a:ext cx="3836307" cy="369332"/>
          </a:xfrm>
          <a:prstGeom prst="rect">
            <a:avLst/>
          </a:prstGeom>
          <a:noFill/>
        </p:spPr>
        <p:txBody>
          <a:bodyPr wrap="none" rtlCol="0">
            <a:spAutoFit/>
          </a:bodyPr>
          <a:lstStyle/>
          <a:p>
            <a:r>
              <a:rPr lang="en-US" altLang="ja-JP" smtClean="0"/>
              <a:t>2DGame</a:t>
            </a:r>
            <a:r>
              <a:rPr lang="ja-JP" altLang="en-US" smtClean="0"/>
              <a:t>を作るにはこの座標は不向き</a:t>
            </a:r>
            <a:endParaRPr kumimoji="1" lang="ja-JP" altLang="en-US"/>
          </a:p>
        </p:txBody>
      </p:sp>
      <p:pic>
        <p:nvPicPr>
          <p:cNvPr id="20" name="図 19"/>
          <p:cNvPicPr>
            <a:picLocks noChangeAspect="1"/>
          </p:cNvPicPr>
          <p:nvPr/>
        </p:nvPicPr>
        <p:blipFill>
          <a:blip r:embed="rId2"/>
          <a:stretch>
            <a:fillRect/>
          </a:stretch>
        </p:blipFill>
        <p:spPr>
          <a:xfrm>
            <a:off x="8372672" y="1148829"/>
            <a:ext cx="2819265" cy="2201779"/>
          </a:xfrm>
          <a:prstGeom prst="rect">
            <a:avLst/>
          </a:prstGeom>
        </p:spPr>
      </p:pic>
      <p:cxnSp>
        <p:nvCxnSpPr>
          <p:cNvPr id="24" name="直線矢印コネクタ 23"/>
          <p:cNvCxnSpPr/>
          <p:nvPr/>
        </p:nvCxnSpPr>
        <p:spPr>
          <a:xfrm>
            <a:off x="8372672" y="1148829"/>
            <a:ext cx="2985139"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a:off x="433137" y="2135605"/>
            <a:ext cx="349171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flipV="1">
            <a:off x="2133452" y="923330"/>
            <a:ext cx="14893" cy="242727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a:off x="8372672" y="1148829"/>
            <a:ext cx="0" cy="259299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7990208" y="3741821"/>
            <a:ext cx="3750066" cy="646331"/>
          </a:xfrm>
          <a:prstGeom prst="rect">
            <a:avLst/>
          </a:prstGeom>
          <a:noFill/>
        </p:spPr>
        <p:txBody>
          <a:bodyPr wrap="none" rtlCol="0">
            <a:spAutoFit/>
          </a:bodyPr>
          <a:lstStyle/>
          <a:p>
            <a:r>
              <a:rPr lang="ja-JP" altLang="en-US"/>
              <a:t>原点</a:t>
            </a:r>
            <a:r>
              <a:rPr lang="ja-JP" altLang="en-US" smtClean="0"/>
              <a:t>が、左上、</a:t>
            </a:r>
            <a:r>
              <a:rPr lang="en-US" altLang="ja-JP" smtClean="0"/>
              <a:t>H</a:t>
            </a:r>
            <a:r>
              <a:rPr lang="ja-JP" altLang="en-US" smtClean="0"/>
              <a:t>＝</a:t>
            </a:r>
            <a:r>
              <a:rPr lang="en-US" altLang="ja-JP" smtClean="0"/>
              <a:t>800</a:t>
            </a:r>
            <a:r>
              <a:rPr lang="ja-JP" altLang="en-US" smtClean="0"/>
              <a:t>　</a:t>
            </a:r>
            <a:r>
              <a:rPr lang="en-US" altLang="ja-JP" smtClean="0"/>
              <a:t>W</a:t>
            </a:r>
            <a:r>
              <a:rPr lang="ja-JP" altLang="en-US" smtClean="0"/>
              <a:t>＝</a:t>
            </a:r>
            <a:r>
              <a:rPr lang="en-US" altLang="ja-JP" smtClean="0"/>
              <a:t>600pixel</a:t>
            </a:r>
          </a:p>
          <a:p>
            <a:r>
              <a:rPr kumimoji="1" lang="ja-JP" altLang="en-US" smtClean="0"/>
              <a:t>であれば、作る時はわかりやすい</a:t>
            </a:r>
            <a:endParaRPr kumimoji="1" lang="ja-JP" altLang="en-US"/>
          </a:p>
        </p:txBody>
      </p:sp>
      <p:sp>
        <p:nvSpPr>
          <p:cNvPr id="37" name="テキスト ボックス 36"/>
          <p:cNvSpPr txBox="1"/>
          <p:nvPr/>
        </p:nvSpPr>
        <p:spPr>
          <a:xfrm>
            <a:off x="228600" y="4920916"/>
            <a:ext cx="11277896" cy="923330"/>
          </a:xfrm>
          <a:prstGeom prst="rect">
            <a:avLst/>
          </a:prstGeom>
          <a:noFill/>
        </p:spPr>
        <p:txBody>
          <a:bodyPr wrap="none" rtlCol="0">
            <a:spAutoFit/>
          </a:bodyPr>
          <a:lstStyle/>
          <a:p>
            <a:r>
              <a:rPr kumimoji="1" lang="ja-JP" altLang="en-US" smtClean="0"/>
              <a:t>このような、変換を座標変換（</a:t>
            </a:r>
            <a:r>
              <a:rPr kumimoji="1" lang="en-US" altLang="ja-JP" smtClean="0"/>
              <a:t>transform</a:t>
            </a:r>
            <a:r>
              <a:rPr kumimoji="1" lang="ja-JP" altLang="en-US" smtClean="0"/>
              <a:t>：トランスフォーム）と言います。</a:t>
            </a:r>
            <a:endParaRPr kumimoji="1" lang="en-US" altLang="ja-JP" smtClean="0"/>
          </a:p>
          <a:p>
            <a:r>
              <a:rPr lang="ja-JP" altLang="en-US" smtClean="0"/>
              <a:t>と</a:t>
            </a:r>
            <a:r>
              <a:rPr lang="ja-JP" altLang="en-US"/>
              <a:t>言</a:t>
            </a:r>
            <a:r>
              <a:rPr lang="ja-JP" altLang="en-US" smtClean="0"/>
              <a:t>っても、座標が変わる訳ではありません。描画される</a:t>
            </a:r>
            <a:r>
              <a:rPr lang="en-US" altLang="ja-JP" smtClean="0"/>
              <a:t>Polygon</a:t>
            </a:r>
            <a:r>
              <a:rPr lang="ja-JP" altLang="en-US" smtClean="0"/>
              <a:t>の位置が</a:t>
            </a:r>
            <a:r>
              <a:rPr lang="en-US" altLang="ja-JP" smtClean="0"/>
              <a:t>2D</a:t>
            </a:r>
            <a:r>
              <a:rPr lang="ja-JP" altLang="en-US" smtClean="0"/>
              <a:t>座標にあるように移動してるだけです。</a:t>
            </a:r>
            <a:endParaRPr lang="en-US" altLang="ja-JP" smtClean="0"/>
          </a:p>
          <a:p>
            <a:r>
              <a:rPr lang="ja-JP" altLang="en-US"/>
              <a:t>要</a:t>
            </a:r>
            <a:r>
              <a:rPr lang="ja-JP" altLang="en-US" smtClean="0"/>
              <a:t>するに、「描画する</a:t>
            </a:r>
            <a:r>
              <a:rPr lang="en-US" altLang="ja-JP" smtClean="0"/>
              <a:t>Polygon</a:t>
            </a:r>
            <a:r>
              <a:rPr lang="ja-JP" altLang="en-US" smtClean="0"/>
              <a:t>の各頂点の位置が</a:t>
            </a:r>
            <a:r>
              <a:rPr lang="en-US" altLang="ja-JP" smtClean="0"/>
              <a:t>2D</a:t>
            </a:r>
            <a:r>
              <a:rPr lang="ja-JP" altLang="en-US" smtClean="0">
                <a:solidFill>
                  <a:srgbClr val="FF0000"/>
                </a:solidFill>
              </a:rPr>
              <a:t>座標</a:t>
            </a:r>
            <a:r>
              <a:rPr lang="ja-JP" altLang="en-US" smtClean="0"/>
              <a:t>っぽい位置に</a:t>
            </a:r>
            <a:r>
              <a:rPr lang="ja-JP" altLang="en-US" smtClean="0">
                <a:solidFill>
                  <a:srgbClr val="FF0000"/>
                </a:solidFill>
              </a:rPr>
              <a:t>変換</a:t>
            </a:r>
            <a:r>
              <a:rPr lang="ja-JP" altLang="en-US" smtClean="0"/>
              <a:t>した」と言う訳です。</a:t>
            </a:r>
            <a:endParaRPr lang="en-US" altLang="ja-JP" smtClean="0"/>
          </a:p>
        </p:txBody>
      </p:sp>
    </p:spTree>
    <p:extLst>
      <p:ext uri="{BB962C8B-B14F-4D97-AF65-F5344CB8AC3E}">
        <p14:creationId xmlns:p14="http://schemas.microsoft.com/office/powerpoint/2010/main" val="25827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9626674" cy="1200329"/>
          </a:xfrm>
          <a:prstGeom prst="rect">
            <a:avLst/>
          </a:prstGeom>
          <a:noFill/>
        </p:spPr>
        <p:txBody>
          <a:bodyPr wrap="none" rtlCol="0">
            <a:spAutoFit/>
          </a:bodyPr>
          <a:lstStyle/>
          <a:p>
            <a:r>
              <a:rPr kumimoji="1" lang="ja-JP" altLang="en-US" smtClean="0"/>
              <a:t>・考え方</a:t>
            </a:r>
            <a:endParaRPr kumimoji="1" lang="en-US" altLang="ja-JP" smtClean="0"/>
          </a:p>
          <a:p>
            <a:r>
              <a:rPr lang="ja-JP" altLang="en-US"/>
              <a:t>　</a:t>
            </a:r>
            <a:r>
              <a:rPr lang="ja-JP" altLang="en-US" smtClean="0"/>
              <a:t>　このような単位が違う場合、単位がある側の</a:t>
            </a:r>
            <a:r>
              <a:rPr lang="en-US" altLang="ja-JP" smtClean="0"/>
              <a:t>1</a:t>
            </a:r>
            <a:r>
              <a:rPr lang="ja-JP" altLang="en-US" smtClean="0"/>
              <a:t>を求める事が大切です。この場合、</a:t>
            </a:r>
            <a:r>
              <a:rPr lang="en-US" altLang="ja-JP" smtClean="0"/>
              <a:t>1pixel</a:t>
            </a:r>
            <a:r>
              <a:rPr lang="ja-JP" altLang="en-US" smtClean="0"/>
              <a:t>ですね。</a:t>
            </a:r>
            <a:endParaRPr kumimoji="1" lang="en-US" altLang="ja-JP" smtClean="0"/>
          </a:p>
          <a:p>
            <a:r>
              <a:rPr lang="ja-JP" altLang="en-US" smtClean="0"/>
              <a:t>　</a:t>
            </a:r>
            <a:endParaRPr kumimoji="1" lang="en-US" altLang="ja-JP" smtClean="0"/>
          </a:p>
          <a:p>
            <a:r>
              <a:rPr lang="en-US" altLang="ja-JP"/>
              <a:t> </a:t>
            </a:r>
            <a:endParaRPr kumimoji="1" lang="ja-JP" altLang="en-US"/>
          </a:p>
        </p:txBody>
      </p:sp>
      <p:pic>
        <p:nvPicPr>
          <p:cNvPr id="5" name="図 4"/>
          <p:cNvPicPr>
            <a:picLocks noChangeAspect="1"/>
          </p:cNvPicPr>
          <p:nvPr/>
        </p:nvPicPr>
        <p:blipFill>
          <a:blip r:embed="rId2"/>
          <a:stretch>
            <a:fillRect/>
          </a:stretch>
        </p:blipFill>
        <p:spPr>
          <a:xfrm>
            <a:off x="280158" y="1271777"/>
            <a:ext cx="3579349" cy="2975625"/>
          </a:xfrm>
          <a:prstGeom prst="rect">
            <a:avLst/>
          </a:prstGeom>
        </p:spPr>
      </p:pic>
      <p:cxnSp>
        <p:nvCxnSpPr>
          <p:cNvPr id="6" name="直線矢印コネクタ 5"/>
          <p:cNvCxnSpPr>
            <a:stCxn id="5" idx="1"/>
          </p:cNvCxnSpPr>
          <p:nvPr/>
        </p:nvCxnSpPr>
        <p:spPr>
          <a:xfrm flipV="1">
            <a:off x="280158" y="2752300"/>
            <a:ext cx="3702967" cy="72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5" idx="2"/>
            <a:endCxn id="5" idx="0"/>
          </p:cNvCxnSpPr>
          <p:nvPr/>
        </p:nvCxnSpPr>
        <p:spPr>
          <a:xfrm flipV="1">
            <a:off x="2069833" y="1271777"/>
            <a:ext cx="0" cy="297562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1815731" y="846402"/>
            <a:ext cx="400223" cy="288527"/>
          </a:xfrm>
          <a:prstGeom prst="rect">
            <a:avLst/>
          </a:prstGeom>
          <a:noFill/>
        </p:spPr>
        <p:txBody>
          <a:bodyPr wrap="none" rtlCol="0">
            <a:spAutoFit/>
          </a:bodyPr>
          <a:lstStyle/>
          <a:p>
            <a:r>
              <a:rPr kumimoji="1" lang="en-US" altLang="ja-JP" smtClean="0"/>
              <a:t>1.0</a:t>
            </a:r>
            <a:r>
              <a:rPr kumimoji="1" lang="ja-JP" altLang="en-US" smtClean="0"/>
              <a:t>ｆ</a:t>
            </a:r>
            <a:endParaRPr kumimoji="1" lang="ja-JP" altLang="en-US"/>
          </a:p>
        </p:txBody>
      </p:sp>
      <p:sp>
        <p:nvSpPr>
          <p:cNvPr id="16" name="テキスト ボックス 15"/>
          <p:cNvSpPr txBox="1"/>
          <p:nvPr/>
        </p:nvSpPr>
        <p:spPr>
          <a:xfrm>
            <a:off x="3912218" y="2589238"/>
            <a:ext cx="400223" cy="288527"/>
          </a:xfrm>
          <a:prstGeom prst="rect">
            <a:avLst/>
          </a:prstGeom>
          <a:noFill/>
        </p:spPr>
        <p:txBody>
          <a:bodyPr wrap="none" rtlCol="0">
            <a:spAutoFit/>
          </a:bodyPr>
          <a:lstStyle/>
          <a:p>
            <a:r>
              <a:rPr kumimoji="1" lang="en-US" altLang="ja-JP" smtClean="0"/>
              <a:t>1.0</a:t>
            </a:r>
            <a:r>
              <a:rPr kumimoji="1" lang="ja-JP" altLang="en-US" smtClean="0"/>
              <a:t>ｆ</a:t>
            </a:r>
            <a:endParaRPr kumimoji="1" lang="ja-JP" altLang="en-US"/>
          </a:p>
        </p:txBody>
      </p:sp>
      <p:sp>
        <p:nvSpPr>
          <p:cNvPr id="17" name="テキスト ボックス 16"/>
          <p:cNvSpPr txBox="1"/>
          <p:nvPr/>
        </p:nvSpPr>
        <p:spPr>
          <a:xfrm>
            <a:off x="1205046" y="2762864"/>
            <a:ext cx="810797" cy="288527"/>
          </a:xfrm>
          <a:prstGeom prst="rect">
            <a:avLst/>
          </a:prstGeom>
          <a:noFill/>
        </p:spPr>
        <p:txBody>
          <a:bodyPr wrap="none" rtlCol="0">
            <a:spAutoFit/>
          </a:bodyPr>
          <a:lstStyle/>
          <a:p>
            <a:r>
              <a:rPr kumimoji="1" lang="en-US" altLang="ja-JP" smtClean="0">
                <a:solidFill>
                  <a:schemeClr val="bg1"/>
                </a:solidFill>
              </a:rPr>
              <a:t>(0.0</a:t>
            </a:r>
            <a:r>
              <a:rPr kumimoji="1" lang="ja-JP" altLang="en-US" smtClean="0">
                <a:solidFill>
                  <a:schemeClr val="bg1"/>
                </a:solidFill>
              </a:rPr>
              <a:t>ｆ</a:t>
            </a:r>
            <a:r>
              <a:rPr kumimoji="1" lang="en-US" altLang="ja-JP" smtClean="0">
                <a:solidFill>
                  <a:schemeClr val="bg1"/>
                </a:solidFill>
              </a:rPr>
              <a:t>,0.0</a:t>
            </a:r>
            <a:r>
              <a:rPr kumimoji="1" lang="ja-JP" altLang="en-US" smtClean="0">
                <a:solidFill>
                  <a:schemeClr val="bg1"/>
                </a:solidFill>
              </a:rPr>
              <a:t>ｆ</a:t>
            </a:r>
            <a:r>
              <a:rPr kumimoji="1" lang="en-US" altLang="ja-JP" smtClean="0">
                <a:solidFill>
                  <a:schemeClr val="bg1"/>
                </a:solidFill>
              </a:rPr>
              <a:t>)</a:t>
            </a:r>
            <a:endParaRPr kumimoji="1" lang="ja-JP" altLang="en-US">
              <a:solidFill>
                <a:schemeClr val="bg1"/>
              </a:solidFill>
            </a:endParaRPr>
          </a:p>
        </p:txBody>
      </p:sp>
      <p:sp>
        <p:nvSpPr>
          <p:cNvPr id="18" name="円/楕円 17"/>
          <p:cNvSpPr/>
          <p:nvPr/>
        </p:nvSpPr>
        <p:spPr>
          <a:xfrm>
            <a:off x="2031719" y="2703195"/>
            <a:ext cx="61809" cy="75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p:cNvCxnSpPr/>
          <p:nvPr/>
        </p:nvCxnSpPr>
        <p:spPr>
          <a:xfrm flipV="1">
            <a:off x="3996607" y="2439112"/>
            <a:ext cx="325474" cy="9400"/>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正方形/長方形 29"/>
          <p:cNvSpPr/>
          <p:nvPr/>
        </p:nvSpPr>
        <p:spPr>
          <a:xfrm>
            <a:off x="2063859" y="2103753"/>
            <a:ext cx="939808" cy="6497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p:cNvPicPr>
            <a:picLocks noChangeAspect="1"/>
          </p:cNvPicPr>
          <p:nvPr/>
        </p:nvPicPr>
        <p:blipFill>
          <a:blip r:embed="rId2"/>
          <a:stretch>
            <a:fillRect/>
          </a:stretch>
        </p:blipFill>
        <p:spPr>
          <a:xfrm>
            <a:off x="4393208" y="1369203"/>
            <a:ext cx="3157470" cy="2878199"/>
          </a:xfrm>
          <a:prstGeom prst="rect">
            <a:avLst/>
          </a:prstGeom>
        </p:spPr>
      </p:pic>
      <p:cxnSp>
        <p:nvCxnSpPr>
          <p:cNvPr id="20" name="直線矢印コネクタ 19"/>
          <p:cNvCxnSpPr>
            <a:stCxn id="19" idx="1"/>
          </p:cNvCxnSpPr>
          <p:nvPr/>
        </p:nvCxnSpPr>
        <p:spPr>
          <a:xfrm flipV="1">
            <a:off x="4393208" y="2801251"/>
            <a:ext cx="3266518" cy="705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19" idx="2"/>
            <a:endCxn id="19" idx="0"/>
          </p:cNvCxnSpPr>
          <p:nvPr/>
        </p:nvCxnSpPr>
        <p:spPr>
          <a:xfrm flipV="1">
            <a:off x="5971943" y="1369203"/>
            <a:ext cx="0" cy="287819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7482887" y="2796073"/>
            <a:ext cx="346824" cy="279080"/>
          </a:xfrm>
          <a:prstGeom prst="rect">
            <a:avLst/>
          </a:prstGeom>
          <a:noFill/>
        </p:spPr>
        <p:txBody>
          <a:bodyPr wrap="none" rtlCol="0">
            <a:spAutoFit/>
          </a:bodyPr>
          <a:lstStyle/>
          <a:p>
            <a:r>
              <a:rPr lang="en-US" altLang="ja-JP" smtClean="0"/>
              <a:t>80</a:t>
            </a:r>
            <a:r>
              <a:rPr lang="en-US" altLang="ja-JP"/>
              <a:t>0</a:t>
            </a:r>
            <a:endParaRPr kumimoji="1" lang="ja-JP" altLang="en-US"/>
          </a:p>
        </p:txBody>
      </p:sp>
      <p:sp>
        <p:nvSpPr>
          <p:cNvPr id="23" name="テキスト ボックス 22"/>
          <p:cNvSpPr txBox="1"/>
          <p:nvPr/>
        </p:nvSpPr>
        <p:spPr>
          <a:xfrm>
            <a:off x="5796068" y="987916"/>
            <a:ext cx="346824" cy="279080"/>
          </a:xfrm>
          <a:prstGeom prst="rect">
            <a:avLst/>
          </a:prstGeom>
          <a:noFill/>
        </p:spPr>
        <p:txBody>
          <a:bodyPr wrap="none" rtlCol="0">
            <a:spAutoFit/>
          </a:bodyPr>
          <a:lstStyle/>
          <a:p>
            <a:r>
              <a:rPr lang="en-US" altLang="ja-JP" smtClean="0"/>
              <a:t>600</a:t>
            </a:r>
            <a:endParaRPr kumimoji="1" lang="ja-JP" altLang="en-US"/>
          </a:p>
        </p:txBody>
      </p:sp>
      <p:sp>
        <p:nvSpPr>
          <p:cNvPr id="24" name="テキスト ボックス 23"/>
          <p:cNvSpPr txBox="1"/>
          <p:nvPr/>
        </p:nvSpPr>
        <p:spPr>
          <a:xfrm>
            <a:off x="5375369" y="2801251"/>
            <a:ext cx="617477" cy="369332"/>
          </a:xfrm>
          <a:prstGeom prst="rect">
            <a:avLst/>
          </a:prstGeom>
          <a:noFill/>
        </p:spPr>
        <p:txBody>
          <a:bodyPr wrap="none" rtlCol="0">
            <a:spAutoFit/>
          </a:bodyPr>
          <a:lstStyle/>
          <a:p>
            <a:r>
              <a:rPr kumimoji="1" lang="en-US" altLang="ja-JP" smtClean="0">
                <a:solidFill>
                  <a:schemeClr val="bg1"/>
                </a:solidFill>
              </a:rPr>
              <a:t>(0,0)</a:t>
            </a:r>
            <a:endParaRPr kumimoji="1" lang="ja-JP" altLang="en-US">
              <a:solidFill>
                <a:schemeClr val="bg1"/>
              </a:solidFill>
            </a:endParaRPr>
          </a:p>
        </p:txBody>
      </p:sp>
      <p:sp>
        <p:nvSpPr>
          <p:cNvPr id="25" name="円/楕円 24"/>
          <p:cNvSpPr/>
          <p:nvPr/>
        </p:nvSpPr>
        <p:spPr>
          <a:xfrm>
            <a:off x="5938322" y="2753754"/>
            <a:ext cx="54524" cy="72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5961691" y="2149063"/>
            <a:ext cx="829037" cy="6284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3" name="図 52"/>
          <p:cNvPicPr>
            <a:picLocks noChangeAspect="1"/>
          </p:cNvPicPr>
          <p:nvPr/>
        </p:nvPicPr>
        <p:blipFill>
          <a:blip r:embed="rId2"/>
          <a:stretch>
            <a:fillRect/>
          </a:stretch>
        </p:blipFill>
        <p:spPr>
          <a:xfrm>
            <a:off x="8112059" y="1366453"/>
            <a:ext cx="3157470" cy="2878199"/>
          </a:xfrm>
          <a:prstGeom prst="rect">
            <a:avLst/>
          </a:prstGeom>
        </p:spPr>
      </p:pic>
      <p:cxnSp>
        <p:nvCxnSpPr>
          <p:cNvPr id="54" name="直線矢印コネクタ 53"/>
          <p:cNvCxnSpPr>
            <a:stCxn id="59" idx="2"/>
          </p:cNvCxnSpPr>
          <p:nvPr/>
        </p:nvCxnSpPr>
        <p:spPr>
          <a:xfrm>
            <a:off x="9657173" y="2787370"/>
            <a:ext cx="1721404" cy="1113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a:stCxn id="59" idx="3"/>
            <a:endCxn id="53" idx="0"/>
          </p:cNvCxnSpPr>
          <p:nvPr/>
        </p:nvCxnSpPr>
        <p:spPr>
          <a:xfrm flipV="1">
            <a:off x="9665158" y="1366453"/>
            <a:ext cx="25636" cy="144663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p:cNvSpPr txBox="1"/>
          <p:nvPr/>
        </p:nvSpPr>
        <p:spPr>
          <a:xfrm>
            <a:off x="11182823" y="2756204"/>
            <a:ext cx="535724" cy="369332"/>
          </a:xfrm>
          <a:prstGeom prst="rect">
            <a:avLst/>
          </a:prstGeom>
          <a:noFill/>
        </p:spPr>
        <p:txBody>
          <a:bodyPr wrap="none" rtlCol="0">
            <a:spAutoFit/>
          </a:bodyPr>
          <a:lstStyle/>
          <a:p>
            <a:r>
              <a:rPr lang="en-US" altLang="ja-JP" smtClean="0"/>
              <a:t>400</a:t>
            </a:r>
            <a:endParaRPr kumimoji="1" lang="ja-JP" altLang="en-US"/>
          </a:p>
        </p:txBody>
      </p:sp>
      <p:sp>
        <p:nvSpPr>
          <p:cNvPr id="57" name="テキスト ボックス 56"/>
          <p:cNvSpPr txBox="1"/>
          <p:nvPr/>
        </p:nvSpPr>
        <p:spPr>
          <a:xfrm>
            <a:off x="9514919" y="985166"/>
            <a:ext cx="535724" cy="369332"/>
          </a:xfrm>
          <a:prstGeom prst="rect">
            <a:avLst/>
          </a:prstGeom>
          <a:noFill/>
        </p:spPr>
        <p:txBody>
          <a:bodyPr wrap="none" rtlCol="0">
            <a:spAutoFit/>
          </a:bodyPr>
          <a:lstStyle/>
          <a:p>
            <a:r>
              <a:rPr lang="en-US" altLang="ja-JP" smtClean="0"/>
              <a:t>30</a:t>
            </a:r>
            <a:r>
              <a:rPr lang="en-US" altLang="ja-JP"/>
              <a:t>0</a:t>
            </a:r>
            <a:endParaRPr kumimoji="1" lang="ja-JP" altLang="en-US"/>
          </a:p>
        </p:txBody>
      </p:sp>
      <p:sp>
        <p:nvSpPr>
          <p:cNvPr id="58" name="テキスト ボックス 57"/>
          <p:cNvSpPr txBox="1"/>
          <p:nvPr/>
        </p:nvSpPr>
        <p:spPr>
          <a:xfrm>
            <a:off x="9094220" y="2798501"/>
            <a:ext cx="617477" cy="369332"/>
          </a:xfrm>
          <a:prstGeom prst="rect">
            <a:avLst/>
          </a:prstGeom>
          <a:noFill/>
        </p:spPr>
        <p:txBody>
          <a:bodyPr wrap="none" rtlCol="0">
            <a:spAutoFit/>
          </a:bodyPr>
          <a:lstStyle/>
          <a:p>
            <a:r>
              <a:rPr kumimoji="1" lang="en-US" altLang="ja-JP" smtClean="0">
                <a:solidFill>
                  <a:schemeClr val="bg1"/>
                </a:solidFill>
              </a:rPr>
              <a:t>(0,0)</a:t>
            </a:r>
            <a:endParaRPr kumimoji="1" lang="ja-JP" altLang="en-US">
              <a:solidFill>
                <a:schemeClr val="bg1"/>
              </a:solidFill>
            </a:endParaRPr>
          </a:p>
        </p:txBody>
      </p:sp>
      <p:sp>
        <p:nvSpPr>
          <p:cNvPr id="59" name="円/楕円 58"/>
          <p:cNvSpPr/>
          <p:nvPr/>
        </p:nvSpPr>
        <p:spPr>
          <a:xfrm>
            <a:off x="9657173" y="2751004"/>
            <a:ext cx="54524" cy="72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9680542" y="2146313"/>
            <a:ext cx="829037" cy="6284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5" name="直線矢印コネクタ 64"/>
          <p:cNvCxnSpPr/>
          <p:nvPr/>
        </p:nvCxnSpPr>
        <p:spPr>
          <a:xfrm flipV="1">
            <a:off x="7692932" y="2477161"/>
            <a:ext cx="325474" cy="9400"/>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p:cNvSpPr txBox="1"/>
          <p:nvPr/>
        </p:nvSpPr>
        <p:spPr>
          <a:xfrm>
            <a:off x="280158" y="4427805"/>
            <a:ext cx="11891910" cy="923330"/>
          </a:xfrm>
          <a:prstGeom prst="rect">
            <a:avLst/>
          </a:prstGeom>
          <a:noFill/>
        </p:spPr>
        <p:txBody>
          <a:bodyPr wrap="none" rtlCol="0">
            <a:spAutoFit/>
          </a:bodyPr>
          <a:lstStyle/>
          <a:p>
            <a:r>
              <a:rPr kumimoji="1" lang="ja-JP" altLang="en-US" smtClean="0"/>
              <a:t>このように考えた場合、</a:t>
            </a:r>
            <a:r>
              <a:rPr kumimoji="1" lang="en-US" altLang="ja-JP" smtClean="0"/>
              <a:t>3D</a:t>
            </a:r>
            <a:r>
              <a:rPr kumimoji="1" lang="ja-JP" altLang="en-US" smtClean="0"/>
              <a:t>の</a:t>
            </a:r>
            <a:r>
              <a:rPr kumimoji="1" lang="en-US" altLang="ja-JP" smtClean="0"/>
              <a:t>viewport</a:t>
            </a:r>
            <a:r>
              <a:rPr kumimoji="1" lang="ja-JP" altLang="en-US" smtClean="0"/>
              <a:t>座標上だと</a:t>
            </a:r>
            <a:r>
              <a:rPr kumimoji="1" lang="en-US" altLang="ja-JP" smtClean="0"/>
              <a:t>1pixel</a:t>
            </a:r>
            <a:r>
              <a:rPr kumimoji="1" lang="ja-JP" altLang="en-US" smtClean="0"/>
              <a:t>は </a:t>
            </a:r>
            <a:r>
              <a:rPr lang="en-US" altLang="ja-JP" smtClean="0"/>
              <a:t>W</a:t>
            </a:r>
            <a:r>
              <a:rPr kumimoji="1" lang="en-US" altLang="ja-JP" smtClean="0"/>
              <a:t>=1.0f / 400  </a:t>
            </a:r>
            <a:r>
              <a:rPr kumimoji="1" lang="ja-JP" altLang="en-US" smtClean="0"/>
              <a:t>と　</a:t>
            </a:r>
            <a:r>
              <a:rPr lang="en-US" altLang="ja-JP" smtClean="0"/>
              <a:t>H</a:t>
            </a:r>
            <a:r>
              <a:rPr kumimoji="1" lang="en-US" altLang="ja-JP" smtClean="0"/>
              <a:t>=1.0f/300</a:t>
            </a:r>
            <a:r>
              <a:rPr lang="ja-JP" altLang="en-US" smtClean="0"/>
              <a:t>と言うことがわかります</a:t>
            </a:r>
            <a:r>
              <a:rPr kumimoji="1" lang="ja-JP" altLang="en-US" smtClean="0"/>
              <a:t>。この</a:t>
            </a:r>
            <a:r>
              <a:rPr kumimoji="1" lang="en-US" altLang="ja-JP" smtClean="0"/>
              <a:t>texture</a:t>
            </a:r>
          </a:p>
          <a:p>
            <a:r>
              <a:rPr kumimoji="1" lang="ja-JP" altLang="en-US" smtClean="0"/>
              <a:t>の</a:t>
            </a:r>
            <a:r>
              <a:rPr kumimoji="1" lang="en-US" altLang="ja-JP" smtClean="0"/>
              <a:t>size</a:t>
            </a:r>
            <a:r>
              <a:rPr kumimoji="1" lang="ja-JP" altLang="en-US" smtClean="0"/>
              <a:t>が</a:t>
            </a:r>
            <a:r>
              <a:rPr kumimoji="1" lang="en-US" altLang="ja-JP" smtClean="0"/>
              <a:t>256</a:t>
            </a:r>
            <a:r>
              <a:rPr kumimoji="1" lang="ja-JP" altLang="en-US" smtClean="0"/>
              <a:t>の場合、</a:t>
            </a:r>
            <a:r>
              <a:rPr lang="en-US" altLang="ja-JP" smtClean="0"/>
              <a:t>W=256/400  H=256/300</a:t>
            </a:r>
            <a:r>
              <a:rPr lang="ja-JP" altLang="en-US" smtClean="0"/>
              <a:t>が</a:t>
            </a:r>
            <a:r>
              <a:rPr lang="en-US" altLang="ja-JP"/>
              <a:t>viewport</a:t>
            </a:r>
            <a:r>
              <a:rPr lang="ja-JP" altLang="en-US" smtClean="0"/>
              <a:t>座標上と計算できるわけです。これを頂点</a:t>
            </a:r>
            <a:r>
              <a:rPr lang="en-US" altLang="ja-JP" smtClean="0"/>
              <a:t>shader</a:t>
            </a:r>
            <a:r>
              <a:rPr lang="ja-JP" altLang="en-US" smtClean="0"/>
              <a:t>内で計算すれば</a:t>
            </a:r>
            <a:endParaRPr lang="en-US" altLang="ja-JP" smtClean="0"/>
          </a:p>
          <a:p>
            <a:r>
              <a:rPr lang="ja-JP" altLang="en-US" smtClean="0"/>
              <a:t>うまくいくかもしれませんね。</a:t>
            </a:r>
            <a:endParaRPr kumimoji="1" lang="en-US" altLang="ja-JP" smtClean="0"/>
          </a:p>
        </p:txBody>
      </p:sp>
    </p:spTree>
    <p:extLst>
      <p:ext uri="{BB962C8B-B14F-4D97-AF65-F5344CB8AC3E}">
        <p14:creationId xmlns:p14="http://schemas.microsoft.com/office/powerpoint/2010/main" val="1895754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5335115" cy="369332"/>
          </a:xfrm>
          <a:prstGeom prst="rect">
            <a:avLst/>
          </a:prstGeom>
          <a:noFill/>
        </p:spPr>
        <p:txBody>
          <a:bodyPr wrap="none" rtlCol="0">
            <a:spAutoFit/>
          </a:bodyPr>
          <a:lstStyle/>
          <a:p>
            <a:r>
              <a:rPr kumimoji="1" lang="ja-JP" altLang="en-US" smtClean="0"/>
              <a:t>・</a:t>
            </a:r>
            <a:r>
              <a:rPr kumimoji="1" lang="en-US" altLang="ja-JP" smtClean="0"/>
              <a:t>1.0f</a:t>
            </a:r>
            <a:r>
              <a:rPr kumimoji="1" lang="ja-JP" altLang="en-US" smtClean="0"/>
              <a:t>はとても使いやすいので頂点の情報を</a:t>
            </a:r>
            <a:r>
              <a:rPr kumimoji="1" lang="en-US" altLang="ja-JP" smtClean="0"/>
              <a:t>1.0</a:t>
            </a:r>
            <a:r>
              <a:rPr kumimoji="1" lang="ja-JP" altLang="en-US" smtClean="0"/>
              <a:t>で統一</a:t>
            </a:r>
            <a:endParaRPr kumimoji="1" lang="ja-JP" altLang="en-US"/>
          </a:p>
        </p:txBody>
      </p:sp>
      <p:pic>
        <p:nvPicPr>
          <p:cNvPr id="5" name="図 4"/>
          <p:cNvPicPr>
            <a:picLocks noChangeAspect="1"/>
          </p:cNvPicPr>
          <p:nvPr/>
        </p:nvPicPr>
        <p:blipFill>
          <a:blip r:embed="rId2"/>
          <a:stretch>
            <a:fillRect/>
          </a:stretch>
        </p:blipFill>
        <p:spPr>
          <a:xfrm>
            <a:off x="193508" y="738665"/>
            <a:ext cx="6736682" cy="1415990"/>
          </a:xfrm>
          <a:prstGeom prst="rect">
            <a:avLst/>
          </a:prstGeom>
          <a:ln>
            <a:solidFill>
              <a:schemeClr val="tx1"/>
            </a:solidFill>
          </a:ln>
        </p:spPr>
      </p:pic>
      <p:sp>
        <p:nvSpPr>
          <p:cNvPr id="6" name="正方形/長方形 5"/>
          <p:cNvSpPr/>
          <p:nvPr/>
        </p:nvSpPr>
        <p:spPr>
          <a:xfrm>
            <a:off x="193507" y="369332"/>
            <a:ext cx="2076722" cy="369332"/>
          </a:xfrm>
          <a:prstGeom prst="rect">
            <a:avLst/>
          </a:prstGeom>
        </p:spPr>
        <p:txBody>
          <a:bodyPr wrap="none">
            <a:spAutoFit/>
          </a:bodyPr>
          <a:lstStyle/>
          <a:p>
            <a:r>
              <a:rPr lang="ja-JP" altLang="en-US"/>
              <a:t>Draw2DPolygon.cpp</a:t>
            </a:r>
          </a:p>
        </p:txBody>
      </p:sp>
      <p:cxnSp>
        <p:nvCxnSpPr>
          <p:cNvPr id="7" name="直線矢印コネクタ 6"/>
          <p:cNvCxnSpPr/>
          <p:nvPr/>
        </p:nvCxnSpPr>
        <p:spPr>
          <a:xfrm flipH="1">
            <a:off x="2646947" y="1014527"/>
            <a:ext cx="4475747" cy="71802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7218947" y="738664"/>
            <a:ext cx="3863558" cy="369332"/>
          </a:xfrm>
          <a:prstGeom prst="rect">
            <a:avLst/>
          </a:prstGeom>
          <a:noFill/>
        </p:spPr>
        <p:txBody>
          <a:bodyPr wrap="none" rtlCol="0">
            <a:spAutoFit/>
          </a:bodyPr>
          <a:lstStyle/>
          <a:p>
            <a:r>
              <a:rPr kumimoji="1" lang="ja-JP" altLang="en-US" smtClean="0"/>
              <a:t>変更：頂点の位置を</a:t>
            </a:r>
            <a:r>
              <a:rPr kumimoji="1" lang="en-US" altLang="ja-JP" smtClean="0"/>
              <a:t>0.5</a:t>
            </a:r>
            <a:r>
              <a:rPr lang="ja-JP" altLang="en-US" smtClean="0"/>
              <a:t>から</a:t>
            </a:r>
            <a:r>
              <a:rPr lang="en-US" altLang="ja-JP" smtClean="0"/>
              <a:t>1.0f</a:t>
            </a:r>
            <a:r>
              <a:rPr lang="ja-JP" altLang="en-US" smtClean="0"/>
              <a:t>に変更</a:t>
            </a:r>
            <a:endParaRPr kumimoji="1" lang="ja-JP" altLang="en-US"/>
          </a:p>
        </p:txBody>
      </p:sp>
      <p:sp>
        <p:nvSpPr>
          <p:cNvPr id="14" name="テキスト ボックス 13"/>
          <p:cNvSpPr txBox="1"/>
          <p:nvPr/>
        </p:nvSpPr>
        <p:spPr>
          <a:xfrm>
            <a:off x="0" y="2322095"/>
            <a:ext cx="11327588" cy="646331"/>
          </a:xfrm>
          <a:prstGeom prst="rect">
            <a:avLst/>
          </a:prstGeom>
          <a:noFill/>
        </p:spPr>
        <p:txBody>
          <a:bodyPr wrap="none" rtlCol="0">
            <a:spAutoFit/>
          </a:bodyPr>
          <a:lstStyle/>
          <a:p>
            <a:r>
              <a:rPr lang="ja-JP" altLang="en-US" smtClean="0"/>
              <a:t>表示してみると大きくなりますが、何もしていない訳ですから、</a:t>
            </a:r>
            <a:r>
              <a:rPr lang="en-US" altLang="ja-JP" smtClean="0"/>
              <a:t>Polygon</a:t>
            </a:r>
            <a:r>
              <a:rPr lang="ja-JP" altLang="en-US" smtClean="0"/>
              <a:t>は</a:t>
            </a:r>
            <a:r>
              <a:rPr lang="en-US" altLang="ja-JP" smtClean="0"/>
              <a:t>H=1.0(300) W=1.0(400)</a:t>
            </a:r>
            <a:r>
              <a:rPr lang="ja-JP" altLang="en-US" smtClean="0"/>
              <a:t>の大きさで描画してる</a:t>
            </a:r>
            <a:endParaRPr lang="en-US" altLang="ja-JP" smtClean="0"/>
          </a:p>
          <a:p>
            <a:r>
              <a:rPr lang="ja-JP" altLang="en-US"/>
              <a:t>状態</a:t>
            </a:r>
            <a:r>
              <a:rPr lang="ja-JP" altLang="en-US" smtClean="0"/>
              <a:t>です。頂点</a:t>
            </a:r>
            <a:r>
              <a:rPr lang="en-US" altLang="ja-JP" smtClean="0"/>
              <a:t>Shader</a:t>
            </a:r>
            <a:r>
              <a:rPr lang="ja-JP" altLang="en-US" smtClean="0"/>
              <a:t>を触って、</a:t>
            </a:r>
            <a:r>
              <a:rPr lang="en-US" altLang="ja-JP" smtClean="0"/>
              <a:t>TextureSize</a:t>
            </a:r>
            <a:r>
              <a:rPr lang="ja-JP" altLang="en-US" smtClean="0"/>
              <a:t>に合わせて表示させてみましょう。</a:t>
            </a:r>
            <a:endParaRPr lang="en-US" altLang="ja-JP" smtClean="0"/>
          </a:p>
        </p:txBody>
      </p:sp>
      <p:pic>
        <p:nvPicPr>
          <p:cNvPr id="13" name="図 12"/>
          <p:cNvPicPr>
            <a:picLocks noChangeAspect="1"/>
          </p:cNvPicPr>
          <p:nvPr/>
        </p:nvPicPr>
        <p:blipFill>
          <a:blip r:embed="rId3"/>
          <a:stretch>
            <a:fillRect/>
          </a:stretch>
        </p:blipFill>
        <p:spPr>
          <a:xfrm>
            <a:off x="289760" y="3255251"/>
            <a:ext cx="1887956" cy="1296606"/>
          </a:xfrm>
          <a:prstGeom prst="rect">
            <a:avLst/>
          </a:prstGeom>
          <a:ln>
            <a:solidFill>
              <a:schemeClr val="tx1"/>
            </a:solidFill>
          </a:ln>
        </p:spPr>
      </p:pic>
      <p:sp>
        <p:nvSpPr>
          <p:cNvPr id="22" name="テキスト ボックス 21"/>
          <p:cNvSpPr txBox="1"/>
          <p:nvPr/>
        </p:nvSpPr>
        <p:spPr>
          <a:xfrm>
            <a:off x="732768" y="3479282"/>
            <a:ext cx="337273" cy="204330"/>
          </a:xfrm>
          <a:prstGeom prst="rect">
            <a:avLst/>
          </a:prstGeom>
          <a:noFill/>
        </p:spPr>
        <p:txBody>
          <a:bodyPr wrap="none" rtlCol="0">
            <a:spAutoFit/>
          </a:bodyPr>
          <a:lstStyle/>
          <a:p>
            <a:r>
              <a:rPr kumimoji="1" lang="en-US" altLang="ja-JP" smtClean="0">
                <a:solidFill>
                  <a:schemeClr val="bg1"/>
                </a:solidFill>
              </a:rPr>
              <a:t>300</a:t>
            </a:r>
            <a:endParaRPr kumimoji="1" lang="ja-JP" altLang="en-US">
              <a:solidFill>
                <a:schemeClr val="bg1"/>
              </a:solidFill>
            </a:endParaRPr>
          </a:p>
        </p:txBody>
      </p:sp>
      <p:sp>
        <p:nvSpPr>
          <p:cNvPr id="23" name="テキスト ボックス 22"/>
          <p:cNvSpPr txBox="1"/>
          <p:nvPr/>
        </p:nvSpPr>
        <p:spPr>
          <a:xfrm>
            <a:off x="1368454" y="3916347"/>
            <a:ext cx="337273" cy="204330"/>
          </a:xfrm>
          <a:prstGeom prst="rect">
            <a:avLst/>
          </a:prstGeom>
          <a:noFill/>
        </p:spPr>
        <p:txBody>
          <a:bodyPr wrap="none" rtlCol="0">
            <a:spAutoFit/>
          </a:bodyPr>
          <a:lstStyle/>
          <a:p>
            <a:r>
              <a:rPr kumimoji="1" lang="en-US" altLang="ja-JP" smtClean="0">
                <a:solidFill>
                  <a:schemeClr val="bg1"/>
                </a:solidFill>
              </a:rPr>
              <a:t>400</a:t>
            </a:r>
            <a:endParaRPr kumimoji="1" lang="ja-JP" altLang="en-US">
              <a:solidFill>
                <a:schemeClr val="bg1"/>
              </a:solidFill>
            </a:endParaRPr>
          </a:p>
        </p:txBody>
      </p:sp>
      <p:pic>
        <p:nvPicPr>
          <p:cNvPr id="24" name="図 23"/>
          <p:cNvPicPr>
            <a:picLocks noChangeAspect="1"/>
          </p:cNvPicPr>
          <p:nvPr/>
        </p:nvPicPr>
        <p:blipFill>
          <a:blip r:embed="rId4"/>
          <a:stretch>
            <a:fillRect/>
          </a:stretch>
        </p:blipFill>
        <p:spPr>
          <a:xfrm>
            <a:off x="2620724" y="3519378"/>
            <a:ext cx="4467225" cy="2771775"/>
          </a:xfrm>
          <a:prstGeom prst="rect">
            <a:avLst/>
          </a:prstGeom>
          <a:ln>
            <a:solidFill>
              <a:schemeClr val="tx1"/>
            </a:solidFill>
          </a:ln>
        </p:spPr>
      </p:pic>
      <p:pic>
        <p:nvPicPr>
          <p:cNvPr id="29" name="図 28"/>
          <p:cNvPicPr>
            <a:picLocks noChangeAspect="1"/>
          </p:cNvPicPr>
          <p:nvPr/>
        </p:nvPicPr>
        <p:blipFill>
          <a:blip r:embed="rId5"/>
          <a:stretch>
            <a:fillRect/>
          </a:stretch>
        </p:blipFill>
        <p:spPr>
          <a:xfrm>
            <a:off x="289761" y="4802675"/>
            <a:ext cx="1887956" cy="1480195"/>
          </a:xfrm>
          <a:prstGeom prst="rect">
            <a:avLst/>
          </a:prstGeom>
        </p:spPr>
      </p:pic>
      <p:sp>
        <p:nvSpPr>
          <p:cNvPr id="33" name="正方形/長方形 32"/>
          <p:cNvSpPr/>
          <p:nvPr/>
        </p:nvSpPr>
        <p:spPr>
          <a:xfrm>
            <a:off x="2620723" y="3164875"/>
            <a:ext cx="1778244" cy="369332"/>
          </a:xfrm>
          <a:prstGeom prst="rect">
            <a:avLst/>
          </a:prstGeom>
        </p:spPr>
        <p:txBody>
          <a:bodyPr wrap="none">
            <a:spAutoFit/>
          </a:bodyPr>
          <a:lstStyle/>
          <a:p>
            <a:r>
              <a:rPr lang="ja-JP" altLang="en-US"/>
              <a:t>PolygonDraw.hlsl</a:t>
            </a:r>
          </a:p>
        </p:txBody>
      </p:sp>
      <p:cxnSp>
        <p:nvCxnSpPr>
          <p:cNvPr id="34" name="直線矢印コネクタ 33"/>
          <p:cNvCxnSpPr/>
          <p:nvPr/>
        </p:nvCxnSpPr>
        <p:spPr>
          <a:xfrm flipH="1">
            <a:off x="6930190" y="3619511"/>
            <a:ext cx="398797" cy="11857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p:cNvSpPr txBox="1"/>
          <p:nvPr/>
        </p:nvSpPr>
        <p:spPr>
          <a:xfrm>
            <a:off x="7384978" y="3434845"/>
            <a:ext cx="4940776" cy="923330"/>
          </a:xfrm>
          <a:prstGeom prst="rect">
            <a:avLst/>
          </a:prstGeom>
          <a:noFill/>
        </p:spPr>
        <p:txBody>
          <a:bodyPr wrap="none" rtlCol="0">
            <a:spAutoFit/>
          </a:bodyPr>
          <a:lstStyle/>
          <a:p>
            <a:r>
              <a:rPr kumimoji="1" lang="ja-JP" altLang="en-US" smtClean="0"/>
              <a:t>変更：頂点位置の</a:t>
            </a:r>
            <a:r>
              <a:rPr kumimoji="1" lang="en-US" altLang="ja-JP" smtClean="0"/>
              <a:t>x</a:t>
            </a:r>
            <a:r>
              <a:rPr kumimoji="1" lang="ja-JP" altLang="en-US" smtClean="0"/>
              <a:t>と</a:t>
            </a:r>
            <a:r>
              <a:rPr kumimoji="1" lang="en-US" altLang="ja-JP" smtClean="0"/>
              <a:t>y</a:t>
            </a:r>
            <a:r>
              <a:rPr kumimoji="1" lang="ja-JP" altLang="en-US" smtClean="0"/>
              <a:t>に</a:t>
            </a:r>
            <a:r>
              <a:rPr lang="en-US" altLang="ja-JP" smtClean="0"/>
              <a:t>T</a:t>
            </a:r>
            <a:r>
              <a:rPr kumimoji="1" lang="en-US" altLang="ja-JP" smtClean="0"/>
              <a:t>extureSize/WindowSize</a:t>
            </a:r>
          </a:p>
          <a:p>
            <a:r>
              <a:rPr lang="ja-JP" altLang="en-US" smtClean="0"/>
              <a:t>で割合を求めることで、</a:t>
            </a:r>
            <a:r>
              <a:rPr lang="en-US" altLang="ja-JP" smtClean="0"/>
              <a:t>0.0</a:t>
            </a:r>
            <a:r>
              <a:rPr lang="ja-JP" altLang="en-US" smtClean="0"/>
              <a:t>～</a:t>
            </a:r>
            <a:r>
              <a:rPr lang="en-US" altLang="ja-JP" smtClean="0"/>
              <a:t>1.0</a:t>
            </a:r>
            <a:r>
              <a:rPr lang="ja-JP" altLang="en-US" smtClean="0"/>
              <a:t>での大きさを求め</a:t>
            </a:r>
            <a:endParaRPr lang="en-US" altLang="ja-JP" smtClean="0"/>
          </a:p>
          <a:p>
            <a:r>
              <a:rPr lang="ja-JP" altLang="en-US" smtClean="0"/>
              <a:t>て、ｘ・ｙの位置に縮小させた。</a:t>
            </a:r>
            <a:endParaRPr lang="en-US" altLang="ja-JP" smtClean="0"/>
          </a:p>
        </p:txBody>
      </p:sp>
      <p:cxnSp>
        <p:nvCxnSpPr>
          <p:cNvPr id="41" name="直線矢印コネクタ 40"/>
          <p:cNvCxnSpPr/>
          <p:nvPr/>
        </p:nvCxnSpPr>
        <p:spPr>
          <a:xfrm flipH="1">
            <a:off x="4654938" y="5542772"/>
            <a:ext cx="273004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7495674" y="5354053"/>
            <a:ext cx="4572085" cy="646331"/>
          </a:xfrm>
          <a:prstGeom prst="rect">
            <a:avLst/>
          </a:prstGeom>
          <a:noFill/>
        </p:spPr>
        <p:txBody>
          <a:bodyPr wrap="none" rtlCol="0">
            <a:spAutoFit/>
          </a:bodyPr>
          <a:lstStyle/>
          <a:p>
            <a:r>
              <a:rPr kumimoji="1" lang="ja-JP" altLang="en-US" smtClean="0"/>
              <a:t>残りの</a:t>
            </a:r>
            <a:r>
              <a:rPr kumimoji="1" lang="en-US" altLang="ja-JP" smtClean="0"/>
              <a:t>Data</a:t>
            </a:r>
            <a:r>
              <a:rPr kumimoji="1" lang="ja-JP" altLang="en-US" smtClean="0"/>
              <a:t>はそのまま流してるが</a:t>
            </a:r>
            <a:r>
              <a:rPr lang="ja-JP" altLang="en-US" smtClean="0"/>
              <a:t>、</a:t>
            </a:r>
            <a:r>
              <a:rPr lang="en-US" altLang="ja-JP" smtClean="0"/>
              <a:t>pos.zw</a:t>
            </a:r>
            <a:r>
              <a:rPr lang="ja-JP" altLang="en-US"/>
              <a:t>等</a:t>
            </a:r>
            <a:endParaRPr lang="en-US" altLang="ja-JP" smtClean="0"/>
          </a:p>
          <a:p>
            <a:r>
              <a:rPr kumimoji="1" lang="en-US" altLang="ja-JP" smtClean="0"/>
              <a:t>Member</a:t>
            </a:r>
            <a:r>
              <a:rPr kumimoji="1" lang="ja-JP" altLang="en-US" smtClean="0"/>
              <a:t>に対して、このような</a:t>
            </a:r>
            <a:r>
              <a:rPr lang="ja-JP" altLang="en-US" smtClean="0"/>
              <a:t>書き方もできる。</a:t>
            </a:r>
            <a:endParaRPr kumimoji="1" lang="en-US" altLang="ja-JP" smtClean="0"/>
          </a:p>
        </p:txBody>
      </p:sp>
      <p:cxnSp>
        <p:nvCxnSpPr>
          <p:cNvPr id="44" name="直線矢印コネクタ 43"/>
          <p:cNvCxnSpPr/>
          <p:nvPr/>
        </p:nvCxnSpPr>
        <p:spPr>
          <a:xfrm flipH="1">
            <a:off x="1204652" y="4165129"/>
            <a:ext cx="54431" cy="42228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746294" y="5127959"/>
            <a:ext cx="535724" cy="369332"/>
          </a:xfrm>
          <a:prstGeom prst="rect">
            <a:avLst/>
          </a:prstGeom>
          <a:noFill/>
        </p:spPr>
        <p:txBody>
          <a:bodyPr wrap="none" rtlCol="0">
            <a:spAutoFit/>
          </a:bodyPr>
          <a:lstStyle/>
          <a:p>
            <a:r>
              <a:rPr kumimoji="1" lang="en-US" altLang="ja-JP" smtClean="0">
                <a:solidFill>
                  <a:schemeClr val="bg1"/>
                </a:solidFill>
              </a:rPr>
              <a:t>256</a:t>
            </a:r>
            <a:endParaRPr kumimoji="1" lang="ja-JP" altLang="en-US">
              <a:solidFill>
                <a:schemeClr val="bg1"/>
              </a:solidFill>
            </a:endParaRPr>
          </a:p>
        </p:txBody>
      </p:sp>
      <p:sp>
        <p:nvSpPr>
          <p:cNvPr id="47" name="テキスト ボックス 46"/>
          <p:cNvSpPr txBox="1"/>
          <p:nvPr/>
        </p:nvSpPr>
        <p:spPr>
          <a:xfrm>
            <a:off x="1335755" y="5450977"/>
            <a:ext cx="535724" cy="369332"/>
          </a:xfrm>
          <a:prstGeom prst="rect">
            <a:avLst/>
          </a:prstGeom>
          <a:noFill/>
        </p:spPr>
        <p:txBody>
          <a:bodyPr wrap="none" rtlCol="0">
            <a:spAutoFit/>
          </a:bodyPr>
          <a:lstStyle/>
          <a:p>
            <a:r>
              <a:rPr kumimoji="1" lang="en-US" altLang="ja-JP" smtClean="0">
                <a:solidFill>
                  <a:schemeClr val="bg1"/>
                </a:solidFill>
              </a:rPr>
              <a:t>256</a:t>
            </a:r>
            <a:endParaRPr kumimoji="1" lang="ja-JP" altLang="en-US">
              <a:solidFill>
                <a:schemeClr val="bg1"/>
              </a:solidFill>
            </a:endParaRPr>
          </a:p>
        </p:txBody>
      </p:sp>
      <p:sp>
        <p:nvSpPr>
          <p:cNvPr id="48" name="正方形/長方形 47"/>
          <p:cNvSpPr/>
          <p:nvPr/>
        </p:nvSpPr>
        <p:spPr>
          <a:xfrm>
            <a:off x="1231867" y="3293710"/>
            <a:ext cx="945849" cy="71277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1245166" y="5030555"/>
            <a:ext cx="626313" cy="466737"/>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p:cNvSpPr txBox="1"/>
          <p:nvPr/>
        </p:nvSpPr>
        <p:spPr>
          <a:xfrm>
            <a:off x="193507" y="6448926"/>
            <a:ext cx="8766439" cy="369332"/>
          </a:xfrm>
          <a:prstGeom prst="rect">
            <a:avLst/>
          </a:prstGeom>
          <a:noFill/>
        </p:spPr>
        <p:txBody>
          <a:bodyPr wrap="none" rtlCol="0">
            <a:spAutoFit/>
          </a:bodyPr>
          <a:lstStyle/>
          <a:p>
            <a:r>
              <a:rPr lang="en-US" altLang="ja-JP" smtClean="0"/>
              <a:t>T</a:t>
            </a:r>
            <a:r>
              <a:rPr kumimoji="1" lang="en-US" altLang="ja-JP" smtClean="0"/>
              <a:t>extureSize</a:t>
            </a:r>
            <a:r>
              <a:rPr kumimoji="1" lang="ja-JP" altLang="en-US" smtClean="0"/>
              <a:t>や</a:t>
            </a:r>
            <a:r>
              <a:rPr lang="en-US" altLang="ja-JP" smtClean="0"/>
              <a:t>W</a:t>
            </a:r>
            <a:r>
              <a:rPr kumimoji="1" lang="en-US" altLang="ja-JP" smtClean="0"/>
              <a:t>indowSize</a:t>
            </a:r>
            <a:r>
              <a:rPr kumimoji="1" lang="ja-JP" altLang="en-US" smtClean="0"/>
              <a:t>は固定ですが、また後でこの辺は自由にできるようにしましょう。</a:t>
            </a:r>
            <a:endParaRPr kumimoji="1" lang="ja-JP" altLang="en-US"/>
          </a:p>
        </p:txBody>
      </p:sp>
    </p:spTree>
    <p:extLst>
      <p:ext uri="{BB962C8B-B14F-4D97-AF65-F5344CB8AC3E}">
        <p14:creationId xmlns:p14="http://schemas.microsoft.com/office/powerpoint/2010/main" val="2127504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3826689" cy="646331"/>
          </a:xfrm>
          <a:prstGeom prst="rect">
            <a:avLst/>
          </a:prstGeom>
          <a:noFill/>
        </p:spPr>
        <p:txBody>
          <a:bodyPr wrap="none" rtlCol="0">
            <a:spAutoFit/>
          </a:bodyPr>
          <a:lstStyle/>
          <a:p>
            <a:r>
              <a:rPr kumimoji="1" lang="ja-JP" altLang="en-US" smtClean="0"/>
              <a:t>・</a:t>
            </a:r>
            <a:r>
              <a:rPr kumimoji="1" lang="en-US" altLang="ja-JP" smtClean="0"/>
              <a:t>2D</a:t>
            </a:r>
            <a:r>
              <a:rPr kumimoji="1" lang="ja-JP" altLang="en-US" smtClean="0"/>
              <a:t>の原点に移動させる。</a:t>
            </a:r>
            <a:endParaRPr kumimoji="1" lang="en-US" altLang="ja-JP" smtClean="0"/>
          </a:p>
          <a:p>
            <a:r>
              <a:rPr lang="ja-JP" altLang="en-US"/>
              <a:t>　</a:t>
            </a:r>
            <a:r>
              <a:rPr lang="ja-JP" altLang="en-US" smtClean="0"/>
              <a:t>少しずつ動かしながらやってみよう。</a:t>
            </a:r>
            <a:endParaRPr kumimoji="1" lang="ja-JP" altLang="en-US"/>
          </a:p>
        </p:txBody>
      </p:sp>
      <p:pic>
        <p:nvPicPr>
          <p:cNvPr id="5" name="図 4"/>
          <p:cNvPicPr>
            <a:picLocks noChangeAspect="1"/>
          </p:cNvPicPr>
          <p:nvPr/>
        </p:nvPicPr>
        <p:blipFill>
          <a:blip r:embed="rId2"/>
          <a:stretch>
            <a:fillRect/>
          </a:stretch>
        </p:blipFill>
        <p:spPr>
          <a:xfrm>
            <a:off x="177679" y="1023174"/>
            <a:ext cx="6645920" cy="646948"/>
          </a:xfrm>
          <a:prstGeom prst="rect">
            <a:avLst/>
          </a:prstGeom>
          <a:ln>
            <a:solidFill>
              <a:schemeClr val="tx1"/>
            </a:solidFill>
          </a:ln>
        </p:spPr>
      </p:pic>
      <p:sp>
        <p:nvSpPr>
          <p:cNvPr id="6" name="正方形/長方形 5"/>
          <p:cNvSpPr/>
          <p:nvPr/>
        </p:nvSpPr>
        <p:spPr>
          <a:xfrm>
            <a:off x="177679" y="693195"/>
            <a:ext cx="1778244" cy="369332"/>
          </a:xfrm>
          <a:prstGeom prst="rect">
            <a:avLst/>
          </a:prstGeom>
        </p:spPr>
        <p:txBody>
          <a:bodyPr wrap="none">
            <a:spAutoFit/>
          </a:bodyPr>
          <a:lstStyle/>
          <a:p>
            <a:r>
              <a:rPr lang="ja-JP" altLang="en-US"/>
              <a:t>PolygonDraw.hlsl</a:t>
            </a:r>
          </a:p>
        </p:txBody>
      </p:sp>
      <p:pic>
        <p:nvPicPr>
          <p:cNvPr id="8" name="図 7"/>
          <p:cNvPicPr>
            <a:picLocks noChangeAspect="1"/>
          </p:cNvPicPr>
          <p:nvPr/>
        </p:nvPicPr>
        <p:blipFill>
          <a:blip r:embed="rId3"/>
          <a:stretch>
            <a:fillRect/>
          </a:stretch>
        </p:blipFill>
        <p:spPr>
          <a:xfrm>
            <a:off x="7207920" y="606550"/>
            <a:ext cx="1887956" cy="1480195"/>
          </a:xfrm>
          <a:prstGeom prst="rect">
            <a:avLst/>
          </a:prstGeom>
        </p:spPr>
      </p:pic>
      <p:cxnSp>
        <p:nvCxnSpPr>
          <p:cNvPr id="9" name="直線矢印コネクタ 8"/>
          <p:cNvCxnSpPr>
            <a:stCxn id="11" idx="1"/>
          </p:cNvCxnSpPr>
          <p:nvPr/>
        </p:nvCxnSpPr>
        <p:spPr>
          <a:xfrm flipH="1" flipV="1">
            <a:off x="4473762" y="1551867"/>
            <a:ext cx="626088" cy="3502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5099850" y="1717413"/>
            <a:ext cx="1915909" cy="369332"/>
          </a:xfrm>
          <a:prstGeom prst="rect">
            <a:avLst/>
          </a:prstGeom>
          <a:noFill/>
        </p:spPr>
        <p:txBody>
          <a:bodyPr wrap="none" rtlCol="0">
            <a:spAutoFit/>
          </a:bodyPr>
          <a:lstStyle/>
          <a:p>
            <a:r>
              <a:rPr kumimoji="1" lang="ja-JP" altLang="en-US" smtClean="0"/>
              <a:t>追加：平行移動用</a:t>
            </a:r>
            <a:endParaRPr kumimoji="1" lang="ja-JP" altLang="en-US"/>
          </a:p>
        </p:txBody>
      </p:sp>
      <p:sp>
        <p:nvSpPr>
          <p:cNvPr id="13" name="テキスト ボックス 12"/>
          <p:cNvSpPr txBox="1"/>
          <p:nvPr/>
        </p:nvSpPr>
        <p:spPr>
          <a:xfrm>
            <a:off x="9251255" y="1182535"/>
            <a:ext cx="1031051" cy="369332"/>
          </a:xfrm>
          <a:prstGeom prst="rect">
            <a:avLst/>
          </a:prstGeom>
          <a:noFill/>
        </p:spPr>
        <p:txBody>
          <a:bodyPr wrap="none" rtlCol="0">
            <a:spAutoFit/>
          </a:bodyPr>
          <a:lstStyle/>
          <a:p>
            <a:r>
              <a:rPr kumimoji="1" lang="ja-JP" altLang="en-US" smtClean="0"/>
              <a:t>変化なし</a:t>
            </a:r>
            <a:endParaRPr kumimoji="1" lang="ja-JP" altLang="en-US"/>
          </a:p>
        </p:txBody>
      </p:sp>
      <p:pic>
        <p:nvPicPr>
          <p:cNvPr id="14" name="図 13"/>
          <p:cNvPicPr>
            <a:picLocks noChangeAspect="1"/>
          </p:cNvPicPr>
          <p:nvPr/>
        </p:nvPicPr>
        <p:blipFill>
          <a:blip r:embed="rId4"/>
          <a:stretch>
            <a:fillRect/>
          </a:stretch>
        </p:blipFill>
        <p:spPr>
          <a:xfrm>
            <a:off x="177679" y="2430772"/>
            <a:ext cx="6645920" cy="628606"/>
          </a:xfrm>
          <a:prstGeom prst="rect">
            <a:avLst/>
          </a:prstGeom>
          <a:ln>
            <a:solidFill>
              <a:schemeClr val="tx1"/>
            </a:solidFill>
          </a:ln>
        </p:spPr>
      </p:pic>
      <p:cxnSp>
        <p:nvCxnSpPr>
          <p:cNvPr id="15" name="直線矢印コネクタ 14"/>
          <p:cNvCxnSpPr/>
          <p:nvPr/>
        </p:nvCxnSpPr>
        <p:spPr>
          <a:xfrm flipH="1" flipV="1">
            <a:off x="4602099" y="2800358"/>
            <a:ext cx="626088" cy="3502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4970996" y="3254809"/>
            <a:ext cx="2218877" cy="369332"/>
          </a:xfrm>
          <a:prstGeom prst="rect">
            <a:avLst/>
          </a:prstGeom>
          <a:noFill/>
        </p:spPr>
        <p:txBody>
          <a:bodyPr wrap="none" rtlCol="0">
            <a:spAutoFit/>
          </a:bodyPr>
          <a:lstStyle/>
          <a:p>
            <a:r>
              <a:rPr kumimoji="1" lang="ja-JP" altLang="en-US" smtClean="0"/>
              <a:t>変更</a:t>
            </a:r>
            <a:r>
              <a:rPr kumimoji="1" lang="en-US" altLang="ja-JP" smtClean="0"/>
              <a:t>x</a:t>
            </a:r>
            <a:r>
              <a:rPr kumimoji="1" lang="ja-JP" altLang="en-US" smtClean="0"/>
              <a:t>方向に</a:t>
            </a:r>
            <a:r>
              <a:rPr kumimoji="1" lang="en-US" altLang="ja-JP" smtClean="0"/>
              <a:t>-1</a:t>
            </a:r>
            <a:r>
              <a:rPr kumimoji="1" lang="ja-JP" altLang="en-US" smtClean="0"/>
              <a:t>させる</a:t>
            </a:r>
            <a:endParaRPr kumimoji="1" lang="ja-JP" altLang="en-US"/>
          </a:p>
        </p:txBody>
      </p:sp>
      <p:pic>
        <p:nvPicPr>
          <p:cNvPr id="17" name="図 16"/>
          <p:cNvPicPr>
            <a:picLocks noChangeAspect="1"/>
          </p:cNvPicPr>
          <p:nvPr/>
        </p:nvPicPr>
        <p:blipFill>
          <a:blip r:embed="rId5"/>
          <a:stretch>
            <a:fillRect/>
          </a:stretch>
        </p:blipFill>
        <p:spPr>
          <a:xfrm>
            <a:off x="7207920" y="2122840"/>
            <a:ext cx="1887956" cy="1473124"/>
          </a:xfrm>
          <a:prstGeom prst="rect">
            <a:avLst/>
          </a:prstGeom>
        </p:spPr>
      </p:pic>
      <p:sp>
        <p:nvSpPr>
          <p:cNvPr id="19" name="テキスト ボックス 18"/>
          <p:cNvSpPr txBox="1"/>
          <p:nvPr/>
        </p:nvSpPr>
        <p:spPr>
          <a:xfrm>
            <a:off x="9359539" y="2554887"/>
            <a:ext cx="1903085" cy="369332"/>
          </a:xfrm>
          <a:prstGeom prst="rect">
            <a:avLst/>
          </a:prstGeom>
          <a:noFill/>
        </p:spPr>
        <p:txBody>
          <a:bodyPr wrap="none" rtlCol="0">
            <a:spAutoFit/>
          </a:bodyPr>
          <a:lstStyle/>
          <a:p>
            <a:r>
              <a:rPr kumimoji="1" lang="en-US" altLang="ja-JP" smtClean="0"/>
              <a:t>-1</a:t>
            </a:r>
            <a:r>
              <a:rPr kumimoji="1" lang="ja-JP" altLang="en-US" smtClean="0"/>
              <a:t>方向に移動した</a:t>
            </a:r>
            <a:endParaRPr kumimoji="1" lang="ja-JP" altLang="en-US"/>
          </a:p>
        </p:txBody>
      </p:sp>
      <p:sp>
        <p:nvSpPr>
          <p:cNvPr id="20" name="正方形/長方形 19"/>
          <p:cNvSpPr/>
          <p:nvPr/>
        </p:nvSpPr>
        <p:spPr>
          <a:xfrm>
            <a:off x="8169442" y="794085"/>
            <a:ext cx="577516" cy="5293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p:nvSpPr>
        <p:spPr>
          <a:xfrm>
            <a:off x="8127331" y="1268659"/>
            <a:ext cx="84221" cy="86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7231984" y="2290192"/>
            <a:ext cx="577516" cy="5293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7189873" y="2764766"/>
            <a:ext cx="84221" cy="86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図 23"/>
          <p:cNvPicPr>
            <a:picLocks noChangeAspect="1"/>
          </p:cNvPicPr>
          <p:nvPr/>
        </p:nvPicPr>
        <p:blipFill>
          <a:blip r:embed="rId6"/>
          <a:stretch>
            <a:fillRect/>
          </a:stretch>
        </p:blipFill>
        <p:spPr>
          <a:xfrm>
            <a:off x="360948" y="4186243"/>
            <a:ext cx="6357012" cy="590294"/>
          </a:xfrm>
          <a:prstGeom prst="rect">
            <a:avLst/>
          </a:prstGeom>
          <a:ln>
            <a:solidFill>
              <a:schemeClr val="tx1"/>
            </a:solidFill>
          </a:ln>
        </p:spPr>
      </p:pic>
      <p:cxnSp>
        <p:nvCxnSpPr>
          <p:cNvPr id="25" name="直線矢印コネクタ 24"/>
          <p:cNvCxnSpPr/>
          <p:nvPr/>
        </p:nvCxnSpPr>
        <p:spPr>
          <a:xfrm flipH="1" flipV="1">
            <a:off x="4602099" y="4637904"/>
            <a:ext cx="626088" cy="23973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5005560" y="4924331"/>
            <a:ext cx="2276585" cy="369332"/>
          </a:xfrm>
          <a:prstGeom prst="rect">
            <a:avLst/>
          </a:prstGeom>
          <a:noFill/>
        </p:spPr>
        <p:txBody>
          <a:bodyPr wrap="none" rtlCol="0">
            <a:spAutoFit/>
          </a:bodyPr>
          <a:lstStyle/>
          <a:p>
            <a:r>
              <a:rPr kumimoji="1" lang="ja-JP" altLang="en-US" smtClean="0"/>
              <a:t>変更</a:t>
            </a:r>
            <a:r>
              <a:rPr kumimoji="1" lang="en-US" altLang="ja-JP" smtClean="0"/>
              <a:t>Y</a:t>
            </a:r>
            <a:r>
              <a:rPr kumimoji="1" lang="ja-JP" altLang="en-US" smtClean="0"/>
              <a:t>方向に</a:t>
            </a:r>
            <a:r>
              <a:rPr lang="en-US" altLang="ja-JP"/>
              <a:t>+</a:t>
            </a:r>
            <a:r>
              <a:rPr kumimoji="1" lang="en-US" altLang="ja-JP" smtClean="0"/>
              <a:t>1</a:t>
            </a:r>
            <a:r>
              <a:rPr kumimoji="1" lang="ja-JP" altLang="en-US" smtClean="0"/>
              <a:t>させる</a:t>
            </a:r>
            <a:endParaRPr kumimoji="1" lang="ja-JP" altLang="en-US"/>
          </a:p>
        </p:txBody>
      </p:sp>
      <p:pic>
        <p:nvPicPr>
          <p:cNvPr id="28" name="図 27"/>
          <p:cNvPicPr>
            <a:picLocks noChangeAspect="1"/>
          </p:cNvPicPr>
          <p:nvPr/>
        </p:nvPicPr>
        <p:blipFill>
          <a:blip r:embed="rId7"/>
          <a:stretch>
            <a:fillRect/>
          </a:stretch>
        </p:blipFill>
        <p:spPr>
          <a:xfrm>
            <a:off x="7231984" y="4273985"/>
            <a:ext cx="2096500" cy="1640511"/>
          </a:xfrm>
          <a:prstGeom prst="rect">
            <a:avLst/>
          </a:prstGeom>
        </p:spPr>
      </p:pic>
      <p:sp>
        <p:nvSpPr>
          <p:cNvPr id="29" name="正方形/長方形 28"/>
          <p:cNvSpPr/>
          <p:nvPr/>
        </p:nvSpPr>
        <p:spPr>
          <a:xfrm>
            <a:off x="7240035" y="3809114"/>
            <a:ext cx="577516" cy="5293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p:nvSpPr>
        <p:spPr>
          <a:xfrm>
            <a:off x="7197924" y="4283688"/>
            <a:ext cx="84221" cy="86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9359539" y="4370333"/>
            <a:ext cx="2807179" cy="923330"/>
          </a:xfrm>
          <a:prstGeom prst="rect">
            <a:avLst/>
          </a:prstGeom>
          <a:noFill/>
        </p:spPr>
        <p:txBody>
          <a:bodyPr wrap="none" rtlCol="0">
            <a:spAutoFit/>
          </a:bodyPr>
          <a:lstStyle/>
          <a:p>
            <a:r>
              <a:rPr lang="en-US" altLang="ja-JP"/>
              <a:t>Polygon</a:t>
            </a:r>
            <a:r>
              <a:rPr lang="ja-JP" altLang="en-US" smtClean="0"/>
              <a:t>の原点が左下なの</a:t>
            </a:r>
            <a:endParaRPr lang="en-US" altLang="ja-JP" smtClean="0"/>
          </a:p>
          <a:p>
            <a:r>
              <a:rPr lang="ja-JP" altLang="en-US" smtClean="0"/>
              <a:t>で見えない場所に描画され</a:t>
            </a:r>
            <a:endParaRPr lang="en-US" altLang="ja-JP" smtClean="0"/>
          </a:p>
          <a:p>
            <a:r>
              <a:rPr lang="ja-JP" altLang="en-US" smtClean="0"/>
              <a:t>ている</a:t>
            </a:r>
            <a:endParaRPr kumimoji="1" lang="ja-JP" altLang="en-US"/>
          </a:p>
        </p:txBody>
      </p:sp>
      <p:cxnSp>
        <p:nvCxnSpPr>
          <p:cNvPr id="33" name="直線矢印コネクタ 32"/>
          <p:cNvCxnSpPr/>
          <p:nvPr/>
        </p:nvCxnSpPr>
        <p:spPr>
          <a:xfrm flipH="1">
            <a:off x="7976937" y="3934326"/>
            <a:ext cx="661737" cy="481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a:off x="8577487" y="3749660"/>
            <a:ext cx="784189" cy="369332"/>
          </a:xfrm>
          <a:prstGeom prst="rect">
            <a:avLst/>
          </a:prstGeom>
          <a:noFill/>
        </p:spPr>
        <p:txBody>
          <a:bodyPr wrap="none" rtlCol="0">
            <a:spAutoFit/>
          </a:bodyPr>
          <a:lstStyle/>
          <a:p>
            <a:r>
              <a:rPr kumimoji="1" lang="ja-JP" altLang="en-US" smtClean="0"/>
              <a:t>ココ！</a:t>
            </a:r>
            <a:endParaRPr kumimoji="1" lang="ja-JP" altLang="en-US"/>
          </a:p>
        </p:txBody>
      </p:sp>
    </p:spTree>
    <p:extLst>
      <p:ext uri="{BB962C8B-B14F-4D97-AF65-F5344CB8AC3E}">
        <p14:creationId xmlns:p14="http://schemas.microsoft.com/office/powerpoint/2010/main" val="2926298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89998" y="602796"/>
            <a:ext cx="6819921" cy="611104"/>
          </a:xfrm>
          <a:prstGeom prst="rect">
            <a:avLst/>
          </a:prstGeom>
          <a:ln>
            <a:solidFill>
              <a:schemeClr val="tx1"/>
            </a:solidFill>
          </a:ln>
        </p:spPr>
      </p:pic>
      <p:pic>
        <p:nvPicPr>
          <p:cNvPr id="5" name="図 4"/>
          <p:cNvPicPr>
            <a:picLocks noChangeAspect="1"/>
          </p:cNvPicPr>
          <p:nvPr/>
        </p:nvPicPr>
        <p:blipFill>
          <a:blip r:embed="rId3"/>
          <a:stretch>
            <a:fillRect/>
          </a:stretch>
        </p:blipFill>
        <p:spPr>
          <a:xfrm>
            <a:off x="7438773" y="182981"/>
            <a:ext cx="1873670" cy="1450735"/>
          </a:xfrm>
          <a:prstGeom prst="rect">
            <a:avLst/>
          </a:prstGeom>
        </p:spPr>
      </p:pic>
      <p:sp>
        <p:nvSpPr>
          <p:cNvPr id="6" name="正方形/長方形 5"/>
          <p:cNvSpPr/>
          <p:nvPr/>
        </p:nvSpPr>
        <p:spPr>
          <a:xfrm>
            <a:off x="7450804" y="240631"/>
            <a:ext cx="577516" cy="5293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7408694" y="197309"/>
            <a:ext cx="84221" cy="86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p:cNvCxnSpPr/>
          <p:nvPr/>
        </p:nvCxnSpPr>
        <p:spPr>
          <a:xfrm flipH="1" flipV="1">
            <a:off x="1546078" y="1271479"/>
            <a:ext cx="415069" cy="32855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2066525" y="1415372"/>
            <a:ext cx="3066865" cy="369332"/>
          </a:xfrm>
          <a:prstGeom prst="rect">
            <a:avLst/>
          </a:prstGeom>
          <a:noFill/>
        </p:spPr>
        <p:txBody>
          <a:bodyPr wrap="none" rtlCol="0">
            <a:spAutoFit/>
          </a:bodyPr>
          <a:lstStyle/>
          <a:p>
            <a:r>
              <a:rPr kumimoji="1" lang="ja-JP" altLang="en-US" smtClean="0"/>
              <a:t>変更：</a:t>
            </a:r>
            <a:r>
              <a:rPr kumimoji="1" lang="en-US" altLang="ja-JP" smtClean="0"/>
              <a:t>- y</a:t>
            </a:r>
            <a:r>
              <a:rPr kumimoji="1" lang="ja-JP" altLang="en-US" smtClean="0"/>
              <a:t>にして、ひっくり返す。</a:t>
            </a:r>
            <a:endParaRPr kumimoji="1" lang="ja-JP" altLang="en-US"/>
          </a:p>
        </p:txBody>
      </p:sp>
      <p:sp>
        <p:nvSpPr>
          <p:cNvPr id="11" name="テキスト ボックス 10"/>
          <p:cNvSpPr txBox="1"/>
          <p:nvPr/>
        </p:nvSpPr>
        <p:spPr>
          <a:xfrm>
            <a:off x="189998" y="2141621"/>
            <a:ext cx="11157221" cy="646331"/>
          </a:xfrm>
          <a:prstGeom prst="rect">
            <a:avLst/>
          </a:prstGeom>
          <a:noFill/>
        </p:spPr>
        <p:txBody>
          <a:bodyPr wrap="none" rtlCol="0">
            <a:spAutoFit/>
          </a:bodyPr>
          <a:lstStyle/>
          <a:p>
            <a:r>
              <a:rPr lang="en-US" altLang="ja-JP" smtClean="0"/>
              <a:t>Polygon</a:t>
            </a:r>
            <a:r>
              <a:rPr lang="ja-JP" altLang="en-US" smtClean="0"/>
              <a:t>の原点を</a:t>
            </a:r>
            <a:r>
              <a:rPr lang="en-US" altLang="ja-JP" smtClean="0"/>
              <a:t>window</a:t>
            </a:r>
            <a:r>
              <a:rPr lang="ja-JP" altLang="en-US" smtClean="0"/>
              <a:t>の左上にもっていけたが、</a:t>
            </a:r>
            <a:r>
              <a:rPr lang="en-US" altLang="ja-JP" smtClean="0"/>
              <a:t>UV</a:t>
            </a:r>
            <a:r>
              <a:rPr lang="ja-JP" altLang="en-US" smtClean="0"/>
              <a:t>が逆になったので、</a:t>
            </a:r>
            <a:r>
              <a:rPr lang="en-US" altLang="ja-JP" smtClean="0"/>
              <a:t>Polygon</a:t>
            </a:r>
            <a:r>
              <a:rPr lang="ja-JP" altLang="en-US" smtClean="0"/>
              <a:t>の各頂点情報の</a:t>
            </a:r>
            <a:r>
              <a:rPr lang="en-US" altLang="ja-JP" smtClean="0"/>
              <a:t>UV</a:t>
            </a:r>
            <a:r>
              <a:rPr lang="ja-JP" altLang="en-US" smtClean="0"/>
              <a:t>値を操作して</a:t>
            </a:r>
            <a:endParaRPr lang="en-US" altLang="ja-JP" smtClean="0"/>
          </a:p>
          <a:p>
            <a:r>
              <a:rPr kumimoji="1" lang="ja-JP" altLang="en-US" smtClean="0"/>
              <a:t>ひっくり返してみよう。</a:t>
            </a:r>
            <a:endParaRPr kumimoji="1" lang="ja-JP" altLang="en-US"/>
          </a:p>
        </p:txBody>
      </p:sp>
      <p:pic>
        <p:nvPicPr>
          <p:cNvPr id="13" name="図 12"/>
          <p:cNvPicPr>
            <a:picLocks noChangeAspect="1"/>
          </p:cNvPicPr>
          <p:nvPr/>
        </p:nvPicPr>
        <p:blipFill>
          <a:blip r:embed="rId4"/>
          <a:stretch>
            <a:fillRect/>
          </a:stretch>
        </p:blipFill>
        <p:spPr>
          <a:xfrm>
            <a:off x="366712" y="2867870"/>
            <a:ext cx="7801069" cy="1692098"/>
          </a:xfrm>
          <a:prstGeom prst="rect">
            <a:avLst/>
          </a:prstGeom>
          <a:ln>
            <a:solidFill>
              <a:schemeClr val="tx1"/>
            </a:solidFill>
          </a:ln>
        </p:spPr>
      </p:pic>
      <p:sp>
        <p:nvSpPr>
          <p:cNvPr id="14" name="正方形/長方形 13"/>
          <p:cNvSpPr/>
          <p:nvPr/>
        </p:nvSpPr>
        <p:spPr>
          <a:xfrm>
            <a:off x="5654843" y="3598600"/>
            <a:ext cx="1179095" cy="78205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p:cNvPicPr>
            <a:picLocks noChangeAspect="1"/>
          </p:cNvPicPr>
          <p:nvPr/>
        </p:nvPicPr>
        <p:blipFill>
          <a:blip r:embed="rId5"/>
          <a:stretch>
            <a:fillRect/>
          </a:stretch>
        </p:blipFill>
        <p:spPr>
          <a:xfrm>
            <a:off x="408320" y="4781550"/>
            <a:ext cx="2130343" cy="1672319"/>
          </a:xfrm>
          <a:prstGeom prst="rect">
            <a:avLst/>
          </a:prstGeom>
        </p:spPr>
      </p:pic>
      <p:sp>
        <p:nvSpPr>
          <p:cNvPr id="18" name="テキスト ボックス 17"/>
          <p:cNvSpPr txBox="1"/>
          <p:nvPr/>
        </p:nvSpPr>
        <p:spPr>
          <a:xfrm>
            <a:off x="2851484" y="5582653"/>
            <a:ext cx="9217588" cy="646331"/>
          </a:xfrm>
          <a:prstGeom prst="rect">
            <a:avLst/>
          </a:prstGeom>
          <a:noFill/>
        </p:spPr>
        <p:txBody>
          <a:bodyPr wrap="none" rtlCol="0">
            <a:spAutoFit/>
          </a:bodyPr>
          <a:lstStyle/>
          <a:p>
            <a:r>
              <a:rPr kumimoji="1" lang="ja-JP" altLang="en-US" smtClean="0"/>
              <a:t>こんな感じになれば、</a:t>
            </a:r>
            <a:r>
              <a:rPr kumimoji="1" lang="en-US" altLang="ja-JP" smtClean="0"/>
              <a:t>OK</a:t>
            </a:r>
            <a:r>
              <a:rPr kumimoji="1" lang="ja-JP" altLang="en-US" smtClean="0"/>
              <a:t>です。これで</a:t>
            </a:r>
            <a:r>
              <a:rPr lang="ja-JP" altLang="en-US" smtClean="0"/>
              <a:t>初期</a:t>
            </a:r>
            <a:r>
              <a:rPr lang="ja-JP" altLang="en-US"/>
              <a:t>位置</a:t>
            </a:r>
            <a:r>
              <a:rPr lang="ja-JP" altLang="en-US" smtClean="0"/>
              <a:t>は</a:t>
            </a:r>
            <a:r>
              <a:rPr lang="en-US" altLang="ja-JP" smtClean="0"/>
              <a:t>2D</a:t>
            </a:r>
            <a:r>
              <a:rPr lang="ja-JP" altLang="en-US" smtClean="0"/>
              <a:t>っぽくなりました。</a:t>
            </a:r>
            <a:endParaRPr lang="en-US" altLang="ja-JP" smtClean="0"/>
          </a:p>
          <a:p>
            <a:r>
              <a:rPr kumimoji="1" lang="ja-JP" altLang="en-US" smtClean="0"/>
              <a:t>このような</a:t>
            </a:r>
            <a:r>
              <a:rPr kumimoji="1" lang="ja-JP" altLang="en-US" smtClean="0">
                <a:solidFill>
                  <a:srgbClr val="FF0000"/>
                </a:solidFill>
              </a:rPr>
              <a:t>座標変換は本来は行列で行うのですが、今はあえて</a:t>
            </a:r>
            <a:r>
              <a:rPr lang="ja-JP" altLang="en-US" smtClean="0">
                <a:solidFill>
                  <a:srgbClr val="FF0000"/>
                </a:solidFill>
              </a:rPr>
              <a:t>一つ一つ計算でやっています。</a:t>
            </a:r>
            <a:endParaRPr kumimoji="1" lang="ja-JP" altLang="en-US">
              <a:solidFill>
                <a:srgbClr val="FF0000"/>
              </a:solidFill>
            </a:endParaRPr>
          </a:p>
        </p:txBody>
      </p:sp>
    </p:spTree>
    <p:extLst>
      <p:ext uri="{BB962C8B-B14F-4D97-AF65-F5344CB8AC3E}">
        <p14:creationId xmlns:p14="http://schemas.microsoft.com/office/powerpoint/2010/main" val="2804002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0693248" cy="923330"/>
          </a:xfrm>
          <a:prstGeom prst="rect">
            <a:avLst/>
          </a:prstGeom>
          <a:noFill/>
        </p:spPr>
        <p:txBody>
          <a:bodyPr wrap="none" rtlCol="0">
            <a:spAutoFit/>
          </a:bodyPr>
          <a:lstStyle/>
          <a:p>
            <a:r>
              <a:rPr kumimoji="1" lang="ja-JP" altLang="en-US" smtClean="0"/>
              <a:t>・表示位置を変えてみよう。</a:t>
            </a:r>
            <a:endParaRPr kumimoji="1" lang="en-US" altLang="ja-JP" smtClean="0"/>
          </a:p>
          <a:p>
            <a:r>
              <a:rPr lang="ja-JP" altLang="en-US"/>
              <a:t>　</a:t>
            </a:r>
            <a:r>
              <a:rPr lang="ja-JP" altLang="en-US" smtClean="0"/>
              <a:t>現在、この</a:t>
            </a:r>
            <a:r>
              <a:rPr lang="en-US" altLang="ja-JP" smtClean="0"/>
              <a:t>Polygon</a:t>
            </a:r>
            <a:r>
              <a:rPr lang="ja-JP" altLang="en-US" smtClean="0"/>
              <a:t>は原点に描画してるだけです。それでは今度は</a:t>
            </a:r>
            <a:r>
              <a:rPr lang="en-US" altLang="ja-JP" smtClean="0"/>
              <a:t>Polygon</a:t>
            </a:r>
            <a:r>
              <a:rPr lang="ja-JP" altLang="en-US" smtClean="0"/>
              <a:t>の描画位置を変更してみましょう。</a:t>
            </a:r>
            <a:endParaRPr lang="en-US" altLang="ja-JP" smtClean="0"/>
          </a:p>
          <a:p>
            <a:r>
              <a:rPr kumimoji="1" lang="ja-JP" altLang="en-US"/>
              <a:t>　</a:t>
            </a:r>
            <a:r>
              <a:rPr kumimoji="1" lang="ja-JP" altLang="en-US" smtClean="0"/>
              <a:t>こんな感じに改造してみたいと思います。</a:t>
            </a:r>
            <a:endParaRPr kumimoji="1" lang="ja-JP" altLang="en-US"/>
          </a:p>
        </p:txBody>
      </p:sp>
      <p:sp>
        <p:nvSpPr>
          <p:cNvPr id="3" name="テキスト ボックス 2"/>
          <p:cNvSpPr txBox="1"/>
          <p:nvPr/>
        </p:nvSpPr>
        <p:spPr>
          <a:xfrm>
            <a:off x="505325" y="1821967"/>
            <a:ext cx="2984215" cy="369332"/>
          </a:xfrm>
          <a:prstGeom prst="rect">
            <a:avLst/>
          </a:prstGeom>
          <a:noFill/>
        </p:spPr>
        <p:txBody>
          <a:bodyPr wrap="none" rtlCol="0">
            <a:spAutoFit/>
          </a:bodyPr>
          <a:lstStyle/>
          <a:p>
            <a:r>
              <a:rPr kumimoji="1" lang="en-US" altLang="ja-JP" smtClean="0"/>
              <a:t>Draw</a:t>
            </a:r>
            <a:r>
              <a:rPr kumimoji="1" lang="ja-JP" altLang="en-US" smtClean="0"/>
              <a:t>：：</a:t>
            </a:r>
            <a:r>
              <a:rPr kumimoji="1" lang="en-US" altLang="ja-JP" smtClean="0"/>
              <a:t>Draw2D(int x  , int y   )</a:t>
            </a:r>
            <a:endParaRPr kumimoji="1" lang="ja-JP" altLang="en-US"/>
          </a:p>
        </p:txBody>
      </p:sp>
      <p:cxnSp>
        <p:nvCxnSpPr>
          <p:cNvPr id="5" name="直線矢印コネクタ 4"/>
          <p:cNvCxnSpPr/>
          <p:nvPr/>
        </p:nvCxnSpPr>
        <p:spPr>
          <a:xfrm>
            <a:off x="2500515" y="1507910"/>
            <a:ext cx="118263" cy="42265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372710" y="1161320"/>
            <a:ext cx="1510350" cy="369332"/>
          </a:xfrm>
          <a:prstGeom prst="rect">
            <a:avLst/>
          </a:prstGeom>
          <a:noFill/>
        </p:spPr>
        <p:txBody>
          <a:bodyPr wrap="none" rtlCol="0">
            <a:spAutoFit/>
          </a:bodyPr>
          <a:lstStyle/>
          <a:p>
            <a:r>
              <a:rPr lang="ja-JP" altLang="en-US"/>
              <a:t>描画</a:t>
            </a:r>
            <a:r>
              <a:rPr lang="ja-JP" altLang="en-US" smtClean="0"/>
              <a:t>位置</a:t>
            </a:r>
            <a:r>
              <a:rPr lang="en-US" altLang="ja-JP" smtClean="0"/>
              <a:t>(x,y</a:t>
            </a:r>
            <a:r>
              <a:rPr lang="en-US" altLang="ja-JP"/>
              <a:t>)</a:t>
            </a:r>
            <a:endParaRPr kumimoji="1" lang="ja-JP" altLang="en-US"/>
          </a:p>
        </p:txBody>
      </p:sp>
      <p:cxnSp>
        <p:nvCxnSpPr>
          <p:cNvPr id="9" name="直線矢印コネクタ 8"/>
          <p:cNvCxnSpPr/>
          <p:nvPr/>
        </p:nvCxnSpPr>
        <p:spPr>
          <a:xfrm>
            <a:off x="2618778" y="2195890"/>
            <a:ext cx="88327" cy="47327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1690573" y="2587293"/>
            <a:ext cx="1595821" cy="369332"/>
          </a:xfrm>
          <a:prstGeom prst="rect">
            <a:avLst/>
          </a:prstGeom>
          <a:noFill/>
        </p:spPr>
        <p:txBody>
          <a:bodyPr wrap="none" rtlCol="0">
            <a:spAutoFit/>
          </a:bodyPr>
          <a:lstStyle/>
          <a:p>
            <a:r>
              <a:rPr lang="en-US" altLang="ja-JP" smtClean="0"/>
              <a:t>C</a:t>
            </a:r>
            <a:r>
              <a:rPr kumimoji="1" lang="en-US" altLang="ja-JP" smtClean="0"/>
              <a:t>onstantBuffer</a:t>
            </a:r>
            <a:endParaRPr kumimoji="1" lang="ja-JP" altLang="en-US"/>
          </a:p>
        </p:txBody>
      </p:sp>
      <p:sp>
        <p:nvSpPr>
          <p:cNvPr id="11" name="正方形/長方形 10"/>
          <p:cNvSpPr/>
          <p:nvPr/>
        </p:nvSpPr>
        <p:spPr>
          <a:xfrm>
            <a:off x="3273818" y="2588467"/>
            <a:ext cx="1491916" cy="437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位置情報</a:t>
            </a:r>
            <a:endParaRPr kumimoji="1" lang="en-US" altLang="ja-JP" smtClean="0"/>
          </a:p>
        </p:txBody>
      </p:sp>
      <p:cxnSp>
        <p:nvCxnSpPr>
          <p:cNvPr id="12" name="直線矢印コネクタ 11"/>
          <p:cNvCxnSpPr/>
          <p:nvPr/>
        </p:nvCxnSpPr>
        <p:spPr>
          <a:xfrm>
            <a:off x="2820436" y="3038497"/>
            <a:ext cx="307775" cy="65519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2565587" y="3697259"/>
            <a:ext cx="1441613" cy="369332"/>
          </a:xfrm>
          <a:prstGeom prst="rect">
            <a:avLst/>
          </a:prstGeom>
          <a:noFill/>
        </p:spPr>
        <p:txBody>
          <a:bodyPr wrap="none" rtlCol="0">
            <a:spAutoFit/>
          </a:bodyPr>
          <a:lstStyle/>
          <a:p>
            <a:r>
              <a:rPr lang="en-US" altLang="ja-JP" smtClean="0"/>
              <a:t>VertexShader</a:t>
            </a:r>
            <a:endParaRPr lang="en-US" altLang="ja-JP"/>
          </a:p>
        </p:txBody>
      </p:sp>
      <p:sp>
        <p:nvSpPr>
          <p:cNvPr id="17" name="テキスト ボックス 16"/>
          <p:cNvSpPr txBox="1"/>
          <p:nvPr/>
        </p:nvSpPr>
        <p:spPr>
          <a:xfrm>
            <a:off x="4007200" y="3705727"/>
            <a:ext cx="2531462" cy="369332"/>
          </a:xfrm>
          <a:prstGeom prst="rect">
            <a:avLst/>
          </a:prstGeom>
          <a:noFill/>
        </p:spPr>
        <p:txBody>
          <a:bodyPr wrap="none" rtlCol="0">
            <a:spAutoFit/>
          </a:bodyPr>
          <a:lstStyle/>
          <a:p>
            <a:r>
              <a:rPr kumimoji="1" lang="ja-JP" altLang="en-US" smtClean="0"/>
              <a:t>頂点位置　</a:t>
            </a:r>
            <a:r>
              <a:rPr kumimoji="1" lang="en-US" altLang="ja-JP" smtClean="0"/>
              <a:t>+</a:t>
            </a:r>
            <a:r>
              <a:rPr kumimoji="1" lang="ja-JP" altLang="en-US" smtClean="0"/>
              <a:t>＝位置情報</a:t>
            </a:r>
            <a:endParaRPr kumimoji="1" lang="ja-JP" altLang="en-US"/>
          </a:p>
        </p:txBody>
      </p:sp>
      <p:cxnSp>
        <p:nvCxnSpPr>
          <p:cNvPr id="18" name="直線矢印コネクタ 17"/>
          <p:cNvCxnSpPr/>
          <p:nvPr/>
        </p:nvCxnSpPr>
        <p:spPr>
          <a:xfrm>
            <a:off x="3335652" y="4152027"/>
            <a:ext cx="370074" cy="43200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235571" y="5147670"/>
            <a:ext cx="5280613" cy="369332"/>
          </a:xfrm>
          <a:prstGeom prst="rect">
            <a:avLst/>
          </a:prstGeom>
          <a:noFill/>
        </p:spPr>
        <p:txBody>
          <a:bodyPr wrap="none" rtlCol="0">
            <a:spAutoFit/>
          </a:bodyPr>
          <a:lstStyle/>
          <a:p>
            <a:r>
              <a:rPr kumimoji="1" lang="ja-JP" altLang="en-US" smtClean="0"/>
              <a:t>このような流れにしてみたいので改造してみましょう。</a:t>
            </a:r>
            <a:endParaRPr kumimoji="1" lang="ja-JP" altLang="en-US"/>
          </a:p>
        </p:txBody>
      </p:sp>
      <p:sp>
        <p:nvSpPr>
          <p:cNvPr id="21" name="テキスト ボックス 20"/>
          <p:cNvSpPr txBox="1"/>
          <p:nvPr/>
        </p:nvSpPr>
        <p:spPr>
          <a:xfrm>
            <a:off x="3413715" y="1813373"/>
            <a:ext cx="2600392" cy="369332"/>
          </a:xfrm>
          <a:prstGeom prst="rect">
            <a:avLst/>
          </a:prstGeom>
          <a:noFill/>
        </p:spPr>
        <p:txBody>
          <a:bodyPr wrap="none" rtlCol="0">
            <a:spAutoFit/>
          </a:bodyPr>
          <a:lstStyle/>
          <a:p>
            <a:r>
              <a:rPr kumimoji="1" lang="ja-JP" altLang="en-US" smtClean="0"/>
              <a:t>＜引数で表示位置を貰う</a:t>
            </a:r>
            <a:endParaRPr kumimoji="1" lang="ja-JP" altLang="en-US"/>
          </a:p>
        </p:txBody>
      </p:sp>
      <p:sp>
        <p:nvSpPr>
          <p:cNvPr id="22" name="テキスト ボックス 21"/>
          <p:cNvSpPr txBox="1"/>
          <p:nvPr/>
        </p:nvSpPr>
        <p:spPr>
          <a:xfrm>
            <a:off x="4753158" y="2621563"/>
            <a:ext cx="5135252" cy="369332"/>
          </a:xfrm>
          <a:prstGeom prst="rect">
            <a:avLst/>
          </a:prstGeom>
          <a:noFill/>
        </p:spPr>
        <p:txBody>
          <a:bodyPr wrap="none" rtlCol="0">
            <a:spAutoFit/>
          </a:bodyPr>
          <a:lstStyle/>
          <a:p>
            <a:r>
              <a:rPr kumimoji="1" lang="ja-JP" altLang="en-US" smtClean="0"/>
              <a:t>＜表示位置を</a:t>
            </a:r>
            <a:r>
              <a:rPr lang="en-US" altLang="ja-JP" smtClean="0"/>
              <a:t>C</a:t>
            </a:r>
            <a:r>
              <a:rPr kumimoji="1" lang="en-US" altLang="ja-JP" smtClean="0"/>
              <a:t>onstantBuffer</a:t>
            </a:r>
            <a:r>
              <a:rPr lang="ja-JP" altLang="en-US" smtClean="0"/>
              <a:t>をもらって</a:t>
            </a:r>
            <a:r>
              <a:rPr lang="en-US" altLang="ja-JP" smtClean="0"/>
              <a:t>GPU</a:t>
            </a:r>
            <a:r>
              <a:rPr lang="ja-JP" altLang="en-US" smtClean="0"/>
              <a:t>に移送</a:t>
            </a:r>
            <a:endParaRPr kumimoji="1" lang="ja-JP" altLang="en-US"/>
          </a:p>
        </p:txBody>
      </p:sp>
      <p:sp>
        <p:nvSpPr>
          <p:cNvPr id="23" name="テキスト ボックス 22"/>
          <p:cNvSpPr txBox="1"/>
          <p:nvPr/>
        </p:nvSpPr>
        <p:spPr>
          <a:xfrm>
            <a:off x="6538662" y="3705727"/>
            <a:ext cx="4512774" cy="369332"/>
          </a:xfrm>
          <a:prstGeom prst="rect">
            <a:avLst/>
          </a:prstGeom>
          <a:noFill/>
        </p:spPr>
        <p:txBody>
          <a:bodyPr wrap="none" rtlCol="0">
            <a:spAutoFit/>
          </a:bodyPr>
          <a:lstStyle/>
          <a:p>
            <a:r>
              <a:rPr kumimoji="1" lang="ja-JP" altLang="en-US" smtClean="0"/>
              <a:t>＜持ってきた情報を計算してから頂点に加算</a:t>
            </a:r>
            <a:endParaRPr kumimoji="1" lang="ja-JP" altLang="en-US"/>
          </a:p>
        </p:txBody>
      </p:sp>
      <p:sp>
        <p:nvSpPr>
          <p:cNvPr id="26" name="テキスト ボックス 25"/>
          <p:cNvSpPr txBox="1"/>
          <p:nvPr/>
        </p:nvSpPr>
        <p:spPr>
          <a:xfrm>
            <a:off x="3814011" y="4475747"/>
            <a:ext cx="1112164" cy="369332"/>
          </a:xfrm>
          <a:prstGeom prst="rect">
            <a:avLst/>
          </a:prstGeom>
          <a:noFill/>
        </p:spPr>
        <p:txBody>
          <a:bodyPr wrap="none" rtlCol="0">
            <a:spAutoFit/>
          </a:bodyPr>
          <a:lstStyle/>
          <a:p>
            <a:r>
              <a:rPr lang="en-US" altLang="ja-JP"/>
              <a:t>R</a:t>
            </a:r>
            <a:r>
              <a:rPr kumimoji="1" lang="en-US" altLang="ja-JP" smtClean="0"/>
              <a:t>asterizer</a:t>
            </a:r>
            <a:endParaRPr kumimoji="1" lang="ja-JP" altLang="en-US"/>
          </a:p>
        </p:txBody>
      </p:sp>
    </p:spTree>
    <p:extLst>
      <p:ext uri="{BB962C8B-B14F-4D97-AF65-F5344CB8AC3E}">
        <p14:creationId xmlns:p14="http://schemas.microsoft.com/office/powerpoint/2010/main" val="1319130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6146811" cy="369332"/>
          </a:xfrm>
          <a:prstGeom prst="rect">
            <a:avLst/>
          </a:prstGeom>
          <a:noFill/>
        </p:spPr>
        <p:txBody>
          <a:bodyPr wrap="none" rtlCol="0">
            <a:spAutoFit/>
          </a:bodyPr>
          <a:lstStyle/>
          <a:p>
            <a:r>
              <a:rPr kumimoji="1" lang="ja-JP" altLang="en-US" smtClean="0"/>
              <a:t>・</a:t>
            </a:r>
            <a:r>
              <a:rPr lang="en-US" altLang="ja-JP"/>
              <a:t>CDraw2DPolygon::Draw2D</a:t>
            </a:r>
            <a:r>
              <a:rPr lang="en-US" altLang="ja-JP" smtClean="0"/>
              <a:t>()</a:t>
            </a:r>
            <a:r>
              <a:rPr lang="ja-JP" altLang="en-US" smtClean="0"/>
              <a:t>に位置情報を持たせるようにする</a:t>
            </a:r>
            <a:endParaRPr lang="en-US" altLang="ja-JP"/>
          </a:p>
        </p:txBody>
      </p:sp>
      <p:pic>
        <p:nvPicPr>
          <p:cNvPr id="3" name="図 2"/>
          <p:cNvPicPr>
            <a:picLocks noChangeAspect="1"/>
          </p:cNvPicPr>
          <p:nvPr/>
        </p:nvPicPr>
        <p:blipFill>
          <a:blip r:embed="rId2"/>
          <a:stretch>
            <a:fillRect/>
          </a:stretch>
        </p:blipFill>
        <p:spPr>
          <a:xfrm>
            <a:off x="255921" y="604766"/>
            <a:ext cx="4422121" cy="1171575"/>
          </a:xfrm>
          <a:prstGeom prst="rect">
            <a:avLst/>
          </a:prstGeom>
          <a:ln>
            <a:solidFill>
              <a:schemeClr val="tx1"/>
            </a:solidFill>
          </a:ln>
        </p:spPr>
      </p:pic>
      <p:cxnSp>
        <p:nvCxnSpPr>
          <p:cNvPr id="4" name="直線矢印コネクタ 3"/>
          <p:cNvCxnSpPr/>
          <p:nvPr/>
        </p:nvCxnSpPr>
        <p:spPr>
          <a:xfrm flipH="1">
            <a:off x="3236495" y="849227"/>
            <a:ext cx="1661386" cy="64268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5005137" y="637674"/>
            <a:ext cx="2937022" cy="369332"/>
          </a:xfrm>
          <a:prstGeom prst="rect">
            <a:avLst/>
          </a:prstGeom>
          <a:noFill/>
        </p:spPr>
        <p:txBody>
          <a:bodyPr wrap="none" rtlCol="0">
            <a:spAutoFit/>
          </a:bodyPr>
          <a:lstStyle/>
          <a:p>
            <a:r>
              <a:rPr kumimoji="1" lang="ja-JP" altLang="en-US" smtClean="0"/>
              <a:t>変更：引数に</a:t>
            </a:r>
            <a:r>
              <a:rPr kumimoji="1" lang="en-US" altLang="ja-JP" smtClean="0"/>
              <a:t>x</a:t>
            </a:r>
            <a:r>
              <a:rPr kumimoji="1" lang="ja-JP" altLang="en-US" smtClean="0"/>
              <a:t>、</a:t>
            </a:r>
            <a:r>
              <a:rPr kumimoji="1" lang="en-US" altLang="ja-JP" smtClean="0"/>
              <a:t>y</a:t>
            </a:r>
            <a:r>
              <a:rPr lang="ja-JP" altLang="en-US"/>
              <a:t> </a:t>
            </a:r>
            <a:r>
              <a:rPr kumimoji="1" lang="ja-JP" altLang="en-US" smtClean="0"/>
              <a:t>を</a:t>
            </a:r>
            <a:r>
              <a:rPr lang="ja-JP" altLang="en-US"/>
              <a:t>持</a:t>
            </a:r>
            <a:r>
              <a:rPr lang="ja-JP" altLang="en-US" smtClean="0"/>
              <a:t>たせた</a:t>
            </a:r>
            <a:endParaRPr kumimoji="1" lang="ja-JP" altLang="en-US"/>
          </a:p>
        </p:txBody>
      </p:sp>
      <p:sp>
        <p:nvSpPr>
          <p:cNvPr id="7" name="正方形/長方形 6"/>
          <p:cNvSpPr/>
          <p:nvPr/>
        </p:nvSpPr>
        <p:spPr>
          <a:xfrm>
            <a:off x="138244" y="239947"/>
            <a:ext cx="1857111" cy="369332"/>
          </a:xfrm>
          <a:prstGeom prst="rect">
            <a:avLst/>
          </a:prstGeom>
        </p:spPr>
        <p:txBody>
          <a:bodyPr wrap="none">
            <a:spAutoFit/>
          </a:bodyPr>
          <a:lstStyle/>
          <a:p>
            <a:r>
              <a:rPr lang="ja-JP" altLang="en-US"/>
              <a:t>Draw2DPolygon.h</a:t>
            </a:r>
          </a:p>
        </p:txBody>
      </p:sp>
      <p:pic>
        <p:nvPicPr>
          <p:cNvPr id="9" name="図 8"/>
          <p:cNvPicPr>
            <a:picLocks noChangeAspect="1"/>
          </p:cNvPicPr>
          <p:nvPr/>
        </p:nvPicPr>
        <p:blipFill>
          <a:blip r:embed="rId3"/>
          <a:stretch>
            <a:fillRect/>
          </a:stretch>
        </p:blipFill>
        <p:spPr>
          <a:xfrm>
            <a:off x="277970" y="2391708"/>
            <a:ext cx="4400072" cy="902872"/>
          </a:xfrm>
          <a:prstGeom prst="rect">
            <a:avLst/>
          </a:prstGeom>
          <a:ln>
            <a:solidFill>
              <a:schemeClr val="tx1"/>
            </a:solidFill>
          </a:ln>
        </p:spPr>
      </p:pic>
      <p:cxnSp>
        <p:nvCxnSpPr>
          <p:cNvPr id="10" name="直線矢印コネクタ 9"/>
          <p:cNvCxnSpPr>
            <a:stCxn id="13" idx="1"/>
          </p:cNvCxnSpPr>
          <p:nvPr/>
        </p:nvCxnSpPr>
        <p:spPr>
          <a:xfrm flipH="1">
            <a:off x="3973409" y="2556644"/>
            <a:ext cx="924472" cy="13651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4897881" y="2371978"/>
            <a:ext cx="2959465" cy="369332"/>
          </a:xfrm>
          <a:prstGeom prst="rect">
            <a:avLst/>
          </a:prstGeom>
          <a:noFill/>
        </p:spPr>
        <p:txBody>
          <a:bodyPr wrap="none" rtlCol="0">
            <a:spAutoFit/>
          </a:bodyPr>
          <a:lstStyle/>
          <a:p>
            <a:r>
              <a:rPr kumimoji="1" lang="ja-JP" altLang="en-US" smtClean="0"/>
              <a:t>変更：本体にも</a:t>
            </a:r>
            <a:r>
              <a:rPr kumimoji="1" lang="en-US" altLang="ja-JP" smtClean="0"/>
              <a:t>x,y</a:t>
            </a:r>
            <a:r>
              <a:rPr kumimoji="1" lang="ja-JP" altLang="en-US" smtClean="0"/>
              <a:t>を持たせる</a:t>
            </a:r>
            <a:endParaRPr kumimoji="1" lang="ja-JP" altLang="en-US"/>
          </a:p>
        </p:txBody>
      </p:sp>
      <p:pic>
        <p:nvPicPr>
          <p:cNvPr id="14" name="図 13"/>
          <p:cNvPicPr>
            <a:picLocks noChangeAspect="1"/>
          </p:cNvPicPr>
          <p:nvPr/>
        </p:nvPicPr>
        <p:blipFill>
          <a:blip r:embed="rId4"/>
          <a:stretch>
            <a:fillRect/>
          </a:stretch>
        </p:blipFill>
        <p:spPr>
          <a:xfrm>
            <a:off x="277970" y="3806038"/>
            <a:ext cx="4396945" cy="1072132"/>
          </a:xfrm>
          <a:prstGeom prst="rect">
            <a:avLst/>
          </a:prstGeom>
          <a:ln>
            <a:solidFill>
              <a:schemeClr val="tx1"/>
            </a:solidFill>
          </a:ln>
        </p:spPr>
      </p:pic>
      <p:sp>
        <p:nvSpPr>
          <p:cNvPr id="16" name="正方形/長方形 15"/>
          <p:cNvSpPr/>
          <p:nvPr/>
        </p:nvSpPr>
        <p:spPr>
          <a:xfrm>
            <a:off x="138244" y="2054073"/>
            <a:ext cx="2076722" cy="369332"/>
          </a:xfrm>
          <a:prstGeom prst="rect">
            <a:avLst/>
          </a:prstGeom>
        </p:spPr>
        <p:txBody>
          <a:bodyPr wrap="none">
            <a:spAutoFit/>
          </a:bodyPr>
          <a:lstStyle/>
          <a:p>
            <a:r>
              <a:rPr lang="ja-JP" altLang="en-US"/>
              <a:t>Draw2DPolygon</a:t>
            </a:r>
            <a:r>
              <a:rPr lang="ja-JP" altLang="en-US" smtClean="0"/>
              <a:t>.</a:t>
            </a:r>
            <a:r>
              <a:rPr lang="en-US" altLang="ja-JP" smtClean="0"/>
              <a:t>cpp</a:t>
            </a:r>
            <a:endParaRPr lang="ja-JP" altLang="en-US"/>
          </a:p>
        </p:txBody>
      </p:sp>
      <p:cxnSp>
        <p:nvCxnSpPr>
          <p:cNvPr id="18" name="直線矢印コネクタ 17"/>
          <p:cNvCxnSpPr/>
          <p:nvPr/>
        </p:nvCxnSpPr>
        <p:spPr>
          <a:xfrm flipH="1">
            <a:off x="4542902" y="4123943"/>
            <a:ext cx="594583" cy="11084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5137485" y="3939277"/>
            <a:ext cx="5236818" cy="369332"/>
          </a:xfrm>
          <a:prstGeom prst="rect">
            <a:avLst/>
          </a:prstGeom>
          <a:noFill/>
        </p:spPr>
        <p:txBody>
          <a:bodyPr wrap="none" rtlCol="0">
            <a:spAutoFit/>
          </a:bodyPr>
          <a:lstStyle/>
          <a:p>
            <a:r>
              <a:rPr lang="ja-JP" altLang="en-US" smtClean="0"/>
              <a:t>変更：追加した引数に</a:t>
            </a:r>
            <a:r>
              <a:rPr lang="en-US" altLang="ja-JP" smtClean="0"/>
              <a:t>Error</a:t>
            </a:r>
            <a:r>
              <a:rPr lang="ja-JP" altLang="en-US" smtClean="0"/>
              <a:t>回避用の仮の値を入れる</a:t>
            </a:r>
            <a:endParaRPr kumimoji="1" lang="ja-JP" altLang="en-US"/>
          </a:p>
        </p:txBody>
      </p:sp>
      <p:sp>
        <p:nvSpPr>
          <p:cNvPr id="21" name="正方形/長方形 20"/>
          <p:cNvSpPr/>
          <p:nvPr/>
        </p:nvSpPr>
        <p:spPr>
          <a:xfrm>
            <a:off x="255921" y="3498209"/>
            <a:ext cx="1053494" cy="369332"/>
          </a:xfrm>
          <a:prstGeom prst="rect">
            <a:avLst/>
          </a:prstGeom>
        </p:spPr>
        <p:txBody>
          <a:bodyPr wrap="none">
            <a:spAutoFit/>
          </a:bodyPr>
          <a:lstStyle/>
          <a:p>
            <a:r>
              <a:rPr lang="ja-JP" altLang="en-US"/>
              <a:t>main.cpp</a:t>
            </a:r>
          </a:p>
        </p:txBody>
      </p:sp>
      <p:sp>
        <p:nvSpPr>
          <p:cNvPr id="22" name="テキスト ボックス 21"/>
          <p:cNvSpPr txBox="1"/>
          <p:nvPr/>
        </p:nvSpPr>
        <p:spPr>
          <a:xfrm>
            <a:off x="154264" y="5196075"/>
            <a:ext cx="5402889" cy="369332"/>
          </a:xfrm>
          <a:prstGeom prst="rect">
            <a:avLst/>
          </a:prstGeom>
          <a:noFill/>
        </p:spPr>
        <p:txBody>
          <a:bodyPr wrap="none" rtlCol="0">
            <a:spAutoFit/>
          </a:bodyPr>
          <a:lstStyle/>
          <a:p>
            <a:r>
              <a:rPr kumimoji="1" lang="ja-JP" altLang="en-US" smtClean="0"/>
              <a:t>これで、</a:t>
            </a:r>
            <a:r>
              <a:rPr lang="en-US" altLang="ja-JP" smtClean="0"/>
              <a:t>Draw2DMethod</a:t>
            </a:r>
            <a:r>
              <a:rPr lang="ja-JP" altLang="en-US" smtClean="0"/>
              <a:t>に位置情報をもっていけます。</a:t>
            </a:r>
            <a:endParaRPr kumimoji="1" lang="ja-JP" altLang="en-US"/>
          </a:p>
        </p:txBody>
      </p:sp>
    </p:spTree>
    <p:extLst>
      <p:ext uri="{BB962C8B-B14F-4D97-AF65-F5344CB8AC3E}">
        <p14:creationId xmlns:p14="http://schemas.microsoft.com/office/powerpoint/2010/main" val="1179823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6612708" cy="646331"/>
          </a:xfrm>
          <a:prstGeom prst="rect">
            <a:avLst/>
          </a:prstGeom>
          <a:noFill/>
        </p:spPr>
        <p:txBody>
          <a:bodyPr wrap="none" rtlCol="0">
            <a:spAutoFit/>
          </a:bodyPr>
          <a:lstStyle/>
          <a:p>
            <a:r>
              <a:rPr kumimoji="1" lang="ja-JP" altLang="en-US" smtClean="0"/>
              <a:t>・</a:t>
            </a:r>
            <a:r>
              <a:rPr lang="en-US" altLang="ja-JP" smtClean="0"/>
              <a:t>C</a:t>
            </a:r>
            <a:r>
              <a:rPr kumimoji="1" lang="en-US" altLang="ja-JP" smtClean="0"/>
              <a:t>onstantBuffer</a:t>
            </a:r>
            <a:r>
              <a:rPr kumimoji="1" lang="ja-JP" altLang="en-US" smtClean="0"/>
              <a:t>に位置情報をもっていけるようにする</a:t>
            </a:r>
            <a:endParaRPr kumimoji="1" lang="en-US" altLang="ja-JP" smtClean="0"/>
          </a:p>
          <a:p>
            <a:r>
              <a:rPr lang="ja-JP" altLang="en-US"/>
              <a:t>　</a:t>
            </a:r>
            <a:r>
              <a:rPr lang="ja-JP" altLang="en-US" smtClean="0"/>
              <a:t>続いて、</a:t>
            </a:r>
            <a:r>
              <a:rPr lang="en-US" altLang="ja-JP" smtClean="0"/>
              <a:t>CPU</a:t>
            </a:r>
            <a:r>
              <a:rPr lang="ja-JP" altLang="en-US" smtClean="0"/>
              <a:t>から</a:t>
            </a:r>
            <a:r>
              <a:rPr lang="en-US" altLang="ja-JP" smtClean="0"/>
              <a:t>GPU</a:t>
            </a:r>
            <a:r>
              <a:rPr lang="ja-JP" altLang="en-US" smtClean="0"/>
              <a:t>に位置情報を渡せるようにしていきましょう。</a:t>
            </a:r>
            <a:endParaRPr kumimoji="1" lang="ja-JP" altLang="en-US"/>
          </a:p>
        </p:txBody>
      </p:sp>
      <p:sp>
        <p:nvSpPr>
          <p:cNvPr id="3" name="正方形/長方形 2"/>
          <p:cNvSpPr/>
          <p:nvPr/>
        </p:nvSpPr>
        <p:spPr>
          <a:xfrm>
            <a:off x="162308" y="656360"/>
            <a:ext cx="1857111" cy="369332"/>
          </a:xfrm>
          <a:prstGeom prst="rect">
            <a:avLst/>
          </a:prstGeom>
        </p:spPr>
        <p:txBody>
          <a:bodyPr wrap="none">
            <a:spAutoFit/>
          </a:bodyPr>
          <a:lstStyle/>
          <a:p>
            <a:r>
              <a:rPr lang="ja-JP" altLang="en-US"/>
              <a:t>Draw2DPolygon.h</a:t>
            </a:r>
          </a:p>
        </p:txBody>
      </p:sp>
      <p:sp>
        <p:nvSpPr>
          <p:cNvPr id="7" name="テキスト ボックス 6"/>
          <p:cNvSpPr txBox="1"/>
          <p:nvPr/>
        </p:nvSpPr>
        <p:spPr>
          <a:xfrm>
            <a:off x="5763126" y="1636295"/>
            <a:ext cx="6318333" cy="923330"/>
          </a:xfrm>
          <a:prstGeom prst="rect">
            <a:avLst/>
          </a:prstGeom>
          <a:noFill/>
        </p:spPr>
        <p:txBody>
          <a:bodyPr wrap="none" rtlCol="0">
            <a:spAutoFit/>
          </a:bodyPr>
          <a:lstStyle/>
          <a:p>
            <a:r>
              <a:rPr kumimoji="1" lang="ja-JP" altLang="en-US" smtClean="0"/>
              <a:t>追加：位置情報を持っていけるように</a:t>
            </a:r>
            <a:r>
              <a:rPr kumimoji="1" lang="en-US" altLang="ja-JP" smtClean="0"/>
              <a:t>member</a:t>
            </a:r>
            <a:r>
              <a:rPr kumimoji="1" lang="ja-JP" altLang="en-US" smtClean="0"/>
              <a:t>を増やす</a:t>
            </a:r>
            <a:endParaRPr kumimoji="1" lang="en-US" altLang="ja-JP" smtClean="0"/>
          </a:p>
          <a:p>
            <a:r>
              <a:rPr lang="ja-JP" altLang="en-US" smtClean="0"/>
              <a:t>どうも、</a:t>
            </a:r>
            <a:r>
              <a:rPr lang="en-US" altLang="ja-JP" smtClean="0"/>
              <a:t>ConstantBuffer</a:t>
            </a:r>
            <a:r>
              <a:rPr lang="ja-JP" altLang="en-US" smtClean="0"/>
              <a:t>の</a:t>
            </a:r>
            <a:r>
              <a:rPr lang="en-US" altLang="ja-JP" smtClean="0"/>
              <a:t>Member</a:t>
            </a:r>
            <a:r>
              <a:rPr lang="ja-JP" altLang="en-US" smtClean="0"/>
              <a:t>は</a:t>
            </a:r>
            <a:r>
              <a:rPr lang="en-US" altLang="ja-JP" smtClean="0"/>
              <a:t>4(x.y.z.w)</a:t>
            </a:r>
            <a:r>
              <a:rPr lang="ja-JP" altLang="en-US" smtClean="0"/>
              <a:t>・</a:t>
            </a:r>
            <a:r>
              <a:rPr lang="en-US" altLang="ja-JP" smtClean="0"/>
              <a:t>16(4×4)</a:t>
            </a:r>
            <a:r>
              <a:rPr lang="ja-JP" altLang="en-US" smtClean="0"/>
              <a:t>の要素数</a:t>
            </a:r>
            <a:endParaRPr lang="en-US" altLang="ja-JP" smtClean="0"/>
          </a:p>
          <a:p>
            <a:r>
              <a:rPr kumimoji="1" lang="ja-JP" altLang="en-US"/>
              <a:t>出</a:t>
            </a:r>
            <a:r>
              <a:rPr kumimoji="1" lang="ja-JP" altLang="en-US" smtClean="0"/>
              <a:t>ないと</a:t>
            </a:r>
            <a:r>
              <a:rPr kumimoji="1" lang="en-US" altLang="ja-JP" smtClean="0"/>
              <a:t>Error</a:t>
            </a:r>
            <a:r>
              <a:rPr kumimoji="1" lang="ja-JP" altLang="en-US" smtClean="0"/>
              <a:t>が出る</a:t>
            </a:r>
            <a:endParaRPr kumimoji="1" lang="ja-JP" altLang="en-US"/>
          </a:p>
        </p:txBody>
      </p:sp>
      <p:sp>
        <p:nvSpPr>
          <p:cNvPr id="9" name="正方形/長方形 8"/>
          <p:cNvSpPr/>
          <p:nvPr/>
        </p:nvSpPr>
        <p:spPr>
          <a:xfrm>
            <a:off x="201741" y="2572755"/>
            <a:ext cx="1778244" cy="369332"/>
          </a:xfrm>
          <a:prstGeom prst="rect">
            <a:avLst/>
          </a:prstGeom>
        </p:spPr>
        <p:txBody>
          <a:bodyPr wrap="none">
            <a:spAutoFit/>
          </a:bodyPr>
          <a:lstStyle/>
          <a:p>
            <a:r>
              <a:rPr lang="ja-JP" altLang="en-US"/>
              <a:t>PolygonDraw.hlsl</a:t>
            </a:r>
          </a:p>
        </p:txBody>
      </p:sp>
      <p:sp>
        <p:nvSpPr>
          <p:cNvPr id="13" name="テキスト ボックス 12"/>
          <p:cNvSpPr txBox="1"/>
          <p:nvPr/>
        </p:nvSpPr>
        <p:spPr>
          <a:xfrm>
            <a:off x="5763126" y="3140242"/>
            <a:ext cx="4682692" cy="369332"/>
          </a:xfrm>
          <a:prstGeom prst="rect">
            <a:avLst/>
          </a:prstGeom>
          <a:noFill/>
        </p:spPr>
        <p:txBody>
          <a:bodyPr wrap="none" rtlCol="0">
            <a:spAutoFit/>
          </a:bodyPr>
          <a:lstStyle/>
          <a:p>
            <a:r>
              <a:rPr kumimoji="1" lang="ja-JP" altLang="en-US" smtClean="0"/>
              <a:t>追加：位置情報を受け取る先の</a:t>
            </a:r>
            <a:r>
              <a:rPr kumimoji="1" lang="en-US" altLang="ja-JP" smtClean="0"/>
              <a:t>member</a:t>
            </a:r>
            <a:r>
              <a:rPr kumimoji="1" lang="ja-JP" altLang="en-US" smtClean="0"/>
              <a:t>を用意</a:t>
            </a:r>
            <a:endParaRPr kumimoji="1" lang="ja-JP" altLang="en-US"/>
          </a:p>
        </p:txBody>
      </p:sp>
      <p:pic>
        <p:nvPicPr>
          <p:cNvPr id="14" name="図 13"/>
          <p:cNvPicPr>
            <a:picLocks noChangeAspect="1"/>
          </p:cNvPicPr>
          <p:nvPr/>
        </p:nvPicPr>
        <p:blipFill>
          <a:blip r:embed="rId2"/>
          <a:stretch>
            <a:fillRect/>
          </a:stretch>
        </p:blipFill>
        <p:spPr>
          <a:xfrm>
            <a:off x="282993" y="4594419"/>
            <a:ext cx="6045618" cy="2017854"/>
          </a:xfrm>
          <a:prstGeom prst="rect">
            <a:avLst/>
          </a:prstGeom>
          <a:ln>
            <a:solidFill>
              <a:schemeClr val="tx1"/>
            </a:solidFill>
          </a:ln>
        </p:spPr>
      </p:pic>
      <p:sp>
        <p:nvSpPr>
          <p:cNvPr id="15" name="正方形/長方形 14"/>
          <p:cNvSpPr/>
          <p:nvPr/>
        </p:nvSpPr>
        <p:spPr>
          <a:xfrm>
            <a:off x="282993" y="4225087"/>
            <a:ext cx="2076722" cy="369332"/>
          </a:xfrm>
          <a:prstGeom prst="rect">
            <a:avLst/>
          </a:prstGeom>
        </p:spPr>
        <p:txBody>
          <a:bodyPr wrap="none">
            <a:spAutoFit/>
          </a:bodyPr>
          <a:lstStyle/>
          <a:p>
            <a:r>
              <a:rPr lang="ja-JP" altLang="en-US"/>
              <a:t>Draw2DPolygon</a:t>
            </a:r>
            <a:r>
              <a:rPr lang="ja-JP" altLang="en-US" smtClean="0"/>
              <a:t>.</a:t>
            </a:r>
            <a:r>
              <a:rPr lang="en-US" altLang="ja-JP" smtClean="0"/>
              <a:t>cpp</a:t>
            </a:r>
            <a:endParaRPr lang="ja-JP" altLang="en-US"/>
          </a:p>
        </p:txBody>
      </p:sp>
      <p:cxnSp>
        <p:nvCxnSpPr>
          <p:cNvPr id="16" name="直線矢印コネクタ 15"/>
          <p:cNvCxnSpPr/>
          <p:nvPr/>
        </p:nvCxnSpPr>
        <p:spPr>
          <a:xfrm flipH="1">
            <a:off x="1582944" y="5354978"/>
            <a:ext cx="4878014" cy="57265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6612708" y="5209674"/>
            <a:ext cx="5072735" cy="369332"/>
          </a:xfrm>
          <a:prstGeom prst="rect">
            <a:avLst/>
          </a:prstGeom>
          <a:noFill/>
        </p:spPr>
        <p:txBody>
          <a:bodyPr wrap="none" rtlCol="0">
            <a:spAutoFit/>
          </a:bodyPr>
          <a:lstStyle/>
          <a:p>
            <a:r>
              <a:rPr lang="ja-JP" altLang="en-US" smtClean="0"/>
              <a:t>追加：引数からの位置情報を</a:t>
            </a:r>
            <a:r>
              <a:rPr lang="en-US" altLang="ja-JP" smtClean="0"/>
              <a:t>ConstantBuffer</a:t>
            </a:r>
            <a:r>
              <a:rPr lang="ja-JP" altLang="en-US" smtClean="0"/>
              <a:t>に渡す</a:t>
            </a:r>
            <a:endParaRPr kumimoji="1" lang="ja-JP" altLang="en-US"/>
          </a:p>
        </p:txBody>
      </p:sp>
      <p:pic>
        <p:nvPicPr>
          <p:cNvPr id="20" name="図 19"/>
          <p:cNvPicPr>
            <a:picLocks noChangeAspect="1"/>
          </p:cNvPicPr>
          <p:nvPr/>
        </p:nvPicPr>
        <p:blipFill>
          <a:blip r:embed="rId3"/>
          <a:stretch>
            <a:fillRect/>
          </a:stretch>
        </p:blipFill>
        <p:spPr>
          <a:xfrm>
            <a:off x="282992" y="1073628"/>
            <a:ext cx="4453611" cy="1119765"/>
          </a:xfrm>
          <a:prstGeom prst="rect">
            <a:avLst/>
          </a:prstGeom>
          <a:ln>
            <a:solidFill>
              <a:schemeClr val="tx1"/>
            </a:solidFill>
          </a:ln>
        </p:spPr>
      </p:pic>
      <p:cxnSp>
        <p:nvCxnSpPr>
          <p:cNvPr id="5" name="直線矢印コネクタ 4"/>
          <p:cNvCxnSpPr/>
          <p:nvPr/>
        </p:nvCxnSpPr>
        <p:spPr>
          <a:xfrm flipH="1">
            <a:off x="4367463" y="1794209"/>
            <a:ext cx="1239253" cy="7068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2" name="図 21"/>
          <p:cNvPicPr>
            <a:picLocks noChangeAspect="1"/>
          </p:cNvPicPr>
          <p:nvPr/>
        </p:nvPicPr>
        <p:blipFill>
          <a:blip r:embed="rId4"/>
          <a:stretch>
            <a:fillRect/>
          </a:stretch>
        </p:blipFill>
        <p:spPr>
          <a:xfrm>
            <a:off x="282992" y="2953952"/>
            <a:ext cx="5218344" cy="1271135"/>
          </a:xfrm>
          <a:prstGeom prst="rect">
            <a:avLst/>
          </a:prstGeom>
          <a:ln>
            <a:solidFill>
              <a:schemeClr val="tx1"/>
            </a:solidFill>
          </a:ln>
        </p:spPr>
      </p:pic>
      <p:cxnSp>
        <p:nvCxnSpPr>
          <p:cNvPr id="10" name="直線矢印コネクタ 9"/>
          <p:cNvCxnSpPr/>
          <p:nvPr/>
        </p:nvCxnSpPr>
        <p:spPr>
          <a:xfrm flipH="1">
            <a:off x="1979985" y="3311419"/>
            <a:ext cx="3626731" cy="49673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321833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8748</TotalTime>
  <Words>1389</Words>
  <Application>Microsoft Office PowerPoint</Application>
  <PresentationFormat>ワイド画面</PresentationFormat>
  <Paragraphs>195</Paragraphs>
  <Slides>19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19</vt:i4>
      </vt:variant>
    </vt:vector>
  </HeadingPairs>
  <TitlesOfParts>
    <vt:vector size="24" baseType="lpstr">
      <vt:lpstr>ＭＳ Ｐゴシック</vt:lpstr>
      <vt:lpstr>Arial</vt:lpstr>
      <vt:lpstr>Calibri</vt:lpstr>
      <vt:lpstr>Calibri Light</vt:lpstr>
      <vt:lpstr>Office テーマ</vt:lpstr>
      <vt:lpstr>GameSystem開発指南書９</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user206</cp:lastModifiedBy>
  <cp:revision>562</cp:revision>
  <dcterms:created xsi:type="dcterms:W3CDTF">2016-04-21T00:45:06Z</dcterms:created>
  <dcterms:modified xsi:type="dcterms:W3CDTF">2016-12-22T08:03:03Z</dcterms:modified>
</cp:coreProperties>
</file>