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738938" cy="98726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2017/5/22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2017/5/22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2017/5/22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2017/5/22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2017/5/22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2017/5/22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2017/5/22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2017/5/22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2017/5/22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2017/5/22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2017/5/22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2017/5/22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2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Ｇａｍ</a:t>
            </a:r>
            <a:r>
              <a:rPr lang="ja-JP" altLang="en-US" dirty="0"/>
              <a:t>ｅ</a:t>
            </a:r>
            <a:r>
              <a:rPr kumimoji="1" lang="ja-JP" altLang="en-US" dirty="0" smtClean="0"/>
              <a:t>開発指南書１１</a:t>
            </a:r>
            <a:endParaRPr kumimoji="1" lang="ja-JP" altLang="en-US" dirty="0"/>
          </a:p>
        </p:txBody>
      </p:sp>
      <p:sp>
        <p:nvSpPr>
          <p:cNvPr id="3" name="サブタイトル 2"/>
          <p:cNvSpPr>
            <a:spLocks noGrp="1"/>
          </p:cNvSpPr>
          <p:nvPr>
            <p:ph type="subTitle" idx="1"/>
          </p:nvPr>
        </p:nvSpPr>
        <p:spPr/>
        <p:txBody>
          <a:bodyPr>
            <a:normAutofit/>
          </a:bodyPr>
          <a:lstStyle/>
          <a:p>
            <a:r>
              <a:rPr lang="ja-JP" altLang="en-US" dirty="0" smtClean="0"/>
              <a:t>ＳｈｏｏｔｉｎｇＧａｍｅ</a:t>
            </a:r>
            <a:r>
              <a:rPr kumimoji="1" lang="ja-JP" altLang="en-US" dirty="0" smtClean="0"/>
              <a:t>開発</a:t>
            </a:r>
            <a:endParaRPr kumimoji="1" lang="en-US" altLang="ja-JP" dirty="0" smtClean="0"/>
          </a:p>
          <a:p>
            <a:r>
              <a:rPr lang="ja-JP" altLang="en-US" dirty="0" smtClean="0"/>
              <a:t>・背景</a:t>
            </a:r>
            <a:r>
              <a:rPr lang="en-US" altLang="ja-JP" dirty="0" smtClean="0"/>
              <a:t>scroll</a:t>
            </a:r>
          </a:p>
          <a:p>
            <a:r>
              <a:rPr kumimoji="1" lang="ja-JP" altLang="en-US" dirty="0" smtClean="0"/>
              <a:t>・爆発</a:t>
            </a:r>
            <a:r>
              <a:rPr kumimoji="1" lang="en-US" altLang="ja-JP" dirty="0" smtClean="0"/>
              <a:t>Effect</a:t>
            </a:r>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685351" cy="369332"/>
          </a:xfrm>
          <a:prstGeom prst="rect">
            <a:avLst/>
          </a:prstGeom>
          <a:noFill/>
        </p:spPr>
        <p:txBody>
          <a:bodyPr wrap="none" rtlCol="0">
            <a:spAutoFit/>
          </a:bodyPr>
          <a:lstStyle/>
          <a:p>
            <a:r>
              <a:rPr kumimoji="1" lang="ja-JP" altLang="en-US" smtClean="0"/>
              <a:t>・動かして、表示させよう。</a:t>
            </a:r>
            <a:endParaRPr kumimoji="1" lang="ja-JP" altLang="en-US"/>
          </a:p>
        </p:txBody>
      </p:sp>
      <p:pic>
        <p:nvPicPr>
          <p:cNvPr id="5" name="図 4"/>
          <p:cNvPicPr>
            <a:picLocks noChangeAspect="1"/>
          </p:cNvPicPr>
          <p:nvPr/>
        </p:nvPicPr>
        <p:blipFill>
          <a:blip r:embed="rId2"/>
          <a:stretch>
            <a:fillRect/>
          </a:stretch>
        </p:blipFill>
        <p:spPr>
          <a:xfrm>
            <a:off x="215900" y="738664"/>
            <a:ext cx="3517348" cy="1555750"/>
          </a:xfrm>
          <a:prstGeom prst="rect">
            <a:avLst/>
          </a:prstGeom>
          <a:ln>
            <a:solidFill>
              <a:schemeClr val="tx1"/>
            </a:solidFill>
          </a:ln>
        </p:spPr>
      </p:pic>
      <p:sp>
        <p:nvSpPr>
          <p:cNvPr id="6" name="正方形/長方形 5"/>
          <p:cNvSpPr/>
          <p:nvPr/>
        </p:nvSpPr>
        <p:spPr>
          <a:xfrm>
            <a:off x="215900" y="369332"/>
            <a:ext cx="2022798" cy="369332"/>
          </a:xfrm>
          <a:prstGeom prst="rect">
            <a:avLst/>
          </a:prstGeom>
        </p:spPr>
        <p:txBody>
          <a:bodyPr wrap="none">
            <a:spAutoFit/>
          </a:bodyPr>
          <a:lstStyle/>
          <a:p>
            <a:r>
              <a:rPr lang="en-US" altLang="ja-JP" smtClean="0"/>
              <a:t>ObjBackground.cpp</a:t>
            </a:r>
            <a:endParaRPr lang="ja-JP" altLang="en-US"/>
          </a:p>
        </p:txBody>
      </p:sp>
      <p:cxnSp>
        <p:nvCxnSpPr>
          <p:cNvPr id="7" name="直線矢印コネクタ 6"/>
          <p:cNvCxnSpPr/>
          <p:nvPr/>
        </p:nvCxnSpPr>
        <p:spPr>
          <a:xfrm flipV="1">
            <a:off x="1342675" y="2009180"/>
            <a:ext cx="0" cy="49430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9033" y="2509798"/>
            <a:ext cx="5319533" cy="369332"/>
          </a:xfrm>
          <a:prstGeom prst="rect">
            <a:avLst/>
          </a:prstGeom>
          <a:noFill/>
        </p:spPr>
        <p:txBody>
          <a:bodyPr wrap="none" rtlCol="0">
            <a:spAutoFit/>
          </a:bodyPr>
          <a:lstStyle/>
          <a:p>
            <a:r>
              <a:rPr lang="ja-JP" altLang="en-US" smtClean="0"/>
              <a:t>追加：</a:t>
            </a:r>
            <a:r>
              <a:rPr lang="en-US" altLang="ja-JP" smtClean="0"/>
              <a:t>m_x1</a:t>
            </a:r>
            <a:r>
              <a:rPr lang="ja-JP" altLang="en-US" smtClean="0"/>
              <a:t>は</a:t>
            </a:r>
            <a:r>
              <a:rPr lang="en-US" altLang="ja-JP" smtClean="0"/>
              <a:t>0</a:t>
            </a:r>
            <a:r>
              <a:rPr lang="ja-JP" altLang="en-US" smtClean="0"/>
              <a:t>から</a:t>
            </a:r>
            <a:r>
              <a:rPr lang="en-US" altLang="ja-JP" smtClean="0"/>
              <a:t>start</a:t>
            </a:r>
            <a:r>
              <a:rPr lang="ja-JP" altLang="en-US" smtClean="0"/>
              <a:t>し、</a:t>
            </a:r>
            <a:r>
              <a:rPr kumimoji="1" lang="en-US" altLang="ja-JP" smtClean="0"/>
              <a:t>m_x2</a:t>
            </a:r>
            <a:r>
              <a:rPr kumimoji="1" lang="ja-JP" altLang="en-US" smtClean="0"/>
              <a:t>は</a:t>
            </a:r>
            <a:r>
              <a:rPr lang="en-US" altLang="ja-JP" smtClean="0"/>
              <a:t>800</a:t>
            </a:r>
            <a:r>
              <a:rPr lang="ja-JP" altLang="en-US" smtClean="0"/>
              <a:t>から</a:t>
            </a:r>
            <a:r>
              <a:rPr lang="en-US" altLang="ja-JP" smtClean="0"/>
              <a:t>start</a:t>
            </a:r>
            <a:r>
              <a:rPr lang="ja-JP" altLang="en-US" smtClean="0"/>
              <a:t>する。</a:t>
            </a:r>
            <a:endParaRPr kumimoji="1" lang="ja-JP" altLang="en-US"/>
          </a:p>
        </p:txBody>
      </p:sp>
      <p:sp>
        <p:nvSpPr>
          <p:cNvPr id="12" name="テキスト ボックス 11"/>
          <p:cNvSpPr txBox="1"/>
          <p:nvPr/>
        </p:nvSpPr>
        <p:spPr>
          <a:xfrm>
            <a:off x="-49033" y="6408775"/>
            <a:ext cx="8186921" cy="369332"/>
          </a:xfrm>
          <a:prstGeom prst="rect">
            <a:avLst/>
          </a:prstGeom>
          <a:noFill/>
        </p:spPr>
        <p:txBody>
          <a:bodyPr wrap="none" rtlCol="0">
            <a:spAutoFit/>
          </a:bodyPr>
          <a:lstStyle/>
          <a:p>
            <a:r>
              <a:rPr kumimoji="1" lang="ja-JP" altLang="en-US" smtClean="0"/>
              <a:t>追加：背景の位置情報を移動させ、背景の</a:t>
            </a:r>
            <a:r>
              <a:rPr kumimoji="1" lang="en-US" altLang="ja-JP" smtClean="0"/>
              <a:t>graphic</a:t>
            </a:r>
            <a:r>
              <a:rPr lang="ja-JP" altLang="en-US"/>
              <a:t>が</a:t>
            </a:r>
            <a:r>
              <a:rPr kumimoji="1" lang="ja-JP" altLang="en-US" smtClean="0"/>
              <a:t>下手に出たら上手に</a:t>
            </a:r>
            <a:r>
              <a:rPr lang="ja-JP" altLang="en-US" smtClean="0"/>
              <a:t>戻します</a:t>
            </a:r>
            <a:r>
              <a:rPr lang="ja-JP" altLang="en-US"/>
              <a:t>。</a:t>
            </a:r>
            <a:endParaRPr kumimoji="1" lang="ja-JP" altLang="en-US"/>
          </a:p>
        </p:txBody>
      </p:sp>
      <p:sp>
        <p:nvSpPr>
          <p:cNvPr id="17" name="正方形/長方形 16"/>
          <p:cNvSpPr/>
          <p:nvPr/>
        </p:nvSpPr>
        <p:spPr>
          <a:xfrm>
            <a:off x="5270500" y="369332"/>
            <a:ext cx="2022798" cy="369332"/>
          </a:xfrm>
          <a:prstGeom prst="rect">
            <a:avLst/>
          </a:prstGeom>
        </p:spPr>
        <p:txBody>
          <a:bodyPr wrap="none">
            <a:spAutoFit/>
          </a:bodyPr>
          <a:lstStyle/>
          <a:p>
            <a:r>
              <a:rPr lang="en-US" altLang="ja-JP" smtClean="0"/>
              <a:t>ObjBackground.cpp</a:t>
            </a:r>
            <a:endParaRPr lang="ja-JP" altLang="en-US"/>
          </a:p>
        </p:txBody>
      </p:sp>
      <p:pic>
        <p:nvPicPr>
          <p:cNvPr id="18" name="図 17"/>
          <p:cNvPicPr>
            <a:picLocks noChangeAspect="1"/>
          </p:cNvPicPr>
          <p:nvPr/>
        </p:nvPicPr>
        <p:blipFill>
          <a:blip r:embed="rId3"/>
          <a:stretch>
            <a:fillRect/>
          </a:stretch>
        </p:blipFill>
        <p:spPr>
          <a:xfrm>
            <a:off x="276193" y="3042162"/>
            <a:ext cx="3396762" cy="3203581"/>
          </a:xfrm>
          <a:prstGeom prst="rect">
            <a:avLst/>
          </a:prstGeom>
          <a:ln>
            <a:solidFill>
              <a:schemeClr val="tx1"/>
            </a:solidFill>
          </a:ln>
        </p:spPr>
      </p:pic>
      <p:cxnSp>
        <p:nvCxnSpPr>
          <p:cNvPr id="11" name="直線矢印コネクタ 10"/>
          <p:cNvCxnSpPr/>
          <p:nvPr/>
        </p:nvCxnSpPr>
        <p:spPr>
          <a:xfrm flipV="1">
            <a:off x="1689100" y="5947254"/>
            <a:ext cx="5652" cy="42628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図 18"/>
          <p:cNvPicPr>
            <a:picLocks noChangeAspect="1"/>
          </p:cNvPicPr>
          <p:nvPr/>
        </p:nvPicPr>
        <p:blipFill>
          <a:blip r:embed="rId4"/>
          <a:stretch>
            <a:fillRect/>
          </a:stretch>
        </p:blipFill>
        <p:spPr>
          <a:xfrm>
            <a:off x="5270500" y="738663"/>
            <a:ext cx="3657888" cy="5507079"/>
          </a:xfrm>
          <a:prstGeom prst="rect">
            <a:avLst/>
          </a:prstGeom>
          <a:ln>
            <a:solidFill>
              <a:schemeClr val="tx1"/>
            </a:solidFill>
          </a:ln>
        </p:spPr>
      </p:pic>
      <p:cxnSp>
        <p:nvCxnSpPr>
          <p:cNvPr id="20" name="直線矢印コネクタ 19"/>
          <p:cNvCxnSpPr/>
          <p:nvPr/>
        </p:nvCxnSpPr>
        <p:spPr>
          <a:xfrm flipH="1">
            <a:off x="8458200" y="2256333"/>
            <a:ext cx="1018269" cy="123586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9588500" y="2009180"/>
            <a:ext cx="2331087" cy="1200329"/>
          </a:xfrm>
          <a:prstGeom prst="rect">
            <a:avLst/>
          </a:prstGeom>
          <a:noFill/>
        </p:spPr>
        <p:txBody>
          <a:bodyPr wrap="none" rtlCol="0">
            <a:spAutoFit/>
          </a:bodyPr>
          <a:lstStyle/>
          <a:p>
            <a:r>
              <a:rPr kumimoji="1" lang="ja-JP" altLang="en-US" smtClean="0"/>
              <a:t>更新・追加：</a:t>
            </a:r>
            <a:endParaRPr kumimoji="1" lang="en-US" altLang="ja-JP" smtClean="0"/>
          </a:p>
          <a:p>
            <a:r>
              <a:rPr lang="ja-JP" altLang="en-US" smtClean="0"/>
              <a:t>背景１と背景２を描画</a:t>
            </a:r>
            <a:endParaRPr lang="en-US" altLang="ja-JP"/>
          </a:p>
          <a:p>
            <a:r>
              <a:rPr lang="ja-JP" altLang="en-US" smtClean="0"/>
              <a:t>描画位置は</a:t>
            </a:r>
            <a:r>
              <a:rPr lang="en-US" altLang="ja-JP" smtClean="0"/>
              <a:t>m_x1</a:t>
            </a:r>
            <a:r>
              <a:rPr lang="ja-JP" altLang="en-US" smtClean="0"/>
              <a:t>と</a:t>
            </a:r>
            <a:r>
              <a:rPr lang="en-US" altLang="ja-JP" smtClean="0"/>
              <a:t>m_</a:t>
            </a:r>
          </a:p>
          <a:p>
            <a:r>
              <a:rPr lang="en-US" altLang="ja-JP" smtClean="0"/>
              <a:t>x2</a:t>
            </a:r>
            <a:r>
              <a:rPr lang="ja-JP" altLang="en-US" smtClean="0"/>
              <a:t>で変更してる。</a:t>
            </a:r>
            <a:endParaRPr lang="en-US" altLang="ja-JP" smtClean="0"/>
          </a:p>
        </p:txBody>
      </p:sp>
      <p:sp>
        <p:nvSpPr>
          <p:cNvPr id="24" name="テキスト ボックス 23"/>
          <p:cNvSpPr txBox="1"/>
          <p:nvPr/>
        </p:nvSpPr>
        <p:spPr>
          <a:xfrm>
            <a:off x="9013641" y="5440291"/>
            <a:ext cx="3124702" cy="923330"/>
          </a:xfrm>
          <a:prstGeom prst="rect">
            <a:avLst/>
          </a:prstGeom>
          <a:noFill/>
          <a:ln>
            <a:solidFill>
              <a:schemeClr val="tx1"/>
            </a:solidFill>
          </a:ln>
        </p:spPr>
        <p:txBody>
          <a:bodyPr wrap="none" rtlCol="0">
            <a:spAutoFit/>
          </a:bodyPr>
          <a:lstStyle/>
          <a:p>
            <a:r>
              <a:rPr lang="ja-JP" altLang="en-US" smtClean="0"/>
              <a:t>実は、</a:t>
            </a:r>
            <a:r>
              <a:rPr lang="en-US" altLang="ja-JP" smtClean="0"/>
              <a:t>Draw</a:t>
            </a:r>
            <a:r>
              <a:rPr lang="ja-JP" altLang="en-US" smtClean="0"/>
              <a:t>内であれば、</a:t>
            </a:r>
            <a:endParaRPr lang="en-US" altLang="ja-JP" smtClean="0"/>
          </a:p>
          <a:p>
            <a:r>
              <a:rPr lang="en-US" altLang="ja-JP" smtClean="0">
                <a:solidFill>
                  <a:srgbClr val="FF0000"/>
                </a:solidFill>
              </a:rPr>
              <a:t>Draw</a:t>
            </a:r>
            <a:r>
              <a:rPr lang="ja-JP" altLang="en-US" smtClean="0">
                <a:solidFill>
                  <a:srgbClr val="FF0000"/>
                </a:solidFill>
              </a:rPr>
              <a:t>：：</a:t>
            </a:r>
            <a:r>
              <a:rPr lang="en-US" altLang="ja-JP" smtClean="0">
                <a:solidFill>
                  <a:srgbClr val="FF0000"/>
                </a:solidFill>
              </a:rPr>
              <a:t>Draw</a:t>
            </a:r>
            <a:r>
              <a:rPr lang="ja-JP" altLang="en-US" smtClean="0">
                <a:solidFill>
                  <a:srgbClr val="FF0000"/>
                </a:solidFill>
              </a:rPr>
              <a:t>は何度も宣言して</a:t>
            </a:r>
            <a:endParaRPr lang="en-US" altLang="ja-JP" smtClean="0">
              <a:solidFill>
                <a:srgbClr val="FF0000"/>
              </a:solidFill>
            </a:endParaRPr>
          </a:p>
          <a:p>
            <a:r>
              <a:rPr lang="ja-JP" altLang="en-US" smtClean="0">
                <a:solidFill>
                  <a:srgbClr val="FF0000"/>
                </a:solidFill>
              </a:rPr>
              <a:t>も良い。</a:t>
            </a:r>
            <a:endParaRPr lang="en-US" altLang="ja-JP" smtClean="0">
              <a:solidFill>
                <a:srgbClr val="FF0000"/>
              </a:solidFill>
            </a:endParaRPr>
          </a:p>
        </p:txBody>
      </p:sp>
      <p:sp>
        <p:nvSpPr>
          <p:cNvPr id="2" name="テキスト ボックス 1"/>
          <p:cNvSpPr txBox="1"/>
          <p:nvPr/>
        </p:nvSpPr>
        <p:spPr>
          <a:xfrm>
            <a:off x="9588500" y="6363621"/>
            <a:ext cx="2392001" cy="369332"/>
          </a:xfrm>
          <a:prstGeom prst="rect">
            <a:avLst/>
          </a:prstGeom>
          <a:noFill/>
        </p:spPr>
        <p:txBody>
          <a:bodyPr wrap="none" rtlCol="0">
            <a:spAutoFit/>
          </a:bodyPr>
          <a:lstStyle/>
          <a:p>
            <a:r>
              <a:rPr kumimoji="1" lang="ja-JP" altLang="en-US" smtClean="0"/>
              <a:t>これで背景は完成です</a:t>
            </a:r>
            <a:endParaRPr kumimoji="1" lang="ja-JP" altLang="en-US"/>
          </a:p>
        </p:txBody>
      </p:sp>
    </p:spTree>
    <p:extLst>
      <p:ext uri="{BB962C8B-B14F-4D97-AF65-F5344CB8AC3E}">
        <p14:creationId xmlns:p14="http://schemas.microsoft.com/office/powerpoint/2010/main" val="320609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217255" cy="1200329"/>
          </a:xfrm>
          <a:prstGeom prst="rect">
            <a:avLst/>
          </a:prstGeom>
          <a:noFill/>
        </p:spPr>
        <p:txBody>
          <a:bodyPr wrap="none" rtlCol="0">
            <a:spAutoFit/>
          </a:bodyPr>
          <a:lstStyle/>
          <a:p>
            <a:r>
              <a:rPr kumimoji="1" lang="ja-JP" altLang="en-US" smtClean="0"/>
              <a:t>・着弾</a:t>
            </a:r>
            <a:r>
              <a:rPr kumimoji="1" lang="en-US" altLang="ja-JP" smtClean="0"/>
              <a:t>effect</a:t>
            </a:r>
            <a:r>
              <a:rPr kumimoji="1" lang="ja-JP" altLang="en-US" smtClean="0"/>
              <a:t>を用意する。</a:t>
            </a:r>
            <a:endParaRPr kumimoji="1" lang="en-US" altLang="ja-JP" smtClean="0"/>
          </a:p>
          <a:p>
            <a:r>
              <a:rPr lang="ja-JP" altLang="en-US"/>
              <a:t>　</a:t>
            </a:r>
            <a:r>
              <a:rPr lang="ja-JP" altLang="en-US" smtClean="0"/>
              <a:t>現在、弾丸は敵機に当たるとパッと消える感じで倒した感が感じられません。そこで着弾</a:t>
            </a:r>
            <a:r>
              <a:rPr lang="en-US" altLang="ja-JP" smtClean="0"/>
              <a:t>effect</a:t>
            </a:r>
            <a:r>
              <a:rPr lang="ja-JP" altLang="en-US" smtClean="0"/>
              <a:t>です。</a:t>
            </a:r>
            <a:r>
              <a:rPr lang="en-US" altLang="ja-JP" smtClean="0"/>
              <a:t>Player</a:t>
            </a:r>
            <a:r>
              <a:rPr lang="ja-JP" altLang="en-US" smtClean="0"/>
              <a:t>に弾丸が着弾した</a:t>
            </a:r>
            <a:endParaRPr lang="en-US" altLang="ja-JP" smtClean="0"/>
          </a:p>
          <a:p>
            <a:r>
              <a:rPr lang="ja-JP" altLang="en-US" smtClean="0"/>
              <a:t>事をしっかり知らせましょう。このような効果</a:t>
            </a:r>
            <a:r>
              <a:rPr lang="en-US" altLang="ja-JP" smtClean="0"/>
              <a:t>effect</a:t>
            </a:r>
            <a:r>
              <a:rPr lang="ja-JP" altLang="en-US" smtClean="0"/>
              <a:t>があるかないかで全然</a:t>
            </a:r>
            <a:r>
              <a:rPr lang="en-US" altLang="ja-JP" smtClean="0"/>
              <a:t>Game</a:t>
            </a:r>
            <a:r>
              <a:rPr lang="ja-JP" altLang="en-US" smtClean="0"/>
              <a:t>の出来上がりが変わってきます。</a:t>
            </a:r>
            <a:endParaRPr lang="en-US" altLang="ja-JP" smtClean="0"/>
          </a:p>
          <a:p>
            <a:r>
              <a:rPr lang="ja-JP" altLang="en-US"/>
              <a:t>今回</a:t>
            </a:r>
            <a:r>
              <a:rPr lang="ja-JP" altLang="en-US" smtClean="0"/>
              <a:t>の着弾</a:t>
            </a:r>
            <a:r>
              <a:rPr lang="en-US" altLang="ja-JP" smtClean="0"/>
              <a:t>effect</a:t>
            </a:r>
            <a:r>
              <a:rPr lang="ja-JP" altLang="en-US" smtClean="0"/>
              <a:t>は下の</a:t>
            </a:r>
            <a:r>
              <a:rPr lang="en-US" altLang="ja-JP" smtClean="0"/>
              <a:t>graphic</a:t>
            </a:r>
            <a:r>
              <a:rPr lang="ja-JP" altLang="en-US" smtClean="0"/>
              <a:t>にあるので既に読み込まれていますので使っていきましょう。</a:t>
            </a:r>
            <a:endParaRPr lang="en-US" altLang="ja-JP" smtClean="0"/>
          </a:p>
        </p:txBody>
      </p:sp>
      <p:pic>
        <p:nvPicPr>
          <p:cNvPr id="2" name="図 1"/>
          <p:cNvPicPr>
            <a:picLocks noChangeAspect="1"/>
          </p:cNvPicPr>
          <p:nvPr/>
        </p:nvPicPr>
        <p:blipFill>
          <a:blip r:embed="rId2"/>
          <a:stretch>
            <a:fillRect/>
          </a:stretch>
        </p:blipFill>
        <p:spPr>
          <a:xfrm>
            <a:off x="1131966" y="1573252"/>
            <a:ext cx="3103960" cy="1563648"/>
          </a:xfrm>
          <a:prstGeom prst="rect">
            <a:avLst/>
          </a:prstGeom>
        </p:spPr>
      </p:pic>
      <p:cxnSp>
        <p:nvCxnSpPr>
          <p:cNvPr id="5" name="直線矢印コネクタ 4"/>
          <p:cNvCxnSpPr/>
          <p:nvPr/>
        </p:nvCxnSpPr>
        <p:spPr>
          <a:xfrm flipH="1">
            <a:off x="4228014" y="2628900"/>
            <a:ext cx="534486"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746676" y="2444234"/>
            <a:ext cx="2593210" cy="369332"/>
          </a:xfrm>
          <a:prstGeom prst="rect">
            <a:avLst/>
          </a:prstGeom>
          <a:noFill/>
        </p:spPr>
        <p:txBody>
          <a:bodyPr wrap="none" rtlCol="0">
            <a:spAutoFit/>
          </a:bodyPr>
          <a:lstStyle/>
          <a:p>
            <a:r>
              <a:rPr kumimoji="1" lang="ja-JP" altLang="en-US" smtClean="0"/>
              <a:t>着弾（爆発）</a:t>
            </a:r>
            <a:r>
              <a:rPr lang="en-US" altLang="ja-JP" smtClean="0"/>
              <a:t>E</a:t>
            </a:r>
            <a:r>
              <a:rPr kumimoji="1" lang="en-US" altLang="ja-JP" smtClean="0"/>
              <a:t>ffectGraphic</a:t>
            </a:r>
            <a:endParaRPr kumimoji="1" lang="ja-JP" altLang="en-US"/>
          </a:p>
        </p:txBody>
      </p:sp>
      <p:sp>
        <p:nvSpPr>
          <p:cNvPr id="9" name="テキスト ボックス 8"/>
          <p:cNvSpPr txBox="1"/>
          <p:nvPr/>
        </p:nvSpPr>
        <p:spPr>
          <a:xfrm>
            <a:off x="215900" y="3479800"/>
            <a:ext cx="7253396" cy="369332"/>
          </a:xfrm>
          <a:prstGeom prst="rect">
            <a:avLst/>
          </a:prstGeom>
          <a:noFill/>
        </p:spPr>
        <p:txBody>
          <a:bodyPr wrap="none" rtlCol="0">
            <a:spAutoFit/>
          </a:bodyPr>
          <a:lstStyle/>
          <a:p>
            <a:r>
              <a:rPr lang="ja-JP" altLang="en-US" smtClean="0"/>
              <a:t>爆発の絵をパラパラ漫画の要領で</a:t>
            </a:r>
            <a:r>
              <a:rPr lang="en-US" altLang="ja-JP" smtClean="0"/>
              <a:t>Animation</a:t>
            </a:r>
            <a:r>
              <a:rPr lang="ja-JP" altLang="en-US" smtClean="0"/>
              <a:t>させることで、表現させます。</a:t>
            </a:r>
            <a:endParaRPr kumimoji="1" lang="en-US" altLang="ja-JP" smtClean="0"/>
          </a:p>
        </p:txBody>
      </p:sp>
      <p:pic>
        <p:nvPicPr>
          <p:cNvPr id="13" name="図 12"/>
          <p:cNvPicPr>
            <a:picLocks noChangeAspect="1"/>
          </p:cNvPicPr>
          <p:nvPr/>
        </p:nvPicPr>
        <p:blipFill>
          <a:blip r:embed="rId3"/>
          <a:stretch>
            <a:fillRect/>
          </a:stretch>
        </p:blipFill>
        <p:spPr>
          <a:xfrm>
            <a:off x="7987352" y="4322759"/>
            <a:ext cx="802918" cy="813767"/>
          </a:xfrm>
          <a:prstGeom prst="rect">
            <a:avLst/>
          </a:prstGeom>
        </p:spPr>
      </p:pic>
      <p:pic>
        <p:nvPicPr>
          <p:cNvPr id="12" name="図 11"/>
          <p:cNvPicPr>
            <a:picLocks noChangeAspect="1"/>
          </p:cNvPicPr>
          <p:nvPr/>
        </p:nvPicPr>
        <p:blipFill>
          <a:blip r:embed="rId4"/>
          <a:stretch>
            <a:fillRect/>
          </a:stretch>
        </p:blipFill>
        <p:spPr>
          <a:xfrm>
            <a:off x="6391088" y="4319103"/>
            <a:ext cx="810550" cy="821077"/>
          </a:xfrm>
          <a:prstGeom prst="rect">
            <a:avLst/>
          </a:prstGeom>
        </p:spPr>
      </p:pic>
      <p:pic>
        <p:nvPicPr>
          <p:cNvPr id="11" name="図 10"/>
          <p:cNvPicPr>
            <a:picLocks noChangeAspect="1"/>
          </p:cNvPicPr>
          <p:nvPr/>
        </p:nvPicPr>
        <p:blipFill>
          <a:blip r:embed="rId5"/>
          <a:stretch>
            <a:fillRect/>
          </a:stretch>
        </p:blipFill>
        <p:spPr>
          <a:xfrm>
            <a:off x="4749334" y="4322759"/>
            <a:ext cx="856040" cy="813767"/>
          </a:xfrm>
          <a:prstGeom prst="rect">
            <a:avLst/>
          </a:prstGeom>
        </p:spPr>
      </p:pic>
      <p:pic>
        <p:nvPicPr>
          <p:cNvPr id="15" name="図 14"/>
          <p:cNvPicPr>
            <a:picLocks noChangeAspect="1"/>
          </p:cNvPicPr>
          <p:nvPr/>
        </p:nvPicPr>
        <p:blipFill>
          <a:blip r:embed="rId6"/>
          <a:stretch>
            <a:fillRect/>
          </a:stretch>
        </p:blipFill>
        <p:spPr>
          <a:xfrm flipH="1">
            <a:off x="1402643" y="4368662"/>
            <a:ext cx="777875" cy="571500"/>
          </a:xfrm>
          <a:prstGeom prst="rect">
            <a:avLst/>
          </a:prstGeom>
        </p:spPr>
      </p:pic>
      <p:pic>
        <p:nvPicPr>
          <p:cNvPr id="10" name="図 9"/>
          <p:cNvPicPr>
            <a:picLocks noChangeAspect="1"/>
          </p:cNvPicPr>
          <p:nvPr/>
        </p:nvPicPr>
        <p:blipFill>
          <a:blip r:embed="rId7"/>
          <a:stretch>
            <a:fillRect/>
          </a:stretch>
        </p:blipFill>
        <p:spPr>
          <a:xfrm>
            <a:off x="3087295" y="4273708"/>
            <a:ext cx="813767" cy="813767"/>
          </a:xfrm>
          <a:prstGeom prst="rect">
            <a:avLst/>
          </a:prstGeom>
        </p:spPr>
      </p:pic>
      <p:pic>
        <p:nvPicPr>
          <p:cNvPr id="16" name="図 15"/>
          <p:cNvPicPr>
            <a:picLocks noChangeAspect="1"/>
          </p:cNvPicPr>
          <p:nvPr/>
        </p:nvPicPr>
        <p:blipFill>
          <a:blip r:embed="rId8"/>
          <a:stretch>
            <a:fillRect/>
          </a:stretch>
        </p:blipFill>
        <p:spPr>
          <a:xfrm>
            <a:off x="840668" y="4463435"/>
            <a:ext cx="561975" cy="428625"/>
          </a:xfrm>
          <a:prstGeom prst="rect">
            <a:avLst/>
          </a:prstGeom>
        </p:spPr>
      </p:pic>
      <p:sp>
        <p:nvSpPr>
          <p:cNvPr id="17" name="テキスト ボックス 16"/>
          <p:cNvSpPr txBox="1"/>
          <p:nvPr/>
        </p:nvSpPr>
        <p:spPr>
          <a:xfrm>
            <a:off x="1131966" y="5270500"/>
            <a:ext cx="827471" cy="369332"/>
          </a:xfrm>
          <a:prstGeom prst="rect">
            <a:avLst/>
          </a:prstGeom>
          <a:noFill/>
        </p:spPr>
        <p:txBody>
          <a:bodyPr wrap="none" rtlCol="0">
            <a:spAutoFit/>
          </a:bodyPr>
          <a:lstStyle/>
          <a:p>
            <a:r>
              <a:rPr kumimoji="1" lang="ja-JP" altLang="en-US" smtClean="0"/>
              <a:t>当たる</a:t>
            </a:r>
            <a:endParaRPr kumimoji="1" lang="ja-JP" altLang="en-US"/>
          </a:p>
        </p:txBody>
      </p:sp>
      <p:cxnSp>
        <p:nvCxnSpPr>
          <p:cNvPr id="18" name="直線矢印コネクタ 17"/>
          <p:cNvCxnSpPr/>
          <p:nvPr/>
        </p:nvCxnSpPr>
        <p:spPr>
          <a:xfrm>
            <a:off x="2400300" y="4654412"/>
            <a:ext cx="406400"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4121998" y="4673281"/>
            <a:ext cx="406400"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5816527" y="4698320"/>
            <a:ext cx="406400"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7416086" y="4698320"/>
            <a:ext cx="406400"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215900" y="6117298"/>
            <a:ext cx="10580910" cy="369332"/>
          </a:xfrm>
          <a:prstGeom prst="rect">
            <a:avLst/>
          </a:prstGeom>
          <a:noFill/>
        </p:spPr>
        <p:txBody>
          <a:bodyPr wrap="none" rtlCol="0">
            <a:spAutoFit/>
          </a:bodyPr>
          <a:lstStyle/>
          <a:p>
            <a:r>
              <a:rPr kumimoji="1" lang="ja-JP" altLang="en-US" smtClean="0"/>
              <a:t>敵機は消えて、弾丸は弾丸</a:t>
            </a:r>
            <a:r>
              <a:rPr kumimoji="1" lang="en-US" altLang="ja-JP" smtClean="0"/>
              <a:t>graphic</a:t>
            </a:r>
            <a:r>
              <a:rPr lang="ja-JP" altLang="en-US" smtClean="0"/>
              <a:t>か</a:t>
            </a:r>
            <a:r>
              <a:rPr lang="ja-JP" altLang="en-US"/>
              <a:t>ら</a:t>
            </a:r>
            <a:r>
              <a:rPr kumimoji="1" lang="ja-JP" altLang="en-US" smtClean="0"/>
              <a:t>、爆発</a:t>
            </a:r>
            <a:r>
              <a:rPr kumimoji="1" lang="en-US" altLang="ja-JP" smtClean="0"/>
              <a:t>effectgraphic</a:t>
            </a:r>
            <a:r>
              <a:rPr lang="ja-JP" altLang="en-US"/>
              <a:t>に</a:t>
            </a:r>
            <a:r>
              <a:rPr kumimoji="1" lang="ja-JP" altLang="en-US" smtClean="0"/>
              <a:t>なって、</a:t>
            </a:r>
            <a:r>
              <a:rPr kumimoji="1" lang="en-US" altLang="ja-JP" smtClean="0"/>
              <a:t>Animation</a:t>
            </a:r>
            <a:r>
              <a:rPr kumimoji="1" lang="ja-JP" altLang="en-US" smtClean="0"/>
              <a:t>してからその後消滅させる。</a:t>
            </a:r>
            <a:endParaRPr kumimoji="1" lang="ja-JP" altLang="en-US"/>
          </a:p>
        </p:txBody>
      </p:sp>
      <p:cxnSp>
        <p:nvCxnSpPr>
          <p:cNvPr id="28" name="直線矢印コネクタ 27"/>
          <p:cNvCxnSpPr/>
          <p:nvPr/>
        </p:nvCxnSpPr>
        <p:spPr>
          <a:xfrm>
            <a:off x="9079786" y="4698320"/>
            <a:ext cx="406400"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3087295" y="5270500"/>
            <a:ext cx="2518125" cy="369332"/>
          </a:xfrm>
          <a:prstGeom prst="rect">
            <a:avLst/>
          </a:prstGeom>
          <a:noFill/>
        </p:spPr>
        <p:txBody>
          <a:bodyPr wrap="none" rtlCol="0">
            <a:spAutoFit/>
          </a:bodyPr>
          <a:lstStyle/>
          <a:p>
            <a:r>
              <a:rPr kumimoji="1" lang="ja-JP" altLang="en-US" smtClean="0"/>
              <a:t>ここから</a:t>
            </a:r>
            <a:r>
              <a:rPr kumimoji="1" lang="en-US" altLang="ja-JP" smtClean="0"/>
              <a:t>Animation</a:t>
            </a:r>
            <a:r>
              <a:rPr kumimoji="1" lang="ja-JP" altLang="en-US" smtClean="0"/>
              <a:t>する。</a:t>
            </a:r>
            <a:endParaRPr kumimoji="1" lang="ja-JP" altLang="en-US"/>
          </a:p>
        </p:txBody>
      </p:sp>
      <p:sp>
        <p:nvSpPr>
          <p:cNvPr id="6" name="テキスト ボックス 5"/>
          <p:cNvSpPr txBox="1"/>
          <p:nvPr/>
        </p:nvSpPr>
        <p:spPr>
          <a:xfrm>
            <a:off x="9691664" y="4495925"/>
            <a:ext cx="646331" cy="369332"/>
          </a:xfrm>
          <a:prstGeom prst="rect">
            <a:avLst/>
          </a:prstGeom>
          <a:noFill/>
        </p:spPr>
        <p:txBody>
          <a:bodyPr wrap="none" rtlCol="0">
            <a:spAutoFit/>
          </a:bodyPr>
          <a:lstStyle/>
          <a:p>
            <a:r>
              <a:rPr kumimoji="1" lang="ja-JP" altLang="en-US" smtClean="0"/>
              <a:t>破棄</a:t>
            </a:r>
            <a:endParaRPr kumimoji="1" lang="ja-JP" altLang="en-US"/>
          </a:p>
        </p:txBody>
      </p:sp>
    </p:spTree>
    <p:extLst>
      <p:ext uri="{BB962C8B-B14F-4D97-AF65-F5344CB8AC3E}">
        <p14:creationId xmlns:p14="http://schemas.microsoft.com/office/powerpoint/2010/main" val="905210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2721" y="2222"/>
            <a:ext cx="12173525" cy="923330"/>
          </a:xfrm>
          <a:prstGeom prst="rect">
            <a:avLst/>
          </a:prstGeom>
          <a:noFill/>
        </p:spPr>
        <p:txBody>
          <a:bodyPr wrap="none" rtlCol="0">
            <a:spAutoFit/>
          </a:bodyPr>
          <a:lstStyle/>
          <a:p>
            <a:r>
              <a:rPr kumimoji="1" lang="ja-JP" altLang="en-US" smtClean="0"/>
              <a:t>・実験的に主人公機が撃つ弾丸に着弾</a:t>
            </a:r>
            <a:r>
              <a:rPr kumimoji="1" lang="en-US" altLang="ja-JP" smtClean="0"/>
              <a:t>Animation</a:t>
            </a:r>
            <a:r>
              <a:rPr kumimoji="1" lang="ja-JP" altLang="en-US" smtClean="0"/>
              <a:t>をさせる。</a:t>
            </a:r>
            <a:endParaRPr kumimoji="1" lang="en-US" altLang="ja-JP" smtClean="0"/>
          </a:p>
          <a:p>
            <a:r>
              <a:rPr lang="ja-JP" altLang="en-US"/>
              <a:t>　</a:t>
            </a:r>
            <a:r>
              <a:rPr lang="ja-JP" altLang="en-US" smtClean="0"/>
              <a:t>実際は、関数化して</a:t>
            </a:r>
            <a:r>
              <a:rPr lang="en-US" altLang="ja-JP" smtClean="0"/>
              <a:t>Module</a:t>
            </a:r>
            <a:r>
              <a:rPr lang="ja-JP" altLang="en-US" smtClean="0"/>
              <a:t>にいれるべきなんですが、引数や</a:t>
            </a:r>
            <a:r>
              <a:rPr lang="en-US" altLang="ja-JP" smtClean="0"/>
              <a:t>algorithm</a:t>
            </a:r>
            <a:r>
              <a:rPr lang="ja-JP" altLang="en-US" smtClean="0"/>
              <a:t>が見えない場合は打ってから関数化すると楽ですよ。</a:t>
            </a:r>
            <a:endParaRPr lang="en-US" altLang="ja-JP" smtClean="0"/>
          </a:p>
          <a:p>
            <a:r>
              <a:rPr lang="ja-JP" altLang="en-US" smtClean="0"/>
              <a:t>それでは先に、</a:t>
            </a:r>
            <a:r>
              <a:rPr lang="en-US" altLang="ja-JP" smtClean="0"/>
              <a:t>Animation</a:t>
            </a:r>
            <a:r>
              <a:rPr lang="ja-JP" altLang="en-US" smtClean="0"/>
              <a:t>する情報を</a:t>
            </a:r>
            <a:r>
              <a:rPr lang="en-US" altLang="ja-JP" smtClean="0"/>
              <a:t>data base</a:t>
            </a:r>
            <a:r>
              <a:rPr lang="ja-JP" altLang="en-US" smtClean="0"/>
              <a:t>化（配列でまとめる）します。</a:t>
            </a:r>
            <a:endParaRPr kumimoji="1" lang="ja-JP" altLang="en-US"/>
          </a:p>
        </p:txBody>
      </p:sp>
      <p:pic>
        <p:nvPicPr>
          <p:cNvPr id="5" name="図 4"/>
          <p:cNvPicPr>
            <a:picLocks noChangeAspect="1"/>
          </p:cNvPicPr>
          <p:nvPr/>
        </p:nvPicPr>
        <p:blipFill>
          <a:blip r:embed="rId2"/>
          <a:stretch>
            <a:fillRect/>
          </a:stretch>
        </p:blipFill>
        <p:spPr>
          <a:xfrm>
            <a:off x="408066" y="1268452"/>
            <a:ext cx="3103960" cy="1563648"/>
          </a:xfrm>
          <a:prstGeom prst="rect">
            <a:avLst/>
          </a:prstGeom>
        </p:spPr>
      </p:pic>
      <p:cxnSp>
        <p:nvCxnSpPr>
          <p:cNvPr id="9" name="直線矢印コネクタ 8"/>
          <p:cNvCxnSpPr/>
          <p:nvPr/>
        </p:nvCxnSpPr>
        <p:spPr>
          <a:xfrm flipH="1">
            <a:off x="736600" y="2832100"/>
            <a:ext cx="21875" cy="8493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152400" y="3771900"/>
            <a:ext cx="1457450" cy="1200329"/>
          </a:xfrm>
          <a:prstGeom prst="rect">
            <a:avLst/>
          </a:prstGeom>
          <a:noFill/>
          <a:ln>
            <a:solidFill>
              <a:schemeClr val="tx1"/>
            </a:solidFill>
          </a:ln>
        </p:spPr>
        <p:txBody>
          <a:bodyPr wrap="none" rtlCol="0">
            <a:spAutoFit/>
          </a:bodyPr>
          <a:lstStyle/>
          <a:p>
            <a:r>
              <a:rPr lang="en-US" altLang="ja-JP" smtClean="0"/>
              <a:t>t</a:t>
            </a:r>
            <a:r>
              <a:rPr kumimoji="1" lang="en-US" altLang="ja-JP" smtClean="0"/>
              <a:t>op	=32</a:t>
            </a:r>
          </a:p>
          <a:p>
            <a:r>
              <a:rPr lang="en-US" altLang="ja-JP" smtClean="0"/>
              <a:t>left	=  0</a:t>
            </a:r>
          </a:p>
          <a:p>
            <a:r>
              <a:rPr lang="en-US" altLang="ja-JP" smtClean="0"/>
              <a:t>right	=32</a:t>
            </a:r>
          </a:p>
          <a:p>
            <a:r>
              <a:rPr lang="en-US" altLang="ja-JP" smtClean="0"/>
              <a:t>bottom	=64</a:t>
            </a:r>
          </a:p>
        </p:txBody>
      </p:sp>
      <p:cxnSp>
        <p:nvCxnSpPr>
          <p:cNvPr id="12" name="直線矢印コネクタ 11"/>
          <p:cNvCxnSpPr/>
          <p:nvPr/>
        </p:nvCxnSpPr>
        <p:spPr>
          <a:xfrm>
            <a:off x="1533176" y="2832100"/>
            <a:ext cx="611706" cy="8493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690540" y="3771900"/>
            <a:ext cx="1457450" cy="1200329"/>
          </a:xfrm>
          <a:prstGeom prst="rect">
            <a:avLst/>
          </a:prstGeom>
          <a:noFill/>
          <a:ln>
            <a:solidFill>
              <a:schemeClr val="tx1"/>
            </a:solidFill>
          </a:ln>
        </p:spPr>
        <p:txBody>
          <a:bodyPr wrap="none" rtlCol="0">
            <a:spAutoFit/>
          </a:bodyPr>
          <a:lstStyle/>
          <a:p>
            <a:r>
              <a:rPr lang="en-US" altLang="ja-JP" smtClean="0"/>
              <a:t>t</a:t>
            </a:r>
            <a:r>
              <a:rPr kumimoji="1" lang="en-US" altLang="ja-JP" smtClean="0"/>
              <a:t>op	=32</a:t>
            </a:r>
          </a:p>
          <a:p>
            <a:r>
              <a:rPr lang="en-US" altLang="ja-JP" smtClean="0"/>
              <a:t>left	=32</a:t>
            </a:r>
          </a:p>
          <a:p>
            <a:r>
              <a:rPr lang="en-US" altLang="ja-JP" smtClean="0"/>
              <a:t>right	=64</a:t>
            </a:r>
          </a:p>
          <a:p>
            <a:r>
              <a:rPr lang="en-US" altLang="ja-JP" smtClean="0"/>
              <a:t>bottom	=64</a:t>
            </a:r>
          </a:p>
        </p:txBody>
      </p:sp>
      <p:sp>
        <p:nvSpPr>
          <p:cNvPr id="17" name="テキスト ボックス 16"/>
          <p:cNvSpPr txBox="1"/>
          <p:nvPr/>
        </p:nvSpPr>
        <p:spPr>
          <a:xfrm>
            <a:off x="3382344" y="3771900"/>
            <a:ext cx="1457450" cy="1200329"/>
          </a:xfrm>
          <a:prstGeom prst="rect">
            <a:avLst/>
          </a:prstGeom>
          <a:noFill/>
          <a:ln>
            <a:solidFill>
              <a:schemeClr val="tx1"/>
            </a:solidFill>
          </a:ln>
        </p:spPr>
        <p:txBody>
          <a:bodyPr wrap="none" rtlCol="0">
            <a:spAutoFit/>
          </a:bodyPr>
          <a:lstStyle/>
          <a:p>
            <a:r>
              <a:rPr lang="en-US" altLang="ja-JP" smtClean="0"/>
              <a:t>t</a:t>
            </a:r>
            <a:r>
              <a:rPr kumimoji="1" lang="en-US" altLang="ja-JP" smtClean="0"/>
              <a:t>op	=32</a:t>
            </a:r>
          </a:p>
          <a:p>
            <a:r>
              <a:rPr lang="en-US" altLang="ja-JP" smtClean="0"/>
              <a:t>left	=64</a:t>
            </a:r>
          </a:p>
          <a:p>
            <a:r>
              <a:rPr lang="en-US" altLang="ja-JP" smtClean="0"/>
              <a:t>right	=96</a:t>
            </a:r>
          </a:p>
          <a:p>
            <a:r>
              <a:rPr lang="en-US" altLang="ja-JP" smtClean="0"/>
              <a:t>bottom	=64</a:t>
            </a:r>
          </a:p>
        </p:txBody>
      </p:sp>
      <p:sp>
        <p:nvSpPr>
          <p:cNvPr id="18" name="テキスト ボックス 17"/>
          <p:cNvSpPr txBox="1"/>
          <p:nvPr/>
        </p:nvSpPr>
        <p:spPr>
          <a:xfrm>
            <a:off x="5074148" y="3771900"/>
            <a:ext cx="1574470" cy="1200329"/>
          </a:xfrm>
          <a:prstGeom prst="rect">
            <a:avLst/>
          </a:prstGeom>
          <a:noFill/>
          <a:ln>
            <a:solidFill>
              <a:schemeClr val="tx1"/>
            </a:solidFill>
          </a:ln>
        </p:spPr>
        <p:txBody>
          <a:bodyPr wrap="none" rtlCol="0">
            <a:spAutoFit/>
          </a:bodyPr>
          <a:lstStyle/>
          <a:p>
            <a:r>
              <a:rPr lang="en-US" altLang="ja-JP" smtClean="0"/>
              <a:t>t</a:t>
            </a:r>
            <a:r>
              <a:rPr kumimoji="1" lang="en-US" altLang="ja-JP" smtClean="0"/>
              <a:t>op	=32</a:t>
            </a:r>
          </a:p>
          <a:p>
            <a:r>
              <a:rPr lang="en-US" altLang="ja-JP" smtClean="0"/>
              <a:t>left	=96</a:t>
            </a:r>
          </a:p>
          <a:p>
            <a:r>
              <a:rPr lang="en-US" altLang="ja-JP" smtClean="0"/>
              <a:t>right	=128</a:t>
            </a:r>
          </a:p>
          <a:p>
            <a:r>
              <a:rPr lang="en-US" altLang="ja-JP" smtClean="0"/>
              <a:t>bottom	=64</a:t>
            </a:r>
          </a:p>
        </p:txBody>
      </p:sp>
      <p:cxnSp>
        <p:nvCxnSpPr>
          <p:cNvPr id="21" name="直線矢印コネクタ 20"/>
          <p:cNvCxnSpPr/>
          <p:nvPr/>
        </p:nvCxnSpPr>
        <p:spPr>
          <a:xfrm>
            <a:off x="2302246" y="2832100"/>
            <a:ext cx="1630795" cy="8493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3117643" y="2832100"/>
            <a:ext cx="2743740" cy="8493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659750" y="5066268"/>
            <a:ext cx="442750" cy="369332"/>
          </a:xfrm>
          <a:prstGeom prst="rect">
            <a:avLst/>
          </a:prstGeom>
          <a:noFill/>
        </p:spPr>
        <p:txBody>
          <a:bodyPr wrap="none" rtlCol="0">
            <a:spAutoFit/>
          </a:bodyPr>
          <a:lstStyle/>
          <a:p>
            <a:r>
              <a:rPr kumimoji="1" lang="en-US" altLang="ja-JP" smtClean="0"/>
              <a:t>[0]</a:t>
            </a:r>
            <a:endParaRPr kumimoji="1" lang="ja-JP" altLang="en-US"/>
          </a:p>
        </p:txBody>
      </p:sp>
      <p:sp>
        <p:nvSpPr>
          <p:cNvPr id="33" name="テキスト ボックス 32"/>
          <p:cNvSpPr txBox="1"/>
          <p:nvPr/>
        </p:nvSpPr>
        <p:spPr>
          <a:xfrm>
            <a:off x="2197890" y="5066268"/>
            <a:ext cx="442750" cy="369332"/>
          </a:xfrm>
          <a:prstGeom prst="rect">
            <a:avLst/>
          </a:prstGeom>
          <a:noFill/>
        </p:spPr>
        <p:txBody>
          <a:bodyPr wrap="none" rtlCol="0">
            <a:spAutoFit/>
          </a:bodyPr>
          <a:lstStyle/>
          <a:p>
            <a:r>
              <a:rPr kumimoji="1" lang="en-US" altLang="ja-JP" smtClean="0"/>
              <a:t>[1]</a:t>
            </a:r>
            <a:endParaRPr kumimoji="1" lang="ja-JP" altLang="en-US"/>
          </a:p>
        </p:txBody>
      </p:sp>
      <p:sp>
        <p:nvSpPr>
          <p:cNvPr id="34" name="テキスト ボックス 33"/>
          <p:cNvSpPr txBox="1"/>
          <p:nvPr/>
        </p:nvSpPr>
        <p:spPr>
          <a:xfrm>
            <a:off x="3858829" y="5066268"/>
            <a:ext cx="442750" cy="369332"/>
          </a:xfrm>
          <a:prstGeom prst="rect">
            <a:avLst/>
          </a:prstGeom>
          <a:noFill/>
        </p:spPr>
        <p:txBody>
          <a:bodyPr wrap="none" rtlCol="0">
            <a:spAutoFit/>
          </a:bodyPr>
          <a:lstStyle/>
          <a:p>
            <a:r>
              <a:rPr kumimoji="1" lang="en-US" altLang="ja-JP" smtClean="0"/>
              <a:t>[2]</a:t>
            </a:r>
            <a:endParaRPr kumimoji="1" lang="ja-JP" altLang="en-US"/>
          </a:p>
        </p:txBody>
      </p:sp>
      <p:sp>
        <p:nvSpPr>
          <p:cNvPr id="35" name="テキスト ボックス 34"/>
          <p:cNvSpPr txBox="1"/>
          <p:nvPr/>
        </p:nvSpPr>
        <p:spPr>
          <a:xfrm>
            <a:off x="5640008" y="5043050"/>
            <a:ext cx="442750" cy="369332"/>
          </a:xfrm>
          <a:prstGeom prst="rect">
            <a:avLst/>
          </a:prstGeom>
          <a:noFill/>
        </p:spPr>
        <p:txBody>
          <a:bodyPr wrap="none" rtlCol="0">
            <a:spAutoFit/>
          </a:bodyPr>
          <a:lstStyle/>
          <a:p>
            <a:r>
              <a:rPr kumimoji="1" lang="en-US" altLang="ja-JP" smtClean="0"/>
              <a:t>[3]</a:t>
            </a:r>
            <a:endParaRPr kumimoji="1" lang="ja-JP" altLang="en-US"/>
          </a:p>
        </p:txBody>
      </p:sp>
      <p:sp>
        <p:nvSpPr>
          <p:cNvPr id="36" name="テキスト ボックス 35"/>
          <p:cNvSpPr txBox="1"/>
          <p:nvPr/>
        </p:nvSpPr>
        <p:spPr>
          <a:xfrm>
            <a:off x="152400" y="5778500"/>
            <a:ext cx="11849782" cy="646331"/>
          </a:xfrm>
          <a:prstGeom prst="rect">
            <a:avLst/>
          </a:prstGeom>
          <a:noFill/>
        </p:spPr>
        <p:txBody>
          <a:bodyPr wrap="none" rtlCol="0">
            <a:spAutoFit/>
          </a:bodyPr>
          <a:lstStyle/>
          <a:p>
            <a:r>
              <a:rPr kumimoji="1" lang="ja-JP" altLang="en-US" smtClean="0"/>
              <a:t>これらの情報を配列でまとめたいのですが</a:t>
            </a:r>
            <a:r>
              <a:rPr lang="ja-JP" altLang="en-US" smtClean="0"/>
              <a:t>、さすがにこれまで未知であった</a:t>
            </a:r>
            <a:r>
              <a:rPr kumimoji="1" lang="en-US" altLang="ja-JP" smtClean="0"/>
              <a:t>RECT_F</a:t>
            </a:r>
            <a:r>
              <a:rPr lang="ja-JP" altLang="en-US" smtClean="0"/>
              <a:t>型と言う</a:t>
            </a:r>
            <a:r>
              <a:rPr kumimoji="1" lang="ja-JP" altLang="en-US" smtClean="0"/>
              <a:t>構造体に関して</a:t>
            </a:r>
            <a:r>
              <a:rPr lang="ja-JP" altLang="en-US" smtClean="0"/>
              <a:t>の話をしないと</a:t>
            </a:r>
            <a:endParaRPr lang="en-US" altLang="ja-JP" smtClean="0"/>
          </a:p>
          <a:p>
            <a:r>
              <a:rPr kumimoji="1" lang="ja-JP" altLang="en-US" smtClean="0"/>
              <a:t>前には進めません。</a:t>
            </a:r>
            <a:endParaRPr kumimoji="1" lang="ja-JP" altLang="en-US"/>
          </a:p>
        </p:txBody>
      </p:sp>
      <p:sp>
        <p:nvSpPr>
          <p:cNvPr id="2" name="テキスト ボックス 1"/>
          <p:cNvSpPr txBox="1"/>
          <p:nvPr/>
        </p:nvSpPr>
        <p:spPr>
          <a:xfrm>
            <a:off x="6882972" y="3771900"/>
            <a:ext cx="5012911" cy="923330"/>
          </a:xfrm>
          <a:prstGeom prst="rect">
            <a:avLst/>
          </a:prstGeom>
          <a:noFill/>
        </p:spPr>
        <p:txBody>
          <a:bodyPr wrap="none" rtlCol="0">
            <a:spAutoFit/>
          </a:bodyPr>
          <a:lstStyle/>
          <a:p>
            <a:r>
              <a:rPr kumimoji="1" lang="ja-JP" altLang="en-US" smtClean="0"/>
              <a:t>切り取り先情報をまとめてみると左のような情報に</a:t>
            </a:r>
            <a:endParaRPr kumimoji="1" lang="en-US" altLang="ja-JP" smtClean="0"/>
          </a:p>
          <a:p>
            <a:r>
              <a:rPr lang="ja-JP" altLang="en-US" smtClean="0"/>
              <a:t>なります。</a:t>
            </a:r>
            <a:endParaRPr lang="en-US" altLang="ja-JP" smtClean="0"/>
          </a:p>
          <a:p>
            <a:endParaRPr kumimoji="1" lang="ja-JP" altLang="en-US"/>
          </a:p>
        </p:txBody>
      </p:sp>
    </p:spTree>
    <p:extLst>
      <p:ext uri="{BB962C8B-B14F-4D97-AF65-F5344CB8AC3E}">
        <p14:creationId xmlns:p14="http://schemas.microsoft.com/office/powerpoint/2010/main" val="192100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39700" y="177800"/>
            <a:ext cx="12015853" cy="923330"/>
          </a:xfrm>
          <a:prstGeom prst="rect">
            <a:avLst/>
          </a:prstGeom>
          <a:noFill/>
        </p:spPr>
        <p:txBody>
          <a:bodyPr wrap="none" rtlCol="0">
            <a:spAutoFit/>
          </a:bodyPr>
          <a:lstStyle/>
          <a:p>
            <a:r>
              <a:rPr kumimoji="1" lang="ja-JP" altLang="en-US" smtClean="0"/>
              <a:t>・構造体（</a:t>
            </a:r>
            <a:r>
              <a:rPr kumimoji="1" lang="en-US" altLang="ja-JP" smtClean="0"/>
              <a:t>structure</a:t>
            </a:r>
            <a:r>
              <a:rPr kumimoji="1" lang="ja-JP" altLang="en-US" smtClean="0"/>
              <a:t>）とは</a:t>
            </a:r>
            <a:endParaRPr kumimoji="1" lang="en-US" altLang="ja-JP" smtClean="0"/>
          </a:p>
          <a:p>
            <a:r>
              <a:rPr lang="ja-JP" altLang="en-US"/>
              <a:t>　</a:t>
            </a:r>
            <a:r>
              <a:rPr lang="ja-JP" altLang="en-US" smtClean="0"/>
              <a:t>変数や配列は、</a:t>
            </a:r>
            <a:r>
              <a:rPr lang="en-US" altLang="ja-JP" smtClean="0"/>
              <a:t>int(</a:t>
            </a:r>
            <a:r>
              <a:rPr lang="ja-JP" altLang="en-US" smtClean="0"/>
              <a:t>整数</a:t>
            </a:r>
            <a:r>
              <a:rPr lang="en-US" altLang="ja-JP" smtClean="0"/>
              <a:t>)</a:t>
            </a:r>
            <a:r>
              <a:rPr lang="ja-JP" altLang="en-US" smtClean="0"/>
              <a:t>や</a:t>
            </a:r>
            <a:r>
              <a:rPr lang="en-US" altLang="ja-JP" smtClean="0"/>
              <a:t>float</a:t>
            </a:r>
            <a:r>
              <a:rPr lang="ja-JP" altLang="en-US" smtClean="0"/>
              <a:t>（浮動小数）等の構造情報を</a:t>
            </a:r>
            <a:r>
              <a:rPr lang="en-US" altLang="ja-JP" smtClean="0"/>
              <a:t>data</a:t>
            </a:r>
            <a:r>
              <a:rPr lang="ja-JP" altLang="en-US" smtClean="0"/>
              <a:t>として利用してきました。この構造体とは</a:t>
            </a:r>
            <a:r>
              <a:rPr lang="en-US" altLang="ja-JP" smtClean="0"/>
              <a:t>int </a:t>
            </a:r>
            <a:r>
              <a:rPr lang="ja-JP" altLang="en-US" smtClean="0"/>
              <a:t>や</a:t>
            </a:r>
            <a:r>
              <a:rPr lang="en-US" altLang="ja-JP" smtClean="0"/>
              <a:t>float</a:t>
            </a:r>
            <a:r>
              <a:rPr lang="ja-JP" altLang="en-US" smtClean="0"/>
              <a:t>などの</a:t>
            </a:r>
            <a:endParaRPr lang="en-US" altLang="ja-JP" smtClean="0"/>
          </a:p>
          <a:p>
            <a:r>
              <a:rPr kumimoji="1" lang="ja-JP" altLang="en-US" smtClean="0"/>
              <a:t>構造情報を自分で作成できるモノです。</a:t>
            </a:r>
            <a:endParaRPr kumimoji="1" lang="ja-JP" altLang="en-US"/>
          </a:p>
        </p:txBody>
      </p:sp>
      <p:sp>
        <p:nvSpPr>
          <p:cNvPr id="5" name="正方形/長方形 4"/>
          <p:cNvSpPr/>
          <p:nvPr/>
        </p:nvSpPr>
        <p:spPr>
          <a:xfrm>
            <a:off x="452861" y="1687036"/>
            <a:ext cx="3740126" cy="2031325"/>
          </a:xfrm>
          <a:prstGeom prst="rect">
            <a:avLst/>
          </a:prstGeom>
          <a:ln>
            <a:solidFill>
              <a:schemeClr val="tx1"/>
            </a:solidFill>
          </a:ln>
        </p:spPr>
        <p:txBody>
          <a:bodyPr wrap="none">
            <a:spAutoFit/>
          </a:bodyPr>
          <a:lstStyle/>
          <a:p>
            <a:r>
              <a:rPr lang="ja-JP" altLang="en-US" smtClean="0">
                <a:latin typeface="ＭＳ ゴシック" panose="020B0609070205080204" pitchFamily="49" charset="-128"/>
                <a:ea typeface="ＭＳ ゴシック" panose="020B0609070205080204" pitchFamily="49" charset="-128"/>
              </a:rPr>
              <a:t>構文</a:t>
            </a:r>
            <a:endParaRPr lang="en-US" altLang="ja-JP" smtClean="0">
              <a:latin typeface="ＭＳ ゴシック" panose="020B0609070205080204" pitchFamily="49" charset="-128"/>
              <a:ea typeface="ＭＳ ゴシック" panose="020B0609070205080204" pitchFamily="49" charset="-128"/>
            </a:endParaRPr>
          </a:p>
          <a:p>
            <a:r>
              <a:rPr lang="en-US" altLang="ja-JP" smtClean="0">
                <a:solidFill>
                  <a:srgbClr val="0000FF"/>
                </a:solidFill>
                <a:latin typeface="ＭＳ ゴシック" panose="020B0609070205080204" pitchFamily="49" charset="-128"/>
                <a:ea typeface="ＭＳ ゴシック" panose="020B0609070205080204" pitchFamily="49" charset="-128"/>
              </a:rPr>
              <a:t>struct</a:t>
            </a:r>
            <a:r>
              <a:rPr lang="en-US" altLang="ja-JP" smtClean="0">
                <a:solidFill>
                  <a:prstClr val="black"/>
                </a:solidFill>
                <a:latin typeface="ＭＳ ゴシック" panose="020B0609070205080204" pitchFamily="49" charset="-128"/>
                <a:ea typeface="ＭＳ ゴシック" panose="020B0609070205080204" pitchFamily="49" charset="-128"/>
              </a:rPr>
              <a:t> </a:t>
            </a:r>
            <a:r>
              <a:rPr lang="ja-JP" altLang="en-US" smtClean="0">
                <a:solidFill>
                  <a:prstClr val="black"/>
                </a:solidFill>
                <a:latin typeface="ＭＳ ゴシック" panose="020B0609070205080204" pitchFamily="49" charset="-128"/>
                <a:ea typeface="ＭＳ ゴシック" panose="020B0609070205080204" pitchFamily="49" charset="-128"/>
              </a:rPr>
              <a:t>構造体型名</a:t>
            </a:r>
            <a:endParaRPr lang="en-US" altLang="ja-JP" smtClean="0">
              <a:solidFill>
                <a:prstClr val="black"/>
              </a:solidFill>
              <a:latin typeface="ＭＳ ゴシック" panose="020B0609070205080204" pitchFamily="49" charset="-128"/>
              <a:ea typeface="ＭＳ ゴシック" panose="020B0609070205080204" pitchFamily="49" charset="-128"/>
            </a:endParaRPr>
          </a:p>
          <a:p>
            <a:r>
              <a:rPr lang="en-US" altLang="ja-JP" smtClean="0">
                <a:solidFill>
                  <a:prstClr val="black"/>
                </a:solidFill>
                <a:latin typeface="ＭＳ ゴシック" panose="020B0609070205080204" pitchFamily="49" charset="-128"/>
                <a:ea typeface="ＭＳ ゴシック" panose="020B0609070205080204" pitchFamily="49" charset="-128"/>
              </a:rPr>
              <a:t>{</a:t>
            </a:r>
          </a:p>
          <a:p>
            <a:r>
              <a:rPr lang="en-US" altLang="ja-JP" smtClean="0">
                <a:solidFill>
                  <a:prstClr val="black"/>
                </a:solidFill>
                <a:latin typeface="ＭＳ ゴシック" panose="020B0609070205080204" pitchFamily="49" charset="-128"/>
                <a:ea typeface="ＭＳ ゴシック" panose="020B0609070205080204" pitchFamily="49" charset="-128"/>
              </a:rPr>
              <a:t>	</a:t>
            </a:r>
            <a:r>
              <a:rPr lang="en-US" altLang="ja-JP"/>
              <a:t> member</a:t>
            </a:r>
            <a:r>
              <a:rPr lang="ja-JP" altLang="en-US" smtClean="0">
                <a:solidFill>
                  <a:prstClr val="black"/>
                </a:solidFill>
                <a:latin typeface="ＭＳ ゴシック" panose="020B0609070205080204" pitchFamily="49" charset="-128"/>
                <a:ea typeface="ＭＳ ゴシック" panose="020B0609070205080204" pitchFamily="49" charset="-128"/>
              </a:rPr>
              <a:t>型</a:t>
            </a:r>
            <a:r>
              <a:rPr lang="ja-JP" altLang="en-US">
                <a:solidFill>
                  <a:prstClr val="black"/>
                </a:solidFill>
                <a:latin typeface="ＭＳ ゴシック" panose="020B0609070205080204" pitchFamily="49" charset="-128"/>
                <a:ea typeface="ＭＳ ゴシック" panose="020B0609070205080204" pitchFamily="49" charset="-128"/>
              </a:rPr>
              <a:t>　</a:t>
            </a:r>
            <a:r>
              <a:rPr lang="en-US" altLang="ja-JP" smtClean="0"/>
              <a:t>member </a:t>
            </a:r>
            <a:r>
              <a:rPr lang="ja-JP" altLang="en-US" smtClean="0">
                <a:solidFill>
                  <a:prstClr val="black"/>
                </a:solidFill>
                <a:latin typeface="ＭＳ ゴシック" panose="020B0609070205080204" pitchFamily="49" charset="-128"/>
                <a:ea typeface="ＭＳ ゴシック" panose="020B0609070205080204" pitchFamily="49" charset="-128"/>
              </a:rPr>
              <a:t>名</a:t>
            </a:r>
            <a:r>
              <a:rPr lang="en-US" altLang="ja-JP" smtClean="0">
                <a:solidFill>
                  <a:prstClr val="black"/>
                </a:solidFill>
                <a:latin typeface="ＭＳ ゴシック" panose="020B0609070205080204" pitchFamily="49" charset="-128"/>
                <a:ea typeface="ＭＳ ゴシック" panose="020B0609070205080204" pitchFamily="49" charset="-128"/>
              </a:rPr>
              <a:t>;</a:t>
            </a:r>
          </a:p>
          <a:p>
            <a:r>
              <a:rPr lang="en-US" altLang="ja-JP">
                <a:solidFill>
                  <a:prstClr val="black"/>
                </a:solidFill>
                <a:latin typeface="ＭＳ ゴシック" panose="020B0609070205080204" pitchFamily="49" charset="-128"/>
                <a:ea typeface="ＭＳ ゴシック" panose="020B0609070205080204" pitchFamily="49" charset="-128"/>
              </a:rPr>
              <a:t> </a:t>
            </a:r>
            <a:r>
              <a:rPr lang="en-US" altLang="ja-JP" smtClean="0">
                <a:solidFill>
                  <a:prstClr val="black"/>
                </a:solidFill>
                <a:latin typeface="ＭＳ ゴシック" panose="020B0609070205080204" pitchFamily="49" charset="-128"/>
                <a:ea typeface="ＭＳ ゴシック" panose="020B0609070205080204" pitchFamily="49" charset="-128"/>
              </a:rPr>
              <a:t>               </a:t>
            </a:r>
            <a:r>
              <a:rPr lang="ja-JP" altLang="en-US" smtClean="0">
                <a:solidFill>
                  <a:prstClr val="black"/>
                </a:solidFill>
                <a:latin typeface="ＭＳ ゴシック" panose="020B0609070205080204" pitchFamily="49" charset="-128"/>
                <a:ea typeface="ＭＳ ゴシック" panose="020B0609070205080204" pitchFamily="49" charset="-128"/>
              </a:rPr>
              <a:t>・</a:t>
            </a:r>
            <a:endParaRPr lang="en-US" altLang="ja-JP" smtClean="0">
              <a:solidFill>
                <a:prstClr val="black"/>
              </a:solidFill>
              <a:latin typeface="ＭＳ ゴシック" panose="020B0609070205080204" pitchFamily="49" charset="-128"/>
              <a:ea typeface="ＭＳ ゴシック" panose="020B0609070205080204" pitchFamily="49" charset="-128"/>
            </a:endParaRPr>
          </a:p>
          <a:p>
            <a:r>
              <a:rPr lang="ja-JP" altLang="en-US">
                <a:solidFill>
                  <a:prstClr val="black"/>
                </a:solidFill>
                <a:latin typeface="ＭＳ ゴシック" panose="020B0609070205080204" pitchFamily="49" charset="-128"/>
                <a:ea typeface="ＭＳ ゴシック" panose="020B0609070205080204" pitchFamily="49" charset="-128"/>
              </a:rPr>
              <a:t>　</a:t>
            </a:r>
            <a:r>
              <a:rPr lang="ja-JP" altLang="en-US" smtClean="0">
                <a:solidFill>
                  <a:prstClr val="black"/>
                </a:solidFill>
                <a:latin typeface="ＭＳ ゴシック" panose="020B0609070205080204" pitchFamily="49" charset="-128"/>
                <a:ea typeface="ＭＳ ゴシック" panose="020B0609070205080204" pitchFamily="49" charset="-128"/>
              </a:rPr>
              <a:t>　　　　　　　・</a:t>
            </a:r>
            <a:endParaRPr lang="en-US" altLang="ja-JP" smtClean="0">
              <a:solidFill>
                <a:prstClr val="black"/>
              </a:solidFill>
              <a:latin typeface="ＭＳ ゴシック" panose="020B0609070205080204" pitchFamily="49" charset="-128"/>
              <a:ea typeface="ＭＳ ゴシック" panose="020B0609070205080204" pitchFamily="49" charset="-128"/>
            </a:endParaRPr>
          </a:p>
          <a:p>
            <a:r>
              <a:rPr lang="en-US" altLang="ja-JP" smtClean="0">
                <a:solidFill>
                  <a:prstClr val="black"/>
                </a:solidFill>
                <a:latin typeface="ＭＳ ゴシック" panose="020B0609070205080204" pitchFamily="49" charset="-128"/>
                <a:ea typeface="ＭＳ ゴシック" panose="020B0609070205080204" pitchFamily="49" charset="-128"/>
              </a:rPr>
              <a:t>};</a:t>
            </a:r>
            <a:endParaRPr lang="en-US" altLang="ja-JP">
              <a:solidFill>
                <a:prstClr val="black"/>
              </a:solidFill>
              <a:latin typeface="ＭＳ ゴシック" panose="020B0609070205080204" pitchFamily="49" charset="-128"/>
              <a:ea typeface="ＭＳ ゴシック" panose="020B0609070205080204" pitchFamily="49" charset="-128"/>
            </a:endParaRPr>
          </a:p>
        </p:txBody>
      </p:sp>
      <p:cxnSp>
        <p:nvCxnSpPr>
          <p:cNvPr id="6" name="直線矢印コネクタ 5"/>
          <p:cNvCxnSpPr/>
          <p:nvPr/>
        </p:nvCxnSpPr>
        <p:spPr>
          <a:xfrm flipV="1">
            <a:off x="4085875" y="2870200"/>
            <a:ext cx="1184625" cy="158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6147626" y="1675368"/>
            <a:ext cx="3877985" cy="2031325"/>
          </a:xfrm>
          <a:prstGeom prst="rect">
            <a:avLst/>
          </a:prstGeom>
          <a:ln>
            <a:solidFill>
              <a:schemeClr val="tx1"/>
            </a:solidFill>
          </a:ln>
        </p:spPr>
        <p:txBody>
          <a:bodyPr wrap="none">
            <a:spAutoFit/>
          </a:bodyPr>
          <a:lstStyle/>
          <a:p>
            <a:r>
              <a:rPr lang="ja-JP" altLang="en-US" smtClean="0">
                <a:latin typeface="ＭＳ ゴシック" panose="020B0609070205080204" pitchFamily="49" charset="-128"/>
                <a:ea typeface="ＭＳ ゴシック" panose="020B0609070205080204" pitchFamily="49" charset="-128"/>
              </a:rPr>
              <a:t>例</a:t>
            </a:r>
            <a:endParaRPr lang="en-US" altLang="ja-JP" smtClean="0">
              <a:latin typeface="ＭＳ ゴシック" panose="020B0609070205080204" pitchFamily="49" charset="-128"/>
              <a:ea typeface="ＭＳ ゴシック" panose="020B0609070205080204" pitchFamily="49" charset="-128"/>
            </a:endParaRPr>
          </a:p>
          <a:p>
            <a:r>
              <a:rPr lang="en-US" altLang="ja-JP" smtClean="0">
                <a:solidFill>
                  <a:srgbClr val="0000FF"/>
                </a:solidFill>
                <a:latin typeface="ＭＳ ゴシック" panose="020B0609070205080204" pitchFamily="49" charset="-128"/>
                <a:ea typeface="ＭＳ ゴシック" panose="020B0609070205080204" pitchFamily="49" charset="-128"/>
              </a:rPr>
              <a:t>struct</a:t>
            </a:r>
            <a:r>
              <a:rPr lang="en-US" altLang="ja-JP" smtClean="0">
                <a:solidFill>
                  <a:prstClr val="black"/>
                </a:solidFill>
                <a:latin typeface="ＭＳ ゴシック" panose="020B0609070205080204" pitchFamily="49" charset="-128"/>
                <a:ea typeface="ＭＳ ゴシック" panose="020B0609070205080204" pitchFamily="49" charset="-128"/>
              </a:rPr>
              <a:t> HERO</a:t>
            </a:r>
          </a:p>
          <a:p>
            <a:r>
              <a:rPr lang="en-US" altLang="ja-JP" smtClean="0">
                <a:solidFill>
                  <a:prstClr val="black"/>
                </a:solidFill>
                <a:latin typeface="ＭＳ ゴシック" panose="020B0609070205080204" pitchFamily="49" charset="-128"/>
                <a:ea typeface="ＭＳ ゴシック" panose="020B0609070205080204" pitchFamily="49" charset="-128"/>
              </a:rPr>
              <a:t>{</a:t>
            </a:r>
          </a:p>
          <a:p>
            <a:r>
              <a:rPr lang="en-US" altLang="ja-JP" smtClean="0">
                <a:solidFill>
                  <a:prstClr val="black"/>
                </a:solidFill>
                <a:latin typeface="ＭＳ ゴシック" panose="020B0609070205080204" pitchFamily="49" charset="-128"/>
                <a:ea typeface="ＭＳ ゴシック" panose="020B0609070205080204" pitchFamily="49" charset="-128"/>
              </a:rPr>
              <a:t>	int </a:t>
            </a:r>
            <a:r>
              <a:rPr lang="ja-JP" altLang="en-US">
                <a:solidFill>
                  <a:prstClr val="black"/>
                </a:solidFill>
                <a:latin typeface="ＭＳ ゴシック" panose="020B0609070205080204" pitchFamily="49" charset="-128"/>
                <a:ea typeface="ＭＳ ゴシック" panose="020B0609070205080204" pitchFamily="49" charset="-128"/>
              </a:rPr>
              <a:t>　</a:t>
            </a:r>
            <a:r>
              <a:rPr lang="en-US" altLang="ja-JP" smtClean="0">
                <a:solidFill>
                  <a:prstClr val="black"/>
                </a:solidFill>
                <a:latin typeface="ＭＳ ゴシック" panose="020B0609070205080204" pitchFamily="49" charset="-128"/>
                <a:ea typeface="ＭＳ ゴシック" panose="020B0609070205080204" pitchFamily="49" charset="-128"/>
              </a:rPr>
              <a:t>m_ap;	//</a:t>
            </a:r>
            <a:r>
              <a:rPr lang="ja-JP" altLang="en-US" smtClean="0">
                <a:solidFill>
                  <a:prstClr val="black"/>
                </a:solidFill>
                <a:latin typeface="ＭＳ ゴシック" panose="020B0609070205080204" pitchFamily="49" charset="-128"/>
                <a:ea typeface="ＭＳ ゴシック" panose="020B0609070205080204" pitchFamily="49" charset="-128"/>
              </a:rPr>
              <a:t>攻撃力</a:t>
            </a:r>
            <a:endParaRPr lang="en-US" altLang="ja-JP" smtClean="0">
              <a:solidFill>
                <a:prstClr val="black"/>
              </a:solidFill>
              <a:latin typeface="ＭＳ ゴシック" panose="020B0609070205080204" pitchFamily="49" charset="-128"/>
              <a:ea typeface="ＭＳ ゴシック" panose="020B0609070205080204" pitchFamily="49" charset="-128"/>
            </a:endParaRPr>
          </a:p>
          <a:p>
            <a:r>
              <a:rPr lang="en-US" altLang="ja-JP">
                <a:solidFill>
                  <a:prstClr val="black"/>
                </a:solidFill>
                <a:latin typeface="ＭＳ ゴシック" panose="020B0609070205080204" pitchFamily="49" charset="-128"/>
                <a:ea typeface="ＭＳ ゴシック" panose="020B0609070205080204" pitchFamily="49" charset="-128"/>
              </a:rPr>
              <a:t> </a:t>
            </a:r>
            <a:r>
              <a:rPr lang="en-US" altLang="ja-JP" smtClean="0">
                <a:solidFill>
                  <a:prstClr val="black"/>
                </a:solidFill>
                <a:latin typeface="ＭＳ ゴシック" panose="020B0609070205080204" pitchFamily="49" charset="-128"/>
                <a:ea typeface="ＭＳ ゴシック" panose="020B0609070205080204" pitchFamily="49" charset="-128"/>
              </a:rPr>
              <a:t>       int   m_dp;	//</a:t>
            </a:r>
            <a:r>
              <a:rPr lang="ja-JP" altLang="en-US" smtClean="0">
                <a:solidFill>
                  <a:prstClr val="black"/>
                </a:solidFill>
                <a:latin typeface="ＭＳ ゴシック" panose="020B0609070205080204" pitchFamily="49" charset="-128"/>
                <a:ea typeface="ＭＳ ゴシック" panose="020B0609070205080204" pitchFamily="49" charset="-128"/>
              </a:rPr>
              <a:t>防御力</a:t>
            </a:r>
            <a:endParaRPr lang="en-US" altLang="ja-JP" smtClean="0">
              <a:solidFill>
                <a:prstClr val="black"/>
              </a:solidFill>
              <a:latin typeface="ＭＳ ゴシック" panose="020B0609070205080204" pitchFamily="49" charset="-128"/>
              <a:ea typeface="ＭＳ ゴシック" panose="020B0609070205080204" pitchFamily="49" charset="-128"/>
            </a:endParaRPr>
          </a:p>
          <a:p>
            <a:r>
              <a:rPr lang="ja-JP" altLang="en-US">
                <a:solidFill>
                  <a:prstClr val="black"/>
                </a:solidFill>
                <a:latin typeface="ＭＳ ゴシック" panose="020B0609070205080204" pitchFamily="49" charset="-128"/>
                <a:ea typeface="ＭＳ ゴシック" panose="020B0609070205080204" pitchFamily="49" charset="-128"/>
              </a:rPr>
              <a:t>　</a:t>
            </a:r>
            <a:r>
              <a:rPr lang="ja-JP" altLang="en-US" smtClean="0">
                <a:solidFill>
                  <a:prstClr val="black"/>
                </a:solidFill>
                <a:latin typeface="ＭＳ ゴシック" panose="020B0609070205080204" pitchFamily="49" charset="-128"/>
                <a:ea typeface="ＭＳ ゴシック" panose="020B0609070205080204" pitchFamily="49" charset="-128"/>
              </a:rPr>
              <a:t>　　　</a:t>
            </a:r>
            <a:r>
              <a:rPr lang="en-US" altLang="ja-JP">
                <a:solidFill>
                  <a:prstClr val="black"/>
                </a:solidFill>
                <a:latin typeface="ＭＳ ゴシック" panose="020B0609070205080204" pitchFamily="49" charset="-128"/>
                <a:ea typeface="ＭＳ ゴシック" panose="020B0609070205080204" pitchFamily="49" charset="-128"/>
              </a:rPr>
              <a:t>float </a:t>
            </a:r>
            <a:r>
              <a:rPr lang="en-US" altLang="ja-JP" smtClean="0">
                <a:solidFill>
                  <a:prstClr val="black"/>
                </a:solidFill>
                <a:latin typeface="ＭＳ ゴシック" panose="020B0609070205080204" pitchFamily="49" charset="-128"/>
                <a:ea typeface="ＭＳ ゴシック" panose="020B0609070205080204" pitchFamily="49" charset="-128"/>
              </a:rPr>
              <a:t>m_cp;	//</a:t>
            </a:r>
            <a:r>
              <a:rPr lang="ja-JP" altLang="en-US" smtClean="0">
                <a:solidFill>
                  <a:prstClr val="black"/>
                </a:solidFill>
                <a:latin typeface="ＭＳ ゴシック" panose="020B0609070205080204" pitchFamily="49" charset="-128"/>
                <a:ea typeface="ＭＳ ゴシック" panose="020B0609070205080204" pitchFamily="49" charset="-128"/>
              </a:rPr>
              <a:t>会心率</a:t>
            </a:r>
            <a:endParaRPr lang="en-US" altLang="ja-JP" smtClean="0">
              <a:solidFill>
                <a:prstClr val="black"/>
              </a:solidFill>
              <a:latin typeface="ＭＳ ゴシック" panose="020B0609070205080204" pitchFamily="49" charset="-128"/>
              <a:ea typeface="ＭＳ ゴシック" panose="020B0609070205080204" pitchFamily="49" charset="-128"/>
            </a:endParaRPr>
          </a:p>
          <a:p>
            <a:r>
              <a:rPr lang="en-US" altLang="ja-JP" smtClean="0">
                <a:solidFill>
                  <a:prstClr val="black"/>
                </a:solidFill>
                <a:latin typeface="ＭＳ ゴシック" panose="020B0609070205080204" pitchFamily="49" charset="-128"/>
                <a:ea typeface="ＭＳ ゴシック" panose="020B0609070205080204" pitchFamily="49" charset="-128"/>
              </a:rPr>
              <a:t>};</a:t>
            </a:r>
            <a:endParaRPr lang="en-US" altLang="ja-JP">
              <a:solidFill>
                <a:prstClr val="black"/>
              </a:solidFill>
              <a:latin typeface="ＭＳ ゴシック" panose="020B0609070205080204" pitchFamily="49" charset="-128"/>
              <a:ea typeface="ＭＳ ゴシック" panose="020B0609070205080204" pitchFamily="49" charset="-128"/>
            </a:endParaRPr>
          </a:p>
        </p:txBody>
      </p:sp>
      <p:sp>
        <p:nvSpPr>
          <p:cNvPr id="10" name="テキスト ボックス 9"/>
          <p:cNvSpPr txBox="1"/>
          <p:nvPr/>
        </p:nvSpPr>
        <p:spPr>
          <a:xfrm>
            <a:off x="139700" y="3911599"/>
            <a:ext cx="12124153" cy="923330"/>
          </a:xfrm>
          <a:prstGeom prst="rect">
            <a:avLst/>
          </a:prstGeom>
          <a:noFill/>
        </p:spPr>
        <p:txBody>
          <a:bodyPr wrap="none" rtlCol="0">
            <a:spAutoFit/>
          </a:bodyPr>
          <a:lstStyle/>
          <a:p>
            <a:r>
              <a:rPr lang="ja-JP" altLang="en-US" smtClean="0"/>
              <a:t>これまで、</a:t>
            </a:r>
            <a:r>
              <a:rPr lang="en-US" altLang="ja-JP" smtClean="0"/>
              <a:t>int </a:t>
            </a:r>
            <a:r>
              <a:rPr lang="ja-JP" altLang="en-US" smtClean="0"/>
              <a:t>や</a:t>
            </a:r>
            <a:r>
              <a:rPr lang="en-US" altLang="ja-JP" smtClean="0"/>
              <a:t>float </a:t>
            </a:r>
            <a:r>
              <a:rPr lang="ja-JP" altLang="en-US" smtClean="0"/>
              <a:t>のような基本型の</a:t>
            </a:r>
            <a:r>
              <a:rPr lang="en-US" altLang="ja-JP" smtClean="0"/>
              <a:t>data</a:t>
            </a:r>
            <a:r>
              <a:rPr lang="ja-JP" altLang="en-US" smtClean="0"/>
              <a:t>構造型は１つしか</a:t>
            </a:r>
            <a:r>
              <a:rPr lang="en-US" altLang="ja-JP" smtClean="0"/>
              <a:t>data</a:t>
            </a:r>
            <a:r>
              <a:rPr lang="ja-JP" altLang="en-US" smtClean="0"/>
              <a:t>を持つことができなかったが、例のように、構造体型の宣言</a:t>
            </a:r>
            <a:endParaRPr lang="en-US" altLang="ja-JP" smtClean="0"/>
          </a:p>
          <a:p>
            <a:r>
              <a:rPr lang="ja-JP" altLang="en-US" smtClean="0"/>
              <a:t>は、</a:t>
            </a:r>
            <a:r>
              <a:rPr lang="ja-JP" altLang="en-US" smtClean="0">
                <a:solidFill>
                  <a:srgbClr val="FF0000"/>
                </a:solidFill>
              </a:rPr>
              <a:t>任意</a:t>
            </a:r>
            <a:r>
              <a:rPr lang="ja-JP" altLang="en-US">
                <a:solidFill>
                  <a:srgbClr val="FF0000"/>
                </a:solidFill>
              </a:rPr>
              <a:t>で</a:t>
            </a:r>
            <a:r>
              <a:rPr lang="ja-JP" altLang="en-US" smtClean="0">
                <a:solidFill>
                  <a:srgbClr val="FF0000"/>
                </a:solidFill>
              </a:rPr>
              <a:t>複数の情報を入れることができる型を作る</a:t>
            </a:r>
            <a:r>
              <a:rPr lang="ja-JP" altLang="en-US" smtClean="0"/>
              <a:t>ことができます。</a:t>
            </a:r>
            <a:endParaRPr lang="en-US" altLang="ja-JP" smtClean="0"/>
          </a:p>
          <a:p>
            <a:r>
              <a:rPr kumimoji="1" lang="ja-JP" altLang="en-US" smtClean="0"/>
              <a:t>また、</a:t>
            </a:r>
            <a:r>
              <a:rPr kumimoji="1" lang="ja-JP" altLang="en-US" smtClean="0">
                <a:solidFill>
                  <a:srgbClr val="FF0000"/>
                </a:solidFill>
              </a:rPr>
              <a:t>構造体の各要素</a:t>
            </a:r>
            <a:r>
              <a:rPr kumimoji="1" lang="en-US" altLang="ja-JP" smtClean="0">
                <a:solidFill>
                  <a:srgbClr val="FF0000"/>
                </a:solidFill>
              </a:rPr>
              <a:t>(</a:t>
            </a:r>
            <a:r>
              <a:rPr kumimoji="1" lang="ja-JP" altLang="en-US" smtClean="0">
                <a:solidFill>
                  <a:srgbClr val="FF0000"/>
                </a:solidFill>
              </a:rPr>
              <a:t>例だと</a:t>
            </a:r>
            <a:r>
              <a:rPr lang="en-US" altLang="ja-JP" smtClean="0">
                <a:solidFill>
                  <a:srgbClr val="FF0000"/>
                </a:solidFill>
              </a:rPr>
              <a:t>m_ap</a:t>
            </a:r>
            <a:r>
              <a:rPr lang="ja-JP" altLang="en-US" smtClean="0">
                <a:solidFill>
                  <a:srgbClr val="FF0000"/>
                </a:solidFill>
              </a:rPr>
              <a:t>や</a:t>
            </a:r>
            <a:r>
              <a:rPr lang="en-US" altLang="ja-JP" smtClean="0">
                <a:solidFill>
                  <a:srgbClr val="FF0000"/>
                </a:solidFill>
              </a:rPr>
              <a:t>m_dp</a:t>
            </a:r>
            <a:r>
              <a:rPr kumimoji="1" lang="en-US" altLang="ja-JP" smtClean="0">
                <a:solidFill>
                  <a:srgbClr val="FF0000"/>
                </a:solidFill>
              </a:rPr>
              <a:t>)</a:t>
            </a:r>
            <a:r>
              <a:rPr kumimoji="1" lang="ja-JP" altLang="en-US" smtClean="0">
                <a:solidFill>
                  <a:srgbClr val="FF0000"/>
                </a:solidFill>
              </a:rPr>
              <a:t>を部分の</a:t>
            </a:r>
            <a:r>
              <a:rPr kumimoji="1" lang="en-US" altLang="ja-JP" smtClean="0">
                <a:solidFill>
                  <a:srgbClr val="FF0000"/>
                </a:solidFill>
              </a:rPr>
              <a:t>Member</a:t>
            </a:r>
            <a:r>
              <a:rPr kumimoji="1" lang="ja-JP" altLang="en-US" smtClean="0">
                <a:solidFill>
                  <a:srgbClr val="FF0000"/>
                </a:solidFill>
              </a:rPr>
              <a:t>と呼ぶ。</a:t>
            </a:r>
            <a:endParaRPr kumimoji="1" lang="ja-JP" altLang="en-US">
              <a:solidFill>
                <a:srgbClr val="FF0000"/>
              </a:solidFill>
            </a:endParaRPr>
          </a:p>
        </p:txBody>
      </p:sp>
      <p:sp>
        <p:nvSpPr>
          <p:cNvPr id="11" name="テキスト ボックス 10"/>
          <p:cNvSpPr txBox="1"/>
          <p:nvPr/>
        </p:nvSpPr>
        <p:spPr>
          <a:xfrm>
            <a:off x="850900" y="5312925"/>
            <a:ext cx="10116872" cy="369332"/>
          </a:xfrm>
          <a:prstGeom prst="rect">
            <a:avLst/>
          </a:prstGeom>
          <a:noFill/>
        </p:spPr>
        <p:txBody>
          <a:bodyPr wrap="none" rtlCol="0">
            <a:spAutoFit/>
          </a:bodyPr>
          <a:lstStyle/>
          <a:p>
            <a:r>
              <a:rPr kumimoji="1" lang="ja-JP" altLang="en-US" smtClean="0"/>
              <a:t>配列や変数は記憶するモノで、構造体や型はその記憶をどのような形にするのかと言うことになります。</a:t>
            </a:r>
            <a:endParaRPr kumimoji="1" lang="en-US" altLang="ja-JP" smtClean="0"/>
          </a:p>
        </p:txBody>
      </p:sp>
    </p:spTree>
    <p:extLst>
      <p:ext uri="{BB962C8B-B14F-4D97-AF65-F5344CB8AC3E}">
        <p14:creationId xmlns:p14="http://schemas.microsoft.com/office/powerpoint/2010/main" val="86658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角丸四角形 13"/>
          <p:cNvSpPr/>
          <p:nvPr/>
        </p:nvSpPr>
        <p:spPr>
          <a:xfrm>
            <a:off x="6585983" y="929759"/>
            <a:ext cx="3323881" cy="192508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7230164" y="1819791"/>
            <a:ext cx="2374900" cy="46990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　　　　　　　　</a:t>
            </a:r>
            <a:r>
              <a:rPr lang="ja-JP" altLang="en-US" smtClean="0">
                <a:solidFill>
                  <a:schemeClr val="tx1">
                    <a:lumMod val="85000"/>
                    <a:lumOff val="15000"/>
                  </a:schemeClr>
                </a:solidFill>
              </a:rPr>
              <a:t>使用不可</a:t>
            </a:r>
            <a:endParaRPr kumimoji="1" lang="ja-JP" altLang="en-US">
              <a:solidFill>
                <a:schemeClr val="tx1">
                  <a:lumMod val="85000"/>
                  <a:lumOff val="15000"/>
                </a:schemeClr>
              </a:solidFill>
            </a:endParaRPr>
          </a:p>
        </p:txBody>
      </p:sp>
      <p:sp>
        <p:nvSpPr>
          <p:cNvPr id="12" name="角丸四角形 11"/>
          <p:cNvSpPr/>
          <p:nvPr/>
        </p:nvSpPr>
        <p:spPr>
          <a:xfrm>
            <a:off x="7230164" y="1349891"/>
            <a:ext cx="2374900" cy="46990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　　　　　　　　</a:t>
            </a:r>
            <a:r>
              <a:rPr lang="ja-JP" altLang="en-US" smtClean="0">
                <a:solidFill>
                  <a:schemeClr val="tx1">
                    <a:lumMod val="85000"/>
                    <a:lumOff val="15000"/>
                  </a:schemeClr>
                </a:solidFill>
              </a:rPr>
              <a:t>使用不可</a:t>
            </a:r>
            <a:endParaRPr kumimoji="1" lang="ja-JP" altLang="en-US">
              <a:solidFill>
                <a:schemeClr val="tx1">
                  <a:lumMod val="85000"/>
                  <a:lumOff val="15000"/>
                </a:schemeClr>
              </a:solidFill>
            </a:endParaRPr>
          </a:p>
        </p:txBody>
      </p:sp>
      <p:sp>
        <p:nvSpPr>
          <p:cNvPr id="4" name="テキスト ボックス 3"/>
          <p:cNvSpPr txBox="1"/>
          <p:nvPr/>
        </p:nvSpPr>
        <p:spPr>
          <a:xfrm>
            <a:off x="0" y="0"/>
            <a:ext cx="1925207" cy="369332"/>
          </a:xfrm>
          <a:prstGeom prst="rect">
            <a:avLst/>
          </a:prstGeom>
          <a:noFill/>
        </p:spPr>
        <p:txBody>
          <a:bodyPr wrap="none" rtlCol="0">
            <a:spAutoFit/>
          </a:bodyPr>
          <a:lstStyle/>
          <a:p>
            <a:r>
              <a:rPr kumimoji="1" lang="ja-JP" altLang="en-US" smtClean="0"/>
              <a:t>・</a:t>
            </a:r>
            <a:r>
              <a:rPr kumimoji="1" lang="en-US" altLang="ja-JP" smtClean="0"/>
              <a:t>image</a:t>
            </a:r>
            <a:r>
              <a:rPr kumimoji="1" lang="ja-JP" altLang="en-US" smtClean="0"/>
              <a:t>的に見ると</a:t>
            </a:r>
            <a:endParaRPr kumimoji="1" lang="ja-JP" altLang="en-US"/>
          </a:p>
        </p:txBody>
      </p:sp>
      <p:sp>
        <p:nvSpPr>
          <p:cNvPr id="5" name="正方形/長方形 4"/>
          <p:cNvSpPr/>
          <p:nvPr/>
        </p:nvSpPr>
        <p:spPr>
          <a:xfrm>
            <a:off x="496126" y="646668"/>
            <a:ext cx="3877985" cy="2585323"/>
          </a:xfrm>
          <a:prstGeom prst="rect">
            <a:avLst/>
          </a:prstGeom>
          <a:ln>
            <a:solidFill>
              <a:schemeClr val="tx1"/>
            </a:solidFill>
          </a:ln>
        </p:spPr>
        <p:txBody>
          <a:bodyPr wrap="none">
            <a:spAutoFit/>
          </a:bodyPr>
          <a:lstStyle/>
          <a:p>
            <a:r>
              <a:rPr lang="ja-JP" altLang="en-US" smtClean="0">
                <a:latin typeface="ＭＳ ゴシック" panose="020B0609070205080204" pitchFamily="49" charset="-128"/>
                <a:ea typeface="ＭＳ ゴシック" panose="020B0609070205080204" pitchFamily="49" charset="-128"/>
              </a:rPr>
              <a:t>例</a:t>
            </a:r>
            <a:endParaRPr lang="en-US" altLang="ja-JP" smtClean="0">
              <a:latin typeface="ＭＳ ゴシック" panose="020B0609070205080204" pitchFamily="49" charset="-128"/>
              <a:ea typeface="ＭＳ ゴシック" panose="020B0609070205080204" pitchFamily="49" charset="-128"/>
            </a:endParaRPr>
          </a:p>
          <a:p>
            <a:r>
              <a:rPr lang="en-US" altLang="ja-JP" smtClean="0">
                <a:solidFill>
                  <a:srgbClr val="0000FF"/>
                </a:solidFill>
                <a:latin typeface="ＭＳ ゴシック" panose="020B0609070205080204" pitchFamily="49" charset="-128"/>
                <a:ea typeface="ＭＳ ゴシック" panose="020B0609070205080204" pitchFamily="49" charset="-128"/>
              </a:rPr>
              <a:t>struct</a:t>
            </a:r>
            <a:r>
              <a:rPr lang="en-US" altLang="ja-JP" smtClean="0">
                <a:solidFill>
                  <a:prstClr val="black"/>
                </a:solidFill>
                <a:latin typeface="ＭＳ ゴシック" panose="020B0609070205080204" pitchFamily="49" charset="-128"/>
                <a:ea typeface="ＭＳ ゴシック" panose="020B0609070205080204" pitchFamily="49" charset="-128"/>
              </a:rPr>
              <a:t> HERO</a:t>
            </a:r>
          </a:p>
          <a:p>
            <a:r>
              <a:rPr lang="en-US" altLang="ja-JP" smtClean="0">
                <a:solidFill>
                  <a:prstClr val="black"/>
                </a:solidFill>
                <a:latin typeface="ＭＳ ゴシック" panose="020B0609070205080204" pitchFamily="49" charset="-128"/>
                <a:ea typeface="ＭＳ ゴシック" panose="020B0609070205080204" pitchFamily="49" charset="-128"/>
              </a:rPr>
              <a:t>{</a:t>
            </a:r>
          </a:p>
          <a:p>
            <a:r>
              <a:rPr lang="en-US" altLang="ja-JP" smtClean="0">
                <a:solidFill>
                  <a:prstClr val="black"/>
                </a:solidFill>
                <a:latin typeface="ＭＳ ゴシック" panose="020B0609070205080204" pitchFamily="49" charset="-128"/>
                <a:ea typeface="ＭＳ ゴシック" panose="020B0609070205080204" pitchFamily="49" charset="-128"/>
              </a:rPr>
              <a:t>	int </a:t>
            </a:r>
            <a:r>
              <a:rPr lang="ja-JP" altLang="en-US">
                <a:solidFill>
                  <a:prstClr val="black"/>
                </a:solidFill>
                <a:latin typeface="ＭＳ ゴシック" panose="020B0609070205080204" pitchFamily="49" charset="-128"/>
                <a:ea typeface="ＭＳ ゴシック" panose="020B0609070205080204" pitchFamily="49" charset="-128"/>
              </a:rPr>
              <a:t>　</a:t>
            </a:r>
            <a:r>
              <a:rPr lang="en-US" altLang="ja-JP" smtClean="0">
                <a:solidFill>
                  <a:prstClr val="black"/>
                </a:solidFill>
                <a:latin typeface="ＭＳ ゴシック" panose="020B0609070205080204" pitchFamily="49" charset="-128"/>
                <a:ea typeface="ＭＳ ゴシック" panose="020B0609070205080204" pitchFamily="49" charset="-128"/>
              </a:rPr>
              <a:t>m_ap;	//</a:t>
            </a:r>
            <a:r>
              <a:rPr lang="ja-JP" altLang="en-US" smtClean="0">
                <a:solidFill>
                  <a:prstClr val="black"/>
                </a:solidFill>
                <a:latin typeface="ＭＳ ゴシック" panose="020B0609070205080204" pitchFamily="49" charset="-128"/>
                <a:ea typeface="ＭＳ ゴシック" panose="020B0609070205080204" pitchFamily="49" charset="-128"/>
              </a:rPr>
              <a:t>攻撃力</a:t>
            </a:r>
            <a:endParaRPr lang="en-US" altLang="ja-JP" smtClean="0">
              <a:solidFill>
                <a:prstClr val="black"/>
              </a:solidFill>
              <a:latin typeface="ＭＳ ゴシック" panose="020B0609070205080204" pitchFamily="49" charset="-128"/>
              <a:ea typeface="ＭＳ ゴシック" panose="020B0609070205080204" pitchFamily="49" charset="-128"/>
            </a:endParaRPr>
          </a:p>
          <a:p>
            <a:r>
              <a:rPr lang="en-US" altLang="ja-JP">
                <a:solidFill>
                  <a:prstClr val="black"/>
                </a:solidFill>
                <a:latin typeface="ＭＳ ゴシック" panose="020B0609070205080204" pitchFamily="49" charset="-128"/>
                <a:ea typeface="ＭＳ ゴシック" panose="020B0609070205080204" pitchFamily="49" charset="-128"/>
              </a:rPr>
              <a:t> </a:t>
            </a:r>
            <a:r>
              <a:rPr lang="en-US" altLang="ja-JP" smtClean="0">
                <a:solidFill>
                  <a:prstClr val="black"/>
                </a:solidFill>
                <a:latin typeface="ＭＳ ゴシック" panose="020B0609070205080204" pitchFamily="49" charset="-128"/>
                <a:ea typeface="ＭＳ ゴシック" panose="020B0609070205080204" pitchFamily="49" charset="-128"/>
              </a:rPr>
              <a:t>       int   m_dp;	//</a:t>
            </a:r>
            <a:r>
              <a:rPr lang="ja-JP" altLang="en-US" smtClean="0">
                <a:solidFill>
                  <a:prstClr val="black"/>
                </a:solidFill>
                <a:latin typeface="ＭＳ ゴシック" panose="020B0609070205080204" pitchFamily="49" charset="-128"/>
                <a:ea typeface="ＭＳ ゴシック" panose="020B0609070205080204" pitchFamily="49" charset="-128"/>
              </a:rPr>
              <a:t>防御力</a:t>
            </a:r>
            <a:endParaRPr lang="en-US" altLang="ja-JP" smtClean="0">
              <a:solidFill>
                <a:prstClr val="black"/>
              </a:solidFill>
              <a:latin typeface="ＭＳ ゴシック" panose="020B0609070205080204" pitchFamily="49" charset="-128"/>
              <a:ea typeface="ＭＳ ゴシック" panose="020B0609070205080204" pitchFamily="49" charset="-128"/>
            </a:endParaRPr>
          </a:p>
          <a:p>
            <a:r>
              <a:rPr lang="ja-JP" altLang="en-US">
                <a:solidFill>
                  <a:prstClr val="black"/>
                </a:solidFill>
                <a:latin typeface="ＭＳ ゴシック" panose="020B0609070205080204" pitchFamily="49" charset="-128"/>
                <a:ea typeface="ＭＳ ゴシック" panose="020B0609070205080204" pitchFamily="49" charset="-128"/>
              </a:rPr>
              <a:t>　</a:t>
            </a:r>
            <a:r>
              <a:rPr lang="ja-JP" altLang="en-US" smtClean="0">
                <a:solidFill>
                  <a:prstClr val="black"/>
                </a:solidFill>
                <a:latin typeface="ＭＳ ゴシック" panose="020B0609070205080204" pitchFamily="49" charset="-128"/>
                <a:ea typeface="ＭＳ ゴシック" panose="020B0609070205080204" pitchFamily="49" charset="-128"/>
              </a:rPr>
              <a:t>　　　</a:t>
            </a:r>
            <a:r>
              <a:rPr lang="en-US" altLang="ja-JP">
                <a:solidFill>
                  <a:prstClr val="black"/>
                </a:solidFill>
                <a:latin typeface="ＭＳ ゴシック" panose="020B0609070205080204" pitchFamily="49" charset="-128"/>
                <a:ea typeface="ＭＳ ゴシック" panose="020B0609070205080204" pitchFamily="49" charset="-128"/>
              </a:rPr>
              <a:t>float </a:t>
            </a:r>
            <a:r>
              <a:rPr lang="en-US" altLang="ja-JP" smtClean="0">
                <a:solidFill>
                  <a:prstClr val="black"/>
                </a:solidFill>
                <a:latin typeface="ＭＳ ゴシック" panose="020B0609070205080204" pitchFamily="49" charset="-128"/>
                <a:ea typeface="ＭＳ ゴシック" panose="020B0609070205080204" pitchFamily="49" charset="-128"/>
              </a:rPr>
              <a:t>m_cp;	//</a:t>
            </a:r>
            <a:r>
              <a:rPr lang="ja-JP" altLang="en-US" smtClean="0">
                <a:solidFill>
                  <a:prstClr val="black"/>
                </a:solidFill>
                <a:latin typeface="ＭＳ ゴシック" panose="020B0609070205080204" pitchFamily="49" charset="-128"/>
                <a:ea typeface="ＭＳ ゴシック" panose="020B0609070205080204" pitchFamily="49" charset="-128"/>
              </a:rPr>
              <a:t>会心率</a:t>
            </a:r>
            <a:endParaRPr lang="en-US" altLang="ja-JP" smtClean="0">
              <a:solidFill>
                <a:prstClr val="black"/>
              </a:solidFill>
              <a:latin typeface="ＭＳ ゴシック" panose="020B0609070205080204" pitchFamily="49" charset="-128"/>
              <a:ea typeface="ＭＳ ゴシック" panose="020B0609070205080204" pitchFamily="49" charset="-128"/>
            </a:endParaRPr>
          </a:p>
          <a:p>
            <a:r>
              <a:rPr lang="en-US" altLang="ja-JP" smtClean="0">
                <a:solidFill>
                  <a:prstClr val="black"/>
                </a:solidFill>
                <a:latin typeface="ＭＳ ゴシック" panose="020B0609070205080204" pitchFamily="49" charset="-128"/>
                <a:ea typeface="ＭＳ ゴシック" panose="020B0609070205080204" pitchFamily="49" charset="-128"/>
              </a:rPr>
              <a:t>};</a:t>
            </a:r>
          </a:p>
          <a:p>
            <a:endParaRPr lang="en-US" altLang="ja-JP">
              <a:solidFill>
                <a:prstClr val="black"/>
              </a:solidFill>
              <a:latin typeface="ＭＳ ゴシック" panose="020B0609070205080204" pitchFamily="49" charset="-128"/>
              <a:ea typeface="ＭＳ ゴシック" panose="020B0609070205080204" pitchFamily="49" charset="-128"/>
            </a:endParaRPr>
          </a:p>
          <a:p>
            <a:r>
              <a:rPr lang="en-US" altLang="ja-JP" smtClean="0">
                <a:solidFill>
                  <a:prstClr val="black"/>
                </a:solidFill>
                <a:latin typeface="ＭＳ ゴシック" panose="020B0609070205080204" pitchFamily="49" charset="-128"/>
                <a:ea typeface="ＭＳ ゴシック" panose="020B0609070205080204" pitchFamily="49" charset="-128"/>
              </a:rPr>
              <a:t>HERO  hero;</a:t>
            </a:r>
            <a:endParaRPr lang="en-US" altLang="ja-JP">
              <a:solidFill>
                <a:prstClr val="black"/>
              </a:solidFill>
              <a:latin typeface="ＭＳ ゴシック" panose="020B0609070205080204" pitchFamily="49" charset="-128"/>
              <a:ea typeface="ＭＳ ゴシック" panose="020B0609070205080204" pitchFamily="49" charset="-128"/>
            </a:endParaRPr>
          </a:p>
        </p:txBody>
      </p:sp>
      <p:cxnSp>
        <p:nvCxnSpPr>
          <p:cNvPr id="8" name="直線矢印コネクタ 7"/>
          <p:cNvCxnSpPr/>
          <p:nvPr/>
        </p:nvCxnSpPr>
        <p:spPr>
          <a:xfrm flipV="1">
            <a:off x="4924075" y="1892300"/>
            <a:ext cx="1184625" cy="158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角丸四角形 8"/>
          <p:cNvSpPr/>
          <p:nvPr/>
        </p:nvSpPr>
        <p:spPr>
          <a:xfrm>
            <a:off x="7230164" y="1349891"/>
            <a:ext cx="1244600" cy="469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Int(</a:t>
            </a:r>
            <a:r>
              <a:rPr lang="ja-JP" altLang="en-US" smtClean="0"/>
              <a:t>４</a:t>
            </a:r>
            <a:r>
              <a:rPr lang="en-US" altLang="ja-JP" smtClean="0"/>
              <a:t>byte)</a:t>
            </a:r>
            <a:endParaRPr kumimoji="1" lang="ja-JP" altLang="en-US"/>
          </a:p>
        </p:txBody>
      </p:sp>
      <p:sp>
        <p:nvSpPr>
          <p:cNvPr id="10" name="角丸四角形 9"/>
          <p:cNvSpPr/>
          <p:nvPr/>
        </p:nvSpPr>
        <p:spPr>
          <a:xfrm>
            <a:off x="7230164" y="1819791"/>
            <a:ext cx="1244600" cy="469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Int(</a:t>
            </a:r>
            <a:r>
              <a:rPr lang="ja-JP" altLang="en-US" smtClean="0"/>
              <a:t>４</a:t>
            </a:r>
            <a:r>
              <a:rPr lang="en-US" altLang="ja-JP" smtClean="0"/>
              <a:t>byte)</a:t>
            </a:r>
            <a:endParaRPr kumimoji="1" lang="ja-JP" altLang="en-US"/>
          </a:p>
        </p:txBody>
      </p:sp>
      <p:sp>
        <p:nvSpPr>
          <p:cNvPr id="11" name="角丸四角形 10"/>
          <p:cNvSpPr/>
          <p:nvPr/>
        </p:nvSpPr>
        <p:spPr>
          <a:xfrm>
            <a:off x="7230164" y="2289691"/>
            <a:ext cx="2374900" cy="469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float(</a:t>
            </a:r>
            <a:r>
              <a:rPr lang="en-US" altLang="ja-JP"/>
              <a:t>8</a:t>
            </a:r>
            <a:r>
              <a:rPr lang="en-US" altLang="ja-JP" smtClean="0"/>
              <a:t>byte)</a:t>
            </a:r>
            <a:endParaRPr kumimoji="1" lang="ja-JP" altLang="en-US"/>
          </a:p>
        </p:txBody>
      </p:sp>
      <p:sp>
        <p:nvSpPr>
          <p:cNvPr id="15" name="テキスト ボックス 14"/>
          <p:cNvSpPr txBox="1"/>
          <p:nvPr/>
        </p:nvSpPr>
        <p:spPr>
          <a:xfrm>
            <a:off x="8107529" y="954127"/>
            <a:ext cx="620170" cy="369332"/>
          </a:xfrm>
          <a:prstGeom prst="rect">
            <a:avLst/>
          </a:prstGeom>
          <a:noFill/>
        </p:spPr>
        <p:txBody>
          <a:bodyPr wrap="none" rtlCol="0">
            <a:spAutoFit/>
          </a:bodyPr>
          <a:lstStyle/>
          <a:p>
            <a:r>
              <a:rPr lang="en-US" altLang="ja-JP" smtClean="0"/>
              <a:t>hero</a:t>
            </a:r>
            <a:endParaRPr kumimoji="1" lang="ja-JP" altLang="en-US"/>
          </a:p>
        </p:txBody>
      </p:sp>
      <p:sp>
        <p:nvSpPr>
          <p:cNvPr id="16" name="テキスト ボックス 15"/>
          <p:cNvSpPr txBox="1"/>
          <p:nvPr/>
        </p:nvSpPr>
        <p:spPr>
          <a:xfrm>
            <a:off x="6585983" y="1400175"/>
            <a:ext cx="716863" cy="369332"/>
          </a:xfrm>
          <a:prstGeom prst="rect">
            <a:avLst/>
          </a:prstGeom>
          <a:noFill/>
        </p:spPr>
        <p:txBody>
          <a:bodyPr wrap="none" rtlCol="0">
            <a:spAutoFit/>
          </a:bodyPr>
          <a:lstStyle/>
          <a:p>
            <a:r>
              <a:rPr lang="en-US" altLang="ja-JP" smtClean="0"/>
              <a:t>m_ap</a:t>
            </a:r>
            <a:endParaRPr kumimoji="1" lang="ja-JP" altLang="en-US"/>
          </a:p>
        </p:txBody>
      </p:sp>
      <p:sp>
        <p:nvSpPr>
          <p:cNvPr id="17" name="テキスト ボックス 16"/>
          <p:cNvSpPr txBox="1"/>
          <p:nvPr/>
        </p:nvSpPr>
        <p:spPr>
          <a:xfrm>
            <a:off x="6582810" y="1879600"/>
            <a:ext cx="728084" cy="369332"/>
          </a:xfrm>
          <a:prstGeom prst="rect">
            <a:avLst/>
          </a:prstGeom>
          <a:noFill/>
        </p:spPr>
        <p:txBody>
          <a:bodyPr wrap="none" rtlCol="0">
            <a:spAutoFit/>
          </a:bodyPr>
          <a:lstStyle/>
          <a:p>
            <a:r>
              <a:rPr lang="en-US" altLang="ja-JP" smtClean="0"/>
              <a:t>m_dp</a:t>
            </a:r>
            <a:endParaRPr kumimoji="1" lang="ja-JP" altLang="en-US"/>
          </a:p>
        </p:txBody>
      </p:sp>
      <p:sp>
        <p:nvSpPr>
          <p:cNvPr id="18" name="テキスト ボックス 17"/>
          <p:cNvSpPr txBox="1"/>
          <p:nvPr/>
        </p:nvSpPr>
        <p:spPr>
          <a:xfrm>
            <a:off x="6581331" y="2302391"/>
            <a:ext cx="728084" cy="369332"/>
          </a:xfrm>
          <a:prstGeom prst="rect">
            <a:avLst/>
          </a:prstGeom>
          <a:noFill/>
        </p:spPr>
        <p:txBody>
          <a:bodyPr wrap="none" rtlCol="0">
            <a:spAutoFit/>
          </a:bodyPr>
          <a:lstStyle/>
          <a:p>
            <a:r>
              <a:rPr lang="en-US" altLang="ja-JP" smtClean="0"/>
              <a:t>m_dp</a:t>
            </a:r>
            <a:endParaRPr kumimoji="1" lang="ja-JP" altLang="en-US"/>
          </a:p>
        </p:txBody>
      </p:sp>
      <p:sp>
        <p:nvSpPr>
          <p:cNvPr id="20" name="テキスト ボックス 19"/>
          <p:cNvSpPr txBox="1"/>
          <p:nvPr/>
        </p:nvSpPr>
        <p:spPr>
          <a:xfrm>
            <a:off x="36182" y="3324661"/>
            <a:ext cx="5308313" cy="369332"/>
          </a:xfrm>
          <a:prstGeom prst="rect">
            <a:avLst/>
          </a:prstGeom>
          <a:noFill/>
        </p:spPr>
        <p:txBody>
          <a:bodyPr wrap="none" rtlCol="0">
            <a:spAutoFit/>
          </a:bodyPr>
          <a:lstStyle/>
          <a:p>
            <a:r>
              <a:rPr kumimoji="1" lang="ja-JP" altLang="en-US" smtClean="0"/>
              <a:t>構造体型</a:t>
            </a:r>
            <a:r>
              <a:rPr kumimoji="1" lang="en-US" altLang="ja-JP" smtClean="0"/>
              <a:t>HERO</a:t>
            </a:r>
            <a:r>
              <a:rPr kumimoji="1" lang="ja-JP" altLang="en-US" smtClean="0"/>
              <a:t>を元に変数（構造体）</a:t>
            </a:r>
            <a:r>
              <a:rPr kumimoji="1" lang="en-US" altLang="ja-JP" smtClean="0"/>
              <a:t>hero</a:t>
            </a:r>
            <a:r>
              <a:rPr kumimoji="1" lang="ja-JP" altLang="en-US" smtClean="0"/>
              <a:t>を作成した。</a:t>
            </a:r>
            <a:endParaRPr kumimoji="1" lang="ja-JP" altLang="en-US"/>
          </a:p>
        </p:txBody>
      </p:sp>
      <p:sp>
        <p:nvSpPr>
          <p:cNvPr id="21" name="テキスト ボックス 20"/>
          <p:cNvSpPr txBox="1"/>
          <p:nvPr/>
        </p:nvSpPr>
        <p:spPr>
          <a:xfrm>
            <a:off x="6007100" y="450334"/>
            <a:ext cx="755015" cy="369332"/>
          </a:xfrm>
          <a:prstGeom prst="rect">
            <a:avLst/>
          </a:prstGeom>
          <a:noFill/>
        </p:spPr>
        <p:txBody>
          <a:bodyPr wrap="none" rtlCol="0">
            <a:spAutoFit/>
          </a:bodyPr>
          <a:lstStyle/>
          <a:p>
            <a:r>
              <a:rPr kumimoji="1" lang="en-US" altLang="ja-JP" smtClean="0"/>
              <a:t>image</a:t>
            </a:r>
            <a:endParaRPr kumimoji="1" lang="ja-JP" altLang="en-US"/>
          </a:p>
        </p:txBody>
      </p:sp>
      <p:sp>
        <p:nvSpPr>
          <p:cNvPr id="22" name="テキスト ボックス 21"/>
          <p:cNvSpPr txBox="1"/>
          <p:nvPr/>
        </p:nvSpPr>
        <p:spPr>
          <a:xfrm>
            <a:off x="5789285" y="3009384"/>
            <a:ext cx="6361037" cy="923330"/>
          </a:xfrm>
          <a:prstGeom prst="rect">
            <a:avLst/>
          </a:prstGeom>
          <a:noFill/>
        </p:spPr>
        <p:txBody>
          <a:bodyPr wrap="none" rtlCol="0">
            <a:spAutoFit/>
          </a:bodyPr>
          <a:lstStyle/>
          <a:p>
            <a:r>
              <a:rPr lang="en-US" altLang="ja-JP" smtClean="0"/>
              <a:t>h</a:t>
            </a:r>
            <a:r>
              <a:rPr kumimoji="1" lang="en-US" altLang="ja-JP" smtClean="0"/>
              <a:t>ero</a:t>
            </a:r>
            <a:r>
              <a:rPr lang="ja-JP" altLang="en-US" smtClean="0"/>
              <a:t>の</a:t>
            </a:r>
            <a:r>
              <a:rPr lang="en-US" altLang="ja-JP" smtClean="0"/>
              <a:t>data</a:t>
            </a:r>
            <a:r>
              <a:rPr lang="ja-JP" altLang="en-US" smtClean="0"/>
              <a:t>構造を</a:t>
            </a:r>
            <a:r>
              <a:rPr lang="en-US" altLang="ja-JP" smtClean="0"/>
              <a:t>image</a:t>
            </a:r>
            <a:r>
              <a:rPr lang="ja-JP" altLang="en-US" smtClean="0"/>
              <a:t>化すると図のようになるが、</a:t>
            </a:r>
            <a:r>
              <a:rPr lang="ja-JP" altLang="en-US" smtClean="0">
                <a:solidFill>
                  <a:srgbClr val="FF0000"/>
                </a:solidFill>
              </a:rPr>
              <a:t>使用不可と</a:t>
            </a:r>
            <a:endParaRPr lang="en-US" altLang="ja-JP" smtClean="0">
              <a:solidFill>
                <a:srgbClr val="FF0000"/>
              </a:solidFill>
            </a:endParaRPr>
          </a:p>
          <a:p>
            <a:r>
              <a:rPr kumimoji="1" lang="ja-JP" altLang="en-US" smtClean="0">
                <a:solidFill>
                  <a:srgbClr val="FF0000"/>
                </a:solidFill>
              </a:rPr>
              <a:t>言う部分</a:t>
            </a:r>
            <a:r>
              <a:rPr kumimoji="1" lang="ja-JP" altLang="en-US" smtClean="0"/>
              <a:t>ある。</a:t>
            </a:r>
            <a:r>
              <a:rPr lang="ja-JP" altLang="en-US" smtClean="0"/>
              <a:t>これは構造体の作成において、</a:t>
            </a:r>
            <a:r>
              <a:rPr lang="en-US" altLang="ja-JP" smtClean="0">
                <a:solidFill>
                  <a:srgbClr val="FF0000"/>
                </a:solidFill>
              </a:rPr>
              <a:t>member</a:t>
            </a:r>
            <a:r>
              <a:rPr lang="ja-JP" altLang="en-US" smtClean="0">
                <a:solidFill>
                  <a:srgbClr val="FF0000"/>
                </a:solidFill>
              </a:rPr>
              <a:t>の中で記</a:t>
            </a:r>
            <a:endParaRPr lang="en-US" altLang="ja-JP" smtClean="0">
              <a:solidFill>
                <a:srgbClr val="FF0000"/>
              </a:solidFill>
            </a:endParaRPr>
          </a:p>
          <a:p>
            <a:r>
              <a:rPr lang="ja-JP" altLang="en-US" smtClean="0">
                <a:solidFill>
                  <a:srgbClr val="FF0000"/>
                </a:solidFill>
              </a:rPr>
              <a:t>憶領域を大きい</a:t>
            </a:r>
            <a:r>
              <a:rPr kumimoji="1" lang="ja-JP" altLang="en-US" smtClean="0">
                <a:solidFill>
                  <a:srgbClr val="FF0000"/>
                </a:solidFill>
              </a:rPr>
              <a:t>モノを基準に作られる</a:t>
            </a:r>
            <a:r>
              <a:rPr kumimoji="1" lang="ja-JP" altLang="en-US" smtClean="0"/>
              <a:t>からです。</a:t>
            </a:r>
            <a:endParaRPr kumimoji="1" lang="ja-JP" altLang="en-US"/>
          </a:p>
        </p:txBody>
      </p:sp>
      <p:sp>
        <p:nvSpPr>
          <p:cNvPr id="23" name="テキスト ボックス 22"/>
          <p:cNvSpPr txBox="1"/>
          <p:nvPr/>
        </p:nvSpPr>
        <p:spPr>
          <a:xfrm>
            <a:off x="241300" y="4292600"/>
            <a:ext cx="12061315" cy="646331"/>
          </a:xfrm>
          <a:prstGeom prst="rect">
            <a:avLst/>
          </a:prstGeom>
          <a:noFill/>
        </p:spPr>
        <p:txBody>
          <a:bodyPr wrap="none" rtlCol="0">
            <a:spAutoFit/>
          </a:bodyPr>
          <a:lstStyle/>
          <a:p>
            <a:r>
              <a:rPr lang="ja-JP" altLang="en-US" smtClean="0"/>
              <a:t>なぜ、このような無駄な部分を作ってまで、</a:t>
            </a:r>
            <a:r>
              <a:rPr lang="en-US" altLang="ja-JP" smtClean="0"/>
              <a:t>Member</a:t>
            </a:r>
            <a:r>
              <a:rPr lang="ja-JP" altLang="en-US" smtClean="0"/>
              <a:t>の大きさを統一させる理由があるのだろうか？と考えた時、</a:t>
            </a:r>
            <a:r>
              <a:rPr lang="en-US" altLang="ja-JP" smtClean="0"/>
              <a:t>Member</a:t>
            </a:r>
            <a:r>
              <a:rPr lang="ja-JP" altLang="en-US" smtClean="0"/>
              <a:t>への</a:t>
            </a:r>
            <a:endParaRPr lang="en-US" altLang="ja-JP" smtClean="0"/>
          </a:p>
          <a:p>
            <a:r>
              <a:rPr lang="en-US" altLang="ja-JP" smtClean="0"/>
              <a:t>Access</a:t>
            </a:r>
            <a:r>
              <a:rPr lang="ja-JP" altLang="en-US" smtClean="0"/>
              <a:t>で理由が見えてくる。</a:t>
            </a:r>
            <a:endParaRPr lang="en-US" altLang="ja-JP" smtClean="0"/>
          </a:p>
        </p:txBody>
      </p:sp>
      <p:sp>
        <p:nvSpPr>
          <p:cNvPr id="24" name="テキスト ボックス 23"/>
          <p:cNvSpPr txBox="1"/>
          <p:nvPr/>
        </p:nvSpPr>
        <p:spPr>
          <a:xfrm>
            <a:off x="355600" y="5575300"/>
            <a:ext cx="11790407" cy="646331"/>
          </a:xfrm>
          <a:prstGeom prst="rect">
            <a:avLst/>
          </a:prstGeom>
          <a:noFill/>
        </p:spPr>
        <p:txBody>
          <a:bodyPr wrap="none" rtlCol="0">
            <a:spAutoFit/>
          </a:bodyPr>
          <a:lstStyle/>
          <a:p>
            <a:r>
              <a:rPr kumimoji="1" lang="ja-JP" altLang="en-US" smtClean="0">
                <a:solidFill>
                  <a:srgbClr val="FF0000"/>
                </a:solidFill>
              </a:rPr>
              <a:t>手っ取り早く言うと、大きさがバラバラだと基準が</a:t>
            </a:r>
            <a:r>
              <a:rPr lang="ja-JP" altLang="en-US" smtClean="0">
                <a:solidFill>
                  <a:srgbClr val="FF0000"/>
                </a:solidFill>
              </a:rPr>
              <a:t>無いの</a:t>
            </a:r>
            <a:r>
              <a:rPr lang="ja-JP" altLang="en-US">
                <a:solidFill>
                  <a:srgbClr val="FF0000"/>
                </a:solidFill>
              </a:rPr>
              <a:t>で</a:t>
            </a:r>
            <a:r>
              <a:rPr lang="en-US" altLang="ja-JP" smtClean="0">
                <a:solidFill>
                  <a:srgbClr val="FF0000"/>
                </a:solidFill>
              </a:rPr>
              <a:t>A</a:t>
            </a:r>
            <a:r>
              <a:rPr kumimoji="1" lang="en-US" altLang="ja-JP" smtClean="0">
                <a:solidFill>
                  <a:srgbClr val="FF0000"/>
                </a:solidFill>
              </a:rPr>
              <a:t>ccess</a:t>
            </a:r>
            <a:r>
              <a:rPr kumimoji="1" lang="ja-JP" altLang="en-US" smtClean="0">
                <a:solidFill>
                  <a:srgbClr val="FF0000"/>
                </a:solidFill>
              </a:rPr>
              <a:t>できないってだけの話</a:t>
            </a:r>
            <a:r>
              <a:rPr kumimoji="1" lang="ja-JP" altLang="en-US" smtClean="0"/>
              <a:t>ですが、</a:t>
            </a:r>
            <a:r>
              <a:rPr lang="en-US" altLang="ja-JP" smtClean="0"/>
              <a:t>A</a:t>
            </a:r>
            <a:r>
              <a:rPr kumimoji="1" lang="en-US" altLang="ja-JP" smtClean="0"/>
              <a:t>ccess</a:t>
            </a:r>
            <a:r>
              <a:rPr kumimoji="1" lang="ja-JP" altLang="en-US" smtClean="0"/>
              <a:t>方法と一緒に理由を</a:t>
            </a:r>
            <a:endParaRPr kumimoji="1" lang="en-US" altLang="ja-JP" smtClean="0"/>
          </a:p>
          <a:p>
            <a:r>
              <a:rPr lang="ja-JP" altLang="en-US"/>
              <a:t>見</a:t>
            </a:r>
            <a:r>
              <a:rPr lang="ja-JP" altLang="en-US" smtClean="0"/>
              <a:t>ていきましょう</a:t>
            </a:r>
            <a:r>
              <a:rPr lang="ja-JP" altLang="en-US"/>
              <a:t>。</a:t>
            </a:r>
            <a:endParaRPr kumimoji="1" lang="ja-JP" altLang="en-US"/>
          </a:p>
        </p:txBody>
      </p:sp>
      <p:cxnSp>
        <p:nvCxnSpPr>
          <p:cNvPr id="25" name="直線矢印コネクタ 24"/>
          <p:cNvCxnSpPr>
            <a:stCxn id="3" idx="1"/>
          </p:cNvCxnSpPr>
          <p:nvPr/>
        </p:nvCxnSpPr>
        <p:spPr>
          <a:xfrm flipH="1" flipV="1">
            <a:off x="9605065" y="1604407"/>
            <a:ext cx="654246" cy="4393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3" idx="1"/>
          </p:cNvCxnSpPr>
          <p:nvPr/>
        </p:nvCxnSpPr>
        <p:spPr>
          <a:xfrm flipH="1">
            <a:off x="9647923" y="1648341"/>
            <a:ext cx="611388" cy="41592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10259311" y="1463675"/>
            <a:ext cx="1794787" cy="369332"/>
          </a:xfrm>
          <a:prstGeom prst="rect">
            <a:avLst/>
          </a:prstGeom>
          <a:noFill/>
        </p:spPr>
        <p:txBody>
          <a:bodyPr wrap="none" rtlCol="0">
            <a:spAutoFit/>
          </a:bodyPr>
          <a:lstStyle/>
          <a:p>
            <a:r>
              <a:rPr lang="ja-JP" altLang="en-US" dirty="0" smtClean="0"/>
              <a:t>無理矢理、</a:t>
            </a:r>
            <a:r>
              <a:rPr lang="en-US" altLang="ja-JP" dirty="0" smtClean="0"/>
              <a:t>8byte</a:t>
            </a:r>
            <a:endParaRPr kumimoji="1" lang="ja-JP" altLang="en-US" dirty="0"/>
          </a:p>
        </p:txBody>
      </p:sp>
    </p:spTree>
    <p:extLst>
      <p:ext uri="{BB962C8B-B14F-4D97-AF65-F5344CB8AC3E}">
        <p14:creationId xmlns:p14="http://schemas.microsoft.com/office/powerpoint/2010/main" val="1624287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角丸四角形 80"/>
          <p:cNvSpPr/>
          <p:nvPr/>
        </p:nvSpPr>
        <p:spPr>
          <a:xfrm>
            <a:off x="7395675" y="1301473"/>
            <a:ext cx="2305424" cy="102604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p:cNvSpPr/>
          <p:nvPr/>
        </p:nvSpPr>
        <p:spPr>
          <a:xfrm>
            <a:off x="5112782" y="1301473"/>
            <a:ext cx="2305424" cy="102604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0" y="0"/>
            <a:ext cx="3430747" cy="369332"/>
          </a:xfrm>
          <a:prstGeom prst="rect">
            <a:avLst/>
          </a:prstGeom>
          <a:noFill/>
        </p:spPr>
        <p:txBody>
          <a:bodyPr wrap="none" rtlCol="0">
            <a:spAutoFit/>
          </a:bodyPr>
          <a:lstStyle/>
          <a:p>
            <a:r>
              <a:rPr kumimoji="1" lang="ja-JP" altLang="en-US" smtClean="0"/>
              <a:t>・構造体の</a:t>
            </a:r>
            <a:r>
              <a:rPr kumimoji="1" lang="en-US" altLang="ja-JP" smtClean="0"/>
              <a:t>Member</a:t>
            </a:r>
            <a:r>
              <a:rPr kumimoji="1" lang="ja-JP" altLang="en-US" smtClean="0"/>
              <a:t>に</a:t>
            </a:r>
            <a:r>
              <a:rPr kumimoji="1" lang="en-US" altLang="ja-JP" smtClean="0"/>
              <a:t>access</a:t>
            </a:r>
            <a:r>
              <a:rPr kumimoji="1" lang="ja-JP" altLang="en-US" smtClean="0"/>
              <a:t>する。</a:t>
            </a:r>
            <a:endParaRPr kumimoji="1" lang="ja-JP" altLang="en-US"/>
          </a:p>
        </p:txBody>
      </p:sp>
      <p:sp>
        <p:nvSpPr>
          <p:cNvPr id="5" name="正方形/長方形 4"/>
          <p:cNvSpPr/>
          <p:nvPr/>
        </p:nvSpPr>
        <p:spPr>
          <a:xfrm>
            <a:off x="544116" y="383332"/>
            <a:ext cx="2377574" cy="2862322"/>
          </a:xfrm>
          <a:prstGeom prst="rect">
            <a:avLst/>
          </a:prstGeom>
          <a:ln>
            <a:solidFill>
              <a:schemeClr val="tx1"/>
            </a:solidFill>
          </a:ln>
        </p:spPr>
        <p:txBody>
          <a:bodyPr wrap="none">
            <a:spAutoFit/>
          </a:bodyPr>
          <a:lstStyle/>
          <a:p>
            <a:r>
              <a:rPr lang="en-US" altLang="ja-JP">
                <a:solidFill>
                  <a:prstClr val="black"/>
                </a:solidFill>
                <a:latin typeface="ＭＳ ゴシック" panose="020B0609070205080204" pitchFamily="49" charset="-128"/>
                <a:ea typeface="ＭＳ ゴシック" panose="020B0609070205080204" pitchFamily="49" charset="-128"/>
              </a:rPr>
              <a:t>HERO  </a:t>
            </a:r>
            <a:r>
              <a:rPr lang="en-US" altLang="ja-JP" smtClean="0">
                <a:solidFill>
                  <a:prstClr val="black"/>
                </a:solidFill>
                <a:latin typeface="ＭＳ ゴシック" panose="020B0609070205080204" pitchFamily="49" charset="-128"/>
                <a:ea typeface="ＭＳ ゴシック" panose="020B0609070205080204" pitchFamily="49" charset="-128"/>
              </a:rPr>
              <a:t>hero[2];</a:t>
            </a:r>
          </a:p>
          <a:p>
            <a:endParaRPr lang="en-US" altLang="ja-JP">
              <a:solidFill>
                <a:prstClr val="black"/>
              </a:solidFill>
              <a:latin typeface="ＭＳ ゴシック" panose="020B0609070205080204" pitchFamily="49" charset="-128"/>
              <a:ea typeface="ＭＳ ゴシック" panose="020B0609070205080204" pitchFamily="49" charset="-128"/>
            </a:endParaRPr>
          </a:p>
          <a:p>
            <a:r>
              <a:rPr lang="en-US" altLang="ja-JP" smtClean="0">
                <a:solidFill>
                  <a:prstClr val="black"/>
                </a:solidFill>
                <a:latin typeface="ＭＳ ゴシック" panose="020B0609070205080204" pitchFamily="49" charset="-128"/>
                <a:ea typeface="ＭＳ ゴシック" panose="020B0609070205080204" pitchFamily="49" charset="-128"/>
              </a:rPr>
              <a:t>hero[0].m_ap =10;</a:t>
            </a:r>
          </a:p>
          <a:p>
            <a:r>
              <a:rPr lang="en-US" altLang="ja-JP" smtClean="0">
                <a:solidFill>
                  <a:prstClr val="black"/>
                </a:solidFill>
                <a:latin typeface="ＭＳ ゴシック" panose="020B0609070205080204" pitchFamily="49" charset="-128"/>
                <a:ea typeface="ＭＳ ゴシック" panose="020B0609070205080204" pitchFamily="49" charset="-128"/>
              </a:rPr>
              <a:t>hero[0].m_dp =30;</a:t>
            </a:r>
          </a:p>
          <a:p>
            <a:r>
              <a:rPr lang="en-US" altLang="ja-JP" smtClean="0">
                <a:solidFill>
                  <a:prstClr val="black"/>
                </a:solidFill>
                <a:latin typeface="ＭＳ ゴシック" panose="020B0609070205080204" pitchFamily="49" charset="-128"/>
                <a:ea typeface="ＭＳ ゴシック" panose="020B0609070205080204" pitchFamily="49" charset="-128"/>
              </a:rPr>
              <a:t>Hero[0].m_cp =0.5f;</a:t>
            </a:r>
            <a:endParaRPr lang="en-US" altLang="ja-JP">
              <a:solidFill>
                <a:prstClr val="black"/>
              </a:solidFill>
              <a:latin typeface="ＭＳ ゴシック" panose="020B0609070205080204" pitchFamily="49" charset="-128"/>
              <a:ea typeface="ＭＳ ゴシック" panose="020B0609070205080204" pitchFamily="49" charset="-128"/>
            </a:endParaRPr>
          </a:p>
          <a:p>
            <a:endParaRPr lang="en-US" altLang="ja-JP" smtClean="0">
              <a:solidFill>
                <a:prstClr val="black"/>
              </a:solidFill>
              <a:latin typeface="ＭＳ ゴシック" panose="020B0609070205080204" pitchFamily="49" charset="-128"/>
              <a:ea typeface="ＭＳ ゴシック" panose="020B0609070205080204" pitchFamily="49" charset="-128"/>
            </a:endParaRPr>
          </a:p>
          <a:p>
            <a:r>
              <a:rPr lang="en-US" altLang="ja-JP" smtClean="0">
                <a:solidFill>
                  <a:prstClr val="black"/>
                </a:solidFill>
                <a:latin typeface="ＭＳ ゴシック" panose="020B0609070205080204" pitchFamily="49" charset="-128"/>
                <a:ea typeface="ＭＳ ゴシック" panose="020B0609070205080204" pitchFamily="49" charset="-128"/>
              </a:rPr>
              <a:t>hero[1].</a:t>
            </a:r>
            <a:r>
              <a:rPr lang="en-US" altLang="ja-JP">
                <a:solidFill>
                  <a:prstClr val="black"/>
                </a:solidFill>
                <a:latin typeface="ＭＳ ゴシック" panose="020B0609070205080204" pitchFamily="49" charset="-128"/>
                <a:ea typeface="ＭＳ ゴシック" panose="020B0609070205080204" pitchFamily="49" charset="-128"/>
              </a:rPr>
              <a:t>m_ap </a:t>
            </a:r>
            <a:r>
              <a:rPr lang="en-US" altLang="ja-JP" smtClean="0">
                <a:solidFill>
                  <a:prstClr val="black"/>
                </a:solidFill>
                <a:latin typeface="ＭＳ ゴシック" panose="020B0609070205080204" pitchFamily="49" charset="-128"/>
                <a:ea typeface="ＭＳ ゴシック" panose="020B0609070205080204" pitchFamily="49" charset="-128"/>
              </a:rPr>
              <a:t>=30</a:t>
            </a:r>
            <a:r>
              <a:rPr lang="en-US" altLang="ja-JP">
                <a:solidFill>
                  <a:prstClr val="black"/>
                </a:solidFill>
                <a:latin typeface="ＭＳ ゴシック" panose="020B0609070205080204" pitchFamily="49" charset="-128"/>
                <a:ea typeface="ＭＳ ゴシック" panose="020B0609070205080204" pitchFamily="49" charset="-128"/>
              </a:rPr>
              <a:t>;</a:t>
            </a:r>
          </a:p>
          <a:p>
            <a:r>
              <a:rPr lang="en-US" altLang="ja-JP" smtClean="0">
                <a:solidFill>
                  <a:prstClr val="black"/>
                </a:solidFill>
                <a:latin typeface="ＭＳ ゴシック" panose="020B0609070205080204" pitchFamily="49" charset="-128"/>
                <a:ea typeface="ＭＳ ゴシック" panose="020B0609070205080204" pitchFamily="49" charset="-128"/>
              </a:rPr>
              <a:t>hero[1].</a:t>
            </a:r>
            <a:r>
              <a:rPr lang="en-US" altLang="ja-JP">
                <a:solidFill>
                  <a:prstClr val="black"/>
                </a:solidFill>
                <a:latin typeface="ＭＳ ゴシック" panose="020B0609070205080204" pitchFamily="49" charset="-128"/>
                <a:ea typeface="ＭＳ ゴシック" panose="020B0609070205080204" pitchFamily="49" charset="-128"/>
              </a:rPr>
              <a:t>m_dp </a:t>
            </a:r>
            <a:r>
              <a:rPr lang="en-US" altLang="ja-JP" smtClean="0">
                <a:solidFill>
                  <a:prstClr val="black"/>
                </a:solidFill>
                <a:latin typeface="ＭＳ ゴシック" panose="020B0609070205080204" pitchFamily="49" charset="-128"/>
                <a:ea typeface="ＭＳ ゴシック" panose="020B0609070205080204" pitchFamily="49" charset="-128"/>
              </a:rPr>
              <a:t>=10</a:t>
            </a:r>
            <a:r>
              <a:rPr lang="en-US" altLang="ja-JP">
                <a:solidFill>
                  <a:prstClr val="black"/>
                </a:solidFill>
                <a:latin typeface="ＭＳ ゴシック" panose="020B0609070205080204" pitchFamily="49" charset="-128"/>
                <a:ea typeface="ＭＳ ゴシック" panose="020B0609070205080204" pitchFamily="49" charset="-128"/>
              </a:rPr>
              <a:t>;</a:t>
            </a:r>
          </a:p>
          <a:p>
            <a:r>
              <a:rPr lang="en-US" altLang="ja-JP" smtClean="0">
                <a:solidFill>
                  <a:prstClr val="black"/>
                </a:solidFill>
                <a:latin typeface="ＭＳ ゴシック" panose="020B0609070205080204" pitchFamily="49" charset="-128"/>
                <a:ea typeface="ＭＳ ゴシック" panose="020B0609070205080204" pitchFamily="49" charset="-128"/>
              </a:rPr>
              <a:t>Hero[1].</a:t>
            </a:r>
            <a:r>
              <a:rPr lang="en-US" altLang="ja-JP">
                <a:solidFill>
                  <a:prstClr val="black"/>
                </a:solidFill>
                <a:latin typeface="ＭＳ ゴシック" panose="020B0609070205080204" pitchFamily="49" charset="-128"/>
                <a:ea typeface="ＭＳ ゴシック" panose="020B0609070205080204" pitchFamily="49" charset="-128"/>
              </a:rPr>
              <a:t>m_cp =</a:t>
            </a:r>
            <a:r>
              <a:rPr lang="en-US" altLang="ja-JP" smtClean="0">
                <a:solidFill>
                  <a:prstClr val="black"/>
                </a:solidFill>
                <a:latin typeface="ＭＳ ゴシック" panose="020B0609070205080204" pitchFamily="49" charset="-128"/>
                <a:ea typeface="ＭＳ ゴシック" panose="020B0609070205080204" pitchFamily="49" charset="-128"/>
              </a:rPr>
              <a:t>0.3f</a:t>
            </a:r>
            <a:r>
              <a:rPr lang="en-US" altLang="ja-JP">
                <a:solidFill>
                  <a:prstClr val="black"/>
                </a:solidFill>
                <a:latin typeface="ＭＳ ゴシック" panose="020B0609070205080204" pitchFamily="49" charset="-128"/>
                <a:ea typeface="ＭＳ ゴシック" panose="020B0609070205080204" pitchFamily="49" charset="-128"/>
              </a:rPr>
              <a:t>;</a:t>
            </a:r>
          </a:p>
          <a:p>
            <a:endParaRPr lang="en-US" altLang="ja-JP">
              <a:solidFill>
                <a:prstClr val="black"/>
              </a:solidFill>
              <a:latin typeface="ＭＳ ゴシック" panose="020B0609070205080204" pitchFamily="49" charset="-128"/>
              <a:ea typeface="ＭＳ ゴシック" panose="020B0609070205080204" pitchFamily="49" charset="-128"/>
            </a:endParaRPr>
          </a:p>
        </p:txBody>
      </p:sp>
      <p:grpSp>
        <p:nvGrpSpPr>
          <p:cNvPr id="6" name="グループ化 5"/>
          <p:cNvGrpSpPr/>
          <p:nvPr/>
        </p:nvGrpSpPr>
        <p:grpSpPr>
          <a:xfrm>
            <a:off x="5015076" y="1434862"/>
            <a:ext cx="2483091" cy="780139"/>
            <a:chOff x="1349979" y="4377649"/>
            <a:chExt cx="2483091" cy="780139"/>
          </a:xfrm>
        </p:grpSpPr>
        <p:sp>
          <p:nvSpPr>
            <p:cNvPr id="7" name="正方形/長方形 6"/>
            <p:cNvSpPr/>
            <p:nvPr/>
          </p:nvSpPr>
          <p:spPr>
            <a:xfrm>
              <a:off x="13499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4372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5244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6166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7039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7911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8846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9718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0590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1513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22385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23257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4170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5042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25945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26818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27690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8612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29485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0357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31292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32164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33036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33959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34831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5703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36616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37488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 name="グループ化 34"/>
          <p:cNvGrpSpPr/>
          <p:nvPr/>
        </p:nvGrpSpPr>
        <p:grpSpPr>
          <a:xfrm>
            <a:off x="7516976" y="1434862"/>
            <a:ext cx="2483091" cy="780139"/>
            <a:chOff x="1349979" y="4377649"/>
            <a:chExt cx="2483091" cy="780139"/>
          </a:xfrm>
        </p:grpSpPr>
        <p:sp>
          <p:nvSpPr>
            <p:cNvPr id="36" name="正方形/長方形 35"/>
            <p:cNvSpPr/>
            <p:nvPr/>
          </p:nvSpPr>
          <p:spPr>
            <a:xfrm>
              <a:off x="13499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4372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5244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16166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17039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17911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18846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19718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20590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1513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2385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23257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24170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5042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5945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26818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27690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28612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29485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30357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31292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32164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33036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33959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34831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35703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36616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37488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正方形/長方形 63"/>
          <p:cNvSpPr/>
          <p:nvPr/>
        </p:nvSpPr>
        <p:spPr>
          <a:xfrm>
            <a:off x="5181311" y="1421588"/>
            <a:ext cx="369625"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800" smtClean="0"/>
              <a:t>byte</a:t>
            </a:r>
            <a:endParaRPr kumimoji="1" lang="ja-JP" altLang="en-US" sz="800"/>
          </a:p>
        </p:txBody>
      </p:sp>
      <p:sp>
        <p:nvSpPr>
          <p:cNvPr id="66" name="正方形/長方形 65"/>
          <p:cNvSpPr/>
          <p:nvPr/>
        </p:nvSpPr>
        <p:spPr>
          <a:xfrm>
            <a:off x="6716290" y="1427938"/>
            <a:ext cx="696743"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8</a:t>
            </a:r>
            <a:endParaRPr kumimoji="1" lang="en-US" altLang="ja-JP" smtClean="0"/>
          </a:p>
          <a:p>
            <a:pPr algn="ctr"/>
            <a:r>
              <a:rPr lang="en-US" altLang="ja-JP" sz="1050" smtClean="0"/>
              <a:t>byte</a:t>
            </a:r>
            <a:endParaRPr kumimoji="1" lang="ja-JP" altLang="en-US" sz="1050"/>
          </a:p>
        </p:txBody>
      </p:sp>
      <p:sp>
        <p:nvSpPr>
          <p:cNvPr id="70" name="テキスト ボックス 69"/>
          <p:cNvSpPr txBox="1"/>
          <p:nvPr/>
        </p:nvSpPr>
        <p:spPr>
          <a:xfrm>
            <a:off x="5808391" y="644704"/>
            <a:ext cx="834587" cy="646331"/>
          </a:xfrm>
          <a:prstGeom prst="rect">
            <a:avLst/>
          </a:prstGeom>
          <a:noFill/>
        </p:spPr>
        <p:txBody>
          <a:bodyPr wrap="none" rtlCol="0">
            <a:spAutoFit/>
          </a:bodyPr>
          <a:lstStyle/>
          <a:p>
            <a:r>
              <a:rPr lang="en-US" altLang="ja-JP" smtClean="0"/>
              <a:t>21</a:t>
            </a:r>
            <a:r>
              <a:rPr kumimoji="1" lang="en-US" altLang="ja-JP" smtClean="0"/>
              <a:t>byte</a:t>
            </a:r>
          </a:p>
          <a:p>
            <a:r>
              <a:rPr lang="en-US" altLang="ja-JP"/>
              <a:t> </a:t>
            </a:r>
            <a:r>
              <a:rPr lang="en-US" altLang="ja-JP" smtClean="0"/>
              <a:t>   [0]</a:t>
            </a:r>
            <a:endParaRPr kumimoji="1" lang="ja-JP" altLang="en-US" dirty="0"/>
          </a:p>
        </p:txBody>
      </p:sp>
      <p:sp>
        <p:nvSpPr>
          <p:cNvPr id="71" name="正方形/長方形 70"/>
          <p:cNvSpPr/>
          <p:nvPr/>
        </p:nvSpPr>
        <p:spPr>
          <a:xfrm>
            <a:off x="5569746" y="1421588"/>
            <a:ext cx="339134" cy="785812"/>
          </a:xfrm>
          <a:prstGeom prst="rect">
            <a:avLst/>
          </a:prstGeom>
          <a:solidFill>
            <a:schemeClr val="tx1">
              <a:lumMod val="85000"/>
              <a:lumOff val="15000"/>
              <a:alpha val="64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不可</a:t>
            </a:r>
            <a:endParaRPr kumimoji="1" lang="en-US" altLang="ja-JP" smtClean="0"/>
          </a:p>
        </p:txBody>
      </p:sp>
      <p:sp>
        <p:nvSpPr>
          <p:cNvPr id="73" name="正方形/長方形 72"/>
          <p:cNvSpPr/>
          <p:nvPr/>
        </p:nvSpPr>
        <p:spPr>
          <a:xfrm>
            <a:off x="5936782" y="1421588"/>
            <a:ext cx="369625"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800" smtClean="0"/>
              <a:t>byte</a:t>
            </a:r>
            <a:endParaRPr kumimoji="1" lang="ja-JP" altLang="en-US" sz="800"/>
          </a:p>
        </p:txBody>
      </p:sp>
      <p:sp>
        <p:nvSpPr>
          <p:cNvPr id="74" name="正方形/長方形 73"/>
          <p:cNvSpPr/>
          <p:nvPr/>
        </p:nvSpPr>
        <p:spPr>
          <a:xfrm>
            <a:off x="6325216" y="1421588"/>
            <a:ext cx="364461" cy="785812"/>
          </a:xfrm>
          <a:prstGeom prst="rect">
            <a:avLst/>
          </a:prstGeom>
          <a:solidFill>
            <a:schemeClr val="tx1">
              <a:lumMod val="85000"/>
              <a:lumOff val="15000"/>
              <a:alpha val="64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不可</a:t>
            </a:r>
            <a:endParaRPr kumimoji="1" lang="en-US" altLang="ja-JP" smtClean="0"/>
          </a:p>
        </p:txBody>
      </p:sp>
      <p:sp>
        <p:nvSpPr>
          <p:cNvPr id="75" name="正方形/長方形 74"/>
          <p:cNvSpPr/>
          <p:nvPr/>
        </p:nvSpPr>
        <p:spPr>
          <a:xfrm>
            <a:off x="7433104" y="1427938"/>
            <a:ext cx="369625"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800" smtClean="0"/>
              <a:t>byte</a:t>
            </a:r>
            <a:endParaRPr kumimoji="1" lang="ja-JP" altLang="en-US" sz="800"/>
          </a:p>
        </p:txBody>
      </p:sp>
      <p:sp>
        <p:nvSpPr>
          <p:cNvPr id="76" name="正方形/長方形 75"/>
          <p:cNvSpPr/>
          <p:nvPr/>
        </p:nvSpPr>
        <p:spPr>
          <a:xfrm>
            <a:off x="8968083" y="1434288"/>
            <a:ext cx="696743"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8</a:t>
            </a:r>
            <a:endParaRPr kumimoji="1" lang="en-US" altLang="ja-JP" smtClean="0"/>
          </a:p>
          <a:p>
            <a:pPr algn="ctr"/>
            <a:r>
              <a:rPr lang="en-US" altLang="ja-JP" sz="1050" smtClean="0"/>
              <a:t>byte</a:t>
            </a:r>
            <a:endParaRPr kumimoji="1" lang="ja-JP" altLang="en-US" sz="1050"/>
          </a:p>
        </p:txBody>
      </p:sp>
      <p:sp>
        <p:nvSpPr>
          <p:cNvPr id="77" name="正方形/長方形 76"/>
          <p:cNvSpPr/>
          <p:nvPr/>
        </p:nvSpPr>
        <p:spPr>
          <a:xfrm>
            <a:off x="7821539" y="1427938"/>
            <a:ext cx="339134" cy="785812"/>
          </a:xfrm>
          <a:prstGeom prst="rect">
            <a:avLst/>
          </a:prstGeom>
          <a:solidFill>
            <a:schemeClr val="tx1">
              <a:lumMod val="85000"/>
              <a:lumOff val="15000"/>
              <a:alpha val="64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不可</a:t>
            </a:r>
            <a:endParaRPr kumimoji="1" lang="en-US" altLang="ja-JP" smtClean="0"/>
          </a:p>
        </p:txBody>
      </p:sp>
      <p:sp>
        <p:nvSpPr>
          <p:cNvPr id="78" name="正方形/長方形 77"/>
          <p:cNvSpPr/>
          <p:nvPr/>
        </p:nvSpPr>
        <p:spPr>
          <a:xfrm>
            <a:off x="8188575" y="1427938"/>
            <a:ext cx="369625"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800" smtClean="0"/>
              <a:t>byte</a:t>
            </a:r>
            <a:endParaRPr kumimoji="1" lang="ja-JP" altLang="en-US" sz="800"/>
          </a:p>
        </p:txBody>
      </p:sp>
      <p:sp>
        <p:nvSpPr>
          <p:cNvPr id="79" name="正方形/長方形 78"/>
          <p:cNvSpPr/>
          <p:nvPr/>
        </p:nvSpPr>
        <p:spPr>
          <a:xfrm>
            <a:off x="8577009" y="1427938"/>
            <a:ext cx="364461" cy="785812"/>
          </a:xfrm>
          <a:prstGeom prst="rect">
            <a:avLst/>
          </a:prstGeom>
          <a:solidFill>
            <a:schemeClr val="tx1">
              <a:lumMod val="85000"/>
              <a:lumOff val="15000"/>
              <a:alpha val="64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不可</a:t>
            </a:r>
            <a:endParaRPr kumimoji="1" lang="en-US" altLang="ja-JP" smtClean="0"/>
          </a:p>
        </p:txBody>
      </p:sp>
      <p:sp>
        <p:nvSpPr>
          <p:cNvPr id="82" name="テキスト ボックス 81"/>
          <p:cNvSpPr txBox="1"/>
          <p:nvPr/>
        </p:nvSpPr>
        <p:spPr>
          <a:xfrm>
            <a:off x="8070414" y="695246"/>
            <a:ext cx="834587" cy="646331"/>
          </a:xfrm>
          <a:prstGeom prst="rect">
            <a:avLst/>
          </a:prstGeom>
          <a:noFill/>
        </p:spPr>
        <p:txBody>
          <a:bodyPr wrap="none" rtlCol="0">
            <a:spAutoFit/>
          </a:bodyPr>
          <a:lstStyle/>
          <a:p>
            <a:r>
              <a:rPr lang="en-US" altLang="ja-JP" smtClean="0"/>
              <a:t>21</a:t>
            </a:r>
            <a:r>
              <a:rPr kumimoji="1" lang="en-US" altLang="ja-JP" smtClean="0"/>
              <a:t>byte</a:t>
            </a:r>
          </a:p>
          <a:p>
            <a:r>
              <a:rPr lang="en-US" altLang="ja-JP"/>
              <a:t> </a:t>
            </a:r>
            <a:r>
              <a:rPr lang="en-US" altLang="ja-JP" smtClean="0"/>
              <a:t>   [1]</a:t>
            </a:r>
            <a:endParaRPr kumimoji="1" lang="ja-JP" altLang="en-US" dirty="0"/>
          </a:p>
        </p:txBody>
      </p:sp>
      <p:sp>
        <p:nvSpPr>
          <p:cNvPr id="83" name="テキスト ボックス 82"/>
          <p:cNvSpPr txBox="1"/>
          <p:nvPr/>
        </p:nvSpPr>
        <p:spPr>
          <a:xfrm>
            <a:off x="553042" y="3295972"/>
            <a:ext cx="10526728" cy="369332"/>
          </a:xfrm>
          <a:prstGeom prst="rect">
            <a:avLst/>
          </a:prstGeom>
          <a:noFill/>
        </p:spPr>
        <p:txBody>
          <a:bodyPr wrap="none" rtlCol="0">
            <a:spAutoFit/>
          </a:bodyPr>
          <a:lstStyle/>
          <a:p>
            <a:r>
              <a:rPr lang="ja-JP" altLang="en-US" smtClean="0"/>
              <a:t>あえて、構造体配列にしましたが、構造体</a:t>
            </a:r>
            <a:r>
              <a:rPr lang="en-US" altLang="ja-JP" smtClean="0"/>
              <a:t>hero</a:t>
            </a:r>
            <a:r>
              <a:rPr lang="ja-JP" altLang="en-US" smtClean="0"/>
              <a:t>の各</a:t>
            </a:r>
            <a:r>
              <a:rPr lang="en-US" altLang="ja-JP" smtClean="0"/>
              <a:t>Member</a:t>
            </a:r>
            <a:r>
              <a:rPr lang="ja-JP" altLang="en-US" smtClean="0"/>
              <a:t>に</a:t>
            </a:r>
            <a:r>
              <a:rPr lang="en-US" altLang="ja-JP" smtClean="0"/>
              <a:t>access</a:t>
            </a:r>
            <a:r>
              <a:rPr lang="ja-JP" altLang="en-US" smtClean="0"/>
              <a:t>するには「</a:t>
            </a:r>
            <a:r>
              <a:rPr lang="en-US" altLang="ja-JP" smtClean="0"/>
              <a:t>.</a:t>
            </a:r>
            <a:r>
              <a:rPr lang="ja-JP" altLang="en-US" smtClean="0"/>
              <a:t>（</a:t>
            </a:r>
            <a:r>
              <a:rPr lang="ja-JP" altLang="en-US"/>
              <a:t>ドット</a:t>
            </a:r>
            <a:r>
              <a:rPr lang="ja-JP" altLang="en-US" smtClean="0"/>
              <a:t>）」演算子を使います。</a:t>
            </a:r>
            <a:endParaRPr kumimoji="1" lang="ja-JP" altLang="en-US"/>
          </a:p>
        </p:txBody>
      </p:sp>
      <p:sp>
        <p:nvSpPr>
          <p:cNvPr id="84" name="テキスト ボックス 83"/>
          <p:cNvSpPr txBox="1"/>
          <p:nvPr/>
        </p:nvSpPr>
        <p:spPr>
          <a:xfrm>
            <a:off x="4837213" y="2486341"/>
            <a:ext cx="6522811" cy="646331"/>
          </a:xfrm>
          <a:prstGeom prst="rect">
            <a:avLst/>
          </a:prstGeom>
          <a:noFill/>
        </p:spPr>
        <p:txBody>
          <a:bodyPr wrap="none" rtlCol="0">
            <a:spAutoFit/>
          </a:bodyPr>
          <a:lstStyle/>
          <a:p>
            <a:r>
              <a:rPr kumimoji="1" lang="ja-JP" altLang="en-US" smtClean="0"/>
              <a:t>こう見ると、同じ大きさの</a:t>
            </a:r>
            <a:r>
              <a:rPr kumimoji="1" lang="en-US" altLang="ja-JP" smtClean="0"/>
              <a:t>data</a:t>
            </a:r>
            <a:r>
              <a:rPr kumimoji="1" lang="ja-JP" altLang="en-US" smtClean="0"/>
              <a:t>が</a:t>
            </a:r>
            <a:r>
              <a:rPr lang="ja-JP" altLang="en-US" smtClean="0"/>
              <a:t>順番に並んでることが分かります。</a:t>
            </a:r>
            <a:endParaRPr lang="en-US" altLang="ja-JP" smtClean="0"/>
          </a:p>
          <a:p>
            <a:r>
              <a:rPr lang="ja-JP" altLang="en-US" smtClean="0"/>
              <a:t>まるで配列っぽいですね。</a:t>
            </a:r>
            <a:endParaRPr kumimoji="1" lang="ja-JP" altLang="en-US"/>
          </a:p>
        </p:txBody>
      </p:sp>
      <p:cxnSp>
        <p:nvCxnSpPr>
          <p:cNvPr id="85" name="直線矢印コネクタ 84"/>
          <p:cNvCxnSpPr/>
          <p:nvPr/>
        </p:nvCxnSpPr>
        <p:spPr>
          <a:xfrm flipV="1">
            <a:off x="3387172" y="1827194"/>
            <a:ext cx="1184625" cy="158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0" y="3920312"/>
            <a:ext cx="8126135" cy="369332"/>
          </a:xfrm>
          <a:prstGeom prst="rect">
            <a:avLst/>
          </a:prstGeom>
          <a:noFill/>
        </p:spPr>
        <p:txBody>
          <a:bodyPr wrap="none" rtlCol="0">
            <a:spAutoFit/>
          </a:bodyPr>
          <a:lstStyle/>
          <a:p>
            <a:r>
              <a:rPr lang="ja-JP" altLang="en-US" smtClean="0"/>
              <a:t>配列を</a:t>
            </a:r>
            <a:r>
              <a:rPr kumimoji="1" lang="en-US" altLang="ja-JP" smtClean="0"/>
              <a:t>Access</a:t>
            </a:r>
            <a:r>
              <a:rPr lang="ja-JP" altLang="en-US" smtClean="0"/>
              <a:t>するために</a:t>
            </a:r>
            <a:r>
              <a:rPr lang="en-US" altLang="ja-JP" smtClean="0"/>
              <a:t>[ ] </a:t>
            </a:r>
            <a:r>
              <a:rPr lang="ja-JP" altLang="en-US" smtClean="0"/>
              <a:t>を用いりました。</a:t>
            </a:r>
            <a:r>
              <a:rPr lang="en-US" altLang="ja-JP" smtClean="0"/>
              <a:t>[ </a:t>
            </a:r>
            <a:r>
              <a:rPr lang="ja-JP" altLang="en-US" smtClean="0"/>
              <a:t>要素番号</a:t>
            </a:r>
            <a:r>
              <a:rPr lang="en-US" altLang="ja-JP" smtClean="0"/>
              <a:t> ]</a:t>
            </a:r>
            <a:r>
              <a:rPr lang="ja-JP" altLang="en-US" smtClean="0"/>
              <a:t>で</a:t>
            </a:r>
            <a:r>
              <a:rPr lang="en-US" altLang="ja-JP" smtClean="0"/>
              <a:t>address</a:t>
            </a:r>
            <a:r>
              <a:rPr lang="ja-JP" altLang="en-US" smtClean="0"/>
              <a:t>値を求めました。</a:t>
            </a:r>
            <a:r>
              <a:rPr lang="en-US" altLang="ja-JP" smtClean="0"/>
              <a:t> </a:t>
            </a:r>
            <a:endParaRPr kumimoji="1" lang="ja-JP" altLang="en-US"/>
          </a:p>
        </p:txBody>
      </p:sp>
      <p:sp>
        <p:nvSpPr>
          <p:cNvPr id="87" name="テキスト ボックス 86"/>
          <p:cNvSpPr txBox="1"/>
          <p:nvPr/>
        </p:nvSpPr>
        <p:spPr>
          <a:xfrm>
            <a:off x="3302972" y="4287295"/>
            <a:ext cx="5767413" cy="369332"/>
          </a:xfrm>
          <a:prstGeom prst="rect">
            <a:avLst/>
          </a:prstGeom>
          <a:noFill/>
        </p:spPr>
        <p:txBody>
          <a:bodyPr wrap="none" rtlCol="0">
            <a:spAutoFit/>
          </a:bodyPr>
          <a:lstStyle/>
          <a:p>
            <a:r>
              <a:rPr kumimoji="1" lang="ja-JP" altLang="en-US" smtClean="0"/>
              <a:t>先頭</a:t>
            </a:r>
            <a:r>
              <a:rPr kumimoji="1" lang="en-US" altLang="ja-JP" smtClean="0"/>
              <a:t>address</a:t>
            </a:r>
            <a:r>
              <a:rPr kumimoji="1" lang="ja-JP" altLang="en-US" smtClean="0"/>
              <a:t>　</a:t>
            </a:r>
            <a:r>
              <a:rPr kumimoji="1" lang="en-US" altLang="ja-JP" smtClean="0"/>
              <a:t>+</a:t>
            </a:r>
            <a:r>
              <a:rPr kumimoji="1" lang="ja-JP" altLang="en-US" smtClean="0"/>
              <a:t>　</a:t>
            </a:r>
            <a:r>
              <a:rPr kumimoji="1" lang="en-US" altLang="ja-JP" smtClean="0"/>
              <a:t>[ </a:t>
            </a:r>
            <a:r>
              <a:rPr kumimoji="1" lang="ja-JP" altLang="en-US" smtClean="0"/>
              <a:t>要素番号 </a:t>
            </a:r>
            <a:r>
              <a:rPr kumimoji="1" lang="en-US" altLang="ja-JP" smtClean="0"/>
              <a:t>] ×</a:t>
            </a:r>
            <a:r>
              <a:rPr kumimoji="1" lang="ja-JP" altLang="en-US" smtClean="0"/>
              <a:t>　型</a:t>
            </a:r>
            <a:r>
              <a:rPr kumimoji="1" lang="en-US" altLang="ja-JP" smtClean="0"/>
              <a:t>(21byte)</a:t>
            </a:r>
            <a:r>
              <a:rPr kumimoji="1" lang="ja-JP" altLang="en-US" smtClean="0"/>
              <a:t>　＝</a:t>
            </a:r>
            <a:r>
              <a:rPr kumimoji="1" lang="en-US" altLang="ja-JP" smtClean="0"/>
              <a:t>address</a:t>
            </a:r>
            <a:r>
              <a:rPr lang="ja-JP" altLang="en-US"/>
              <a:t>値</a:t>
            </a:r>
            <a:endParaRPr kumimoji="1" lang="ja-JP" altLang="en-US"/>
          </a:p>
        </p:txBody>
      </p:sp>
      <p:sp>
        <p:nvSpPr>
          <p:cNvPr id="88" name="テキスト ボックス 87"/>
          <p:cNvSpPr txBox="1"/>
          <p:nvPr/>
        </p:nvSpPr>
        <p:spPr>
          <a:xfrm>
            <a:off x="-57792" y="4876167"/>
            <a:ext cx="11275651" cy="369332"/>
          </a:xfrm>
          <a:prstGeom prst="rect">
            <a:avLst/>
          </a:prstGeom>
          <a:noFill/>
        </p:spPr>
        <p:txBody>
          <a:bodyPr wrap="none" rtlCol="0">
            <a:spAutoFit/>
          </a:bodyPr>
          <a:lstStyle/>
          <a:p>
            <a:r>
              <a:rPr kumimoji="1" lang="ja-JP" altLang="en-US" smtClean="0"/>
              <a:t>構造体は、この</a:t>
            </a:r>
            <a:r>
              <a:rPr kumimoji="1" lang="en-US" altLang="ja-JP" smtClean="0"/>
              <a:t>21byte</a:t>
            </a:r>
            <a:r>
              <a:rPr kumimoji="1" lang="ja-JP" altLang="en-US" smtClean="0"/>
              <a:t>の領域に</a:t>
            </a:r>
            <a:r>
              <a:rPr kumimoji="1" lang="en-US" altLang="ja-JP" smtClean="0"/>
              <a:t>8byte</a:t>
            </a:r>
            <a:r>
              <a:rPr lang="ja-JP" altLang="en-US" smtClean="0"/>
              <a:t>の記憶領域があり、</a:t>
            </a:r>
            <a:r>
              <a:rPr lang="en-US" altLang="ja-JP"/>
              <a:t>access</a:t>
            </a:r>
            <a:r>
              <a:rPr lang="ja-JP" altLang="en-US" smtClean="0"/>
              <a:t>には</a:t>
            </a:r>
            <a:r>
              <a:rPr lang="ja-JP" altLang="en-US"/>
              <a:t>「</a:t>
            </a:r>
            <a:r>
              <a:rPr lang="en-US" altLang="ja-JP"/>
              <a:t>.</a:t>
            </a:r>
            <a:r>
              <a:rPr lang="ja-JP" altLang="en-US"/>
              <a:t>　演算子</a:t>
            </a:r>
            <a:r>
              <a:rPr lang="ja-JP" altLang="en-US" smtClean="0"/>
              <a:t>」で</a:t>
            </a:r>
            <a:r>
              <a:rPr lang="en-US" altLang="ja-JP" smtClean="0"/>
              <a:t>Member</a:t>
            </a:r>
            <a:r>
              <a:rPr lang="ja-JP" altLang="en-US" smtClean="0"/>
              <a:t>名を指定して</a:t>
            </a:r>
            <a:r>
              <a:rPr lang="en-US" altLang="ja-JP" smtClean="0"/>
              <a:t>access</a:t>
            </a:r>
            <a:r>
              <a:rPr lang="ja-JP" altLang="en-US" smtClean="0"/>
              <a:t>ｓする</a:t>
            </a:r>
            <a:endParaRPr kumimoji="1" lang="ja-JP" altLang="en-US"/>
          </a:p>
        </p:txBody>
      </p:sp>
      <p:sp>
        <p:nvSpPr>
          <p:cNvPr id="89" name="角丸四角形 88"/>
          <p:cNvSpPr/>
          <p:nvPr/>
        </p:nvSpPr>
        <p:spPr>
          <a:xfrm>
            <a:off x="3898510" y="5254154"/>
            <a:ext cx="2305424" cy="154845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0" name="グループ化 89"/>
          <p:cNvGrpSpPr/>
          <p:nvPr/>
        </p:nvGrpSpPr>
        <p:grpSpPr>
          <a:xfrm>
            <a:off x="3800804" y="5696816"/>
            <a:ext cx="2483091" cy="780139"/>
            <a:chOff x="1349979" y="4377649"/>
            <a:chExt cx="2483091" cy="780139"/>
          </a:xfrm>
        </p:grpSpPr>
        <p:sp>
          <p:nvSpPr>
            <p:cNvPr id="91" name="正方形/長方形 90"/>
            <p:cNvSpPr/>
            <p:nvPr/>
          </p:nvSpPr>
          <p:spPr>
            <a:xfrm>
              <a:off x="13499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14372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a:off x="15244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p:nvSpPr>
          <p:spPr>
            <a:xfrm>
              <a:off x="16166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a:off x="17039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p:cNvSpPr/>
            <p:nvPr/>
          </p:nvSpPr>
          <p:spPr>
            <a:xfrm>
              <a:off x="17911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p:cNvSpPr/>
            <p:nvPr/>
          </p:nvSpPr>
          <p:spPr>
            <a:xfrm>
              <a:off x="18846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p:cNvSpPr/>
            <p:nvPr/>
          </p:nvSpPr>
          <p:spPr>
            <a:xfrm>
              <a:off x="19718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p:cNvSpPr/>
            <p:nvPr/>
          </p:nvSpPr>
          <p:spPr>
            <a:xfrm>
              <a:off x="20590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p:cNvSpPr/>
            <p:nvPr/>
          </p:nvSpPr>
          <p:spPr>
            <a:xfrm>
              <a:off x="21513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p:cNvSpPr/>
            <p:nvPr/>
          </p:nvSpPr>
          <p:spPr>
            <a:xfrm>
              <a:off x="22385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p:cNvSpPr/>
            <p:nvPr/>
          </p:nvSpPr>
          <p:spPr>
            <a:xfrm>
              <a:off x="23257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p:cNvSpPr/>
            <p:nvPr/>
          </p:nvSpPr>
          <p:spPr>
            <a:xfrm>
              <a:off x="24170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p:cNvSpPr/>
            <p:nvPr/>
          </p:nvSpPr>
          <p:spPr>
            <a:xfrm>
              <a:off x="25042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25945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26818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p:cNvSpPr/>
            <p:nvPr/>
          </p:nvSpPr>
          <p:spPr>
            <a:xfrm>
              <a:off x="27690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8612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29485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30357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31292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32164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33036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33959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34831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35703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36616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p:cNvSpPr/>
            <p:nvPr/>
          </p:nvSpPr>
          <p:spPr>
            <a:xfrm>
              <a:off x="37488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9" name="正方形/長方形 118"/>
          <p:cNvSpPr/>
          <p:nvPr/>
        </p:nvSpPr>
        <p:spPr>
          <a:xfrm>
            <a:off x="3967039" y="5683542"/>
            <a:ext cx="369625"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800" smtClean="0"/>
              <a:t>byte</a:t>
            </a:r>
            <a:endParaRPr kumimoji="1" lang="ja-JP" altLang="en-US" sz="800"/>
          </a:p>
        </p:txBody>
      </p:sp>
      <p:sp>
        <p:nvSpPr>
          <p:cNvPr id="120" name="正方形/長方形 119"/>
          <p:cNvSpPr/>
          <p:nvPr/>
        </p:nvSpPr>
        <p:spPr>
          <a:xfrm>
            <a:off x="5502018" y="5689892"/>
            <a:ext cx="696743"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8</a:t>
            </a:r>
            <a:endParaRPr kumimoji="1" lang="en-US" altLang="ja-JP" smtClean="0"/>
          </a:p>
          <a:p>
            <a:pPr algn="ctr"/>
            <a:r>
              <a:rPr lang="en-US" altLang="ja-JP" sz="1050" smtClean="0"/>
              <a:t>byte</a:t>
            </a:r>
            <a:endParaRPr kumimoji="1" lang="ja-JP" altLang="en-US" sz="1050"/>
          </a:p>
        </p:txBody>
      </p:sp>
      <p:sp>
        <p:nvSpPr>
          <p:cNvPr id="121" name="テキスト ボックス 120"/>
          <p:cNvSpPr txBox="1"/>
          <p:nvPr/>
        </p:nvSpPr>
        <p:spPr>
          <a:xfrm>
            <a:off x="4731225" y="5254153"/>
            <a:ext cx="620170" cy="369332"/>
          </a:xfrm>
          <a:prstGeom prst="rect">
            <a:avLst/>
          </a:prstGeom>
          <a:noFill/>
        </p:spPr>
        <p:txBody>
          <a:bodyPr wrap="none" rtlCol="0">
            <a:spAutoFit/>
          </a:bodyPr>
          <a:lstStyle/>
          <a:p>
            <a:r>
              <a:rPr kumimoji="1" lang="en-US" altLang="ja-JP" smtClean="0"/>
              <a:t>hero</a:t>
            </a:r>
            <a:endParaRPr kumimoji="1" lang="ja-JP" altLang="en-US" dirty="0"/>
          </a:p>
        </p:txBody>
      </p:sp>
      <p:sp>
        <p:nvSpPr>
          <p:cNvPr id="122" name="正方形/長方形 121"/>
          <p:cNvSpPr/>
          <p:nvPr/>
        </p:nvSpPr>
        <p:spPr>
          <a:xfrm>
            <a:off x="4355474" y="5683542"/>
            <a:ext cx="339134" cy="785812"/>
          </a:xfrm>
          <a:prstGeom prst="rect">
            <a:avLst/>
          </a:prstGeom>
          <a:solidFill>
            <a:schemeClr val="tx1">
              <a:lumMod val="85000"/>
              <a:lumOff val="15000"/>
              <a:alpha val="64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不可</a:t>
            </a:r>
            <a:endParaRPr kumimoji="1" lang="en-US" altLang="ja-JP" smtClean="0"/>
          </a:p>
        </p:txBody>
      </p:sp>
      <p:sp>
        <p:nvSpPr>
          <p:cNvPr id="123" name="正方形/長方形 122"/>
          <p:cNvSpPr/>
          <p:nvPr/>
        </p:nvSpPr>
        <p:spPr>
          <a:xfrm>
            <a:off x="4722510" y="5683542"/>
            <a:ext cx="369625"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800" smtClean="0"/>
              <a:t>byte</a:t>
            </a:r>
            <a:endParaRPr kumimoji="1" lang="ja-JP" altLang="en-US" sz="800"/>
          </a:p>
        </p:txBody>
      </p:sp>
      <p:sp>
        <p:nvSpPr>
          <p:cNvPr id="124" name="正方形/長方形 123"/>
          <p:cNvSpPr/>
          <p:nvPr/>
        </p:nvSpPr>
        <p:spPr>
          <a:xfrm>
            <a:off x="5110944" y="5683542"/>
            <a:ext cx="364461" cy="785812"/>
          </a:xfrm>
          <a:prstGeom prst="rect">
            <a:avLst/>
          </a:prstGeom>
          <a:solidFill>
            <a:schemeClr val="tx1">
              <a:lumMod val="85000"/>
              <a:lumOff val="15000"/>
              <a:alpha val="64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不可</a:t>
            </a:r>
            <a:endParaRPr kumimoji="1" lang="en-US" altLang="ja-JP" smtClean="0"/>
          </a:p>
        </p:txBody>
      </p:sp>
      <p:sp>
        <p:nvSpPr>
          <p:cNvPr id="125" name="テキスト ボックス 124"/>
          <p:cNvSpPr txBox="1"/>
          <p:nvPr/>
        </p:nvSpPr>
        <p:spPr>
          <a:xfrm>
            <a:off x="3927289" y="6424626"/>
            <a:ext cx="774571" cy="369332"/>
          </a:xfrm>
          <a:prstGeom prst="rect">
            <a:avLst/>
          </a:prstGeom>
          <a:noFill/>
        </p:spPr>
        <p:txBody>
          <a:bodyPr wrap="none" rtlCol="0">
            <a:spAutoFit/>
          </a:bodyPr>
          <a:lstStyle/>
          <a:p>
            <a:r>
              <a:rPr lang="en-US" altLang="ja-JP" smtClean="0"/>
              <a:t>.m</a:t>
            </a:r>
            <a:r>
              <a:rPr kumimoji="1" lang="en-US" altLang="ja-JP" smtClean="0"/>
              <a:t>_ap</a:t>
            </a:r>
            <a:endParaRPr kumimoji="1" lang="ja-JP" altLang="en-US"/>
          </a:p>
        </p:txBody>
      </p:sp>
      <p:sp>
        <p:nvSpPr>
          <p:cNvPr id="126" name="テキスト ボックス 125"/>
          <p:cNvSpPr txBox="1"/>
          <p:nvPr/>
        </p:nvSpPr>
        <p:spPr>
          <a:xfrm>
            <a:off x="4690981" y="6433279"/>
            <a:ext cx="785793" cy="369332"/>
          </a:xfrm>
          <a:prstGeom prst="rect">
            <a:avLst/>
          </a:prstGeom>
          <a:noFill/>
        </p:spPr>
        <p:txBody>
          <a:bodyPr wrap="none" rtlCol="0">
            <a:spAutoFit/>
          </a:bodyPr>
          <a:lstStyle/>
          <a:p>
            <a:r>
              <a:rPr lang="en-US" altLang="ja-JP" smtClean="0"/>
              <a:t>.m</a:t>
            </a:r>
            <a:r>
              <a:rPr kumimoji="1" lang="en-US" altLang="ja-JP" smtClean="0"/>
              <a:t>_dp</a:t>
            </a:r>
            <a:endParaRPr kumimoji="1" lang="ja-JP" altLang="en-US"/>
          </a:p>
        </p:txBody>
      </p:sp>
      <p:sp>
        <p:nvSpPr>
          <p:cNvPr id="127" name="テキスト ボックス 126"/>
          <p:cNvSpPr txBox="1"/>
          <p:nvPr/>
        </p:nvSpPr>
        <p:spPr>
          <a:xfrm>
            <a:off x="5476873" y="6436192"/>
            <a:ext cx="761747" cy="369332"/>
          </a:xfrm>
          <a:prstGeom prst="rect">
            <a:avLst/>
          </a:prstGeom>
          <a:noFill/>
        </p:spPr>
        <p:txBody>
          <a:bodyPr wrap="none" rtlCol="0">
            <a:spAutoFit/>
          </a:bodyPr>
          <a:lstStyle/>
          <a:p>
            <a:r>
              <a:rPr lang="en-US" altLang="ja-JP" smtClean="0"/>
              <a:t>.m</a:t>
            </a:r>
            <a:r>
              <a:rPr kumimoji="1" lang="en-US" altLang="ja-JP" smtClean="0"/>
              <a:t>_cp</a:t>
            </a:r>
            <a:endParaRPr kumimoji="1" lang="ja-JP" altLang="en-US"/>
          </a:p>
        </p:txBody>
      </p:sp>
    </p:spTree>
    <p:extLst>
      <p:ext uri="{BB962C8B-B14F-4D97-AF65-F5344CB8AC3E}">
        <p14:creationId xmlns:p14="http://schemas.microsoft.com/office/powerpoint/2010/main" val="428843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39700" y="215900"/>
            <a:ext cx="5652509" cy="646331"/>
          </a:xfrm>
          <a:prstGeom prst="rect">
            <a:avLst/>
          </a:prstGeom>
          <a:noFill/>
        </p:spPr>
        <p:txBody>
          <a:bodyPr wrap="none" rtlCol="0">
            <a:spAutoFit/>
          </a:bodyPr>
          <a:lstStyle/>
          <a:p>
            <a:r>
              <a:rPr kumimoji="1" lang="ja-JP" altLang="en-US" smtClean="0"/>
              <a:t>・構造体・構造体配列を初期化する。</a:t>
            </a:r>
            <a:endParaRPr kumimoji="1" lang="en-US" altLang="ja-JP" smtClean="0"/>
          </a:p>
          <a:p>
            <a:r>
              <a:rPr lang="ja-JP" altLang="en-US"/>
              <a:t>　</a:t>
            </a:r>
            <a:r>
              <a:rPr lang="ja-JP" altLang="en-US" smtClean="0"/>
              <a:t>この初期化方法を知るとより構造体が便利になります。</a:t>
            </a:r>
            <a:endParaRPr kumimoji="1" lang="ja-JP" altLang="en-US"/>
          </a:p>
        </p:txBody>
      </p:sp>
      <p:sp>
        <p:nvSpPr>
          <p:cNvPr id="5" name="正方形/長方形 4"/>
          <p:cNvSpPr/>
          <p:nvPr/>
        </p:nvSpPr>
        <p:spPr>
          <a:xfrm>
            <a:off x="5398953" y="1268968"/>
            <a:ext cx="3993401" cy="369332"/>
          </a:xfrm>
          <a:prstGeom prst="rect">
            <a:avLst/>
          </a:prstGeom>
          <a:ln>
            <a:solidFill>
              <a:schemeClr val="tx1"/>
            </a:solidFill>
          </a:ln>
        </p:spPr>
        <p:txBody>
          <a:bodyPr wrap="square">
            <a:spAutoFit/>
          </a:bodyPr>
          <a:lstStyle/>
          <a:p>
            <a:r>
              <a:rPr lang="en-US" altLang="ja-JP">
                <a:solidFill>
                  <a:prstClr val="black"/>
                </a:solidFill>
                <a:latin typeface="ＭＳ ゴシック" panose="020B0609070205080204" pitchFamily="49" charset="-128"/>
                <a:ea typeface="ＭＳ ゴシック" panose="020B0609070205080204" pitchFamily="49" charset="-128"/>
              </a:rPr>
              <a:t>HERO  </a:t>
            </a:r>
            <a:r>
              <a:rPr lang="en-US" altLang="ja-JP" smtClean="0">
                <a:solidFill>
                  <a:prstClr val="black"/>
                </a:solidFill>
                <a:latin typeface="ＭＳ ゴシック" panose="020B0609070205080204" pitchFamily="49" charset="-128"/>
                <a:ea typeface="ＭＳ ゴシック" panose="020B0609070205080204" pitchFamily="49" charset="-128"/>
              </a:rPr>
              <a:t>hero</a:t>
            </a:r>
            <a:r>
              <a:rPr lang="ja-JP" altLang="en-US">
                <a:solidFill>
                  <a:prstClr val="black"/>
                </a:solidFill>
                <a:latin typeface="ＭＳ ゴシック" panose="020B0609070205080204" pitchFamily="49" charset="-128"/>
                <a:ea typeface="ＭＳ ゴシック" panose="020B0609070205080204" pitchFamily="49" charset="-128"/>
              </a:rPr>
              <a:t> </a:t>
            </a:r>
            <a:r>
              <a:rPr lang="en-US" altLang="ja-JP" smtClean="0">
                <a:solidFill>
                  <a:prstClr val="black"/>
                </a:solidFill>
                <a:latin typeface="ＭＳ ゴシック" panose="020B0609070205080204" pitchFamily="49" charset="-128"/>
                <a:ea typeface="ＭＳ ゴシック" panose="020B0609070205080204" pitchFamily="49" charset="-128"/>
              </a:rPr>
              <a:t>= { 10 , 30,  0.5f };</a:t>
            </a:r>
            <a:endParaRPr lang="en-US" altLang="ja-JP">
              <a:solidFill>
                <a:prstClr val="black"/>
              </a:solidFill>
              <a:latin typeface="ＭＳ ゴシック" panose="020B0609070205080204" pitchFamily="49" charset="-128"/>
              <a:ea typeface="ＭＳ ゴシック" panose="020B0609070205080204" pitchFamily="49" charset="-128"/>
            </a:endParaRPr>
          </a:p>
        </p:txBody>
      </p:sp>
      <p:sp>
        <p:nvSpPr>
          <p:cNvPr id="6" name="正方形/長方形 5"/>
          <p:cNvSpPr/>
          <p:nvPr/>
        </p:nvSpPr>
        <p:spPr>
          <a:xfrm>
            <a:off x="5398952" y="2446447"/>
            <a:ext cx="3993401" cy="1477328"/>
          </a:xfrm>
          <a:prstGeom prst="rect">
            <a:avLst/>
          </a:prstGeom>
          <a:ln>
            <a:solidFill>
              <a:schemeClr val="tx1"/>
            </a:solidFill>
          </a:ln>
        </p:spPr>
        <p:txBody>
          <a:bodyPr wrap="none">
            <a:spAutoFit/>
          </a:bodyPr>
          <a:lstStyle/>
          <a:p>
            <a:r>
              <a:rPr lang="en-US" altLang="ja-JP">
                <a:solidFill>
                  <a:prstClr val="black"/>
                </a:solidFill>
                <a:latin typeface="ＭＳ ゴシック" panose="020B0609070205080204" pitchFamily="49" charset="-128"/>
                <a:ea typeface="ＭＳ ゴシック" panose="020B0609070205080204" pitchFamily="49" charset="-128"/>
              </a:rPr>
              <a:t>HERO  </a:t>
            </a:r>
            <a:r>
              <a:rPr lang="en-US" altLang="ja-JP" smtClean="0">
                <a:solidFill>
                  <a:prstClr val="black"/>
                </a:solidFill>
                <a:latin typeface="ＭＳ ゴシック" panose="020B0609070205080204" pitchFamily="49" charset="-128"/>
                <a:ea typeface="ＭＳ ゴシック" panose="020B0609070205080204" pitchFamily="49" charset="-128"/>
              </a:rPr>
              <a:t>hero[2]</a:t>
            </a:r>
            <a:r>
              <a:rPr lang="ja-JP" altLang="en-US" smtClean="0">
                <a:solidFill>
                  <a:prstClr val="black"/>
                </a:solidFill>
                <a:latin typeface="ＭＳ ゴシック" panose="020B0609070205080204" pitchFamily="49" charset="-128"/>
                <a:ea typeface="ＭＳ ゴシック" panose="020B0609070205080204" pitchFamily="49" charset="-128"/>
              </a:rPr>
              <a:t> </a:t>
            </a:r>
            <a:r>
              <a:rPr lang="en-US" altLang="ja-JP" smtClean="0">
                <a:solidFill>
                  <a:prstClr val="black"/>
                </a:solidFill>
                <a:latin typeface="ＭＳ ゴシック" panose="020B0609070205080204" pitchFamily="49" charset="-128"/>
                <a:ea typeface="ＭＳ ゴシック" panose="020B0609070205080204" pitchFamily="49" charset="-128"/>
              </a:rPr>
              <a:t>= </a:t>
            </a:r>
          </a:p>
          <a:p>
            <a:r>
              <a:rPr lang="en-US" altLang="ja-JP" smtClean="0">
                <a:solidFill>
                  <a:prstClr val="black"/>
                </a:solidFill>
                <a:latin typeface="ＭＳ ゴシック" panose="020B0609070205080204" pitchFamily="49" charset="-128"/>
                <a:ea typeface="ＭＳ ゴシック" panose="020B0609070205080204" pitchFamily="49" charset="-128"/>
              </a:rPr>
              <a:t>{ </a:t>
            </a:r>
          </a:p>
          <a:p>
            <a:r>
              <a:rPr lang="en-US" altLang="ja-JP">
                <a:solidFill>
                  <a:prstClr val="black"/>
                </a:solidFill>
                <a:latin typeface="ＭＳ ゴシック" panose="020B0609070205080204" pitchFamily="49" charset="-128"/>
                <a:ea typeface="ＭＳ ゴシック" panose="020B0609070205080204" pitchFamily="49" charset="-128"/>
              </a:rPr>
              <a:t> </a:t>
            </a:r>
            <a:r>
              <a:rPr lang="en-US" altLang="ja-JP" smtClean="0">
                <a:solidFill>
                  <a:prstClr val="black"/>
                </a:solidFill>
                <a:latin typeface="ＭＳ ゴシック" panose="020B0609070205080204" pitchFamily="49" charset="-128"/>
                <a:ea typeface="ＭＳ ゴシック" panose="020B0609070205080204" pitchFamily="49" charset="-128"/>
              </a:rPr>
              <a:t>            { 10 , 30,  0.5f },</a:t>
            </a:r>
          </a:p>
          <a:p>
            <a:r>
              <a:rPr lang="en-US" altLang="ja-JP" smtClean="0">
                <a:solidFill>
                  <a:prstClr val="black"/>
                </a:solidFill>
                <a:latin typeface="ＭＳ ゴシック" panose="020B0609070205080204" pitchFamily="49" charset="-128"/>
                <a:ea typeface="ＭＳ ゴシック" panose="020B0609070205080204" pitchFamily="49" charset="-128"/>
              </a:rPr>
              <a:t>             { 30 </a:t>
            </a:r>
            <a:r>
              <a:rPr lang="en-US" altLang="ja-JP">
                <a:solidFill>
                  <a:prstClr val="black"/>
                </a:solidFill>
                <a:latin typeface="ＭＳ ゴシック" panose="020B0609070205080204" pitchFamily="49" charset="-128"/>
                <a:ea typeface="ＭＳ ゴシック" panose="020B0609070205080204" pitchFamily="49" charset="-128"/>
              </a:rPr>
              <a:t>, </a:t>
            </a:r>
            <a:r>
              <a:rPr lang="en-US" altLang="ja-JP" smtClean="0">
                <a:solidFill>
                  <a:prstClr val="black"/>
                </a:solidFill>
                <a:latin typeface="ＭＳ ゴシック" panose="020B0609070205080204" pitchFamily="49" charset="-128"/>
                <a:ea typeface="ＭＳ ゴシック" panose="020B0609070205080204" pitchFamily="49" charset="-128"/>
              </a:rPr>
              <a:t>10</a:t>
            </a:r>
            <a:r>
              <a:rPr lang="en-US" altLang="ja-JP">
                <a:solidFill>
                  <a:prstClr val="black"/>
                </a:solidFill>
                <a:latin typeface="ＭＳ ゴシック" panose="020B0609070205080204" pitchFamily="49" charset="-128"/>
                <a:ea typeface="ＭＳ ゴシック" panose="020B0609070205080204" pitchFamily="49" charset="-128"/>
              </a:rPr>
              <a:t>,  </a:t>
            </a:r>
            <a:r>
              <a:rPr lang="en-US" altLang="ja-JP" smtClean="0">
                <a:solidFill>
                  <a:prstClr val="black"/>
                </a:solidFill>
                <a:latin typeface="ＭＳ ゴシック" panose="020B0609070205080204" pitchFamily="49" charset="-128"/>
                <a:ea typeface="ＭＳ ゴシック" panose="020B0609070205080204" pitchFamily="49" charset="-128"/>
              </a:rPr>
              <a:t>0.3f </a:t>
            </a:r>
            <a:r>
              <a:rPr lang="en-US" altLang="ja-JP">
                <a:solidFill>
                  <a:prstClr val="black"/>
                </a:solidFill>
                <a:latin typeface="ＭＳ ゴシック" panose="020B0609070205080204" pitchFamily="49" charset="-128"/>
                <a:ea typeface="ＭＳ ゴシック" panose="020B0609070205080204" pitchFamily="49" charset="-128"/>
              </a:rPr>
              <a:t>},</a:t>
            </a:r>
            <a:r>
              <a:rPr lang="en-US" altLang="ja-JP" smtClean="0">
                <a:solidFill>
                  <a:prstClr val="black"/>
                </a:solidFill>
                <a:latin typeface="ＭＳ ゴシック" panose="020B0609070205080204" pitchFamily="49" charset="-128"/>
                <a:ea typeface="ＭＳ ゴシック" panose="020B0609070205080204" pitchFamily="49" charset="-128"/>
              </a:rPr>
              <a:t> </a:t>
            </a:r>
          </a:p>
          <a:p>
            <a:r>
              <a:rPr lang="en-US" altLang="ja-JP" smtClean="0">
                <a:solidFill>
                  <a:prstClr val="black"/>
                </a:solidFill>
                <a:latin typeface="ＭＳ ゴシック" panose="020B0609070205080204" pitchFamily="49" charset="-128"/>
                <a:ea typeface="ＭＳ ゴシック" panose="020B0609070205080204" pitchFamily="49" charset="-128"/>
              </a:rPr>
              <a:t>};</a:t>
            </a:r>
            <a:endParaRPr lang="en-US" altLang="ja-JP">
              <a:solidFill>
                <a:prstClr val="black"/>
              </a:solidFill>
              <a:latin typeface="ＭＳ ゴシック" panose="020B0609070205080204" pitchFamily="49" charset="-128"/>
              <a:ea typeface="ＭＳ ゴシック" panose="020B0609070205080204" pitchFamily="49" charset="-128"/>
            </a:endParaRPr>
          </a:p>
        </p:txBody>
      </p:sp>
      <p:sp>
        <p:nvSpPr>
          <p:cNvPr id="7" name="正方形/長方形 6"/>
          <p:cNvSpPr/>
          <p:nvPr/>
        </p:nvSpPr>
        <p:spPr>
          <a:xfrm>
            <a:off x="343726" y="1268968"/>
            <a:ext cx="3877985" cy="1754326"/>
          </a:xfrm>
          <a:prstGeom prst="rect">
            <a:avLst/>
          </a:prstGeom>
          <a:ln>
            <a:solidFill>
              <a:schemeClr val="tx1"/>
            </a:solidFill>
          </a:ln>
        </p:spPr>
        <p:txBody>
          <a:bodyPr wrap="none">
            <a:spAutoFit/>
          </a:bodyPr>
          <a:lstStyle/>
          <a:p>
            <a:r>
              <a:rPr lang="en-US" altLang="ja-JP" smtClean="0">
                <a:solidFill>
                  <a:srgbClr val="0000FF"/>
                </a:solidFill>
                <a:latin typeface="ＭＳ ゴシック" panose="020B0609070205080204" pitchFamily="49" charset="-128"/>
                <a:ea typeface="ＭＳ ゴシック" panose="020B0609070205080204" pitchFamily="49" charset="-128"/>
              </a:rPr>
              <a:t>struct</a:t>
            </a:r>
            <a:r>
              <a:rPr lang="en-US" altLang="ja-JP" smtClean="0">
                <a:solidFill>
                  <a:prstClr val="black"/>
                </a:solidFill>
                <a:latin typeface="ＭＳ ゴシック" panose="020B0609070205080204" pitchFamily="49" charset="-128"/>
                <a:ea typeface="ＭＳ ゴシック" panose="020B0609070205080204" pitchFamily="49" charset="-128"/>
              </a:rPr>
              <a:t> HERO</a:t>
            </a:r>
          </a:p>
          <a:p>
            <a:r>
              <a:rPr lang="en-US" altLang="ja-JP" smtClean="0">
                <a:solidFill>
                  <a:prstClr val="black"/>
                </a:solidFill>
                <a:latin typeface="ＭＳ ゴシック" panose="020B0609070205080204" pitchFamily="49" charset="-128"/>
                <a:ea typeface="ＭＳ ゴシック" panose="020B0609070205080204" pitchFamily="49" charset="-128"/>
              </a:rPr>
              <a:t>{</a:t>
            </a:r>
          </a:p>
          <a:p>
            <a:r>
              <a:rPr lang="en-US" altLang="ja-JP" smtClean="0">
                <a:solidFill>
                  <a:prstClr val="black"/>
                </a:solidFill>
                <a:latin typeface="ＭＳ ゴシック" panose="020B0609070205080204" pitchFamily="49" charset="-128"/>
                <a:ea typeface="ＭＳ ゴシック" panose="020B0609070205080204" pitchFamily="49" charset="-128"/>
              </a:rPr>
              <a:t>	int </a:t>
            </a:r>
            <a:r>
              <a:rPr lang="ja-JP" altLang="en-US">
                <a:solidFill>
                  <a:prstClr val="black"/>
                </a:solidFill>
                <a:latin typeface="ＭＳ ゴシック" panose="020B0609070205080204" pitchFamily="49" charset="-128"/>
                <a:ea typeface="ＭＳ ゴシック" panose="020B0609070205080204" pitchFamily="49" charset="-128"/>
              </a:rPr>
              <a:t>　</a:t>
            </a:r>
            <a:r>
              <a:rPr lang="en-US" altLang="ja-JP" smtClean="0">
                <a:solidFill>
                  <a:prstClr val="black"/>
                </a:solidFill>
                <a:latin typeface="ＭＳ ゴシック" panose="020B0609070205080204" pitchFamily="49" charset="-128"/>
                <a:ea typeface="ＭＳ ゴシック" panose="020B0609070205080204" pitchFamily="49" charset="-128"/>
              </a:rPr>
              <a:t>m_ap;	//</a:t>
            </a:r>
            <a:r>
              <a:rPr lang="ja-JP" altLang="en-US" smtClean="0">
                <a:solidFill>
                  <a:prstClr val="black"/>
                </a:solidFill>
                <a:latin typeface="ＭＳ ゴシック" panose="020B0609070205080204" pitchFamily="49" charset="-128"/>
                <a:ea typeface="ＭＳ ゴシック" panose="020B0609070205080204" pitchFamily="49" charset="-128"/>
              </a:rPr>
              <a:t>攻撃力</a:t>
            </a:r>
            <a:endParaRPr lang="en-US" altLang="ja-JP" smtClean="0">
              <a:solidFill>
                <a:prstClr val="black"/>
              </a:solidFill>
              <a:latin typeface="ＭＳ ゴシック" panose="020B0609070205080204" pitchFamily="49" charset="-128"/>
              <a:ea typeface="ＭＳ ゴシック" panose="020B0609070205080204" pitchFamily="49" charset="-128"/>
            </a:endParaRPr>
          </a:p>
          <a:p>
            <a:r>
              <a:rPr lang="en-US" altLang="ja-JP">
                <a:solidFill>
                  <a:prstClr val="black"/>
                </a:solidFill>
                <a:latin typeface="ＭＳ ゴシック" panose="020B0609070205080204" pitchFamily="49" charset="-128"/>
                <a:ea typeface="ＭＳ ゴシック" panose="020B0609070205080204" pitchFamily="49" charset="-128"/>
              </a:rPr>
              <a:t> </a:t>
            </a:r>
            <a:r>
              <a:rPr lang="en-US" altLang="ja-JP" smtClean="0">
                <a:solidFill>
                  <a:prstClr val="black"/>
                </a:solidFill>
                <a:latin typeface="ＭＳ ゴシック" panose="020B0609070205080204" pitchFamily="49" charset="-128"/>
                <a:ea typeface="ＭＳ ゴシック" panose="020B0609070205080204" pitchFamily="49" charset="-128"/>
              </a:rPr>
              <a:t>       int   m_dp;	//</a:t>
            </a:r>
            <a:r>
              <a:rPr lang="ja-JP" altLang="en-US" smtClean="0">
                <a:solidFill>
                  <a:prstClr val="black"/>
                </a:solidFill>
                <a:latin typeface="ＭＳ ゴシック" panose="020B0609070205080204" pitchFamily="49" charset="-128"/>
                <a:ea typeface="ＭＳ ゴシック" panose="020B0609070205080204" pitchFamily="49" charset="-128"/>
              </a:rPr>
              <a:t>防御力</a:t>
            </a:r>
            <a:endParaRPr lang="en-US" altLang="ja-JP" smtClean="0">
              <a:solidFill>
                <a:prstClr val="black"/>
              </a:solidFill>
              <a:latin typeface="ＭＳ ゴシック" panose="020B0609070205080204" pitchFamily="49" charset="-128"/>
              <a:ea typeface="ＭＳ ゴシック" panose="020B0609070205080204" pitchFamily="49" charset="-128"/>
            </a:endParaRPr>
          </a:p>
          <a:p>
            <a:r>
              <a:rPr lang="ja-JP" altLang="en-US">
                <a:solidFill>
                  <a:prstClr val="black"/>
                </a:solidFill>
                <a:latin typeface="ＭＳ ゴシック" panose="020B0609070205080204" pitchFamily="49" charset="-128"/>
                <a:ea typeface="ＭＳ ゴシック" panose="020B0609070205080204" pitchFamily="49" charset="-128"/>
              </a:rPr>
              <a:t>　</a:t>
            </a:r>
            <a:r>
              <a:rPr lang="ja-JP" altLang="en-US" smtClean="0">
                <a:solidFill>
                  <a:prstClr val="black"/>
                </a:solidFill>
                <a:latin typeface="ＭＳ ゴシック" panose="020B0609070205080204" pitchFamily="49" charset="-128"/>
                <a:ea typeface="ＭＳ ゴシック" panose="020B0609070205080204" pitchFamily="49" charset="-128"/>
              </a:rPr>
              <a:t>　　　</a:t>
            </a:r>
            <a:r>
              <a:rPr lang="en-US" altLang="ja-JP">
                <a:solidFill>
                  <a:prstClr val="black"/>
                </a:solidFill>
                <a:latin typeface="ＭＳ ゴシック" panose="020B0609070205080204" pitchFamily="49" charset="-128"/>
                <a:ea typeface="ＭＳ ゴシック" panose="020B0609070205080204" pitchFamily="49" charset="-128"/>
              </a:rPr>
              <a:t>float </a:t>
            </a:r>
            <a:r>
              <a:rPr lang="en-US" altLang="ja-JP" smtClean="0">
                <a:solidFill>
                  <a:prstClr val="black"/>
                </a:solidFill>
                <a:latin typeface="ＭＳ ゴシック" panose="020B0609070205080204" pitchFamily="49" charset="-128"/>
                <a:ea typeface="ＭＳ ゴシック" panose="020B0609070205080204" pitchFamily="49" charset="-128"/>
              </a:rPr>
              <a:t>m_cp;	//</a:t>
            </a:r>
            <a:r>
              <a:rPr lang="ja-JP" altLang="en-US" smtClean="0">
                <a:solidFill>
                  <a:prstClr val="black"/>
                </a:solidFill>
                <a:latin typeface="ＭＳ ゴシック" panose="020B0609070205080204" pitchFamily="49" charset="-128"/>
                <a:ea typeface="ＭＳ ゴシック" panose="020B0609070205080204" pitchFamily="49" charset="-128"/>
              </a:rPr>
              <a:t>会心率</a:t>
            </a:r>
            <a:endParaRPr lang="en-US" altLang="ja-JP" smtClean="0">
              <a:solidFill>
                <a:prstClr val="black"/>
              </a:solidFill>
              <a:latin typeface="ＭＳ ゴシック" panose="020B0609070205080204" pitchFamily="49" charset="-128"/>
              <a:ea typeface="ＭＳ ゴシック" panose="020B0609070205080204" pitchFamily="49" charset="-128"/>
            </a:endParaRPr>
          </a:p>
          <a:p>
            <a:r>
              <a:rPr lang="en-US" altLang="ja-JP" smtClean="0">
                <a:solidFill>
                  <a:prstClr val="black"/>
                </a:solidFill>
                <a:latin typeface="ＭＳ ゴシック" panose="020B0609070205080204" pitchFamily="49" charset="-128"/>
                <a:ea typeface="ＭＳ ゴシック" panose="020B0609070205080204" pitchFamily="49" charset="-128"/>
              </a:rPr>
              <a:t>};</a:t>
            </a:r>
          </a:p>
        </p:txBody>
      </p:sp>
      <p:sp>
        <p:nvSpPr>
          <p:cNvPr id="8" name="テキスト ボックス 7"/>
          <p:cNvSpPr txBox="1"/>
          <p:nvPr/>
        </p:nvSpPr>
        <p:spPr>
          <a:xfrm>
            <a:off x="6819900" y="880934"/>
            <a:ext cx="716863" cy="369332"/>
          </a:xfrm>
          <a:prstGeom prst="rect">
            <a:avLst/>
          </a:prstGeom>
          <a:noFill/>
        </p:spPr>
        <p:txBody>
          <a:bodyPr wrap="none" rtlCol="0">
            <a:spAutoFit/>
          </a:bodyPr>
          <a:lstStyle/>
          <a:p>
            <a:r>
              <a:rPr lang="en-US" altLang="ja-JP" smtClean="0"/>
              <a:t>m_ap</a:t>
            </a:r>
            <a:endParaRPr kumimoji="1" lang="ja-JP" altLang="en-US"/>
          </a:p>
        </p:txBody>
      </p:sp>
      <p:sp>
        <p:nvSpPr>
          <p:cNvPr id="9" name="テキスト ボックス 8"/>
          <p:cNvSpPr txBox="1"/>
          <p:nvPr/>
        </p:nvSpPr>
        <p:spPr>
          <a:xfrm>
            <a:off x="7536763" y="899636"/>
            <a:ext cx="728084" cy="369332"/>
          </a:xfrm>
          <a:prstGeom prst="rect">
            <a:avLst/>
          </a:prstGeom>
          <a:noFill/>
        </p:spPr>
        <p:txBody>
          <a:bodyPr wrap="none" rtlCol="0">
            <a:spAutoFit/>
          </a:bodyPr>
          <a:lstStyle/>
          <a:p>
            <a:r>
              <a:rPr lang="en-US" altLang="ja-JP" smtClean="0"/>
              <a:t>m_dp</a:t>
            </a:r>
            <a:endParaRPr kumimoji="1" lang="ja-JP" altLang="en-US"/>
          </a:p>
        </p:txBody>
      </p:sp>
      <p:sp>
        <p:nvSpPr>
          <p:cNvPr id="10" name="テキスト ボックス 9"/>
          <p:cNvSpPr txBox="1"/>
          <p:nvPr/>
        </p:nvSpPr>
        <p:spPr>
          <a:xfrm>
            <a:off x="8264847" y="880934"/>
            <a:ext cx="704039" cy="369332"/>
          </a:xfrm>
          <a:prstGeom prst="rect">
            <a:avLst/>
          </a:prstGeom>
          <a:noFill/>
        </p:spPr>
        <p:txBody>
          <a:bodyPr wrap="none" rtlCol="0">
            <a:spAutoFit/>
          </a:bodyPr>
          <a:lstStyle/>
          <a:p>
            <a:r>
              <a:rPr lang="en-US" altLang="ja-JP" smtClean="0"/>
              <a:t>m_cp</a:t>
            </a:r>
            <a:endParaRPr kumimoji="1" lang="ja-JP" altLang="en-US"/>
          </a:p>
        </p:txBody>
      </p:sp>
      <p:sp>
        <p:nvSpPr>
          <p:cNvPr id="11" name="テキスト ボックス 10"/>
          <p:cNvSpPr txBox="1"/>
          <p:nvPr/>
        </p:nvSpPr>
        <p:spPr>
          <a:xfrm>
            <a:off x="343726" y="5004266"/>
            <a:ext cx="10740184" cy="646331"/>
          </a:xfrm>
          <a:prstGeom prst="rect">
            <a:avLst/>
          </a:prstGeom>
          <a:noFill/>
        </p:spPr>
        <p:txBody>
          <a:bodyPr wrap="none" rtlCol="0">
            <a:spAutoFit/>
          </a:bodyPr>
          <a:lstStyle/>
          <a:p>
            <a:r>
              <a:rPr lang="ja-JP" altLang="en-US"/>
              <a:t>構造</a:t>
            </a:r>
            <a:r>
              <a:rPr lang="ja-JP" altLang="en-US" smtClean="0"/>
              <a:t>体の</a:t>
            </a:r>
            <a:r>
              <a:rPr lang="en-US" altLang="ja-JP" smtClean="0"/>
              <a:t>Member</a:t>
            </a:r>
            <a:r>
              <a:rPr lang="ja-JP" altLang="en-US" smtClean="0"/>
              <a:t>は提示した順番通りに</a:t>
            </a:r>
            <a:r>
              <a:rPr lang="en-US" altLang="ja-JP" smtClean="0"/>
              <a:t>data</a:t>
            </a:r>
            <a:r>
              <a:rPr lang="ja-JP" altLang="en-US" smtClean="0"/>
              <a:t>が置かれるので、配列の初期化のように</a:t>
            </a:r>
            <a:r>
              <a:rPr lang="en-US" altLang="ja-JP" smtClean="0"/>
              <a:t>data</a:t>
            </a:r>
            <a:r>
              <a:rPr lang="ja-JP" altLang="en-US" smtClean="0"/>
              <a:t>を置くことができる。</a:t>
            </a:r>
            <a:endParaRPr lang="en-US" altLang="ja-JP" smtClean="0"/>
          </a:p>
          <a:p>
            <a:r>
              <a:rPr kumimoji="1" lang="ja-JP" altLang="en-US" smtClean="0"/>
              <a:t>このように構造体と配列を用いると</a:t>
            </a:r>
            <a:r>
              <a:rPr lang="en-US" altLang="ja-JP" smtClean="0"/>
              <a:t>database</a:t>
            </a:r>
            <a:r>
              <a:rPr lang="ja-JP" altLang="en-US" smtClean="0"/>
              <a:t>化が比較的簡単に作成できる。</a:t>
            </a:r>
            <a:endParaRPr kumimoji="1" lang="ja-JP" altLang="en-US"/>
          </a:p>
        </p:txBody>
      </p:sp>
      <p:sp>
        <p:nvSpPr>
          <p:cNvPr id="12" name="角丸四角形 11"/>
          <p:cNvSpPr/>
          <p:nvPr/>
        </p:nvSpPr>
        <p:spPr>
          <a:xfrm>
            <a:off x="1150613" y="3185111"/>
            <a:ext cx="2305424" cy="167448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p:nvGrpSpPr>
        <p:grpSpPr>
          <a:xfrm>
            <a:off x="1052907" y="3627774"/>
            <a:ext cx="2483091" cy="780139"/>
            <a:chOff x="1349979" y="4377649"/>
            <a:chExt cx="2483091" cy="780139"/>
          </a:xfrm>
        </p:grpSpPr>
        <p:sp>
          <p:nvSpPr>
            <p:cNvPr id="14" name="正方形/長方形 13"/>
            <p:cNvSpPr/>
            <p:nvPr/>
          </p:nvSpPr>
          <p:spPr>
            <a:xfrm>
              <a:off x="13499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4372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5244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6166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7039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7911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18846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19718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20590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21513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2385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23257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24170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25042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25945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26818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7690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28612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29485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30357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31292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32164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33036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33959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34831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35703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36616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37488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正方形/長方形 41"/>
          <p:cNvSpPr/>
          <p:nvPr/>
        </p:nvSpPr>
        <p:spPr>
          <a:xfrm>
            <a:off x="1219142" y="3614500"/>
            <a:ext cx="369625"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800" smtClean="0"/>
              <a:t>byte</a:t>
            </a:r>
            <a:endParaRPr kumimoji="1" lang="ja-JP" altLang="en-US" sz="800"/>
          </a:p>
        </p:txBody>
      </p:sp>
      <p:sp>
        <p:nvSpPr>
          <p:cNvPr id="43" name="正方形/長方形 42"/>
          <p:cNvSpPr/>
          <p:nvPr/>
        </p:nvSpPr>
        <p:spPr>
          <a:xfrm>
            <a:off x="2754121" y="3620850"/>
            <a:ext cx="696743"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8</a:t>
            </a:r>
            <a:endParaRPr kumimoji="1" lang="en-US" altLang="ja-JP" smtClean="0"/>
          </a:p>
          <a:p>
            <a:pPr algn="ctr"/>
            <a:r>
              <a:rPr lang="en-US" altLang="ja-JP" sz="1050" smtClean="0"/>
              <a:t>byte</a:t>
            </a:r>
            <a:endParaRPr kumimoji="1" lang="ja-JP" altLang="en-US" sz="1050"/>
          </a:p>
        </p:txBody>
      </p:sp>
      <p:sp>
        <p:nvSpPr>
          <p:cNvPr id="44" name="テキスト ボックス 43"/>
          <p:cNvSpPr txBox="1"/>
          <p:nvPr/>
        </p:nvSpPr>
        <p:spPr>
          <a:xfrm>
            <a:off x="1983328" y="3185111"/>
            <a:ext cx="620170" cy="369332"/>
          </a:xfrm>
          <a:prstGeom prst="rect">
            <a:avLst/>
          </a:prstGeom>
          <a:noFill/>
        </p:spPr>
        <p:txBody>
          <a:bodyPr wrap="none" rtlCol="0">
            <a:spAutoFit/>
          </a:bodyPr>
          <a:lstStyle/>
          <a:p>
            <a:r>
              <a:rPr kumimoji="1" lang="en-US" altLang="ja-JP" smtClean="0"/>
              <a:t>hero</a:t>
            </a:r>
            <a:endParaRPr kumimoji="1" lang="ja-JP" altLang="en-US" dirty="0"/>
          </a:p>
        </p:txBody>
      </p:sp>
      <p:sp>
        <p:nvSpPr>
          <p:cNvPr id="45" name="正方形/長方形 44"/>
          <p:cNvSpPr/>
          <p:nvPr/>
        </p:nvSpPr>
        <p:spPr>
          <a:xfrm>
            <a:off x="1607577" y="3614500"/>
            <a:ext cx="339134" cy="785812"/>
          </a:xfrm>
          <a:prstGeom prst="rect">
            <a:avLst/>
          </a:prstGeom>
          <a:solidFill>
            <a:schemeClr val="tx1">
              <a:lumMod val="85000"/>
              <a:lumOff val="15000"/>
              <a:alpha val="64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不可</a:t>
            </a:r>
            <a:endParaRPr kumimoji="1" lang="en-US" altLang="ja-JP" smtClean="0"/>
          </a:p>
        </p:txBody>
      </p:sp>
      <p:sp>
        <p:nvSpPr>
          <p:cNvPr id="46" name="正方形/長方形 45"/>
          <p:cNvSpPr/>
          <p:nvPr/>
        </p:nvSpPr>
        <p:spPr>
          <a:xfrm>
            <a:off x="1974613" y="3614500"/>
            <a:ext cx="369625"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800" smtClean="0"/>
              <a:t>byte</a:t>
            </a:r>
            <a:endParaRPr kumimoji="1" lang="ja-JP" altLang="en-US" sz="800"/>
          </a:p>
        </p:txBody>
      </p:sp>
      <p:sp>
        <p:nvSpPr>
          <p:cNvPr id="47" name="正方形/長方形 46"/>
          <p:cNvSpPr/>
          <p:nvPr/>
        </p:nvSpPr>
        <p:spPr>
          <a:xfrm>
            <a:off x="2363047" y="3614500"/>
            <a:ext cx="364461" cy="785812"/>
          </a:xfrm>
          <a:prstGeom prst="rect">
            <a:avLst/>
          </a:prstGeom>
          <a:solidFill>
            <a:schemeClr val="tx1">
              <a:lumMod val="85000"/>
              <a:lumOff val="15000"/>
              <a:alpha val="64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不可</a:t>
            </a:r>
            <a:endParaRPr kumimoji="1" lang="en-US" altLang="ja-JP" smtClean="0"/>
          </a:p>
        </p:txBody>
      </p:sp>
      <p:sp>
        <p:nvSpPr>
          <p:cNvPr id="48" name="テキスト ボックス 47"/>
          <p:cNvSpPr txBox="1"/>
          <p:nvPr/>
        </p:nvSpPr>
        <p:spPr>
          <a:xfrm>
            <a:off x="1179392" y="4355584"/>
            <a:ext cx="774571" cy="369332"/>
          </a:xfrm>
          <a:prstGeom prst="rect">
            <a:avLst/>
          </a:prstGeom>
          <a:noFill/>
        </p:spPr>
        <p:txBody>
          <a:bodyPr wrap="none" rtlCol="0">
            <a:spAutoFit/>
          </a:bodyPr>
          <a:lstStyle/>
          <a:p>
            <a:r>
              <a:rPr lang="en-US" altLang="ja-JP" smtClean="0"/>
              <a:t>.m</a:t>
            </a:r>
            <a:r>
              <a:rPr kumimoji="1" lang="en-US" altLang="ja-JP" smtClean="0"/>
              <a:t>_ap</a:t>
            </a:r>
            <a:endParaRPr kumimoji="1" lang="ja-JP" altLang="en-US"/>
          </a:p>
        </p:txBody>
      </p:sp>
      <p:sp>
        <p:nvSpPr>
          <p:cNvPr id="49" name="テキスト ボックス 48"/>
          <p:cNvSpPr txBox="1"/>
          <p:nvPr/>
        </p:nvSpPr>
        <p:spPr>
          <a:xfrm>
            <a:off x="1943084" y="4364237"/>
            <a:ext cx="785793" cy="369332"/>
          </a:xfrm>
          <a:prstGeom prst="rect">
            <a:avLst/>
          </a:prstGeom>
          <a:noFill/>
        </p:spPr>
        <p:txBody>
          <a:bodyPr wrap="none" rtlCol="0">
            <a:spAutoFit/>
          </a:bodyPr>
          <a:lstStyle/>
          <a:p>
            <a:r>
              <a:rPr lang="en-US" altLang="ja-JP" smtClean="0"/>
              <a:t>.m</a:t>
            </a:r>
            <a:r>
              <a:rPr kumimoji="1" lang="en-US" altLang="ja-JP" smtClean="0"/>
              <a:t>_dp</a:t>
            </a:r>
            <a:endParaRPr kumimoji="1" lang="ja-JP" altLang="en-US"/>
          </a:p>
        </p:txBody>
      </p:sp>
      <p:sp>
        <p:nvSpPr>
          <p:cNvPr id="50" name="テキスト ボックス 49"/>
          <p:cNvSpPr txBox="1"/>
          <p:nvPr/>
        </p:nvSpPr>
        <p:spPr>
          <a:xfrm>
            <a:off x="2728976" y="4367150"/>
            <a:ext cx="761747" cy="369332"/>
          </a:xfrm>
          <a:prstGeom prst="rect">
            <a:avLst/>
          </a:prstGeom>
          <a:noFill/>
        </p:spPr>
        <p:txBody>
          <a:bodyPr wrap="none" rtlCol="0">
            <a:spAutoFit/>
          </a:bodyPr>
          <a:lstStyle/>
          <a:p>
            <a:r>
              <a:rPr lang="en-US" altLang="ja-JP" smtClean="0"/>
              <a:t>.m</a:t>
            </a:r>
            <a:r>
              <a:rPr kumimoji="1" lang="en-US" altLang="ja-JP" smtClean="0"/>
              <a:t>_cp</a:t>
            </a:r>
            <a:endParaRPr kumimoji="1" lang="ja-JP" altLang="en-US"/>
          </a:p>
        </p:txBody>
      </p:sp>
      <p:sp>
        <p:nvSpPr>
          <p:cNvPr id="51" name="テキスト ボックス 50"/>
          <p:cNvSpPr txBox="1"/>
          <p:nvPr/>
        </p:nvSpPr>
        <p:spPr>
          <a:xfrm>
            <a:off x="139700" y="3185111"/>
            <a:ext cx="755015" cy="369332"/>
          </a:xfrm>
          <a:prstGeom prst="rect">
            <a:avLst/>
          </a:prstGeom>
          <a:noFill/>
        </p:spPr>
        <p:txBody>
          <a:bodyPr wrap="none" rtlCol="0">
            <a:spAutoFit/>
          </a:bodyPr>
          <a:lstStyle/>
          <a:p>
            <a:r>
              <a:rPr kumimoji="1" lang="en-US" altLang="ja-JP" smtClean="0"/>
              <a:t>image</a:t>
            </a:r>
            <a:endParaRPr kumimoji="1" lang="ja-JP" altLang="en-US"/>
          </a:p>
        </p:txBody>
      </p:sp>
      <p:sp>
        <p:nvSpPr>
          <p:cNvPr id="52" name="テキスト ボックス 51"/>
          <p:cNvSpPr txBox="1"/>
          <p:nvPr/>
        </p:nvSpPr>
        <p:spPr>
          <a:xfrm>
            <a:off x="6819900" y="2051039"/>
            <a:ext cx="716863" cy="369332"/>
          </a:xfrm>
          <a:prstGeom prst="rect">
            <a:avLst/>
          </a:prstGeom>
          <a:noFill/>
        </p:spPr>
        <p:txBody>
          <a:bodyPr wrap="none" rtlCol="0">
            <a:spAutoFit/>
          </a:bodyPr>
          <a:lstStyle/>
          <a:p>
            <a:r>
              <a:rPr lang="en-US" altLang="ja-JP" smtClean="0"/>
              <a:t>m_ap</a:t>
            </a:r>
            <a:endParaRPr kumimoji="1" lang="ja-JP" altLang="en-US"/>
          </a:p>
        </p:txBody>
      </p:sp>
      <p:sp>
        <p:nvSpPr>
          <p:cNvPr id="53" name="テキスト ボックス 52"/>
          <p:cNvSpPr txBox="1"/>
          <p:nvPr/>
        </p:nvSpPr>
        <p:spPr>
          <a:xfrm>
            <a:off x="7536763" y="2069741"/>
            <a:ext cx="728084" cy="369332"/>
          </a:xfrm>
          <a:prstGeom prst="rect">
            <a:avLst/>
          </a:prstGeom>
          <a:noFill/>
        </p:spPr>
        <p:txBody>
          <a:bodyPr wrap="none" rtlCol="0">
            <a:spAutoFit/>
          </a:bodyPr>
          <a:lstStyle/>
          <a:p>
            <a:r>
              <a:rPr lang="en-US" altLang="ja-JP" smtClean="0"/>
              <a:t>m_dp</a:t>
            </a:r>
            <a:endParaRPr kumimoji="1" lang="ja-JP" altLang="en-US"/>
          </a:p>
        </p:txBody>
      </p:sp>
      <p:sp>
        <p:nvSpPr>
          <p:cNvPr id="54" name="テキスト ボックス 53"/>
          <p:cNvSpPr txBox="1"/>
          <p:nvPr/>
        </p:nvSpPr>
        <p:spPr>
          <a:xfrm>
            <a:off x="8264847" y="2051039"/>
            <a:ext cx="704039" cy="369332"/>
          </a:xfrm>
          <a:prstGeom prst="rect">
            <a:avLst/>
          </a:prstGeom>
          <a:noFill/>
        </p:spPr>
        <p:txBody>
          <a:bodyPr wrap="none" rtlCol="0">
            <a:spAutoFit/>
          </a:bodyPr>
          <a:lstStyle/>
          <a:p>
            <a:r>
              <a:rPr lang="en-US" altLang="ja-JP" smtClean="0"/>
              <a:t>m_cp</a:t>
            </a:r>
            <a:endParaRPr kumimoji="1" lang="ja-JP" altLang="en-US"/>
          </a:p>
        </p:txBody>
      </p:sp>
    </p:spTree>
    <p:extLst>
      <p:ext uri="{BB962C8B-B14F-4D97-AF65-F5344CB8AC3E}">
        <p14:creationId xmlns:p14="http://schemas.microsoft.com/office/powerpoint/2010/main" val="943536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682646" cy="646331"/>
          </a:xfrm>
          <a:prstGeom prst="rect">
            <a:avLst/>
          </a:prstGeom>
          <a:noFill/>
        </p:spPr>
        <p:txBody>
          <a:bodyPr wrap="none" rtlCol="0">
            <a:spAutoFit/>
          </a:bodyPr>
          <a:lstStyle/>
          <a:p>
            <a:r>
              <a:rPr kumimoji="1" lang="ja-JP" altLang="en-US" smtClean="0"/>
              <a:t>・</a:t>
            </a:r>
            <a:r>
              <a:rPr kumimoji="1" lang="en-US" altLang="ja-JP" smtClean="0"/>
              <a:t>RECT_F</a:t>
            </a:r>
            <a:r>
              <a:rPr lang="ja-JP" altLang="en-US" smtClean="0"/>
              <a:t>を見る</a:t>
            </a:r>
            <a:endParaRPr lang="en-US" altLang="ja-JP"/>
          </a:p>
          <a:p>
            <a:r>
              <a:rPr kumimoji="1" lang="ja-JP" altLang="en-US" smtClean="0"/>
              <a:t>　</a:t>
            </a:r>
            <a:r>
              <a:rPr lang="en-US" altLang="ja-JP" smtClean="0"/>
              <a:t>RECT_F</a:t>
            </a:r>
            <a:r>
              <a:rPr lang="ja-JP" altLang="en-US" smtClean="0"/>
              <a:t>も構造体です。</a:t>
            </a:r>
            <a:r>
              <a:rPr lang="en-US" altLang="ja-JP" smtClean="0"/>
              <a:t>Library</a:t>
            </a:r>
            <a:r>
              <a:rPr lang="ja-JP" altLang="en-US" smtClean="0"/>
              <a:t>の中で宣言されています。</a:t>
            </a:r>
            <a:endParaRPr kumimoji="1" lang="ja-JP"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1255712"/>
            <a:ext cx="2832100" cy="21104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正方形/長方形 1"/>
          <p:cNvSpPr/>
          <p:nvPr/>
        </p:nvSpPr>
        <p:spPr>
          <a:xfrm>
            <a:off x="241300" y="886381"/>
            <a:ext cx="1551450" cy="369332"/>
          </a:xfrm>
          <a:prstGeom prst="rect">
            <a:avLst/>
          </a:prstGeom>
        </p:spPr>
        <p:txBody>
          <a:bodyPr wrap="none">
            <a:spAutoFit/>
          </a:bodyPr>
          <a:lstStyle/>
          <a:p>
            <a:r>
              <a:rPr lang="en-US" altLang="ja-JP" dirty="0" err="1"/>
              <a:t>DrawTexture.h</a:t>
            </a:r>
            <a:endParaRPr lang="ja-JP" altLang="en-US" dirty="0"/>
          </a:p>
        </p:txBody>
      </p:sp>
      <p:sp>
        <p:nvSpPr>
          <p:cNvPr id="3" name="テキスト ボックス 2"/>
          <p:cNvSpPr txBox="1"/>
          <p:nvPr/>
        </p:nvSpPr>
        <p:spPr>
          <a:xfrm>
            <a:off x="3429000" y="2126275"/>
            <a:ext cx="6386748" cy="369332"/>
          </a:xfrm>
          <a:prstGeom prst="rect">
            <a:avLst/>
          </a:prstGeom>
          <a:noFill/>
        </p:spPr>
        <p:txBody>
          <a:bodyPr wrap="none" rtlCol="0">
            <a:spAutoFit/>
          </a:bodyPr>
          <a:lstStyle/>
          <a:p>
            <a:r>
              <a:rPr lang="en-US" altLang="ja-JP" dirty="0" smtClean="0"/>
              <a:t>RECT_F</a:t>
            </a:r>
            <a:r>
              <a:rPr lang="ja-JP" altLang="en-US" dirty="0" smtClean="0"/>
              <a:t>も含め、描画を行う情報がある</a:t>
            </a:r>
            <a:r>
              <a:rPr lang="en-US" altLang="ja-JP" dirty="0" smtClean="0"/>
              <a:t>Header</a:t>
            </a:r>
            <a:r>
              <a:rPr lang="ja-JP" altLang="en-US" dirty="0" smtClean="0"/>
              <a:t>に宣言しています。</a:t>
            </a:r>
            <a:endParaRPr lang="en-US" altLang="ja-JP" dirty="0" smtClean="0"/>
          </a:p>
        </p:txBody>
      </p:sp>
      <p:sp>
        <p:nvSpPr>
          <p:cNvPr id="5" name="テキスト ボックス 4"/>
          <p:cNvSpPr txBox="1"/>
          <p:nvPr/>
        </p:nvSpPr>
        <p:spPr>
          <a:xfrm>
            <a:off x="151460" y="3632200"/>
            <a:ext cx="12040540" cy="923330"/>
          </a:xfrm>
          <a:prstGeom prst="rect">
            <a:avLst/>
          </a:prstGeom>
          <a:noFill/>
        </p:spPr>
        <p:txBody>
          <a:bodyPr wrap="none" rtlCol="0">
            <a:spAutoFit/>
          </a:bodyPr>
          <a:lstStyle/>
          <a:p>
            <a:r>
              <a:rPr kumimoji="1" lang="en-US" altLang="ja-JP" dirty="0" smtClean="0"/>
              <a:t>RECT</a:t>
            </a:r>
            <a:r>
              <a:rPr lang="en-US" altLang="ja-JP" dirty="0" smtClean="0"/>
              <a:t>_F</a:t>
            </a:r>
            <a:r>
              <a:rPr lang="ja-JP" altLang="en-US" dirty="0"/>
              <a:t>構造体</a:t>
            </a:r>
            <a:r>
              <a:rPr lang="ja-JP" altLang="en-US" dirty="0" smtClean="0"/>
              <a:t>は、</a:t>
            </a:r>
            <a:r>
              <a:rPr lang="en-US" altLang="ja-JP" dirty="0" smtClean="0"/>
              <a:t>2D</a:t>
            </a:r>
            <a:r>
              <a:rPr lang="ja-JP" altLang="en-US" dirty="0" smtClean="0"/>
              <a:t>描画に必要な情報を入れるための構造体です。</a:t>
            </a:r>
            <a:r>
              <a:rPr lang="en-US" altLang="ja-JP" dirty="0" smtClean="0">
                <a:solidFill>
                  <a:srgbClr val="FF0000"/>
                </a:solidFill>
              </a:rPr>
              <a:t>Member</a:t>
            </a:r>
            <a:r>
              <a:rPr lang="ja-JP" altLang="en-US" dirty="0" smtClean="0">
                <a:solidFill>
                  <a:srgbClr val="FF0000"/>
                </a:solidFill>
              </a:rPr>
              <a:t>が全て同じ型なら配列でもいいだろうと思いま</a:t>
            </a:r>
            <a:endParaRPr lang="en-US" altLang="ja-JP" dirty="0" smtClean="0">
              <a:solidFill>
                <a:srgbClr val="FF0000"/>
              </a:solidFill>
            </a:endParaRPr>
          </a:p>
          <a:p>
            <a:r>
              <a:rPr lang="ja-JP" altLang="en-US" dirty="0" smtClean="0">
                <a:solidFill>
                  <a:srgbClr val="FF0000"/>
                </a:solidFill>
              </a:rPr>
              <a:t>すが、下記に</a:t>
            </a:r>
            <a:r>
              <a:rPr kumimoji="1" lang="ja-JP" altLang="en-US" dirty="0" smtClean="0">
                <a:solidFill>
                  <a:srgbClr val="FF0000"/>
                </a:solidFill>
              </a:rPr>
              <a:t>書いてる意味合いが強いため構造体を採用している。要するに、この４つ要素で</a:t>
            </a:r>
            <a:r>
              <a:rPr lang="ja-JP" altLang="en-US" dirty="0" smtClean="0">
                <a:solidFill>
                  <a:srgbClr val="FF0000"/>
                </a:solidFill>
              </a:rPr>
              <a:t>１つ個体としての情報と言う意</a:t>
            </a:r>
            <a:endParaRPr lang="en-US" altLang="ja-JP" dirty="0" smtClean="0">
              <a:solidFill>
                <a:srgbClr val="FF0000"/>
              </a:solidFill>
            </a:endParaRPr>
          </a:p>
          <a:p>
            <a:r>
              <a:rPr lang="ja-JP" altLang="en-US" dirty="0" smtClean="0">
                <a:solidFill>
                  <a:srgbClr val="FF0000"/>
                </a:solidFill>
              </a:rPr>
              <a:t>味です。</a:t>
            </a:r>
            <a:endParaRPr kumimoji="1" lang="ja-JP" altLang="en-US" dirty="0">
              <a:solidFill>
                <a:srgbClr val="FF0000"/>
              </a:solidFill>
            </a:endParaRPr>
          </a:p>
        </p:txBody>
      </p:sp>
      <p:sp>
        <p:nvSpPr>
          <p:cNvPr id="8" name="テキスト ボックス 7"/>
          <p:cNvSpPr txBox="1"/>
          <p:nvPr/>
        </p:nvSpPr>
        <p:spPr>
          <a:xfrm>
            <a:off x="1519021" y="5037098"/>
            <a:ext cx="8951489" cy="369332"/>
          </a:xfrm>
          <a:prstGeom prst="rect">
            <a:avLst/>
          </a:prstGeom>
          <a:noFill/>
        </p:spPr>
        <p:txBody>
          <a:bodyPr wrap="none" rtlCol="0">
            <a:spAutoFit/>
          </a:bodyPr>
          <a:lstStyle/>
          <a:p>
            <a:r>
              <a:rPr kumimoji="1" lang="ja-JP" altLang="en-US" b="1" dirty="0" smtClean="0"/>
              <a:t>「配列は、各要素が個人であるが、　構造体は、</a:t>
            </a:r>
            <a:r>
              <a:rPr lang="en-US" altLang="ja-JP" b="1" dirty="0" smtClean="0"/>
              <a:t>Member</a:t>
            </a:r>
            <a:r>
              <a:rPr lang="ja-JP" altLang="en-US" b="1" dirty="0" smtClean="0"/>
              <a:t>全ての情報で１つの個人である。」</a:t>
            </a:r>
            <a:endParaRPr kumimoji="1" lang="ja-JP" altLang="en-US" b="1" dirty="0"/>
          </a:p>
        </p:txBody>
      </p:sp>
    </p:spTree>
    <p:extLst>
      <p:ext uri="{BB962C8B-B14F-4D97-AF65-F5344CB8AC3E}">
        <p14:creationId xmlns:p14="http://schemas.microsoft.com/office/powerpoint/2010/main" val="2744856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377480" cy="369332"/>
          </a:xfrm>
          <a:prstGeom prst="rect">
            <a:avLst/>
          </a:prstGeom>
          <a:noFill/>
        </p:spPr>
        <p:txBody>
          <a:bodyPr wrap="none" rtlCol="0">
            <a:spAutoFit/>
          </a:bodyPr>
          <a:lstStyle/>
          <a:p>
            <a:r>
              <a:rPr lang="ja-JP" altLang="en-US" dirty="0" smtClean="0"/>
              <a:t>・構造体配列で</a:t>
            </a:r>
            <a:r>
              <a:rPr lang="en-US" altLang="ja-JP" dirty="0" smtClean="0"/>
              <a:t>animation</a:t>
            </a:r>
            <a:r>
              <a:rPr lang="ja-JP" altLang="en-US" dirty="0" smtClean="0"/>
              <a:t>情報を</a:t>
            </a:r>
            <a:r>
              <a:rPr lang="en-US" altLang="ja-JP" dirty="0" smtClean="0"/>
              <a:t>Database</a:t>
            </a:r>
            <a:r>
              <a:rPr lang="ja-JP" altLang="en-US" dirty="0" smtClean="0"/>
              <a:t>化</a:t>
            </a:r>
            <a:endParaRPr kumimoji="1" lang="en-US" altLang="ja-JP" dirty="0" smtClean="0"/>
          </a:p>
        </p:txBody>
      </p:sp>
      <p:sp>
        <p:nvSpPr>
          <p:cNvPr id="3" name="テキスト ボックス 2"/>
          <p:cNvSpPr txBox="1"/>
          <p:nvPr/>
        </p:nvSpPr>
        <p:spPr>
          <a:xfrm>
            <a:off x="2984500" y="1368982"/>
            <a:ext cx="9098581" cy="923330"/>
          </a:xfrm>
          <a:prstGeom prst="rect">
            <a:avLst/>
          </a:prstGeom>
          <a:noFill/>
        </p:spPr>
        <p:txBody>
          <a:bodyPr wrap="none" rtlCol="0">
            <a:spAutoFit/>
          </a:bodyPr>
          <a:lstStyle/>
          <a:p>
            <a:r>
              <a:rPr kumimoji="1" lang="ja-JP" altLang="en-US" dirty="0" smtClean="0"/>
              <a:t>追加：</a:t>
            </a:r>
            <a:endParaRPr kumimoji="1" lang="en-US" altLang="ja-JP" dirty="0" smtClean="0"/>
          </a:p>
          <a:p>
            <a:r>
              <a:rPr kumimoji="1" lang="ja-JP" altLang="en-US" dirty="0" smtClean="0"/>
              <a:t>４つの</a:t>
            </a:r>
            <a:r>
              <a:rPr kumimoji="1" lang="en-US" altLang="ja-JP" dirty="0" smtClean="0"/>
              <a:t>RECT</a:t>
            </a:r>
            <a:r>
              <a:rPr kumimoji="1" lang="ja-JP" altLang="en-US" dirty="0" smtClean="0"/>
              <a:t>情報を持つ配列を用意し、</a:t>
            </a:r>
            <a:r>
              <a:rPr kumimoji="1" lang="en-US" altLang="ja-JP" dirty="0" smtClean="0"/>
              <a:t>animation</a:t>
            </a:r>
            <a:r>
              <a:rPr kumimoji="1" lang="ja-JP" altLang="en-US" dirty="0" smtClean="0"/>
              <a:t>させる</a:t>
            </a:r>
            <a:r>
              <a:rPr kumimoji="1" lang="en-US" altLang="ja-JP" dirty="0" smtClean="0"/>
              <a:t>Graphic</a:t>
            </a:r>
            <a:r>
              <a:rPr kumimoji="1" lang="ja-JP" altLang="en-US" dirty="0" smtClean="0"/>
              <a:t>の位置情報を打ち込みました。</a:t>
            </a:r>
            <a:endParaRPr kumimoji="1" lang="en-US" altLang="ja-JP" dirty="0" smtClean="0"/>
          </a:p>
          <a:p>
            <a:r>
              <a:rPr lang="ja-JP" altLang="en-US" dirty="0"/>
              <a:t>後</a:t>
            </a:r>
            <a:r>
              <a:rPr lang="ja-JP" altLang="en-US" dirty="0" smtClean="0"/>
              <a:t>で</a:t>
            </a:r>
            <a:r>
              <a:rPr lang="en-US" altLang="ja-JP" dirty="0" smtClean="0"/>
              <a:t>Data</a:t>
            </a:r>
            <a:r>
              <a:rPr lang="ja-JP" altLang="en-US" dirty="0" smtClean="0"/>
              <a:t>を置く場所を変更します。</a:t>
            </a:r>
            <a:endParaRPr kumimoji="1" lang="ja-JP"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779980"/>
            <a:ext cx="2602344" cy="19124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正方形/長方形 4"/>
          <p:cNvSpPr/>
          <p:nvPr/>
        </p:nvSpPr>
        <p:spPr>
          <a:xfrm>
            <a:off x="258763" y="410648"/>
            <a:ext cx="1577611" cy="369332"/>
          </a:xfrm>
          <a:prstGeom prst="rect">
            <a:avLst/>
          </a:prstGeom>
        </p:spPr>
        <p:txBody>
          <a:bodyPr wrap="none">
            <a:spAutoFit/>
          </a:bodyPr>
          <a:lstStyle/>
          <a:p>
            <a:r>
              <a:rPr lang="en-US" altLang="ja-JP" dirty="0"/>
              <a:t>CObjBullet.cpp</a:t>
            </a:r>
            <a:endParaRPr lang="ja-JP" altLang="en-US" dirty="0"/>
          </a:p>
        </p:txBody>
      </p:sp>
      <p:sp>
        <p:nvSpPr>
          <p:cNvPr id="9" name="正方形/長方形 8"/>
          <p:cNvSpPr/>
          <p:nvPr/>
        </p:nvSpPr>
        <p:spPr>
          <a:xfrm>
            <a:off x="222992" y="2994027"/>
            <a:ext cx="1358000" cy="369332"/>
          </a:xfrm>
          <a:prstGeom prst="rect">
            <a:avLst/>
          </a:prstGeom>
        </p:spPr>
        <p:txBody>
          <a:bodyPr wrap="none">
            <a:spAutoFit/>
          </a:bodyPr>
          <a:lstStyle/>
          <a:p>
            <a:r>
              <a:rPr lang="en-US" altLang="ja-JP" dirty="0" err="1" smtClean="0"/>
              <a:t>CObjBullet.h</a:t>
            </a:r>
            <a:endParaRPr lang="ja-JP" altLang="en-US" dirty="0"/>
          </a:p>
        </p:txBody>
      </p:sp>
      <p:cxnSp>
        <p:nvCxnSpPr>
          <p:cNvPr id="10" name="直線矢印コネクタ 9"/>
          <p:cNvCxnSpPr/>
          <p:nvPr/>
        </p:nvCxnSpPr>
        <p:spPr>
          <a:xfrm flipH="1" flipV="1">
            <a:off x="2679700" y="1574800"/>
            <a:ext cx="304800" cy="158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000500" y="4605482"/>
            <a:ext cx="8200835" cy="1200329"/>
          </a:xfrm>
          <a:prstGeom prst="rect">
            <a:avLst/>
          </a:prstGeom>
          <a:noFill/>
        </p:spPr>
        <p:txBody>
          <a:bodyPr wrap="none" rtlCol="0">
            <a:spAutoFit/>
          </a:bodyPr>
          <a:lstStyle/>
          <a:p>
            <a:r>
              <a:rPr kumimoji="1" lang="ja-JP" altLang="en-US" dirty="0" smtClean="0"/>
              <a:t>追加：</a:t>
            </a:r>
            <a:endParaRPr kumimoji="1" lang="en-US" altLang="ja-JP" dirty="0" smtClean="0"/>
          </a:p>
          <a:p>
            <a:r>
              <a:rPr lang="en-US" altLang="ja-JP" dirty="0" smtClean="0"/>
              <a:t>Animation</a:t>
            </a:r>
            <a:r>
              <a:rPr lang="ja-JP" altLang="en-US" dirty="0" smtClean="0"/>
              <a:t>の</a:t>
            </a:r>
            <a:r>
              <a:rPr lang="en-US" altLang="ja-JP" dirty="0" smtClean="0"/>
              <a:t>RECT</a:t>
            </a:r>
            <a:r>
              <a:rPr lang="ja-JP" altLang="en-US" dirty="0" smtClean="0"/>
              <a:t>情報を任意の</a:t>
            </a:r>
            <a:r>
              <a:rPr lang="en-US" altLang="ja-JP" dirty="0" smtClean="0"/>
              <a:t>Timing</a:t>
            </a:r>
            <a:r>
              <a:rPr lang="ja-JP" altLang="en-US" dirty="0" smtClean="0"/>
              <a:t>で取得するために必要な変数３つと弾丸の状</a:t>
            </a:r>
            <a:endParaRPr lang="en-US" altLang="ja-JP" dirty="0" smtClean="0"/>
          </a:p>
          <a:p>
            <a:r>
              <a:rPr lang="ja-JP" altLang="en-US" dirty="0" smtClean="0"/>
              <a:t>態</a:t>
            </a:r>
            <a:r>
              <a:rPr lang="ja-JP" altLang="en-US" dirty="0"/>
              <a:t>を</a:t>
            </a:r>
            <a:r>
              <a:rPr lang="ja-JP" altLang="en-US" dirty="0" smtClean="0"/>
              <a:t>見る</a:t>
            </a:r>
            <a:r>
              <a:rPr lang="en-US" altLang="ja-JP" dirty="0" err="1" smtClean="0"/>
              <a:t>m_del</a:t>
            </a:r>
            <a:r>
              <a:rPr lang="ja-JP" altLang="en-US" dirty="0" smtClean="0"/>
              <a:t>があります。</a:t>
            </a:r>
            <a:r>
              <a:rPr lang="en-US" altLang="ja-JP" dirty="0" err="1" smtClean="0"/>
              <a:t>M_del</a:t>
            </a:r>
            <a:r>
              <a:rPr lang="ja-JP" altLang="en-US" dirty="0" smtClean="0"/>
              <a:t>は</a:t>
            </a:r>
            <a:r>
              <a:rPr lang="en-US" altLang="ja-JP" dirty="0" smtClean="0"/>
              <a:t>false=</a:t>
            </a:r>
            <a:r>
              <a:rPr lang="ja-JP" altLang="en-US" dirty="0" smtClean="0"/>
              <a:t>通常弾丸</a:t>
            </a:r>
            <a:r>
              <a:rPr lang="ja-JP" altLang="en-US" dirty="0"/>
              <a:t>状態</a:t>
            </a:r>
            <a:r>
              <a:rPr lang="ja-JP" altLang="en-US" dirty="0" smtClean="0"/>
              <a:t>、</a:t>
            </a:r>
            <a:r>
              <a:rPr lang="en-US" altLang="ja-JP" dirty="0" smtClean="0"/>
              <a:t>true=</a:t>
            </a:r>
            <a:r>
              <a:rPr lang="ja-JP" altLang="en-US" dirty="0" smtClean="0"/>
              <a:t>着弾</a:t>
            </a:r>
            <a:r>
              <a:rPr lang="en-US" altLang="ja-JP" dirty="0" smtClean="0"/>
              <a:t>Effect</a:t>
            </a:r>
            <a:r>
              <a:rPr lang="ja-JP" altLang="en-US" dirty="0" smtClean="0"/>
              <a:t>状態を表</a:t>
            </a:r>
            <a:endParaRPr lang="en-US" altLang="ja-JP" dirty="0" smtClean="0"/>
          </a:p>
          <a:p>
            <a:r>
              <a:rPr lang="ja-JP" altLang="en-US" dirty="0" smtClean="0"/>
              <a:t>す事にします</a:t>
            </a:r>
            <a:endParaRPr lang="en-US" altLang="ja-JP" dirty="0" smtClean="0"/>
          </a:p>
        </p:txBody>
      </p:sp>
      <p:sp>
        <p:nvSpPr>
          <p:cNvPr id="18" name="正方形/長方形 17"/>
          <p:cNvSpPr/>
          <p:nvPr/>
        </p:nvSpPr>
        <p:spPr>
          <a:xfrm>
            <a:off x="222992" y="4559316"/>
            <a:ext cx="1577611" cy="369332"/>
          </a:xfrm>
          <a:prstGeom prst="rect">
            <a:avLst/>
          </a:prstGeom>
        </p:spPr>
        <p:txBody>
          <a:bodyPr wrap="none">
            <a:spAutoFit/>
          </a:bodyPr>
          <a:lstStyle/>
          <a:p>
            <a:r>
              <a:rPr lang="en-US" altLang="ja-JP" dirty="0"/>
              <a:t>CObjBullet.cpp</a:t>
            </a:r>
            <a:endParaRPr lang="ja-JP" altLang="en-US" dirty="0"/>
          </a:p>
        </p:txBody>
      </p:sp>
      <p:sp>
        <p:nvSpPr>
          <p:cNvPr id="15" name="テキスト ボックス 14"/>
          <p:cNvSpPr txBox="1"/>
          <p:nvPr/>
        </p:nvSpPr>
        <p:spPr>
          <a:xfrm>
            <a:off x="4131318" y="6012934"/>
            <a:ext cx="7054175" cy="646331"/>
          </a:xfrm>
          <a:prstGeom prst="rect">
            <a:avLst/>
          </a:prstGeom>
          <a:noFill/>
        </p:spPr>
        <p:txBody>
          <a:bodyPr wrap="none" rtlCol="0">
            <a:spAutoFit/>
          </a:bodyPr>
          <a:lstStyle/>
          <a:p>
            <a:r>
              <a:rPr kumimoji="1" lang="ja-JP" altLang="en-US" dirty="0" smtClean="0"/>
              <a:t>追加：</a:t>
            </a:r>
            <a:r>
              <a:rPr lang="ja-JP" altLang="en-US" dirty="0" smtClean="0"/>
              <a:t>初期化</a:t>
            </a:r>
            <a:endParaRPr lang="en-US" altLang="ja-JP" dirty="0" smtClean="0"/>
          </a:p>
          <a:p>
            <a:r>
              <a:rPr kumimoji="1" lang="en-US" altLang="ja-JP" dirty="0" err="1" smtClean="0"/>
              <a:t>m_eff</a:t>
            </a:r>
            <a:r>
              <a:rPr lang="ja-JP" altLang="en-US" dirty="0"/>
              <a:t>は</a:t>
            </a:r>
            <a:r>
              <a:rPr lang="ja-JP" altLang="en-US" dirty="0" smtClean="0"/>
              <a:t>、着弾</a:t>
            </a:r>
            <a:r>
              <a:rPr lang="en-US" altLang="ja-JP" dirty="0" smtClean="0"/>
              <a:t>Effect</a:t>
            </a:r>
            <a:r>
              <a:rPr lang="ja-JP" altLang="en-US" dirty="0" smtClean="0"/>
              <a:t>の</a:t>
            </a:r>
            <a:r>
              <a:rPr lang="en-US" altLang="ja-JP" dirty="0" smtClean="0"/>
              <a:t>animation</a:t>
            </a:r>
            <a:r>
              <a:rPr lang="ja-JP" altLang="en-US" dirty="0" smtClean="0"/>
              <a:t>用の</a:t>
            </a:r>
            <a:r>
              <a:rPr lang="en-US" altLang="ja-JP" dirty="0" smtClean="0"/>
              <a:t>data</a:t>
            </a:r>
            <a:r>
              <a:rPr lang="ja-JP" altLang="en-US" dirty="0" smtClean="0"/>
              <a:t>要素番号</a:t>
            </a:r>
            <a:r>
              <a:rPr lang="en-US" altLang="ja-JP" dirty="0" smtClean="0"/>
              <a:t>0</a:t>
            </a:r>
            <a:r>
              <a:rPr lang="ja-JP" altLang="en-US" dirty="0" smtClean="0"/>
              <a:t>番目同じにします。</a:t>
            </a:r>
            <a:endParaRPr kumimoji="1" lang="en-US" altLang="ja-JP" dirty="0" smtClean="0"/>
          </a:p>
        </p:txBody>
      </p:sp>
      <p:sp>
        <p:nvSpPr>
          <p:cNvPr id="2" name="テキスト ボックス 1"/>
          <p:cNvSpPr txBox="1"/>
          <p:nvPr/>
        </p:nvSpPr>
        <p:spPr>
          <a:xfrm>
            <a:off x="20414" y="2736334"/>
            <a:ext cx="5072286" cy="369332"/>
          </a:xfrm>
          <a:prstGeom prst="rect">
            <a:avLst/>
          </a:prstGeom>
          <a:noFill/>
        </p:spPr>
        <p:txBody>
          <a:bodyPr wrap="none" rtlCol="0">
            <a:spAutoFit/>
          </a:bodyPr>
          <a:lstStyle/>
          <a:p>
            <a:r>
              <a:rPr kumimoji="1" lang="ja-JP" altLang="en-US" dirty="0" smtClean="0"/>
              <a:t>・</a:t>
            </a:r>
            <a:r>
              <a:rPr kumimoji="1" lang="en-US" altLang="ja-JP" dirty="0" smtClean="0"/>
              <a:t>flowchart</a:t>
            </a:r>
            <a:r>
              <a:rPr kumimoji="1" lang="ja-JP" altLang="en-US" dirty="0" smtClean="0"/>
              <a:t>を書く前に必要な変数を先に書いてみる</a:t>
            </a:r>
            <a:endParaRPr kumimoji="1"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92" y="3319608"/>
            <a:ext cx="6067247" cy="115200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2" name="直線矢印コネクタ 11"/>
          <p:cNvCxnSpPr/>
          <p:nvPr/>
        </p:nvCxnSpPr>
        <p:spPr>
          <a:xfrm flipH="1" flipV="1">
            <a:off x="3733800" y="4251920"/>
            <a:ext cx="203200" cy="49206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026" y="4916386"/>
            <a:ext cx="1988973" cy="18931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9" name="直線矢印コネクタ 18"/>
          <p:cNvCxnSpPr/>
          <p:nvPr/>
        </p:nvCxnSpPr>
        <p:spPr>
          <a:xfrm flipH="1">
            <a:off x="2556558" y="6197600"/>
            <a:ext cx="1574760" cy="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図 5"/>
          <p:cNvPicPr>
            <a:picLocks noChangeAspect="1"/>
          </p:cNvPicPr>
          <p:nvPr/>
        </p:nvPicPr>
        <p:blipFill>
          <a:blip r:embed="rId5"/>
          <a:stretch>
            <a:fillRect/>
          </a:stretch>
        </p:blipFill>
        <p:spPr>
          <a:xfrm>
            <a:off x="6724554" y="3319608"/>
            <a:ext cx="4533168" cy="894085"/>
          </a:xfrm>
          <a:prstGeom prst="rect">
            <a:avLst/>
          </a:prstGeom>
          <a:ln>
            <a:solidFill>
              <a:schemeClr val="tx1"/>
            </a:solidFill>
          </a:ln>
        </p:spPr>
      </p:pic>
      <p:sp>
        <p:nvSpPr>
          <p:cNvPr id="17" name="正方形/長方形 16"/>
          <p:cNvSpPr/>
          <p:nvPr/>
        </p:nvSpPr>
        <p:spPr>
          <a:xfrm>
            <a:off x="6611092" y="2950276"/>
            <a:ext cx="1358000" cy="369332"/>
          </a:xfrm>
          <a:prstGeom prst="rect">
            <a:avLst/>
          </a:prstGeom>
        </p:spPr>
        <p:txBody>
          <a:bodyPr wrap="none">
            <a:spAutoFit/>
          </a:bodyPr>
          <a:lstStyle/>
          <a:p>
            <a:r>
              <a:rPr lang="en-US" altLang="ja-JP" dirty="0" err="1" smtClean="0"/>
              <a:t>CObjBullet.h</a:t>
            </a:r>
            <a:endParaRPr lang="ja-JP" altLang="en-US" dirty="0"/>
          </a:p>
        </p:txBody>
      </p:sp>
      <p:cxnSp>
        <p:nvCxnSpPr>
          <p:cNvPr id="22" name="直線矢印コネクタ 21"/>
          <p:cNvCxnSpPr/>
          <p:nvPr/>
        </p:nvCxnSpPr>
        <p:spPr>
          <a:xfrm flipH="1">
            <a:off x="9633136" y="2950276"/>
            <a:ext cx="653864" cy="94533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8393768" y="2360935"/>
            <a:ext cx="3458063" cy="646331"/>
          </a:xfrm>
          <a:prstGeom prst="rect">
            <a:avLst/>
          </a:prstGeom>
          <a:noFill/>
        </p:spPr>
        <p:txBody>
          <a:bodyPr wrap="none" rtlCol="0">
            <a:spAutoFit/>
          </a:bodyPr>
          <a:lstStyle/>
          <a:p>
            <a:r>
              <a:rPr kumimoji="1" lang="ja-JP" altLang="en-US" dirty="0" smtClean="0"/>
              <a:t>追加：これも入れよう</a:t>
            </a:r>
            <a:endParaRPr kumimoji="1" lang="en-US" altLang="ja-JP" dirty="0" smtClean="0"/>
          </a:p>
          <a:p>
            <a:r>
              <a:rPr lang="ja-JP" altLang="en-US" dirty="0" smtClean="0"/>
              <a:t>入れないと</a:t>
            </a:r>
            <a:r>
              <a:rPr lang="en-US" altLang="ja-JP" dirty="0" smtClean="0"/>
              <a:t>RECT_F</a:t>
            </a:r>
            <a:r>
              <a:rPr lang="ja-JP" altLang="en-US" dirty="0" smtClean="0"/>
              <a:t>が反応しないぞ</a:t>
            </a:r>
            <a:endParaRPr kumimoji="1" lang="ja-JP" altLang="en-US" dirty="0"/>
          </a:p>
        </p:txBody>
      </p:sp>
    </p:spTree>
    <p:extLst>
      <p:ext uri="{BB962C8B-B14F-4D97-AF65-F5344CB8AC3E}">
        <p14:creationId xmlns:p14="http://schemas.microsoft.com/office/powerpoint/2010/main" val="3195996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直線コネクタ 76"/>
          <p:cNvCxnSpPr/>
          <p:nvPr/>
        </p:nvCxnSpPr>
        <p:spPr>
          <a:xfrm>
            <a:off x="10259923" y="992802"/>
            <a:ext cx="0" cy="192464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a:endCxn id="70" idx="0"/>
          </p:cNvCxnSpPr>
          <p:nvPr/>
        </p:nvCxnSpPr>
        <p:spPr>
          <a:xfrm>
            <a:off x="6971675" y="508714"/>
            <a:ext cx="18757" cy="408737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0" y="0"/>
            <a:ext cx="5159554" cy="369332"/>
          </a:xfrm>
          <a:prstGeom prst="rect">
            <a:avLst/>
          </a:prstGeom>
          <a:noFill/>
        </p:spPr>
        <p:txBody>
          <a:bodyPr wrap="none" rtlCol="0">
            <a:spAutoFit/>
          </a:bodyPr>
          <a:lstStyle/>
          <a:p>
            <a:r>
              <a:rPr kumimoji="1" lang="ja-JP" altLang="en-US" dirty="0" smtClean="0"/>
              <a:t>・着弾</a:t>
            </a:r>
            <a:r>
              <a:rPr kumimoji="1" lang="en-US" altLang="ja-JP" dirty="0" smtClean="0"/>
              <a:t>Effect</a:t>
            </a:r>
            <a:r>
              <a:rPr kumimoji="1" lang="ja-JP" altLang="en-US" dirty="0" smtClean="0"/>
              <a:t>考慮した</a:t>
            </a:r>
            <a:r>
              <a:rPr kumimoji="1" lang="en-US" altLang="ja-JP" dirty="0" smtClean="0"/>
              <a:t>Action</a:t>
            </a:r>
            <a:r>
              <a:rPr lang="ja-JP" altLang="en-US" dirty="0"/>
              <a:t>の</a:t>
            </a:r>
            <a:r>
              <a:rPr kumimoji="1" lang="en-US" altLang="ja-JP" dirty="0" smtClean="0"/>
              <a:t>algorithm</a:t>
            </a:r>
            <a:r>
              <a:rPr kumimoji="1" lang="ja-JP" altLang="en-US" dirty="0" smtClean="0"/>
              <a:t>を考えてみる</a:t>
            </a:r>
            <a:endParaRPr kumimoji="1" lang="ja-JP" altLang="en-US" dirty="0"/>
          </a:p>
        </p:txBody>
      </p:sp>
      <p:sp>
        <p:nvSpPr>
          <p:cNvPr id="8" name="フローチャート: 端子 4"/>
          <p:cNvSpPr/>
          <p:nvPr/>
        </p:nvSpPr>
        <p:spPr>
          <a:xfrm>
            <a:off x="908809" y="545340"/>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Action</a:t>
            </a:r>
            <a:endParaRPr lang="en-US" altLang="ja-JP"/>
          </a:p>
        </p:txBody>
      </p:sp>
      <p:cxnSp>
        <p:nvCxnSpPr>
          <p:cNvPr id="9" name="直線コネクタ 8"/>
          <p:cNvCxnSpPr/>
          <p:nvPr/>
        </p:nvCxnSpPr>
        <p:spPr>
          <a:xfrm>
            <a:off x="1848144" y="916435"/>
            <a:ext cx="13165" cy="21844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フローチャート: 判断 7"/>
          <p:cNvSpPr/>
          <p:nvPr/>
        </p:nvSpPr>
        <p:spPr>
          <a:xfrm>
            <a:off x="233091" y="1142667"/>
            <a:ext cx="3180235" cy="8001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m_del</a:t>
            </a:r>
            <a:r>
              <a:rPr lang="en-US" altLang="ja-JP" dirty="0" smtClean="0"/>
              <a:t> == true</a:t>
            </a:r>
            <a:endParaRPr kumimoji="1" lang="ja-JP" altLang="en-US" dirty="0"/>
          </a:p>
        </p:txBody>
      </p:sp>
      <p:cxnSp>
        <p:nvCxnSpPr>
          <p:cNvPr id="19" name="直線コネクタ 18"/>
          <p:cNvCxnSpPr/>
          <p:nvPr/>
        </p:nvCxnSpPr>
        <p:spPr>
          <a:xfrm flipV="1">
            <a:off x="3361817" y="1549474"/>
            <a:ext cx="341801" cy="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1236743" y="1962280"/>
            <a:ext cx="485518" cy="369332"/>
          </a:xfrm>
          <a:prstGeom prst="rect">
            <a:avLst/>
          </a:prstGeom>
          <a:noFill/>
        </p:spPr>
        <p:txBody>
          <a:bodyPr wrap="none" rtlCol="0">
            <a:spAutoFit/>
          </a:bodyPr>
          <a:lstStyle/>
          <a:p>
            <a:r>
              <a:rPr kumimoji="1" lang="en-US" altLang="ja-JP" dirty="0" smtClean="0"/>
              <a:t>Yes</a:t>
            </a:r>
            <a:endParaRPr kumimoji="1" lang="ja-JP" altLang="en-US" dirty="0"/>
          </a:p>
        </p:txBody>
      </p:sp>
      <p:sp>
        <p:nvSpPr>
          <p:cNvPr id="21" name="テキスト ボックス 20"/>
          <p:cNvSpPr txBox="1"/>
          <p:nvPr/>
        </p:nvSpPr>
        <p:spPr>
          <a:xfrm>
            <a:off x="3408562" y="1142667"/>
            <a:ext cx="455574" cy="369332"/>
          </a:xfrm>
          <a:prstGeom prst="rect">
            <a:avLst/>
          </a:prstGeom>
          <a:noFill/>
        </p:spPr>
        <p:txBody>
          <a:bodyPr wrap="none" rtlCol="0">
            <a:spAutoFit/>
          </a:bodyPr>
          <a:lstStyle/>
          <a:p>
            <a:r>
              <a:rPr lang="en-US" altLang="ja-JP" dirty="0" smtClean="0"/>
              <a:t>No</a:t>
            </a:r>
            <a:endParaRPr kumimoji="1" lang="ja-JP" altLang="en-US" dirty="0"/>
          </a:p>
        </p:txBody>
      </p:sp>
      <p:sp>
        <p:nvSpPr>
          <p:cNvPr id="22" name="フローチャート: 処理 21"/>
          <p:cNvSpPr/>
          <p:nvPr/>
        </p:nvSpPr>
        <p:spPr>
          <a:xfrm>
            <a:off x="794692" y="2320407"/>
            <a:ext cx="2057400" cy="59703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着弾</a:t>
            </a:r>
            <a:r>
              <a:rPr lang="en-US" altLang="ja-JP" dirty="0" smtClean="0"/>
              <a:t>Effect</a:t>
            </a:r>
            <a:r>
              <a:rPr lang="ja-JP" altLang="en-US" dirty="0" smtClean="0"/>
              <a:t>処理</a:t>
            </a:r>
            <a:endParaRPr kumimoji="1" lang="ja-JP" altLang="en-US" dirty="0"/>
          </a:p>
        </p:txBody>
      </p:sp>
      <p:cxnSp>
        <p:nvCxnSpPr>
          <p:cNvPr id="23" name="直線コネクタ 22"/>
          <p:cNvCxnSpPr/>
          <p:nvPr/>
        </p:nvCxnSpPr>
        <p:spPr>
          <a:xfrm>
            <a:off x="3712024" y="1549475"/>
            <a:ext cx="0" cy="21367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フローチャート: 端子 4"/>
          <p:cNvSpPr/>
          <p:nvPr/>
        </p:nvSpPr>
        <p:spPr>
          <a:xfrm>
            <a:off x="794692" y="3100835"/>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Action</a:t>
            </a:r>
            <a:r>
              <a:rPr lang="ja-JP" altLang="en-US" dirty="0"/>
              <a:t>終了</a:t>
            </a:r>
            <a:endParaRPr lang="en-US" altLang="ja-JP" dirty="0"/>
          </a:p>
        </p:txBody>
      </p:sp>
      <p:cxnSp>
        <p:nvCxnSpPr>
          <p:cNvPr id="40" name="直線コネクタ 39"/>
          <p:cNvCxnSpPr/>
          <p:nvPr/>
        </p:nvCxnSpPr>
        <p:spPr>
          <a:xfrm flipH="1">
            <a:off x="1823208" y="3686227"/>
            <a:ext cx="1855474"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47" idx="0"/>
          </p:cNvCxnSpPr>
          <p:nvPr/>
        </p:nvCxnSpPr>
        <p:spPr>
          <a:xfrm>
            <a:off x="1838554" y="3686227"/>
            <a:ext cx="22755" cy="253760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6" name="フローチャート: 処理 45"/>
          <p:cNvSpPr/>
          <p:nvPr/>
        </p:nvSpPr>
        <p:spPr>
          <a:xfrm>
            <a:off x="809069" y="3815937"/>
            <a:ext cx="2057400" cy="59703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通常弾丸処理</a:t>
            </a:r>
            <a:endParaRPr kumimoji="1" lang="ja-JP" altLang="en-US" dirty="0"/>
          </a:p>
        </p:txBody>
      </p:sp>
      <p:sp>
        <p:nvSpPr>
          <p:cNvPr id="47" name="フローチャート: 端子 4"/>
          <p:cNvSpPr/>
          <p:nvPr/>
        </p:nvSpPr>
        <p:spPr>
          <a:xfrm>
            <a:off x="908809" y="6223829"/>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Action</a:t>
            </a:r>
            <a:r>
              <a:rPr lang="ja-JP" altLang="en-US" dirty="0"/>
              <a:t>終了</a:t>
            </a:r>
            <a:endParaRPr lang="en-US" altLang="ja-JP" dirty="0"/>
          </a:p>
        </p:txBody>
      </p:sp>
      <p:sp>
        <p:nvSpPr>
          <p:cNvPr id="48" name="フローチャート: 判断 7"/>
          <p:cNvSpPr/>
          <p:nvPr/>
        </p:nvSpPr>
        <p:spPr>
          <a:xfrm>
            <a:off x="400352" y="4542686"/>
            <a:ext cx="2874834" cy="8001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弾丸</a:t>
            </a:r>
            <a:r>
              <a:rPr lang="ja-JP" altLang="en-US" sz="1600" dirty="0" smtClean="0"/>
              <a:t>が当たる</a:t>
            </a:r>
            <a:endParaRPr kumimoji="1" lang="ja-JP" altLang="en-US" sz="1600" dirty="0"/>
          </a:p>
        </p:txBody>
      </p:sp>
      <p:sp>
        <p:nvSpPr>
          <p:cNvPr id="50" name="テキスト ボックス 49"/>
          <p:cNvSpPr txBox="1"/>
          <p:nvPr/>
        </p:nvSpPr>
        <p:spPr>
          <a:xfrm>
            <a:off x="1124544" y="5175867"/>
            <a:ext cx="485518" cy="369332"/>
          </a:xfrm>
          <a:prstGeom prst="rect">
            <a:avLst/>
          </a:prstGeom>
          <a:noFill/>
        </p:spPr>
        <p:txBody>
          <a:bodyPr wrap="none" rtlCol="0">
            <a:spAutoFit/>
          </a:bodyPr>
          <a:lstStyle/>
          <a:p>
            <a:r>
              <a:rPr kumimoji="1" lang="en-US" altLang="ja-JP" dirty="0" smtClean="0"/>
              <a:t>Yes</a:t>
            </a:r>
            <a:endParaRPr kumimoji="1" lang="ja-JP" altLang="en-US" dirty="0"/>
          </a:p>
        </p:txBody>
      </p:sp>
      <p:sp>
        <p:nvSpPr>
          <p:cNvPr id="51" name="フローチャート: 処理 50"/>
          <p:cNvSpPr/>
          <p:nvPr/>
        </p:nvSpPr>
        <p:spPr>
          <a:xfrm>
            <a:off x="908809" y="5531712"/>
            <a:ext cx="2057400" cy="4195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m_del</a:t>
            </a:r>
            <a:r>
              <a:rPr lang="en-US" altLang="ja-JP" dirty="0" smtClean="0"/>
              <a:t>=true</a:t>
            </a:r>
            <a:endParaRPr kumimoji="1" lang="ja-JP" altLang="en-US" dirty="0"/>
          </a:p>
        </p:txBody>
      </p:sp>
      <p:cxnSp>
        <p:nvCxnSpPr>
          <p:cNvPr id="53" name="直線コネクタ 52"/>
          <p:cNvCxnSpPr/>
          <p:nvPr/>
        </p:nvCxnSpPr>
        <p:spPr>
          <a:xfrm flipV="1">
            <a:off x="3254340" y="4942736"/>
            <a:ext cx="341801" cy="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3604547" y="4942737"/>
            <a:ext cx="0" cy="115409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63" name="直線矢印コネクタ 2062"/>
          <p:cNvCxnSpPr/>
          <p:nvPr/>
        </p:nvCxnSpPr>
        <p:spPr>
          <a:xfrm flipH="1">
            <a:off x="1861309" y="6096829"/>
            <a:ext cx="17348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3304930" y="4627428"/>
            <a:ext cx="455574" cy="369332"/>
          </a:xfrm>
          <a:prstGeom prst="rect">
            <a:avLst/>
          </a:prstGeom>
          <a:noFill/>
        </p:spPr>
        <p:txBody>
          <a:bodyPr wrap="none" rtlCol="0">
            <a:spAutoFit/>
          </a:bodyPr>
          <a:lstStyle/>
          <a:p>
            <a:r>
              <a:rPr lang="en-US" altLang="ja-JP" dirty="0" smtClean="0"/>
              <a:t>No</a:t>
            </a:r>
            <a:endParaRPr kumimoji="1" lang="ja-JP" altLang="en-US" dirty="0"/>
          </a:p>
        </p:txBody>
      </p:sp>
      <p:sp>
        <p:nvSpPr>
          <p:cNvPr id="62" name="フローチャート: 端子 4"/>
          <p:cNvSpPr/>
          <p:nvPr/>
        </p:nvSpPr>
        <p:spPr>
          <a:xfrm>
            <a:off x="6037932" y="102829"/>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着弾</a:t>
            </a:r>
            <a:r>
              <a:rPr lang="en-US" altLang="ja-JP" dirty="0" smtClean="0"/>
              <a:t>Effect</a:t>
            </a:r>
            <a:r>
              <a:rPr lang="ja-JP" altLang="en-US" dirty="0" smtClean="0"/>
              <a:t>処理</a:t>
            </a:r>
            <a:endParaRPr lang="en-US" altLang="ja-JP" dirty="0"/>
          </a:p>
        </p:txBody>
      </p:sp>
      <p:sp>
        <p:nvSpPr>
          <p:cNvPr id="63" name="フローチャート: 判断 7"/>
          <p:cNvSpPr/>
          <p:nvPr/>
        </p:nvSpPr>
        <p:spPr>
          <a:xfrm>
            <a:off x="5400314" y="704228"/>
            <a:ext cx="3180235" cy="57715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m_ani_time</a:t>
            </a:r>
            <a:r>
              <a:rPr lang="en-US" altLang="ja-JP" dirty="0" smtClean="0"/>
              <a:t> &gt;2</a:t>
            </a:r>
            <a:endParaRPr kumimoji="1" lang="ja-JP" altLang="en-US" dirty="0"/>
          </a:p>
        </p:txBody>
      </p:sp>
      <p:sp>
        <p:nvSpPr>
          <p:cNvPr id="64" name="フローチャート: 処理 63"/>
          <p:cNvSpPr/>
          <p:nvPr/>
        </p:nvSpPr>
        <p:spPr>
          <a:xfrm>
            <a:off x="5807375" y="1510967"/>
            <a:ext cx="2366114" cy="35494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smtClean="0"/>
              <a:t>m_ani</a:t>
            </a:r>
            <a:r>
              <a:rPr lang="ja-JP" altLang="en-US" dirty="0" smtClean="0"/>
              <a:t>　←</a:t>
            </a:r>
            <a:r>
              <a:rPr lang="en-US" altLang="ja-JP" dirty="0" smtClean="0"/>
              <a:t> </a:t>
            </a:r>
            <a:r>
              <a:rPr lang="en-US" altLang="ja-JP" dirty="0" err="1" smtClean="0"/>
              <a:t>m_ani</a:t>
            </a:r>
            <a:r>
              <a:rPr lang="ja-JP" altLang="en-US" dirty="0" smtClean="0"/>
              <a:t>　</a:t>
            </a:r>
            <a:r>
              <a:rPr lang="en-US" altLang="ja-JP" dirty="0" smtClean="0"/>
              <a:t>+1</a:t>
            </a:r>
            <a:endParaRPr lang="en-US" altLang="ja-JP" dirty="0"/>
          </a:p>
        </p:txBody>
      </p:sp>
      <p:sp>
        <p:nvSpPr>
          <p:cNvPr id="65" name="フローチャート: 処理 64"/>
          <p:cNvSpPr/>
          <p:nvPr/>
        </p:nvSpPr>
        <p:spPr>
          <a:xfrm>
            <a:off x="5807375" y="2019444"/>
            <a:ext cx="2366114" cy="29063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smtClean="0"/>
              <a:t>m_ani_time</a:t>
            </a:r>
            <a:r>
              <a:rPr lang="ja-JP" altLang="en-US" dirty="0"/>
              <a:t> </a:t>
            </a:r>
            <a:r>
              <a:rPr lang="ja-JP" altLang="en-US" dirty="0" smtClean="0"/>
              <a:t>← </a:t>
            </a:r>
            <a:r>
              <a:rPr lang="en-US" altLang="ja-JP" dirty="0" smtClean="0"/>
              <a:t>0</a:t>
            </a:r>
            <a:endParaRPr lang="en-US" altLang="ja-JP" dirty="0"/>
          </a:p>
        </p:txBody>
      </p:sp>
      <p:sp>
        <p:nvSpPr>
          <p:cNvPr id="66" name="フローチャート: 処理 65"/>
          <p:cNvSpPr/>
          <p:nvPr/>
        </p:nvSpPr>
        <p:spPr>
          <a:xfrm>
            <a:off x="5086828" y="2503275"/>
            <a:ext cx="4122348" cy="29025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smtClean="0"/>
              <a:t>m_eff</a:t>
            </a:r>
            <a:r>
              <a:rPr lang="ja-JP" altLang="en-US" dirty="0" smtClean="0"/>
              <a:t>　←　着弾アニメーション</a:t>
            </a:r>
            <a:r>
              <a:rPr lang="en-US" altLang="ja-JP" dirty="0" smtClean="0"/>
              <a:t>[</a:t>
            </a:r>
            <a:r>
              <a:rPr lang="ja-JP" altLang="en-US" dirty="0"/>
              <a:t> </a:t>
            </a:r>
            <a:r>
              <a:rPr lang="en-US" altLang="ja-JP" dirty="0" err="1" smtClean="0"/>
              <a:t>m_ani</a:t>
            </a:r>
            <a:r>
              <a:rPr lang="en-US" altLang="ja-JP" dirty="0" smtClean="0"/>
              <a:t> ]</a:t>
            </a:r>
            <a:endParaRPr lang="en-US" altLang="ja-JP" dirty="0"/>
          </a:p>
        </p:txBody>
      </p:sp>
      <p:sp>
        <p:nvSpPr>
          <p:cNvPr id="67" name="フローチャート: 処理 66"/>
          <p:cNvSpPr/>
          <p:nvPr/>
        </p:nvSpPr>
        <p:spPr>
          <a:xfrm>
            <a:off x="9078823" y="1550359"/>
            <a:ext cx="2882900" cy="31554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smtClean="0"/>
              <a:t>m_ani_time</a:t>
            </a:r>
            <a:r>
              <a:rPr lang="ja-JP" altLang="en-US" dirty="0" smtClean="0"/>
              <a:t>←</a:t>
            </a:r>
            <a:r>
              <a:rPr lang="en-US" altLang="ja-JP" dirty="0" smtClean="0"/>
              <a:t>m_ani_time+1</a:t>
            </a:r>
            <a:endParaRPr lang="en-US" altLang="ja-JP" dirty="0"/>
          </a:p>
        </p:txBody>
      </p:sp>
      <p:sp>
        <p:nvSpPr>
          <p:cNvPr id="68" name="フローチャート: 判断 7"/>
          <p:cNvSpPr/>
          <p:nvPr/>
        </p:nvSpPr>
        <p:spPr>
          <a:xfrm>
            <a:off x="5390935" y="3038223"/>
            <a:ext cx="3180235" cy="4805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t>  </a:t>
            </a:r>
            <a:r>
              <a:rPr lang="en-US" altLang="ja-JP" dirty="0" err="1" smtClean="0"/>
              <a:t>m_ani</a:t>
            </a:r>
            <a:r>
              <a:rPr lang="ja-JP" altLang="en-US" dirty="0" smtClean="0"/>
              <a:t> </a:t>
            </a:r>
            <a:r>
              <a:rPr lang="en-US" altLang="ja-JP" dirty="0" smtClean="0"/>
              <a:t>== 4</a:t>
            </a:r>
            <a:endParaRPr lang="en-US" altLang="ja-JP" dirty="0"/>
          </a:p>
        </p:txBody>
      </p:sp>
      <p:sp>
        <p:nvSpPr>
          <p:cNvPr id="69" name="フローチャート: 処理 68"/>
          <p:cNvSpPr/>
          <p:nvPr/>
        </p:nvSpPr>
        <p:spPr>
          <a:xfrm>
            <a:off x="5807374" y="3777548"/>
            <a:ext cx="2366114" cy="56939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t>弾丸</a:t>
            </a:r>
            <a:r>
              <a:rPr lang="en-US" altLang="ja-JP" dirty="0" smtClean="0"/>
              <a:t>Object</a:t>
            </a:r>
            <a:r>
              <a:rPr lang="ja-JP" altLang="en-US" dirty="0" smtClean="0"/>
              <a:t>破棄処理</a:t>
            </a:r>
            <a:endParaRPr lang="en-US" altLang="ja-JP" dirty="0"/>
          </a:p>
        </p:txBody>
      </p:sp>
      <p:sp>
        <p:nvSpPr>
          <p:cNvPr id="70" name="フローチャート: 端子 4"/>
          <p:cNvSpPr/>
          <p:nvPr/>
        </p:nvSpPr>
        <p:spPr>
          <a:xfrm>
            <a:off x="6037932" y="4596088"/>
            <a:ext cx="1905000" cy="54139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着弾</a:t>
            </a:r>
            <a:r>
              <a:rPr lang="en-US" altLang="ja-JP" dirty="0" smtClean="0"/>
              <a:t>Effect</a:t>
            </a:r>
            <a:r>
              <a:rPr lang="ja-JP" altLang="en-US" dirty="0" smtClean="0"/>
              <a:t>処理終了</a:t>
            </a:r>
            <a:endParaRPr lang="en-US" altLang="ja-JP" dirty="0"/>
          </a:p>
        </p:txBody>
      </p:sp>
      <p:cxnSp>
        <p:nvCxnSpPr>
          <p:cNvPr id="2067" name="直線矢印コネクタ 2066"/>
          <p:cNvCxnSpPr>
            <a:endCxn id="62" idx="1"/>
          </p:cNvCxnSpPr>
          <p:nvPr/>
        </p:nvCxnSpPr>
        <p:spPr>
          <a:xfrm flipV="1">
            <a:off x="2822191" y="299679"/>
            <a:ext cx="3215741" cy="21841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flipV="1">
            <a:off x="8588931" y="992802"/>
            <a:ext cx="1670992" cy="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H="1">
            <a:off x="6990432" y="2911878"/>
            <a:ext cx="32694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0" idx="1"/>
          </p:cNvCxnSpPr>
          <p:nvPr/>
        </p:nvCxnSpPr>
        <p:spPr>
          <a:xfrm flipH="1" flipV="1">
            <a:off x="2883483" y="2794246"/>
            <a:ext cx="3154449" cy="2072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V="1">
            <a:off x="8556142" y="3278506"/>
            <a:ext cx="1670992" cy="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10227134" y="3278508"/>
            <a:ext cx="0" cy="116886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flipH="1">
            <a:off x="6990433" y="4447372"/>
            <a:ext cx="32367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テキスト ボックス 90"/>
          <p:cNvSpPr txBox="1"/>
          <p:nvPr/>
        </p:nvSpPr>
        <p:spPr>
          <a:xfrm>
            <a:off x="8495978" y="690768"/>
            <a:ext cx="455574" cy="369332"/>
          </a:xfrm>
          <a:prstGeom prst="rect">
            <a:avLst/>
          </a:prstGeom>
          <a:noFill/>
        </p:spPr>
        <p:txBody>
          <a:bodyPr wrap="none" rtlCol="0">
            <a:spAutoFit/>
          </a:bodyPr>
          <a:lstStyle/>
          <a:p>
            <a:r>
              <a:rPr lang="en-US" altLang="ja-JP" dirty="0" smtClean="0"/>
              <a:t>No</a:t>
            </a:r>
            <a:endParaRPr kumimoji="1" lang="ja-JP" altLang="en-US" dirty="0"/>
          </a:p>
        </p:txBody>
      </p:sp>
      <p:sp>
        <p:nvSpPr>
          <p:cNvPr id="92" name="テキスト ボックス 91"/>
          <p:cNvSpPr txBox="1"/>
          <p:nvPr/>
        </p:nvSpPr>
        <p:spPr>
          <a:xfrm>
            <a:off x="8397390" y="2921540"/>
            <a:ext cx="455574" cy="369332"/>
          </a:xfrm>
          <a:prstGeom prst="rect">
            <a:avLst/>
          </a:prstGeom>
          <a:noFill/>
        </p:spPr>
        <p:txBody>
          <a:bodyPr wrap="none" rtlCol="0">
            <a:spAutoFit/>
          </a:bodyPr>
          <a:lstStyle/>
          <a:p>
            <a:r>
              <a:rPr lang="en-US" altLang="ja-JP" dirty="0" smtClean="0"/>
              <a:t>No</a:t>
            </a:r>
            <a:endParaRPr kumimoji="1" lang="ja-JP" altLang="en-US" dirty="0"/>
          </a:p>
        </p:txBody>
      </p:sp>
      <p:sp>
        <p:nvSpPr>
          <p:cNvPr id="94" name="テキスト ボックス 93"/>
          <p:cNvSpPr txBox="1"/>
          <p:nvPr/>
        </p:nvSpPr>
        <p:spPr>
          <a:xfrm>
            <a:off x="6302366" y="1172194"/>
            <a:ext cx="485518" cy="369332"/>
          </a:xfrm>
          <a:prstGeom prst="rect">
            <a:avLst/>
          </a:prstGeom>
          <a:noFill/>
        </p:spPr>
        <p:txBody>
          <a:bodyPr wrap="none" rtlCol="0">
            <a:spAutoFit/>
          </a:bodyPr>
          <a:lstStyle/>
          <a:p>
            <a:r>
              <a:rPr kumimoji="1" lang="en-US" altLang="ja-JP" dirty="0" smtClean="0"/>
              <a:t>Yes</a:t>
            </a:r>
            <a:endParaRPr kumimoji="1" lang="ja-JP" altLang="en-US" dirty="0"/>
          </a:p>
        </p:txBody>
      </p:sp>
      <p:sp>
        <p:nvSpPr>
          <p:cNvPr id="95" name="テキスト ボックス 94"/>
          <p:cNvSpPr txBox="1"/>
          <p:nvPr/>
        </p:nvSpPr>
        <p:spPr>
          <a:xfrm>
            <a:off x="6302366" y="3408216"/>
            <a:ext cx="485518" cy="369332"/>
          </a:xfrm>
          <a:prstGeom prst="rect">
            <a:avLst/>
          </a:prstGeom>
          <a:noFill/>
        </p:spPr>
        <p:txBody>
          <a:bodyPr wrap="none" rtlCol="0">
            <a:spAutoFit/>
          </a:bodyPr>
          <a:lstStyle/>
          <a:p>
            <a:r>
              <a:rPr kumimoji="1" lang="en-US" altLang="ja-JP" dirty="0" smtClean="0"/>
              <a:t>Yes</a:t>
            </a:r>
            <a:endParaRPr kumimoji="1" lang="ja-JP" altLang="en-US" dirty="0"/>
          </a:p>
        </p:txBody>
      </p:sp>
      <p:cxnSp>
        <p:nvCxnSpPr>
          <p:cNvPr id="2079" name="直線コネクタ 2078"/>
          <p:cNvCxnSpPr/>
          <p:nvPr/>
        </p:nvCxnSpPr>
        <p:spPr>
          <a:xfrm>
            <a:off x="908809" y="2320407"/>
            <a:ext cx="0" cy="58974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2694101" y="2319485"/>
            <a:ext cx="0" cy="58974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a:off x="928618" y="3819585"/>
            <a:ext cx="0" cy="58974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2694101" y="3805963"/>
            <a:ext cx="0" cy="58974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3933909" y="5195202"/>
            <a:ext cx="7570278" cy="1477328"/>
          </a:xfrm>
          <a:prstGeom prst="rect">
            <a:avLst/>
          </a:prstGeom>
          <a:noFill/>
        </p:spPr>
        <p:txBody>
          <a:bodyPr wrap="none" rtlCol="0">
            <a:spAutoFit/>
          </a:bodyPr>
          <a:lstStyle/>
          <a:p>
            <a:r>
              <a:rPr lang="ja-JP" altLang="en-US" smtClean="0"/>
              <a:t>・</a:t>
            </a:r>
            <a:r>
              <a:rPr lang="en-US" altLang="ja-JP" smtClean="0"/>
              <a:t>ActionMethod</a:t>
            </a:r>
            <a:r>
              <a:rPr lang="ja-JP" altLang="en-US" smtClean="0"/>
              <a:t>で着弾処理と通常の弾丸処理完全に分けて行っています。</a:t>
            </a:r>
            <a:endParaRPr lang="en-US" altLang="ja-JP" smtClean="0"/>
          </a:p>
          <a:p>
            <a:r>
              <a:rPr lang="ja-JP" altLang="en-US" smtClean="0"/>
              <a:t>・</a:t>
            </a:r>
            <a:r>
              <a:rPr lang="en-US" altLang="ja-JP" smtClean="0"/>
              <a:t>m</a:t>
            </a:r>
            <a:r>
              <a:rPr kumimoji="1" lang="en-US" altLang="ja-JP" smtClean="0"/>
              <a:t>_del</a:t>
            </a:r>
            <a:r>
              <a:rPr kumimoji="1" lang="ja-JP" altLang="en-US" smtClean="0"/>
              <a:t>の</a:t>
            </a:r>
            <a:r>
              <a:rPr lang="ja-JP" altLang="en-US" smtClean="0"/>
              <a:t>状態</a:t>
            </a:r>
            <a:r>
              <a:rPr lang="en-US" altLang="ja-JP" smtClean="0"/>
              <a:t>flag</a:t>
            </a:r>
            <a:r>
              <a:rPr lang="ja-JP" altLang="en-US" smtClean="0"/>
              <a:t>で処理が変わる仕掛けにしています</a:t>
            </a:r>
            <a:endParaRPr lang="en-US" altLang="ja-JP" smtClean="0"/>
          </a:p>
          <a:p>
            <a:r>
              <a:rPr kumimoji="1" lang="ja-JP" altLang="en-US" smtClean="0"/>
              <a:t>・着弾</a:t>
            </a:r>
            <a:r>
              <a:rPr kumimoji="1" lang="en-US" altLang="ja-JP" smtClean="0"/>
              <a:t>Effect</a:t>
            </a:r>
            <a:r>
              <a:rPr kumimoji="1" lang="ja-JP" altLang="en-US" smtClean="0"/>
              <a:t>処理は、</a:t>
            </a:r>
            <a:r>
              <a:rPr kumimoji="1" lang="en-US" altLang="ja-JP" smtClean="0"/>
              <a:t>m_ani_time</a:t>
            </a:r>
            <a:r>
              <a:rPr kumimoji="1" lang="ja-JP" altLang="en-US" smtClean="0"/>
              <a:t>が最大値になると</a:t>
            </a:r>
            <a:r>
              <a:rPr kumimoji="1" lang="en-US" altLang="ja-JP" smtClean="0"/>
              <a:t>m_ani</a:t>
            </a:r>
            <a:r>
              <a:rPr kumimoji="1" lang="ja-JP" altLang="en-US" smtClean="0"/>
              <a:t>が</a:t>
            </a:r>
            <a:r>
              <a:rPr kumimoji="1" lang="en-US" altLang="ja-JP" smtClean="0"/>
              <a:t>1</a:t>
            </a:r>
            <a:r>
              <a:rPr kumimoji="1" lang="ja-JP" altLang="en-US" smtClean="0"/>
              <a:t>加算される。</a:t>
            </a:r>
            <a:endParaRPr kumimoji="1" lang="en-US" altLang="ja-JP" smtClean="0"/>
          </a:p>
          <a:p>
            <a:r>
              <a:rPr lang="ja-JP" altLang="en-US" smtClean="0"/>
              <a:t>・</a:t>
            </a:r>
            <a:r>
              <a:rPr lang="en-US" altLang="ja-JP" smtClean="0"/>
              <a:t>m</a:t>
            </a:r>
            <a:r>
              <a:rPr kumimoji="1" lang="en-US" altLang="ja-JP" smtClean="0"/>
              <a:t>_ani</a:t>
            </a:r>
            <a:r>
              <a:rPr kumimoji="1" lang="ja-JP" altLang="en-US" smtClean="0"/>
              <a:t>は</a:t>
            </a:r>
            <a:r>
              <a:rPr lang="ja-JP" altLang="en-US" smtClean="0"/>
              <a:t>要素番号といて扱っておりそこから</a:t>
            </a:r>
            <a:r>
              <a:rPr lang="en-US" altLang="ja-JP" smtClean="0"/>
              <a:t>RECT</a:t>
            </a:r>
            <a:r>
              <a:rPr lang="ja-JP" altLang="en-US" smtClean="0"/>
              <a:t>の情報を</a:t>
            </a:r>
            <a:r>
              <a:rPr lang="en-US" altLang="ja-JP" smtClean="0"/>
              <a:t>m_eff</a:t>
            </a:r>
            <a:r>
              <a:rPr lang="ja-JP" altLang="en-US" smtClean="0"/>
              <a:t>に渡してる。</a:t>
            </a:r>
            <a:endParaRPr lang="en-US" altLang="ja-JP" smtClean="0"/>
          </a:p>
          <a:p>
            <a:r>
              <a:rPr lang="ja-JP" altLang="en-US" smtClean="0"/>
              <a:t>後は</a:t>
            </a:r>
            <a:r>
              <a:rPr lang="en-US" altLang="ja-JP" smtClean="0"/>
              <a:t>m_eff</a:t>
            </a:r>
            <a:r>
              <a:rPr lang="ja-JP" altLang="en-US" smtClean="0"/>
              <a:t>を</a:t>
            </a:r>
            <a:r>
              <a:rPr lang="en-US" altLang="ja-JP" smtClean="0"/>
              <a:t>Draw</a:t>
            </a:r>
            <a:r>
              <a:rPr lang="ja-JP" altLang="en-US" smtClean="0"/>
              <a:t>で扱うだけうまくいきます。</a:t>
            </a:r>
            <a:endParaRPr lang="en-US" altLang="ja-JP" smtClean="0"/>
          </a:p>
        </p:txBody>
      </p:sp>
    </p:spTree>
    <p:extLst>
      <p:ext uri="{BB962C8B-B14F-4D97-AF65-F5344CB8AC3E}">
        <p14:creationId xmlns:p14="http://schemas.microsoft.com/office/powerpoint/2010/main" val="90902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8100" y="0"/>
            <a:ext cx="12412372" cy="923330"/>
          </a:xfrm>
          <a:prstGeom prst="rect">
            <a:avLst/>
          </a:prstGeom>
          <a:noFill/>
        </p:spPr>
        <p:txBody>
          <a:bodyPr wrap="none" rtlCol="0">
            <a:spAutoFit/>
          </a:bodyPr>
          <a:lstStyle/>
          <a:p>
            <a:r>
              <a:rPr kumimoji="1" lang="ja-JP" altLang="en-US" smtClean="0"/>
              <a:t>・背景を置いて</a:t>
            </a:r>
            <a:r>
              <a:rPr kumimoji="1" lang="en-US" altLang="ja-JP" smtClean="0"/>
              <a:t>scroll</a:t>
            </a:r>
          </a:p>
          <a:p>
            <a:r>
              <a:rPr lang="ja-JP" altLang="en-US"/>
              <a:t>　</a:t>
            </a:r>
            <a:r>
              <a:rPr lang="ja-JP" altLang="en-US" smtClean="0"/>
              <a:t>これで</a:t>
            </a:r>
            <a:r>
              <a:rPr lang="en-US" altLang="ja-JP" smtClean="0"/>
              <a:t>Game</a:t>
            </a:r>
            <a:r>
              <a:rPr lang="ja-JP" altLang="en-US" smtClean="0"/>
              <a:t>としては完成しましたが、</a:t>
            </a:r>
            <a:r>
              <a:rPr lang="en-US" altLang="ja-JP"/>
              <a:t> </a:t>
            </a:r>
            <a:r>
              <a:rPr lang="en-US" altLang="ja-JP" smtClean="0"/>
              <a:t>Quality</a:t>
            </a:r>
            <a:r>
              <a:rPr lang="ja-JP" altLang="en-US" smtClean="0"/>
              <a:t>が低いので向上させていきましょう。それでは一番初めに背景を置いてみましょう</a:t>
            </a:r>
            <a:endParaRPr lang="en-US" altLang="ja-JP" smtClean="0"/>
          </a:p>
          <a:p>
            <a:r>
              <a:rPr kumimoji="1" lang="ja-JP" altLang="en-US" smtClean="0"/>
              <a:t>背景</a:t>
            </a:r>
            <a:r>
              <a:rPr kumimoji="1" lang="en-US" altLang="ja-JP" smtClean="0"/>
              <a:t>Graphic</a:t>
            </a:r>
            <a:r>
              <a:rPr kumimoji="1" lang="ja-JP" altLang="en-US" smtClean="0"/>
              <a:t>は</a:t>
            </a:r>
            <a:r>
              <a:rPr kumimoji="1" lang="en-US" altLang="ja-JP" smtClean="0"/>
              <a:t>Boss</a:t>
            </a:r>
            <a:r>
              <a:rPr lang="en-US" altLang="ja-JP" smtClean="0"/>
              <a:t>G</a:t>
            </a:r>
            <a:r>
              <a:rPr kumimoji="1" lang="en-US" altLang="ja-JP" smtClean="0"/>
              <a:t>raphic</a:t>
            </a:r>
            <a:r>
              <a:rPr kumimoji="1" lang="ja-JP" altLang="en-US" smtClean="0"/>
              <a:t>下の</a:t>
            </a:r>
            <a:r>
              <a:rPr kumimoji="1" lang="en-US" altLang="ja-JP" smtClean="0"/>
              <a:t>Data</a:t>
            </a:r>
            <a:r>
              <a:rPr kumimoji="1" lang="ja-JP" altLang="en-US" smtClean="0"/>
              <a:t>です。</a:t>
            </a:r>
            <a:endParaRPr kumimoji="1" lang="ja-JP" altLang="en-US"/>
          </a:p>
        </p:txBody>
      </p:sp>
      <p:pic>
        <p:nvPicPr>
          <p:cNvPr id="5" name="図 4"/>
          <p:cNvPicPr>
            <a:picLocks noChangeAspect="1"/>
          </p:cNvPicPr>
          <p:nvPr/>
        </p:nvPicPr>
        <p:blipFill>
          <a:blip r:embed="rId2"/>
          <a:stretch>
            <a:fillRect/>
          </a:stretch>
        </p:blipFill>
        <p:spPr>
          <a:xfrm>
            <a:off x="381000" y="1100137"/>
            <a:ext cx="4876800" cy="4886325"/>
          </a:xfrm>
          <a:prstGeom prst="rect">
            <a:avLst/>
          </a:prstGeom>
          <a:ln>
            <a:solidFill>
              <a:schemeClr val="tx1"/>
            </a:solidFill>
          </a:ln>
        </p:spPr>
      </p:pic>
      <p:cxnSp>
        <p:nvCxnSpPr>
          <p:cNvPr id="6" name="直線矢印コネクタ 5"/>
          <p:cNvCxnSpPr/>
          <p:nvPr/>
        </p:nvCxnSpPr>
        <p:spPr>
          <a:xfrm flipH="1">
            <a:off x="5427024" y="3543299"/>
            <a:ext cx="1418276" cy="70136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845300" y="3358633"/>
            <a:ext cx="1566519" cy="369332"/>
          </a:xfrm>
          <a:prstGeom prst="rect">
            <a:avLst/>
          </a:prstGeom>
          <a:noFill/>
        </p:spPr>
        <p:txBody>
          <a:bodyPr wrap="none" rtlCol="0">
            <a:spAutoFit/>
          </a:bodyPr>
          <a:lstStyle/>
          <a:p>
            <a:r>
              <a:rPr kumimoji="1" lang="ja-JP" altLang="en-US" smtClean="0"/>
              <a:t>背景の</a:t>
            </a:r>
            <a:r>
              <a:rPr kumimoji="1" lang="en-US" altLang="ja-JP" smtClean="0"/>
              <a:t>graphic</a:t>
            </a:r>
            <a:endParaRPr kumimoji="1" lang="ja-JP" altLang="en-US"/>
          </a:p>
        </p:txBody>
      </p:sp>
      <p:sp>
        <p:nvSpPr>
          <p:cNvPr id="10" name="テキスト ボックス 9"/>
          <p:cNvSpPr txBox="1"/>
          <p:nvPr/>
        </p:nvSpPr>
        <p:spPr>
          <a:xfrm>
            <a:off x="152400" y="6223000"/>
            <a:ext cx="8646983" cy="369332"/>
          </a:xfrm>
          <a:prstGeom prst="rect">
            <a:avLst/>
          </a:prstGeom>
          <a:noFill/>
        </p:spPr>
        <p:txBody>
          <a:bodyPr wrap="none" rtlCol="0">
            <a:spAutoFit/>
          </a:bodyPr>
          <a:lstStyle/>
          <a:p>
            <a:r>
              <a:rPr kumimoji="1" lang="en-US" altLang="ja-JP" smtClean="0"/>
              <a:t>Boss</a:t>
            </a:r>
            <a:r>
              <a:rPr lang="ja-JP" altLang="en-US" smtClean="0"/>
              <a:t>と背景の</a:t>
            </a:r>
            <a:r>
              <a:rPr lang="en-US" altLang="ja-JP" smtClean="0"/>
              <a:t>graphic</a:t>
            </a:r>
            <a:r>
              <a:rPr lang="ja-JP" altLang="en-US" smtClean="0"/>
              <a:t>は一緒描いていますので、既に読み込み済みってことになります。</a:t>
            </a:r>
            <a:endParaRPr kumimoji="1" lang="ja-JP" altLang="en-US"/>
          </a:p>
        </p:txBody>
      </p:sp>
    </p:spTree>
    <p:extLst>
      <p:ext uri="{BB962C8B-B14F-4D97-AF65-F5344CB8AC3E}">
        <p14:creationId xmlns:p14="http://schemas.microsoft.com/office/powerpoint/2010/main" val="1739160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8900" y="0"/>
            <a:ext cx="3204339" cy="369332"/>
          </a:xfrm>
          <a:prstGeom prst="rect">
            <a:avLst/>
          </a:prstGeom>
          <a:noFill/>
        </p:spPr>
        <p:txBody>
          <a:bodyPr wrap="none" rtlCol="0">
            <a:spAutoFit/>
          </a:bodyPr>
          <a:lstStyle/>
          <a:p>
            <a:r>
              <a:rPr kumimoji="1" lang="ja-JP" altLang="en-US" smtClean="0"/>
              <a:t>・</a:t>
            </a:r>
            <a:r>
              <a:rPr kumimoji="1" lang="en-US" altLang="ja-JP" smtClean="0"/>
              <a:t>flowchart</a:t>
            </a:r>
            <a:r>
              <a:rPr kumimoji="1" lang="ja-JP" altLang="en-US" smtClean="0"/>
              <a:t>を元に</a:t>
            </a:r>
            <a:r>
              <a:rPr kumimoji="1" lang="en-US" altLang="ja-JP" smtClean="0"/>
              <a:t>program</a:t>
            </a:r>
            <a:r>
              <a:rPr kumimoji="1" lang="ja-JP" altLang="en-US" smtClean="0"/>
              <a:t>を書く</a:t>
            </a:r>
            <a:endParaRPr kumimoji="1" lang="ja-JP" altLang="en-US"/>
          </a:p>
        </p:txBody>
      </p:sp>
      <p:pic>
        <p:nvPicPr>
          <p:cNvPr id="5" name="図 4"/>
          <p:cNvPicPr>
            <a:picLocks noChangeAspect="1"/>
          </p:cNvPicPr>
          <p:nvPr/>
        </p:nvPicPr>
        <p:blipFill>
          <a:blip r:embed="rId2"/>
          <a:stretch>
            <a:fillRect/>
          </a:stretch>
        </p:blipFill>
        <p:spPr>
          <a:xfrm>
            <a:off x="119063" y="633096"/>
            <a:ext cx="5772150" cy="5848350"/>
          </a:xfrm>
          <a:prstGeom prst="rect">
            <a:avLst/>
          </a:prstGeom>
          <a:ln>
            <a:solidFill>
              <a:schemeClr val="tx1"/>
            </a:solidFill>
          </a:ln>
        </p:spPr>
      </p:pic>
      <p:sp>
        <p:nvSpPr>
          <p:cNvPr id="6" name="正方形/長方形 5"/>
          <p:cNvSpPr/>
          <p:nvPr/>
        </p:nvSpPr>
        <p:spPr>
          <a:xfrm>
            <a:off x="0" y="263764"/>
            <a:ext cx="1577611" cy="369332"/>
          </a:xfrm>
          <a:prstGeom prst="rect">
            <a:avLst/>
          </a:prstGeom>
        </p:spPr>
        <p:txBody>
          <a:bodyPr wrap="none">
            <a:spAutoFit/>
          </a:bodyPr>
          <a:lstStyle/>
          <a:p>
            <a:r>
              <a:rPr lang="en-US" altLang="ja-JP" dirty="0"/>
              <a:t>CObjBullet.cpp</a:t>
            </a:r>
            <a:endParaRPr lang="ja-JP" altLang="en-US" dirty="0"/>
          </a:p>
        </p:txBody>
      </p:sp>
      <p:pic>
        <p:nvPicPr>
          <p:cNvPr id="8" name="図 7"/>
          <p:cNvPicPr>
            <a:picLocks noChangeAspect="1"/>
          </p:cNvPicPr>
          <p:nvPr/>
        </p:nvPicPr>
        <p:blipFill>
          <a:blip r:embed="rId3"/>
          <a:stretch>
            <a:fillRect/>
          </a:stretch>
        </p:blipFill>
        <p:spPr>
          <a:xfrm>
            <a:off x="6238876" y="633096"/>
            <a:ext cx="5266389" cy="3494404"/>
          </a:xfrm>
          <a:prstGeom prst="rect">
            <a:avLst/>
          </a:prstGeom>
          <a:ln>
            <a:solidFill>
              <a:schemeClr val="tx1"/>
            </a:solidFill>
          </a:ln>
        </p:spPr>
      </p:pic>
      <p:sp>
        <p:nvSpPr>
          <p:cNvPr id="9" name="テキスト ボックス 8"/>
          <p:cNvSpPr txBox="1"/>
          <p:nvPr/>
        </p:nvSpPr>
        <p:spPr>
          <a:xfrm>
            <a:off x="6238876" y="4254500"/>
            <a:ext cx="5144101" cy="1754326"/>
          </a:xfrm>
          <a:prstGeom prst="rect">
            <a:avLst/>
          </a:prstGeom>
          <a:noFill/>
        </p:spPr>
        <p:txBody>
          <a:bodyPr wrap="none" rtlCol="0">
            <a:spAutoFit/>
          </a:bodyPr>
          <a:lstStyle/>
          <a:p>
            <a:r>
              <a:rPr kumimoji="1" lang="ja-JP" altLang="en-US" smtClean="0"/>
              <a:t>・</a:t>
            </a:r>
            <a:r>
              <a:rPr kumimoji="1" lang="en-US" altLang="ja-JP" smtClean="0">
                <a:solidFill>
                  <a:srgbClr val="FF0000"/>
                </a:solidFill>
              </a:rPr>
              <a:t>Draw</a:t>
            </a:r>
            <a:r>
              <a:rPr kumimoji="1" lang="ja-JP" altLang="en-US" smtClean="0">
                <a:solidFill>
                  <a:srgbClr val="FF0000"/>
                </a:solidFill>
              </a:rPr>
              <a:t>に書いていた</a:t>
            </a:r>
            <a:r>
              <a:rPr kumimoji="1" lang="en-US" altLang="ja-JP" smtClean="0">
                <a:solidFill>
                  <a:srgbClr val="FF0000"/>
                </a:solidFill>
              </a:rPr>
              <a:t>AnimationRECT</a:t>
            </a:r>
            <a:r>
              <a:rPr lang="ja-JP" altLang="en-US">
                <a:solidFill>
                  <a:srgbClr val="FF0000"/>
                </a:solidFill>
              </a:rPr>
              <a:t>情報</a:t>
            </a:r>
            <a:r>
              <a:rPr lang="ja-JP" altLang="en-US" smtClean="0">
                <a:solidFill>
                  <a:srgbClr val="FF0000"/>
                </a:solidFill>
              </a:rPr>
              <a:t>の配列を</a:t>
            </a:r>
            <a:endParaRPr lang="en-US" altLang="ja-JP" smtClean="0">
              <a:solidFill>
                <a:srgbClr val="FF0000"/>
              </a:solidFill>
            </a:endParaRPr>
          </a:p>
          <a:p>
            <a:r>
              <a:rPr kumimoji="1" lang="en-US" altLang="ja-JP" smtClean="0">
                <a:solidFill>
                  <a:srgbClr val="FF0000"/>
                </a:solidFill>
              </a:rPr>
              <a:t>Action</a:t>
            </a:r>
            <a:r>
              <a:rPr kumimoji="1" lang="ja-JP" altLang="en-US" smtClean="0">
                <a:solidFill>
                  <a:srgbClr val="FF0000"/>
                </a:solidFill>
              </a:rPr>
              <a:t>に持ってきました。</a:t>
            </a:r>
            <a:endParaRPr kumimoji="1" lang="en-US" altLang="ja-JP" smtClean="0">
              <a:solidFill>
                <a:srgbClr val="FF0000"/>
              </a:solidFill>
            </a:endParaRPr>
          </a:p>
          <a:p>
            <a:r>
              <a:rPr lang="ja-JP" altLang="en-US" smtClean="0"/>
              <a:t>・</a:t>
            </a:r>
            <a:r>
              <a:rPr lang="en-US" altLang="ja-JP" smtClean="0">
                <a:solidFill>
                  <a:srgbClr val="FF0000"/>
                </a:solidFill>
              </a:rPr>
              <a:t>return</a:t>
            </a:r>
            <a:r>
              <a:rPr lang="ja-JP" altLang="en-US" smtClean="0">
                <a:solidFill>
                  <a:srgbClr val="FF0000"/>
                </a:solidFill>
              </a:rPr>
              <a:t>命令で</a:t>
            </a:r>
            <a:r>
              <a:rPr lang="en-US" altLang="ja-JP" smtClean="0">
                <a:solidFill>
                  <a:srgbClr val="FF0000"/>
                </a:solidFill>
              </a:rPr>
              <a:t>Action</a:t>
            </a:r>
            <a:r>
              <a:rPr lang="ja-JP" altLang="en-US" smtClean="0">
                <a:solidFill>
                  <a:srgbClr val="FF0000"/>
                </a:solidFill>
              </a:rPr>
              <a:t>を終了</a:t>
            </a:r>
            <a:r>
              <a:rPr lang="ja-JP" altLang="en-US" smtClean="0"/>
              <a:t>させています。</a:t>
            </a:r>
            <a:endParaRPr lang="en-US" altLang="ja-JP" smtClean="0"/>
          </a:p>
          <a:p>
            <a:r>
              <a:rPr kumimoji="1" lang="ja-JP" altLang="en-US" smtClean="0"/>
              <a:t>・</a:t>
            </a:r>
            <a:r>
              <a:rPr kumimoji="1" lang="en-US" altLang="ja-JP" smtClean="0">
                <a:solidFill>
                  <a:srgbClr val="FF0000"/>
                </a:solidFill>
              </a:rPr>
              <a:t>hit-&gt;SetInvimcibility(true)</a:t>
            </a:r>
            <a:r>
              <a:rPr kumimoji="1" lang="ja-JP" altLang="en-US" smtClean="0">
                <a:solidFill>
                  <a:srgbClr val="FF0000"/>
                </a:solidFill>
              </a:rPr>
              <a:t>でこの</a:t>
            </a:r>
            <a:r>
              <a:rPr kumimoji="1" lang="en-US" altLang="ja-JP" smtClean="0">
                <a:solidFill>
                  <a:srgbClr val="FF0000"/>
                </a:solidFill>
              </a:rPr>
              <a:t>Hit</a:t>
            </a:r>
            <a:r>
              <a:rPr kumimoji="1" lang="ja-JP" altLang="en-US" smtClean="0">
                <a:solidFill>
                  <a:srgbClr val="FF0000"/>
                </a:solidFill>
              </a:rPr>
              <a:t>判定を無効</a:t>
            </a:r>
            <a:r>
              <a:rPr lang="ja-JP" altLang="en-US" smtClean="0"/>
              <a:t>にて</a:t>
            </a:r>
            <a:endParaRPr lang="en-US" altLang="ja-JP" smtClean="0"/>
          </a:p>
          <a:p>
            <a:r>
              <a:rPr kumimoji="1" lang="ja-JP" altLang="en-US"/>
              <a:t>他</a:t>
            </a:r>
            <a:r>
              <a:rPr kumimoji="1" lang="ja-JP" altLang="en-US" smtClean="0"/>
              <a:t>と当たらないようにしています。</a:t>
            </a:r>
            <a:endParaRPr kumimoji="1" lang="en-US" altLang="ja-JP" smtClean="0"/>
          </a:p>
          <a:p>
            <a:r>
              <a:rPr lang="ja-JP" altLang="en-US" smtClean="0"/>
              <a:t>・</a:t>
            </a:r>
            <a:r>
              <a:rPr lang="en-US" altLang="ja-JP" smtClean="0"/>
              <a:t>m_del</a:t>
            </a:r>
            <a:r>
              <a:rPr lang="ja-JP" altLang="en-US" smtClean="0"/>
              <a:t>の状態</a:t>
            </a:r>
            <a:r>
              <a:rPr lang="en-US" altLang="ja-JP" smtClean="0"/>
              <a:t>flag</a:t>
            </a:r>
            <a:r>
              <a:rPr lang="ja-JP" altLang="en-US" smtClean="0"/>
              <a:t>で二つの処理を操作しています。</a:t>
            </a:r>
            <a:endParaRPr kumimoji="1" lang="en-US" altLang="ja-JP" smtClean="0"/>
          </a:p>
        </p:txBody>
      </p:sp>
    </p:spTree>
    <p:extLst>
      <p:ext uri="{BB962C8B-B14F-4D97-AF65-F5344CB8AC3E}">
        <p14:creationId xmlns:p14="http://schemas.microsoft.com/office/powerpoint/2010/main" val="3486440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393604" cy="369332"/>
          </a:xfrm>
          <a:prstGeom prst="rect">
            <a:avLst/>
          </a:prstGeom>
          <a:noFill/>
        </p:spPr>
        <p:txBody>
          <a:bodyPr wrap="none" rtlCol="0">
            <a:spAutoFit/>
          </a:bodyPr>
          <a:lstStyle/>
          <a:p>
            <a:r>
              <a:rPr kumimoji="1" lang="ja-JP" altLang="en-US" smtClean="0"/>
              <a:t>・</a:t>
            </a:r>
            <a:r>
              <a:rPr kumimoji="1" lang="en-US" altLang="ja-JP" smtClean="0"/>
              <a:t>m_del</a:t>
            </a:r>
            <a:r>
              <a:rPr kumimoji="1" lang="ja-JP" altLang="en-US" smtClean="0"/>
              <a:t>で描画も分ける</a:t>
            </a:r>
            <a:endParaRPr kumimoji="1" lang="ja-JP" altLang="en-US"/>
          </a:p>
        </p:txBody>
      </p:sp>
      <p:pic>
        <p:nvPicPr>
          <p:cNvPr id="5" name="図 4"/>
          <p:cNvPicPr>
            <a:picLocks noChangeAspect="1"/>
          </p:cNvPicPr>
          <p:nvPr/>
        </p:nvPicPr>
        <p:blipFill>
          <a:blip r:embed="rId2"/>
          <a:stretch>
            <a:fillRect/>
          </a:stretch>
        </p:blipFill>
        <p:spPr>
          <a:xfrm>
            <a:off x="307974" y="488950"/>
            <a:ext cx="3756025" cy="6100390"/>
          </a:xfrm>
          <a:prstGeom prst="rect">
            <a:avLst/>
          </a:prstGeom>
          <a:ln>
            <a:solidFill>
              <a:schemeClr val="tx1"/>
            </a:solidFill>
          </a:ln>
        </p:spPr>
      </p:pic>
      <p:sp>
        <p:nvSpPr>
          <p:cNvPr id="6" name="テキスト ボックス 5"/>
          <p:cNvSpPr txBox="1"/>
          <p:nvPr/>
        </p:nvSpPr>
        <p:spPr>
          <a:xfrm>
            <a:off x="4241800" y="609600"/>
            <a:ext cx="7473584" cy="646331"/>
          </a:xfrm>
          <a:prstGeom prst="rect">
            <a:avLst/>
          </a:prstGeom>
          <a:noFill/>
        </p:spPr>
        <p:txBody>
          <a:bodyPr wrap="none" rtlCol="0">
            <a:spAutoFit/>
          </a:bodyPr>
          <a:lstStyle/>
          <a:p>
            <a:r>
              <a:rPr lang="ja-JP" altLang="en-US" smtClean="0"/>
              <a:t>更新：</a:t>
            </a:r>
            <a:endParaRPr lang="en-US" altLang="ja-JP" smtClean="0"/>
          </a:p>
          <a:p>
            <a:r>
              <a:rPr lang="en-US" altLang="ja-JP" smtClean="0"/>
              <a:t>m_del </a:t>
            </a:r>
            <a:r>
              <a:rPr lang="ja-JP" altLang="en-US" smtClean="0"/>
              <a:t>の状態で描画する</a:t>
            </a:r>
            <a:r>
              <a:rPr lang="en-US" altLang="ja-JP" smtClean="0"/>
              <a:t>RECT</a:t>
            </a:r>
            <a:r>
              <a:rPr lang="ja-JP" altLang="en-US" smtClean="0"/>
              <a:t>情報違うのでこんな感じに分けて見ました。</a:t>
            </a:r>
            <a:endParaRPr kumimoji="1" lang="ja-JP" altLang="en-US"/>
          </a:p>
        </p:txBody>
      </p:sp>
      <p:cxnSp>
        <p:nvCxnSpPr>
          <p:cNvPr id="7" name="直線矢印コネクタ 6"/>
          <p:cNvCxnSpPr>
            <a:stCxn id="6" idx="1"/>
          </p:cNvCxnSpPr>
          <p:nvPr/>
        </p:nvCxnSpPr>
        <p:spPr>
          <a:xfrm flipH="1">
            <a:off x="3213100" y="932766"/>
            <a:ext cx="1028700" cy="125163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336889" y="2501900"/>
            <a:ext cx="7378495" cy="923330"/>
          </a:xfrm>
          <a:prstGeom prst="rect">
            <a:avLst/>
          </a:prstGeom>
          <a:noFill/>
        </p:spPr>
        <p:txBody>
          <a:bodyPr wrap="none" rtlCol="0">
            <a:spAutoFit/>
          </a:bodyPr>
          <a:lstStyle/>
          <a:p>
            <a:r>
              <a:rPr kumimoji="1" lang="ja-JP" altLang="en-US" dirty="0" smtClean="0"/>
              <a:t>とりあえず、着弾</a:t>
            </a:r>
            <a:r>
              <a:rPr kumimoji="1" lang="en-US" altLang="ja-JP" dirty="0" smtClean="0"/>
              <a:t>effect</a:t>
            </a:r>
            <a:r>
              <a:rPr kumimoji="1" lang="ja-JP" altLang="en-US" dirty="0" smtClean="0"/>
              <a:t>は成功したと思いますが、</a:t>
            </a:r>
            <a:r>
              <a:rPr kumimoji="1" lang="ja-JP" altLang="en-US" dirty="0" smtClean="0">
                <a:solidFill>
                  <a:srgbClr val="FF0000"/>
                </a:solidFill>
              </a:rPr>
              <a:t>これを全ての弾丸で行うと</a:t>
            </a:r>
            <a:endParaRPr kumimoji="1" lang="en-US" altLang="ja-JP" dirty="0" smtClean="0">
              <a:solidFill>
                <a:srgbClr val="FF0000"/>
              </a:solidFill>
            </a:endParaRPr>
          </a:p>
          <a:p>
            <a:r>
              <a:rPr lang="ja-JP" altLang="en-US" dirty="0" smtClean="0">
                <a:solidFill>
                  <a:srgbClr val="FF0000"/>
                </a:solidFill>
              </a:rPr>
              <a:t>なると大変なので</a:t>
            </a:r>
            <a:r>
              <a:rPr lang="en-US" altLang="ja-JP" dirty="0" smtClean="0">
                <a:solidFill>
                  <a:srgbClr val="FF0000"/>
                </a:solidFill>
              </a:rPr>
              <a:t>module</a:t>
            </a:r>
            <a:r>
              <a:rPr lang="ja-JP" altLang="en-US" dirty="0" smtClean="0">
                <a:solidFill>
                  <a:srgbClr val="FF0000"/>
                </a:solidFill>
              </a:rPr>
              <a:t>に、</a:t>
            </a:r>
            <a:r>
              <a:rPr lang="ja-JP" altLang="en-US" dirty="0">
                <a:solidFill>
                  <a:srgbClr val="FF0000"/>
                </a:solidFill>
              </a:rPr>
              <a:t>ある</a:t>
            </a:r>
            <a:r>
              <a:rPr lang="ja-JP" altLang="en-US" dirty="0" smtClean="0">
                <a:solidFill>
                  <a:srgbClr val="FF0000"/>
                </a:solidFill>
              </a:rPr>
              <a:t>程度の処理を任せます</a:t>
            </a:r>
            <a:r>
              <a:rPr lang="ja-JP" altLang="en-US" dirty="0" smtClean="0"/>
              <a:t>。</a:t>
            </a:r>
            <a:endParaRPr lang="en-US" altLang="ja-JP" dirty="0" smtClean="0"/>
          </a:p>
          <a:p>
            <a:r>
              <a:rPr kumimoji="1" lang="ja-JP" altLang="en-US" dirty="0" smtClean="0"/>
              <a:t>また、</a:t>
            </a:r>
            <a:r>
              <a:rPr lang="en-US" altLang="ja-JP" dirty="0" smtClean="0"/>
              <a:t>Draw</a:t>
            </a:r>
            <a:r>
              <a:rPr lang="ja-JP" altLang="en-US" dirty="0" smtClean="0"/>
              <a:t>の部分も</a:t>
            </a:r>
            <a:r>
              <a:rPr lang="en-US" altLang="ja-JP" dirty="0" smtClean="0"/>
              <a:t>if</a:t>
            </a:r>
            <a:r>
              <a:rPr lang="ja-JP" altLang="en-US" dirty="0" smtClean="0"/>
              <a:t>文で分けなくても良いようにしてみましょう。</a:t>
            </a:r>
            <a:endParaRPr kumimoji="1" lang="ja-JP" altLang="en-US" dirty="0"/>
          </a:p>
        </p:txBody>
      </p:sp>
    </p:spTree>
    <p:extLst>
      <p:ext uri="{BB962C8B-B14F-4D97-AF65-F5344CB8AC3E}">
        <p14:creationId xmlns:p14="http://schemas.microsoft.com/office/powerpoint/2010/main" val="2317107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497513" y="1223486"/>
            <a:ext cx="6710042" cy="923330"/>
          </a:xfrm>
          <a:prstGeom prst="rect">
            <a:avLst/>
          </a:prstGeom>
          <a:noFill/>
        </p:spPr>
        <p:txBody>
          <a:bodyPr wrap="none" rtlCol="0">
            <a:spAutoFit/>
          </a:bodyPr>
          <a:lstStyle/>
          <a:p>
            <a:r>
              <a:rPr kumimoji="1" lang="ja-JP" altLang="en-US" dirty="0" smtClean="0"/>
              <a:t>・</a:t>
            </a:r>
            <a:r>
              <a:rPr kumimoji="1" lang="en-US" altLang="ja-JP" dirty="0" smtClean="0"/>
              <a:t>Animation</a:t>
            </a:r>
            <a:r>
              <a:rPr lang="ja-JP" altLang="en-US" dirty="0"/>
              <a:t>制</a:t>
            </a:r>
            <a:r>
              <a:rPr lang="ja-JP" altLang="en-US" dirty="0" smtClean="0"/>
              <a:t>御</a:t>
            </a:r>
            <a:r>
              <a:rPr lang="ja-JP" altLang="en-US" dirty="0"/>
              <a:t>部分</a:t>
            </a:r>
            <a:r>
              <a:rPr lang="ja-JP" altLang="en-US" dirty="0" smtClean="0"/>
              <a:t>を</a:t>
            </a:r>
            <a:r>
              <a:rPr lang="en-US" altLang="ja-JP" dirty="0" smtClean="0"/>
              <a:t>module</a:t>
            </a:r>
            <a:r>
              <a:rPr lang="ja-JP" altLang="en-US" dirty="0" smtClean="0"/>
              <a:t>に任せてみる</a:t>
            </a:r>
            <a:endParaRPr lang="en-US" altLang="ja-JP" dirty="0" smtClean="0"/>
          </a:p>
          <a:p>
            <a:r>
              <a:rPr kumimoji="1" lang="en-US" altLang="ja-JP" dirty="0"/>
              <a:t> </a:t>
            </a:r>
            <a:r>
              <a:rPr kumimoji="1" lang="ja-JP" altLang="en-US" dirty="0" smtClean="0"/>
              <a:t>弾丸と着弾</a:t>
            </a:r>
            <a:r>
              <a:rPr kumimoji="1" lang="en-US" altLang="ja-JP" dirty="0" smtClean="0"/>
              <a:t>animation</a:t>
            </a:r>
            <a:r>
              <a:rPr lang="ja-JP" altLang="en-US" dirty="0"/>
              <a:t>の</a:t>
            </a:r>
            <a:r>
              <a:rPr lang="en-US" altLang="ja-JP" dirty="0" smtClean="0"/>
              <a:t>RECT</a:t>
            </a:r>
            <a:r>
              <a:rPr lang="ja-JP" altLang="en-US" dirty="0" smtClean="0"/>
              <a:t>を常に情報を常にとり続けるようにした</a:t>
            </a:r>
            <a:endParaRPr lang="en-US" altLang="ja-JP" dirty="0" smtClean="0"/>
          </a:p>
          <a:p>
            <a:r>
              <a:rPr kumimoji="1" lang="ja-JP" altLang="en-US" dirty="0"/>
              <a:t>以外</a:t>
            </a:r>
            <a:r>
              <a:rPr kumimoji="1" lang="ja-JP" altLang="en-US" dirty="0" smtClean="0"/>
              <a:t>は</a:t>
            </a:r>
            <a:r>
              <a:rPr kumimoji="1" lang="en-US" altLang="ja-JP" dirty="0" smtClean="0"/>
              <a:t>algorithm</a:t>
            </a:r>
            <a:r>
              <a:rPr kumimoji="1" lang="ja-JP" altLang="en-US" dirty="0" smtClean="0"/>
              <a:t>は変わっていません。</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1240393"/>
            <a:ext cx="5194300" cy="542024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正方形/長方形 1"/>
          <p:cNvSpPr/>
          <p:nvPr/>
        </p:nvSpPr>
        <p:spPr>
          <a:xfrm>
            <a:off x="0" y="883761"/>
            <a:ext cx="1879041" cy="369332"/>
          </a:xfrm>
          <a:prstGeom prst="rect">
            <a:avLst/>
          </a:prstGeom>
        </p:spPr>
        <p:txBody>
          <a:bodyPr wrap="none">
            <a:spAutoFit/>
          </a:bodyPr>
          <a:lstStyle/>
          <a:p>
            <a:r>
              <a:rPr lang="en-US" altLang="ja-JP" dirty="0"/>
              <a:t>UtilityModule.cpp</a:t>
            </a:r>
            <a:endParaRPr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369332"/>
            <a:ext cx="8964409" cy="485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正方形/長方形 5"/>
          <p:cNvSpPr/>
          <p:nvPr/>
        </p:nvSpPr>
        <p:spPr>
          <a:xfrm>
            <a:off x="0" y="28059"/>
            <a:ext cx="1659429" cy="369332"/>
          </a:xfrm>
          <a:prstGeom prst="rect">
            <a:avLst/>
          </a:prstGeom>
        </p:spPr>
        <p:txBody>
          <a:bodyPr wrap="none">
            <a:spAutoFit/>
          </a:bodyPr>
          <a:lstStyle/>
          <a:p>
            <a:r>
              <a:rPr lang="en-US" altLang="ja-JP" dirty="0" err="1" smtClean="0"/>
              <a:t>UtilityModule.h</a:t>
            </a:r>
            <a:endParaRPr lang="ja-JP" altLang="en-US" dirty="0"/>
          </a:p>
        </p:txBody>
      </p:sp>
      <p:sp>
        <p:nvSpPr>
          <p:cNvPr id="3" name="テキスト ボックス 2"/>
          <p:cNvSpPr txBox="1"/>
          <p:nvPr/>
        </p:nvSpPr>
        <p:spPr>
          <a:xfrm>
            <a:off x="5497513" y="2603500"/>
            <a:ext cx="6440481" cy="646331"/>
          </a:xfrm>
          <a:prstGeom prst="rect">
            <a:avLst/>
          </a:prstGeom>
          <a:noFill/>
        </p:spPr>
        <p:txBody>
          <a:bodyPr wrap="none" rtlCol="0">
            <a:spAutoFit/>
          </a:bodyPr>
          <a:lstStyle/>
          <a:p>
            <a:r>
              <a:rPr kumimoji="1" lang="en-US" altLang="ja-JP" dirty="0" smtClean="0"/>
              <a:t>Animation</a:t>
            </a:r>
            <a:r>
              <a:rPr kumimoji="1" lang="ja-JP" altLang="en-US" dirty="0" smtClean="0"/>
              <a:t>をここに持たせることで、今後は全体に</a:t>
            </a:r>
            <a:r>
              <a:rPr kumimoji="1" lang="en-US" altLang="ja-JP" dirty="0" smtClean="0"/>
              <a:t>Source</a:t>
            </a:r>
            <a:r>
              <a:rPr kumimoji="1" lang="ja-JP" altLang="en-US" dirty="0" smtClean="0"/>
              <a:t>肥満化を</a:t>
            </a:r>
            <a:endParaRPr kumimoji="1" lang="en-US" altLang="ja-JP" dirty="0" smtClean="0"/>
          </a:p>
          <a:p>
            <a:r>
              <a:rPr lang="ja-JP" altLang="en-US" dirty="0"/>
              <a:t>圧させること</a:t>
            </a:r>
            <a:r>
              <a:rPr lang="ja-JP" altLang="en-US" dirty="0" smtClean="0"/>
              <a:t>ができると思います。</a:t>
            </a:r>
            <a:endParaRPr kumimoji="1" lang="ja-JP" altLang="en-US" dirty="0"/>
          </a:p>
        </p:txBody>
      </p:sp>
      <p:sp>
        <p:nvSpPr>
          <p:cNvPr id="9" name="正方形/長方形 8"/>
          <p:cNvSpPr/>
          <p:nvPr/>
        </p:nvSpPr>
        <p:spPr>
          <a:xfrm>
            <a:off x="5753659" y="4012465"/>
            <a:ext cx="1879041" cy="369332"/>
          </a:xfrm>
          <a:prstGeom prst="rect">
            <a:avLst/>
          </a:prstGeom>
        </p:spPr>
        <p:txBody>
          <a:bodyPr wrap="none">
            <a:spAutoFit/>
          </a:bodyPr>
          <a:lstStyle/>
          <a:p>
            <a:r>
              <a:rPr lang="en-US" altLang="ja-JP" dirty="0"/>
              <a:t>UtilityModule.cpp</a:t>
            </a:r>
            <a:endParaRPr lang="ja-JP" altLang="en-US" dirty="0"/>
          </a:p>
        </p:txBody>
      </p:sp>
      <p:sp>
        <p:nvSpPr>
          <p:cNvPr id="7" name="テキスト ボックス 6"/>
          <p:cNvSpPr txBox="1"/>
          <p:nvPr/>
        </p:nvSpPr>
        <p:spPr>
          <a:xfrm>
            <a:off x="5854700" y="5936274"/>
            <a:ext cx="5989140" cy="646331"/>
          </a:xfrm>
          <a:prstGeom prst="rect">
            <a:avLst/>
          </a:prstGeom>
          <a:noFill/>
        </p:spPr>
        <p:txBody>
          <a:bodyPr wrap="none" rtlCol="0">
            <a:spAutoFit/>
          </a:bodyPr>
          <a:lstStyle/>
          <a:p>
            <a:r>
              <a:rPr kumimoji="1" lang="ja-JP" altLang="en-US" dirty="0" smtClean="0"/>
              <a:t>追加：</a:t>
            </a:r>
            <a:r>
              <a:rPr kumimoji="1" lang="en-US" altLang="ja-JP" dirty="0" smtClean="0"/>
              <a:t>RECT_F</a:t>
            </a:r>
            <a:r>
              <a:rPr kumimoji="1" lang="ja-JP" altLang="en-US" dirty="0" smtClean="0"/>
              <a:t>を使ってるので</a:t>
            </a:r>
            <a:r>
              <a:rPr kumimoji="1" lang="en-US" altLang="ja-JP" dirty="0" smtClean="0"/>
              <a:t>include</a:t>
            </a:r>
            <a:r>
              <a:rPr kumimoji="1" lang="ja-JP" altLang="en-US" smtClean="0"/>
              <a:t>しましょう</a:t>
            </a:r>
            <a:r>
              <a:rPr kumimoji="1" lang="ja-JP" altLang="en-US" smtClean="0"/>
              <a:t>。</a:t>
            </a:r>
            <a:endParaRPr kumimoji="1" lang="en-US" altLang="ja-JP" smtClean="0"/>
          </a:p>
          <a:p>
            <a:r>
              <a:rPr lang="en-US" altLang="ja-JP"/>
              <a:t>u</a:t>
            </a:r>
            <a:r>
              <a:rPr lang="en-US" altLang="ja-JP" smtClean="0"/>
              <a:t>nsing namespace</a:t>
            </a:r>
            <a:r>
              <a:rPr lang="ja-JP" altLang="en-US" smtClean="0"/>
              <a:t>　</a:t>
            </a:r>
            <a:r>
              <a:rPr lang="en-US" altLang="ja-JP" smtClean="0"/>
              <a:t>GameL</a:t>
            </a:r>
            <a:r>
              <a:rPr lang="ja-JP" altLang="en-US" smtClean="0"/>
              <a:t>も宣言しないとうまくいかないぞ！</a:t>
            </a:r>
            <a:endParaRPr kumimoji="1" lang="ja-JP" altLang="en-US" dirty="0"/>
          </a:p>
        </p:txBody>
      </p:sp>
      <p:pic>
        <p:nvPicPr>
          <p:cNvPr id="8" name="図 7"/>
          <p:cNvPicPr>
            <a:picLocks noChangeAspect="1"/>
          </p:cNvPicPr>
          <p:nvPr/>
        </p:nvPicPr>
        <p:blipFill>
          <a:blip r:embed="rId4"/>
          <a:stretch>
            <a:fillRect/>
          </a:stretch>
        </p:blipFill>
        <p:spPr>
          <a:xfrm>
            <a:off x="5929109" y="4382094"/>
            <a:ext cx="4510887" cy="1240494"/>
          </a:xfrm>
          <a:prstGeom prst="rect">
            <a:avLst/>
          </a:prstGeom>
          <a:ln>
            <a:solidFill>
              <a:schemeClr val="tx1"/>
            </a:solidFill>
          </a:ln>
        </p:spPr>
      </p:pic>
    </p:spTree>
    <p:extLst>
      <p:ext uri="{BB962C8B-B14F-4D97-AF65-F5344CB8AC3E}">
        <p14:creationId xmlns:p14="http://schemas.microsoft.com/office/powerpoint/2010/main" val="1630952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8534"/>
            <a:ext cx="4051045" cy="369332"/>
          </a:xfrm>
          <a:prstGeom prst="rect">
            <a:avLst/>
          </a:prstGeom>
          <a:noFill/>
        </p:spPr>
        <p:txBody>
          <a:bodyPr wrap="none" rtlCol="0">
            <a:spAutoFit/>
          </a:bodyPr>
          <a:lstStyle/>
          <a:p>
            <a:r>
              <a:rPr kumimoji="1" lang="ja-JP" altLang="en-US" dirty="0" smtClean="0"/>
              <a:t>・</a:t>
            </a:r>
            <a:r>
              <a:rPr lang="en-US" altLang="ja-JP" dirty="0" err="1" smtClean="0"/>
              <a:t>CObjBullet</a:t>
            </a:r>
            <a:r>
              <a:rPr lang="ja-JP" altLang="en-US" dirty="0" smtClean="0"/>
              <a:t>に</a:t>
            </a:r>
            <a:r>
              <a:rPr lang="en-US" altLang="ja-JP" dirty="0" smtClean="0"/>
              <a:t>Module</a:t>
            </a:r>
            <a:r>
              <a:rPr lang="ja-JP" altLang="en-US" dirty="0" smtClean="0"/>
              <a:t>の関数を組み込む</a:t>
            </a:r>
            <a:endParaRPr kumimoji="1"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4" y="795378"/>
            <a:ext cx="4438650" cy="2752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1" y="3657600"/>
            <a:ext cx="4471295" cy="2286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正方形/長方形 4"/>
          <p:cNvSpPr/>
          <p:nvPr/>
        </p:nvSpPr>
        <p:spPr>
          <a:xfrm>
            <a:off x="92074" y="426046"/>
            <a:ext cx="1577611" cy="369332"/>
          </a:xfrm>
          <a:prstGeom prst="rect">
            <a:avLst/>
          </a:prstGeom>
        </p:spPr>
        <p:txBody>
          <a:bodyPr wrap="none">
            <a:spAutoFit/>
          </a:bodyPr>
          <a:lstStyle/>
          <a:p>
            <a:r>
              <a:rPr lang="en-US" altLang="ja-JP" dirty="0"/>
              <a:t>CObjBullet.cpp</a:t>
            </a:r>
            <a:endParaRPr lang="ja-JP" altLang="en-US" dirty="0"/>
          </a:p>
        </p:txBody>
      </p:sp>
      <p:sp>
        <p:nvSpPr>
          <p:cNvPr id="6" name="テキスト ボックス 5"/>
          <p:cNvSpPr txBox="1"/>
          <p:nvPr/>
        </p:nvSpPr>
        <p:spPr>
          <a:xfrm>
            <a:off x="4547046" y="3673516"/>
            <a:ext cx="7691080" cy="1477328"/>
          </a:xfrm>
          <a:prstGeom prst="rect">
            <a:avLst/>
          </a:prstGeom>
          <a:noFill/>
        </p:spPr>
        <p:txBody>
          <a:bodyPr wrap="none" rtlCol="0">
            <a:spAutoFit/>
          </a:bodyPr>
          <a:lstStyle/>
          <a:p>
            <a:r>
              <a:rPr kumimoji="1" lang="en-US" altLang="ja-JP" dirty="0" err="1" smtClean="0"/>
              <a:t>m_eff</a:t>
            </a:r>
            <a:r>
              <a:rPr kumimoji="1" lang="ja-JP" altLang="en-US" dirty="0" smtClean="0"/>
              <a:t>が</a:t>
            </a:r>
            <a:r>
              <a:rPr kumimoji="1" lang="en-US" altLang="ja-JP" dirty="0" smtClean="0"/>
              <a:t>Resources</a:t>
            </a:r>
            <a:r>
              <a:rPr kumimoji="1" lang="ja-JP" altLang="en-US" dirty="0" smtClean="0"/>
              <a:t>の</a:t>
            </a:r>
            <a:r>
              <a:rPr lang="en-US" altLang="ja-JP" dirty="0" smtClean="0"/>
              <a:t>rec</a:t>
            </a:r>
            <a:r>
              <a:rPr lang="ja-JP" altLang="en-US" dirty="0" smtClean="0"/>
              <a:t>の代わりになったため、</a:t>
            </a:r>
            <a:r>
              <a:rPr lang="en-US" altLang="ja-JP" dirty="0" err="1" smtClean="0"/>
              <a:t>DrawMethod</a:t>
            </a:r>
            <a:r>
              <a:rPr lang="ja-JP" altLang="en-US" dirty="0" smtClean="0"/>
              <a:t>も</a:t>
            </a:r>
            <a:r>
              <a:rPr kumimoji="1" lang="ja-JP" altLang="en-US" dirty="0" smtClean="0"/>
              <a:t>短くなりました。</a:t>
            </a:r>
            <a:endParaRPr kumimoji="1" lang="en-US" altLang="ja-JP" dirty="0" smtClean="0"/>
          </a:p>
          <a:p>
            <a:r>
              <a:rPr kumimoji="1" lang="ja-JP" altLang="en-US" dirty="0" smtClean="0"/>
              <a:t>必要な変数やその初期化もしないといけませんが、全ての弾丸にこの</a:t>
            </a:r>
            <a:r>
              <a:rPr kumimoji="1" lang="en-US" altLang="ja-JP" dirty="0" smtClean="0"/>
              <a:t>program</a:t>
            </a:r>
          </a:p>
          <a:p>
            <a:r>
              <a:rPr lang="ja-JP" altLang="en-US" dirty="0" smtClean="0"/>
              <a:t>を追加しましょう。</a:t>
            </a:r>
            <a:endParaRPr lang="en-US" altLang="ja-JP" dirty="0" smtClean="0"/>
          </a:p>
          <a:p>
            <a:r>
              <a:rPr lang="ja-JP" altLang="en-US" dirty="0" smtClean="0"/>
              <a:t>めんどうですが、</a:t>
            </a:r>
            <a:r>
              <a:rPr lang="ja-JP" altLang="en-US" dirty="0" smtClean="0">
                <a:solidFill>
                  <a:srgbClr val="FF0000"/>
                </a:solidFill>
              </a:rPr>
              <a:t>仕様書が無いのでこのような事なるわけです</a:t>
            </a:r>
            <a:r>
              <a:rPr lang="ja-JP" altLang="en-US" dirty="0" smtClean="0"/>
              <a:t>。</a:t>
            </a:r>
            <a:endParaRPr lang="en-US" altLang="ja-JP" dirty="0" smtClean="0"/>
          </a:p>
          <a:p>
            <a:r>
              <a:rPr lang="ja-JP" altLang="en-US" dirty="0"/>
              <a:t>開発する前</a:t>
            </a:r>
            <a:r>
              <a:rPr lang="ja-JP" altLang="en-US" dirty="0" smtClean="0"/>
              <a:t>に念入りに打ち合わせは必要ですね。</a:t>
            </a:r>
            <a:endParaRPr lang="en-US" altLang="ja-JP" dirty="0" smtClean="0"/>
          </a:p>
        </p:txBody>
      </p:sp>
      <p:sp>
        <p:nvSpPr>
          <p:cNvPr id="7" name="テキスト ボックス 6"/>
          <p:cNvSpPr txBox="1"/>
          <p:nvPr/>
        </p:nvSpPr>
        <p:spPr>
          <a:xfrm>
            <a:off x="4547046" y="889000"/>
            <a:ext cx="7378495" cy="646331"/>
          </a:xfrm>
          <a:prstGeom prst="rect">
            <a:avLst/>
          </a:prstGeom>
          <a:noFill/>
        </p:spPr>
        <p:txBody>
          <a:bodyPr wrap="none" rtlCol="0">
            <a:spAutoFit/>
          </a:bodyPr>
          <a:lstStyle/>
          <a:p>
            <a:r>
              <a:rPr kumimoji="1" lang="en-US" altLang="ja-JP" dirty="0" err="1" smtClean="0"/>
              <a:t>GetBullectEffect</a:t>
            </a:r>
            <a:r>
              <a:rPr kumimoji="1" lang="ja-JP" altLang="en-US" dirty="0" err="1" smtClean="0"/>
              <a:t>はとちら</a:t>
            </a:r>
            <a:r>
              <a:rPr kumimoji="1" lang="ja-JP" altLang="en-US" dirty="0" smtClean="0"/>
              <a:t>でも処理する関数なので、</a:t>
            </a:r>
            <a:r>
              <a:rPr kumimoji="1" lang="en-US" altLang="ja-JP" dirty="0" err="1" smtClean="0"/>
              <a:t>m_del</a:t>
            </a:r>
            <a:r>
              <a:rPr kumimoji="1" lang="ja-JP" altLang="en-US" dirty="0" smtClean="0"/>
              <a:t>の影響を受けない</a:t>
            </a:r>
            <a:endParaRPr kumimoji="1" lang="en-US" altLang="ja-JP" dirty="0" smtClean="0"/>
          </a:p>
          <a:p>
            <a:r>
              <a:rPr lang="ja-JP" altLang="en-US" dirty="0" smtClean="0"/>
              <a:t>ところで書いています。</a:t>
            </a:r>
            <a:endParaRPr kumimoji="1" lang="en-US" altLang="ja-JP" dirty="0" smtClean="0"/>
          </a:p>
        </p:txBody>
      </p:sp>
    </p:spTree>
    <p:extLst>
      <p:ext uri="{BB962C8B-B14F-4D97-AF65-F5344CB8AC3E}">
        <p14:creationId xmlns:p14="http://schemas.microsoft.com/office/powerpoint/2010/main" val="99925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273653" cy="369332"/>
          </a:xfrm>
          <a:prstGeom prst="rect">
            <a:avLst/>
          </a:prstGeom>
          <a:noFill/>
        </p:spPr>
        <p:txBody>
          <a:bodyPr wrap="none" rtlCol="0">
            <a:spAutoFit/>
          </a:bodyPr>
          <a:lstStyle/>
          <a:p>
            <a:r>
              <a:rPr kumimoji="1" lang="ja-JP" altLang="en-US" dirty="0" smtClean="0"/>
              <a:t>・</a:t>
            </a:r>
            <a:r>
              <a:rPr kumimoji="1" lang="ja-JP" altLang="en-US" smtClean="0"/>
              <a:t>残りの</a:t>
            </a:r>
            <a:r>
              <a:rPr lang="ja-JP" altLang="en-US"/>
              <a:t>弾丸</a:t>
            </a:r>
            <a:r>
              <a:rPr kumimoji="1" lang="ja-JP" altLang="en-US" smtClean="0"/>
              <a:t>に</a:t>
            </a:r>
            <a:r>
              <a:rPr kumimoji="1" lang="ja-JP" altLang="en-US" dirty="0" smtClean="0"/>
              <a:t>全て適用させる。</a:t>
            </a:r>
            <a:endParaRPr kumimoji="1" lang="ja-JP" altLang="en-US" dirty="0"/>
          </a:p>
        </p:txBody>
      </p:sp>
      <p:pic>
        <p:nvPicPr>
          <p:cNvPr id="2" name="図 1"/>
          <p:cNvPicPr>
            <a:picLocks noChangeAspect="1"/>
          </p:cNvPicPr>
          <p:nvPr/>
        </p:nvPicPr>
        <p:blipFill>
          <a:blip r:embed="rId2"/>
          <a:stretch>
            <a:fillRect/>
          </a:stretch>
        </p:blipFill>
        <p:spPr>
          <a:xfrm>
            <a:off x="217487" y="642937"/>
            <a:ext cx="2119313" cy="4227413"/>
          </a:xfrm>
          <a:prstGeom prst="rect">
            <a:avLst/>
          </a:prstGeom>
          <a:ln>
            <a:solidFill>
              <a:schemeClr val="tx1"/>
            </a:solidFill>
          </a:ln>
        </p:spPr>
      </p:pic>
      <p:pic>
        <p:nvPicPr>
          <p:cNvPr id="3" name="図 2"/>
          <p:cNvPicPr>
            <a:picLocks noChangeAspect="1"/>
          </p:cNvPicPr>
          <p:nvPr/>
        </p:nvPicPr>
        <p:blipFill>
          <a:blip r:embed="rId3"/>
          <a:stretch>
            <a:fillRect/>
          </a:stretch>
        </p:blipFill>
        <p:spPr>
          <a:xfrm>
            <a:off x="2717799" y="642936"/>
            <a:ext cx="2217659" cy="4227413"/>
          </a:xfrm>
          <a:prstGeom prst="rect">
            <a:avLst/>
          </a:prstGeom>
          <a:ln>
            <a:solidFill>
              <a:schemeClr val="tx1"/>
            </a:solidFill>
          </a:ln>
        </p:spPr>
      </p:pic>
      <p:sp>
        <p:nvSpPr>
          <p:cNvPr id="5" name="正方形/長方形 4"/>
          <p:cNvSpPr/>
          <p:nvPr/>
        </p:nvSpPr>
        <p:spPr>
          <a:xfrm>
            <a:off x="121701" y="321468"/>
            <a:ext cx="1890197" cy="369332"/>
          </a:xfrm>
          <a:prstGeom prst="rect">
            <a:avLst/>
          </a:prstGeom>
        </p:spPr>
        <p:txBody>
          <a:bodyPr wrap="none">
            <a:spAutoFit/>
          </a:bodyPr>
          <a:lstStyle/>
          <a:p>
            <a:r>
              <a:rPr lang="ja-JP" altLang="en-US"/>
              <a:t>CObjAngleBullet.h</a:t>
            </a:r>
          </a:p>
        </p:txBody>
      </p:sp>
      <p:sp>
        <p:nvSpPr>
          <p:cNvPr id="6" name="正方形/長方形 5"/>
          <p:cNvSpPr/>
          <p:nvPr/>
        </p:nvSpPr>
        <p:spPr>
          <a:xfrm>
            <a:off x="2608564" y="321468"/>
            <a:ext cx="2092176" cy="369332"/>
          </a:xfrm>
          <a:prstGeom prst="rect">
            <a:avLst/>
          </a:prstGeom>
        </p:spPr>
        <p:txBody>
          <a:bodyPr wrap="none">
            <a:spAutoFit/>
          </a:bodyPr>
          <a:lstStyle/>
          <a:p>
            <a:r>
              <a:rPr lang="ja-JP" altLang="en-US"/>
              <a:t>CObjHomingBullet.h</a:t>
            </a:r>
          </a:p>
        </p:txBody>
      </p:sp>
      <p:sp>
        <p:nvSpPr>
          <p:cNvPr id="7" name="テキスト ボックス 6"/>
          <p:cNvSpPr txBox="1"/>
          <p:nvPr/>
        </p:nvSpPr>
        <p:spPr>
          <a:xfrm>
            <a:off x="217487" y="4870802"/>
            <a:ext cx="3191451" cy="369332"/>
          </a:xfrm>
          <a:prstGeom prst="rect">
            <a:avLst/>
          </a:prstGeom>
          <a:noFill/>
        </p:spPr>
        <p:txBody>
          <a:bodyPr wrap="none" rtlCol="0">
            <a:spAutoFit/>
          </a:bodyPr>
          <a:lstStyle/>
          <a:p>
            <a:r>
              <a:rPr kumimoji="1" lang="ja-JP" altLang="en-US" smtClean="0"/>
              <a:t>着弾</a:t>
            </a:r>
            <a:r>
              <a:rPr kumimoji="1" lang="en-US" altLang="ja-JP" smtClean="0"/>
              <a:t>effect</a:t>
            </a:r>
            <a:r>
              <a:rPr kumimoji="1" lang="ja-JP" altLang="en-US" smtClean="0"/>
              <a:t>に必要な変数を宣言</a:t>
            </a:r>
            <a:endParaRPr kumimoji="1" lang="ja-JP" altLang="en-US"/>
          </a:p>
        </p:txBody>
      </p:sp>
      <p:pic>
        <p:nvPicPr>
          <p:cNvPr id="8" name="図 7"/>
          <p:cNvPicPr>
            <a:picLocks noChangeAspect="1"/>
          </p:cNvPicPr>
          <p:nvPr/>
        </p:nvPicPr>
        <p:blipFill>
          <a:blip r:embed="rId4"/>
          <a:stretch>
            <a:fillRect/>
          </a:stretch>
        </p:blipFill>
        <p:spPr>
          <a:xfrm>
            <a:off x="5316456" y="642936"/>
            <a:ext cx="2417843" cy="3040258"/>
          </a:xfrm>
          <a:prstGeom prst="rect">
            <a:avLst/>
          </a:prstGeom>
          <a:ln>
            <a:solidFill>
              <a:schemeClr val="tx1"/>
            </a:solidFill>
          </a:ln>
        </p:spPr>
      </p:pic>
      <p:sp>
        <p:nvSpPr>
          <p:cNvPr id="9" name="正方形/長方形 8"/>
          <p:cNvSpPr/>
          <p:nvPr/>
        </p:nvSpPr>
        <p:spPr>
          <a:xfrm>
            <a:off x="5297406" y="321468"/>
            <a:ext cx="2109808" cy="369332"/>
          </a:xfrm>
          <a:prstGeom prst="rect">
            <a:avLst/>
          </a:prstGeom>
        </p:spPr>
        <p:txBody>
          <a:bodyPr wrap="none">
            <a:spAutoFit/>
          </a:bodyPr>
          <a:lstStyle/>
          <a:p>
            <a:r>
              <a:rPr lang="ja-JP" altLang="en-US"/>
              <a:t>CObjAngleBullet</a:t>
            </a:r>
            <a:r>
              <a:rPr lang="ja-JP" altLang="en-US" smtClean="0"/>
              <a:t>.</a:t>
            </a:r>
            <a:r>
              <a:rPr lang="en-US" altLang="ja-JP" smtClean="0"/>
              <a:t>cpp</a:t>
            </a:r>
            <a:endParaRPr lang="ja-JP" altLang="en-US"/>
          </a:p>
        </p:txBody>
      </p:sp>
      <p:pic>
        <p:nvPicPr>
          <p:cNvPr id="10" name="図 9"/>
          <p:cNvPicPr>
            <a:picLocks noChangeAspect="1"/>
          </p:cNvPicPr>
          <p:nvPr/>
        </p:nvPicPr>
        <p:blipFill>
          <a:blip r:embed="rId5"/>
          <a:stretch>
            <a:fillRect/>
          </a:stretch>
        </p:blipFill>
        <p:spPr>
          <a:xfrm>
            <a:off x="7985125" y="642936"/>
            <a:ext cx="2436938" cy="3040258"/>
          </a:xfrm>
          <a:prstGeom prst="rect">
            <a:avLst/>
          </a:prstGeom>
          <a:ln>
            <a:solidFill>
              <a:schemeClr val="tx1"/>
            </a:solidFill>
          </a:ln>
        </p:spPr>
      </p:pic>
      <p:sp>
        <p:nvSpPr>
          <p:cNvPr id="11" name="正方形/長方形 10"/>
          <p:cNvSpPr/>
          <p:nvPr/>
        </p:nvSpPr>
        <p:spPr>
          <a:xfrm>
            <a:off x="7985125" y="321468"/>
            <a:ext cx="2311787" cy="369332"/>
          </a:xfrm>
          <a:prstGeom prst="rect">
            <a:avLst/>
          </a:prstGeom>
        </p:spPr>
        <p:txBody>
          <a:bodyPr wrap="none">
            <a:spAutoFit/>
          </a:bodyPr>
          <a:lstStyle/>
          <a:p>
            <a:r>
              <a:rPr lang="ja-JP" altLang="en-US"/>
              <a:t>CObjHomingBullet</a:t>
            </a:r>
            <a:r>
              <a:rPr lang="ja-JP" altLang="en-US" smtClean="0"/>
              <a:t>.</a:t>
            </a:r>
            <a:r>
              <a:rPr lang="en-US" altLang="ja-JP" smtClean="0"/>
              <a:t>cpp</a:t>
            </a:r>
            <a:endParaRPr lang="ja-JP" altLang="en-US"/>
          </a:p>
        </p:txBody>
      </p:sp>
      <p:sp>
        <p:nvSpPr>
          <p:cNvPr id="12" name="テキスト ボックス 11"/>
          <p:cNvSpPr txBox="1"/>
          <p:nvPr/>
        </p:nvSpPr>
        <p:spPr>
          <a:xfrm>
            <a:off x="5186284" y="3683194"/>
            <a:ext cx="3587842" cy="369332"/>
          </a:xfrm>
          <a:prstGeom prst="rect">
            <a:avLst/>
          </a:prstGeom>
          <a:noFill/>
        </p:spPr>
        <p:txBody>
          <a:bodyPr wrap="none" rtlCol="0">
            <a:spAutoFit/>
          </a:bodyPr>
          <a:lstStyle/>
          <a:p>
            <a:r>
              <a:rPr lang="ja-JP" altLang="en-US"/>
              <a:t>必要</a:t>
            </a:r>
            <a:r>
              <a:rPr lang="ja-JP" altLang="en-US" smtClean="0"/>
              <a:t>な変数に対して初期化を行う。</a:t>
            </a:r>
            <a:endParaRPr kumimoji="1" lang="ja-JP" altLang="en-US"/>
          </a:p>
        </p:txBody>
      </p:sp>
      <p:pic>
        <p:nvPicPr>
          <p:cNvPr id="13" name="図 12"/>
          <p:cNvPicPr>
            <a:picLocks noChangeAspect="1"/>
          </p:cNvPicPr>
          <p:nvPr/>
        </p:nvPicPr>
        <p:blipFill>
          <a:blip r:embed="rId6"/>
          <a:stretch>
            <a:fillRect/>
          </a:stretch>
        </p:blipFill>
        <p:spPr>
          <a:xfrm>
            <a:off x="217487" y="5351023"/>
            <a:ext cx="4533168" cy="894085"/>
          </a:xfrm>
          <a:prstGeom prst="rect">
            <a:avLst/>
          </a:prstGeom>
          <a:ln>
            <a:solidFill>
              <a:schemeClr val="tx1"/>
            </a:solidFill>
          </a:ln>
        </p:spPr>
      </p:pic>
      <p:sp>
        <p:nvSpPr>
          <p:cNvPr id="14" name="テキスト ボックス 13"/>
          <p:cNvSpPr txBox="1"/>
          <p:nvPr/>
        </p:nvSpPr>
        <p:spPr>
          <a:xfrm>
            <a:off x="121701" y="6356450"/>
            <a:ext cx="1552028" cy="369332"/>
          </a:xfrm>
          <a:prstGeom prst="rect">
            <a:avLst/>
          </a:prstGeom>
          <a:noFill/>
        </p:spPr>
        <p:txBody>
          <a:bodyPr wrap="none" rtlCol="0">
            <a:spAutoFit/>
          </a:bodyPr>
          <a:lstStyle/>
          <a:p>
            <a:r>
              <a:rPr kumimoji="1" lang="ja-JP" altLang="en-US" dirty="0" smtClean="0"/>
              <a:t>登録</a:t>
            </a:r>
            <a:r>
              <a:rPr lang="ja-JP" altLang="en-US" dirty="0"/>
              <a:t>忘</a:t>
            </a:r>
            <a:r>
              <a:rPr lang="ja-JP" altLang="en-US" dirty="0" smtClean="0"/>
              <a:t>れず</a:t>
            </a:r>
            <a:r>
              <a:rPr lang="ja-JP" altLang="en-US" dirty="0"/>
              <a:t>に</a:t>
            </a:r>
            <a:endParaRPr kumimoji="1" lang="ja-JP" altLang="en-US" dirty="0"/>
          </a:p>
        </p:txBody>
      </p:sp>
    </p:spTree>
    <p:extLst>
      <p:ext uri="{BB962C8B-B14F-4D97-AF65-F5344CB8AC3E}">
        <p14:creationId xmlns:p14="http://schemas.microsoft.com/office/powerpoint/2010/main" val="1645949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463466" cy="369332"/>
          </a:xfrm>
          <a:prstGeom prst="rect">
            <a:avLst/>
          </a:prstGeom>
          <a:noFill/>
        </p:spPr>
        <p:txBody>
          <a:bodyPr wrap="none" rtlCol="0">
            <a:spAutoFit/>
          </a:bodyPr>
          <a:lstStyle/>
          <a:p>
            <a:r>
              <a:rPr kumimoji="1" lang="ja-JP" altLang="en-US" smtClean="0"/>
              <a:t>・</a:t>
            </a:r>
            <a:r>
              <a:rPr kumimoji="1" lang="en-US" altLang="ja-JP" smtClean="0"/>
              <a:t>ActionMethod</a:t>
            </a:r>
            <a:r>
              <a:rPr lang="ja-JP" altLang="en-US" smtClean="0"/>
              <a:t>に着弾部分の処理を加える</a:t>
            </a:r>
            <a:endParaRPr kumimoji="1" lang="ja-JP"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6" y="699532"/>
            <a:ext cx="4764327" cy="343114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7" y="4268786"/>
            <a:ext cx="4764327" cy="1317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正方形/長方形 1"/>
          <p:cNvSpPr/>
          <p:nvPr/>
        </p:nvSpPr>
        <p:spPr>
          <a:xfrm>
            <a:off x="268286" y="330200"/>
            <a:ext cx="2109808" cy="369332"/>
          </a:xfrm>
          <a:prstGeom prst="rect">
            <a:avLst/>
          </a:prstGeom>
        </p:spPr>
        <p:txBody>
          <a:bodyPr wrap="none">
            <a:spAutoFit/>
          </a:bodyPr>
          <a:lstStyle/>
          <a:p>
            <a:r>
              <a:rPr lang="en-US" altLang="ja-JP" dirty="0"/>
              <a:t>CObjAngleBullet.cpp</a:t>
            </a:r>
            <a:endParaRPr lang="ja-JP" alt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9864" y="699532"/>
            <a:ext cx="4770626" cy="343114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128" y="4268786"/>
            <a:ext cx="4829362" cy="1317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正方形/長方形 2"/>
          <p:cNvSpPr/>
          <p:nvPr/>
        </p:nvSpPr>
        <p:spPr>
          <a:xfrm>
            <a:off x="5191128" y="400566"/>
            <a:ext cx="2311787" cy="369332"/>
          </a:xfrm>
          <a:prstGeom prst="rect">
            <a:avLst/>
          </a:prstGeom>
        </p:spPr>
        <p:txBody>
          <a:bodyPr wrap="none">
            <a:spAutoFit/>
          </a:bodyPr>
          <a:lstStyle/>
          <a:p>
            <a:r>
              <a:rPr lang="en-US" altLang="ja-JP" dirty="0"/>
              <a:t>CObjHomingBullet.cpp</a:t>
            </a:r>
            <a:endParaRPr lang="ja-JP" altLang="en-US" dirty="0"/>
          </a:p>
        </p:txBody>
      </p:sp>
      <p:sp>
        <p:nvSpPr>
          <p:cNvPr id="5" name="テキスト ボックス 4"/>
          <p:cNvSpPr txBox="1"/>
          <p:nvPr/>
        </p:nvSpPr>
        <p:spPr>
          <a:xfrm>
            <a:off x="268286" y="5829300"/>
            <a:ext cx="11775981" cy="369332"/>
          </a:xfrm>
          <a:prstGeom prst="rect">
            <a:avLst/>
          </a:prstGeom>
          <a:noFill/>
        </p:spPr>
        <p:txBody>
          <a:bodyPr wrap="none" rtlCol="0">
            <a:spAutoFit/>
          </a:bodyPr>
          <a:lstStyle/>
          <a:p>
            <a:r>
              <a:rPr kumimoji="1" lang="ja-JP" altLang="en-US" dirty="0" smtClean="0"/>
              <a:t>この辺りも、関数化して</a:t>
            </a:r>
            <a:r>
              <a:rPr kumimoji="1" lang="en-US" altLang="ja-JP" dirty="0" smtClean="0"/>
              <a:t>Module</a:t>
            </a:r>
            <a:r>
              <a:rPr kumimoji="1" lang="ja-JP" altLang="en-US" dirty="0" smtClean="0"/>
              <a:t>にするのもいいですが、</a:t>
            </a:r>
            <a:r>
              <a:rPr kumimoji="1" lang="en-US" altLang="ja-JP" dirty="0" smtClean="0"/>
              <a:t>Object</a:t>
            </a:r>
            <a:r>
              <a:rPr kumimoji="1" lang="ja-JP" altLang="en-US" dirty="0" smtClean="0"/>
              <a:t>で処理しないといけない部分があるので難しいところですね</a:t>
            </a:r>
            <a:endParaRPr kumimoji="1" lang="ja-JP" altLang="en-US" dirty="0"/>
          </a:p>
        </p:txBody>
      </p:sp>
    </p:spTree>
    <p:extLst>
      <p:ext uri="{BB962C8B-B14F-4D97-AF65-F5344CB8AC3E}">
        <p14:creationId xmlns:p14="http://schemas.microsoft.com/office/powerpoint/2010/main" val="3421402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5834"/>
            <a:ext cx="1901546" cy="369332"/>
          </a:xfrm>
          <a:prstGeom prst="rect">
            <a:avLst/>
          </a:prstGeom>
          <a:noFill/>
        </p:spPr>
        <p:txBody>
          <a:bodyPr wrap="none" rtlCol="0">
            <a:spAutoFit/>
          </a:bodyPr>
          <a:lstStyle/>
          <a:p>
            <a:r>
              <a:rPr kumimoji="1" lang="ja-JP" altLang="en-US" dirty="0" smtClean="0"/>
              <a:t>・</a:t>
            </a:r>
            <a:r>
              <a:rPr kumimoji="1" lang="en-US" altLang="ja-JP" dirty="0" smtClean="0"/>
              <a:t>Draw</a:t>
            </a:r>
            <a:r>
              <a:rPr kumimoji="1" lang="ja-JP" altLang="en-US" dirty="0" smtClean="0"/>
              <a:t>部分も更新</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52475"/>
            <a:ext cx="4191000" cy="23050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正方形/長方形 5"/>
          <p:cNvSpPr/>
          <p:nvPr/>
        </p:nvSpPr>
        <p:spPr>
          <a:xfrm>
            <a:off x="138092" y="383143"/>
            <a:ext cx="2109808" cy="369332"/>
          </a:xfrm>
          <a:prstGeom prst="rect">
            <a:avLst/>
          </a:prstGeom>
        </p:spPr>
        <p:txBody>
          <a:bodyPr wrap="none">
            <a:spAutoFit/>
          </a:bodyPr>
          <a:lstStyle/>
          <a:p>
            <a:r>
              <a:rPr lang="en-US" altLang="ja-JP" dirty="0"/>
              <a:t>CObjAngleBullet.cpp</a:t>
            </a:r>
            <a:endParaRPr lang="ja-JP"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9938" y="752475"/>
            <a:ext cx="4200525" cy="37909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正方形/長方形 7"/>
          <p:cNvSpPr/>
          <p:nvPr/>
        </p:nvSpPr>
        <p:spPr>
          <a:xfrm>
            <a:off x="4579938" y="400566"/>
            <a:ext cx="2311787" cy="369332"/>
          </a:xfrm>
          <a:prstGeom prst="rect">
            <a:avLst/>
          </a:prstGeom>
        </p:spPr>
        <p:txBody>
          <a:bodyPr wrap="none">
            <a:spAutoFit/>
          </a:bodyPr>
          <a:lstStyle/>
          <a:p>
            <a:r>
              <a:rPr lang="en-US" altLang="ja-JP" dirty="0"/>
              <a:t>CObjHomingBullet.cpp</a:t>
            </a:r>
            <a:endParaRPr lang="ja-JP" altLang="en-US" dirty="0"/>
          </a:p>
        </p:txBody>
      </p:sp>
      <p:sp>
        <p:nvSpPr>
          <p:cNvPr id="5" name="テキスト ボックス 4"/>
          <p:cNvSpPr txBox="1"/>
          <p:nvPr/>
        </p:nvSpPr>
        <p:spPr>
          <a:xfrm>
            <a:off x="254000" y="4730234"/>
            <a:ext cx="6145016" cy="923330"/>
          </a:xfrm>
          <a:prstGeom prst="rect">
            <a:avLst/>
          </a:prstGeom>
          <a:noFill/>
        </p:spPr>
        <p:txBody>
          <a:bodyPr wrap="none" rtlCol="0">
            <a:spAutoFit/>
          </a:bodyPr>
          <a:lstStyle/>
          <a:p>
            <a:r>
              <a:rPr kumimoji="1" lang="ja-JP" altLang="en-US" dirty="0" smtClean="0"/>
              <a:t>不必要になった</a:t>
            </a:r>
            <a:r>
              <a:rPr kumimoji="1" lang="en-US" altLang="ja-JP" dirty="0" err="1" smtClean="0"/>
              <a:t>src</a:t>
            </a:r>
            <a:r>
              <a:rPr kumimoji="1" lang="ja-JP" altLang="en-US" dirty="0" smtClean="0"/>
              <a:t>を破棄して、</a:t>
            </a:r>
            <a:r>
              <a:rPr kumimoji="1" lang="en-US" altLang="ja-JP" dirty="0" err="1" smtClean="0"/>
              <a:t>m_eff</a:t>
            </a:r>
            <a:r>
              <a:rPr kumimoji="1" lang="ja-JP" altLang="en-US" dirty="0" smtClean="0"/>
              <a:t>を</a:t>
            </a:r>
            <a:r>
              <a:rPr kumimoji="1" lang="en-US" altLang="ja-JP" dirty="0" smtClean="0"/>
              <a:t>Draw</a:t>
            </a:r>
            <a:r>
              <a:rPr lang="ja-JP" altLang="en-US" dirty="0" smtClean="0"/>
              <a:t>の引数に入れた。</a:t>
            </a:r>
            <a:endParaRPr lang="en-US" altLang="ja-JP" dirty="0" smtClean="0"/>
          </a:p>
          <a:p>
            <a:endParaRPr kumimoji="1" lang="en-US" altLang="ja-JP" dirty="0"/>
          </a:p>
          <a:p>
            <a:r>
              <a:rPr lang="ja-JP" altLang="en-US" dirty="0" smtClean="0"/>
              <a:t>敵機の通常弾丸にも入れ忘れてたので追加しましょう。</a:t>
            </a:r>
            <a:endParaRPr kumimoji="1" lang="ja-JP" altLang="en-US" dirty="0"/>
          </a:p>
        </p:txBody>
      </p:sp>
    </p:spTree>
    <p:extLst>
      <p:ext uri="{BB962C8B-B14F-4D97-AF65-F5344CB8AC3E}">
        <p14:creationId xmlns:p14="http://schemas.microsoft.com/office/powerpoint/2010/main" val="1754152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1234"/>
            <a:ext cx="2957861" cy="369332"/>
          </a:xfrm>
          <a:prstGeom prst="rect">
            <a:avLst/>
          </a:prstGeom>
          <a:noFill/>
        </p:spPr>
        <p:txBody>
          <a:bodyPr wrap="none" rtlCol="0">
            <a:spAutoFit/>
          </a:bodyPr>
          <a:lstStyle/>
          <a:p>
            <a:r>
              <a:rPr kumimoji="1" lang="ja-JP" altLang="en-US" dirty="0" smtClean="0"/>
              <a:t>・通常の敵機弾丸にも加える</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2" y="718065"/>
            <a:ext cx="3724275" cy="2695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正方形/長方形 4"/>
          <p:cNvSpPr/>
          <p:nvPr/>
        </p:nvSpPr>
        <p:spPr>
          <a:xfrm>
            <a:off x="0" y="406400"/>
            <a:ext cx="1358000" cy="369332"/>
          </a:xfrm>
          <a:prstGeom prst="rect">
            <a:avLst/>
          </a:prstGeom>
        </p:spPr>
        <p:txBody>
          <a:bodyPr wrap="none">
            <a:spAutoFit/>
          </a:bodyPr>
          <a:lstStyle/>
          <a:p>
            <a:r>
              <a:rPr lang="en-US" altLang="ja-JP" dirty="0" err="1"/>
              <a:t>CObjBullet.h</a:t>
            </a:r>
            <a:endParaRPr lang="ja-JP" altLang="en-US" dirty="0"/>
          </a:p>
        </p:txBody>
      </p:sp>
      <p:sp>
        <p:nvSpPr>
          <p:cNvPr id="6" name="正方形/長方形 5"/>
          <p:cNvSpPr/>
          <p:nvPr/>
        </p:nvSpPr>
        <p:spPr>
          <a:xfrm>
            <a:off x="93662" y="3458090"/>
            <a:ext cx="1577611" cy="369332"/>
          </a:xfrm>
          <a:prstGeom prst="rect">
            <a:avLst/>
          </a:prstGeom>
        </p:spPr>
        <p:txBody>
          <a:bodyPr wrap="none">
            <a:spAutoFit/>
          </a:bodyPr>
          <a:lstStyle/>
          <a:p>
            <a:r>
              <a:rPr lang="en-US" altLang="ja-JP" dirty="0" smtClean="0"/>
              <a:t>CObjBullet.cpp</a:t>
            </a:r>
            <a:endParaRPr lang="ja-JP" alt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262" y="3341647"/>
            <a:ext cx="4371975" cy="971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677" y="464065"/>
            <a:ext cx="4371975" cy="2752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780" y="3827422"/>
            <a:ext cx="2593575" cy="291627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2" name="正方形/長方形 11"/>
          <p:cNvSpPr/>
          <p:nvPr/>
        </p:nvSpPr>
        <p:spPr>
          <a:xfrm>
            <a:off x="4040677" y="62468"/>
            <a:ext cx="1577611" cy="369332"/>
          </a:xfrm>
          <a:prstGeom prst="rect">
            <a:avLst/>
          </a:prstGeom>
        </p:spPr>
        <p:txBody>
          <a:bodyPr wrap="none">
            <a:spAutoFit/>
          </a:bodyPr>
          <a:lstStyle/>
          <a:p>
            <a:r>
              <a:rPr lang="en-US" altLang="ja-JP" dirty="0" smtClean="0"/>
              <a:t>CObjBullet.cpp</a:t>
            </a:r>
            <a:endParaRPr lang="ja-JP" altLang="en-US" dirty="0"/>
          </a:p>
        </p:txBody>
      </p:sp>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3344" y="4378325"/>
            <a:ext cx="4429308" cy="2428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4" name="直線矢印コネクタ 13"/>
          <p:cNvCxnSpPr/>
          <p:nvPr/>
        </p:nvCxnSpPr>
        <p:spPr>
          <a:xfrm flipH="1">
            <a:off x="6591300" y="3962400"/>
            <a:ext cx="2273300" cy="25019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8712200" y="3642756"/>
            <a:ext cx="3533340" cy="1200329"/>
          </a:xfrm>
          <a:prstGeom prst="rect">
            <a:avLst/>
          </a:prstGeom>
          <a:noFill/>
        </p:spPr>
        <p:txBody>
          <a:bodyPr wrap="none" rtlCol="0">
            <a:spAutoFit/>
          </a:bodyPr>
          <a:lstStyle/>
          <a:p>
            <a:r>
              <a:rPr lang="ja-JP" altLang="en-US" dirty="0" smtClean="0"/>
              <a:t>注意！</a:t>
            </a:r>
            <a:endParaRPr lang="en-US" altLang="ja-JP" dirty="0" smtClean="0"/>
          </a:p>
          <a:p>
            <a:r>
              <a:rPr kumimoji="1" lang="ja-JP" altLang="en-US" dirty="0" smtClean="0"/>
              <a:t>　敵機弾丸は逆向きなので、</a:t>
            </a:r>
            <a:r>
              <a:rPr kumimoji="1" lang="en-US" altLang="ja-JP" dirty="0" smtClean="0"/>
              <a:t>180</a:t>
            </a:r>
            <a:r>
              <a:rPr kumimoji="1" lang="ja-JP" altLang="en-US" dirty="0" smtClean="0"/>
              <a:t>度</a:t>
            </a:r>
            <a:endParaRPr kumimoji="1" lang="en-US" altLang="ja-JP" dirty="0" smtClean="0"/>
          </a:p>
          <a:p>
            <a:r>
              <a:rPr kumimoji="1" lang="ja-JP" altLang="en-US" dirty="0" smtClean="0"/>
              <a:t>弾丸を回転させる必要がある</a:t>
            </a:r>
            <a:endParaRPr kumimoji="1" lang="en-US" altLang="ja-JP" dirty="0" smtClean="0"/>
          </a:p>
          <a:p>
            <a:r>
              <a:rPr lang="ja-JP" altLang="en-US" dirty="0"/>
              <a:t>　</a:t>
            </a:r>
            <a:endParaRPr kumimoji="1" lang="ja-JP" altLang="en-US" dirty="0"/>
          </a:p>
        </p:txBody>
      </p:sp>
      <p:sp>
        <p:nvSpPr>
          <p:cNvPr id="10" name="テキスト ボックス 9"/>
          <p:cNvSpPr txBox="1"/>
          <p:nvPr/>
        </p:nvSpPr>
        <p:spPr>
          <a:xfrm>
            <a:off x="8686800" y="6075362"/>
            <a:ext cx="3229538" cy="646331"/>
          </a:xfrm>
          <a:prstGeom prst="rect">
            <a:avLst/>
          </a:prstGeom>
          <a:noFill/>
        </p:spPr>
        <p:txBody>
          <a:bodyPr wrap="none" rtlCol="0">
            <a:spAutoFit/>
          </a:bodyPr>
          <a:lstStyle/>
          <a:p>
            <a:r>
              <a:rPr kumimoji="1" lang="en-US" altLang="ja-JP" dirty="0" smtClean="0"/>
              <a:t>Effect</a:t>
            </a:r>
            <a:r>
              <a:rPr kumimoji="1" lang="ja-JP" altLang="en-US" dirty="0" smtClean="0"/>
              <a:t>はとても重要な要素です。</a:t>
            </a:r>
            <a:endParaRPr kumimoji="1" lang="en-US" altLang="ja-JP" dirty="0" smtClean="0"/>
          </a:p>
          <a:p>
            <a:r>
              <a:rPr kumimoji="1" lang="ja-JP" altLang="en-US" dirty="0" smtClean="0"/>
              <a:t>しっかりと付けていきましょう。</a:t>
            </a:r>
            <a:endParaRPr kumimoji="1" lang="ja-JP" altLang="en-US" dirty="0"/>
          </a:p>
        </p:txBody>
      </p:sp>
      <p:pic>
        <p:nvPicPr>
          <p:cNvPr id="15" name="図 14"/>
          <p:cNvPicPr>
            <a:picLocks noChangeAspect="1"/>
          </p:cNvPicPr>
          <p:nvPr/>
        </p:nvPicPr>
        <p:blipFill>
          <a:blip r:embed="rId7"/>
          <a:stretch>
            <a:fillRect/>
          </a:stretch>
        </p:blipFill>
        <p:spPr>
          <a:xfrm>
            <a:off x="8635392" y="654467"/>
            <a:ext cx="2832531" cy="647550"/>
          </a:xfrm>
          <a:prstGeom prst="rect">
            <a:avLst/>
          </a:prstGeom>
          <a:ln>
            <a:solidFill>
              <a:schemeClr val="tx1"/>
            </a:solidFill>
          </a:ln>
        </p:spPr>
      </p:pic>
      <p:sp>
        <p:nvSpPr>
          <p:cNvPr id="16" name="テキスト ボックス 15"/>
          <p:cNvSpPr txBox="1"/>
          <p:nvPr/>
        </p:nvSpPr>
        <p:spPr>
          <a:xfrm>
            <a:off x="8635392" y="1351047"/>
            <a:ext cx="1630088" cy="369332"/>
          </a:xfrm>
          <a:prstGeom prst="rect">
            <a:avLst/>
          </a:prstGeom>
          <a:noFill/>
        </p:spPr>
        <p:txBody>
          <a:bodyPr wrap="square" rtlCol="0">
            <a:spAutoFit/>
          </a:bodyPr>
          <a:lstStyle/>
          <a:p>
            <a:r>
              <a:rPr kumimoji="1" lang="ja-JP" altLang="en-US" dirty="0" smtClean="0"/>
              <a:t>登録</a:t>
            </a:r>
            <a:r>
              <a:rPr lang="ja-JP" altLang="en-US" dirty="0"/>
              <a:t>忘</a:t>
            </a:r>
            <a:r>
              <a:rPr lang="ja-JP" altLang="en-US" dirty="0" smtClean="0"/>
              <a:t>れず</a:t>
            </a:r>
            <a:r>
              <a:rPr lang="ja-JP" altLang="en-US" dirty="0"/>
              <a:t>に</a:t>
            </a:r>
            <a:endParaRPr kumimoji="1" lang="ja-JP" altLang="en-US" dirty="0"/>
          </a:p>
        </p:txBody>
      </p:sp>
      <p:sp>
        <p:nvSpPr>
          <p:cNvPr id="17" name="正方形/長方形 16"/>
          <p:cNvSpPr/>
          <p:nvPr/>
        </p:nvSpPr>
        <p:spPr>
          <a:xfrm>
            <a:off x="8412652" y="292991"/>
            <a:ext cx="1358000" cy="369332"/>
          </a:xfrm>
          <a:prstGeom prst="rect">
            <a:avLst/>
          </a:prstGeom>
        </p:spPr>
        <p:txBody>
          <a:bodyPr wrap="none">
            <a:spAutoFit/>
          </a:bodyPr>
          <a:lstStyle/>
          <a:p>
            <a:r>
              <a:rPr lang="en-US" altLang="ja-JP" dirty="0" err="1"/>
              <a:t>CObjBullet.h</a:t>
            </a:r>
            <a:endParaRPr lang="ja-JP" altLang="en-US" dirty="0"/>
          </a:p>
        </p:txBody>
      </p:sp>
    </p:spTree>
    <p:extLst>
      <p:ext uri="{BB962C8B-B14F-4D97-AF65-F5344CB8AC3E}">
        <p14:creationId xmlns:p14="http://schemas.microsoft.com/office/powerpoint/2010/main" val="2175025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234942" cy="646331"/>
          </a:xfrm>
          <a:prstGeom prst="rect">
            <a:avLst/>
          </a:prstGeom>
          <a:noFill/>
        </p:spPr>
        <p:txBody>
          <a:bodyPr wrap="none" rtlCol="0">
            <a:spAutoFit/>
          </a:bodyPr>
          <a:lstStyle/>
          <a:p>
            <a:r>
              <a:rPr lang="ja-JP" altLang="en-US" smtClean="0"/>
              <a:t>・背景</a:t>
            </a:r>
            <a:r>
              <a:rPr lang="en-US" altLang="ja-JP"/>
              <a:t>O</a:t>
            </a:r>
            <a:r>
              <a:rPr lang="en-US" altLang="ja-JP" smtClean="0"/>
              <a:t>bject</a:t>
            </a:r>
            <a:r>
              <a:rPr lang="ja-JP" altLang="en-US" smtClean="0"/>
              <a:t>を</a:t>
            </a:r>
            <a:r>
              <a:rPr lang="ja-JP" altLang="en-US"/>
              <a:t>作成</a:t>
            </a:r>
            <a:r>
              <a:rPr lang="ja-JP" altLang="en-US" smtClean="0"/>
              <a:t>し、表示させる。</a:t>
            </a:r>
            <a:endParaRPr lang="en-US" altLang="ja-JP" smtClean="0"/>
          </a:p>
          <a:p>
            <a:r>
              <a:rPr kumimoji="1" lang="ja-JP" altLang="en-US"/>
              <a:t>　</a:t>
            </a:r>
            <a:r>
              <a:rPr kumimoji="1" lang="en-US" altLang="ja-JP" smtClean="0"/>
              <a:t>ObjBackground.cpp</a:t>
            </a:r>
            <a:r>
              <a:rPr kumimoji="1" lang="ja-JP" altLang="en-US" smtClean="0"/>
              <a:t>と</a:t>
            </a:r>
            <a:r>
              <a:rPr kumimoji="1" lang="en-US" altLang="ja-JP" smtClean="0"/>
              <a:t>.h</a:t>
            </a:r>
            <a:r>
              <a:rPr kumimoji="1" lang="ja-JP" altLang="en-US" smtClean="0"/>
              <a:t>を作成しましょう。</a:t>
            </a:r>
            <a:endParaRPr kumimoji="1" lang="ja-JP" altLang="en-US"/>
          </a:p>
        </p:txBody>
      </p:sp>
      <p:pic>
        <p:nvPicPr>
          <p:cNvPr id="2" name="図 1"/>
          <p:cNvPicPr>
            <a:picLocks noChangeAspect="1"/>
          </p:cNvPicPr>
          <p:nvPr/>
        </p:nvPicPr>
        <p:blipFill>
          <a:blip r:embed="rId2"/>
          <a:stretch>
            <a:fillRect/>
          </a:stretch>
        </p:blipFill>
        <p:spPr>
          <a:xfrm>
            <a:off x="185737" y="768350"/>
            <a:ext cx="2568046" cy="1339850"/>
          </a:xfrm>
          <a:prstGeom prst="rect">
            <a:avLst/>
          </a:prstGeom>
          <a:ln>
            <a:solidFill>
              <a:schemeClr val="tx1"/>
            </a:solidFill>
          </a:ln>
        </p:spPr>
      </p:pic>
      <p:pic>
        <p:nvPicPr>
          <p:cNvPr id="3" name="図 2"/>
          <p:cNvPicPr>
            <a:picLocks noChangeAspect="1"/>
          </p:cNvPicPr>
          <p:nvPr/>
        </p:nvPicPr>
        <p:blipFill>
          <a:blip r:embed="rId3"/>
          <a:stretch>
            <a:fillRect/>
          </a:stretch>
        </p:blipFill>
        <p:spPr>
          <a:xfrm>
            <a:off x="4662665" y="527050"/>
            <a:ext cx="3676055" cy="3095625"/>
          </a:xfrm>
          <a:prstGeom prst="rect">
            <a:avLst/>
          </a:prstGeom>
          <a:ln>
            <a:solidFill>
              <a:schemeClr val="tx1"/>
            </a:solidFill>
          </a:ln>
        </p:spPr>
      </p:pic>
      <p:pic>
        <p:nvPicPr>
          <p:cNvPr id="5" name="図 4"/>
          <p:cNvPicPr>
            <a:picLocks noChangeAspect="1"/>
          </p:cNvPicPr>
          <p:nvPr/>
        </p:nvPicPr>
        <p:blipFill>
          <a:blip r:embed="rId4"/>
          <a:stretch>
            <a:fillRect/>
          </a:stretch>
        </p:blipFill>
        <p:spPr>
          <a:xfrm>
            <a:off x="8540485" y="527050"/>
            <a:ext cx="3398838" cy="5785929"/>
          </a:xfrm>
          <a:prstGeom prst="rect">
            <a:avLst/>
          </a:prstGeom>
          <a:ln>
            <a:solidFill>
              <a:schemeClr val="tx1"/>
            </a:solidFill>
          </a:ln>
        </p:spPr>
      </p:pic>
      <p:sp>
        <p:nvSpPr>
          <p:cNvPr id="7" name="正方形/長方形 6"/>
          <p:cNvSpPr/>
          <p:nvPr/>
        </p:nvSpPr>
        <p:spPr>
          <a:xfrm>
            <a:off x="8540485" y="157718"/>
            <a:ext cx="2022798" cy="369332"/>
          </a:xfrm>
          <a:prstGeom prst="rect">
            <a:avLst/>
          </a:prstGeom>
        </p:spPr>
        <p:txBody>
          <a:bodyPr wrap="none">
            <a:spAutoFit/>
          </a:bodyPr>
          <a:lstStyle/>
          <a:p>
            <a:r>
              <a:rPr lang="en-US" altLang="ja-JP"/>
              <a:t>ObjBackground.cpp</a:t>
            </a:r>
            <a:endParaRPr lang="ja-JP" altLang="en-US"/>
          </a:p>
        </p:txBody>
      </p:sp>
      <p:sp>
        <p:nvSpPr>
          <p:cNvPr id="8" name="正方形/長方形 7"/>
          <p:cNvSpPr/>
          <p:nvPr/>
        </p:nvSpPr>
        <p:spPr>
          <a:xfrm>
            <a:off x="4584527" y="157718"/>
            <a:ext cx="1803186" cy="369332"/>
          </a:xfrm>
          <a:prstGeom prst="rect">
            <a:avLst/>
          </a:prstGeom>
        </p:spPr>
        <p:txBody>
          <a:bodyPr wrap="none">
            <a:spAutoFit/>
          </a:bodyPr>
          <a:lstStyle/>
          <a:p>
            <a:r>
              <a:rPr lang="en-US" altLang="ja-JP" smtClean="0"/>
              <a:t>ObjBackground.h</a:t>
            </a:r>
            <a:endParaRPr lang="ja-JP" altLang="en-US"/>
          </a:p>
        </p:txBody>
      </p:sp>
      <p:pic>
        <p:nvPicPr>
          <p:cNvPr id="9" name="図 8"/>
          <p:cNvPicPr>
            <a:picLocks noChangeAspect="1"/>
          </p:cNvPicPr>
          <p:nvPr/>
        </p:nvPicPr>
        <p:blipFill>
          <a:blip r:embed="rId5"/>
          <a:stretch>
            <a:fillRect/>
          </a:stretch>
        </p:blipFill>
        <p:spPr>
          <a:xfrm>
            <a:off x="104781" y="2974883"/>
            <a:ext cx="2649002" cy="1074738"/>
          </a:xfrm>
          <a:prstGeom prst="rect">
            <a:avLst/>
          </a:prstGeom>
          <a:ln>
            <a:solidFill>
              <a:schemeClr val="tx1"/>
            </a:solidFill>
          </a:ln>
        </p:spPr>
      </p:pic>
      <p:sp>
        <p:nvSpPr>
          <p:cNvPr id="10" name="正方形/長方形 9"/>
          <p:cNvSpPr/>
          <p:nvPr/>
        </p:nvSpPr>
        <p:spPr>
          <a:xfrm>
            <a:off x="16716" y="2605551"/>
            <a:ext cx="1412566" cy="369332"/>
          </a:xfrm>
          <a:prstGeom prst="rect">
            <a:avLst/>
          </a:prstGeom>
        </p:spPr>
        <p:txBody>
          <a:bodyPr wrap="none">
            <a:spAutoFit/>
          </a:bodyPr>
          <a:lstStyle/>
          <a:p>
            <a:r>
              <a:rPr lang="ja-JP" altLang="en-US"/>
              <a:t>GameHead.h</a:t>
            </a:r>
          </a:p>
        </p:txBody>
      </p:sp>
      <p:pic>
        <p:nvPicPr>
          <p:cNvPr id="11" name="図 10"/>
          <p:cNvPicPr>
            <a:picLocks noChangeAspect="1"/>
          </p:cNvPicPr>
          <p:nvPr/>
        </p:nvPicPr>
        <p:blipFill>
          <a:blip r:embed="rId6"/>
          <a:stretch>
            <a:fillRect/>
          </a:stretch>
        </p:blipFill>
        <p:spPr>
          <a:xfrm>
            <a:off x="104780" y="4218231"/>
            <a:ext cx="2649003" cy="949421"/>
          </a:xfrm>
          <a:prstGeom prst="rect">
            <a:avLst/>
          </a:prstGeom>
          <a:ln>
            <a:solidFill>
              <a:schemeClr val="tx1"/>
            </a:solidFill>
          </a:ln>
        </p:spPr>
      </p:pic>
      <p:sp>
        <p:nvSpPr>
          <p:cNvPr id="12" name="テキスト ボックス 11"/>
          <p:cNvSpPr txBox="1"/>
          <p:nvPr/>
        </p:nvSpPr>
        <p:spPr>
          <a:xfrm>
            <a:off x="-53396" y="2236219"/>
            <a:ext cx="2807179" cy="369332"/>
          </a:xfrm>
          <a:prstGeom prst="rect">
            <a:avLst/>
          </a:prstGeom>
          <a:noFill/>
        </p:spPr>
        <p:txBody>
          <a:bodyPr wrap="none" rtlCol="0">
            <a:spAutoFit/>
          </a:bodyPr>
          <a:lstStyle/>
          <a:p>
            <a:r>
              <a:rPr lang="ja-JP" altLang="en-US"/>
              <a:t>必要</a:t>
            </a:r>
            <a:r>
              <a:rPr lang="ja-JP" altLang="en-US" smtClean="0"/>
              <a:t>な内容を書きましょう。</a:t>
            </a:r>
            <a:endParaRPr kumimoji="1" lang="ja-JP" altLang="en-US"/>
          </a:p>
        </p:txBody>
      </p:sp>
      <p:sp>
        <p:nvSpPr>
          <p:cNvPr id="13" name="テキスト ボックス 12"/>
          <p:cNvSpPr txBox="1"/>
          <p:nvPr/>
        </p:nvSpPr>
        <p:spPr>
          <a:xfrm>
            <a:off x="4663185" y="6488668"/>
            <a:ext cx="5576719" cy="369332"/>
          </a:xfrm>
          <a:prstGeom prst="rect">
            <a:avLst/>
          </a:prstGeom>
          <a:noFill/>
        </p:spPr>
        <p:txBody>
          <a:bodyPr wrap="none" rtlCol="0">
            <a:spAutoFit/>
          </a:bodyPr>
          <a:lstStyle/>
          <a:p>
            <a:r>
              <a:rPr kumimoji="1" lang="ja-JP" altLang="en-US" smtClean="0"/>
              <a:t>今回は、まっさらな</a:t>
            </a:r>
            <a:r>
              <a:rPr kumimoji="1" lang="en-US" altLang="ja-JP" smtClean="0"/>
              <a:t>program</a:t>
            </a:r>
            <a:r>
              <a:rPr kumimoji="1" lang="ja-JP" altLang="en-US" smtClean="0"/>
              <a:t>から書き込んでいきましょう。</a:t>
            </a:r>
            <a:endParaRPr kumimoji="1" lang="ja-JP" altLang="en-US"/>
          </a:p>
        </p:txBody>
      </p:sp>
    </p:spTree>
    <p:extLst>
      <p:ext uri="{BB962C8B-B14F-4D97-AF65-F5344CB8AC3E}">
        <p14:creationId xmlns:p14="http://schemas.microsoft.com/office/powerpoint/2010/main" val="2876419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8643713" cy="646331"/>
          </a:xfrm>
          <a:prstGeom prst="rect">
            <a:avLst/>
          </a:prstGeom>
          <a:noFill/>
        </p:spPr>
        <p:txBody>
          <a:bodyPr wrap="none" rtlCol="0">
            <a:spAutoFit/>
          </a:bodyPr>
          <a:lstStyle/>
          <a:p>
            <a:r>
              <a:rPr kumimoji="1" lang="ja-JP" altLang="en-US" smtClean="0"/>
              <a:t>・背景を描画させよう。</a:t>
            </a:r>
            <a:endParaRPr kumimoji="1" lang="en-US" altLang="ja-JP" smtClean="0"/>
          </a:p>
          <a:p>
            <a:r>
              <a:rPr lang="ja-JP" altLang="en-US" smtClean="0"/>
              <a:t>とりあえず、描画だけさせましょう。</a:t>
            </a:r>
            <a:r>
              <a:rPr lang="ja-JP" altLang="en-US"/>
              <a:t>　</a:t>
            </a:r>
            <a:r>
              <a:rPr lang="ja-JP" altLang="en-US" smtClean="0"/>
              <a:t>やり方は、何度もやっているので、説明は無しです。</a:t>
            </a:r>
            <a:endParaRPr kumimoji="1" lang="ja-JP" altLang="en-US"/>
          </a:p>
        </p:txBody>
      </p:sp>
      <p:pic>
        <p:nvPicPr>
          <p:cNvPr id="6" name="図 5"/>
          <p:cNvPicPr>
            <a:picLocks noChangeAspect="1"/>
          </p:cNvPicPr>
          <p:nvPr/>
        </p:nvPicPr>
        <p:blipFill>
          <a:blip r:embed="rId2"/>
          <a:stretch>
            <a:fillRect/>
          </a:stretch>
        </p:blipFill>
        <p:spPr>
          <a:xfrm>
            <a:off x="194355" y="1204912"/>
            <a:ext cx="6018639" cy="4637088"/>
          </a:xfrm>
          <a:prstGeom prst="rect">
            <a:avLst/>
          </a:prstGeom>
          <a:ln>
            <a:solidFill>
              <a:schemeClr val="tx1"/>
            </a:solidFill>
          </a:ln>
        </p:spPr>
      </p:pic>
      <p:pic>
        <p:nvPicPr>
          <p:cNvPr id="7" name="図 6"/>
          <p:cNvPicPr>
            <a:picLocks noChangeAspect="1"/>
          </p:cNvPicPr>
          <p:nvPr/>
        </p:nvPicPr>
        <p:blipFill>
          <a:blip r:embed="rId3"/>
          <a:stretch>
            <a:fillRect/>
          </a:stretch>
        </p:blipFill>
        <p:spPr>
          <a:xfrm>
            <a:off x="6424612" y="1204912"/>
            <a:ext cx="5513973" cy="4637088"/>
          </a:xfrm>
          <a:prstGeom prst="rect">
            <a:avLst/>
          </a:prstGeom>
          <a:ln>
            <a:solidFill>
              <a:schemeClr val="tx1"/>
            </a:solidFill>
          </a:ln>
        </p:spPr>
      </p:pic>
      <p:sp>
        <p:nvSpPr>
          <p:cNvPr id="8" name="正方形/長方形 7"/>
          <p:cNvSpPr/>
          <p:nvPr/>
        </p:nvSpPr>
        <p:spPr>
          <a:xfrm>
            <a:off x="194355" y="835580"/>
            <a:ext cx="2022798" cy="369332"/>
          </a:xfrm>
          <a:prstGeom prst="rect">
            <a:avLst/>
          </a:prstGeom>
        </p:spPr>
        <p:txBody>
          <a:bodyPr wrap="none">
            <a:spAutoFit/>
          </a:bodyPr>
          <a:lstStyle/>
          <a:p>
            <a:r>
              <a:rPr lang="en-US" altLang="ja-JP"/>
              <a:t>ObjBackground.cpp</a:t>
            </a:r>
            <a:endParaRPr lang="ja-JP" altLang="en-US"/>
          </a:p>
        </p:txBody>
      </p:sp>
      <p:sp>
        <p:nvSpPr>
          <p:cNvPr id="9" name="正方形/長方形 8"/>
          <p:cNvSpPr/>
          <p:nvPr/>
        </p:nvSpPr>
        <p:spPr>
          <a:xfrm>
            <a:off x="6293925" y="835580"/>
            <a:ext cx="1622560" cy="369332"/>
          </a:xfrm>
          <a:prstGeom prst="rect">
            <a:avLst/>
          </a:prstGeom>
        </p:spPr>
        <p:txBody>
          <a:bodyPr wrap="none">
            <a:spAutoFit/>
          </a:bodyPr>
          <a:lstStyle/>
          <a:p>
            <a:r>
              <a:rPr lang="en-US" altLang="ja-JP" smtClean="0"/>
              <a:t>SceneMain.cpp</a:t>
            </a:r>
            <a:endParaRPr lang="ja-JP" altLang="en-US"/>
          </a:p>
        </p:txBody>
      </p:sp>
      <p:sp>
        <p:nvSpPr>
          <p:cNvPr id="10" name="テキスト ボックス 9"/>
          <p:cNvSpPr txBox="1"/>
          <p:nvPr/>
        </p:nvSpPr>
        <p:spPr>
          <a:xfrm>
            <a:off x="194355" y="6146800"/>
            <a:ext cx="6896440" cy="369332"/>
          </a:xfrm>
          <a:prstGeom prst="rect">
            <a:avLst/>
          </a:prstGeom>
          <a:noFill/>
        </p:spPr>
        <p:txBody>
          <a:bodyPr wrap="none" rtlCol="0">
            <a:spAutoFit/>
          </a:bodyPr>
          <a:lstStyle/>
          <a:p>
            <a:r>
              <a:rPr lang="ja-JP" altLang="en-US" smtClean="0"/>
              <a:t>とりあえず、実行すると、ある事態が発生しました。要するに</a:t>
            </a:r>
            <a:r>
              <a:rPr lang="en-US" altLang="ja-JP" smtClean="0"/>
              <a:t>Bug</a:t>
            </a:r>
            <a:r>
              <a:rPr lang="ja-JP" altLang="en-US" smtClean="0"/>
              <a:t>である</a:t>
            </a:r>
            <a:endParaRPr kumimoji="1" lang="ja-JP" altLang="en-US"/>
          </a:p>
        </p:txBody>
      </p:sp>
    </p:spTree>
    <p:extLst>
      <p:ext uri="{BB962C8B-B14F-4D97-AF65-F5344CB8AC3E}">
        <p14:creationId xmlns:p14="http://schemas.microsoft.com/office/powerpoint/2010/main" val="19305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234166" cy="646331"/>
          </a:xfrm>
          <a:prstGeom prst="rect">
            <a:avLst/>
          </a:prstGeom>
          <a:noFill/>
        </p:spPr>
        <p:txBody>
          <a:bodyPr wrap="none" rtlCol="0">
            <a:spAutoFit/>
          </a:bodyPr>
          <a:lstStyle/>
          <a:p>
            <a:r>
              <a:rPr kumimoji="1" lang="ja-JP" altLang="en-US" smtClean="0"/>
              <a:t>・描画優先順位の話</a:t>
            </a:r>
            <a:endParaRPr kumimoji="1" lang="en-US" altLang="ja-JP" smtClean="0"/>
          </a:p>
          <a:p>
            <a:r>
              <a:rPr lang="ja-JP" altLang="en-US"/>
              <a:t>　</a:t>
            </a:r>
            <a:r>
              <a:rPr lang="ja-JP" altLang="en-US" smtClean="0"/>
              <a:t>実行するとこのように敵機が消えてしまします。</a:t>
            </a:r>
            <a:r>
              <a:rPr lang="ja-JP" altLang="en-US" smtClean="0">
                <a:solidFill>
                  <a:srgbClr val="FF0000"/>
                </a:solidFill>
              </a:rPr>
              <a:t>正確に言うと敵機が描画した後に、背景を描画している状態</a:t>
            </a:r>
            <a:r>
              <a:rPr lang="ja-JP" altLang="en-US" smtClean="0"/>
              <a:t>です</a:t>
            </a:r>
            <a:r>
              <a:rPr lang="ja-JP" altLang="en-US"/>
              <a:t>。</a:t>
            </a:r>
            <a:endParaRPr kumimoji="1" lang="ja-JP" altLang="en-US"/>
          </a:p>
        </p:txBody>
      </p:sp>
      <p:pic>
        <p:nvPicPr>
          <p:cNvPr id="5" name="図 4"/>
          <p:cNvPicPr>
            <a:picLocks noChangeAspect="1"/>
          </p:cNvPicPr>
          <p:nvPr/>
        </p:nvPicPr>
        <p:blipFill>
          <a:blip r:embed="rId2"/>
          <a:stretch>
            <a:fillRect/>
          </a:stretch>
        </p:blipFill>
        <p:spPr>
          <a:xfrm>
            <a:off x="2224087" y="646331"/>
            <a:ext cx="6067425" cy="4162425"/>
          </a:xfrm>
          <a:prstGeom prst="rect">
            <a:avLst/>
          </a:prstGeom>
        </p:spPr>
      </p:pic>
      <p:sp>
        <p:nvSpPr>
          <p:cNvPr id="7" name="テキスト ボックス 6"/>
          <p:cNvSpPr txBox="1"/>
          <p:nvPr/>
        </p:nvSpPr>
        <p:spPr>
          <a:xfrm>
            <a:off x="113047" y="4938612"/>
            <a:ext cx="9484071" cy="646331"/>
          </a:xfrm>
          <a:prstGeom prst="rect">
            <a:avLst/>
          </a:prstGeom>
          <a:noFill/>
        </p:spPr>
        <p:txBody>
          <a:bodyPr wrap="none" rtlCol="0">
            <a:spAutoFit/>
          </a:bodyPr>
          <a:lstStyle/>
          <a:p>
            <a:r>
              <a:rPr kumimoji="1" lang="ja-JP" altLang="en-US" smtClean="0">
                <a:solidFill>
                  <a:srgbClr val="FF0000"/>
                </a:solidFill>
              </a:rPr>
              <a:t>描画にも描画を行う優先順位があり</a:t>
            </a:r>
            <a:r>
              <a:rPr kumimoji="1" lang="ja-JP" altLang="en-US" smtClean="0"/>
              <a:t>、その設定を疎かにすると、上の図のようになるわけです。</a:t>
            </a:r>
            <a:endParaRPr kumimoji="1" lang="en-US" altLang="ja-JP" smtClean="0"/>
          </a:p>
          <a:p>
            <a:r>
              <a:rPr kumimoji="1" lang="ja-JP" altLang="en-US" smtClean="0"/>
              <a:t>そして、その描画優先順位を決めている場所が</a:t>
            </a:r>
            <a:r>
              <a:rPr kumimoji="1" lang="en-US" altLang="ja-JP" smtClean="0"/>
              <a:t>Object</a:t>
            </a:r>
            <a:r>
              <a:rPr kumimoji="1" lang="ja-JP" altLang="en-US" smtClean="0"/>
              <a:t>登録</a:t>
            </a:r>
            <a:r>
              <a:rPr kumimoji="1" lang="en-US" altLang="ja-JP" smtClean="0"/>
              <a:t>Method</a:t>
            </a:r>
            <a:r>
              <a:rPr kumimoji="1" lang="ja-JP" altLang="en-US" smtClean="0"/>
              <a:t>の第三引数の場所です。</a:t>
            </a:r>
            <a:endParaRPr kumimoji="1" lang="ja-JP" altLang="en-US"/>
          </a:p>
        </p:txBody>
      </p:sp>
      <p:pic>
        <p:nvPicPr>
          <p:cNvPr id="8" name="図 7"/>
          <p:cNvPicPr>
            <a:picLocks noChangeAspect="1"/>
          </p:cNvPicPr>
          <p:nvPr/>
        </p:nvPicPr>
        <p:blipFill>
          <a:blip r:embed="rId3"/>
          <a:stretch>
            <a:fillRect/>
          </a:stretch>
        </p:blipFill>
        <p:spPr>
          <a:xfrm>
            <a:off x="401637" y="5827931"/>
            <a:ext cx="4970463" cy="873404"/>
          </a:xfrm>
          <a:prstGeom prst="rect">
            <a:avLst/>
          </a:prstGeom>
        </p:spPr>
      </p:pic>
      <p:cxnSp>
        <p:nvCxnSpPr>
          <p:cNvPr id="9" name="直線矢印コネクタ 8"/>
          <p:cNvCxnSpPr/>
          <p:nvPr/>
        </p:nvCxnSpPr>
        <p:spPr>
          <a:xfrm flipH="1">
            <a:off x="4751862" y="6042662"/>
            <a:ext cx="1521938" cy="44394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273800" y="5827930"/>
            <a:ext cx="4187365" cy="646331"/>
          </a:xfrm>
          <a:prstGeom prst="rect">
            <a:avLst/>
          </a:prstGeom>
          <a:noFill/>
        </p:spPr>
        <p:txBody>
          <a:bodyPr wrap="none" rtlCol="0">
            <a:spAutoFit/>
          </a:bodyPr>
          <a:lstStyle/>
          <a:p>
            <a:r>
              <a:rPr kumimoji="1" lang="ja-JP" altLang="en-US" smtClean="0"/>
              <a:t>この</a:t>
            </a:r>
            <a:r>
              <a:rPr kumimoji="1" lang="ja-JP" altLang="en-US" smtClean="0">
                <a:solidFill>
                  <a:srgbClr val="FF0000"/>
                </a:solidFill>
              </a:rPr>
              <a:t>引数に入れている値が低い順に描画</a:t>
            </a:r>
            <a:endParaRPr kumimoji="1" lang="en-US" altLang="ja-JP" smtClean="0">
              <a:solidFill>
                <a:srgbClr val="FF0000"/>
              </a:solidFill>
            </a:endParaRPr>
          </a:p>
          <a:p>
            <a:r>
              <a:rPr kumimoji="1" lang="ja-JP" altLang="en-US" smtClean="0"/>
              <a:t>される。</a:t>
            </a:r>
            <a:endParaRPr kumimoji="1" lang="ja-JP" altLang="en-US"/>
          </a:p>
        </p:txBody>
      </p:sp>
      <p:cxnSp>
        <p:nvCxnSpPr>
          <p:cNvPr id="10" name="直線矢印コネクタ 9"/>
          <p:cNvCxnSpPr/>
          <p:nvPr/>
        </p:nvCxnSpPr>
        <p:spPr>
          <a:xfrm flipH="1">
            <a:off x="3617070" y="2303801"/>
            <a:ext cx="256430" cy="22197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3058270" y="3294401"/>
            <a:ext cx="256430" cy="22197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4315570" y="1402539"/>
            <a:ext cx="256430" cy="22197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5488868" y="4229802"/>
            <a:ext cx="256430" cy="22197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a:off x="7655670" y="3221874"/>
            <a:ext cx="256430" cy="22197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5425369" y="897030"/>
            <a:ext cx="191714" cy="20702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a:off x="8163297" y="2291459"/>
            <a:ext cx="256430" cy="22197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8151205" y="3221874"/>
            <a:ext cx="256430" cy="22197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64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456122" cy="369332"/>
          </a:xfrm>
          <a:prstGeom prst="rect">
            <a:avLst/>
          </a:prstGeom>
          <a:noFill/>
        </p:spPr>
        <p:txBody>
          <a:bodyPr wrap="none" rtlCol="0">
            <a:spAutoFit/>
          </a:bodyPr>
          <a:lstStyle/>
          <a:p>
            <a:r>
              <a:rPr kumimoji="1" lang="ja-JP" altLang="en-US" smtClean="0"/>
              <a:t>・優先順位を設定する。</a:t>
            </a:r>
            <a:endParaRPr kumimoji="1" lang="ja-JP" altLang="en-US"/>
          </a:p>
        </p:txBody>
      </p:sp>
      <p:pic>
        <p:nvPicPr>
          <p:cNvPr id="2" name="図 1"/>
          <p:cNvPicPr>
            <a:picLocks noChangeAspect="1"/>
          </p:cNvPicPr>
          <p:nvPr/>
        </p:nvPicPr>
        <p:blipFill>
          <a:blip r:embed="rId2"/>
          <a:stretch>
            <a:fillRect/>
          </a:stretch>
        </p:blipFill>
        <p:spPr>
          <a:xfrm>
            <a:off x="217487" y="369332"/>
            <a:ext cx="3171825" cy="6486525"/>
          </a:xfrm>
          <a:prstGeom prst="rect">
            <a:avLst/>
          </a:prstGeom>
          <a:ln>
            <a:solidFill>
              <a:schemeClr val="tx1"/>
            </a:solidFill>
          </a:ln>
        </p:spPr>
      </p:pic>
      <p:cxnSp>
        <p:nvCxnSpPr>
          <p:cNvPr id="5" name="直線矢印コネクタ 4"/>
          <p:cNvCxnSpPr/>
          <p:nvPr/>
        </p:nvCxnSpPr>
        <p:spPr>
          <a:xfrm flipH="1">
            <a:off x="2456122" y="738664"/>
            <a:ext cx="1633278"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a:off x="2862522" y="1384300"/>
            <a:ext cx="1226878" cy="2746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2862522" y="3419515"/>
            <a:ext cx="1226878" cy="2746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2862522" y="4038600"/>
            <a:ext cx="1226878" cy="2746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862522" y="4713843"/>
            <a:ext cx="1226878" cy="2746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H="1">
            <a:off x="2862522" y="5549900"/>
            <a:ext cx="1226878" cy="2746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2862522" y="5778500"/>
            <a:ext cx="1226878" cy="2746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2862522" y="6565900"/>
            <a:ext cx="1226878" cy="2746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089400" y="546577"/>
            <a:ext cx="3750129" cy="369332"/>
          </a:xfrm>
          <a:prstGeom prst="rect">
            <a:avLst/>
          </a:prstGeom>
          <a:noFill/>
        </p:spPr>
        <p:txBody>
          <a:bodyPr wrap="none" rtlCol="0">
            <a:spAutoFit/>
          </a:bodyPr>
          <a:lstStyle/>
          <a:p>
            <a:r>
              <a:rPr kumimoji="1" lang="ja-JP" altLang="en-US" smtClean="0"/>
              <a:t>主人公機の描画優先順位を１０に</a:t>
            </a:r>
            <a:r>
              <a:rPr kumimoji="1" lang="en-US" altLang="ja-JP" smtClean="0"/>
              <a:t>Set</a:t>
            </a:r>
            <a:endParaRPr kumimoji="1" lang="ja-JP" altLang="en-US"/>
          </a:p>
        </p:txBody>
      </p:sp>
      <p:sp>
        <p:nvSpPr>
          <p:cNvPr id="16" name="テキスト ボックス 15"/>
          <p:cNvSpPr txBox="1"/>
          <p:nvPr/>
        </p:nvSpPr>
        <p:spPr>
          <a:xfrm>
            <a:off x="4089400" y="1177926"/>
            <a:ext cx="3091295" cy="369332"/>
          </a:xfrm>
          <a:prstGeom prst="rect">
            <a:avLst/>
          </a:prstGeom>
          <a:noFill/>
        </p:spPr>
        <p:txBody>
          <a:bodyPr wrap="none" rtlCol="0">
            <a:spAutoFit/>
          </a:bodyPr>
          <a:lstStyle/>
          <a:p>
            <a:r>
              <a:rPr kumimoji="1" lang="ja-JP" altLang="en-US" smtClean="0"/>
              <a:t>背景の</a:t>
            </a:r>
            <a:r>
              <a:rPr lang="ja-JP" altLang="en-US"/>
              <a:t>描画</a:t>
            </a:r>
            <a:r>
              <a:rPr kumimoji="1" lang="ja-JP" altLang="en-US" smtClean="0"/>
              <a:t>優先順位を</a:t>
            </a:r>
            <a:r>
              <a:rPr kumimoji="1" lang="en-US" altLang="ja-JP" smtClean="0"/>
              <a:t>5</a:t>
            </a:r>
            <a:r>
              <a:rPr kumimoji="1" lang="ja-JP" altLang="en-US" smtClean="0"/>
              <a:t>に</a:t>
            </a:r>
            <a:r>
              <a:rPr kumimoji="1" lang="en-US" altLang="ja-JP" smtClean="0"/>
              <a:t>Set</a:t>
            </a:r>
            <a:endParaRPr kumimoji="1" lang="ja-JP" altLang="en-US"/>
          </a:p>
        </p:txBody>
      </p:sp>
      <p:sp>
        <p:nvSpPr>
          <p:cNvPr id="17" name="テキスト ボックス 16"/>
          <p:cNvSpPr txBox="1"/>
          <p:nvPr/>
        </p:nvSpPr>
        <p:spPr>
          <a:xfrm>
            <a:off x="4089399" y="3189805"/>
            <a:ext cx="3878369" cy="369332"/>
          </a:xfrm>
          <a:prstGeom prst="rect">
            <a:avLst/>
          </a:prstGeom>
          <a:noFill/>
        </p:spPr>
        <p:txBody>
          <a:bodyPr wrap="none" rtlCol="0">
            <a:spAutoFit/>
          </a:bodyPr>
          <a:lstStyle/>
          <a:p>
            <a:r>
              <a:rPr lang="ja-JP" altLang="en-US"/>
              <a:t>全</a:t>
            </a:r>
            <a:r>
              <a:rPr lang="ja-JP" altLang="en-US" smtClean="0"/>
              <a:t>て</a:t>
            </a:r>
            <a:r>
              <a:rPr lang="ja-JP" altLang="en-US"/>
              <a:t>の</a:t>
            </a:r>
            <a:r>
              <a:rPr lang="ja-JP" altLang="en-US" smtClean="0"/>
              <a:t>敵機</a:t>
            </a:r>
            <a:r>
              <a:rPr kumimoji="1" lang="ja-JP" altLang="en-US" smtClean="0"/>
              <a:t>の</a:t>
            </a:r>
            <a:r>
              <a:rPr lang="ja-JP" altLang="en-US"/>
              <a:t>描画</a:t>
            </a:r>
            <a:r>
              <a:rPr kumimoji="1" lang="ja-JP" altLang="en-US" smtClean="0"/>
              <a:t>優先順位を</a:t>
            </a:r>
            <a:r>
              <a:rPr kumimoji="1" lang="en-US" altLang="ja-JP" smtClean="0"/>
              <a:t>50</a:t>
            </a:r>
            <a:r>
              <a:rPr kumimoji="1" lang="ja-JP" altLang="en-US" smtClean="0"/>
              <a:t>に</a:t>
            </a:r>
            <a:r>
              <a:rPr kumimoji="1" lang="en-US" altLang="ja-JP" smtClean="0"/>
              <a:t>Set</a:t>
            </a:r>
            <a:endParaRPr kumimoji="1" lang="ja-JP" altLang="en-US"/>
          </a:p>
        </p:txBody>
      </p:sp>
      <p:sp>
        <p:nvSpPr>
          <p:cNvPr id="18" name="テキスト ボックス 17"/>
          <p:cNvSpPr txBox="1"/>
          <p:nvPr/>
        </p:nvSpPr>
        <p:spPr>
          <a:xfrm>
            <a:off x="4089399" y="3881398"/>
            <a:ext cx="3878369" cy="369332"/>
          </a:xfrm>
          <a:prstGeom prst="rect">
            <a:avLst/>
          </a:prstGeom>
          <a:noFill/>
        </p:spPr>
        <p:txBody>
          <a:bodyPr wrap="none" rtlCol="0">
            <a:spAutoFit/>
          </a:bodyPr>
          <a:lstStyle/>
          <a:p>
            <a:r>
              <a:rPr lang="ja-JP" altLang="en-US"/>
              <a:t>全</a:t>
            </a:r>
            <a:r>
              <a:rPr lang="ja-JP" altLang="en-US" smtClean="0"/>
              <a:t>て</a:t>
            </a:r>
            <a:r>
              <a:rPr lang="ja-JP" altLang="en-US"/>
              <a:t>の</a:t>
            </a:r>
            <a:r>
              <a:rPr lang="ja-JP" altLang="en-US" smtClean="0"/>
              <a:t>敵機</a:t>
            </a:r>
            <a:r>
              <a:rPr kumimoji="1" lang="ja-JP" altLang="en-US" smtClean="0"/>
              <a:t>の</a:t>
            </a:r>
            <a:r>
              <a:rPr lang="ja-JP" altLang="en-US"/>
              <a:t>描画</a:t>
            </a:r>
            <a:r>
              <a:rPr kumimoji="1" lang="ja-JP" altLang="en-US" smtClean="0"/>
              <a:t>優先順位を</a:t>
            </a:r>
            <a:r>
              <a:rPr kumimoji="1" lang="en-US" altLang="ja-JP" smtClean="0"/>
              <a:t>50</a:t>
            </a:r>
            <a:r>
              <a:rPr kumimoji="1" lang="ja-JP" altLang="en-US" smtClean="0"/>
              <a:t>に</a:t>
            </a:r>
            <a:r>
              <a:rPr kumimoji="1" lang="en-US" altLang="ja-JP" smtClean="0"/>
              <a:t>Set</a:t>
            </a:r>
            <a:endParaRPr kumimoji="1" lang="ja-JP" altLang="en-US"/>
          </a:p>
        </p:txBody>
      </p:sp>
      <p:sp>
        <p:nvSpPr>
          <p:cNvPr id="19" name="テキスト ボックス 18"/>
          <p:cNvSpPr txBox="1"/>
          <p:nvPr/>
        </p:nvSpPr>
        <p:spPr>
          <a:xfrm>
            <a:off x="4089398" y="4545527"/>
            <a:ext cx="3878369" cy="369332"/>
          </a:xfrm>
          <a:prstGeom prst="rect">
            <a:avLst/>
          </a:prstGeom>
          <a:noFill/>
        </p:spPr>
        <p:txBody>
          <a:bodyPr wrap="none" rtlCol="0">
            <a:spAutoFit/>
          </a:bodyPr>
          <a:lstStyle/>
          <a:p>
            <a:r>
              <a:rPr lang="ja-JP" altLang="en-US"/>
              <a:t>全</a:t>
            </a:r>
            <a:r>
              <a:rPr lang="ja-JP" altLang="en-US" smtClean="0"/>
              <a:t>て</a:t>
            </a:r>
            <a:r>
              <a:rPr lang="ja-JP" altLang="en-US"/>
              <a:t>の</a:t>
            </a:r>
            <a:r>
              <a:rPr lang="ja-JP" altLang="en-US" smtClean="0"/>
              <a:t>敵機</a:t>
            </a:r>
            <a:r>
              <a:rPr kumimoji="1" lang="ja-JP" altLang="en-US" smtClean="0"/>
              <a:t>の</a:t>
            </a:r>
            <a:r>
              <a:rPr lang="ja-JP" altLang="en-US"/>
              <a:t>描画</a:t>
            </a:r>
            <a:r>
              <a:rPr kumimoji="1" lang="ja-JP" altLang="en-US" smtClean="0"/>
              <a:t>優先順位を</a:t>
            </a:r>
            <a:r>
              <a:rPr kumimoji="1" lang="en-US" altLang="ja-JP" smtClean="0"/>
              <a:t>50</a:t>
            </a:r>
            <a:r>
              <a:rPr kumimoji="1" lang="ja-JP" altLang="en-US" smtClean="0"/>
              <a:t>に</a:t>
            </a:r>
            <a:r>
              <a:rPr kumimoji="1" lang="en-US" altLang="ja-JP" smtClean="0"/>
              <a:t>Set</a:t>
            </a:r>
            <a:endParaRPr kumimoji="1" lang="ja-JP" altLang="en-US"/>
          </a:p>
        </p:txBody>
      </p:sp>
      <p:sp>
        <p:nvSpPr>
          <p:cNvPr id="20" name="テキスト ボックス 19"/>
          <p:cNvSpPr txBox="1"/>
          <p:nvPr/>
        </p:nvSpPr>
        <p:spPr>
          <a:xfrm>
            <a:off x="4025279" y="5305463"/>
            <a:ext cx="3878369" cy="369332"/>
          </a:xfrm>
          <a:prstGeom prst="rect">
            <a:avLst/>
          </a:prstGeom>
          <a:noFill/>
        </p:spPr>
        <p:txBody>
          <a:bodyPr wrap="none" rtlCol="0">
            <a:spAutoFit/>
          </a:bodyPr>
          <a:lstStyle/>
          <a:p>
            <a:r>
              <a:rPr lang="ja-JP" altLang="en-US"/>
              <a:t>全</a:t>
            </a:r>
            <a:r>
              <a:rPr lang="ja-JP" altLang="en-US" smtClean="0"/>
              <a:t>て</a:t>
            </a:r>
            <a:r>
              <a:rPr lang="ja-JP" altLang="en-US"/>
              <a:t>の</a:t>
            </a:r>
            <a:r>
              <a:rPr lang="ja-JP" altLang="en-US" smtClean="0"/>
              <a:t>敵機</a:t>
            </a:r>
            <a:r>
              <a:rPr kumimoji="1" lang="ja-JP" altLang="en-US" smtClean="0"/>
              <a:t>の</a:t>
            </a:r>
            <a:r>
              <a:rPr lang="ja-JP" altLang="en-US"/>
              <a:t>描画</a:t>
            </a:r>
            <a:r>
              <a:rPr kumimoji="1" lang="ja-JP" altLang="en-US" smtClean="0"/>
              <a:t>優先順位を</a:t>
            </a:r>
            <a:r>
              <a:rPr kumimoji="1" lang="en-US" altLang="ja-JP" smtClean="0"/>
              <a:t>50</a:t>
            </a:r>
            <a:r>
              <a:rPr kumimoji="1" lang="ja-JP" altLang="en-US" smtClean="0"/>
              <a:t>に</a:t>
            </a:r>
            <a:r>
              <a:rPr kumimoji="1" lang="en-US" altLang="ja-JP" smtClean="0"/>
              <a:t>Set</a:t>
            </a:r>
            <a:endParaRPr kumimoji="1" lang="ja-JP" altLang="en-US"/>
          </a:p>
        </p:txBody>
      </p:sp>
      <p:sp>
        <p:nvSpPr>
          <p:cNvPr id="21" name="テキスト ボックス 20"/>
          <p:cNvSpPr txBox="1"/>
          <p:nvPr/>
        </p:nvSpPr>
        <p:spPr>
          <a:xfrm>
            <a:off x="4025279" y="5590697"/>
            <a:ext cx="3878369" cy="369332"/>
          </a:xfrm>
          <a:prstGeom prst="rect">
            <a:avLst/>
          </a:prstGeom>
          <a:noFill/>
        </p:spPr>
        <p:txBody>
          <a:bodyPr wrap="none" rtlCol="0">
            <a:spAutoFit/>
          </a:bodyPr>
          <a:lstStyle/>
          <a:p>
            <a:r>
              <a:rPr lang="ja-JP" altLang="en-US"/>
              <a:t>全</a:t>
            </a:r>
            <a:r>
              <a:rPr lang="ja-JP" altLang="en-US" smtClean="0"/>
              <a:t>て</a:t>
            </a:r>
            <a:r>
              <a:rPr lang="ja-JP" altLang="en-US"/>
              <a:t>の</a:t>
            </a:r>
            <a:r>
              <a:rPr lang="ja-JP" altLang="en-US" smtClean="0"/>
              <a:t>敵機</a:t>
            </a:r>
            <a:r>
              <a:rPr kumimoji="1" lang="ja-JP" altLang="en-US" smtClean="0"/>
              <a:t>の</a:t>
            </a:r>
            <a:r>
              <a:rPr lang="ja-JP" altLang="en-US"/>
              <a:t>描画</a:t>
            </a:r>
            <a:r>
              <a:rPr kumimoji="1" lang="ja-JP" altLang="en-US" smtClean="0"/>
              <a:t>優先順位を</a:t>
            </a:r>
            <a:r>
              <a:rPr kumimoji="1" lang="en-US" altLang="ja-JP" smtClean="0"/>
              <a:t>50</a:t>
            </a:r>
            <a:r>
              <a:rPr kumimoji="1" lang="ja-JP" altLang="en-US" smtClean="0"/>
              <a:t>に</a:t>
            </a:r>
            <a:r>
              <a:rPr kumimoji="1" lang="en-US" altLang="ja-JP" smtClean="0"/>
              <a:t>Set</a:t>
            </a:r>
            <a:endParaRPr kumimoji="1" lang="ja-JP" altLang="en-US"/>
          </a:p>
        </p:txBody>
      </p:sp>
      <p:sp>
        <p:nvSpPr>
          <p:cNvPr id="22" name="テキスト ボックス 21"/>
          <p:cNvSpPr txBox="1"/>
          <p:nvPr/>
        </p:nvSpPr>
        <p:spPr>
          <a:xfrm>
            <a:off x="4042033" y="6381234"/>
            <a:ext cx="3878369" cy="369332"/>
          </a:xfrm>
          <a:prstGeom prst="rect">
            <a:avLst/>
          </a:prstGeom>
          <a:noFill/>
        </p:spPr>
        <p:txBody>
          <a:bodyPr wrap="none" rtlCol="0">
            <a:spAutoFit/>
          </a:bodyPr>
          <a:lstStyle/>
          <a:p>
            <a:r>
              <a:rPr lang="ja-JP" altLang="en-US"/>
              <a:t>全</a:t>
            </a:r>
            <a:r>
              <a:rPr lang="ja-JP" altLang="en-US" smtClean="0"/>
              <a:t>て</a:t>
            </a:r>
            <a:r>
              <a:rPr lang="ja-JP" altLang="en-US"/>
              <a:t>の</a:t>
            </a:r>
            <a:r>
              <a:rPr lang="ja-JP" altLang="en-US" smtClean="0"/>
              <a:t>敵機</a:t>
            </a:r>
            <a:r>
              <a:rPr kumimoji="1" lang="ja-JP" altLang="en-US" smtClean="0"/>
              <a:t>の</a:t>
            </a:r>
            <a:r>
              <a:rPr lang="ja-JP" altLang="en-US"/>
              <a:t>描画</a:t>
            </a:r>
            <a:r>
              <a:rPr kumimoji="1" lang="ja-JP" altLang="en-US" smtClean="0"/>
              <a:t>優先順位を</a:t>
            </a:r>
            <a:r>
              <a:rPr kumimoji="1" lang="en-US" altLang="ja-JP" smtClean="0"/>
              <a:t>50</a:t>
            </a:r>
            <a:r>
              <a:rPr kumimoji="1" lang="ja-JP" altLang="en-US" smtClean="0"/>
              <a:t>に</a:t>
            </a:r>
            <a:r>
              <a:rPr kumimoji="1" lang="en-US" altLang="ja-JP" smtClean="0"/>
              <a:t>Set</a:t>
            </a:r>
            <a:endParaRPr kumimoji="1" lang="ja-JP" altLang="en-US"/>
          </a:p>
        </p:txBody>
      </p:sp>
      <p:sp>
        <p:nvSpPr>
          <p:cNvPr id="23" name="テキスト ボックス 22"/>
          <p:cNvSpPr txBox="1"/>
          <p:nvPr/>
        </p:nvSpPr>
        <p:spPr>
          <a:xfrm>
            <a:off x="8229600" y="5805964"/>
            <a:ext cx="3581430" cy="646331"/>
          </a:xfrm>
          <a:prstGeom prst="rect">
            <a:avLst/>
          </a:prstGeom>
          <a:noFill/>
          <a:ln>
            <a:solidFill>
              <a:schemeClr val="tx1"/>
            </a:solidFill>
          </a:ln>
        </p:spPr>
        <p:txBody>
          <a:bodyPr wrap="none" rtlCol="0">
            <a:spAutoFit/>
          </a:bodyPr>
          <a:lstStyle/>
          <a:p>
            <a:r>
              <a:rPr kumimoji="1" lang="ja-JP" altLang="en-US" smtClean="0"/>
              <a:t>以下の敵機すべて描画優先順位を</a:t>
            </a:r>
            <a:endParaRPr kumimoji="1" lang="en-US" altLang="ja-JP" smtClean="0"/>
          </a:p>
          <a:p>
            <a:r>
              <a:rPr lang="en-US" altLang="ja-JP" smtClean="0"/>
              <a:t>50</a:t>
            </a:r>
            <a:r>
              <a:rPr lang="ja-JP" altLang="en-US" smtClean="0"/>
              <a:t>にする</a:t>
            </a:r>
            <a:endParaRPr kumimoji="1" lang="ja-JP" altLang="en-US"/>
          </a:p>
        </p:txBody>
      </p:sp>
    </p:spTree>
    <p:extLst>
      <p:ext uri="{BB962C8B-B14F-4D97-AF65-F5344CB8AC3E}">
        <p14:creationId xmlns:p14="http://schemas.microsoft.com/office/powerpoint/2010/main" val="270420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236661" cy="2862322"/>
          </a:xfrm>
          <a:prstGeom prst="rect">
            <a:avLst/>
          </a:prstGeom>
          <a:noFill/>
        </p:spPr>
        <p:txBody>
          <a:bodyPr wrap="none" rtlCol="0">
            <a:spAutoFit/>
          </a:bodyPr>
          <a:lstStyle/>
          <a:p>
            <a:r>
              <a:rPr kumimoji="1" lang="ja-JP" altLang="en-US" smtClean="0"/>
              <a:t>・弾丸</a:t>
            </a:r>
            <a:r>
              <a:rPr kumimoji="1" lang="en-US" altLang="ja-JP" smtClean="0"/>
              <a:t>Object</a:t>
            </a:r>
            <a:r>
              <a:rPr kumimoji="1" lang="ja-JP" altLang="en-US" smtClean="0"/>
              <a:t>も描画優先順位を設定する</a:t>
            </a:r>
            <a:endParaRPr kumimoji="1" lang="en-US" altLang="ja-JP" smtClean="0"/>
          </a:p>
          <a:p>
            <a:endParaRPr lang="en-US" altLang="ja-JP"/>
          </a:p>
          <a:p>
            <a:r>
              <a:rPr kumimoji="1" lang="ja-JP" altLang="en-US" smtClean="0"/>
              <a:t>　弾丸</a:t>
            </a:r>
            <a:r>
              <a:rPr kumimoji="1" lang="en-US" altLang="ja-JP" smtClean="0"/>
              <a:t>Object</a:t>
            </a:r>
            <a:r>
              <a:rPr kumimoji="1" lang="ja-JP" altLang="en-US" smtClean="0"/>
              <a:t>を作成・設定している</a:t>
            </a:r>
            <a:r>
              <a:rPr kumimoji="1" lang="en-US" altLang="ja-JP" smtClean="0"/>
              <a:t>cppfile</a:t>
            </a:r>
            <a:r>
              <a:rPr kumimoji="1" lang="ja-JP" altLang="en-US" smtClean="0"/>
              <a:t>は下記のモノです。</a:t>
            </a:r>
            <a:endParaRPr kumimoji="1" lang="en-US" altLang="ja-JP" smtClean="0"/>
          </a:p>
          <a:p>
            <a:r>
              <a:rPr lang="ja-JP" altLang="en-US"/>
              <a:t>　</a:t>
            </a:r>
            <a:r>
              <a:rPr lang="ja-JP" altLang="en-US" smtClean="0"/>
              <a:t>・</a:t>
            </a:r>
            <a:r>
              <a:rPr lang="en-US" altLang="ja-JP" smtClean="0"/>
              <a:t>ObjHero.cpp</a:t>
            </a:r>
          </a:p>
          <a:p>
            <a:r>
              <a:rPr lang="ja-JP" altLang="en-US" smtClean="0"/>
              <a:t>　・</a:t>
            </a:r>
            <a:r>
              <a:rPr lang="en-US" altLang="ja-JP" smtClean="0"/>
              <a:t>ObjEnemyBoss.cpp</a:t>
            </a:r>
          </a:p>
          <a:p>
            <a:r>
              <a:rPr lang="ja-JP" altLang="en-US" smtClean="0"/>
              <a:t>　・</a:t>
            </a:r>
            <a:r>
              <a:rPr lang="en-US" altLang="ja-JP" smtClean="0"/>
              <a:t>ObjDiffusionEnemy.cpp</a:t>
            </a:r>
          </a:p>
          <a:p>
            <a:r>
              <a:rPr lang="ja-JP" altLang="en-US" smtClean="0"/>
              <a:t>　・</a:t>
            </a:r>
            <a:r>
              <a:rPr lang="en-US" altLang="ja-JP" smtClean="0"/>
              <a:t>ObjAttackEnemy.cpp</a:t>
            </a:r>
          </a:p>
          <a:p>
            <a:r>
              <a:rPr lang="ja-JP" altLang="en-US" smtClean="0"/>
              <a:t>　・</a:t>
            </a:r>
            <a:r>
              <a:rPr lang="en-US" altLang="ja-JP" smtClean="0"/>
              <a:t>CObjHomingEnemy.cpp</a:t>
            </a:r>
          </a:p>
          <a:p>
            <a:endParaRPr lang="en-US" altLang="ja-JP" smtClean="0"/>
          </a:p>
          <a:p>
            <a:r>
              <a:rPr lang="en-US" altLang="ja-JP"/>
              <a:t>Objs::</a:t>
            </a:r>
            <a:r>
              <a:rPr lang="en-US" altLang="ja-JP" smtClean="0"/>
              <a:t>InsertObjMethod</a:t>
            </a:r>
            <a:r>
              <a:rPr lang="ja-JP" altLang="en-US" smtClean="0"/>
              <a:t>を見つけて、描画優先順位を</a:t>
            </a:r>
            <a:r>
              <a:rPr lang="en-US" altLang="ja-JP" smtClean="0"/>
              <a:t>100</a:t>
            </a:r>
            <a:r>
              <a:rPr lang="ja-JP" altLang="en-US" smtClean="0"/>
              <a:t>に設定しましょう。</a:t>
            </a:r>
            <a:endParaRPr lang="en-US" altLang="ja-JP"/>
          </a:p>
        </p:txBody>
      </p:sp>
      <p:pic>
        <p:nvPicPr>
          <p:cNvPr id="5" name="図 4"/>
          <p:cNvPicPr>
            <a:picLocks noChangeAspect="1"/>
          </p:cNvPicPr>
          <p:nvPr/>
        </p:nvPicPr>
        <p:blipFill>
          <a:blip r:embed="rId2"/>
          <a:stretch>
            <a:fillRect/>
          </a:stretch>
        </p:blipFill>
        <p:spPr>
          <a:xfrm>
            <a:off x="337696" y="3269734"/>
            <a:ext cx="7503407" cy="327025"/>
          </a:xfrm>
          <a:prstGeom prst="rect">
            <a:avLst/>
          </a:prstGeom>
          <a:ln>
            <a:solidFill>
              <a:schemeClr val="tx1"/>
            </a:solidFill>
          </a:ln>
        </p:spPr>
      </p:pic>
      <p:cxnSp>
        <p:nvCxnSpPr>
          <p:cNvPr id="6" name="直線矢印コネクタ 5"/>
          <p:cNvCxnSpPr/>
          <p:nvPr/>
        </p:nvCxnSpPr>
        <p:spPr>
          <a:xfrm flipH="1" flipV="1">
            <a:off x="7247022" y="3533259"/>
            <a:ext cx="8997" cy="78267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4089399" y="4315936"/>
            <a:ext cx="7000634" cy="646331"/>
          </a:xfrm>
          <a:prstGeom prst="rect">
            <a:avLst/>
          </a:prstGeom>
        </p:spPr>
        <p:txBody>
          <a:bodyPr wrap="none">
            <a:spAutoFit/>
          </a:bodyPr>
          <a:lstStyle/>
          <a:p>
            <a:r>
              <a:rPr lang="ja-JP" altLang="en-US" b="1" smtClean="0">
                <a:solidFill>
                  <a:srgbClr val="FF0000"/>
                </a:solidFill>
              </a:rPr>
              <a:t>弾丸</a:t>
            </a:r>
            <a:r>
              <a:rPr lang="en-US" altLang="ja-JP" b="1" smtClean="0">
                <a:solidFill>
                  <a:srgbClr val="FF0000"/>
                </a:solidFill>
              </a:rPr>
              <a:t>Object</a:t>
            </a:r>
            <a:r>
              <a:rPr lang="ja-JP" altLang="en-US" b="1" smtClean="0">
                <a:solidFill>
                  <a:srgbClr val="FF0000"/>
                </a:solidFill>
              </a:rPr>
              <a:t>を登録している</a:t>
            </a:r>
            <a:r>
              <a:rPr lang="en-US" altLang="ja-JP" b="1" smtClean="0">
                <a:solidFill>
                  <a:srgbClr val="FF0000"/>
                </a:solidFill>
              </a:rPr>
              <a:t>InsertObj</a:t>
            </a:r>
            <a:r>
              <a:rPr lang="ja-JP" altLang="en-US" b="1" smtClean="0">
                <a:solidFill>
                  <a:srgbClr val="FF0000"/>
                </a:solidFill>
              </a:rPr>
              <a:t>の最後の引数を１から</a:t>
            </a:r>
            <a:r>
              <a:rPr lang="en-US" altLang="ja-JP" b="1" smtClean="0">
                <a:solidFill>
                  <a:srgbClr val="FF0000"/>
                </a:solidFill>
              </a:rPr>
              <a:t>100</a:t>
            </a:r>
            <a:r>
              <a:rPr lang="ja-JP" altLang="en-US" b="1" smtClean="0">
                <a:solidFill>
                  <a:srgbClr val="FF0000"/>
                </a:solidFill>
              </a:rPr>
              <a:t>に変更。</a:t>
            </a:r>
            <a:endParaRPr lang="en-US" altLang="ja-JP" b="1" smtClean="0">
              <a:solidFill>
                <a:srgbClr val="FF0000"/>
              </a:solidFill>
            </a:endParaRPr>
          </a:p>
          <a:p>
            <a:endParaRPr lang="ja-JP" altLang="en-US"/>
          </a:p>
        </p:txBody>
      </p:sp>
      <p:sp>
        <p:nvSpPr>
          <p:cNvPr id="9" name="テキスト ボックス 8"/>
          <p:cNvSpPr txBox="1"/>
          <p:nvPr/>
        </p:nvSpPr>
        <p:spPr>
          <a:xfrm>
            <a:off x="0" y="4758114"/>
            <a:ext cx="11699036" cy="923330"/>
          </a:xfrm>
          <a:prstGeom prst="rect">
            <a:avLst/>
          </a:prstGeom>
          <a:noFill/>
        </p:spPr>
        <p:txBody>
          <a:bodyPr wrap="none" rtlCol="0">
            <a:spAutoFit/>
          </a:bodyPr>
          <a:lstStyle/>
          <a:p>
            <a:r>
              <a:rPr kumimoji="1" lang="ja-JP" altLang="en-US" smtClean="0"/>
              <a:t>これで、弾丸・敵機・主人公機は、背景の描画後に描画するようになりました。</a:t>
            </a:r>
            <a:r>
              <a:rPr kumimoji="1" lang="ja-JP" altLang="en-US" smtClean="0">
                <a:solidFill>
                  <a:srgbClr val="FF0000"/>
                </a:solidFill>
              </a:rPr>
              <a:t>実は下記の命令を</a:t>
            </a:r>
            <a:r>
              <a:rPr kumimoji="1" lang="en-US" altLang="ja-JP" smtClean="0">
                <a:solidFill>
                  <a:srgbClr val="FF0000"/>
                </a:solidFill>
              </a:rPr>
              <a:t>Object</a:t>
            </a:r>
            <a:r>
              <a:rPr kumimoji="1" lang="ja-JP" altLang="en-US" smtClean="0">
                <a:solidFill>
                  <a:srgbClr val="FF0000"/>
                </a:solidFill>
              </a:rPr>
              <a:t>内で宣言すると</a:t>
            </a:r>
            <a:endParaRPr kumimoji="1" lang="en-US" altLang="ja-JP" smtClean="0">
              <a:solidFill>
                <a:srgbClr val="FF0000"/>
              </a:solidFill>
            </a:endParaRPr>
          </a:p>
          <a:p>
            <a:r>
              <a:rPr lang="ja-JP" altLang="en-US" smtClean="0">
                <a:solidFill>
                  <a:srgbClr val="FF0000"/>
                </a:solidFill>
              </a:rPr>
              <a:t>引数の値をその</a:t>
            </a:r>
            <a:r>
              <a:rPr lang="en-US" altLang="ja-JP" smtClean="0">
                <a:solidFill>
                  <a:srgbClr val="FF0000"/>
                </a:solidFill>
              </a:rPr>
              <a:t>Object</a:t>
            </a:r>
            <a:r>
              <a:rPr lang="ja-JP" altLang="en-US" smtClean="0">
                <a:solidFill>
                  <a:srgbClr val="FF0000"/>
                </a:solidFill>
              </a:rPr>
              <a:t>の描画優先順位に変更できるのですが、ちょっと重くなるので常に実行させる命令はやめましょう。</a:t>
            </a:r>
            <a:endParaRPr kumimoji="1" lang="en-US" altLang="ja-JP" smtClean="0">
              <a:solidFill>
                <a:srgbClr val="FF0000"/>
              </a:solidFill>
            </a:endParaRPr>
          </a:p>
          <a:p>
            <a:endParaRPr kumimoji="1" lang="ja-JP" altLang="en-US"/>
          </a:p>
        </p:txBody>
      </p:sp>
      <p:pic>
        <p:nvPicPr>
          <p:cNvPr id="10" name="図 9"/>
          <p:cNvPicPr>
            <a:picLocks noChangeAspect="1"/>
          </p:cNvPicPr>
          <p:nvPr/>
        </p:nvPicPr>
        <p:blipFill>
          <a:blip r:embed="rId3"/>
          <a:stretch>
            <a:fillRect/>
          </a:stretch>
        </p:blipFill>
        <p:spPr>
          <a:xfrm>
            <a:off x="3174621" y="5426012"/>
            <a:ext cx="4081398" cy="802522"/>
          </a:xfrm>
          <a:prstGeom prst="rect">
            <a:avLst/>
          </a:prstGeom>
          <a:ln>
            <a:solidFill>
              <a:schemeClr val="tx1"/>
            </a:solidFill>
          </a:ln>
        </p:spPr>
      </p:pic>
      <p:sp>
        <p:nvSpPr>
          <p:cNvPr id="11" name="テキスト ボックス 10"/>
          <p:cNvSpPr txBox="1"/>
          <p:nvPr/>
        </p:nvSpPr>
        <p:spPr>
          <a:xfrm>
            <a:off x="673100" y="6348684"/>
            <a:ext cx="9714711" cy="369332"/>
          </a:xfrm>
          <a:prstGeom prst="rect">
            <a:avLst/>
          </a:prstGeom>
          <a:noFill/>
        </p:spPr>
        <p:txBody>
          <a:bodyPr wrap="none" rtlCol="0">
            <a:spAutoFit/>
          </a:bodyPr>
          <a:lstStyle/>
          <a:p>
            <a:r>
              <a:rPr lang="en-US" altLang="ja-JP"/>
              <a:t>t</a:t>
            </a:r>
            <a:r>
              <a:rPr kumimoji="1" lang="en-US" altLang="ja-JP" smtClean="0"/>
              <a:t>his</a:t>
            </a:r>
            <a:r>
              <a:rPr kumimoji="1" lang="ja-JP" altLang="en-US" smtClean="0"/>
              <a:t>は自分自身</a:t>
            </a:r>
            <a:r>
              <a:rPr lang="en-US" altLang="ja-JP"/>
              <a:t>pointer</a:t>
            </a:r>
            <a:r>
              <a:rPr kumimoji="1" lang="ja-JP" altLang="en-US" smtClean="0"/>
              <a:t>なので、１００の値を自身</a:t>
            </a:r>
            <a:r>
              <a:rPr kumimoji="1" lang="en-US" altLang="ja-JP" smtClean="0"/>
              <a:t>Object</a:t>
            </a:r>
            <a:r>
              <a:rPr kumimoji="1" lang="ja-JP" altLang="en-US" smtClean="0"/>
              <a:t>の描画優先順位に変更するということになる。</a:t>
            </a:r>
            <a:endParaRPr kumimoji="1" lang="ja-JP" altLang="en-US"/>
          </a:p>
        </p:txBody>
      </p:sp>
    </p:spTree>
    <p:extLst>
      <p:ext uri="{BB962C8B-B14F-4D97-AF65-F5344CB8AC3E}">
        <p14:creationId xmlns:p14="http://schemas.microsoft.com/office/powerpoint/2010/main" val="38697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4481963" y="3813455"/>
            <a:ext cx="2204717" cy="159883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背景１</a:t>
            </a:r>
            <a:endParaRPr kumimoji="1" lang="ja-JP" altLang="en-US"/>
          </a:p>
        </p:txBody>
      </p:sp>
      <p:sp>
        <p:nvSpPr>
          <p:cNvPr id="6" name="正方形/長方形 5"/>
          <p:cNvSpPr/>
          <p:nvPr/>
        </p:nvSpPr>
        <p:spPr>
          <a:xfrm>
            <a:off x="1681333" y="1489605"/>
            <a:ext cx="2100078" cy="158767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背景１</a:t>
            </a:r>
            <a:endParaRPr kumimoji="1" lang="ja-JP" altLang="en-US"/>
          </a:p>
        </p:txBody>
      </p:sp>
      <p:sp>
        <p:nvSpPr>
          <p:cNvPr id="7" name="正方形/長方形 6"/>
          <p:cNvSpPr/>
          <p:nvPr/>
        </p:nvSpPr>
        <p:spPr>
          <a:xfrm>
            <a:off x="3772405" y="1489605"/>
            <a:ext cx="2100078" cy="158767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背景２</a:t>
            </a:r>
            <a:endParaRPr kumimoji="1" lang="ja-JP" altLang="en-US"/>
          </a:p>
        </p:txBody>
      </p:sp>
      <p:sp>
        <p:nvSpPr>
          <p:cNvPr id="4" name="テキスト ボックス 3"/>
          <p:cNvSpPr txBox="1"/>
          <p:nvPr/>
        </p:nvSpPr>
        <p:spPr>
          <a:xfrm>
            <a:off x="0" y="0"/>
            <a:ext cx="7444730" cy="646331"/>
          </a:xfrm>
          <a:prstGeom prst="rect">
            <a:avLst/>
          </a:prstGeom>
          <a:noFill/>
        </p:spPr>
        <p:txBody>
          <a:bodyPr wrap="none" rtlCol="0">
            <a:spAutoFit/>
          </a:bodyPr>
          <a:lstStyle/>
          <a:p>
            <a:r>
              <a:rPr lang="ja-JP" altLang="en-US" smtClean="0"/>
              <a:t>・背景を動かし</a:t>
            </a:r>
            <a:r>
              <a:rPr lang="en-US" altLang="ja-JP" smtClean="0"/>
              <a:t>scroll</a:t>
            </a:r>
            <a:r>
              <a:rPr lang="ja-JP" altLang="en-US" smtClean="0"/>
              <a:t>させる。</a:t>
            </a:r>
            <a:endParaRPr lang="en-US" altLang="ja-JP" smtClean="0"/>
          </a:p>
          <a:p>
            <a:r>
              <a:rPr kumimoji="1" lang="ja-JP" altLang="en-US"/>
              <a:t>　</a:t>
            </a:r>
            <a:r>
              <a:rPr kumimoji="1" lang="ja-JP" altLang="en-US" smtClean="0"/>
              <a:t>今回の方法は背景</a:t>
            </a:r>
            <a:r>
              <a:rPr lang="en-US" altLang="ja-JP" smtClean="0"/>
              <a:t>Object</a:t>
            </a:r>
            <a:r>
              <a:rPr lang="ja-JP" altLang="en-US" smtClean="0"/>
              <a:t>が２つの背景を</a:t>
            </a:r>
            <a:r>
              <a:rPr lang="en-US" altLang="ja-JP" smtClean="0"/>
              <a:t>graphic</a:t>
            </a:r>
            <a:r>
              <a:rPr lang="ja-JP" altLang="en-US" smtClean="0"/>
              <a:t>を動かして表現させます。</a:t>
            </a:r>
            <a:endParaRPr kumimoji="1" lang="en-US" altLang="ja-JP" smtClean="0"/>
          </a:p>
        </p:txBody>
      </p:sp>
      <p:sp>
        <p:nvSpPr>
          <p:cNvPr id="10" name="ストライプ矢印 9"/>
          <p:cNvSpPr/>
          <p:nvPr/>
        </p:nvSpPr>
        <p:spPr>
          <a:xfrm rot="10800000">
            <a:off x="3549565" y="2059778"/>
            <a:ext cx="707436" cy="48022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592572" y="1511300"/>
            <a:ext cx="2086270" cy="1587670"/>
          </a:xfrm>
          <a:prstGeom prst="rect">
            <a:avLst/>
          </a:prstGeom>
          <a:solidFill>
            <a:srgbClr val="FF0000">
              <a:alpha val="24000"/>
            </a:srgbClr>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window</a:t>
            </a:r>
            <a:endParaRPr kumimoji="1" lang="ja-JP" altLang="en-US"/>
          </a:p>
        </p:txBody>
      </p:sp>
      <p:sp>
        <p:nvSpPr>
          <p:cNvPr id="9" name="ストライプ矢印 8"/>
          <p:cNvSpPr/>
          <p:nvPr/>
        </p:nvSpPr>
        <p:spPr>
          <a:xfrm rot="10800000">
            <a:off x="5436834" y="2049690"/>
            <a:ext cx="707436" cy="48022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06400" y="894149"/>
            <a:ext cx="5214889" cy="369332"/>
          </a:xfrm>
          <a:prstGeom prst="rect">
            <a:avLst/>
          </a:prstGeom>
          <a:noFill/>
        </p:spPr>
        <p:txBody>
          <a:bodyPr wrap="none" rtlCol="0">
            <a:spAutoFit/>
          </a:bodyPr>
          <a:lstStyle/>
          <a:p>
            <a:r>
              <a:rPr kumimoji="1" lang="ja-JP" altLang="en-US" smtClean="0"/>
              <a:t>①　背景を２枚描画する。この背景は</a:t>
            </a:r>
            <a:r>
              <a:rPr kumimoji="1" lang="en-US" altLang="ja-JP" smtClean="0"/>
              <a:t>-X</a:t>
            </a:r>
            <a:r>
              <a:rPr kumimoji="1" lang="ja-JP" altLang="en-US" smtClean="0"/>
              <a:t>方向に移動</a:t>
            </a:r>
            <a:endParaRPr kumimoji="1" lang="ja-JP" altLang="en-US"/>
          </a:p>
        </p:txBody>
      </p:sp>
      <p:sp>
        <p:nvSpPr>
          <p:cNvPr id="12" name="正方形/長方形 11"/>
          <p:cNvSpPr/>
          <p:nvPr/>
        </p:nvSpPr>
        <p:spPr>
          <a:xfrm>
            <a:off x="39089" y="3838855"/>
            <a:ext cx="2204717" cy="1598830"/>
          </a:xfrm>
          <a:prstGeom prst="rect">
            <a:avLst/>
          </a:prstGeom>
          <a:solidFill>
            <a:schemeClr val="accent1">
              <a:alpha val="41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背景１</a:t>
            </a:r>
            <a:endParaRPr kumimoji="1" lang="ja-JP" altLang="en-US"/>
          </a:p>
        </p:txBody>
      </p:sp>
      <p:sp>
        <p:nvSpPr>
          <p:cNvPr id="13" name="正方形/長方形 12"/>
          <p:cNvSpPr/>
          <p:nvPr/>
        </p:nvSpPr>
        <p:spPr>
          <a:xfrm>
            <a:off x="2263312" y="3837576"/>
            <a:ext cx="2204717" cy="159883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背景２</a:t>
            </a:r>
            <a:endParaRPr kumimoji="1" lang="ja-JP" altLang="en-US"/>
          </a:p>
        </p:txBody>
      </p:sp>
      <p:sp>
        <p:nvSpPr>
          <p:cNvPr id="14" name="ストライプ矢印 13"/>
          <p:cNvSpPr/>
          <p:nvPr/>
        </p:nvSpPr>
        <p:spPr>
          <a:xfrm rot="10800000">
            <a:off x="1974830" y="4395192"/>
            <a:ext cx="742685" cy="48359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482540" y="3837576"/>
            <a:ext cx="2190221" cy="1598830"/>
          </a:xfrm>
          <a:prstGeom prst="rect">
            <a:avLst/>
          </a:prstGeom>
          <a:solidFill>
            <a:srgbClr val="FF0000">
              <a:alpha val="26000"/>
            </a:srgbClr>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window</a:t>
            </a:r>
            <a:endParaRPr kumimoji="1" lang="ja-JP" altLang="en-US"/>
          </a:p>
        </p:txBody>
      </p:sp>
      <p:sp>
        <p:nvSpPr>
          <p:cNvPr id="17" name="テキスト ボックス 16"/>
          <p:cNvSpPr txBox="1"/>
          <p:nvPr/>
        </p:nvSpPr>
        <p:spPr>
          <a:xfrm>
            <a:off x="406400" y="3120665"/>
            <a:ext cx="6765763" cy="646331"/>
          </a:xfrm>
          <a:prstGeom prst="rect">
            <a:avLst/>
          </a:prstGeom>
          <a:noFill/>
        </p:spPr>
        <p:txBody>
          <a:bodyPr wrap="none" rtlCol="0">
            <a:spAutoFit/>
          </a:bodyPr>
          <a:lstStyle/>
          <a:p>
            <a:r>
              <a:rPr lang="ja-JP" altLang="en-US" smtClean="0"/>
              <a:t>　　　　　　　　　　　　　　　　　　 </a:t>
            </a:r>
            <a:r>
              <a:rPr lang="ja-JP" altLang="en-US" sz="1050" smtClean="0"/>
              <a:t>しもて</a:t>
            </a:r>
            <a:r>
              <a:rPr lang="ja-JP" altLang="en-US" smtClean="0"/>
              <a:t>　                             </a:t>
            </a:r>
            <a:r>
              <a:rPr lang="ja-JP" altLang="en-US" sz="1100" smtClean="0"/>
              <a:t>かみて</a:t>
            </a:r>
            <a:endParaRPr lang="en-US" altLang="ja-JP" sz="1100" smtClean="0"/>
          </a:p>
          <a:p>
            <a:r>
              <a:rPr lang="ja-JP" altLang="en-US" smtClean="0"/>
              <a:t>②</a:t>
            </a:r>
            <a:r>
              <a:rPr kumimoji="1" lang="ja-JP" altLang="en-US" smtClean="0"/>
              <a:t>　背景</a:t>
            </a:r>
            <a:r>
              <a:rPr kumimoji="1" lang="en-US" altLang="ja-JP" smtClean="0"/>
              <a:t>graphic</a:t>
            </a:r>
            <a:r>
              <a:rPr lang="ja-JP" altLang="en-US" smtClean="0"/>
              <a:t>が</a:t>
            </a:r>
            <a:r>
              <a:rPr lang="en-US" altLang="ja-JP" smtClean="0"/>
              <a:t>window</a:t>
            </a:r>
            <a:r>
              <a:rPr lang="ja-JP" altLang="en-US" smtClean="0"/>
              <a:t>の下手に出て行ったら、上手に移動させる</a:t>
            </a:r>
            <a:endParaRPr kumimoji="1" lang="ja-JP" altLang="en-US"/>
          </a:p>
        </p:txBody>
      </p:sp>
      <p:sp>
        <p:nvSpPr>
          <p:cNvPr id="18" name="下カーブ矢印 17"/>
          <p:cNvSpPr/>
          <p:nvPr/>
        </p:nvSpPr>
        <p:spPr>
          <a:xfrm rot="10800000" flipH="1">
            <a:off x="1500940" y="5662229"/>
            <a:ext cx="4404399" cy="508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ストライプ矢印 19"/>
          <p:cNvSpPr/>
          <p:nvPr/>
        </p:nvSpPr>
        <p:spPr>
          <a:xfrm rot="10800000">
            <a:off x="6467452" y="4425059"/>
            <a:ext cx="707436" cy="48022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165100" y="6477000"/>
            <a:ext cx="4820037" cy="369332"/>
          </a:xfrm>
          <a:prstGeom prst="rect">
            <a:avLst/>
          </a:prstGeom>
          <a:noFill/>
        </p:spPr>
        <p:txBody>
          <a:bodyPr wrap="none" rtlCol="0">
            <a:spAutoFit/>
          </a:bodyPr>
          <a:lstStyle/>
          <a:p>
            <a:r>
              <a:rPr kumimoji="1" lang="ja-JP" altLang="en-US" smtClean="0"/>
              <a:t>これを繰り返すことで背景</a:t>
            </a:r>
            <a:r>
              <a:rPr kumimoji="1" lang="en-US" altLang="ja-JP" smtClean="0"/>
              <a:t>scroll</a:t>
            </a:r>
            <a:r>
              <a:rPr kumimoji="1" lang="ja-JP" altLang="en-US" smtClean="0"/>
              <a:t>を実現させます。</a:t>
            </a:r>
            <a:endParaRPr kumimoji="1" lang="ja-JP" altLang="en-US"/>
          </a:p>
        </p:txBody>
      </p:sp>
    </p:spTree>
    <p:extLst>
      <p:ext uri="{BB962C8B-B14F-4D97-AF65-F5344CB8AC3E}">
        <p14:creationId xmlns:p14="http://schemas.microsoft.com/office/powerpoint/2010/main" val="104404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534220" cy="369332"/>
          </a:xfrm>
          <a:prstGeom prst="rect">
            <a:avLst/>
          </a:prstGeom>
          <a:noFill/>
        </p:spPr>
        <p:txBody>
          <a:bodyPr wrap="none" rtlCol="0">
            <a:spAutoFit/>
          </a:bodyPr>
          <a:lstStyle/>
          <a:p>
            <a:r>
              <a:rPr kumimoji="1" lang="ja-JP" altLang="en-US" smtClean="0"/>
              <a:t>・</a:t>
            </a:r>
            <a:r>
              <a:rPr kumimoji="1" lang="en-US" altLang="ja-JP" smtClean="0"/>
              <a:t>Program</a:t>
            </a:r>
            <a:r>
              <a:rPr kumimoji="1" lang="ja-JP" altLang="en-US" smtClean="0"/>
              <a:t>を書いてみる。</a:t>
            </a:r>
            <a:endParaRPr kumimoji="1" lang="ja-JP" altLang="en-US"/>
          </a:p>
        </p:txBody>
      </p:sp>
      <p:sp>
        <p:nvSpPr>
          <p:cNvPr id="6" name="正方形/長方形 5"/>
          <p:cNvSpPr/>
          <p:nvPr/>
        </p:nvSpPr>
        <p:spPr>
          <a:xfrm>
            <a:off x="633412" y="530780"/>
            <a:ext cx="1803186" cy="369332"/>
          </a:xfrm>
          <a:prstGeom prst="rect">
            <a:avLst/>
          </a:prstGeom>
        </p:spPr>
        <p:txBody>
          <a:bodyPr wrap="none">
            <a:spAutoFit/>
          </a:bodyPr>
          <a:lstStyle/>
          <a:p>
            <a:r>
              <a:rPr lang="en-US" altLang="ja-JP" smtClean="0"/>
              <a:t>ObjBackground.h</a:t>
            </a:r>
            <a:endParaRPr lang="ja-JP" altLang="en-US"/>
          </a:p>
        </p:txBody>
      </p:sp>
      <p:sp>
        <p:nvSpPr>
          <p:cNvPr id="7" name="テキスト ボックス 6"/>
          <p:cNvSpPr txBox="1"/>
          <p:nvPr/>
        </p:nvSpPr>
        <p:spPr>
          <a:xfrm>
            <a:off x="5321300" y="1092200"/>
            <a:ext cx="6086987" cy="646331"/>
          </a:xfrm>
          <a:prstGeom prst="rect">
            <a:avLst/>
          </a:prstGeom>
          <a:noFill/>
        </p:spPr>
        <p:txBody>
          <a:bodyPr wrap="none" rtlCol="0">
            <a:spAutoFit/>
          </a:bodyPr>
          <a:lstStyle/>
          <a:p>
            <a:r>
              <a:rPr lang="ja-JP" altLang="en-US" smtClean="0"/>
              <a:t>この</a:t>
            </a:r>
            <a:r>
              <a:rPr lang="en-US" altLang="ja-JP" smtClean="0"/>
              <a:t>Object</a:t>
            </a:r>
            <a:r>
              <a:rPr lang="ja-JP" altLang="en-US" smtClean="0"/>
              <a:t>で２つの背景</a:t>
            </a:r>
            <a:r>
              <a:rPr lang="en-US" altLang="ja-JP" smtClean="0"/>
              <a:t>graphic</a:t>
            </a:r>
            <a:r>
              <a:rPr lang="ja-JP" altLang="en-US" smtClean="0"/>
              <a:t>を動かすので位置情報変数を</a:t>
            </a:r>
            <a:endParaRPr lang="en-US" altLang="ja-JP" smtClean="0"/>
          </a:p>
          <a:p>
            <a:r>
              <a:rPr kumimoji="1" lang="ja-JP" altLang="en-US" smtClean="0"/>
              <a:t>２つ分用意します。</a:t>
            </a:r>
            <a:endParaRPr kumimoji="1" lang="ja-JP" altLang="en-US"/>
          </a:p>
        </p:txBody>
      </p:sp>
      <p:sp>
        <p:nvSpPr>
          <p:cNvPr id="10" name="テキスト ボックス 9"/>
          <p:cNvSpPr txBox="1"/>
          <p:nvPr/>
        </p:nvSpPr>
        <p:spPr>
          <a:xfrm>
            <a:off x="5321300" y="4231662"/>
            <a:ext cx="6282489" cy="646331"/>
          </a:xfrm>
          <a:prstGeom prst="rect">
            <a:avLst/>
          </a:prstGeom>
          <a:noFill/>
        </p:spPr>
        <p:txBody>
          <a:bodyPr wrap="none" rtlCol="0">
            <a:spAutoFit/>
          </a:bodyPr>
          <a:lstStyle/>
          <a:p>
            <a:r>
              <a:rPr kumimoji="1" lang="ja-JP" altLang="en-US" smtClean="0"/>
              <a:t>追加：本当は配列を使用するべきなんですが、２つぐらいなので</a:t>
            </a:r>
            <a:endParaRPr kumimoji="1" lang="en-US" altLang="ja-JP" smtClean="0"/>
          </a:p>
          <a:p>
            <a:r>
              <a:rPr lang="ja-JP" altLang="en-US"/>
              <a:t>　</a:t>
            </a:r>
            <a:r>
              <a:rPr lang="ja-JP" altLang="en-US" smtClean="0"/>
              <a:t>　　　変数にしました。</a:t>
            </a:r>
            <a:endParaRPr kumimoji="1" lang="ja-JP" altLang="en-US"/>
          </a:p>
        </p:txBody>
      </p:sp>
      <p:pic>
        <p:nvPicPr>
          <p:cNvPr id="11" name="図 10"/>
          <p:cNvPicPr>
            <a:picLocks noChangeAspect="1"/>
          </p:cNvPicPr>
          <p:nvPr/>
        </p:nvPicPr>
        <p:blipFill>
          <a:blip r:embed="rId2"/>
          <a:stretch>
            <a:fillRect/>
          </a:stretch>
        </p:blipFill>
        <p:spPr>
          <a:xfrm>
            <a:off x="737716" y="900112"/>
            <a:ext cx="4075584" cy="3977881"/>
          </a:xfrm>
          <a:prstGeom prst="rect">
            <a:avLst/>
          </a:prstGeom>
          <a:ln>
            <a:solidFill>
              <a:schemeClr val="tx1"/>
            </a:solidFill>
          </a:ln>
        </p:spPr>
      </p:pic>
      <p:cxnSp>
        <p:nvCxnSpPr>
          <p:cNvPr id="8" name="直線矢印コネクタ 7"/>
          <p:cNvCxnSpPr/>
          <p:nvPr/>
        </p:nvCxnSpPr>
        <p:spPr>
          <a:xfrm flipH="1">
            <a:off x="4599386" y="4419600"/>
            <a:ext cx="636436" cy="206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315194" y="5499100"/>
            <a:ext cx="7013458" cy="369332"/>
          </a:xfrm>
          <a:prstGeom prst="rect">
            <a:avLst/>
          </a:prstGeom>
          <a:noFill/>
        </p:spPr>
        <p:txBody>
          <a:bodyPr wrap="none" rtlCol="0">
            <a:spAutoFit/>
          </a:bodyPr>
          <a:lstStyle/>
          <a:p>
            <a:r>
              <a:rPr kumimoji="1" lang="ja-JP" altLang="en-US" smtClean="0"/>
              <a:t>背景は横にしか移動しない仕様なのでｘの位置情報だけにしています。</a:t>
            </a:r>
            <a:endParaRPr kumimoji="1" lang="ja-JP" altLang="en-US"/>
          </a:p>
        </p:txBody>
      </p:sp>
    </p:spTree>
    <p:extLst>
      <p:ext uri="{BB962C8B-B14F-4D97-AF65-F5344CB8AC3E}">
        <p14:creationId xmlns:p14="http://schemas.microsoft.com/office/powerpoint/2010/main" val="19277626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3083</TotalTime>
  <Words>2099</Words>
  <Application>Microsoft Office PowerPoint</Application>
  <PresentationFormat>ワイド画面</PresentationFormat>
  <Paragraphs>374</Paragraphs>
  <Slides>27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ＭＳ Ｐゴシック</vt:lpstr>
      <vt:lpstr>ＭＳ ゴシック</vt:lpstr>
      <vt:lpstr>Arial</vt:lpstr>
      <vt:lpstr>Calibri</vt:lpstr>
      <vt:lpstr>Calibri Light</vt:lpstr>
      <vt:lpstr>Office テーマ</vt:lpstr>
      <vt:lpstr>Ｇａｍｅ開発指南書１１</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237</cp:revision>
  <cp:lastPrinted>2016-06-09T02:49:42Z</cp:lastPrinted>
  <dcterms:created xsi:type="dcterms:W3CDTF">2016-04-21T00:45:06Z</dcterms:created>
  <dcterms:modified xsi:type="dcterms:W3CDTF">2017-05-21T23:42:39Z</dcterms:modified>
</cp:coreProperties>
</file>