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738938"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開発指南書１２</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smtClean="0"/>
              <a:t>ＳｈｏｏｔｉｎｇＧａｍｅ</a:t>
            </a:r>
            <a:r>
              <a:rPr kumimoji="1" lang="ja-JP" altLang="en-US" dirty="0" smtClean="0"/>
              <a:t>開発</a:t>
            </a:r>
            <a:endParaRPr kumimoji="1" lang="en-US" altLang="ja-JP" dirty="0" smtClean="0"/>
          </a:p>
          <a:p>
            <a:r>
              <a:rPr lang="ja-JP" altLang="en-US" dirty="0" smtClean="0"/>
              <a:t>・</a:t>
            </a:r>
            <a:r>
              <a:rPr lang="en-US" altLang="ja-JP" smtClean="0"/>
              <a:t>Scene</a:t>
            </a:r>
            <a:r>
              <a:rPr lang="ja-JP" altLang="en-US" smtClean="0"/>
              <a:t>切り替え</a:t>
            </a:r>
            <a:endParaRPr kumimoji="1"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523586" cy="923330"/>
          </a:xfrm>
          <a:prstGeom prst="rect">
            <a:avLst/>
          </a:prstGeom>
          <a:noFill/>
        </p:spPr>
        <p:txBody>
          <a:bodyPr wrap="none" rtlCol="0">
            <a:spAutoFit/>
          </a:bodyPr>
          <a:lstStyle/>
          <a:p>
            <a:r>
              <a:rPr kumimoji="1" lang="ja-JP" altLang="en-US" smtClean="0"/>
              <a:t>・この</a:t>
            </a:r>
            <a:r>
              <a:rPr kumimoji="1" lang="en-US" altLang="ja-JP" smtClean="0"/>
              <a:t>library</a:t>
            </a:r>
            <a:r>
              <a:rPr kumimoji="1" lang="ja-JP" altLang="en-US" smtClean="0"/>
              <a:t>で使用してる文字</a:t>
            </a:r>
            <a:r>
              <a:rPr kumimoji="1" lang="en-US" altLang="ja-JP" smtClean="0"/>
              <a:t>codeset</a:t>
            </a:r>
            <a:r>
              <a:rPr lang="ja-JP" altLang="en-US" smtClean="0"/>
              <a:t>を知る</a:t>
            </a:r>
            <a:endParaRPr lang="en-US" altLang="ja-JP" smtClean="0"/>
          </a:p>
          <a:p>
            <a:r>
              <a:rPr lang="en-US" altLang="ja-JP" smtClean="0"/>
              <a:t>DirectX11</a:t>
            </a:r>
            <a:r>
              <a:rPr lang="ja-JP" altLang="en-US" smtClean="0"/>
              <a:t>の</a:t>
            </a:r>
            <a:r>
              <a:rPr lang="en-US" altLang="ja-JP" smtClean="0"/>
              <a:t>dll </a:t>
            </a:r>
            <a:r>
              <a:rPr lang="ja-JP" altLang="en-US" smtClean="0"/>
              <a:t>や </a:t>
            </a:r>
            <a:r>
              <a:rPr lang="en-US" altLang="ja-JP" smtClean="0"/>
              <a:t>Header</a:t>
            </a:r>
            <a:r>
              <a:rPr lang="ja-JP" altLang="en-US" smtClean="0"/>
              <a:t>の登録した時の</a:t>
            </a:r>
            <a:r>
              <a:rPr lang="en-US" altLang="ja-JP" smtClean="0"/>
              <a:t>project</a:t>
            </a:r>
            <a:r>
              <a:rPr lang="ja-JP" altLang="en-US" smtClean="0"/>
              <a:t>の</a:t>
            </a:r>
            <a:r>
              <a:rPr lang="en-US" altLang="ja-JP" smtClean="0"/>
              <a:t>property</a:t>
            </a:r>
            <a:r>
              <a:rPr lang="ja-JP" altLang="en-US" smtClean="0"/>
              <a:t>を見れば使用してるの文字</a:t>
            </a:r>
            <a:r>
              <a:rPr lang="en-US" altLang="ja-JP" smtClean="0"/>
              <a:t>CodeSet</a:t>
            </a:r>
            <a:r>
              <a:rPr lang="ja-JP" altLang="en-US" smtClean="0"/>
              <a:t>がわかります</a:t>
            </a:r>
            <a:endParaRPr lang="en-US" altLang="ja-JP" smtClean="0"/>
          </a:p>
          <a:p>
            <a:r>
              <a:rPr lang="ja-JP" altLang="en-US" smtClean="0"/>
              <a:t>「構成プロパティ」の「文字セット」</a:t>
            </a:r>
            <a:endParaRPr kumimoji="1" lang="ja-JP" altLang="en-US"/>
          </a:p>
        </p:txBody>
      </p:sp>
      <p:pic>
        <p:nvPicPr>
          <p:cNvPr id="5" name="図 4"/>
          <p:cNvPicPr>
            <a:picLocks noChangeAspect="1"/>
          </p:cNvPicPr>
          <p:nvPr/>
        </p:nvPicPr>
        <p:blipFill>
          <a:blip r:embed="rId2"/>
          <a:stretch>
            <a:fillRect/>
          </a:stretch>
        </p:blipFill>
        <p:spPr>
          <a:xfrm>
            <a:off x="352424" y="1047750"/>
            <a:ext cx="7900035" cy="1238250"/>
          </a:xfrm>
          <a:prstGeom prst="rect">
            <a:avLst/>
          </a:prstGeom>
          <a:ln>
            <a:solidFill>
              <a:schemeClr val="tx1"/>
            </a:solidFill>
          </a:ln>
        </p:spPr>
      </p:pic>
      <p:cxnSp>
        <p:nvCxnSpPr>
          <p:cNvPr id="6" name="直線矢印コネクタ 5"/>
          <p:cNvCxnSpPr/>
          <p:nvPr/>
        </p:nvCxnSpPr>
        <p:spPr>
          <a:xfrm>
            <a:off x="3225800" y="774700"/>
            <a:ext cx="2959100" cy="13208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14300" y="2410420"/>
            <a:ext cx="12144671" cy="3139321"/>
          </a:xfrm>
          <a:prstGeom prst="rect">
            <a:avLst/>
          </a:prstGeom>
          <a:noFill/>
        </p:spPr>
        <p:txBody>
          <a:bodyPr wrap="none" rtlCol="0">
            <a:spAutoFit/>
          </a:bodyPr>
          <a:lstStyle/>
          <a:p>
            <a:r>
              <a:rPr lang="ja-JP" altLang="en-US" smtClean="0"/>
              <a:t>　　</a:t>
            </a:r>
            <a:r>
              <a:rPr lang="ja-JP" altLang="en-US" sz="1050" smtClean="0"/>
              <a:t>ユニコード</a:t>
            </a:r>
            <a:endParaRPr lang="en-US" altLang="ja-JP" sz="1050" smtClean="0"/>
          </a:p>
          <a:p>
            <a:r>
              <a:rPr lang="ja-JP" altLang="en-US"/>
              <a:t>　</a:t>
            </a:r>
            <a:r>
              <a:rPr lang="ja-JP" altLang="en-US" smtClean="0"/>
              <a:t>「</a:t>
            </a:r>
            <a:r>
              <a:rPr lang="en-US" altLang="ja-JP" smtClean="0"/>
              <a:t>Unicode</a:t>
            </a:r>
            <a:r>
              <a:rPr lang="ja-JP" altLang="en-US" smtClean="0"/>
              <a:t>」を使用してる。その</a:t>
            </a:r>
            <a:r>
              <a:rPr lang="en-US" altLang="ja-JP" smtClean="0"/>
              <a:t>Unicode</a:t>
            </a:r>
            <a:r>
              <a:rPr lang="ja-JP" altLang="en-US" smtClean="0"/>
              <a:t>とは・・・・</a:t>
            </a:r>
            <a:endParaRPr lang="en-US" altLang="ja-JP" smtClean="0"/>
          </a:p>
          <a:p>
            <a:r>
              <a:rPr lang="ja-JP" altLang="en-US" smtClean="0"/>
              <a:t>　近年</a:t>
            </a:r>
            <a:r>
              <a:rPr lang="ja-JP" altLang="en-US"/>
              <a:t>、符号化文字集合としての </a:t>
            </a:r>
            <a:r>
              <a:rPr lang="en-US" altLang="ja-JP"/>
              <a:t>ISO 10646</a:t>
            </a:r>
            <a:r>
              <a:rPr lang="ja-JP" altLang="en-US"/>
              <a:t>（</a:t>
            </a:r>
            <a:r>
              <a:rPr lang="en-US" altLang="ja-JP"/>
              <a:t>Unicode</a:t>
            </a:r>
            <a:r>
              <a:rPr lang="ja-JP" altLang="en-US"/>
              <a:t>）、およびその符号化方式（</a:t>
            </a:r>
            <a:r>
              <a:rPr lang="en-US" altLang="ja-JP"/>
              <a:t>UTF-8</a:t>
            </a:r>
            <a:r>
              <a:rPr lang="ja-JP" altLang="en-US"/>
              <a:t>、</a:t>
            </a:r>
            <a:r>
              <a:rPr lang="en-US" altLang="ja-JP"/>
              <a:t>UTF-16</a:t>
            </a:r>
            <a:r>
              <a:rPr lang="ja-JP" altLang="en-US"/>
              <a:t>など）が広く使われている。</a:t>
            </a:r>
          </a:p>
          <a:p>
            <a:r>
              <a:rPr lang="ja-JP" altLang="en-US" smtClean="0"/>
              <a:t>文字</a:t>
            </a:r>
            <a:r>
              <a:rPr lang="ja-JP" altLang="en-US"/>
              <a:t>集合としての </a:t>
            </a:r>
            <a:r>
              <a:rPr lang="en-US" altLang="ja-JP"/>
              <a:t>ISO 10646 </a:t>
            </a:r>
            <a:r>
              <a:rPr lang="ja-JP" altLang="en-US"/>
              <a:t>は、</a:t>
            </a:r>
            <a:r>
              <a:rPr lang="en-US" altLang="ja-JP"/>
              <a:t>1</a:t>
            </a:r>
            <a:r>
              <a:rPr lang="ja-JP" altLang="en-US"/>
              <a:t>バイト</a:t>
            </a:r>
            <a:r>
              <a:rPr lang="en-US" altLang="ja-JP"/>
              <a:t>=1</a:t>
            </a:r>
            <a:r>
              <a:rPr lang="ja-JP" altLang="en-US"/>
              <a:t>オクテット（</a:t>
            </a:r>
            <a:r>
              <a:rPr lang="en-US" altLang="ja-JP"/>
              <a:t>8</a:t>
            </a:r>
            <a:r>
              <a:rPr lang="ja-JP" altLang="en-US"/>
              <a:t>ビット）と定義すれば、一応マルチバイト文字集合ということはできる</a:t>
            </a:r>
            <a:r>
              <a:rPr lang="ja-JP" altLang="en-US" smtClean="0"/>
              <a:t>。</a:t>
            </a:r>
            <a:endParaRPr lang="en-US" altLang="ja-JP" smtClean="0"/>
          </a:p>
          <a:p>
            <a:r>
              <a:rPr lang="ja-JP" altLang="en-US" smtClean="0"/>
              <a:t>しかし</a:t>
            </a:r>
            <a:r>
              <a:rPr lang="ja-JP" altLang="en-US"/>
              <a:t>、現実的には、</a:t>
            </a:r>
            <a:r>
              <a:rPr lang="en-US" altLang="ja-JP"/>
              <a:t>1</a:t>
            </a:r>
            <a:r>
              <a:rPr lang="ja-JP" altLang="en-US"/>
              <a:t>バイト文字集合とマルチバイト文字集合という分類の前提となっているのは、「</a:t>
            </a:r>
            <a:r>
              <a:rPr lang="en-US" altLang="ja-JP"/>
              <a:t>1</a:t>
            </a:r>
            <a:r>
              <a:rPr lang="ja-JP" altLang="en-US"/>
              <a:t>バイト文字集合（</a:t>
            </a:r>
            <a:r>
              <a:rPr lang="en-US" altLang="ja-JP"/>
              <a:t>ASCII</a:t>
            </a:r>
            <a:r>
              <a:rPr lang="ja-JP" altLang="en-US" smtClean="0"/>
              <a:t>、</a:t>
            </a:r>
            <a:endParaRPr lang="en-US" altLang="ja-JP" smtClean="0"/>
          </a:p>
          <a:p>
            <a:r>
              <a:rPr lang="en-US" altLang="ja-JP" smtClean="0"/>
              <a:t>ISO </a:t>
            </a:r>
            <a:r>
              <a:rPr lang="en-US" altLang="ja-JP"/>
              <a:t>646</a:t>
            </a:r>
            <a:r>
              <a:rPr lang="ja-JP" altLang="en-US"/>
              <a:t>）を基本としつつマルチバイト文字集合を導入する」という命題であり、単一文字集合である </a:t>
            </a:r>
            <a:r>
              <a:rPr lang="en-US" altLang="ja-JP"/>
              <a:t>Unicode </a:t>
            </a:r>
            <a:r>
              <a:rPr lang="ja-JP" altLang="en-US"/>
              <a:t>を採用する</a:t>
            </a:r>
            <a:r>
              <a:rPr lang="ja-JP" altLang="en-US" smtClean="0"/>
              <a:t>時点</a:t>
            </a:r>
            <a:endParaRPr lang="en-US" altLang="ja-JP" smtClean="0"/>
          </a:p>
          <a:p>
            <a:r>
              <a:rPr lang="ja-JP" altLang="en-US" smtClean="0"/>
              <a:t>で</a:t>
            </a:r>
            <a:r>
              <a:rPr lang="ja-JP" altLang="en-US"/>
              <a:t>この前提自体が崩れている</a:t>
            </a:r>
            <a:r>
              <a:rPr lang="ja-JP" altLang="en-US" smtClean="0"/>
              <a:t>。符号化</a:t>
            </a:r>
            <a:r>
              <a:rPr lang="ja-JP" altLang="en-US"/>
              <a:t>方式としては、シングルバイトの符号化方式と対比した場合、</a:t>
            </a:r>
            <a:r>
              <a:rPr lang="en-US" altLang="ja-JP"/>
              <a:t>UTF-8 </a:t>
            </a:r>
            <a:r>
              <a:rPr lang="ja-JP" altLang="en-US"/>
              <a:t>などは</a:t>
            </a:r>
            <a:r>
              <a:rPr lang="ja-JP" altLang="en-US" smtClean="0"/>
              <a:t>マルチバイ</a:t>
            </a:r>
            <a:endParaRPr lang="en-US" altLang="ja-JP" smtClean="0"/>
          </a:p>
          <a:p>
            <a:r>
              <a:rPr lang="ja-JP" altLang="en-US" smtClean="0"/>
              <a:t>ト</a:t>
            </a:r>
            <a:r>
              <a:rPr lang="ja-JP" altLang="en-US"/>
              <a:t>の符号化方式といえる。</a:t>
            </a:r>
            <a:r>
              <a:rPr lang="en-US" altLang="ja-JP"/>
              <a:t>UTF-16 </a:t>
            </a:r>
            <a:r>
              <a:rPr lang="ja-JP" altLang="en-US"/>
              <a:t>などは </a:t>
            </a:r>
            <a:r>
              <a:rPr lang="en-US" altLang="ja-JP"/>
              <a:t>ASCII </a:t>
            </a:r>
            <a:r>
              <a:rPr lang="ja-JP" altLang="en-US"/>
              <a:t>互換でないため考慮されないことが多い。また、ワイド文字の文脈では、</a:t>
            </a:r>
            <a:r>
              <a:rPr lang="ja-JP" altLang="en-US" smtClean="0"/>
              <a:t>一般</a:t>
            </a:r>
            <a:endParaRPr lang="en-US" altLang="ja-JP" smtClean="0"/>
          </a:p>
          <a:p>
            <a:r>
              <a:rPr lang="ja-JP" altLang="en-US" smtClean="0"/>
              <a:t>に</a:t>
            </a:r>
            <a:r>
              <a:rPr lang="ja-JP" altLang="en-US"/>
              <a:t>ワイド文字としては </a:t>
            </a:r>
            <a:r>
              <a:rPr lang="en-US" altLang="ja-JP"/>
              <a:t>UTF-16 </a:t>
            </a:r>
            <a:r>
              <a:rPr lang="ja-JP" altLang="en-US"/>
              <a:t>や </a:t>
            </a:r>
            <a:r>
              <a:rPr lang="en-US" altLang="ja-JP"/>
              <a:t>UTF-32 </a:t>
            </a:r>
            <a:r>
              <a:rPr lang="ja-JP" altLang="en-US"/>
              <a:t>を使い、マルチバイト</a:t>
            </a:r>
            <a:r>
              <a:rPr lang="ja-JP" altLang="en-US" smtClean="0"/>
              <a:t>文字</a:t>
            </a:r>
            <a:r>
              <a:rPr lang="ja-JP" altLang="en-US"/>
              <a:t>としては、</a:t>
            </a:r>
            <a:r>
              <a:rPr lang="en-US" altLang="ja-JP"/>
              <a:t>UTF-8 </a:t>
            </a:r>
            <a:r>
              <a:rPr lang="ja-JP" altLang="en-US"/>
              <a:t>などを使う場合と、従来の </a:t>
            </a:r>
            <a:r>
              <a:rPr lang="en-US" altLang="ja-JP"/>
              <a:t>Shift_JIS </a:t>
            </a:r>
            <a:r>
              <a:rPr lang="ja-JP" altLang="en-US"/>
              <a:t>など</a:t>
            </a:r>
            <a:r>
              <a:rPr lang="ja-JP" altLang="en-US" smtClean="0"/>
              <a:t>を</a:t>
            </a:r>
            <a:endParaRPr lang="en-US" altLang="ja-JP" smtClean="0"/>
          </a:p>
          <a:p>
            <a:r>
              <a:rPr lang="ja-JP" altLang="en-US" smtClean="0"/>
              <a:t>使う</a:t>
            </a:r>
            <a:r>
              <a:rPr lang="ja-JP" altLang="en-US"/>
              <a:t>場合とがある</a:t>
            </a:r>
            <a:r>
              <a:rPr lang="ja-JP" altLang="en-US" smtClean="0"/>
              <a:t>。（</a:t>
            </a:r>
            <a:r>
              <a:rPr lang="en-US" altLang="ja-JP" smtClean="0"/>
              <a:t>wikipedia</a:t>
            </a:r>
            <a:r>
              <a:rPr lang="ja-JP" altLang="en-US" smtClean="0"/>
              <a:t>より）</a:t>
            </a:r>
            <a:endParaRPr lang="ja-JP" altLang="en-US"/>
          </a:p>
          <a:p>
            <a:endParaRPr kumimoji="1" lang="ja-JP" altLang="en-US"/>
          </a:p>
        </p:txBody>
      </p:sp>
      <p:sp>
        <p:nvSpPr>
          <p:cNvPr id="10" name="テキスト ボックス 9"/>
          <p:cNvSpPr txBox="1"/>
          <p:nvPr/>
        </p:nvSpPr>
        <p:spPr>
          <a:xfrm>
            <a:off x="0" y="5304829"/>
            <a:ext cx="12301829" cy="1200329"/>
          </a:xfrm>
          <a:prstGeom prst="rect">
            <a:avLst/>
          </a:prstGeom>
          <a:noFill/>
        </p:spPr>
        <p:txBody>
          <a:bodyPr wrap="none" rtlCol="0">
            <a:spAutoFit/>
          </a:bodyPr>
          <a:lstStyle/>
          <a:p>
            <a:endParaRPr lang="en-US" altLang="ja-JP"/>
          </a:p>
          <a:p>
            <a:r>
              <a:rPr lang="en-US" altLang="ja-JP"/>
              <a:t>Unicode</a:t>
            </a:r>
            <a:r>
              <a:rPr lang="ja-JP" altLang="en-US"/>
              <a:t>は</a:t>
            </a:r>
            <a:r>
              <a:rPr lang="en-US" altLang="ja-JP"/>
              <a:t>MSDN</a:t>
            </a:r>
            <a:r>
              <a:rPr lang="ja-JP" altLang="en-US"/>
              <a:t>によると「ワイド文字」のくくりになっています。</a:t>
            </a:r>
            <a:r>
              <a:rPr lang="en-US" altLang="ja-JP"/>
              <a:t>Unicode</a:t>
            </a:r>
            <a:r>
              <a:rPr lang="ja-JP" altLang="en-US"/>
              <a:t>は</a:t>
            </a:r>
            <a:r>
              <a:rPr lang="en-US" altLang="ja-JP"/>
              <a:t>Shift-JIS</a:t>
            </a:r>
            <a:r>
              <a:rPr lang="ja-JP" altLang="en-US"/>
              <a:t>のように</a:t>
            </a:r>
            <a:r>
              <a:rPr lang="ja-JP" altLang="en-US" smtClean="0"/>
              <a:t>先導</a:t>
            </a:r>
            <a:r>
              <a:rPr lang="en-US" altLang="ja-JP"/>
              <a:t>byte</a:t>
            </a:r>
            <a:r>
              <a:rPr lang="ja-JP" altLang="en-US" smtClean="0"/>
              <a:t>を</a:t>
            </a:r>
            <a:r>
              <a:rPr lang="ja-JP" altLang="en-US"/>
              <a:t>持たないまったく別体系</a:t>
            </a:r>
            <a:r>
              <a:rPr lang="ja-JP" altLang="en-US" smtClean="0"/>
              <a:t>の</a:t>
            </a:r>
            <a:endParaRPr lang="en-US" altLang="ja-JP" smtClean="0"/>
          </a:p>
          <a:p>
            <a:r>
              <a:rPr lang="en-US" altLang="ja-JP" smtClean="0"/>
              <a:t>2</a:t>
            </a:r>
            <a:r>
              <a:rPr lang="en-US" altLang="ja-JP"/>
              <a:t>byte</a:t>
            </a:r>
            <a:r>
              <a:rPr lang="ja-JP" altLang="en-US" smtClean="0"/>
              <a:t>文字</a:t>
            </a:r>
            <a:r>
              <a:rPr lang="en-US" altLang="ja-JP" smtClean="0"/>
              <a:t>code</a:t>
            </a:r>
            <a:r>
              <a:rPr lang="ja-JP" altLang="en-US" smtClean="0"/>
              <a:t>です</a:t>
            </a:r>
            <a:r>
              <a:rPr lang="ja-JP" altLang="en-US"/>
              <a:t>。</a:t>
            </a:r>
            <a:r>
              <a:rPr lang="en-US" altLang="ja-JP"/>
              <a:t>Unicode</a:t>
            </a:r>
            <a:r>
              <a:rPr lang="ja-JP" altLang="en-US" smtClean="0"/>
              <a:t>のような「ワイド文字」は</a:t>
            </a:r>
            <a:r>
              <a:rPr lang="ja-JP" altLang="en-US"/>
              <a:t>、</a:t>
            </a:r>
            <a:r>
              <a:rPr lang="en-US" altLang="ja-JP"/>
              <a:t>char</a:t>
            </a:r>
            <a:r>
              <a:rPr lang="ja-JP" altLang="en-US"/>
              <a:t>型ではなくて</a:t>
            </a:r>
            <a:r>
              <a:rPr lang="en-US" altLang="ja-JP" b="1"/>
              <a:t>wchar_t</a:t>
            </a:r>
            <a:r>
              <a:rPr lang="ja-JP" altLang="en-US" b="1" smtClean="0"/>
              <a:t>型。</a:t>
            </a:r>
            <a:endParaRPr lang="en-US" altLang="ja-JP" b="1" smtClean="0"/>
          </a:p>
          <a:p>
            <a:r>
              <a:rPr kumimoji="1" lang="ja-JP" altLang="en-US" smtClean="0"/>
              <a:t>この“”の文字列が</a:t>
            </a:r>
            <a:r>
              <a:rPr kumimoji="1" lang="en-US" altLang="ja-JP" smtClean="0"/>
              <a:t>wchar_t</a:t>
            </a:r>
            <a:r>
              <a:rPr kumimoji="1" lang="ja-JP" altLang="en-US" smtClean="0"/>
              <a:t>型なのか</a:t>
            </a:r>
            <a:r>
              <a:rPr kumimoji="1" lang="en-US" altLang="ja-JP" smtClean="0"/>
              <a:t>char</a:t>
            </a:r>
            <a:r>
              <a:rPr kumimoji="1" lang="ja-JP" altLang="en-US" smtClean="0"/>
              <a:t>型なのかを区別するため、</a:t>
            </a:r>
            <a:r>
              <a:rPr kumimoji="1" lang="en-US" altLang="ja-JP" smtClean="0"/>
              <a:t>wchar_t</a:t>
            </a:r>
            <a:r>
              <a:rPr kumimoji="1" lang="ja-JP" altLang="en-US" smtClean="0"/>
              <a:t>型の文字列には先頭に「　</a:t>
            </a:r>
            <a:r>
              <a:rPr kumimoji="1" lang="en-US" altLang="ja-JP" smtClean="0"/>
              <a:t>L</a:t>
            </a:r>
            <a:r>
              <a:rPr kumimoji="1" lang="ja-JP" altLang="en-US" smtClean="0"/>
              <a:t>　」をつけることなります</a:t>
            </a:r>
            <a:endParaRPr kumimoji="1" lang="ja-JP" altLang="en-US"/>
          </a:p>
        </p:txBody>
      </p:sp>
    </p:spTree>
    <p:extLst>
      <p:ext uri="{BB962C8B-B14F-4D97-AF65-F5344CB8AC3E}">
        <p14:creationId xmlns:p14="http://schemas.microsoft.com/office/powerpoint/2010/main" val="154552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493514" cy="646331"/>
          </a:xfrm>
          <a:prstGeom prst="rect">
            <a:avLst/>
          </a:prstGeom>
          <a:noFill/>
        </p:spPr>
        <p:txBody>
          <a:bodyPr wrap="none" rtlCol="0">
            <a:spAutoFit/>
          </a:bodyPr>
          <a:lstStyle/>
          <a:p>
            <a:r>
              <a:rPr kumimoji="1" lang="ja-JP" altLang="en-US" smtClean="0"/>
              <a:t>・「</a:t>
            </a:r>
            <a:r>
              <a:rPr kumimoji="1" lang="en-US" altLang="ja-JP" smtClean="0"/>
              <a:t>L</a:t>
            </a:r>
            <a:r>
              <a:rPr kumimoji="1" lang="ja-JP" altLang="en-US" smtClean="0"/>
              <a:t>」以外に「</a:t>
            </a:r>
            <a:r>
              <a:rPr kumimoji="1" lang="en-US" altLang="ja-JP" smtClean="0"/>
              <a:t>U</a:t>
            </a:r>
            <a:r>
              <a:rPr kumimoji="1" lang="ja-JP" altLang="en-US" smtClean="0"/>
              <a:t>」</a:t>
            </a:r>
            <a:r>
              <a:rPr kumimoji="1" lang="en-US" altLang="ja-JP" smtClean="0"/>
              <a:t> </a:t>
            </a:r>
            <a:r>
              <a:rPr kumimoji="1" lang="ja-JP" altLang="en-US" smtClean="0"/>
              <a:t>・「</a:t>
            </a:r>
            <a:r>
              <a:rPr kumimoji="1" lang="en-US" altLang="ja-JP" smtClean="0"/>
              <a:t>u</a:t>
            </a:r>
            <a:r>
              <a:rPr kumimoji="1" lang="ja-JP" altLang="en-US" smtClean="0"/>
              <a:t>」がある。</a:t>
            </a:r>
            <a:endParaRPr kumimoji="1" lang="en-US" altLang="ja-JP" smtClean="0"/>
          </a:p>
          <a:p>
            <a:r>
              <a:rPr lang="ja-JP" altLang="en-US"/>
              <a:t>　</a:t>
            </a:r>
            <a:r>
              <a:rPr lang="en-US" altLang="ja-JP" smtClean="0"/>
              <a:t>char </a:t>
            </a:r>
            <a:r>
              <a:rPr lang="ja-JP" altLang="en-US" smtClean="0"/>
              <a:t>・　</a:t>
            </a:r>
            <a:r>
              <a:rPr lang="en-US" altLang="ja-JP" smtClean="0"/>
              <a:t>wchar_t  </a:t>
            </a:r>
            <a:r>
              <a:rPr lang="ja-JP" altLang="en-US" smtClean="0"/>
              <a:t>・ </a:t>
            </a:r>
            <a:r>
              <a:rPr lang="en-US" altLang="ja-JP" smtClean="0"/>
              <a:t>char16_t  </a:t>
            </a:r>
            <a:r>
              <a:rPr lang="ja-JP" altLang="en-US" smtClean="0"/>
              <a:t>・ </a:t>
            </a:r>
            <a:r>
              <a:rPr lang="en-US" altLang="ja-JP" smtClean="0"/>
              <a:t>char32_t  </a:t>
            </a:r>
            <a:r>
              <a:rPr lang="ja-JP" altLang="en-US" smtClean="0"/>
              <a:t>がありますが、この</a:t>
            </a:r>
            <a:r>
              <a:rPr lang="en-US" altLang="ja-JP" smtClean="0"/>
              <a:t>library</a:t>
            </a:r>
            <a:r>
              <a:rPr lang="ja-JP" altLang="en-US" smtClean="0"/>
              <a:t>では文字は「</a:t>
            </a:r>
            <a:r>
              <a:rPr lang="en-US" altLang="ja-JP" smtClean="0"/>
              <a:t>wchar_t</a:t>
            </a:r>
            <a:r>
              <a:rPr lang="ja-JP" altLang="en-US" smtClean="0"/>
              <a:t>」を採用している。</a:t>
            </a:r>
            <a:endParaRPr kumimoji="1" lang="ja-JP" altLang="en-US"/>
          </a:p>
        </p:txBody>
      </p:sp>
      <p:pic>
        <p:nvPicPr>
          <p:cNvPr id="5" name="図 4"/>
          <p:cNvPicPr>
            <a:picLocks noChangeAspect="1"/>
          </p:cNvPicPr>
          <p:nvPr/>
        </p:nvPicPr>
        <p:blipFill>
          <a:blip r:embed="rId2"/>
          <a:stretch>
            <a:fillRect/>
          </a:stretch>
        </p:blipFill>
        <p:spPr>
          <a:xfrm>
            <a:off x="244474" y="760412"/>
            <a:ext cx="4037241" cy="1423988"/>
          </a:xfrm>
          <a:prstGeom prst="rect">
            <a:avLst/>
          </a:prstGeom>
          <a:ln>
            <a:solidFill>
              <a:schemeClr val="tx1"/>
            </a:solidFill>
          </a:ln>
        </p:spPr>
      </p:pic>
      <p:sp>
        <p:nvSpPr>
          <p:cNvPr id="6" name="テキスト ボックス 5"/>
          <p:cNvSpPr txBox="1"/>
          <p:nvPr/>
        </p:nvSpPr>
        <p:spPr>
          <a:xfrm>
            <a:off x="101600" y="2476500"/>
            <a:ext cx="10116872" cy="369332"/>
          </a:xfrm>
          <a:prstGeom prst="rect">
            <a:avLst/>
          </a:prstGeom>
          <a:noFill/>
        </p:spPr>
        <p:txBody>
          <a:bodyPr wrap="none" rtlCol="0">
            <a:spAutoFit/>
          </a:bodyPr>
          <a:lstStyle/>
          <a:p>
            <a:r>
              <a:rPr kumimoji="1" lang="ja-JP" altLang="en-US" smtClean="0"/>
              <a:t>・ややこしい話はこれくらいにして、とりあえず文字は出た。位置を調整して真ん中に持っていきましょう。</a:t>
            </a:r>
            <a:endParaRPr kumimoji="1" lang="ja-JP" altLang="en-US"/>
          </a:p>
        </p:txBody>
      </p:sp>
      <p:pic>
        <p:nvPicPr>
          <p:cNvPr id="7" name="図 6"/>
          <p:cNvPicPr>
            <a:picLocks noChangeAspect="1"/>
          </p:cNvPicPr>
          <p:nvPr/>
        </p:nvPicPr>
        <p:blipFill>
          <a:blip r:embed="rId3"/>
          <a:stretch>
            <a:fillRect/>
          </a:stretch>
        </p:blipFill>
        <p:spPr>
          <a:xfrm>
            <a:off x="244474" y="3119218"/>
            <a:ext cx="6786185" cy="1401981"/>
          </a:xfrm>
          <a:prstGeom prst="rect">
            <a:avLst/>
          </a:prstGeom>
          <a:ln>
            <a:solidFill>
              <a:schemeClr val="tx1"/>
            </a:solidFill>
          </a:ln>
        </p:spPr>
      </p:pic>
      <p:sp>
        <p:nvSpPr>
          <p:cNvPr id="8" name="正方形/長方形 7"/>
          <p:cNvSpPr/>
          <p:nvPr/>
        </p:nvSpPr>
        <p:spPr>
          <a:xfrm>
            <a:off x="4905514" y="3924300"/>
            <a:ext cx="381000" cy="304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413514" y="3924300"/>
            <a:ext cx="381000" cy="304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4"/>
          <a:stretch>
            <a:fillRect/>
          </a:stretch>
        </p:blipFill>
        <p:spPr>
          <a:xfrm>
            <a:off x="8343900" y="3656232"/>
            <a:ext cx="2846766" cy="2151209"/>
          </a:xfrm>
          <a:prstGeom prst="rect">
            <a:avLst/>
          </a:prstGeom>
        </p:spPr>
      </p:pic>
      <p:cxnSp>
        <p:nvCxnSpPr>
          <p:cNvPr id="12" name="直線矢印コネクタ 11"/>
          <p:cNvCxnSpPr/>
          <p:nvPr/>
        </p:nvCxnSpPr>
        <p:spPr>
          <a:xfrm flipH="1">
            <a:off x="6027256" y="3352800"/>
            <a:ext cx="1719744" cy="5715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747000" y="3213100"/>
            <a:ext cx="4297971" cy="369332"/>
          </a:xfrm>
          <a:prstGeom prst="rect">
            <a:avLst/>
          </a:prstGeom>
          <a:noFill/>
        </p:spPr>
        <p:txBody>
          <a:bodyPr wrap="none" rtlCol="0">
            <a:spAutoFit/>
          </a:bodyPr>
          <a:lstStyle/>
          <a:p>
            <a:r>
              <a:rPr lang="ja-JP" altLang="en-US" smtClean="0"/>
              <a:t>調整：</a:t>
            </a:r>
            <a:r>
              <a:rPr kumimoji="1" lang="ja-JP" altLang="en-US" smtClean="0"/>
              <a:t>ここの値を調整して下図のようにした</a:t>
            </a:r>
            <a:endParaRPr kumimoji="1" lang="ja-JP" altLang="en-US"/>
          </a:p>
        </p:txBody>
      </p:sp>
      <p:sp>
        <p:nvSpPr>
          <p:cNvPr id="15" name="テキスト ボックス 14"/>
          <p:cNvSpPr txBox="1"/>
          <p:nvPr/>
        </p:nvSpPr>
        <p:spPr>
          <a:xfrm>
            <a:off x="101600" y="5969000"/>
            <a:ext cx="8426666" cy="369332"/>
          </a:xfrm>
          <a:prstGeom prst="rect">
            <a:avLst/>
          </a:prstGeom>
          <a:noFill/>
        </p:spPr>
        <p:txBody>
          <a:bodyPr wrap="none" rtlCol="0">
            <a:spAutoFit/>
          </a:bodyPr>
          <a:lstStyle/>
          <a:p>
            <a:r>
              <a:rPr kumimoji="1" lang="ja-JP" altLang="en-US" smtClean="0"/>
              <a:t>・続いて、</a:t>
            </a:r>
            <a:r>
              <a:rPr kumimoji="1" lang="en-US" altLang="ja-JP" smtClean="0"/>
              <a:t>EnterKey</a:t>
            </a:r>
            <a:r>
              <a:rPr kumimoji="1" lang="ja-JP" altLang="en-US" smtClean="0"/>
              <a:t>を押したら、</a:t>
            </a:r>
            <a:r>
              <a:rPr kumimoji="1" lang="en-US" altLang="ja-JP" smtClean="0"/>
              <a:t>scene</a:t>
            </a:r>
            <a:r>
              <a:rPr kumimoji="1" lang="ja-JP" altLang="en-US" smtClean="0"/>
              <a:t>が</a:t>
            </a:r>
            <a:r>
              <a:rPr kumimoji="1" lang="en-US" altLang="ja-JP" smtClean="0"/>
              <a:t>GameMain</a:t>
            </a:r>
            <a:r>
              <a:rPr kumimoji="1" lang="ja-JP" altLang="en-US" smtClean="0"/>
              <a:t>に移行するようにしたいと思います。</a:t>
            </a:r>
            <a:endParaRPr kumimoji="1" lang="ja-JP" altLang="en-US"/>
          </a:p>
        </p:txBody>
      </p:sp>
    </p:spTree>
    <p:extLst>
      <p:ext uri="{BB962C8B-B14F-4D97-AF65-F5344CB8AC3E}">
        <p14:creationId xmlns:p14="http://schemas.microsoft.com/office/powerpoint/2010/main" val="146233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74377" cy="923330"/>
          </a:xfrm>
          <a:prstGeom prst="rect">
            <a:avLst/>
          </a:prstGeom>
          <a:noFill/>
        </p:spPr>
        <p:txBody>
          <a:bodyPr wrap="none" rtlCol="0">
            <a:spAutoFit/>
          </a:bodyPr>
          <a:lstStyle/>
          <a:p>
            <a:r>
              <a:rPr kumimoji="1" lang="ja-JP" altLang="en-US" smtClean="0"/>
              <a:t>・画面に</a:t>
            </a:r>
            <a:r>
              <a:rPr lang="en-US" altLang="ja-JP" smtClean="0"/>
              <a:t>EneterKey</a:t>
            </a:r>
            <a:r>
              <a:rPr lang="ja-JP" altLang="en-US" smtClean="0"/>
              <a:t>を押して</a:t>
            </a:r>
            <a:r>
              <a:rPr lang="en-US" altLang="ja-JP" smtClean="0"/>
              <a:t>GameStart</a:t>
            </a:r>
            <a:r>
              <a:rPr lang="ja-JP" altLang="en-US" smtClean="0"/>
              <a:t>することを描画する。</a:t>
            </a:r>
            <a:endParaRPr lang="en-US" altLang="ja-JP" smtClean="0"/>
          </a:p>
          <a:p>
            <a:r>
              <a:rPr lang="ja-JP" altLang="en-US"/>
              <a:t>　</a:t>
            </a:r>
            <a:r>
              <a:rPr lang="ja-JP" altLang="en-US" smtClean="0"/>
              <a:t>あの</a:t>
            </a:r>
            <a:r>
              <a:rPr lang="en-US" altLang="ja-JP" smtClean="0"/>
              <a:t>Title</a:t>
            </a:r>
            <a:r>
              <a:rPr lang="ja-JP" altLang="en-US" smtClean="0"/>
              <a:t>画面では何を押せば</a:t>
            </a:r>
            <a:r>
              <a:rPr lang="en-US" altLang="ja-JP" smtClean="0"/>
              <a:t>Game</a:t>
            </a:r>
            <a:r>
              <a:rPr lang="ja-JP" altLang="en-US" smtClean="0"/>
              <a:t>が開始するかがわかりません。自分が解ればそれで良いと言う悪意ある行為です。</a:t>
            </a:r>
            <a:endParaRPr lang="en-US" altLang="ja-JP" smtClean="0"/>
          </a:p>
          <a:p>
            <a:r>
              <a:rPr lang="ja-JP" altLang="en-US" smtClean="0"/>
              <a:t>なのでしっかりと書いてあげましょう。</a:t>
            </a:r>
            <a:endParaRPr lang="en-US" altLang="ja-JP" smtClean="0"/>
          </a:p>
        </p:txBody>
      </p:sp>
      <p:pic>
        <p:nvPicPr>
          <p:cNvPr id="5" name="図 4"/>
          <p:cNvPicPr>
            <a:picLocks noChangeAspect="1"/>
          </p:cNvPicPr>
          <p:nvPr/>
        </p:nvPicPr>
        <p:blipFill>
          <a:blip r:embed="rId2"/>
          <a:stretch>
            <a:fillRect/>
          </a:stretch>
        </p:blipFill>
        <p:spPr>
          <a:xfrm>
            <a:off x="606425" y="1037630"/>
            <a:ext cx="6036830" cy="1695450"/>
          </a:xfrm>
          <a:prstGeom prst="rect">
            <a:avLst/>
          </a:prstGeom>
          <a:solidFill>
            <a:schemeClr val="tx1"/>
          </a:solidFill>
          <a:ln>
            <a:solidFill>
              <a:schemeClr val="tx1"/>
            </a:solidFill>
          </a:ln>
        </p:spPr>
      </p:pic>
      <p:sp>
        <p:nvSpPr>
          <p:cNvPr id="6" name="テキスト ボックス 5"/>
          <p:cNvSpPr txBox="1"/>
          <p:nvPr/>
        </p:nvSpPr>
        <p:spPr>
          <a:xfrm>
            <a:off x="126966" y="5689600"/>
            <a:ext cx="12065034" cy="923330"/>
          </a:xfrm>
          <a:prstGeom prst="rect">
            <a:avLst/>
          </a:prstGeom>
          <a:noFill/>
        </p:spPr>
        <p:txBody>
          <a:bodyPr wrap="none" rtlCol="0">
            <a:spAutoFit/>
          </a:bodyPr>
          <a:lstStyle/>
          <a:p>
            <a:r>
              <a:rPr kumimoji="1" lang="ja-JP" altLang="en-US" smtClean="0"/>
              <a:t>ここで、ある事に気かづくと思うが、</a:t>
            </a:r>
            <a:r>
              <a:rPr lang="en-US" altLang="ja-JP"/>
              <a:t> Font::</a:t>
            </a:r>
            <a:r>
              <a:rPr lang="en-US" altLang="ja-JP" smtClean="0"/>
              <a:t>SetStrTexMethod</a:t>
            </a:r>
            <a:r>
              <a:rPr lang="ja-JP" altLang="en-US" smtClean="0"/>
              <a:t>による文字登録していないのに文字が出る。</a:t>
            </a:r>
            <a:endParaRPr lang="en-US" altLang="ja-JP" smtClean="0"/>
          </a:p>
          <a:p>
            <a:r>
              <a:rPr kumimoji="1" lang="ja-JP" altLang="en-US" smtClean="0"/>
              <a:t>実は</a:t>
            </a:r>
            <a:r>
              <a:rPr lang="ja-JP" altLang="en-US" smtClean="0"/>
              <a:t>この</a:t>
            </a:r>
            <a:r>
              <a:rPr lang="en-US" altLang="ja-JP" smtClean="0">
                <a:solidFill>
                  <a:srgbClr val="FF0000"/>
                </a:solidFill>
              </a:rPr>
              <a:t>StrDraw</a:t>
            </a:r>
            <a:r>
              <a:rPr lang="ja-JP" altLang="en-US" smtClean="0">
                <a:solidFill>
                  <a:srgbClr val="FF0000"/>
                </a:solidFill>
              </a:rPr>
              <a:t>は登録してない文字があると</a:t>
            </a:r>
            <a:r>
              <a:rPr lang="en-US" altLang="ja-JP" smtClean="0">
                <a:solidFill>
                  <a:srgbClr val="FF0000"/>
                </a:solidFill>
              </a:rPr>
              <a:t>RealTime</a:t>
            </a:r>
            <a:r>
              <a:rPr lang="ja-JP" altLang="en-US" smtClean="0">
                <a:solidFill>
                  <a:srgbClr val="FF0000"/>
                </a:solidFill>
              </a:rPr>
              <a:t>に</a:t>
            </a:r>
            <a:r>
              <a:rPr lang="ja-JP" altLang="en-US">
                <a:solidFill>
                  <a:srgbClr val="FF0000"/>
                </a:solidFill>
              </a:rPr>
              <a:t>文字</a:t>
            </a:r>
            <a:r>
              <a:rPr lang="ja-JP" altLang="en-US" smtClean="0">
                <a:solidFill>
                  <a:srgbClr val="FF0000"/>
                </a:solidFill>
              </a:rPr>
              <a:t>を</a:t>
            </a:r>
            <a:r>
              <a:rPr lang="en-US" altLang="ja-JP" smtClean="0">
                <a:solidFill>
                  <a:srgbClr val="FF0000"/>
                </a:solidFill>
              </a:rPr>
              <a:t>graphic</a:t>
            </a:r>
            <a:r>
              <a:rPr lang="ja-JP" altLang="en-US" smtClean="0">
                <a:solidFill>
                  <a:srgbClr val="FF0000"/>
                </a:solidFill>
              </a:rPr>
              <a:t>にするように</a:t>
            </a:r>
            <a:r>
              <a:rPr lang="en-US" altLang="ja-JP" smtClean="0">
                <a:solidFill>
                  <a:srgbClr val="FF0000"/>
                </a:solidFill>
              </a:rPr>
              <a:t>program</a:t>
            </a:r>
            <a:r>
              <a:rPr lang="ja-JP" altLang="en-US" smtClean="0">
                <a:solidFill>
                  <a:srgbClr val="FF0000"/>
                </a:solidFill>
              </a:rPr>
              <a:t>されてるのですが、</a:t>
            </a:r>
            <a:r>
              <a:rPr lang="en-US" altLang="ja-JP" smtClean="0">
                <a:solidFill>
                  <a:srgbClr val="FF0000"/>
                </a:solidFill>
              </a:rPr>
              <a:t>graphic</a:t>
            </a:r>
            <a:r>
              <a:rPr lang="ja-JP" altLang="en-US" smtClean="0">
                <a:solidFill>
                  <a:srgbClr val="FF0000"/>
                </a:solidFill>
              </a:rPr>
              <a:t>作成</a:t>
            </a:r>
            <a:endParaRPr lang="en-US" altLang="ja-JP" smtClean="0">
              <a:solidFill>
                <a:srgbClr val="FF0000"/>
              </a:solidFill>
            </a:endParaRPr>
          </a:p>
          <a:p>
            <a:r>
              <a:rPr lang="ja-JP" altLang="en-US" smtClean="0">
                <a:solidFill>
                  <a:srgbClr val="FF0000"/>
                </a:solidFill>
              </a:rPr>
              <a:t>には</a:t>
            </a:r>
            <a:r>
              <a:rPr kumimoji="1" lang="ja-JP" altLang="en-US" smtClean="0">
                <a:solidFill>
                  <a:srgbClr val="FF0000"/>
                </a:solidFill>
              </a:rPr>
              <a:t>時間がかかるので一瞬重くなる可能性が</a:t>
            </a:r>
            <a:r>
              <a:rPr lang="ja-JP" altLang="en-US" smtClean="0">
                <a:solidFill>
                  <a:srgbClr val="FF0000"/>
                </a:solidFill>
              </a:rPr>
              <a:t>あるので注意</a:t>
            </a:r>
            <a:r>
              <a:rPr lang="ja-JP" altLang="en-US" smtClean="0"/>
              <a:t>してください。</a:t>
            </a:r>
            <a:endParaRPr kumimoji="1" lang="ja-JP" altLang="en-US"/>
          </a:p>
        </p:txBody>
      </p:sp>
      <p:cxnSp>
        <p:nvCxnSpPr>
          <p:cNvPr id="7" name="直線矢印コネクタ 6"/>
          <p:cNvCxnSpPr/>
          <p:nvPr/>
        </p:nvCxnSpPr>
        <p:spPr>
          <a:xfrm flipH="1">
            <a:off x="6543388" y="2184400"/>
            <a:ext cx="555912" cy="2831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099300" y="1999734"/>
            <a:ext cx="646331" cy="369332"/>
          </a:xfrm>
          <a:prstGeom prst="rect">
            <a:avLst/>
          </a:prstGeom>
          <a:noFill/>
        </p:spPr>
        <p:txBody>
          <a:bodyPr wrap="none" rtlCol="0">
            <a:spAutoFit/>
          </a:bodyPr>
          <a:lstStyle/>
          <a:p>
            <a:r>
              <a:rPr kumimoji="1" lang="ja-JP" altLang="en-US" smtClean="0"/>
              <a:t>追加</a:t>
            </a:r>
            <a:endParaRPr kumimoji="1" lang="ja-JP" altLang="en-US"/>
          </a:p>
        </p:txBody>
      </p:sp>
      <p:pic>
        <p:nvPicPr>
          <p:cNvPr id="12" name="図 11"/>
          <p:cNvPicPr>
            <a:picLocks noChangeAspect="1"/>
          </p:cNvPicPr>
          <p:nvPr/>
        </p:nvPicPr>
        <p:blipFill>
          <a:blip r:embed="rId3"/>
          <a:stretch>
            <a:fillRect/>
          </a:stretch>
        </p:blipFill>
        <p:spPr>
          <a:xfrm>
            <a:off x="606425" y="2815630"/>
            <a:ext cx="3525837" cy="2667838"/>
          </a:xfrm>
          <a:prstGeom prst="rect">
            <a:avLst/>
          </a:prstGeom>
        </p:spPr>
      </p:pic>
      <p:sp>
        <p:nvSpPr>
          <p:cNvPr id="13" name="テキスト ボックス 12"/>
          <p:cNvSpPr txBox="1"/>
          <p:nvPr/>
        </p:nvSpPr>
        <p:spPr>
          <a:xfrm>
            <a:off x="4529068" y="4059198"/>
            <a:ext cx="3260829" cy="369332"/>
          </a:xfrm>
          <a:prstGeom prst="rect">
            <a:avLst/>
          </a:prstGeom>
          <a:noFill/>
        </p:spPr>
        <p:txBody>
          <a:bodyPr wrap="none" rtlCol="0">
            <a:spAutoFit/>
          </a:bodyPr>
          <a:lstStyle/>
          <a:p>
            <a:r>
              <a:rPr kumimoji="1" lang="ja-JP" altLang="en-US" smtClean="0"/>
              <a:t>これだと、わかりやすいですね。</a:t>
            </a:r>
            <a:endParaRPr kumimoji="1" lang="ja-JP" altLang="en-US"/>
          </a:p>
        </p:txBody>
      </p:sp>
    </p:spTree>
    <p:extLst>
      <p:ext uri="{BB962C8B-B14F-4D97-AF65-F5344CB8AC3E}">
        <p14:creationId xmlns:p14="http://schemas.microsoft.com/office/powerpoint/2010/main" val="189492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144200" cy="646331"/>
          </a:xfrm>
          <a:prstGeom prst="rect">
            <a:avLst/>
          </a:prstGeom>
          <a:noFill/>
        </p:spPr>
        <p:txBody>
          <a:bodyPr wrap="none" rtlCol="0">
            <a:spAutoFit/>
          </a:bodyPr>
          <a:lstStyle/>
          <a:p>
            <a:r>
              <a:rPr kumimoji="1" lang="ja-JP" altLang="en-US" smtClean="0"/>
              <a:t>・</a:t>
            </a:r>
            <a:r>
              <a:rPr kumimoji="1" lang="en-US" altLang="ja-JP" smtClean="0"/>
              <a:t>scene</a:t>
            </a:r>
            <a:r>
              <a:rPr kumimoji="1" lang="ja-JP" altLang="en-US" smtClean="0"/>
              <a:t>の</a:t>
            </a:r>
            <a:r>
              <a:rPr lang="ja-JP" altLang="en-US" smtClean="0"/>
              <a:t>移行</a:t>
            </a:r>
            <a:endParaRPr lang="en-US" altLang="ja-JP" smtClean="0"/>
          </a:p>
          <a:p>
            <a:r>
              <a:rPr kumimoji="1" lang="ja-JP" altLang="en-US"/>
              <a:t>　</a:t>
            </a:r>
            <a:r>
              <a:rPr kumimoji="1" lang="en-US" altLang="ja-JP" smtClean="0"/>
              <a:t>Enterkey</a:t>
            </a:r>
            <a:r>
              <a:rPr kumimoji="1" lang="ja-JP" altLang="en-US" smtClean="0"/>
              <a:t>を押すと</a:t>
            </a:r>
            <a:r>
              <a:rPr lang="en-US" altLang="ja-JP"/>
              <a:t>SceneTitle</a:t>
            </a:r>
            <a:r>
              <a:rPr kumimoji="1" lang="ja-JP" altLang="en-US" smtClean="0"/>
              <a:t>から</a:t>
            </a:r>
            <a:r>
              <a:rPr lang="en-US" altLang="ja-JP" smtClean="0"/>
              <a:t>SceneGameMain</a:t>
            </a:r>
            <a:r>
              <a:rPr lang="ja-JP" altLang="en-US" smtClean="0"/>
              <a:t>に移行させましょう。</a:t>
            </a:r>
            <a:endParaRPr kumimoji="1" lang="ja-JP" altLang="en-US"/>
          </a:p>
        </p:txBody>
      </p:sp>
      <p:pic>
        <p:nvPicPr>
          <p:cNvPr id="2" name="図 1"/>
          <p:cNvPicPr>
            <a:picLocks noChangeAspect="1"/>
          </p:cNvPicPr>
          <p:nvPr/>
        </p:nvPicPr>
        <p:blipFill>
          <a:blip r:embed="rId2"/>
          <a:stretch>
            <a:fillRect/>
          </a:stretch>
        </p:blipFill>
        <p:spPr>
          <a:xfrm>
            <a:off x="390525" y="846137"/>
            <a:ext cx="4871924" cy="4614863"/>
          </a:xfrm>
          <a:prstGeom prst="rect">
            <a:avLst/>
          </a:prstGeom>
          <a:ln>
            <a:solidFill>
              <a:schemeClr val="tx1"/>
            </a:solidFill>
          </a:ln>
        </p:spPr>
      </p:pic>
      <p:cxnSp>
        <p:nvCxnSpPr>
          <p:cNvPr id="5" name="直線矢印コネクタ 4"/>
          <p:cNvCxnSpPr/>
          <p:nvPr/>
        </p:nvCxnSpPr>
        <p:spPr>
          <a:xfrm flipH="1">
            <a:off x="3187700" y="1435100"/>
            <a:ext cx="2514600" cy="127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702300" y="1250434"/>
            <a:ext cx="4523995" cy="369332"/>
          </a:xfrm>
          <a:prstGeom prst="rect">
            <a:avLst/>
          </a:prstGeom>
          <a:noFill/>
        </p:spPr>
        <p:txBody>
          <a:bodyPr wrap="none" rtlCol="0">
            <a:spAutoFit/>
          </a:bodyPr>
          <a:lstStyle/>
          <a:p>
            <a:r>
              <a:rPr kumimoji="1" lang="ja-JP" altLang="en-US" smtClean="0"/>
              <a:t>追加：　</a:t>
            </a:r>
            <a:r>
              <a:rPr kumimoji="1" lang="en-US" altLang="ja-JP" smtClean="0"/>
              <a:t>Scene</a:t>
            </a:r>
            <a:r>
              <a:rPr kumimoji="1" lang="ja-JP" altLang="en-US" smtClean="0"/>
              <a:t>を管理する</a:t>
            </a:r>
            <a:r>
              <a:rPr lang="en-US" altLang="ja-JP"/>
              <a:t>H</a:t>
            </a:r>
            <a:r>
              <a:rPr kumimoji="1" lang="en-US" altLang="ja-JP" smtClean="0"/>
              <a:t>eader</a:t>
            </a:r>
            <a:r>
              <a:rPr kumimoji="1" lang="ja-JP" altLang="en-US" smtClean="0"/>
              <a:t>を</a:t>
            </a:r>
            <a:r>
              <a:rPr lang="en-US" altLang="ja-JP" smtClean="0"/>
              <a:t>Include</a:t>
            </a:r>
            <a:r>
              <a:rPr lang="ja-JP" altLang="en-US" smtClean="0"/>
              <a:t>する</a:t>
            </a:r>
            <a:endParaRPr kumimoji="1" lang="ja-JP" altLang="en-US"/>
          </a:p>
        </p:txBody>
      </p:sp>
      <p:cxnSp>
        <p:nvCxnSpPr>
          <p:cNvPr id="7" name="直線矢印コネクタ 6"/>
          <p:cNvCxnSpPr/>
          <p:nvPr/>
        </p:nvCxnSpPr>
        <p:spPr>
          <a:xfrm flipH="1">
            <a:off x="4064000" y="2730500"/>
            <a:ext cx="1638301" cy="14097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702300" y="2499499"/>
            <a:ext cx="5312032" cy="369332"/>
          </a:xfrm>
          <a:prstGeom prst="rect">
            <a:avLst/>
          </a:prstGeom>
          <a:noFill/>
        </p:spPr>
        <p:txBody>
          <a:bodyPr wrap="none" rtlCol="0">
            <a:spAutoFit/>
          </a:bodyPr>
          <a:lstStyle/>
          <a:p>
            <a:r>
              <a:rPr lang="ja-JP" altLang="en-US" smtClean="0"/>
              <a:t>追加：　</a:t>
            </a:r>
            <a:r>
              <a:rPr lang="en-US" altLang="ja-JP" smtClean="0"/>
              <a:t>EnterKey</a:t>
            </a:r>
            <a:r>
              <a:rPr lang="ja-JP" altLang="en-US" smtClean="0"/>
              <a:t>を押すと</a:t>
            </a:r>
            <a:r>
              <a:rPr lang="en-US" altLang="ja-JP" smtClean="0"/>
              <a:t>scene</a:t>
            </a:r>
            <a:r>
              <a:rPr lang="ja-JP" altLang="en-US" smtClean="0"/>
              <a:t>の切り替えが行われる</a:t>
            </a:r>
            <a:endParaRPr kumimoji="1" lang="ja-JP" altLang="en-US"/>
          </a:p>
        </p:txBody>
      </p:sp>
      <p:sp>
        <p:nvSpPr>
          <p:cNvPr id="14" name="テキスト ボックス 13"/>
          <p:cNvSpPr txBox="1"/>
          <p:nvPr/>
        </p:nvSpPr>
        <p:spPr>
          <a:xfrm>
            <a:off x="390525" y="5740400"/>
            <a:ext cx="5266955" cy="369332"/>
          </a:xfrm>
          <a:prstGeom prst="rect">
            <a:avLst/>
          </a:prstGeom>
          <a:noFill/>
        </p:spPr>
        <p:txBody>
          <a:bodyPr wrap="none" rtlCol="0">
            <a:spAutoFit/>
          </a:bodyPr>
          <a:lstStyle/>
          <a:p>
            <a:r>
              <a:rPr kumimoji="1" lang="en-US" altLang="ja-JP" smtClean="0"/>
              <a:t>Scene</a:t>
            </a:r>
            <a:r>
              <a:rPr kumimoji="1" lang="ja-JP" altLang="en-US" smtClean="0"/>
              <a:t>：：</a:t>
            </a:r>
            <a:r>
              <a:rPr kumimoji="1" lang="en-US" altLang="ja-JP" smtClean="0"/>
              <a:t>SetScene</a:t>
            </a:r>
            <a:r>
              <a:rPr lang="en-US" altLang="ja-JP" smtClean="0"/>
              <a:t>Method</a:t>
            </a:r>
            <a:r>
              <a:rPr lang="ja-JP" altLang="en-US" smtClean="0"/>
              <a:t>で新しい</a:t>
            </a:r>
            <a:r>
              <a:rPr lang="en-US" altLang="ja-JP" smtClean="0"/>
              <a:t>Scene</a:t>
            </a:r>
            <a:r>
              <a:rPr lang="ja-JP" altLang="en-US" smtClean="0"/>
              <a:t>が実行される</a:t>
            </a:r>
            <a:endParaRPr kumimoji="1" lang="ja-JP" altLang="en-US"/>
          </a:p>
        </p:txBody>
      </p:sp>
    </p:spTree>
    <p:extLst>
      <p:ext uri="{BB962C8B-B14F-4D97-AF65-F5344CB8AC3E}">
        <p14:creationId xmlns:p14="http://schemas.microsoft.com/office/powerpoint/2010/main" val="237604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41456" cy="369332"/>
          </a:xfrm>
          <a:prstGeom prst="rect">
            <a:avLst/>
          </a:prstGeom>
          <a:noFill/>
        </p:spPr>
        <p:txBody>
          <a:bodyPr wrap="none" rtlCol="0">
            <a:spAutoFit/>
          </a:bodyPr>
          <a:lstStyle/>
          <a:p>
            <a:r>
              <a:rPr kumimoji="1" lang="ja-JP" altLang="en-US" smtClean="0"/>
              <a:t>・移行する</a:t>
            </a:r>
            <a:r>
              <a:rPr lang="en-US" altLang="ja-JP" smtClean="0"/>
              <a:t>S</a:t>
            </a:r>
            <a:r>
              <a:rPr kumimoji="1" lang="en-US" altLang="ja-JP" smtClean="0"/>
              <a:t>cene</a:t>
            </a:r>
            <a:r>
              <a:rPr lang="ja-JP" altLang="en-US" smtClean="0"/>
              <a:t>を図で書く</a:t>
            </a:r>
            <a:endParaRPr kumimoji="1" lang="ja-JP" altLang="en-US"/>
          </a:p>
        </p:txBody>
      </p:sp>
      <p:sp>
        <p:nvSpPr>
          <p:cNvPr id="5" name="正方形/長方形 4"/>
          <p:cNvSpPr/>
          <p:nvPr/>
        </p:nvSpPr>
        <p:spPr>
          <a:xfrm>
            <a:off x="3146715" y="707102"/>
            <a:ext cx="1742998" cy="12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Scene</a:t>
            </a:r>
            <a:r>
              <a:rPr lang="ja-JP" altLang="en-US" smtClean="0"/>
              <a:t>：</a:t>
            </a:r>
            <a:r>
              <a:rPr lang="en-US" altLang="ja-JP" smtClean="0"/>
              <a:t>title</a:t>
            </a:r>
            <a:endParaRPr kumimoji="1" lang="ja-JP" altLang="en-US"/>
          </a:p>
        </p:txBody>
      </p:sp>
      <p:sp>
        <p:nvSpPr>
          <p:cNvPr id="6" name="正方形/長方形 5"/>
          <p:cNvSpPr/>
          <p:nvPr/>
        </p:nvSpPr>
        <p:spPr>
          <a:xfrm>
            <a:off x="546680" y="948730"/>
            <a:ext cx="19685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SceneM</a:t>
            </a:r>
            <a:r>
              <a:rPr lang="en-US" altLang="ja-JP" smtClean="0"/>
              <a:t>anager</a:t>
            </a:r>
            <a:endParaRPr kumimoji="1" lang="ja-JP" altLang="en-US"/>
          </a:p>
        </p:txBody>
      </p:sp>
      <p:cxnSp>
        <p:nvCxnSpPr>
          <p:cNvPr id="7" name="直線矢印コネクタ 6"/>
          <p:cNvCxnSpPr>
            <a:stCxn id="6" idx="3"/>
            <a:endCxn id="5" idx="1"/>
          </p:cNvCxnSpPr>
          <p:nvPr/>
        </p:nvCxnSpPr>
        <p:spPr>
          <a:xfrm flipV="1">
            <a:off x="2515180" y="1316866"/>
            <a:ext cx="631535" cy="1208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78729" y="437118"/>
            <a:ext cx="415498" cy="369332"/>
          </a:xfrm>
          <a:prstGeom prst="rect">
            <a:avLst/>
          </a:prstGeom>
          <a:noFill/>
        </p:spPr>
        <p:txBody>
          <a:bodyPr wrap="none" rtlCol="0">
            <a:spAutoFit/>
          </a:bodyPr>
          <a:lstStyle/>
          <a:p>
            <a:r>
              <a:rPr kumimoji="1" lang="ja-JP" altLang="en-US" smtClean="0"/>
              <a:t>①</a:t>
            </a:r>
            <a:endParaRPr kumimoji="1" lang="ja-JP" altLang="en-US"/>
          </a:p>
        </p:txBody>
      </p:sp>
      <p:sp>
        <p:nvSpPr>
          <p:cNvPr id="11" name="テキスト ボックス 10"/>
          <p:cNvSpPr txBox="1"/>
          <p:nvPr/>
        </p:nvSpPr>
        <p:spPr>
          <a:xfrm>
            <a:off x="4927600" y="1524000"/>
            <a:ext cx="184731" cy="369332"/>
          </a:xfrm>
          <a:prstGeom prst="rect">
            <a:avLst/>
          </a:prstGeom>
          <a:noFill/>
        </p:spPr>
        <p:txBody>
          <a:bodyPr wrap="none" rtlCol="0">
            <a:spAutoFit/>
          </a:bodyPr>
          <a:lstStyle/>
          <a:p>
            <a:endParaRPr kumimoji="1" lang="ja-JP" altLang="en-US"/>
          </a:p>
        </p:txBody>
      </p:sp>
      <p:pic>
        <p:nvPicPr>
          <p:cNvPr id="12" name="図 11"/>
          <p:cNvPicPr>
            <a:picLocks noChangeAspect="1"/>
          </p:cNvPicPr>
          <p:nvPr/>
        </p:nvPicPr>
        <p:blipFill>
          <a:blip r:embed="rId2"/>
          <a:stretch>
            <a:fillRect/>
          </a:stretch>
        </p:blipFill>
        <p:spPr>
          <a:xfrm>
            <a:off x="7257495" y="707102"/>
            <a:ext cx="3757381" cy="809071"/>
          </a:xfrm>
          <a:prstGeom prst="rect">
            <a:avLst/>
          </a:prstGeom>
          <a:ln>
            <a:solidFill>
              <a:schemeClr val="tx1"/>
            </a:solidFill>
          </a:ln>
        </p:spPr>
      </p:pic>
      <p:sp>
        <p:nvSpPr>
          <p:cNvPr id="15" name="テキスト ボックス 14"/>
          <p:cNvSpPr txBox="1"/>
          <p:nvPr/>
        </p:nvSpPr>
        <p:spPr>
          <a:xfrm>
            <a:off x="5706055" y="1708666"/>
            <a:ext cx="5980099" cy="369332"/>
          </a:xfrm>
          <a:prstGeom prst="rect">
            <a:avLst/>
          </a:prstGeom>
          <a:noFill/>
        </p:spPr>
        <p:txBody>
          <a:bodyPr wrap="none" rtlCol="0">
            <a:spAutoFit/>
          </a:bodyPr>
          <a:lstStyle/>
          <a:p>
            <a:r>
              <a:rPr kumimoji="1" lang="en-US" altLang="ja-JP" smtClean="0"/>
              <a:t>Scene</a:t>
            </a:r>
            <a:r>
              <a:rPr kumimoji="1" lang="ja-JP" altLang="en-US" smtClean="0"/>
              <a:t>の初期設定は</a:t>
            </a:r>
            <a:r>
              <a:rPr lang="en-US" altLang="ja-JP" smtClean="0"/>
              <a:t>GameHead.h</a:t>
            </a:r>
            <a:r>
              <a:rPr lang="ja-JP" altLang="en-US" smtClean="0"/>
              <a:t>の</a:t>
            </a:r>
            <a:r>
              <a:rPr lang="en-US" altLang="ja-JP" smtClean="0"/>
              <a:t>SET_GAME_START</a:t>
            </a:r>
            <a:r>
              <a:rPr lang="ja-JP" altLang="en-US" smtClean="0"/>
              <a:t>に設定</a:t>
            </a:r>
            <a:endParaRPr lang="en-US" altLang="ja-JP" smtClean="0"/>
          </a:p>
        </p:txBody>
      </p:sp>
      <p:sp>
        <p:nvSpPr>
          <p:cNvPr id="16" name="正方形/長方形 15"/>
          <p:cNvSpPr/>
          <p:nvPr/>
        </p:nvSpPr>
        <p:spPr>
          <a:xfrm>
            <a:off x="3146716" y="3237850"/>
            <a:ext cx="1790700" cy="123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Scene</a:t>
            </a:r>
            <a:r>
              <a:rPr lang="ja-JP" altLang="en-US" smtClean="0"/>
              <a:t>：</a:t>
            </a:r>
            <a:r>
              <a:rPr lang="en-US" altLang="ja-JP" smtClean="0"/>
              <a:t>title</a:t>
            </a:r>
            <a:endParaRPr kumimoji="1" lang="ja-JP" altLang="en-US"/>
          </a:p>
        </p:txBody>
      </p:sp>
      <p:sp>
        <p:nvSpPr>
          <p:cNvPr id="17" name="正方形/長方形 16"/>
          <p:cNvSpPr/>
          <p:nvPr/>
        </p:nvSpPr>
        <p:spPr>
          <a:xfrm>
            <a:off x="594227" y="3624223"/>
            <a:ext cx="19685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SceneM</a:t>
            </a:r>
            <a:r>
              <a:rPr lang="en-US" altLang="ja-JP" smtClean="0"/>
              <a:t>anager</a:t>
            </a:r>
            <a:endParaRPr kumimoji="1" lang="ja-JP" altLang="en-US"/>
          </a:p>
        </p:txBody>
      </p:sp>
      <p:sp>
        <p:nvSpPr>
          <p:cNvPr id="18" name="テキスト ボックス 17"/>
          <p:cNvSpPr txBox="1"/>
          <p:nvPr/>
        </p:nvSpPr>
        <p:spPr>
          <a:xfrm>
            <a:off x="178729" y="3254891"/>
            <a:ext cx="415498" cy="369332"/>
          </a:xfrm>
          <a:prstGeom prst="rect">
            <a:avLst/>
          </a:prstGeom>
          <a:noFill/>
        </p:spPr>
        <p:txBody>
          <a:bodyPr wrap="none" rtlCol="0">
            <a:spAutoFit/>
          </a:bodyPr>
          <a:lstStyle/>
          <a:p>
            <a:r>
              <a:rPr lang="ja-JP" altLang="en-US"/>
              <a:t>②</a:t>
            </a:r>
            <a:endParaRPr kumimoji="1" lang="ja-JP" altLang="en-US"/>
          </a:p>
        </p:txBody>
      </p:sp>
      <p:pic>
        <p:nvPicPr>
          <p:cNvPr id="19" name="図 18"/>
          <p:cNvPicPr>
            <a:picLocks noChangeAspect="1"/>
          </p:cNvPicPr>
          <p:nvPr/>
        </p:nvPicPr>
        <p:blipFill>
          <a:blip r:embed="rId3"/>
          <a:stretch>
            <a:fillRect/>
          </a:stretch>
        </p:blipFill>
        <p:spPr>
          <a:xfrm>
            <a:off x="7331366" y="3120053"/>
            <a:ext cx="3683510" cy="1025307"/>
          </a:xfrm>
          <a:prstGeom prst="rect">
            <a:avLst/>
          </a:prstGeom>
          <a:ln>
            <a:solidFill>
              <a:schemeClr val="tx1"/>
            </a:solidFill>
          </a:ln>
        </p:spPr>
      </p:pic>
      <p:sp>
        <p:nvSpPr>
          <p:cNvPr id="20" name="正方形/長方形 19"/>
          <p:cNvSpPr/>
          <p:nvPr/>
        </p:nvSpPr>
        <p:spPr>
          <a:xfrm>
            <a:off x="3146715" y="4643022"/>
            <a:ext cx="1790700" cy="11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Scene</a:t>
            </a:r>
            <a:r>
              <a:rPr lang="ja-JP" altLang="en-US" smtClean="0"/>
              <a:t>：</a:t>
            </a:r>
            <a:r>
              <a:rPr lang="en-US" altLang="ja-JP" smtClean="0"/>
              <a:t>GameMain</a:t>
            </a:r>
          </a:p>
        </p:txBody>
      </p:sp>
      <p:cxnSp>
        <p:nvCxnSpPr>
          <p:cNvPr id="24" name="直線矢印コネクタ 23"/>
          <p:cNvCxnSpPr>
            <a:endCxn id="20" idx="1"/>
          </p:cNvCxnSpPr>
          <p:nvPr/>
        </p:nvCxnSpPr>
        <p:spPr>
          <a:xfrm>
            <a:off x="2562727" y="4154072"/>
            <a:ext cx="583988" cy="10748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四角形吹き出し 25"/>
          <p:cNvSpPr/>
          <p:nvPr/>
        </p:nvSpPr>
        <p:spPr>
          <a:xfrm>
            <a:off x="5112331" y="3108246"/>
            <a:ext cx="1694869" cy="515977"/>
          </a:xfrm>
          <a:prstGeom prst="wedgeRectCallout">
            <a:avLst>
              <a:gd name="adj1" fmla="val -56724"/>
              <a:gd name="adj2" fmla="val 96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AllData</a:t>
            </a:r>
            <a:r>
              <a:rPr lang="ja-JP" altLang="en-US" smtClean="0"/>
              <a:t>破棄</a:t>
            </a:r>
            <a:endParaRPr kumimoji="1" lang="ja-JP" altLang="en-US"/>
          </a:p>
        </p:txBody>
      </p:sp>
      <p:sp>
        <p:nvSpPr>
          <p:cNvPr id="27" name="テキスト ボックス 26"/>
          <p:cNvSpPr txBox="1"/>
          <p:nvPr/>
        </p:nvSpPr>
        <p:spPr>
          <a:xfrm>
            <a:off x="5521403" y="4417457"/>
            <a:ext cx="6636689" cy="646331"/>
          </a:xfrm>
          <a:prstGeom prst="rect">
            <a:avLst/>
          </a:prstGeom>
          <a:noFill/>
        </p:spPr>
        <p:txBody>
          <a:bodyPr wrap="none" rtlCol="0">
            <a:spAutoFit/>
          </a:bodyPr>
          <a:lstStyle/>
          <a:p>
            <a:r>
              <a:rPr kumimoji="1" lang="en-US" altLang="ja-JP" smtClean="0"/>
              <a:t>SetScene</a:t>
            </a:r>
            <a:r>
              <a:rPr kumimoji="1" lang="ja-JP" altLang="en-US" smtClean="0"/>
              <a:t>で、新しい</a:t>
            </a:r>
            <a:r>
              <a:rPr kumimoji="1" lang="en-US" altLang="ja-JP" smtClean="0"/>
              <a:t>scene</a:t>
            </a:r>
            <a:r>
              <a:rPr kumimoji="1" lang="ja-JP" altLang="en-US" smtClean="0"/>
              <a:t>情報を登録します。</a:t>
            </a:r>
            <a:endParaRPr kumimoji="1" lang="en-US" altLang="ja-JP" smtClean="0"/>
          </a:p>
          <a:p>
            <a:r>
              <a:rPr kumimoji="1" lang="en-US" altLang="ja-JP" smtClean="0"/>
              <a:t>Scene</a:t>
            </a:r>
            <a:r>
              <a:rPr lang="ja-JP" altLang="en-US" smtClean="0"/>
              <a:t>が切り替わると、</a:t>
            </a:r>
            <a:r>
              <a:rPr lang="en-US" altLang="ja-JP" smtClean="0"/>
              <a:t>graphic</a:t>
            </a:r>
            <a:r>
              <a:rPr lang="ja-JP" altLang="en-US" smtClean="0"/>
              <a:t>等の登録した</a:t>
            </a:r>
            <a:r>
              <a:rPr lang="en-US" altLang="ja-JP" smtClean="0"/>
              <a:t>data</a:t>
            </a:r>
            <a:r>
              <a:rPr lang="ja-JP" altLang="en-US" smtClean="0"/>
              <a:t>を全て破棄します。</a:t>
            </a:r>
            <a:endParaRPr lang="en-US" altLang="ja-JP" smtClean="0"/>
          </a:p>
        </p:txBody>
      </p:sp>
      <p:cxnSp>
        <p:nvCxnSpPr>
          <p:cNvPr id="29" name="直線矢印コネクタ 28"/>
          <p:cNvCxnSpPr/>
          <p:nvPr/>
        </p:nvCxnSpPr>
        <p:spPr>
          <a:xfrm>
            <a:off x="5112331" y="2459297"/>
            <a:ext cx="0" cy="25850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78729" y="6108700"/>
            <a:ext cx="10366812" cy="646331"/>
          </a:xfrm>
          <a:prstGeom prst="rect">
            <a:avLst/>
          </a:prstGeom>
          <a:noFill/>
        </p:spPr>
        <p:txBody>
          <a:bodyPr wrap="none" rtlCol="0">
            <a:spAutoFit/>
          </a:bodyPr>
          <a:lstStyle/>
          <a:p>
            <a:r>
              <a:rPr kumimoji="1" lang="ja-JP" altLang="en-US" smtClean="0">
                <a:solidFill>
                  <a:srgbClr val="FF0000"/>
                </a:solidFill>
              </a:rPr>
              <a:t>各</a:t>
            </a:r>
            <a:r>
              <a:rPr lang="en-US" altLang="ja-JP" smtClean="0">
                <a:solidFill>
                  <a:srgbClr val="FF0000"/>
                </a:solidFill>
              </a:rPr>
              <a:t>S</a:t>
            </a:r>
            <a:r>
              <a:rPr kumimoji="1" lang="en-US" altLang="ja-JP" smtClean="0">
                <a:solidFill>
                  <a:srgbClr val="FF0000"/>
                </a:solidFill>
              </a:rPr>
              <a:t>cene</a:t>
            </a:r>
            <a:r>
              <a:rPr kumimoji="1" lang="ja-JP" altLang="en-US" smtClean="0">
                <a:solidFill>
                  <a:srgbClr val="FF0000"/>
                </a:solidFill>
              </a:rPr>
              <a:t>が切り替わると</a:t>
            </a:r>
            <a:r>
              <a:rPr kumimoji="1" lang="en-US" altLang="ja-JP" smtClean="0">
                <a:solidFill>
                  <a:srgbClr val="FF0000"/>
                </a:solidFill>
              </a:rPr>
              <a:t>Data</a:t>
            </a:r>
            <a:r>
              <a:rPr kumimoji="1" lang="ja-JP" altLang="en-US" smtClean="0">
                <a:solidFill>
                  <a:srgbClr val="FF0000"/>
                </a:solidFill>
              </a:rPr>
              <a:t>が全て破棄されるので、</a:t>
            </a:r>
            <a:r>
              <a:rPr lang="en-US" altLang="ja-JP">
                <a:solidFill>
                  <a:srgbClr val="FF0000"/>
                </a:solidFill>
              </a:rPr>
              <a:t>S</a:t>
            </a:r>
            <a:r>
              <a:rPr kumimoji="1" lang="en-US" altLang="ja-JP" smtClean="0">
                <a:solidFill>
                  <a:srgbClr val="FF0000"/>
                </a:solidFill>
              </a:rPr>
              <a:t>cene</a:t>
            </a:r>
            <a:r>
              <a:rPr kumimoji="1" lang="ja-JP" altLang="en-US" smtClean="0">
                <a:solidFill>
                  <a:srgbClr val="FF0000"/>
                </a:solidFill>
              </a:rPr>
              <a:t>単位で必要なモノは再度読み込みが必要です。</a:t>
            </a:r>
            <a:endParaRPr kumimoji="1" lang="en-US" altLang="ja-JP" smtClean="0">
              <a:solidFill>
                <a:srgbClr val="FF0000"/>
              </a:solidFill>
            </a:endParaRPr>
          </a:p>
          <a:p>
            <a:r>
              <a:rPr lang="ja-JP" altLang="en-US" smtClean="0"/>
              <a:t>これをすることで</a:t>
            </a:r>
            <a:r>
              <a:rPr lang="en-US" altLang="ja-JP" smtClean="0"/>
              <a:t>Scene</a:t>
            </a:r>
            <a:r>
              <a:rPr lang="ja-JP" altLang="en-US" smtClean="0"/>
              <a:t>の切り替わり</a:t>
            </a:r>
            <a:r>
              <a:rPr lang="ja-JP" altLang="en-US"/>
              <a:t>無駄</a:t>
            </a:r>
            <a:r>
              <a:rPr lang="ja-JP" altLang="en-US" smtClean="0"/>
              <a:t>な</a:t>
            </a:r>
            <a:r>
              <a:rPr lang="en-US" altLang="ja-JP" smtClean="0"/>
              <a:t>data</a:t>
            </a:r>
            <a:r>
              <a:rPr lang="ja-JP" altLang="en-US"/>
              <a:t>置</a:t>
            </a:r>
            <a:r>
              <a:rPr lang="ja-JP" altLang="en-US" smtClean="0"/>
              <a:t>くことがなくなります。</a:t>
            </a:r>
            <a:endParaRPr lang="en-US" altLang="ja-JP" smtClean="0"/>
          </a:p>
        </p:txBody>
      </p:sp>
    </p:spTree>
    <p:extLst>
      <p:ext uri="{BB962C8B-B14F-4D97-AF65-F5344CB8AC3E}">
        <p14:creationId xmlns:p14="http://schemas.microsoft.com/office/powerpoint/2010/main" val="401002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724551" cy="646331"/>
          </a:xfrm>
          <a:prstGeom prst="rect">
            <a:avLst/>
          </a:prstGeom>
          <a:noFill/>
        </p:spPr>
        <p:txBody>
          <a:bodyPr wrap="none" rtlCol="0">
            <a:spAutoFit/>
          </a:bodyPr>
          <a:lstStyle/>
          <a:p>
            <a:r>
              <a:rPr kumimoji="1" lang="ja-JP" altLang="en-US" smtClean="0"/>
              <a:t>・</a:t>
            </a:r>
            <a:r>
              <a:rPr lang="en-US" altLang="ja-JP" smtClean="0"/>
              <a:t>Scene</a:t>
            </a:r>
            <a:r>
              <a:rPr lang="ja-JP" altLang="en-US" smtClean="0"/>
              <a:t>：</a:t>
            </a:r>
            <a:r>
              <a:rPr kumimoji="1" lang="en-US" altLang="ja-JP" smtClean="0"/>
              <a:t>GameClear</a:t>
            </a:r>
            <a:r>
              <a:rPr kumimoji="1" lang="ja-JP" altLang="en-US" smtClean="0"/>
              <a:t>と</a:t>
            </a:r>
            <a:r>
              <a:rPr lang="en-US" altLang="ja-JP" smtClean="0"/>
              <a:t>Scene</a:t>
            </a:r>
            <a:r>
              <a:rPr lang="ja-JP" altLang="en-US" smtClean="0"/>
              <a:t>：</a:t>
            </a:r>
            <a:r>
              <a:rPr kumimoji="1" lang="en-US" altLang="ja-JP" smtClean="0"/>
              <a:t>GameOver</a:t>
            </a:r>
            <a:r>
              <a:rPr kumimoji="1" lang="ja-JP" altLang="en-US" smtClean="0"/>
              <a:t>の作成</a:t>
            </a:r>
            <a:endParaRPr kumimoji="1" lang="en-US" altLang="ja-JP" smtClean="0"/>
          </a:p>
          <a:p>
            <a:r>
              <a:rPr lang="ja-JP" altLang="en-US"/>
              <a:t>　</a:t>
            </a:r>
            <a:r>
              <a:rPr lang="en-US" altLang="ja-JP" smtClean="0"/>
              <a:t>Scene</a:t>
            </a:r>
            <a:r>
              <a:rPr lang="ja-JP" altLang="en-US" smtClean="0"/>
              <a:t>：</a:t>
            </a:r>
            <a:r>
              <a:rPr lang="en-US" altLang="ja-JP" smtClean="0"/>
              <a:t>GameOver</a:t>
            </a:r>
            <a:r>
              <a:rPr lang="ja-JP" altLang="en-US" smtClean="0"/>
              <a:t>から作成します。</a:t>
            </a:r>
            <a:r>
              <a:rPr lang="en-US" altLang="ja-JP" smtClean="0"/>
              <a:t>Scene</a:t>
            </a:r>
            <a:r>
              <a:rPr lang="ja-JP" altLang="en-US" smtClean="0"/>
              <a:t>：</a:t>
            </a:r>
            <a:r>
              <a:rPr lang="en-US" altLang="ja-JP" smtClean="0"/>
              <a:t>Title</a:t>
            </a:r>
            <a:r>
              <a:rPr lang="ja-JP" altLang="en-US" smtClean="0"/>
              <a:t>と同じやり方で作っていきます。</a:t>
            </a:r>
            <a:endParaRPr kumimoji="1" lang="ja-JP" altLang="en-US"/>
          </a:p>
        </p:txBody>
      </p:sp>
      <p:pic>
        <p:nvPicPr>
          <p:cNvPr id="2" name="図 1"/>
          <p:cNvPicPr>
            <a:picLocks noChangeAspect="1"/>
          </p:cNvPicPr>
          <p:nvPr/>
        </p:nvPicPr>
        <p:blipFill>
          <a:blip r:embed="rId2"/>
          <a:stretch>
            <a:fillRect/>
          </a:stretch>
        </p:blipFill>
        <p:spPr>
          <a:xfrm>
            <a:off x="252412" y="773331"/>
            <a:ext cx="2715611" cy="3036669"/>
          </a:xfrm>
          <a:prstGeom prst="rect">
            <a:avLst/>
          </a:prstGeom>
          <a:ln>
            <a:solidFill>
              <a:schemeClr val="tx1"/>
            </a:solidFill>
          </a:ln>
        </p:spPr>
      </p:pic>
      <p:sp>
        <p:nvSpPr>
          <p:cNvPr id="3" name="テキスト ボックス 2"/>
          <p:cNvSpPr txBox="1"/>
          <p:nvPr/>
        </p:nvSpPr>
        <p:spPr>
          <a:xfrm>
            <a:off x="3136900" y="901700"/>
            <a:ext cx="8266109" cy="923330"/>
          </a:xfrm>
          <a:prstGeom prst="rect">
            <a:avLst/>
          </a:prstGeom>
          <a:noFill/>
        </p:spPr>
        <p:txBody>
          <a:bodyPr wrap="none" rtlCol="0">
            <a:spAutoFit/>
          </a:bodyPr>
          <a:lstStyle/>
          <a:p>
            <a:r>
              <a:rPr kumimoji="1" lang="ja-JP" altLang="en-US" smtClean="0"/>
              <a:t>　　　　　　　　　　　　　　　　　　　　　　　　　　　　</a:t>
            </a:r>
            <a:r>
              <a:rPr kumimoji="1" lang="ja-JP" altLang="en-US" sz="1000" smtClean="0"/>
              <a:t>フィルター</a:t>
            </a:r>
            <a:endParaRPr kumimoji="1" lang="en-US" altLang="ja-JP" sz="1000" smtClean="0"/>
          </a:p>
          <a:p>
            <a:r>
              <a:rPr kumimoji="1" lang="ja-JP" altLang="en-US" smtClean="0"/>
              <a:t>その前に、整理整頓です。</a:t>
            </a:r>
            <a:r>
              <a:rPr kumimoji="1" lang="en-US" altLang="ja-JP" smtClean="0"/>
              <a:t>Scene</a:t>
            </a:r>
            <a:r>
              <a:rPr kumimoji="1" lang="ja-JP" altLang="en-US" smtClean="0"/>
              <a:t>が完成したら</a:t>
            </a:r>
            <a:r>
              <a:rPr kumimoji="1" lang="en-US" altLang="ja-JP" smtClean="0"/>
              <a:t>filter</a:t>
            </a:r>
            <a:r>
              <a:rPr kumimoji="1" lang="ja-JP" altLang="en-US" smtClean="0"/>
              <a:t>を用意し</a:t>
            </a:r>
            <a:r>
              <a:rPr kumimoji="1" lang="en-US" altLang="ja-JP" smtClean="0"/>
              <a:t>Title</a:t>
            </a:r>
            <a:r>
              <a:rPr lang="ja-JP" altLang="en-US" smtClean="0"/>
              <a:t>で使用した</a:t>
            </a:r>
            <a:r>
              <a:rPr lang="en-US" altLang="ja-JP" smtClean="0"/>
              <a:t>.h</a:t>
            </a:r>
            <a:r>
              <a:rPr lang="ja-JP" altLang="en-US" smtClean="0"/>
              <a:t>と</a:t>
            </a:r>
            <a:r>
              <a:rPr lang="en-US" altLang="ja-JP" smtClean="0"/>
              <a:t>.cpp</a:t>
            </a:r>
            <a:r>
              <a:rPr lang="ja-JP" altLang="en-US" smtClean="0"/>
              <a:t>を</a:t>
            </a:r>
            <a:endParaRPr lang="en-US" altLang="ja-JP" smtClean="0"/>
          </a:p>
          <a:p>
            <a:r>
              <a:rPr lang="en-US" altLang="ja-JP" smtClean="0"/>
              <a:t>fileter</a:t>
            </a:r>
            <a:r>
              <a:rPr lang="ja-JP" altLang="en-US" smtClean="0"/>
              <a:t>に入れてあげましょう。</a:t>
            </a:r>
            <a:endParaRPr lang="en-US" altLang="ja-JP" smtClean="0"/>
          </a:p>
        </p:txBody>
      </p:sp>
      <p:cxnSp>
        <p:nvCxnSpPr>
          <p:cNvPr id="5" name="直線矢印コネクタ 4"/>
          <p:cNvCxnSpPr>
            <a:stCxn id="3" idx="1"/>
          </p:cNvCxnSpPr>
          <p:nvPr/>
        </p:nvCxnSpPr>
        <p:spPr>
          <a:xfrm flipH="1">
            <a:off x="2277028" y="1363365"/>
            <a:ext cx="859872" cy="5715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252411" y="3936999"/>
            <a:ext cx="2715611" cy="2807797"/>
          </a:xfrm>
          <a:prstGeom prst="rect">
            <a:avLst/>
          </a:prstGeom>
          <a:ln>
            <a:solidFill>
              <a:schemeClr val="tx1"/>
            </a:solidFill>
          </a:ln>
        </p:spPr>
      </p:pic>
      <p:cxnSp>
        <p:nvCxnSpPr>
          <p:cNvPr id="8" name="直線矢印コネクタ 7"/>
          <p:cNvCxnSpPr/>
          <p:nvPr/>
        </p:nvCxnSpPr>
        <p:spPr>
          <a:xfrm flipH="1">
            <a:off x="2538086" y="4271665"/>
            <a:ext cx="598814" cy="5394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36900" y="4140200"/>
            <a:ext cx="4686860" cy="369332"/>
          </a:xfrm>
          <a:prstGeom prst="rect">
            <a:avLst/>
          </a:prstGeom>
          <a:noFill/>
        </p:spPr>
        <p:txBody>
          <a:bodyPr wrap="none" rtlCol="0">
            <a:spAutoFit/>
          </a:bodyPr>
          <a:lstStyle/>
          <a:p>
            <a:r>
              <a:rPr kumimoji="1" lang="ja-JP" altLang="en-US" smtClean="0"/>
              <a:t>追加：</a:t>
            </a:r>
            <a:r>
              <a:rPr kumimoji="1" lang="en-US" altLang="ja-JP" smtClean="0"/>
              <a:t>GameOver</a:t>
            </a:r>
            <a:r>
              <a:rPr lang="ja-JP" altLang="en-US" smtClean="0"/>
              <a:t>用の</a:t>
            </a:r>
            <a:r>
              <a:rPr lang="en-US" altLang="ja-JP" smtClean="0"/>
              <a:t>.h</a:t>
            </a:r>
            <a:r>
              <a:rPr lang="ja-JP" altLang="en-US" smtClean="0"/>
              <a:t>と</a:t>
            </a:r>
            <a:r>
              <a:rPr lang="en-US" altLang="ja-JP" smtClean="0"/>
              <a:t>.cpp</a:t>
            </a:r>
            <a:r>
              <a:rPr lang="ja-JP" altLang="en-US" smtClean="0"/>
              <a:t>を作成しましょう。</a:t>
            </a:r>
            <a:endParaRPr kumimoji="1" lang="ja-JP" altLang="en-US"/>
          </a:p>
        </p:txBody>
      </p:sp>
    </p:spTree>
    <p:extLst>
      <p:ext uri="{BB962C8B-B14F-4D97-AF65-F5344CB8AC3E}">
        <p14:creationId xmlns:p14="http://schemas.microsoft.com/office/powerpoint/2010/main" val="170334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113725" cy="923330"/>
          </a:xfrm>
          <a:prstGeom prst="rect">
            <a:avLst/>
          </a:prstGeom>
          <a:noFill/>
        </p:spPr>
        <p:txBody>
          <a:bodyPr wrap="none" rtlCol="0">
            <a:spAutoFit/>
          </a:bodyPr>
          <a:lstStyle/>
          <a:p>
            <a:r>
              <a:rPr kumimoji="1" lang="ja-JP" altLang="en-US" smtClean="0"/>
              <a:t>・</a:t>
            </a:r>
            <a:r>
              <a:rPr kumimoji="1" lang="en-US" altLang="ja-JP" smtClean="0"/>
              <a:t>scene</a:t>
            </a:r>
            <a:r>
              <a:rPr kumimoji="1" lang="ja-JP" altLang="en-US" smtClean="0"/>
              <a:t>の初期</a:t>
            </a:r>
            <a:r>
              <a:rPr kumimoji="1" lang="en-US" altLang="ja-JP" smtClean="0"/>
              <a:t>program</a:t>
            </a:r>
            <a:r>
              <a:rPr kumimoji="1" lang="ja-JP" altLang="en-US" smtClean="0"/>
              <a:t>を加える。</a:t>
            </a:r>
            <a:endParaRPr kumimoji="1" lang="en-US" altLang="ja-JP" smtClean="0"/>
          </a:p>
          <a:p>
            <a:r>
              <a:rPr lang="ja-JP" altLang="en-US"/>
              <a:t>　</a:t>
            </a:r>
            <a:r>
              <a:rPr lang="en-US" altLang="ja-JP" smtClean="0"/>
              <a:t>scene</a:t>
            </a:r>
            <a:r>
              <a:rPr lang="ja-JP" altLang="en-US" smtClean="0"/>
              <a:t>：</a:t>
            </a:r>
            <a:r>
              <a:rPr lang="en-US" altLang="ja-JP" smtClean="0"/>
              <a:t>title</a:t>
            </a:r>
            <a:r>
              <a:rPr lang="ja-JP" altLang="en-US" smtClean="0"/>
              <a:t>と同じように初期の</a:t>
            </a:r>
            <a:r>
              <a:rPr lang="en-US" altLang="ja-JP" smtClean="0"/>
              <a:t>program(</a:t>
            </a:r>
            <a:r>
              <a:rPr lang="ja-JP" altLang="en-US" smtClean="0"/>
              <a:t>雛型</a:t>
            </a:r>
            <a:r>
              <a:rPr lang="en-US" altLang="ja-JP" smtClean="0"/>
              <a:t>)</a:t>
            </a:r>
            <a:r>
              <a:rPr lang="ja-JP" altLang="en-US" smtClean="0"/>
              <a:t>を加えましょう。</a:t>
            </a:r>
            <a:endParaRPr lang="en-US" altLang="ja-JP" smtClean="0"/>
          </a:p>
          <a:p>
            <a:endParaRPr kumimoji="1" lang="ja-JP" altLang="en-US"/>
          </a:p>
        </p:txBody>
      </p:sp>
      <p:pic>
        <p:nvPicPr>
          <p:cNvPr id="5" name="図 4"/>
          <p:cNvPicPr>
            <a:picLocks noChangeAspect="1"/>
          </p:cNvPicPr>
          <p:nvPr/>
        </p:nvPicPr>
        <p:blipFill>
          <a:blip r:embed="rId2"/>
          <a:stretch>
            <a:fillRect/>
          </a:stretch>
        </p:blipFill>
        <p:spPr>
          <a:xfrm>
            <a:off x="3166668" y="1099424"/>
            <a:ext cx="3778250" cy="3022600"/>
          </a:xfrm>
          <a:prstGeom prst="rect">
            <a:avLst/>
          </a:prstGeom>
          <a:ln>
            <a:solidFill>
              <a:schemeClr val="tx1"/>
            </a:solidFill>
          </a:ln>
        </p:spPr>
      </p:pic>
      <p:sp>
        <p:nvSpPr>
          <p:cNvPr id="6" name="正方形/長方形 5"/>
          <p:cNvSpPr/>
          <p:nvPr/>
        </p:nvSpPr>
        <p:spPr>
          <a:xfrm>
            <a:off x="3166668" y="766128"/>
            <a:ext cx="1903278" cy="369332"/>
          </a:xfrm>
          <a:prstGeom prst="rect">
            <a:avLst/>
          </a:prstGeom>
        </p:spPr>
        <p:txBody>
          <a:bodyPr wrap="none">
            <a:spAutoFit/>
          </a:bodyPr>
          <a:lstStyle/>
          <a:p>
            <a:r>
              <a:rPr lang="ja-JP" altLang="en-US"/>
              <a:t>SceneGameOver.h</a:t>
            </a:r>
          </a:p>
        </p:txBody>
      </p:sp>
      <p:pic>
        <p:nvPicPr>
          <p:cNvPr id="7" name="図 6"/>
          <p:cNvPicPr>
            <a:picLocks noChangeAspect="1"/>
          </p:cNvPicPr>
          <p:nvPr/>
        </p:nvPicPr>
        <p:blipFill>
          <a:blip r:embed="rId3"/>
          <a:stretch>
            <a:fillRect/>
          </a:stretch>
        </p:blipFill>
        <p:spPr>
          <a:xfrm>
            <a:off x="3166668" y="4602918"/>
            <a:ext cx="4544659" cy="1889204"/>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182100" y="1099424"/>
            <a:ext cx="2624138" cy="5662614"/>
          </a:xfrm>
          <a:prstGeom prst="rect">
            <a:avLst/>
          </a:prstGeom>
          <a:ln>
            <a:solidFill>
              <a:schemeClr val="tx1"/>
            </a:solidFill>
          </a:ln>
        </p:spPr>
      </p:pic>
      <p:sp>
        <p:nvSpPr>
          <p:cNvPr id="9" name="正方形/長方形 8"/>
          <p:cNvSpPr/>
          <p:nvPr/>
        </p:nvSpPr>
        <p:spPr>
          <a:xfrm>
            <a:off x="0" y="730092"/>
            <a:ext cx="2122889" cy="369332"/>
          </a:xfrm>
          <a:prstGeom prst="rect">
            <a:avLst/>
          </a:prstGeom>
        </p:spPr>
        <p:txBody>
          <a:bodyPr wrap="none">
            <a:spAutoFit/>
          </a:bodyPr>
          <a:lstStyle/>
          <a:p>
            <a:r>
              <a:rPr lang="ja-JP" altLang="en-US"/>
              <a:t>SceneGameOver</a:t>
            </a:r>
            <a:r>
              <a:rPr lang="ja-JP" altLang="en-US" smtClean="0"/>
              <a:t>.</a:t>
            </a:r>
            <a:r>
              <a:rPr lang="en-US" altLang="ja-JP" smtClean="0"/>
              <a:t>cpp</a:t>
            </a:r>
            <a:endParaRPr lang="ja-JP" altLang="en-US"/>
          </a:p>
        </p:txBody>
      </p:sp>
      <p:sp>
        <p:nvSpPr>
          <p:cNvPr id="10" name="正方形/長方形 9"/>
          <p:cNvSpPr/>
          <p:nvPr/>
        </p:nvSpPr>
        <p:spPr>
          <a:xfrm>
            <a:off x="3056862" y="4233586"/>
            <a:ext cx="1412566" cy="369332"/>
          </a:xfrm>
          <a:prstGeom prst="rect">
            <a:avLst/>
          </a:prstGeom>
        </p:spPr>
        <p:txBody>
          <a:bodyPr wrap="none">
            <a:spAutoFit/>
          </a:bodyPr>
          <a:lstStyle/>
          <a:p>
            <a:r>
              <a:rPr lang="ja-JP" altLang="en-US"/>
              <a:t>GameHead.h</a:t>
            </a:r>
          </a:p>
        </p:txBody>
      </p:sp>
      <p:cxnSp>
        <p:nvCxnSpPr>
          <p:cNvPr id="11" name="直線矢印コネクタ 10"/>
          <p:cNvCxnSpPr/>
          <p:nvPr/>
        </p:nvCxnSpPr>
        <p:spPr>
          <a:xfrm flipH="1">
            <a:off x="5683789" y="1969532"/>
            <a:ext cx="2228311" cy="333083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821133" y="1600200"/>
            <a:ext cx="3781997" cy="369332"/>
          </a:xfrm>
          <a:prstGeom prst="rect">
            <a:avLst/>
          </a:prstGeom>
          <a:noFill/>
        </p:spPr>
        <p:txBody>
          <a:bodyPr wrap="none" rtlCol="0">
            <a:spAutoFit/>
          </a:bodyPr>
          <a:lstStyle/>
          <a:p>
            <a:r>
              <a:rPr lang="ja-JP" altLang="en-US" dirty="0" smtClean="0"/>
              <a:t>追加：</a:t>
            </a:r>
            <a:r>
              <a:rPr lang="en-US" altLang="ja-JP" dirty="0" err="1" smtClean="0"/>
              <a:t>SceneGameOver.h</a:t>
            </a:r>
            <a:r>
              <a:rPr lang="ja-JP" altLang="en-US" dirty="0" smtClean="0"/>
              <a:t>を</a:t>
            </a:r>
            <a:r>
              <a:rPr lang="en-US" altLang="ja-JP" dirty="0" smtClean="0"/>
              <a:t>include</a:t>
            </a:r>
            <a:r>
              <a:rPr lang="ja-JP" altLang="en-US" dirty="0" smtClean="0"/>
              <a:t>する</a:t>
            </a:r>
            <a:endParaRPr kumimoji="1" lang="ja-JP" altLang="en-US" dirty="0"/>
          </a:p>
        </p:txBody>
      </p:sp>
      <p:cxnSp>
        <p:nvCxnSpPr>
          <p:cNvPr id="12" name="直線矢印コネクタ 11"/>
          <p:cNvCxnSpPr/>
          <p:nvPr/>
        </p:nvCxnSpPr>
        <p:spPr>
          <a:xfrm flipH="1">
            <a:off x="6597172" y="3352800"/>
            <a:ext cx="1467328" cy="27308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64500" y="3168134"/>
            <a:ext cx="3430747" cy="646331"/>
          </a:xfrm>
          <a:prstGeom prst="rect">
            <a:avLst/>
          </a:prstGeom>
          <a:noFill/>
        </p:spPr>
        <p:txBody>
          <a:bodyPr wrap="none" rtlCol="0">
            <a:spAutoFit/>
          </a:bodyPr>
          <a:lstStyle/>
          <a:p>
            <a:r>
              <a:rPr kumimoji="1" lang="ja-JP" altLang="en-US" dirty="0" smtClean="0"/>
              <a:t>更新：作成したい</a:t>
            </a:r>
            <a:r>
              <a:rPr lang="en-US" altLang="ja-JP" dirty="0"/>
              <a:t>S</a:t>
            </a:r>
            <a:r>
              <a:rPr kumimoji="1" lang="en-US" altLang="ja-JP" dirty="0" smtClean="0"/>
              <a:t>cene</a:t>
            </a:r>
            <a:r>
              <a:rPr kumimoji="1" lang="ja-JP" altLang="en-US" dirty="0" err="1" smtClean="0"/>
              <a:t>を登</a:t>
            </a:r>
            <a:r>
              <a:rPr kumimoji="1" lang="ja-JP" altLang="en-US" dirty="0" smtClean="0"/>
              <a:t>録して</a:t>
            </a:r>
            <a:endParaRPr kumimoji="1" lang="en-US" altLang="ja-JP" dirty="0" smtClean="0"/>
          </a:p>
          <a:p>
            <a:r>
              <a:rPr lang="ja-JP" altLang="en-US" dirty="0" smtClean="0"/>
              <a:t>作成していきます。</a:t>
            </a:r>
            <a:endParaRPr lang="en-US" altLang="ja-JP" dirty="0" smtClean="0"/>
          </a:p>
        </p:txBody>
      </p:sp>
      <p:sp>
        <p:nvSpPr>
          <p:cNvPr id="3" name="正方形/長方形 2"/>
          <p:cNvSpPr/>
          <p:nvPr/>
        </p:nvSpPr>
        <p:spPr>
          <a:xfrm>
            <a:off x="501650" y="6135220"/>
            <a:ext cx="1676400" cy="253916"/>
          </a:xfrm>
          <a:prstGeom prst="rect">
            <a:avLst/>
          </a:prstGeom>
          <a:solidFill>
            <a:schemeClr val="bg1"/>
          </a:solidFill>
        </p:spPr>
        <p:txBody>
          <a:bodyPr wrap="square">
            <a:spAutoFit/>
          </a:bodyPr>
          <a:lstStyle/>
          <a:p>
            <a:r>
              <a:rPr lang="en-US" altLang="ja-JP" sz="1050" dirty="0" err="1" smtClean="0"/>
              <a:t>CSceneGameOver</a:t>
            </a:r>
            <a:r>
              <a:rPr lang="en-US" altLang="ja-JP" sz="1050" dirty="0" smtClean="0"/>
              <a:t>::Scene( )</a:t>
            </a:r>
            <a:endParaRPr lang="en-US" altLang="ja-JP" sz="1050" dirty="0"/>
          </a:p>
        </p:txBody>
      </p:sp>
    </p:spTree>
    <p:extLst>
      <p:ext uri="{BB962C8B-B14F-4D97-AF65-F5344CB8AC3E}">
        <p14:creationId xmlns:p14="http://schemas.microsoft.com/office/powerpoint/2010/main" val="128942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1234"/>
            <a:ext cx="7420045" cy="646331"/>
          </a:xfrm>
          <a:prstGeom prst="rect">
            <a:avLst/>
          </a:prstGeom>
          <a:noFill/>
        </p:spPr>
        <p:txBody>
          <a:bodyPr wrap="none" rtlCol="0">
            <a:spAutoFit/>
          </a:bodyPr>
          <a:lstStyle/>
          <a:p>
            <a:r>
              <a:rPr kumimoji="1" lang="ja-JP" altLang="en-US" dirty="0" smtClean="0"/>
              <a:t>・文字を登録</a:t>
            </a:r>
            <a:endParaRPr kumimoji="1" lang="en-US" altLang="ja-JP" dirty="0" smtClean="0"/>
          </a:p>
          <a:p>
            <a:r>
              <a:rPr lang="ja-JP" altLang="en-US" dirty="0"/>
              <a:t>　</a:t>
            </a:r>
            <a:r>
              <a:rPr lang="en-US" altLang="ja-JP" dirty="0" err="1" smtClean="0"/>
              <a:t>GameOver</a:t>
            </a:r>
            <a:r>
              <a:rPr lang="ja-JP" altLang="en-US" dirty="0" smtClean="0"/>
              <a:t>も文字だけで作成します。先に文字の</a:t>
            </a:r>
            <a:r>
              <a:rPr lang="en-US" altLang="ja-JP" dirty="0" smtClean="0"/>
              <a:t>Graphic</a:t>
            </a:r>
            <a:r>
              <a:rPr lang="ja-JP" altLang="en-US" dirty="0" smtClean="0"/>
              <a:t>を作成しましょう。</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901700"/>
            <a:ext cx="4949402" cy="1701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15900" y="2603500"/>
            <a:ext cx="12030473" cy="646331"/>
          </a:xfrm>
          <a:prstGeom prst="rect">
            <a:avLst/>
          </a:prstGeom>
          <a:noFill/>
        </p:spPr>
        <p:txBody>
          <a:bodyPr wrap="none" rtlCol="0">
            <a:spAutoFit/>
          </a:bodyPr>
          <a:lstStyle/>
          <a:p>
            <a:r>
              <a:rPr kumimoji="1" lang="ja-JP" altLang="en-US" dirty="0" smtClean="0"/>
              <a:t>今回は、先に登録しておきます。よく見ると同じ文字がありますが、ダブった場合は</a:t>
            </a:r>
            <a:r>
              <a:rPr kumimoji="1" lang="en-US" altLang="ja-JP" dirty="0" smtClean="0"/>
              <a:t>Graphic</a:t>
            </a:r>
            <a:r>
              <a:rPr kumimoji="1" lang="ja-JP" altLang="en-US" dirty="0" smtClean="0"/>
              <a:t>を作らないように</a:t>
            </a:r>
            <a:r>
              <a:rPr kumimoji="1" lang="en-US" altLang="ja-JP" dirty="0" smtClean="0"/>
              <a:t>program</a:t>
            </a:r>
            <a:r>
              <a:rPr kumimoji="1" lang="ja-JP" altLang="en-US" dirty="0" smtClean="0"/>
              <a:t>してるの</a:t>
            </a:r>
            <a:endParaRPr kumimoji="1" lang="en-US" altLang="ja-JP" dirty="0" smtClean="0"/>
          </a:p>
          <a:p>
            <a:r>
              <a:rPr kumimoji="1" lang="ja-JP" altLang="en-US" dirty="0" smtClean="0"/>
              <a:t>で安心してください。</a:t>
            </a:r>
            <a:endParaRPr kumimoji="1" lang="ja-JP" altLang="en-US" dirty="0"/>
          </a:p>
        </p:txBody>
      </p:sp>
      <p:sp>
        <p:nvSpPr>
          <p:cNvPr id="6" name="テキスト ボックス 5"/>
          <p:cNvSpPr txBox="1"/>
          <p:nvPr/>
        </p:nvSpPr>
        <p:spPr>
          <a:xfrm>
            <a:off x="0" y="3286562"/>
            <a:ext cx="5192447" cy="369332"/>
          </a:xfrm>
          <a:prstGeom prst="rect">
            <a:avLst/>
          </a:prstGeom>
          <a:noFill/>
        </p:spPr>
        <p:txBody>
          <a:bodyPr wrap="none" rtlCol="0">
            <a:spAutoFit/>
          </a:bodyPr>
          <a:lstStyle/>
          <a:p>
            <a:r>
              <a:rPr kumimoji="1" lang="ja-JP" altLang="en-US" dirty="0" smtClean="0"/>
              <a:t>・文字を出力するために</a:t>
            </a:r>
            <a:r>
              <a:rPr kumimoji="1" lang="en-US" altLang="ja-JP" dirty="0" err="1" smtClean="0"/>
              <a:t>object</a:t>
            </a:r>
            <a:r>
              <a:rPr lang="en-US" altLang="ja-JP" dirty="0" err="1" smtClean="0"/>
              <a:t>.h</a:t>
            </a:r>
            <a:r>
              <a:rPr lang="ja-JP" altLang="en-US" dirty="0" smtClean="0"/>
              <a:t>と</a:t>
            </a:r>
            <a:r>
              <a:rPr lang="en-US" altLang="ja-JP" dirty="0" smtClean="0"/>
              <a:t>.</a:t>
            </a:r>
            <a:r>
              <a:rPr lang="en-US" altLang="ja-JP" dirty="0" err="1" smtClean="0"/>
              <a:t>cpp</a:t>
            </a:r>
            <a:r>
              <a:rPr lang="ja-JP" altLang="en-US" dirty="0" smtClean="0"/>
              <a:t>を作成しよう。</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6" y="3655894"/>
            <a:ext cx="2157414" cy="28398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直線矢印コネクタ 8"/>
          <p:cNvCxnSpPr/>
          <p:nvPr/>
        </p:nvCxnSpPr>
        <p:spPr>
          <a:xfrm flipH="1">
            <a:off x="2538086" y="4394200"/>
            <a:ext cx="751214" cy="9513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289299" y="4209534"/>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spTree>
    <p:extLst>
      <p:ext uri="{BB962C8B-B14F-4D97-AF65-F5344CB8AC3E}">
        <p14:creationId xmlns:p14="http://schemas.microsoft.com/office/powerpoint/2010/main" val="214744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489610" cy="369332"/>
          </a:xfrm>
          <a:prstGeom prst="rect">
            <a:avLst/>
          </a:prstGeom>
          <a:noFill/>
        </p:spPr>
        <p:txBody>
          <a:bodyPr wrap="none" rtlCol="0">
            <a:spAutoFit/>
          </a:bodyPr>
          <a:lstStyle/>
          <a:p>
            <a:r>
              <a:rPr kumimoji="1" lang="ja-JP" altLang="en-US" smtClean="0"/>
              <a:t>・</a:t>
            </a:r>
            <a:r>
              <a:rPr kumimoji="1" lang="en-US" altLang="ja-JP" smtClean="0"/>
              <a:t>Object</a:t>
            </a:r>
            <a:r>
              <a:rPr kumimoji="1" lang="ja-JP" altLang="en-US" smtClean="0"/>
              <a:t>の雛型</a:t>
            </a:r>
            <a:r>
              <a:rPr kumimoji="1" lang="en-US" altLang="ja-JP" smtClean="0"/>
              <a:t>program</a:t>
            </a:r>
            <a:r>
              <a:rPr kumimoji="1" lang="ja-JP" altLang="en-US" smtClean="0"/>
              <a:t>を追加する</a:t>
            </a:r>
            <a:endParaRPr kumimoji="1" lang="ja-JP" altLang="en-US"/>
          </a:p>
        </p:txBody>
      </p:sp>
      <p:pic>
        <p:nvPicPr>
          <p:cNvPr id="5" name="図 4"/>
          <p:cNvPicPr>
            <a:picLocks noChangeAspect="1"/>
          </p:cNvPicPr>
          <p:nvPr/>
        </p:nvPicPr>
        <p:blipFill>
          <a:blip r:embed="rId2"/>
          <a:stretch>
            <a:fillRect/>
          </a:stretch>
        </p:blipFill>
        <p:spPr>
          <a:xfrm>
            <a:off x="3148012" y="660399"/>
            <a:ext cx="3393281" cy="2857500"/>
          </a:xfrm>
          <a:prstGeom prst="rect">
            <a:avLst/>
          </a:prstGeom>
          <a:ln>
            <a:solidFill>
              <a:schemeClr val="tx1"/>
            </a:solidFill>
          </a:ln>
        </p:spPr>
      </p:pic>
      <p:sp>
        <p:nvSpPr>
          <p:cNvPr id="6" name="正方形/長方形 5"/>
          <p:cNvSpPr/>
          <p:nvPr/>
        </p:nvSpPr>
        <p:spPr>
          <a:xfrm>
            <a:off x="3127347" y="329167"/>
            <a:ext cx="1675652" cy="369332"/>
          </a:xfrm>
          <a:prstGeom prst="rect">
            <a:avLst/>
          </a:prstGeom>
        </p:spPr>
        <p:txBody>
          <a:bodyPr wrap="none">
            <a:spAutoFit/>
          </a:bodyPr>
          <a:lstStyle/>
          <a:p>
            <a:r>
              <a:rPr lang="ja-JP" altLang="en-US"/>
              <a:t>ObjGameOver.h</a:t>
            </a:r>
          </a:p>
        </p:txBody>
      </p:sp>
      <p:pic>
        <p:nvPicPr>
          <p:cNvPr id="7" name="図 6"/>
          <p:cNvPicPr>
            <a:picLocks noChangeAspect="1"/>
          </p:cNvPicPr>
          <p:nvPr/>
        </p:nvPicPr>
        <p:blipFill>
          <a:blip r:embed="rId3"/>
          <a:stretch>
            <a:fillRect/>
          </a:stretch>
        </p:blipFill>
        <p:spPr>
          <a:xfrm>
            <a:off x="150812" y="660399"/>
            <a:ext cx="2846388" cy="5141053"/>
          </a:xfrm>
          <a:prstGeom prst="rect">
            <a:avLst/>
          </a:prstGeom>
          <a:ln>
            <a:solidFill>
              <a:schemeClr val="tx1"/>
            </a:solidFill>
          </a:ln>
        </p:spPr>
      </p:pic>
      <p:sp>
        <p:nvSpPr>
          <p:cNvPr id="8" name="正方形/長方形 7"/>
          <p:cNvSpPr/>
          <p:nvPr/>
        </p:nvSpPr>
        <p:spPr>
          <a:xfrm>
            <a:off x="150812" y="291067"/>
            <a:ext cx="1895262" cy="369332"/>
          </a:xfrm>
          <a:prstGeom prst="rect">
            <a:avLst/>
          </a:prstGeom>
        </p:spPr>
        <p:txBody>
          <a:bodyPr wrap="none">
            <a:spAutoFit/>
          </a:bodyPr>
          <a:lstStyle/>
          <a:p>
            <a:r>
              <a:rPr lang="ja-JP" altLang="en-US"/>
              <a:t>ObjGameOver</a:t>
            </a:r>
            <a:r>
              <a:rPr lang="ja-JP" altLang="en-US" smtClean="0"/>
              <a:t>.</a:t>
            </a:r>
            <a:r>
              <a:rPr lang="en-US" altLang="ja-JP" smtClean="0"/>
              <a:t>cpp</a:t>
            </a:r>
            <a:endParaRPr lang="ja-JP" altLang="en-US"/>
          </a:p>
        </p:txBody>
      </p:sp>
      <p:pic>
        <p:nvPicPr>
          <p:cNvPr id="9" name="図 8"/>
          <p:cNvPicPr>
            <a:picLocks noChangeAspect="1"/>
          </p:cNvPicPr>
          <p:nvPr/>
        </p:nvPicPr>
        <p:blipFill>
          <a:blip r:embed="rId4"/>
          <a:stretch>
            <a:fillRect/>
          </a:stretch>
        </p:blipFill>
        <p:spPr>
          <a:xfrm>
            <a:off x="3205946" y="3849131"/>
            <a:ext cx="1957388" cy="1259298"/>
          </a:xfrm>
          <a:prstGeom prst="rect">
            <a:avLst/>
          </a:prstGeom>
          <a:ln>
            <a:solidFill>
              <a:schemeClr val="tx1"/>
            </a:solidFill>
          </a:ln>
        </p:spPr>
      </p:pic>
      <p:pic>
        <p:nvPicPr>
          <p:cNvPr id="10" name="図 9"/>
          <p:cNvPicPr>
            <a:picLocks noChangeAspect="1"/>
          </p:cNvPicPr>
          <p:nvPr/>
        </p:nvPicPr>
        <p:blipFill>
          <a:blip r:embed="rId5"/>
          <a:stretch>
            <a:fillRect/>
          </a:stretch>
        </p:blipFill>
        <p:spPr>
          <a:xfrm>
            <a:off x="3205946" y="5253764"/>
            <a:ext cx="3531392" cy="1515336"/>
          </a:xfrm>
          <a:prstGeom prst="rect">
            <a:avLst/>
          </a:prstGeom>
          <a:ln>
            <a:solidFill>
              <a:schemeClr val="tx1"/>
            </a:solidFill>
          </a:ln>
        </p:spPr>
      </p:pic>
      <p:sp>
        <p:nvSpPr>
          <p:cNvPr id="11" name="正方形/長方形 10"/>
          <p:cNvSpPr/>
          <p:nvPr/>
        </p:nvSpPr>
        <p:spPr>
          <a:xfrm>
            <a:off x="3127347" y="3519130"/>
            <a:ext cx="1412566" cy="369332"/>
          </a:xfrm>
          <a:prstGeom prst="rect">
            <a:avLst/>
          </a:prstGeom>
        </p:spPr>
        <p:txBody>
          <a:bodyPr wrap="none">
            <a:spAutoFit/>
          </a:bodyPr>
          <a:lstStyle/>
          <a:p>
            <a:r>
              <a:rPr lang="ja-JP" altLang="en-US"/>
              <a:t>GameHead.h</a:t>
            </a:r>
          </a:p>
        </p:txBody>
      </p:sp>
      <p:cxnSp>
        <p:nvCxnSpPr>
          <p:cNvPr id="12" name="直線矢印コネクタ 11"/>
          <p:cNvCxnSpPr/>
          <p:nvPr/>
        </p:nvCxnSpPr>
        <p:spPr>
          <a:xfrm flipH="1">
            <a:off x="4996473" y="4478780"/>
            <a:ext cx="756627" cy="1343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753100" y="4294114"/>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cxnSp>
        <p:nvCxnSpPr>
          <p:cNvPr id="15" name="直線矢印コネクタ 14"/>
          <p:cNvCxnSpPr>
            <a:stCxn id="16" idx="1"/>
          </p:cNvCxnSpPr>
          <p:nvPr/>
        </p:nvCxnSpPr>
        <p:spPr>
          <a:xfrm flipH="1">
            <a:off x="5499101" y="6204898"/>
            <a:ext cx="1446983" cy="18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46084" y="6020232"/>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pic>
        <p:nvPicPr>
          <p:cNvPr id="19" name="図 18"/>
          <p:cNvPicPr>
            <a:picLocks noChangeAspect="1"/>
          </p:cNvPicPr>
          <p:nvPr/>
        </p:nvPicPr>
        <p:blipFill>
          <a:blip r:embed="rId6"/>
          <a:stretch>
            <a:fillRect/>
          </a:stretch>
        </p:blipFill>
        <p:spPr>
          <a:xfrm>
            <a:off x="6737338" y="660399"/>
            <a:ext cx="5000467" cy="2425701"/>
          </a:xfrm>
          <a:prstGeom prst="rect">
            <a:avLst/>
          </a:prstGeom>
          <a:ln>
            <a:solidFill>
              <a:schemeClr val="tx1"/>
            </a:solidFill>
          </a:ln>
        </p:spPr>
      </p:pic>
      <p:sp>
        <p:nvSpPr>
          <p:cNvPr id="20" name="正方形/長方形 19"/>
          <p:cNvSpPr/>
          <p:nvPr/>
        </p:nvSpPr>
        <p:spPr>
          <a:xfrm>
            <a:off x="6737338" y="329167"/>
            <a:ext cx="2122889" cy="369332"/>
          </a:xfrm>
          <a:prstGeom prst="rect">
            <a:avLst/>
          </a:prstGeom>
        </p:spPr>
        <p:txBody>
          <a:bodyPr wrap="none">
            <a:spAutoFit/>
          </a:bodyPr>
          <a:lstStyle/>
          <a:p>
            <a:r>
              <a:rPr lang="ja-JP" altLang="en-US"/>
              <a:t>SceneGameOver.cpp</a:t>
            </a:r>
          </a:p>
        </p:txBody>
      </p:sp>
      <p:cxnSp>
        <p:nvCxnSpPr>
          <p:cNvPr id="21" name="直線矢印コネクタ 20"/>
          <p:cNvCxnSpPr/>
          <p:nvPr/>
        </p:nvCxnSpPr>
        <p:spPr>
          <a:xfrm flipH="1" flipV="1">
            <a:off x="8351258" y="2878326"/>
            <a:ext cx="969" cy="46793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028092" y="3346257"/>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spTree>
    <p:extLst>
      <p:ext uri="{BB962C8B-B14F-4D97-AF65-F5344CB8AC3E}">
        <p14:creationId xmlns:p14="http://schemas.microsoft.com/office/powerpoint/2010/main" val="366991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444807" cy="369332"/>
          </a:xfrm>
          <a:prstGeom prst="rect">
            <a:avLst/>
          </a:prstGeom>
          <a:noFill/>
        </p:spPr>
        <p:txBody>
          <a:bodyPr wrap="none" rtlCol="0">
            <a:spAutoFit/>
          </a:bodyPr>
          <a:lstStyle/>
          <a:p>
            <a:r>
              <a:rPr lang="ja-JP" altLang="en-US" smtClean="0"/>
              <a:t>・</a:t>
            </a:r>
            <a:r>
              <a:rPr lang="en-US" altLang="ja-JP" smtClean="0"/>
              <a:t>GameOver</a:t>
            </a:r>
            <a:r>
              <a:rPr lang="ja-JP" altLang="en-US" smtClean="0"/>
              <a:t>用の登録した文字を使用する。</a:t>
            </a:r>
            <a:endParaRPr kumimoji="1" lang="en-US" altLang="ja-JP" smtClean="0"/>
          </a:p>
        </p:txBody>
      </p:sp>
      <p:pic>
        <p:nvPicPr>
          <p:cNvPr id="5" name="図 4"/>
          <p:cNvPicPr>
            <a:picLocks noChangeAspect="1"/>
          </p:cNvPicPr>
          <p:nvPr/>
        </p:nvPicPr>
        <p:blipFill>
          <a:blip r:embed="rId2"/>
          <a:stretch>
            <a:fillRect/>
          </a:stretch>
        </p:blipFill>
        <p:spPr>
          <a:xfrm>
            <a:off x="188815" y="755650"/>
            <a:ext cx="5554748" cy="2000250"/>
          </a:xfrm>
          <a:prstGeom prst="rect">
            <a:avLst/>
          </a:prstGeom>
          <a:ln>
            <a:solidFill>
              <a:schemeClr val="tx1"/>
            </a:solidFill>
          </a:ln>
        </p:spPr>
      </p:pic>
      <p:sp>
        <p:nvSpPr>
          <p:cNvPr id="6" name="正方形/長方形 5"/>
          <p:cNvSpPr/>
          <p:nvPr/>
        </p:nvSpPr>
        <p:spPr>
          <a:xfrm>
            <a:off x="188815" y="386318"/>
            <a:ext cx="1895262" cy="369332"/>
          </a:xfrm>
          <a:prstGeom prst="rect">
            <a:avLst/>
          </a:prstGeom>
        </p:spPr>
        <p:txBody>
          <a:bodyPr wrap="none">
            <a:spAutoFit/>
          </a:bodyPr>
          <a:lstStyle/>
          <a:p>
            <a:r>
              <a:rPr lang="ja-JP" altLang="en-US"/>
              <a:t>ObjGameOver</a:t>
            </a:r>
            <a:r>
              <a:rPr lang="ja-JP" altLang="en-US" smtClean="0"/>
              <a:t>.</a:t>
            </a:r>
            <a:r>
              <a:rPr lang="en-US" altLang="ja-JP" smtClean="0"/>
              <a:t>cpp</a:t>
            </a:r>
            <a:endParaRPr lang="ja-JP" altLang="en-US"/>
          </a:p>
        </p:txBody>
      </p:sp>
      <p:pic>
        <p:nvPicPr>
          <p:cNvPr id="7" name="図 6"/>
          <p:cNvPicPr>
            <a:picLocks noChangeAspect="1"/>
          </p:cNvPicPr>
          <p:nvPr/>
        </p:nvPicPr>
        <p:blipFill>
          <a:blip r:embed="rId3"/>
          <a:stretch>
            <a:fillRect/>
          </a:stretch>
        </p:blipFill>
        <p:spPr>
          <a:xfrm>
            <a:off x="6684963" y="538719"/>
            <a:ext cx="3082031" cy="2369582"/>
          </a:xfrm>
          <a:prstGeom prst="rect">
            <a:avLst/>
          </a:prstGeom>
          <a:ln>
            <a:solidFill>
              <a:schemeClr val="tx1"/>
            </a:solidFill>
          </a:ln>
        </p:spPr>
      </p:pic>
      <p:cxnSp>
        <p:nvCxnSpPr>
          <p:cNvPr id="8" name="直線矢印コネクタ 7"/>
          <p:cNvCxnSpPr/>
          <p:nvPr/>
        </p:nvCxnSpPr>
        <p:spPr>
          <a:xfrm flipH="1">
            <a:off x="2755900" y="3075027"/>
            <a:ext cx="7135" cy="42648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966189" y="3075027"/>
            <a:ext cx="5506379" cy="369332"/>
          </a:xfrm>
          <a:prstGeom prst="rect">
            <a:avLst/>
          </a:prstGeom>
          <a:noFill/>
        </p:spPr>
        <p:txBody>
          <a:bodyPr wrap="none" rtlCol="0">
            <a:spAutoFit/>
          </a:bodyPr>
          <a:lstStyle/>
          <a:p>
            <a:r>
              <a:rPr kumimoji="1" lang="ja-JP" altLang="en-US" smtClean="0"/>
              <a:t>文字の位置の</a:t>
            </a:r>
            <a:r>
              <a:rPr kumimoji="1" lang="en-US" altLang="ja-JP" smtClean="0"/>
              <a:t>offSet</a:t>
            </a:r>
            <a:r>
              <a:rPr kumimoji="1" lang="ja-JP" altLang="en-US" smtClean="0"/>
              <a:t>値を変更していい感じにしましょう。</a:t>
            </a:r>
            <a:endParaRPr kumimoji="1" lang="ja-JP" altLang="en-US"/>
          </a:p>
        </p:txBody>
      </p:sp>
      <p:pic>
        <p:nvPicPr>
          <p:cNvPr id="11" name="図 10"/>
          <p:cNvPicPr>
            <a:picLocks noChangeAspect="1"/>
          </p:cNvPicPr>
          <p:nvPr/>
        </p:nvPicPr>
        <p:blipFill>
          <a:blip r:embed="rId4"/>
          <a:stretch>
            <a:fillRect/>
          </a:stretch>
        </p:blipFill>
        <p:spPr>
          <a:xfrm>
            <a:off x="204631" y="3820636"/>
            <a:ext cx="5504783" cy="1856264"/>
          </a:xfrm>
          <a:prstGeom prst="rect">
            <a:avLst/>
          </a:prstGeom>
          <a:ln>
            <a:solidFill>
              <a:schemeClr val="tx1"/>
            </a:solidFill>
          </a:ln>
        </p:spPr>
      </p:pic>
      <p:sp>
        <p:nvSpPr>
          <p:cNvPr id="12" name="正方形/長方形 11"/>
          <p:cNvSpPr/>
          <p:nvPr/>
        </p:nvSpPr>
        <p:spPr>
          <a:xfrm>
            <a:off x="2918922" y="4648200"/>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274522" y="4650859"/>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918922" y="4836636"/>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274522" y="4843581"/>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316768" y="5023008"/>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706213" y="5035708"/>
            <a:ext cx="256078" cy="2466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6705289" y="3620847"/>
            <a:ext cx="3116262" cy="2315166"/>
          </a:xfrm>
          <a:prstGeom prst="rect">
            <a:avLst/>
          </a:prstGeom>
        </p:spPr>
      </p:pic>
      <p:sp>
        <p:nvSpPr>
          <p:cNvPr id="19" name="テキスト ボックス 18"/>
          <p:cNvSpPr txBox="1"/>
          <p:nvPr/>
        </p:nvSpPr>
        <p:spPr>
          <a:xfrm>
            <a:off x="152427" y="6045953"/>
            <a:ext cx="5650265" cy="369332"/>
          </a:xfrm>
          <a:prstGeom prst="rect">
            <a:avLst/>
          </a:prstGeom>
          <a:noFill/>
        </p:spPr>
        <p:txBody>
          <a:bodyPr wrap="none" rtlCol="0">
            <a:spAutoFit/>
          </a:bodyPr>
          <a:lstStyle/>
          <a:p>
            <a:r>
              <a:rPr kumimoji="1" lang="ja-JP" altLang="en-US" smtClean="0"/>
              <a:t>後は、</a:t>
            </a:r>
            <a:r>
              <a:rPr kumimoji="1" lang="en-US" altLang="ja-JP" smtClean="0"/>
              <a:t>EnterKey</a:t>
            </a:r>
            <a:r>
              <a:rPr lang="ja-JP" altLang="en-US" smtClean="0"/>
              <a:t>を押すと</a:t>
            </a:r>
            <a:r>
              <a:rPr lang="en-US" altLang="ja-JP" smtClean="0"/>
              <a:t>Title</a:t>
            </a:r>
            <a:r>
              <a:rPr lang="ja-JP" altLang="en-US" smtClean="0"/>
              <a:t>に戻る仕組みを作りましょう。</a:t>
            </a:r>
            <a:endParaRPr kumimoji="1" lang="ja-JP" altLang="en-US"/>
          </a:p>
        </p:txBody>
      </p:sp>
      <p:sp>
        <p:nvSpPr>
          <p:cNvPr id="20" name="正方形/長方形 19"/>
          <p:cNvSpPr/>
          <p:nvPr/>
        </p:nvSpPr>
        <p:spPr>
          <a:xfrm>
            <a:off x="152427" y="3436181"/>
            <a:ext cx="1895262" cy="369332"/>
          </a:xfrm>
          <a:prstGeom prst="rect">
            <a:avLst/>
          </a:prstGeom>
        </p:spPr>
        <p:txBody>
          <a:bodyPr wrap="none">
            <a:spAutoFit/>
          </a:bodyPr>
          <a:lstStyle/>
          <a:p>
            <a:r>
              <a:rPr lang="ja-JP" altLang="en-US"/>
              <a:t>ObjGameOver</a:t>
            </a:r>
            <a:r>
              <a:rPr lang="ja-JP" altLang="en-US" smtClean="0"/>
              <a:t>.</a:t>
            </a:r>
            <a:r>
              <a:rPr lang="en-US" altLang="ja-JP" smtClean="0"/>
              <a:t>cpp</a:t>
            </a:r>
            <a:endParaRPr lang="ja-JP" altLang="en-US"/>
          </a:p>
        </p:txBody>
      </p:sp>
    </p:spTree>
    <p:extLst>
      <p:ext uri="{BB962C8B-B14F-4D97-AF65-F5344CB8AC3E}">
        <p14:creationId xmlns:p14="http://schemas.microsoft.com/office/powerpoint/2010/main" val="55317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1234"/>
            <a:ext cx="11027762" cy="923330"/>
          </a:xfrm>
          <a:prstGeom prst="rect">
            <a:avLst/>
          </a:prstGeom>
          <a:noFill/>
        </p:spPr>
        <p:txBody>
          <a:bodyPr wrap="none" rtlCol="0">
            <a:spAutoFit/>
          </a:bodyPr>
          <a:lstStyle/>
          <a:p>
            <a:r>
              <a:rPr kumimoji="1" lang="ja-JP" altLang="en-US" dirty="0" smtClean="0"/>
              <a:t>・</a:t>
            </a:r>
            <a:r>
              <a:rPr lang="en-US" altLang="ja-JP" dirty="0" smtClean="0"/>
              <a:t>S</a:t>
            </a:r>
            <a:r>
              <a:rPr kumimoji="1" lang="en-US" altLang="ja-JP" dirty="0" smtClean="0"/>
              <a:t>cene</a:t>
            </a:r>
            <a:r>
              <a:rPr kumimoji="1" lang="ja-JP" altLang="en-US" dirty="0" smtClean="0"/>
              <a:t>切り替え</a:t>
            </a:r>
            <a:endParaRPr kumimoji="1" lang="en-US" altLang="ja-JP" dirty="0" smtClean="0"/>
          </a:p>
          <a:p>
            <a:r>
              <a:rPr lang="ja-JP" altLang="en-US" dirty="0"/>
              <a:t>　</a:t>
            </a:r>
            <a:r>
              <a:rPr lang="ja-JP" altLang="en-US" dirty="0" smtClean="0"/>
              <a:t>いきなり</a:t>
            </a:r>
            <a:r>
              <a:rPr lang="en-US" altLang="ja-JP" dirty="0" err="1" smtClean="0"/>
              <a:t>GameStart</a:t>
            </a:r>
            <a:r>
              <a:rPr lang="ja-JP" altLang="en-US" dirty="0" smtClean="0"/>
              <a:t>は良くないです。</a:t>
            </a:r>
            <a:r>
              <a:rPr lang="en-US" altLang="ja-JP" dirty="0" err="1" smtClean="0"/>
              <a:t>GameTitle</a:t>
            </a:r>
            <a:r>
              <a:rPr lang="ja-JP" altLang="en-US" dirty="0"/>
              <a:t>　</a:t>
            </a:r>
            <a:r>
              <a:rPr lang="ja-JP" altLang="en-US" dirty="0" smtClean="0"/>
              <a:t>→　</a:t>
            </a:r>
            <a:r>
              <a:rPr lang="en-US" altLang="ja-JP" dirty="0" err="1" smtClean="0"/>
              <a:t>GameMain</a:t>
            </a:r>
            <a:r>
              <a:rPr lang="ja-JP" altLang="en-US" dirty="0" smtClean="0"/>
              <a:t>　→　</a:t>
            </a:r>
            <a:r>
              <a:rPr lang="en-US" altLang="ja-JP" dirty="0" err="1" smtClean="0"/>
              <a:t>GameClear</a:t>
            </a:r>
            <a:r>
              <a:rPr lang="ja-JP" altLang="en-US" dirty="0"/>
              <a:t>　</a:t>
            </a:r>
            <a:r>
              <a:rPr lang="ja-JP" altLang="en-US" dirty="0" smtClean="0"/>
              <a:t>と</a:t>
            </a:r>
            <a:r>
              <a:rPr lang="en-US" altLang="ja-JP" dirty="0" smtClean="0"/>
              <a:t>Scene</a:t>
            </a:r>
            <a:r>
              <a:rPr lang="ja-JP" altLang="en-US" dirty="0" smtClean="0"/>
              <a:t>は一つではありません。</a:t>
            </a:r>
            <a:endParaRPr lang="en-US" altLang="ja-JP" dirty="0" smtClean="0"/>
          </a:p>
          <a:p>
            <a:r>
              <a:rPr kumimoji="1" lang="ja-JP" altLang="en-US" dirty="0" smtClean="0"/>
              <a:t>この</a:t>
            </a:r>
            <a:r>
              <a:rPr kumimoji="1" lang="en-US" altLang="ja-JP" dirty="0" err="1" smtClean="0"/>
              <a:t>ShootingGame</a:t>
            </a:r>
            <a:r>
              <a:rPr kumimoji="1" lang="ja-JP" altLang="en-US" dirty="0" smtClean="0"/>
              <a:t>もその辺りを用意してあげましょう。</a:t>
            </a:r>
            <a:endParaRPr kumimoji="1" lang="ja-JP" altLang="en-US" dirty="0"/>
          </a:p>
        </p:txBody>
      </p:sp>
      <p:sp>
        <p:nvSpPr>
          <p:cNvPr id="5" name="正方形/長方形 4"/>
          <p:cNvSpPr/>
          <p:nvPr/>
        </p:nvSpPr>
        <p:spPr>
          <a:xfrm>
            <a:off x="8356600" y="1186017"/>
            <a:ext cx="18415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Title</a:t>
            </a:r>
            <a:endParaRPr kumimoji="1" lang="ja-JP" altLang="en-US" dirty="0"/>
          </a:p>
        </p:txBody>
      </p:sp>
      <p:cxnSp>
        <p:nvCxnSpPr>
          <p:cNvPr id="6" name="直線矢印コネクタ 5"/>
          <p:cNvCxnSpPr>
            <a:stCxn id="5" idx="2"/>
            <a:endCxn id="8" idx="0"/>
          </p:cNvCxnSpPr>
          <p:nvPr/>
        </p:nvCxnSpPr>
        <p:spPr>
          <a:xfrm>
            <a:off x="9277350" y="2430617"/>
            <a:ext cx="0" cy="4571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8356600" y="2887815"/>
            <a:ext cx="18415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GameMain</a:t>
            </a:r>
            <a:endParaRPr kumimoji="1" lang="ja-JP" altLang="en-US" dirty="0"/>
          </a:p>
        </p:txBody>
      </p:sp>
      <p:cxnSp>
        <p:nvCxnSpPr>
          <p:cNvPr id="9" name="直線矢印コネクタ 8"/>
          <p:cNvCxnSpPr>
            <a:endCxn id="14" idx="0"/>
          </p:cNvCxnSpPr>
          <p:nvPr/>
        </p:nvCxnSpPr>
        <p:spPr>
          <a:xfrm>
            <a:off x="9530930" y="4132415"/>
            <a:ext cx="920750" cy="5334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9980432" y="4128709"/>
            <a:ext cx="1072730" cy="369332"/>
          </a:xfrm>
          <a:prstGeom prst="rect">
            <a:avLst/>
          </a:prstGeom>
          <a:noFill/>
        </p:spPr>
        <p:txBody>
          <a:bodyPr wrap="none" rtlCol="0">
            <a:spAutoFit/>
          </a:bodyPr>
          <a:lstStyle/>
          <a:p>
            <a:r>
              <a:rPr kumimoji="1" lang="en-US" altLang="ja-JP" dirty="0" smtClean="0"/>
              <a:t>Boss</a:t>
            </a:r>
            <a:r>
              <a:rPr kumimoji="1" lang="ja-JP" altLang="en-US" dirty="0" smtClean="0"/>
              <a:t>撃破</a:t>
            </a:r>
            <a:endParaRPr kumimoji="1" lang="ja-JP" altLang="en-US" dirty="0"/>
          </a:p>
        </p:txBody>
      </p:sp>
      <p:cxnSp>
        <p:nvCxnSpPr>
          <p:cNvPr id="11" name="直線矢印コネクタ 10"/>
          <p:cNvCxnSpPr>
            <a:endCxn id="13" idx="0"/>
          </p:cNvCxnSpPr>
          <p:nvPr/>
        </p:nvCxnSpPr>
        <p:spPr>
          <a:xfrm flipH="1">
            <a:off x="8121650" y="4141409"/>
            <a:ext cx="920750" cy="5244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985425" y="4132415"/>
            <a:ext cx="1569660" cy="369332"/>
          </a:xfrm>
          <a:prstGeom prst="rect">
            <a:avLst/>
          </a:prstGeom>
          <a:noFill/>
        </p:spPr>
        <p:txBody>
          <a:bodyPr wrap="none" rtlCol="0">
            <a:spAutoFit/>
          </a:bodyPr>
          <a:lstStyle/>
          <a:p>
            <a:r>
              <a:rPr kumimoji="1" lang="ja-JP" altLang="en-US" dirty="0" smtClean="0"/>
              <a:t>主人公</a:t>
            </a:r>
            <a:r>
              <a:rPr lang="ja-JP" altLang="en-US" dirty="0" smtClean="0"/>
              <a:t>機大破</a:t>
            </a:r>
            <a:endParaRPr kumimoji="1" lang="ja-JP" altLang="en-US" dirty="0"/>
          </a:p>
        </p:txBody>
      </p:sp>
      <p:sp>
        <p:nvSpPr>
          <p:cNvPr id="13" name="正方形/長方形 12"/>
          <p:cNvSpPr/>
          <p:nvPr/>
        </p:nvSpPr>
        <p:spPr>
          <a:xfrm>
            <a:off x="7200900" y="4665815"/>
            <a:ext cx="18415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GameOver</a:t>
            </a:r>
            <a:endParaRPr kumimoji="1" lang="ja-JP" altLang="en-US" dirty="0"/>
          </a:p>
        </p:txBody>
      </p:sp>
      <p:sp>
        <p:nvSpPr>
          <p:cNvPr id="14" name="正方形/長方形 13"/>
          <p:cNvSpPr/>
          <p:nvPr/>
        </p:nvSpPr>
        <p:spPr>
          <a:xfrm>
            <a:off x="9530930" y="4665815"/>
            <a:ext cx="18415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GameClear</a:t>
            </a:r>
            <a:endParaRPr kumimoji="1" lang="ja-JP" altLang="en-US" dirty="0"/>
          </a:p>
        </p:txBody>
      </p:sp>
      <p:cxnSp>
        <p:nvCxnSpPr>
          <p:cNvPr id="15" name="直線矢印コネクタ 14"/>
          <p:cNvCxnSpPr/>
          <p:nvPr/>
        </p:nvCxnSpPr>
        <p:spPr>
          <a:xfrm>
            <a:off x="4829175" y="3510115"/>
            <a:ext cx="142875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651000" y="2862415"/>
            <a:ext cx="18415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GameMain</a:t>
            </a:r>
            <a:endParaRPr kumimoji="1" lang="ja-JP" altLang="en-US" dirty="0"/>
          </a:p>
        </p:txBody>
      </p:sp>
      <p:sp>
        <p:nvSpPr>
          <p:cNvPr id="18" name="テキスト ボックス 17"/>
          <p:cNvSpPr txBox="1"/>
          <p:nvPr/>
        </p:nvSpPr>
        <p:spPr>
          <a:xfrm>
            <a:off x="6159500" y="1186017"/>
            <a:ext cx="2167645" cy="369332"/>
          </a:xfrm>
          <a:prstGeom prst="rect">
            <a:avLst/>
          </a:prstGeom>
          <a:noFill/>
        </p:spPr>
        <p:txBody>
          <a:bodyPr wrap="none" rtlCol="0">
            <a:spAutoFit/>
          </a:bodyPr>
          <a:lstStyle/>
          <a:p>
            <a:r>
              <a:rPr kumimoji="1" lang="ja-JP" altLang="en-US" dirty="0" smtClean="0"/>
              <a:t>予定</a:t>
            </a:r>
            <a:r>
              <a:rPr kumimoji="1" lang="en-US" altLang="ja-JP" dirty="0" smtClean="0"/>
              <a:t>Scene-flowchart</a:t>
            </a:r>
            <a:endParaRPr kumimoji="1" lang="ja-JP" altLang="en-US" dirty="0"/>
          </a:p>
        </p:txBody>
      </p:sp>
      <p:sp>
        <p:nvSpPr>
          <p:cNvPr id="19" name="テキスト ボックス 18"/>
          <p:cNvSpPr txBox="1"/>
          <p:nvPr/>
        </p:nvSpPr>
        <p:spPr>
          <a:xfrm>
            <a:off x="165100" y="1195851"/>
            <a:ext cx="2167645" cy="369332"/>
          </a:xfrm>
          <a:prstGeom prst="rect">
            <a:avLst/>
          </a:prstGeom>
          <a:noFill/>
        </p:spPr>
        <p:txBody>
          <a:bodyPr wrap="none" rtlCol="0">
            <a:spAutoFit/>
          </a:bodyPr>
          <a:lstStyle/>
          <a:p>
            <a:r>
              <a:rPr kumimoji="1" lang="ja-JP" altLang="en-US" dirty="0" smtClean="0"/>
              <a:t>現在</a:t>
            </a:r>
            <a:r>
              <a:rPr kumimoji="1" lang="en-US" altLang="ja-JP" dirty="0" smtClean="0"/>
              <a:t>Scene-flowchart</a:t>
            </a:r>
            <a:endParaRPr kumimoji="1" lang="ja-JP" altLang="en-US" dirty="0"/>
          </a:p>
        </p:txBody>
      </p:sp>
      <p:cxnSp>
        <p:nvCxnSpPr>
          <p:cNvPr id="29" name="直線コネクタ 28"/>
          <p:cNvCxnSpPr/>
          <p:nvPr/>
        </p:nvCxnSpPr>
        <p:spPr>
          <a:xfrm>
            <a:off x="8096250" y="5910415"/>
            <a:ext cx="0" cy="439585"/>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523147" y="5910415"/>
            <a:ext cx="0" cy="439585"/>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8096250" y="6350000"/>
            <a:ext cx="3657600" cy="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11753850" y="1968500"/>
            <a:ext cx="0" cy="4377607"/>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10198100" y="1968500"/>
            <a:ext cx="1555750" cy="491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9279663" y="2428764"/>
            <a:ext cx="1773499" cy="369332"/>
          </a:xfrm>
          <a:prstGeom prst="rect">
            <a:avLst/>
          </a:prstGeom>
          <a:noFill/>
        </p:spPr>
        <p:txBody>
          <a:bodyPr wrap="none" rtlCol="0">
            <a:spAutoFit/>
          </a:bodyPr>
          <a:lstStyle/>
          <a:p>
            <a:r>
              <a:rPr kumimoji="1" lang="en-US" altLang="ja-JP" smtClean="0"/>
              <a:t>EneterKey</a:t>
            </a:r>
            <a:r>
              <a:rPr kumimoji="1" lang="ja-JP" altLang="en-US" smtClean="0"/>
              <a:t>を押す</a:t>
            </a:r>
            <a:endParaRPr kumimoji="1" lang="ja-JP" altLang="en-US"/>
          </a:p>
        </p:txBody>
      </p:sp>
      <p:sp>
        <p:nvSpPr>
          <p:cNvPr id="22" name="テキスト ボックス 21"/>
          <p:cNvSpPr txBox="1"/>
          <p:nvPr/>
        </p:nvSpPr>
        <p:spPr>
          <a:xfrm>
            <a:off x="8582025" y="5976775"/>
            <a:ext cx="1773499" cy="369332"/>
          </a:xfrm>
          <a:prstGeom prst="rect">
            <a:avLst/>
          </a:prstGeom>
          <a:noFill/>
        </p:spPr>
        <p:txBody>
          <a:bodyPr wrap="none" rtlCol="0">
            <a:spAutoFit/>
          </a:bodyPr>
          <a:lstStyle/>
          <a:p>
            <a:r>
              <a:rPr kumimoji="1" lang="en-US" altLang="ja-JP" smtClean="0"/>
              <a:t>EneterKey</a:t>
            </a:r>
            <a:r>
              <a:rPr kumimoji="1" lang="ja-JP" altLang="en-US" smtClean="0"/>
              <a:t>を押す</a:t>
            </a:r>
            <a:endParaRPr kumimoji="1" lang="ja-JP" altLang="en-US"/>
          </a:p>
        </p:txBody>
      </p:sp>
    </p:spTree>
    <p:extLst>
      <p:ext uri="{BB962C8B-B14F-4D97-AF65-F5344CB8AC3E}">
        <p14:creationId xmlns:p14="http://schemas.microsoft.com/office/powerpoint/2010/main" val="87373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18895" cy="369332"/>
          </a:xfrm>
          <a:prstGeom prst="rect">
            <a:avLst/>
          </a:prstGeom>
          <a:noFill/>
        </p:spPr>
        <p:txBody>
          <a:bodyPr wrap="none" rtlCol="0">
            <a:spAutoFit/>
          </a:bodyPr>
          <a:lstStyle/>
          <a:p>
            <a:r>
              <a:rPr kumimoji="1" lang="ja-JP" altLang="en-US" smtClean="0"/>
              <a:t>・</a:t>
            </a:r>
            <a:r>
              <a:rPr kumimoji="1" lang="en-US" altLang="ja-JP" smtClean="0"/>
              <a:t>EneterKey</a:t>
            </a:r>
            <a:r>
              <a:rPr kumimoji="1" lang="ja-JP" altLang="en-US" smtClean="0"/>
              <a:t>で</a:t>
            </a:r>
            <a:r>
              <a:rPr kumimoji="1" lang="en-US" altLang="ja-JP" smtClean="0"/>
              <a:t>Title</a:t>
            </a:r>
            <a:r>
              <a:rPr kumimoji="1" lang="ja-JP" altLang="en-US" smtClean="0"/>
              <a:t>に戻る</a:t>
            </a:r>
            <a:endParaRPr kumimoji="1" lang="ja-JP" altLang="en-US"/>
          </a:p>
        </p:txBody>
      </p:sp>
      <p:pic>
        <p:nvPicPr>
          <p:cNvPr id="5" name="図 4"/>
          <p:cNvPicPr>
            <a:picLocks noChangeAspect="1"/>
          </p:cNvPicPr>
          <p:nvPr/>
        </p:nvPicPr>
        <p:blipFill>
          <a:blip r:embed="rId2"/>
          <a:stretch>
            <a:fillRect/>
          </a:stretch>
        </p:blipFill>
        <p:spPr>
          <a:xfrm>
            <a:off x="160337" y="724932"/>
            <a:ext cx="6453532" cy="2071688"/>
          </a:xfrm>
          <a:prstGeom prst="rect">
            <a:avLst/>
          </a:prstGeom>
          <a:ln>
            <a:solidFill>
              <a:schemeClr val="tx1"/>
            </a:solidFill>
          </a:ln>
        </p:spPr>
      </p:pic>
      <p:sp>
        <p:nvSpPr>
          <p:cNvPr id="6" name="正方形/長方形 5"/>
          <p:cNvSpPr/>
          <p:nvPr/>
        </p:nvSpPr>
        <p:spPr>
          <a:xfrm>
            <a:off x="160337" y="369332"/>
            <a:ext cx="1895262" cy="369332"/>
          </a:xfrm>
          <a:prstGeom prst="rect">
            <a:avLst/>
          </a:prstGeom>
        </p:spPr>
        <p:txBody>
          <a:bodyPr wrap="none">
            <a:spAutoFit/>
          </a:bodyPr>
          <a:lstStyle/>
          <a:p>
            <a:r>
              <a:rPr lang="ja-JP" altLang="en-US"/>
              <a:t>ObjGameOver</a:t>
            </a:r>
            <a:r>
              <a:rPr lang="ja-JP" altLang="en-US" smtClean="0"/>
              <a:t>.</a:t>
            </a:r>
            <a:r>
              <a:rPr lang="en-US" altLang="ja-JP" smtClean="0"/>
              <a:t>cpp</a:t>
            </a:r>
            <a:endParaRPr lang="ja-JP" altLang="en-US"/>
          </a:p>
        </p:txBody>
      </p:sp>
      <p:sp>
        <p:nvSpPr>
          <p:cNvPr id="7" name="テキスト ボックス 6"/>
          <p:cNvSpPr txBox="1"/>
          <p:nvPr/>
        </p:nvSpPr>
        <p:spPr>
          <a:xfrm>
            <a:off x="160337" y="2872820"/>
            <a:ext cx="11090024" cy="923330"/>
          </a:xfrm>
          <a:prstGeom prst="rect">
            <a:avLst/>
          </a:prstGeom>
          <a:noFill/>
        </p:spPr>
        <p:txBody>
          <a:bodyPr wrap="none" rtlCol="0">
            <a:spAutoFit/>
          </a:bodyPr>
          <a:lstStyle/>
          <a:p>
            <a:r>
              <a:rPr kumimoji="1" lang="en-US" altLang="ja-JP" smtClean="0"/>
              <a:t>EneterKey</a:t>
            </a:r>
            <a:r>
              <a:rPr kumimoji="1" lang="ja-JP" altLang="en-US" smtClean="0"/>
              <a:t>を押すと、</a:t>
            </a:r>
            <a:r>
              <a:rPr lang="en-US" altLang="ja-JP" smtClean="0"/>
              <a:t>scene</a:t>
            </a:r>
            <a:r>
              <a:rPr lang="ja-JP" altLang="en-US" smtClean="0"/>
              <a:t>が</a:t>
            </a:r>
            <a:r>
              <a:rPr lang="en-US" altLang="ja-JP" smtClean="0"/>
              <a:t>Title</a:t>
            </a:r>
            <a:r>
              <a:rPr lang="ja-JP" altLang="en-US" smtClean="0"/>
              <a:t>に切り替わるように作りましたがここで問題が発生します。</a:t>
            </a:r>
            <a:endParaRPr lang="en-US" altLang="ja-JP" smtClean="0"/>
          </a:p>
          <a:p>
            <a:r>
              <a:rPr kumimoji="1" lang="ja-JP" altLang="en-US" smtClean="0"/>
              <a:t>実行したらわかるのですが、</a:t>
            </a:r>
            <a:r>
              <a:rPr lang="en-US" altLang="ja-JP" smtClean="0"/>
              <a:t>GameOver</a:t>
            </a:r>
            <a:r>
              <a:rPr lang="ja-JP" altLang="en-US" smtClean="0"/>
              <a:t>の切り替わりと</a:t>
            </a:r>
            <a:r>
              <a:rPr lang="en-US" altLang="ja-JP" smtClean="0"/>
              <a:t>Title</a:t>
            </a:r>
            <a:r>
              <a:rPr lang="ja-JP" altLang="en-US" smtClean="0"/>
              <a:t>の切り替わりが同じ</a:t>
            </a:r>
            <a:r>
              <a:rPr lang="en-US" altLang="ja-JP" smtClean="0"/>
              <a:t>Key</a:t>
            </a:r>
            <a:r>
              <a:rPr lang="ja-JP" altLang="en-US" smtClean="0"/>
              <a:t>で発生するようにしているため、</a:t>
            </a:r>
            <a:endParaRPr lang="en-US" altLang="ja-JP" smtClean="0"/>
          </a:p>
          <a:p>
            <a:r>
              <a:rPr kumimoji="1" lang="ja-JP" altLang="en-US" smtClean="0"/>
              <a:t>ちょっとの押しっぱなしでも、</a:t>
            </a:r>
            <a:r>
              <a:rPr lang="en-US" altLang="ja-JP"/>
              <a:t> GameOver </a:t>
            </a:r>
            <a:r>
              <a:rPr lang="ja-JP" altLang="en-US" smtClean="0"/>
              <a:t>から</a:t>
            </a:r>
            <a:r>
              <a:rPr kumimoji="1" lang="en-US" altLang="ja-JP" smtClean="0"/>
              <a:t>GameMain</a:t>
            </a:r>
            <a:r>
              <a:rPr lang="ja-JP" altLang="en-US" smtClean="0"/>
              <a:t>移行したように感じてしまいます。</a:t>
            </a:r>
            <a:endParaRPr kumimoji="1" lang="ja-JP" altLang="en-US"/>
          </a:p>
        </p:txBody>
      </p:sp>
      <p:pic>
        <p:nvPicPr>
          <p:cNvPr id="8" name="図 7"/>
          <p:cNvPicPr>
            <a:picLocks noChangeAspect="1"/>
          </p:cNvPicPr>
          <p:nvPr/>
        </p:nvPicPr>
        <p:blipFill>
          <a:blip r:embed="rId3"/>
          <a:stretch>
            <a:fillRect/>
          </a:stretch>
        </p:blipFill>
        <p:spPr>
          <a:xfrm>
            <a:off x="4102100" y="4005689"/>
            <a:ext cx="1782762" cy="1348934"/>
          </a:xfrm>
          <a:prstGeom prst="rect">
            <a:avLst/>
          </a:prstGeom>
        </p:spPr>
      </p:pic>
      <p:pic>
        <p:nvPicPr>
          <p:cNvPr id="9" name="図 8"/>
          <p:cNvPicPr>
            <a:picLocks noChangeAspect="1"/>
          </p:cNvPicPr>
          <p:nvPr/>
        </p:nvPicPr>
        <p:blipFill>
          <a:blip r:embed="rId4"/>
          <a:stretch>
            <a:fillRect/>
          </a:stretch>
        </p:blipFill>
        <p:spPr>
          <a:xfrm>
            <a:off x="1125034" y="3971933"/>
            <a:ext cx="1861130" cy="1382690"/>
          </a:xfrm>
          <a:prstGeom prst="rect">
            <a:avLst/>
          </a:prstGeom>
        </p:spPr>
      </p:pic>
      <p:pic>
        <p:nvPicPr>
          <p:cNvPr id="10" name="図 9"/>
          <p:cNvPicPr>
            <a:picLocks noChangeAspect="1"/>
          </p:cNvPicPr>
          <p:nvPr/>
        </p:nvPicPr>
        <p:blipFill>
          <a:blip r:embed="rId5"/>
          <a:stretch>
            <a:fillRect/>
          </a:stretch>
        </p:blipFill>
        <p:spPr>
          <a:xfrm>
            <a:off x="7000798" y="3971933"/>
            <a:ext cx="1782762" cy="1337639"/>
          </a:xfrm>
          <a:prstGeom prst="rect">
            <a:avLst/>
          </a:prstGeom>
        </p:spPr>
      </p:pic>
      <p:cxnSp>
        <p:nvCxnSpPr>
          <p:cNvPr id="11" name="直線矢印コネクタ 10"/>
          <p:cNvCxnSpPr/>
          <p:nvPr/>
        </p:nvCxnSpPr>
        <p:spPr>
          <a:xfrm flipV="1">
            <a:off x="3167334" y="4789346"/>
            <a:ext cx="862861" cy="11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6011399" y="4789346"/>
            <a:ext cx="862861" cy="11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107968" y="5359926"/>
            <a:ext cx="1786323" cy="369332"/>
          </a:xfrm>
          <a:prstGeom prst="rect">
            <a:avLst/>
          </a:prstGeom>
          <a:noFill/>
        </p:spPr>
        <p:txBody>
          <a:bodyPr wrap="none" rtlCol="0">
            <a:spAutoFit/>
          </a:bodyPr>
          <a:lstStyle/>
          <a:p>
            <a:r>
              <a:rPr kumimoji="1" lang="en-US" altLang="ja-JP" smtClean="0"/>
              <a:t>EneterKey</a:t>
            </a:r>
            <a:r>
              <a:rPr kumimoji="1" lang="ja-JP" altLang="en-US" smtClean="0"/>
              <a:t>を押す</a:t>
            </a:r>
            <a:endParaRPr kumimoji="1" lang="ja-JP" altLang="en-US"/>
          </a:p>
        </p:txBody>
      </p:sp>
      <p:sp>
        <p:nvSpPr>
          <p:cNvPr id="16" name="テキスト ボックス 15"/>
          <p:cNvSpPr txBox="1"/>
          <p:nvPr/>
        </p:nvSpPr>
        <p:spPr>
          <a:xfrm>
            <a:off x="4161807" y="5309572"/>
            <a:ext cx="1786323" cy="369332"/>
          </a:xfrm>
          <a:prstGeom prst="rect">
            <a:avLst/>
          </a:prstGeom>
          <a:noFill/>
        </p:spPr>
        <p:txBody>
          <a:bodyPr wrap="none" rtlCol="0">
            <a:spAutoFit/>
          </a:bodyPr>
          <a:lstStyle/>
          <a:p>
            <a:r>
              <a:rPr kumimoji="1" lang="en-US" altLang="ja-JP" smtClean="0"/>
              <a:t>EneterKey</a:t>
            </a:r>
            <a:r>
              <a:rPr kumimoji="1" lang="ja-JP" altLang="en-US" smtClean="0"/>
              <a:t>を押す</a:t>
            </a:r>
            <a:endParaRPr kumimoji="1" lang="ja-JP" altLang="en-US"/>
          </a:p>
        </p:txBody>
      </p:sp>
      <p:sp>
        <p:nvSpPr>
          <p:cNvPr id="17" name="テキスト ボックス 16"/>
          <p:cNvSpPr txBox="1"/>
          <p:nvPr/>
        </p:nvSpPr>
        <p:spPr>
          <a:xfrm>
            <a:off x="1830904" y="5681500"/>
            <a:ext cx="6061275" cy="369332"/>
          </a:xfrm>
          <a:prstGeom prst="rect">
            <a:avLst/>
          </a:prstGeom>
          <a:noFill/>
        </p:spPr>
        <p:txBody>
          <a:bodyPr wrap="none" rtlCol="0">
            <a:spAutoFit/>
          </a:bodyPr>
          <a:lstStyle/>
          <a:p>
            <a:r>
              <a:rPr lang="ja-JP" altLang="en-US" smtClean="0"/>
              <a:t>この</a:t>
            </a:r>
            <a:r>
              <a:rPr lang="ja-JP" altLang="en-US"/>
              <a:t>間</a:t>
            </a:r>
            <a:r>
              <a:rPr lang="ja-JP" altLang="en-US" smtClean="0"/>
              <a:t>を押しっぱなしだとそのまま</a:t>
            </a:r>
            <a:r>
              <a:rPr lang="en-US" altLang="ja-JP" smtClean="0"/>
              <a:t>GameMain</a:t>
            </a:r>
            <a:r>
              <a:rPr lang="ja-JP" altLang="en-US" smtClean="0"/>
              <a:t>に行ってしまう。</a:t>
            </a:r>
            <a:endParaRPr kumimoji="1" lang="ja-JP" altLang="en-US"/>
          </a:p>
        </p:txBody>
      </p:sp>
      <p:sp>
        <p:nvSpPr>
          <p:cNvPr id="18" name="テキスト ボックス 17"/>
          <p:cNvSpPr txBox="1"/>
          <p:nvPr/>
        </p:nvSpPr>
        <p:spPr>
          <a:xfrm>
            <a:off x="0" y="6187740"/>
            <a:ext cx="12039578" cy="369332"/>
          </a:xfrm>
          <a:prstGeom prst="rect">
            <a:avLst/>
          </a:prstGeom>
          <a:noFill/>
        </p:spPr>
        <p:txBody>
          <a:bodyPr wrap="none" rtlCol="0">
            <a:spAutoFit/>
          </a:bodyPr>
          <a:lstStyle/>
          <a:p>
            <a:r>
              <a:rPr kumimoji="1" lang="ja-JP" altLang="en-US" smtClean="0"/>
              <a:t>解決方法として、</a:t>
            </a:r>
            <a:r>
              <a:rPr kumimoji="1" lang="en-US" altLang="ja-JP" smtClean="0">
                <a:solidFill>
                  <a:srgbClr val="FF0000"/>
                </a:solidFill>
              </a:rPr>
              <a:t>key</a:t>
            </a:r>
            <a:r>
              <a:rPr kumimoji="1" lang="ja-JP" altLang="en-US" smtClean="0">
                <a:solidFill>
                  <a:srgbClr val="FF0000"/>
                </a:solidFill>
              </a:rPr>
              <a:t>の一度離さないといけないように仕組み</a:t>
            </a:r>
            <a:r>
              <a:rPr kumimoji="1" lang="ja-JP" altLang="en-US" smtClean="0"/>
              <a:t>を作りましょう。なので</a:t>
            </a:r>
            <a:r>
              <a:rPr kumimoji="1" lang="ja-JP" altLang="en-US" smtClean="0">
                <a:solidFill>
                  <a:srgbClr val="FF0000"/>
                </a:solidFill>
              </a:rPr>
              <a:t>弾丸連続発射しない仕組み</a:t>
            </a:r>
            <a:r>
              <a:rPr kumimoji="1" lang="ja-JP" altLang="en-US" smtClean="0"/>
              <a:t>と使いましょう</a:t>
            </a:r>
            <a:endParaRPr kumimoji="1" lang="en-US" altLang="ja-JP" smtClean="0"/>
          </a:p>
        </p:txBody>
      </p:sp>
    </p:spTree>
    <p:extLst>
      <p:ext uri="{BB962C8B-B14F-4D97-AF65-F5344CB8AC3E}">
        <p14:creationId xmlns:p14="http://schemas.microsoft.com/office/powerpoint/2010/main" val="234559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117427" cy="369332"/>
          </a:xfrm>
          <a:prstGeom prst="rect">
            <a:avLst/>
          </a:prstGeom>
          <a:noFill/>
        </p:spPr>
        <p:txBody>
          <a:bodyPr wrap="none" rtlCol="0">
            <a:spAutoFit/>
          </a:bodyPr>
          <a:lstStyle/>
          <a:p>
            <a:r>
              <a:rPr kumimoji="1" lang="ja-JP" altLang="en-US" smtClean="0"/>
              <a:t>・押しっぱなしをさせない</a:t>
            </a:r>
            <a:r>
              <a:rPr kumimoji="1" lang="en-US" altLang="ja-JP" smtClean="0"/>
              <a:t>Key</a:t>
            </a:r>
            <a:r>
              <a:rPr kumimoji="1" lang="ja-JP" altLang="en-US" smtClean="0"/>
              <a:t>認識の</a:t>
            </a:r>
            <a:r>
              <a:rPr kumimoji="1" lang="en-US" altLang="ja-JP" smtClean="0"/>
              <a:t>program</a:t>
            </a:r>
            <a:r>
              <a:rPr lang="ja-JP" altLang="en-US" smtClean="0"/>
              <a:t>を作る</a:t>
            </a:r>
            <a:endParaRPr kumimoji="1" lang="ja-JP" altLang="en-US"/>
          </a:p>
        </p:txBody>
      </p:sp>
      <p:pic>
        <p:nvPicPr>
          <p:cNvPr id="5" name="図 4"/>
          <p:cNvPicPr>
            <a:picLocks noChangeAspect="1"/>
          </p:cNvPicPr>
          <p:nvPr/>
        </p:nvPicPr>
        <p:blipFill>
          <a:blip r:embed="rId2"/>
          <a:stretch>
            <a:fillRect/>
          </a:stretch>
        </p:blipFill>
        <p:spPr>
          <a:xfrm>
            <a:off x="169649" y="605866"/>
            <a:ext cx="3221251" cy="1960263"/>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5278437" y="606970"/>
            <a:ext cx="3198853" cy="1959159"/>
          </a:xfrm>
          <a:prstGeom prst="rect">
            <a:avLst/>
          </a:prstGeom>
          <a:ln>
            <a:solidFill>
              <a:schemeClr val="tx1"/>
            </a:solidFill>
          </a:ln>
        </p:spPr>
      </p:pic>
      <p:sp>
        <p:nvSpPr>
          <p:cNvPr id="8" name="正方形/長方形 7"/>
          <p:cNvSpPr/>
          <p:nvPr/>
        </p:nvSpPr>
        <p:spPr>
          <a:xfrm>
            <a:off x="5278437" y="236534"/>
            <a:ext cx="1103187" cy="369332"/>
          </a:xfrm>
          <a:prstGeom prst="rect">
            <a:avLst/>
          </a:prstGeom>
        </p:spPr>
        <p:txBody>
          <a:bodyPr wrap="none">
            <a:spAutoFit/>
          </a:bodyPr>
          <a:lstStyle/>
          <a:p>
            <a:r>
              <a:rPr lang="ja-JP" altLang="en-US"/>
              <a:t>ObjTitle.h</a:t>
            </a:r>
          </a:p>
        </p:txBody>
      </p:sp>
      <p:sp>
        <p:nvSpPr>
          <p:cNvPr id="9" name="正方形/長方形 8"/>
          <p:cNvSpPr/>
          <p:nvPr/>
        </p:nvSpPr>
        <p:spPr>
          <a:xfrm>
            <a:off x="160337" y="217964"/>
            <a:ext cx="1675652" cy="369332"/>
          </a:xfrm>
          <a:prstGeom prst="rect">
            <a:avLst/>
          </a:prstGeom>
        </p:spPr>
        <p:txBody>
          <a:bodyPr wrap="none">
            <a:spAutoFit/>
          </a:bodyPr>
          <a:lstStyle/>
          <a:p>
            <a:r>
              <a:rPr lang="ja-JP" altLang="en-US"/>
              <a:t>ObjGameOver</a:t>
            </a:r>
            <a:r>
              <a:rPr lang="ja-JP" altLang="en-US" smtClean="0"/>
              <a:t>.</a:t>
            </a:r>
            <a:r>
              <a:rPr lang="en-US" altLang="ja-JP" smtClean="0"/>
              <a:t>h</a:t>
            </a:r>
            <a:endParaRPr lang="ja-JP" altLang="en-US"/>
          </a:p>
        </p:txBody>
      </p:sp>
      <p:sp>
        <p:nvSpPr>
          <p:cNvPr id="11" name="正方形/長方形 10"/>
          <p:cNvSpPr/>
          <p:nvPr/>
        </p:nvSpPr>
        <p:spPr>
          <a:xfrm>
            <a:off x="119596" y="2584699"/>
            <a:ext cx="1895262" cy="369332"/>
          </a:xfrm>
          <a:prstGeom prst="rect">
            <a:avLst/>
          </a:prstGeom>
        </p:spPr>
        <p:txBody>
          <a:bodyPr wrap="none">
            <a:spAutoFit/>
          </a:bodyPr>
          <a:lstStyle/>
          <a:p>
            <a:r>
              <a:rPr lang="ja-JP" altLang="en-US"/>
              <a:t>ObjGameOver</a:t>
            </a:r>
            <a:r>
              <a:rPr lang="ja-JP" altLang="en-US" smtClean="0"/>
              <a:t>.</a:t>
            </a:r>
            <a:r>
              <a:rPr lang="en-US" altLang="ja-JP" smtClean="0"/>
              <a:t>cpp</a:t>
            </a:r>
            <a:endParaRPr lang="ja-JP" altLang="en-US"/>
          </a:p>
        </p:txBody>
      </p:sp>
      <p:pic>
        <p:nvPicPr>
          <p:cNvPr id="12" name="図 11"/>
          <p:cNvPicPr>
            <a:picLocks noChangeAspect="1"/>
          </p:cNvPicPr>
          <p:nvPr/>
        </p:nvPicPr>
        <p:blipFill>
          <a:blip r:embed="rId4"/>
          <a:stretch>
            <a:fillRect/>
          </a:stretch>
        </p:blipFill>
        <p:spPr>
          <a:xfrm>
            <a:off x="5278437" y="2972600"/>
            <a:ext cx="4414455" cy="3486861"/>
          </a:xfrm>
          <a:prstGeom prst="rect">
            <a:avLst/>
          </a:prstGeom>
          <a:ln>
            <a:solidFill>
              <a:schemeClr val="tx1"/>
            </a:solidFill>
          </a:ln>
        </p:spPr>
      </p:pic>
      <p:pic>
        <p:nvPicPr>
          <p:cNvPr id="13" name="図 12"/>
          <p:cNvPicPr>
            <a:picLocks noChangeAspect="1"/>
          </p:cNvPicPr>
          <p:nvPr/>
        </p:nvPicPr>
        <p:blipFill>
          <a:blip r:embed="rId5"/>
          <a:stretch>
            <a:fillRect/>
          </a:stretch>
        </p:blipFill>
        <p:spPr>
          <a:xfrm>
            <a:off x="169649" y="2972601"/>
            <a:ext cx="4234831" cy="3486861"/>
          </a:xfrm>
          <a:prstGeom prst="rect">
            <a:avLst/>
          </a:prstGeom>
          <a:ln>
            <a:solidFill>
              <a:schemeClr val="tx1"/>
            </a:solidFill>
          </a:ln>
        </p:spPr>
      </p:pic>
      <p:sp>
        <p:nvSpPr>
          <p:cNvPr id="14" name="正方形/長方形 13"/>
          <p:cNvSpPr/>
          <p:nvPr/>
        </p:nvSpPr>
        <p:spPr>
          <a:xfrm>
            <a:off x="5278436" y="2584699"/>
            <a:ext cx="1322798" cy="369332"/>
          </a:xfrm>
          <a:prstGeom prst="rect">
            <a:avLst/>
          </a:prstGeom>
        </p:spPr>
        <p:txBody>
          <a:bodyPr wrap="none">
            <a:spAutoFit/>
          </a:bodyPr>
          <a:lstStyle/>
          <a:p>
            <a:r>
              <a:rPr lang="ja-JP" altLang="en-US"/>
              <a:t>ObjTitle</a:t>
            </a:r>
            <a:r>
              <a:rPr lang="ja-JP" altLang="en-US" smtClean="0"/>
              <a:t>.</a:t>
            </a:r>
            <a:r>
              <a:rPr lang="en-US" altLang="ja-JP" smtClean="0"/>
              <a:t>cpp</a:t>
            </a:r>
            <a:endParaRPr lang="ja-JP" altLang="en-US"/>
          </a:p>
        </p:txBody>
      </p:sp>
      <p:sp>
        <p:nvSpPr>
          <p:cNvPr id="15" name="テキスト ボックス 14"/>
          <p:cNvSpPr txBox="1"/>
          <p:nvPr/>
        </p:nvSpPr>
        <p:spPr>
          <a:xfrm>
            <a:off x="0" y="6496602"/>
            <a:ext cx="10051919" cy="369332"/>
          </a:xfrm>
          <a:prstGeom prst="rect">
            <a:avLst/>
          </a:prstGeom>
          <a:noFill/>
        </p:spPr>
        <p:txBody>
          <a:bodyPr wrap="none" rtlCol="0">
            <a:spAutoFit/>
          </a:bodyPr>
          <a:lstStyle/>
          <a:p>
            <a:r>
              <a:rPr kumimoji="1" lang="ja-JP" altLang="en-US" smtClean="0"/>
              <a:t>これで、一度</a:t>
            </a:r>
            <a:r>
              <a:rPr kumimoji="1" lang="en-US" altLang="ja-JP" smtClean="0"/>
              <a:t>Key</a:t>
            </a:r>
            <a:r>
              <a:rPr kumimoji="1" lang="ja-JP" altLang="en-US" smtClean="0"/>
              <a:t>を離してから押さないと、</a:t>
            </a:r>
            <a:r>
              <a:rPr kumimoji="1" lang="en-US" altLang="ja-JP" smtClean="0"/>
              <a:t>scene</a:t>
            </a:r>
            <a:r>
              <a:rPr kumimoji="1" lang="ja-JP" altLang="en-US" smtClean="0"/>
              <a:t>の移行条件を満たせません。これでうまくいくはずです。</a:t>
            </a:r>
            <a:endParaRPr kumimoji="1" lang="ja-JP" altLang="en-US"/>
          </a:p>
        </p:txBody>
      </p:sp>
      <p:cxnSp>
        <p:nvCxnSpPr>
          <p:cNvPr id="16" name="直線矢印コネクタ 15"/>
          <p:cNvCxnSpPr/>
          <p:nvPr/>
        </p:nvCxnSpPr>
        <p:spPr>
          <a:xfrm flipH="1">
            <a:off x="7008486" y="2478367"/>
            <a:ext cx="2856326" cy="103908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9864812" y="2249821"/>
            <a:ext cx="1768754" cy="369332"/>
          </a:xfrm>
          <a:prstGeom prst="rect">
            <a:avLst/>
          </a:prstGeom>
          <a:noFill/>
        </p:spPr>
        <p:txBody>
          <a:bodyPr wrap="none" rtlCol="0">
            <a:spAutoFit/>
          </a:bodyPr>
          <a:lstStyle/>
          <a:p>
            <a:r>
              <a:rPr kumimoji="1" lang="ja-JP" altLang="en-US" smtClean="0"/>
              <a:t>初め</a:t>
            </a:r>
            <a:r>
              <a:rPr lang="ja-JP" altLang="en-US" smtClean="0"/>
              <a:t>の値は</a:t>
            </a:r>
            <a:r>
              <a:rPr lang="en-US" altLang="ja-JP" smtClean="0"/>
              <a:t>false</a:t>
            </a:r>
            <a:endParaRPr kumimoji="1" lang="ja-JP" altLang="en-US"/>
          </a:p>
        </p:txBody>
      </p:sp>
      <p:cxnSp>
        <p:nvCxnSpPr>
          <p:cNvPr id="17" name="直線矢印コネクタ 16"/>
          <p:cNvCxnSpPr/>
          <p:nvPr/>
        </p:nvCxnSpPr>
        <p:spPr>
          <a:xfrm flipH="1">
            <a:off x="7364086" y="5388851"/>
            <a:ext cx="2687833" cy="7747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051919" y="5295900"/>
            <a:ext cx="1806905" cy="646331"/>
          </a:xfrm>
          <a:prstGeom prst="rect">
            <a:avLst/>
          </a:prstGeom>
          <a:noFill/>
        </p:spPr>
        <p:txBody>
          <a:bodyPr wrap="none" rtlCol="0">
            <a:spAutoFit/>
          </a:bodyPr>
          <a:lstStyle/>
          <a:p>
            <a:r>
              <a:rPr kumimoji="1" lang="ja-JP" altLang="en-US" smtClean="0"/>
              <a:t>離さないと</a:t>
            </a:r>
            <a:r>
              <a:rPr kumimoji="1" lang="en-US" altLang="ja-JP" smtClean="0"/>
              <a:t>true</a:t>
            </a:r>
            <a:r>
              <a:rPr kumimoji="1" lang="ja-JP" altLang="en-US" smtClean="0"/>
              <a:t>に</a:t>
            </a:r>
            <a:endParaRPr kumimoji="1" lang="en-US" altLang="ja-JP" smtClean="0"/>
          </a:p>
          <a:p>
            <a:r>
              <a:rPr lang="ja-JP" altLang="en-US" smtClean="0"/>
              <a:t>ならない</a:t>
            </a:r>
            <a:r>
              <a:rPr lang="ja-JP" altLang="en-US"/>
              <a:t>。</a:t>
            </a:r>
            <a:endParaRPr kumimoji="1" lang="ja-JP" altLang="en-US"/>
          </a:p>
        </p:txBody>
      </p:sp>
      <p:cxnSp>
        <p:nvCxnSpPr>
          <p:cNvPr id="18" name="直線矢印コネクタ 17"/>
          <p:cNvCxnSpPr/>
          <p:nvPr/>
        </p:nvCxnSpPr>
        <p:spPr>
          <a:xfrm flipH="1">
            <a:off x="7719687" y="4490550"/>
            <a:ext cx="2719713" cy="4569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0439400" y="4259409"/>
            <a:ext cx="1789272" cy="646331"/>
          </a:xfrm>
          <a:prstGeom prst="rect">
            <a:avLst/>
          </a:prstGeom>
          <a:noFill/>
        </p:spPr>
        <p:txBody>
          <a:bodyPr wrap="none" rtlCol="0">
            <a:spAutoFit/>
          </a:bodyPr>
          <a:lstStyle/>
          <a:p>
            <a:r>
              <a:rPr lang="en-US" altLang="ja-JP" smtClean="0"/>
              <a:t>true</a:t>
            </a:r>
            <a:r>
              <a:rPr lang="ja-JP" altLang="en-US" smtClean="0"/>
              <a:t>でないと</a:t>
            </a:r>
            <a:endParaRPr lang="en-US" altLang="ja-JP" smtClean="0"/>
          </a:p>
          <a:p>
            <a:r>
              <a:rPr lang="en-US" altLang="ja-JP"/>
              <a:t>s</a:t>
            </a:r>
            <a:r>
              <a:rPr lang="en-US" altLang="ja-JP" smtClean="0"/>
              <a:t>cene</a:t>
            </a:r>
            <a:r>
              <a:rPr lang="ja-JP" altLang="en-US" smtClean="0"/>
              <a:t>移行しない</a:t>
            </a:r>
            <a:endParaRPr lang="en-US" altLang="ja-JP" smtClean="0"/>
          </a:p>
        </p:txBody>
      </p:sp>
    </p:spTree>
    <p:extLst>
      <p:ext uri="{BB962C8B-B14F-4D97-AF65-F5344CB8AC3E}">
        <p14:creationId xmlns:p14="http://schemas.microsoft.com/office/powerpoint/2010/main" val="2656979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012788" cy="369332"/>
          </a:xfrm>
          <a:prstGeom prst="rect">
            <a:avLst/>
          </a:prstGeom>
          <a:noFill/>
        </p:spPr>
        <p:txBody>
          <a:bodyPr wrap="none" rtlCol="0">
            <a:spAutoFit/>
          </a:bodyPr>
          <a:lstStyle/>
          <a:p>
            <a:r>
              <a:rPr kumimoji="1" lang="ja-JP" altLang="en-US" smtClean="0"/>
              <a:t>・</a:t>
            </a:r>
            <a:r>
              <a:rPr kumimoji="1" lang="en-US" altLang="ja-JP" smtClean="0"/>
              <a:t>start</a:t>
            </a:r>
            <a:r>
              <a:rPr kumimoji="1" lang="ja-JP" altLang="en-US" smtClean="0"/>
              <a:t>を</a:t>
            </a:r>
            <a:r>
              <a:rPr kumimoji="1" lang="en-US" altLang="ja-JP" smtClean="0"/>
              <a:t>scene</a:t>
            </a:r>
            <a:r>
              <a:rPr kumimoji="1" lang="ja-JP" altLang="en-US" smtClean="0"/>
              <a:t>：</a:t>
            </a:r>
            <a:r>
              <a:rPr kumimoji="1" lang="en-US" altLang="ja-JP" smtClean="0"/>
              <a:t>Title</a:t>
            </a:r>
            <a:r>
              <a:rPr kumimoji="1" lang="ja-JP" altLang="en-US" smtClean="0"/>
              <a:t>にして、主人公機が撃破されると</a:t>
            </a:r>
            <a:r>
              <a:rPr lang="en-US" altLang="ja-JP"/>
              <a:t>scene</a:t>
            </a:r>
            <a:r>
              <a:rPr lang="ja-JP" altLang="en-US" smtClean="0"/>
              <a:t>：</a:t>
            </a:r>
            <a:r>
              <a:rPr lang="en-US" altLang="ja-JP" smtClean="0"/>
              <a:t>GameOver</a:t>
            </a:r>
            <a:r>
              <a:rPr lang="ja-JP" altLang="en-US" smtClean="0"/>
              <a:t>に移行するようにする</a:t>
            </a:r>
            <a:endParaRPr kumimoji="1" lang="ja-JP" altLang="en-US"/>
          </a:p>
        </p:txBody>
      </p:sp>
      <p:pic>
        <p:nvPicPr>
          <p:cNvPr id="5" name="図 4"/>
          <p:cNvPicPr>
            <a:picLocks noChangeAspect="1"/>
          </p:cNvPicPr>
          <p:nvPr/>
        </p:nvPicPr>
        <p:blipFill>
          <a:blip r:embed="rId2"/>
          <a:stretch>
            <a:fillRect/>
          </a:stretch>
        </p:blipFill>
        <p:spPr>
          <a:xfrm>
            <a:off x="322262" y="906700"/>
            <a:ext cx="4725893" cy="855663"/>
          </a:xfrm>
          <a:prstGeom prst="rect">
            <a:avLst/>
          </a:prstGeom>
          <a:ln>
            <a:solidFill>
              <a:schemeClr val="tx1"/>
            </a:solidFill>
          </a:ln>
        </p:spPr>
      </p:pic>
      <p:sp>
        <p:nvSpPr>
          <p:cNvPr id="6" name="正方形/長方形 5"/>
          <p:cNvSpPr/>
          <p:nvPr/>
        </p:nvSpPr>
        <p:spPr>
          <a:xfrm>
            <a:off x="233362" y="537368"/>
            <a:ext cx="1412566" cy="369332"/>
          </a:xfrm>
          <a:prstGeom prst="rect">
            <a:avLst/>
          </a:prstGeom>
        </p:spPr>
        <p:txBody>
          <a:bodyPr wrap="none">
            <a:spAutoFit/>
          </a:bodyPr>
          <a:lstStyle/>
          <a:p>
            <a:r>
              <a:rPr lang="ja-JP" altLang="en-US"/>
              <a:t>GameHead.h</a:t>
            </a:r>
          </a:p>
        </p:txBody>
      </p:sp>
      <p:pic>
        <p:nvPicPr>
          <p:cNvPr id="7" name="図 6"/>
          <p:cNvPicPr>
            <a:picLocks noChangeAspect="1"/>
          </p:cNvPicPr>
          <p:nvPr/>
        </p:nvPicPr>
        <p:blipFill>
          <a:blip r:embed="rId3"/>
          <a:stretch>
            <a:fillRect/>
          </a:stretch>
        </p:blipFill>
        <p:spPr>
          <a:xfrm>
            <a:off x="301286" y="2428874"/>
            <a:ext cx="4804262" cy="2384425"/>
          </a:xfrm>
          <a:prstGeom prst="rect">
            <a:avLst/>
          </a:prstGeom>
          <a:ln>
            <a:solidFill>
              <a:schemeClr val="tx1"/>
            </a:solidFill>
          </a:ln>
        </p:spPr>
      </p:pic>
      <p:sp>
        <p:nvSpPr>
          <p:cNvPr id="8" name="正方形/長方形 7"/>
          <p:cNvSpPr/>
          <p:nvPr/>
        </p:nvSpPr>
        <p:spPr>
          <a:xfrm>
            <a:off x="322262" y="2059542"/>
            <a:ext cx="1370375" cy="369332"/>
          </a:xfrm>
          <a:prstGeom prst="rect">
            <a:avLst/>
          </a:prstGeom>
        </p:spPr>
        <p:txBody>
          <a:bodyPr wrap="none">
            <a:spAutoFit/>
          </a:bodyPr>
          <a:lstStyle/>
          <a:p>
            <a:r>
              <a:rPr lang="ja-JP" altLang="en-US"/>
              <a:t>ObjHero.cpp</a:t>
            </a:r>
          </a:p>
        </p:txBody>
      </p:sp>
      <p:cxnSp>
        <p:nvCxnSpPr>
          <p:cNvPr id="9" name="直線矢印コネクタ 8"/>
          <p:cNvCxnSpPr/>
          <p:nvPr/>
        </p:nvCxnSpPr>
        <p:spPr>
          <a:xfrm flipH="1">
            <a:off x="3619992" y="1391409"/>
            <a:ext cx="185370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4506394" y="3962400"/>
            <a:ext cx="967306" cy="710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473700" y="1206743"/>
            <a:ext cx="1556836" cy="369332"/>
          </a:xfrm>
          <a:prstGeom prst="rect">
            <a:avLst/>
          </a:prstGeom>
          <a:noFill/>
        </p:spPr>
        <p:txBody>
          <a:bodyPr wrap="none" rtlCol="0">
            <a:spAutoFit/>
          </a:bodyPr>
          <a:lstStyle/>
          <a:p>
            <a:r>
              <a:rPr kumimoji="1" lang="ja-JP" altLang="en-US" smtClean="0"/>
              <a:t>更新：</a:t>
            </a:r>
            <a:r>
              <a:rPr kumimoji="1" lang="en-US" altLang="ja-JP" smtClean="0"/>
              <a:t>title</a:t>
            </a:r>
            <a:r>
              <a:rPr lang="ja-JP" altLang="en-US" smtClean="0"/>
              <a:t>す</a:t>
            </a:r>
            <a:r>
              <a:rPr lang="ja-JP" altLang="en-US"/>
              <a:t>る</a:t>
            </a:r>
            <a:endParaRPr kumimoji="1" lang="ja-JP" altLang="en-US"/>
          </a:p>
        </p:txBody>
      </p:sp>
      <p:sp>
        <p:nvSpPr>
          <p:cNvPr id="14" name="テキスト ボックス 13"/>
          <p:cNvSpPr txBox="1"/>
          <p:nvPr/>
        </p:nvSpPr>
        <p:spPr>
          <a:xfrm>
            <a:off x="5473700" y="3784843"/>
            <a:ext cx="3367589" cy="646331"/>
          </a:xfrm>
          <a:prstGeom prst="rect">
            <a:avLst/>
          </a:prstGeom>
          <a:noFill/>
        </p:spPr>
        <p:txBody>
          <a:bodyPr wrap="none" rtlCol="0">
            <a:spAutoFit/>
          </a:bodyPr>
          <a:lstStyle/>
          <a:p>
            <a:r>
              <a:rPr lang="ja-JP" altLang="en-US" smtClean="0"/>
              <a:t>追加：主人公機がなくなったら</a:t>
            </a:r>
            <a:endParaRPr lang="en-US" altLang="ja-JP" smtClean="0"/>
          </a:p>
          <a:p>
            <a:r>
              <a:rPr lang="en-US" altLang="ja-JP" smtClean="0"/>
              <a:t>scene</a:t>
            </a:r>
            <a:r>
              <a:rPr lang="ja-JP" altLang="en-US" smtClean="0"/>
              <a:t>を</a:t>
            </a:r>
            <a:r>
              <a:rPr lang="en-US" altLang="ja-JP" smtClean="0"/>
              <a:t>GameOver</a:t>
            </a:r>
            <a:r>
              <a:rPr lang="ja-JP" altLang="en-US" smtClean="0"/>
              <a:t>に移行させる。</a:t>
            </a:r>
            <a:endParaRPr lang="en-US" altLang="ja-JP" smtClean="0"/>
          </a:p>
        </p:txBody>
      </p:sp>
      <p:sp>
        <p:nvSpPr>
          <p:cNvPr id="15" name="テキスト ボックス 14"/>
          <p:cNvSpPr txBox="1"/>
          <p:nvPr/>
        </p:nvSpPr>
        <p:spPr>
          <a:xfrm>
            <a:off x="301286" y="5143500"/>
            <a:ext cx="10939661" cy="646331"/>
          </a:xfrm>
          <a:prstGeom prst="rect">
            <a:avLst/>
          </a:prstGeom>
          <a:noFill/>
        </p:spPr>
        <p:txBody>
          <a:bodyPr wrap="none" rtlCol="0">
            <a:spAutoFit/>
          </a:bodyPr>
          <a:lstStyle/>
          <a:p>
            <a:r>
              <a:rPr kumimoji="1" lang="ja-JP" altLang="en-US" smtClean="0"/>
              <a:t>本当は敵機の弾丸が着弾</a:t>
            </a:r>
            <a:r>
              <a:rPr kumimoji="1" lang="en-US" altLang="ja-JP" smtClean="0"/>
              <a:t>Animation</a:t>
            </a:r>
            <a:r>
              <a:rPr kumimoji="1" lang="ja-JP" altLang="en-US" smtClean="0"/>
              <a:t>を終わったぐらいで、</a:t>
            </a:r>
            <a:r>
              <a:rPr kumimoji="1" lang="en-US" altLang="ja-JP" smtClean="0"/>
              <a:t>GameOver</a:t>
            </a:r>
            <a:r>
              <a:rPr kumimoji="1" lang="ja-JP" altLang="en-US" smtClean="0"/>
              <a:t>に移行する方が良いのですが今回はすぐに</a:t>
            </a:r>
            <a:endParaRPr kumimoji="1" lang="en-US" altLang="ja-JP" smtClean="0"/>
          </a:p>
          <a:p>
            <a:r>
              <a:rPr kumimoji="1" lang="ja-JP" altLang="en-US" smtClean="0"/>
              <a:t>移行するようにしました。修正したい人は修正してもいいと思います。</a:t>
            </a:r>
            <a:endParaRPr kumimoji="1" lang="ja-JP" altLang="en-US"/>
          </a:p>
        </p:txBody>
      </p:sp>
    </p:spTree>
    <p:extLst>
      <p:ext uri="{BB962C8B-B14F-4D97-AF65-F5344CB8AC3E}">
        <p14:creationId xmlns:p14="http://schemas.microsoft.com/office/powerpoint/2010/main" val="316219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826869" cy="646331"/>
          </a:xfrm>
          <a:prstGeom prst="rect">
            <a:avLst/>
          </a:prstGeom>
          <a:noFill/>
        </p:spPr>
        <p:txBody>
          <a:bodyPr wrap="none" rtlCol="0">
            <a:spAutoFit/>
          </a:bodyPr>
          <a:lstStyle/>
          <a:p>
            <a:r>
              <a:rPr kumimoji="1" lang="ja-JP" altLang="en-US" smtClean="0"/>
              <a:t>・</a:t>
            </a:r>
            <a:r>
              <a:rPr lang="en-US" altLang="ja-JP"/>
              <a:t>S</a:t>
            </a:r>
            <a:r>
              <a:rPr kumimoji="1" lang="en-US" altLang="ja-JP" smtClean="0"/>
              <a:t>cene</a:t>
            </a:r>
            <a:r>
              <a:rPr kumimoji="1" lang="ja-JP" altLang="en-US" smtClean="0"/>
              <a:t>：</a:t>
            </a:r>
            <a:r>
              <a:rPr kumimoji="1" lang="en-US" altLang="ja-JP" smtClean="0"/>
              <a:t>Clear</a:t>
            </a:r>
            <a:r>
              <a:rPr kumimoji="1" lang="ja-JP" altLang="en-US" smtClean="0"/>
              <a:t>を作成する</a:t>
            </a:r>
            <a:r>
              <a:rPr lang="ja-JP" altLang="en-US" smtClean="0"/>
              <a:t>。</a:t>
            </a:r>
            <a:endParaRPr lang="en-US" altLang="ja-JP" smtClean="0"/>
          </a:p>
          <a:p>
            <a:r>
              <a:rPr kumimoji="1" lang="ja-JP" altLang="en-US"/>
              <a:t>　</a:t>
            </a:r>
            <a:r>
              <a:rPr kumimoji="1" lang="en-US" altLang="ja-JP" smtClean="0"/>
              <a:t>Clear</a:t>
            </a:r>
            <a:r>
              <a:rPr kumimoji="1" lang="ja-JP" altLang="en-US" smtClean="0"/>
              <a:t>画面を作りましょう。作り方は</a:t>
            </a:r>
            <a:r>
              <a:rPr kumimoji="1" lang="en-US" altLang="ja-JP" smtClean="0"/>
              <a:t>GameOver</a:t>
            </a:r>
            <a:r>
              <a:rPr kumimoji="1" lang="ja-JP" altLang="en-US" smtClean="0"/>
              <a:t>と同じ方法で作ります。</a:t>
            </a:r>
            <a:endParaRPr kumimoji="1" lang="en-US" altLang="ja-JP" smtClean="0"/>
          </a:p>
        </p:txBody>
      </p:sp>
      <p:pic>
        <p:nvPicPr>
          <p:cNvPr id="5" name="図 4"/>
          <p:cNvPicPr>
            <a:picLocks noChangeAspect="1"/>
          </p:cNvPicPr>
          <p:nvPr/>
        </p:nvPicPr>
        <p:blipFill>
          <a:blip r:embed="rId2"/>
          <a:stretch>
            <a:fillRect/>
          </a:stretch>
        </p:blipFill>
        <p:spPr>
          <a:xfrm>
            <a:off x="215900" y="646331"/>
            <a:ext cx="2590800" cy="2590800"/>
          </a:xfrm>
          <a:prstGeom prst="rect">
            <a:avLst/>
          </a:prstGeom>
          <a:ln>
            <a:solidFill>
              <a:schemeClr val="tx1"/>
            </a:solidFill>
          </a:ln>
        </p:spPr>
      </p:pic>
      <p:cxnSp>
        <p:nvCxnSpPr>
          <p:cNvPr id="6" name="直線矢印コネクタ 5"/>
          <p:cNvCxnSpPr/>
          <p:nvPr/>
        </p:nvCxnSpPr>
        <p:spPr>
          <a:xfrm flipH="1">
            <a:off x="2093586" y="1292662"/>
            <a:ext cx="1056014" cy="11686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22600" y="923330"/>
            <a:ext cx="3897285" cy="369332"/>
          </a:xfrm>
          <a:prstGeom prst="rect">
            <a:avLst/>
          </a:prstGeom>
          <a:noFill/>
        </p:spPr>
        <p:txBody>
          <a:bodyPr wrap="none" rtlCol="0">
            <a:spAutoFit/>
          </a:bodyPr>
          <a:lstStyle/>
          <a:p>
            <a:r>
              <a:rPr kumimoji="1" lang="en-US" altLang="ja-JP" smtClean="0"/>
              <a:t>GameOver</a:t>
            </a:r>
            <a:r>
              <a:rPr kumimoji="1" lang="ja-JP" altLang="en-US" smtClean="0"/>
              <a:t>の</a:t>
            </a:r>
            <a:r>
              <a:rPr kumimoji="1" lang="en-US" altLang="ja-JP" smtClean="0"/>
              <a:t>cpp</a:t>
            </a:r>
            <a:r>
              <a:rPr kumimoji="1" lang="ja-JP" altLang="en-US" smtClean="0"/>
              <a:t>と</a:t>
            </a:r>
            <a:r>
              <a:rPr kumimoji="1" lang="en-US" altLang="ja-JP" smtClean="0"/>
              <a:t>h</a:t>
            </a:r>
            <a:r>
              <a:rPr kumimoji="1" lang="ja-JP" altLang="en-US" smtClean="0"/>
              <a:t>を</a:t>
            </a:r>
            <a:r>
              <a:rPr kumimoji="1" lang="en-US" altLang="ja-JP" smtClean="0"/>
              <a:t>filter</a:t>
            </a:r>
            <a:r>
              <a:rPr kumimoji="1" lang="ja-JP" altLang="en-US" smtClean="0"/>
              <a:t>にまとめた。</a:t>
            </a:r>
            <a:endParaRPr kumimoji="1" lang="ja-JP" altLang="en-US"/>
          </a:p>
        </p:txBody>
      </p:sp>
      <p:sp>
        <p:nvSpPr>
          <p:cNvPr id="9" name="テキスト ボックス 8"/>
          <p:cNvSpPr txBox="1"/>
          <p:nvPr/>
        </p:nvSpPr>
        <p:spPr>
          <a:xfrm>
            <a:off x="0" y="3329464"/>
            <a:ext cx="3788217" cy="369332"/>
          </a:xfrm>
          <a:prstGeom prst="rect">
            <a:avLst/>
          </a:prstGeom>
          <a:noFill/>
        </p:spPr>
        <p:txBody>
          <a:bodyPr wrap="none" rtlCol="0">
            <a:spAutoFit/>
          </a:bodyPr>
          <a:lstStyle/>
          <a:p>
            <a:r>
              <a:rPr kumimoji="1" lang="ja-JP" altLang="en-US" smtClean="0"/>
              <a:t>・</a:t>
            </a:r>
            <a:r>
              <a:rPr kumimoji="1" lang="en-US" altLang="ja-JP" smtClean="0"/>
              <a:t>Scene</a:t>
            </a:r>
            <a:r>
              <a:rPr kumimoji="1" lang="ja-JP" altLang="en-US" smtClean="0"/>
              <a:t>：</a:t>
            </a:r>
            <a:r>
              <a:rPr kumimoji="1" lang="en-US" altLang="ja-JP" smtClean="0"/>
              <a:t>Clear</a:t>
            </a:r>
            <a:r>
              <a:rPr lang="ja-JP" altLang="en-US"/>
              <a:t>用</a:t>
            </a:r>
            <a:r>
              <a:rPr lang="ja-JP" altLang="en-US" smtClean="0"/>
              <a:t>の</a:t>
            </a:r>
            <a:r>
              <a:rPr lang="en-US" altLang="ja-JP" smtClean="0"/>
              <a:t>h</a:t>
            </a:r>
            <a:r>
              <a:rPr lang="ja-JP" altLang="en-US" smtClean="0"/>
              <a:t>と</a:t>
            </a:r>
            <a:r>
              <a:rPr lang="en-US" altLang="ja-JP" smtClean="0"/>
              <a:t>cpp</a:t>
            </a:r>
            <a:r>
              <a:rPr lang="ja-JP" altLang="en-US" smtClean="0"/>
              <a:t>を用意する。</a:t>
            </a:r>
            <a:endParaRPr kumimoji="1" lang="ja-JP" altLang="en-US"/>
          </a:p>
        </p:txBody>
      </p:sp>
      <p:pic>
        <p:nvPicPr>
          <p:cNvPr id="10" name="図 9"/>
          <p:cNvPicPr>
            <a:picLocks noChangeAspect="1"/>
          </p:cNvPicPr>
          <p:nvPr/>
        </p:nvPicPr>
        <p:blipFill>
          <a:blip r:embed="rId3"/>
          <a:stretch>
            <a:fillRect/>
          </a:stretch>
        </p:blipFill>
        <p:spPr>
          <a:xfrm>
            <a:off x="215900" y="3791129"/>
            <a:ext cx="2440644" cy="1944469"/>
          </a:xfrm>
          <a:prstGeom prst="rect">
            <a:avLst/>
          </a:prstGeom>
          <a:ln>
            <a:solidFill>
              <a:schemeClr val="tx1"/>
            </a:solidFill>
          </a:ln>
        </p:spPr>
      </p:pic>
      <p:cxnSp>
        <p:nvCxnSpPr>
          <p:cNvPr id="11" name="直線矢印コネクタ 10"/>
          <p:cNvCxnSpPr/>
          <p:nvPr/>
        </p:nvCxnSpPr>
        <p:spPr>
          <a:xfrm flipH="1">
            <a:off x="2357420" y="4105321"/>
            <a:ext cx="957280" cy="90454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413434" y="3987800"/>
            <a:ext cx="4219425" cy="369332"/>
          </a:xfrm>
          <a:prstGeom prst="rect">
            <a:avLst/>
          </a:prstGeom>
          <a:noFill/>
        </p:spPr>
        <p:txBody>
          <a:bodyPr wrap="none" rtlCol="0">
            <a:spAutoFit/>
          </a:bodyPr>
          <a:lstStyle/>
          <a:p>
            <a:r>
              <a:rPr lang="ja-JP" altLang="en-US" smtClean="0"/>
              <a:t>追加：</a:t>
            </a:r>
            <a:r>
              <a:rPr lang="en-US" altLang="ja-JP" smtClean="0"/>
              <a:t>S</a:t>
            </a:r>
            <a:r>
              <a:rPr kumimoji="1" lang="en-US" altLang="ja-JP" smtClean="0"/>
              <a:t>cene</a:t>
            </a:r>
            <a:r>
              <a:rPr lang="ja-JP" altLang="en-US" smtClean="0"/>
              <a:t>：</a:t>
            </a:r>
            <a:r>
              <a:rPr lang="en-US" altLang="ja-JP" smtClean="0"/>
              <a:t>Clear</a:t>
            </a:r>
            <a:r>
              <a:rPr lang="ja-JP" altLang="en-US" smtClean="0"/>
              <a:t>用の</a:t>
            </a:r>
            <a:r>
              <a:rPr lang="en-US" altLang="ja-JP" smtClean="0"/>
              <a:t>cpp</a:t>
            </a:r>
            <a:r>
              <a:rPr lang="ja-JP" altLang="en-US" smtClean="0"/>
              <a:t>と</a:t>
            </a:r>
            <a:r>
              <a:rPr lang="en-US" altLang="ja-JP" smtClean="0"/>
              <a:t>h</a:t>
            </a:r>
            <a:r>
              <a:rPr lang="ja-JP" altLang="en-US" smtClean="0"/>
              <a:t>を用意した。</a:t>
            </a:r>
            <a:endParaRPr kumimoji="1" lang="ja-JP" altLang="en-US"/>
          </a:p>
        </p:txBody>
      </p:sp>
    </p:spTree>
    <p:extLst>
      <p:ext uri="{BB962C8B-B14F-4D97-AF65-F5344CB8AC3E}">
        <p14:creationId xmlns:p14="http://schemas.microsoft.com/office/powerpoint/2010/main" val="70461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177317" y="850344"/>
            <a:ext cx="3381343" cy="2693988"/>
          </a:xfrm>
          <a:prstGeom prst="rect">
            <a:avLst/>
          </a:prstGeom>
          <a:ln>
            <a:solidFill>
              <a:schemeClr val="tx1"/>
            </a:solidFill>
          </a:ln>
        </p:spPr>
      </p:pic>
      <p:sp>
        <p:nvSpPr>
          <p:cNvPr id="5" name="テキスト ボックス 4"/>
          <p:cNvSpPr txBox="1"/>
          <p:nvPr/>
        </p:nvSpPr>
        <p:spPr>
          <a:xfrm>
            <a:off x="0" y="0"/>
            <a:ext cx="3109697" cy="369332"/>
          </a:xfrm>
          <a:prstGeom prst="rect">
            <a:avLst/>
          </a:prstGeom>
          <a:noFill/>
        </p:spPr>
        <p:txBody>
          <a:bodyPr wrap="none" rtlCol="0">
            <a:spAutoFit/>
          </a:bodyPr>
          <a:lstStyle/>
          <a:p>
            <a:r>
              <a:rPr kumimoji="1" lang="ja-JP" altLang="en-US" smtClean="0"/>
              <a:t>・</a:t>
            </a:r>
            <a:r>
              <a:rPr kumimoji="1" lang="en-US" altLang="ja-JP" smtClean="0"/>
              <a:t>scene</a:t>
            </a:r>
            <a:r>
              <a:rPr kumimoji="1" lang="ja-JP" altLang="en-US" smtClean="0"/>
              <a:t>の雛型</a:t>
            </a:r>
            <a:r>
              <a:rPr lang="en-US" altLang="ja-JP" smtClean="0"/>
              <a:t>program</a:t>
            </a:r>
            <a:r>
              <a:rPr lang="ja-JP" altLang="en-US" smtClean="0"/>
              <a:t>を用意</a:t>
            </a:r>
            <a:endParaRPr kumimoji="1" lang="ja-JP" altLang="en-US"/>
          </a:p>
        </p:txBody>
      </p:sp>
      <p:pic>
        <p:nvPicPr>
          <p:cNvPr id="6" name="図 5"/>
          <p:cNvPicPr>
            <a:picLocks noChangeAspect="1"/>
          </p:cNvPicPr>
          <p:nvPr/>
        </p:nvPicPr>
        <p:blipFill>
          <a:blip r:embed="rId3"/>
          <a:stretch>
            <a:fillRect/>
          </a:stretch>
        </p:blipFill>
        <p:spPr>
          <a:xfrm>
            <a:off x="227698" y="823356"/>
            <a:ext cx="2654300" cy="5736713"/>
          </a:xfrm>
          <a:prstGeom prst="rect">
            <a:avLst/>
          </a:prstGeom>
          <a:ln>
            <a:solidFill>
              <a:schemeClr val="tx1"/>
            </a:solidFill>
          </a:ln>
        </p:spPr>
      </p:pic>
      <p:sp>
        <p:nvSpPr>
          <p:cNvPr id="7" name="正方形/長方形 6"/>
          <p:cNvSpPr/>
          <p:nvPr/>
        </p:nvSpPr>
        <p:spPr>
          <a:xfrm>
            <a:off x="3188448" y="481012"/>
            <a:ext cx="1379737" cy="369332"/>
          </a:xfrm>
          <a:prstGeom prst="rect">
            <a:avLst/>
          </a:prstGeom>
        </p:spPr>
        <p:txBody>
          <a:bodyPr wrap="none">
            <a:spAutoFit/>
          </a:bodyPr>
          <a:lstStyle/>
          <a:p>
            <a:r>
              <a:rPr lang="ja-JP" altLang="en-US"/>
              <a:t>SceneClear.h</a:t>
            </a:r>
          </a:p>
        </p:txBody>
      </p:sp>
      <p:sp>
        <p:nvSpPr>
          <p:cNvPr id="8" name="正方形/長方形 7"/>
          <p:cNvSpPr/>
          <p:nvPr/>
        </p:nvSpPr>
        <p:spPr>
          <a:xfrm>
            <a:off x="101600" y="481012"/>
            <a:ext cx="1599349" cy="369332"/>
          </a:xfrm>
          <a:prstGeom prst="rect">
            <a:avLst/>
          </a:prstGeom>
        </p:spPr>
        <p:txBody>
          <a:bodyPr wrap="none">
            <a:spAutoFit/>
          </a:bodyPr>
          <a:lstStyle/>
          <a:p>
            <a:r>
              <a:rPr lang="ja-JP" altLang="en-US"/>
              <a:t>SceneClear</a:t>
            </a:r>
            <a:r>
              <a:rPr lang="ja-JP" altLang="en-US" smtClean="0"/>
              <a:t>.</a:t>
            </a:r>
            <a:r>
              <a:rPr lang="en-US" altLang="ja-JP" smtClean="0"/>
              <a:t>cpp</a:t>
            </a:r>
            <a:endParaRPr lang="ja-JP" altLang="en-US"/>
          </a:p>
        </p:txBody>
      </p:sp>
      <p:pic>
        <p:nvPicPr>
          <p:cNvPr id="9" name="図 8"/>
          <p:cNvPicPr>
            <a:picLocks noChangeAspect="1"/>
          </p:cNvPicPr>
          <p:nvPr/>
        </p:nvPicPr>
        <p:blipFill>
          <a:blip r:embed="rId4"/>
          <a:stretch>
            <a:fillRect/>
          </a:stretch>
        </p:blipFill>
        <p:spPr>
          <a:xfrm>
            <a:off x="3188448" y="4335981"/>
            <a:ext cx="4791399" cy="2224088"/>
          </a:xfrm>
          <a:prstGeom prst="rect">
            <a:avLst/>
          </a:prstGeom>
          <a:ln>
            <a:solidFill>
              <a:schemeClr val="tx1"/>
            </a:solidFill>
          </a:ln>
        </p:spPr>
      </p:pic>
      <p:sp>
        <p:nvSpPr>
          <p:cNvPr id="10" name="正方形/長方形 9"/>
          <p:cNvSpPr/>
          <p:nvPr/>
        </p:nvSpPr>
        <p:spPr>
          <a:xfrm>
            <a:off x="3172033" y="3966649"/>
            <a:ext cx="1412566" cy="369332"/>
          </a:xfrm>
          <a:prstGeom prst="rect">
            <a:avLst/>
          </a:prstGeom>
        </p:spPr>
        <p:txBody>
          <a:bodyPr wrap="none">
            <a:spAutoFit/>
          </a:bodyPr>
          <a:lstStyle/>
          <a:p>
            <a:r>
              <a:rPr lang="ja-JP" altLang="en-US"/>
              <a:t>GameHead.h</a:t>
            </a:r>
          </a:p>
        </p:txBody>
      </p:sp>
      <p:cxnSp>
        <p:nvCxnSpPr>
          <p:cNvPr id="11" name="直線矢印コネクタ 10"/>
          <p:cNvCxnSpPr/>
          <p:nvPr/>
        </p:nvCxnSpPr>
        <p:spPr>
          <a:xfrm flipH="1" flipV="1">
            <a:off x="5584147" y="5282754"/>
            <a:ext cx="2702150" cy="44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286297" y="5092700"/>
            <a:ext cx="646331" cy="369332"/>
          </a:xfrm>
          <a:prstGeom prst="rect">
            <a:avLst/>
          </a:prstGeom>
          <a:noFill/>
        </p:spPr>
        <p:txBody>
          <a:bodyPr wrap="none" rtlCol="0">
            <a:spAutoFit/>
          </a:bodyPr>
          <a:lstStyle/>
          <a:p>
            <a:r>
              <a:rPr lang="ja-JP" altLang="en-US"/>
              <a:t>追加</a:t>
            </a:r>
            <a:endParaRPr kumimoji="1" lang="ja-JP" altLang="en-US"/>
          </a:p>
        </p:txBody>
      </p:sp>
      <p:cxnSp>
        <p:nvCxnSpPr>
          <p:cNvPr id="14" name="直線矢印コネクタ 13"/>
          <p:cNvCxnSpPr/>
          <p:nvPr/>
        </p:nvCxnSpPr>
        <p:spPr>
          <a:xfrm flipH="1">
            <a:off x="6558660" y="5921411"/>
            <a:ext cx="1632840" cy="34469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286297" y="5816600"/>
            <a:ext cx="3454792" cy="646331"/>
          </a:xfrm>
          <a:prstGeom prst="rect">
            <a:avLst/>
          </a:prstGeom>
          <a:noFill/>
        </p:spPr>
        <p:txBody>
          <a:bodyPr wrap="none" rtlCol="0">
            <a:spAutoFit/>
          </a:bodyPr>
          <a:lstStyle/>
          <a:p>
            <a:r>
              <a:rPr kumimoji="1" lang="ja-JP" altLang="en-US" smtClean="0"/>
              <a:t>変更：今度は</a:t>
            </a:r>
            <a:r>
              <a:rPr kumimoji="1" lang="en-US" altLang="ja-JP" smtClean="0"/>
              <a:t>Clear</a:t>
            </a:r>
            <a:r>
              <a:rPr kumimoji="1" lang="ja-JP" altLang="en-US" smtClean="0"/>
              <a:t>を作成するため</a:t>
            </a:r>
            <a:endParaRPr kumimoji="1" lang="en-US" altLang="ja-JP" smtClean="0"/>
          </a:p>
          <a:p>
            <a:r>
              <a:rPr lang="ja-JP" altLang="en-US" smtClean="0"/>
              <a:t>代えておきましょう。</a:t>
            </a:r>
            <a:endParaRPr kumimoji="1" lang="ja-JP" altLang="en-US"/>
          </a:p>
        </p:txBody>
      </p:sp>
    </p:spTree>
    <p:extLst>
      <p:ext uri="{BB962C8B-B14F-4D97-AF65-F5344CB8AC3E}">
        <p14:creationId xmlns:p14="http://schemas.microsoft.com/office/powerpoint/2010/main" val="44298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67312" cy="369332"/>
          </a:xfrm>
          <a:prstGeom prst="rect">
            <a:avLst/>
          </a:prstGeom>
          <a:noFill/>
        </p:spPr>
        <p:txBody>
          <a:bodyPr wrap="none" rtlCol="0">
            <a:spAutoFit/>
          </a:bodyPr>
          <a:lstStyle/>
          <a:p>
            <a:r>
              <a:rPr kumimoji="1" lang="ja-JP" altLang="en-US" smtClean="0"/>
              <a:t>・</a:t>
            </a:r>
            <a:r>
              <a:rPr kumimoji="1" lang="en-US" altLang="ja-JP" smtClean="0"/>
              <a:t>GameClear</a:t>
            </a:r>
            <a:r>
              <a:rPr kumimoji="1" lang="ja-JP" altLang="en-US" smtClean="0"/>
              <a:t>の素晴らしい文面に使用する文字を登録する。</a:t>
            </a:r>
            <a:endParaRPr kumimoji="1" lang="ja-JP" altLang="en-US"/>
          </a:p>
        </p:txBody>
      </p:sp>
      <p:pic>
        <p:nvPicPr>
          <p:cNvPr id="5" name="図 4"/>
          <p:cNvPicPr>
            <a:picLocks noChangeAspect="1"/>
          </p:cNvPicPr>
          <p:nvPr/>
        </p:nvPicPr>
        <p:blipFill>
          <a:blip r:embed="rId2"/>
          <a:stretch>
            <a:fillRect/>
          </a:stretch>
        </p:blipFill>
        <p:spPr>
          <a:xfrm>
            <a:off x="585743" y="590550"/>
            <a:ext cx="6975682" cy="1301750"/>
          </a:xfrm>
          <a:prstGeom prst="rect">
            <a:avLst/>
          </a:prstGeom>
          <a:ln>
            <a:solidFill>
              <a:schemeClr val="tx1"/>
            </a:solidFill>
          </a:ln>
        </p:spPr>
      </p:pic>
      <p:sp>
        <p:nvSpPr>
          <p:cNvPr id="6" name="テキスト ボックス 5"/>
          <p:cNvSpPr txBox="1"/>
          <p:nvPr/>
        </p:nvSpPr>
        <p:spPr>
          <a:xfrm>
            <a:off x="0" y="2113518"/>
            <a:ext cx="12258164" cy="923330"/>
          </a:xfrm>
          <a:prstGeom prst="rect">
            <a:avLst/>
          </a:prstGeom>
          <a:noFill/>
        </p:spPr>
        <p:txBody>
          <a:bodyPr wrap="none" rtlCol="0">
            <a:spAutoFit/>
          </a:bodyPr>
          <a:lstStyle/>
          <a:p>
            <a:r>
              <a:rPr kumimoji="1" lang="ja-JP" altLang="en-US" smtClean="0"/>
              <a:t>　別に、どんな文章でもいいし漢字を使っても問題無いのですが、なんとなくファミコン風にしてみました。</a:t>
            </a:r>
            <a:endParaRPr kumimoji="1" lang="en-US" altLang="ja-JP" smtClean="0"/>
          </a:p>
          <a:p>
            <a:r>
              <a:rPr lang="ja-JP" altLang="en-US" smtClean="0"/>
              <a:t>こうみるとカタカナは見ずらいですね。</a:t>
            </a:r>
            <a:endParaRPr lang="en-US" altLang="ja-JP" smtClean="0"/>
          </a:p>
          <a:p>
            <a:r>
              <a:rPr kumimoji="1" lang="ja-JP" altLang="en-US" smtClean="0"/>
              <a:t>文面も、</a:t>
            </a:r>
            <a:r>
              <a:rPr lang="en-US" altLang="ja-JP" smtClean="0"/>
              <a:t>T</a:t>
            </a:r>
            <a:r>
              <a:rPr kumimoji="1" lang="en-US" altLang="ja-JP" smtClean="0"/>
              <a:t>aget</a:t>
            </a:r>
            <a:r>
              <a:rPr kumimoji="1" lang="ja-JP" altLang="en-US" smtClean="0"/>
              <a:t>年齢</a:t>
            </a:r>
            <a:r>
              <a:rPr lang="ja-JP" altLang="en-US" smtClean="0"/>
              <a:t>層を考えると漢字の使用率や文面の難しさなど気にしないといけないですが、とりあえずなんでも良いです。</a:t>
            </a:r>
            <a:endParaRPr kumimoji="1" lang="ja-JP" altLang="en-US"/>
          </a:p>
        </p:txBody>
      </p:sp>
      <p:sp>
        <p:nvSpPr>
          <p:cNvPr id="7" name="テキスト ボックス 6"/>
          <p:cNvSpPr txBox="1"/>
          <p:nvPr/>
        </p:nvSpPr>
        <p:spPr>
          <a:xfrm>
            <a:off x="0" y="3143289"/>
            <a:ext cx="7673254" cy="646331"/>
          </a:xfrm>
          <a:prstGeom prst="rect">
            <a:avLst/>
          </a:prstGeom>
          <a:noFill/>
        </p:spPr>
        <p:txBody>
          <a:bodyPr wrap="none" rtlCol="0">
            <a:spAutoFit/>
          </a:bodyPr>
          <a:lstStyle/>
          <a:p>
            <a:r>
              <a:rPr kumimoji="1" lang="ja-JP" altLang="en-US" smtClean="0"/>
              <a:t>・</a:t>
            </a:r>
            <a:r>
              <a:rPr kumimoji="1" lang="en-US" altLang="ja-JP" smtClean="0"/>
              <a:t>Clear</a:t>
            </a:r>
            <a:r>
              <a:rPr kumimoji="1" lang="ja-JP" altLang="en-US" smtClean="0"/>
              <a:t>の文面を描画させよう。</a:t>
            </a:r>
            <a:endParaRPr kumimoji="1" lang="en-US" altLang="ja-JP" smtClean="0"/>
          </a:p>
          <a:p>
            <a:r>
              <a:rPr lang="ja-JP" altLang="en-US"/>
              <a:t>　</a:t>
            </a:r>
            <a:r>
              <a:rPr lang="en-US" altLang="ja-JP" smtClean="0"/>
              <a:t>ClearObject</a:t>
            </a:r>
            <a:r>
              <a:rPr lang="ja-JP" altLang="en-US" smtClean="0"/>
              <a:t>を作成し、描画させましょう。</a:t>
            </a:r>
            <a:r>
              <a:rPr lang="en-US" altLang="ja-JP" smtClean="0"/>
              <a:t>GameOver</a:t>
            </a:r>
            <a:r>
              <a:rPr lang="ja-JP" altLang="en-US" smtClean="0"/>
              <a:t>を参考にして作りましょう。</a:t>
            </a:r>
            <a:endParaRPr kumimoji="1" lang="ja-JP" altLang="en-US"/>
          </a:p>
        </p:txBody>
      </p:sp>
      <p:pic>
        <p:nvPicPr>
          <p:cNvPr id="8" name="図 7"/>
          <p:cNvPicPr>
            <a:picLocks noChangeAspect="1"/>
          </p:cNvPicPr>
          <p:nvPr/>
        </p:nvPicPr>
        <p:blipFill>
          <a:blip r:embed="rId3"/>
          <a:stretch>
            <a:fillRect/>
          </a:stretch>
        </p:blipFill>
        <p:spPr>
          <a:xfrm>
            <a:off x="585743" y="3995737"/>
            <a:ext cx="2297157" cy="2456497"/>
          </a:xfrm>
          <a:prstGeom prst="rect">
            <a:avLst/>
          </a:prstGeom>
          <a:ln>
            <a:solidFill>
              <a:schemeClr val="tx1"/>
            </a:solidFill>
          </a:ln>
        </p:spPr>
      </p:pic>
      <p:cxnSp>
        <p:nvCxnSpPr>
          <p:cNvPr id="9" name="直線矢印コネクタ 8"/>
          <p:cNvCxnSpPr/>
          <p:nvPr/>
        </p:nvCxnSpPr>
        <p:spPr>
          <a:xfrm flipH="1">
            <a:off x="2485552" y="4781034"/>
            <a:ext cx="1159348" cy="44295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4900" y="4596368"/>
            <a:ext cx="1483098" cy="369332"/>
          </a:xfrm>
          <a:prstGeom prst="rect">
            <a:avLst/>
          </a:prstGeom>
          <a:noFill/>
        </p:spPr>
        <p:txBody>
          <a:bodyPr wrap="none" rtlCol="0">
            <a:spAutoFit/>
          </a:bodyPr>
          <a:lstStyle/>
          <a:p>
            <a:r>
              <a:rPr kumimoji="1" lang="en-US" altLang="ja-JP" smtClean="0"/>
              <a:t>cpp</a:t>
            </a:r>
            <a:r>
              <a:rPr kumimoji="1" lang="ja-JP" altLang="en-US" smtClean="0"/>
              <a:t>と</a:t>
            </a:r>
            <a:r>
              <a:rPr kumimoji="1" lang="en-US" altLang="ja-JP" smtClean="0"/>
              <a:t>h</a:t>
            </a:r>
            <a:r>
              <a:rPr kumimoji="1" lang="ja-JP" altLang="en-US" smtClean="0"/>
              <a:t>を用意</a:t>
            </a:r>
            <a:endParaRPr kumimoji="1" lang="ja-JP" altLang="en-US"/>
          </a:p>
        </p:txBody>
      </p:sp>
    </p:spTree>
    <p:extLst>
      <p:ext uri="{BB962C8B-B14F-4D97-AF65-F5344CB8AC3E}">
        <p14:creationId xmlns:p14="http://schemas.microsoft.com/office/powerpoint/2010/main" val="174674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611875" cy="646331"/>
          </a:xfrm>
          <a:prstGeom prst="rect">
            <a:avLst/>
          </a:prstGeom>
          <a:noFill/>
        </p:spPr>
        <p:txBody>
          <a:bodyPr wrap="none" rtlCol="0">
            <a:spAutoFit/>
          </a:bodyPr>
          <a:lstStyle/>
          <a:p>
            <a:r>
              <a:rPr kumimoji="1" lang="ja-JP" altLang="en-US" smtClean="0"/>
              <a:t>・</a:t>
            </a:r>
            <a:r>
              <a:rPr kumimoji="1" lang="en-US" altLang="ja-JP" smtClean="0"/>
              <a:t>ClearObject</a:t>
            </a:r>
            <a:r>
              <a:rPr kumimoji="1" lang="ja-JP" altLang="en-US" smtClean="0"/>
              <a:t>を雛型</a:t>
            </a:r>
            <a:r>
              <a:rPr lang="en-US" altLang="ja-JP" smtClean="0"/>
              <a:t>program</a:t>
            </a:r>
            <a:r>
              <a:rPr lang="ja-JP" altLang="en-US" smtClean="0"/>
              <a:t>を用意する。</a:t>
            </a:r>
            <a:endParaRPr lang="en-US" altLang="ja-JP" smtClean="0"/>
          </a:p>
          <a:p>
            <a:r>
              <a:rPr kumimoji="1" lang="ja-JP" altLang="en-US" smtClean="0"/>
              <a:t>　</a:t>
            </a:r>
            <a:r>
              <a:rPr kumimoji="1" lang="en-US" altLang="ja-JP" smtClean="0"/>
              <a:t>KeyFlag</a:t>
            </a:r>
            <a:r>
              <a:rPr kumimoji="1" lang="ja-JP" altLang="en-US" smtClean="0"/>
              <a:t>用の変数は使用することになるので先に書いておきます。</a:t>
            </a:r>
            <a:endParaRPr kumimoji="1" lang="ja-JP" altLang="en-US"/>
          </a:p>
        </p:txBody>
      </p:sp>
      <p:pic>
        <p:nvPicPr>
          <p:cNvPr id="2" name="図 1"/>
          <p:cNvPicPr>
            <a:picLocks noChangeAspect="1"/>
          </p:cNvPicPr>
          <p:nvPr/>
        </p:nvPicPr>
        <p:blipFill>
          <a:blip r:embed="rId2"/>
          <a:stretch>
            <a:fillRect/>
          </a:stretch>
        </p:blipFill>
        <p:spPr>
          <a:xfrm>
            <a:off x="131762" y="985837"/>
            <a:ext cx="3274378" cy="2932108"/>
          </a:xfrm>
          <a:prstGeom prst="rect">
            <a:avLst/>
          </a:prstGeom>
          <a:ln>
            <a:solidFill>
              <a:schemeClr val="tx1"/>
            </a:solidFill>
          </a:ln>
        </p:spPr>
      </p:pic>
      <p:sp>
        <p:nvSpPr>
          <p:cNvPr id="3" name="正方形/長方形 2"/>
          <p:cNvSpPr/>
          <p:nvPr/>
        </p:nvSpPr>
        <p:spPr>
          <a:xfrm>
            <a:off x="20845" y="646331"/>
            <a:ext cx="1152110" cy="369332"/>
          </a:xfrm>
          <a:prstGeom prst="rect">
            <a:avLst/>
          </a:prstGeom>
        </p:spPr>
        <p:txBody>
          <a:bodyPr wrap="none">
            <a:spAutoFit/>
          </a:bodyPr>
          <a:lstStyle/>
          <a:p>
            <a:r>
              <a:rPr lang="ja-JP" altLang="en-US"/>
              <a:t>ObjClear.h</a:t>
            </a:r>
          </a:p>
        </p:txBody>
      </p:sp>
      <p:sp>
        <p:nvSpPr>
          <p:cNvPr id="6" name="正方形/長方形 5"/>
          <p:cNvSpPr/>
          <p:nvPr/>
        </p:nvSpPr>
        <p:spPr>
          <a:xfrm>
            <a:off x="3544887" y="620931"/>
            <a:ext cx="1371722" cy="369332"/>
          </a:xfrm>
          <a:prstGeom prst="rect">
            <a:avLst/>
          </a:prstGeom>
        </p:spPr>
        <p:txBody>
          <a:bodyPr wrap="none">
            <a:spAutoFit/>
          </a:bodyPr>
          <a:lstStyle/>
          <a:p>
            <a:r>
              <a:rPr lang="ja-JP" altLang="en-US"/>
              <a:t>ObjClear</a:t>
            </a:r>
            <a:r>
              <a:rPr lang="ja-JP" altLang="en-US" smtClean="0"/>
              <a:t>.</a:t>
            </a:r>
            <a:r>
              <a:rPr lang="en-US" altLang="ja-JP" smtClean="0"/>
              <a:t>cpp</a:t>
            </a:r>
            <a:endParaRPr lang="ja-JP" altLang="en-US"/>
          </a:p>
        </p:txBody>
      </p:sp>
      <p:pic>
        <p:nvPicPr>
          <p:cNvPr id="7" name="図 6"/>
          <p:cNvPicPr>
            <a:picLocks noChangeAspect="1"/>
          </p:cNvPicPr>
          <p:nvPr/>
        </p:nvPicPr>
        <p:blipFill>
          <a:blip r:embed="rId3"/>
          <a:stretch>
            <a:fillRect/>
          </a:stretch>
        </p:blipFill>
        <p:spPr>
          <a:xfrm>
            <a:off x="131762" y="4510087"/>
            <a:ext cx="3263488" cy="798513"/>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119062" y="5416550"/>
            <a:ext cx="3287078" cy="755650"/>
          </a:xfrm>
          <a:prstGeom prst="rect">
            <a:avLst/>
          </a:prstGeom>
          <a:ln>
            <a:solidFill>
              <a:schemeClr val="tx1"/>
            </a:solidFill>
          </a:ln>
        </p:spPr>
      </p:pic>
      <p:sp>
        <p:nvSpPr>
          <p:cNvPr id="9" name="正方形/長方形 8"/>
          <p:cNvSpPr/>
          <p:nvPr/>
        </p:nvSpPr>
        <p:spPr>
          <a:xfrm>
            <a:off x="119062" y="4140755"/>
            <a:ext cx="1412566" cy="369332"/>
          </a:xfrm>
          <a:prstGeom prst="rect">
            <a:avLst/>
          </a:prstGeom>
        </p:spPr>
        <p:txBody>
          <a:bodyPr wrap="none">
            <a:spAutoFit/>
          </a:bodyPr>
          <a:lstStyle/>
          <a:p>
            <a:r>
              <a:rPr lang="ja-JP" altLang="en-US"/>
              <a:t>GameHead.h</a:t>
            </a:r>
          </a:p>
        </p:txBody>
      </p:sp>
      <p:pic>
        <p:nvPicPr>
          <p:cNvPr id="11" name="図 10"/>
          <p:cNvPicPr>
            <a:picLocks noChangeAspect="1"/>
          </p:cNvPicPr>
          <p:nvPr/>
        </p:nvPicPr>
        <p:blipFill>
          <a:blip r:embed="rId5"/>
          <a:stretch>
            <a:fillRect/>
          </a:stretch>
        </p:blipFill>
        <p:spPr>
          <a:xfrm>
            <a:off x="7428425" y="985837"/>
            <a:ext cx="4295775" cy="1419225"/>
          </a:xfrm>
          <a:prstGeom prst="rect">
            <a:avLst/>
          </a:prstGeom>
          <a:ln>
            <a:solidFill>
              <a:schemeClr val="tx1"/>
            </a:solidFill>
          </a:ln>
        </p:spPr>
      </p:pic>
      <p:sp>
        <p:nvSpPr>
          <p:cNvPr id="12" name="正方形/長方形 11"/>
          <p:cNvSpPr/>
          <p:nvPr/>
        </p:nvSpPr>
        <p:spPr>
          <a:xfrm>
            <a:off x="7337636" y="646331"/>
            <a:ext cx="1599349" cy="369332"/>
          </a:xfrm>
          <a:prstGeom prst="rect">
            <a:avLst/>
          </a:prstGeom>
        </p:spPr>
        <p:txBody>
          <a:bodyPr wrap="none">
            <a:spAutoFit/>
          </a:bodyPr>
          <a:lstStyle/>
          <a:p>
            <a:r>
              <a:rPr lang="ja-JP" altLang="en-US"/>
              <a:t>SceneClear.cpp</a:t>
            </a:r>
          </a:p>
        </p:txBody>
      </p:sp>
      <p:sp>
        <p:nvSpPr>
          <p:cNvPr id="13" name="テキスト ボックス 12"/>
          <p:cNvSpPr txBox="1"/>
          <p:nvPr/>
        </p:nvSpPr>
        <p:spPr>
          <a:xfrm>
            <a:off x="7337636" y="3009900"/>
            <a:ext cx="4213269" cy="646331"/>
          </a:xfrm>
          <a:prstGeom prst="rect">
            <a:avLst/>
          </a:prstGeom>
          <a:noFill/>
        </p:spPr>
        <p:txBody>
          <a:bodyPr wrap="none" rtlCol="0">
            <a:spAutoFit/>
          </a:bodyPr>
          <a:lstStyle/>
          <a:p>
            <a:r>
              <a:rPr lang="ja-JP" altLang="en-US" smtClean="0"/>
              <a:t>雛型</a:t>
            </a:r>
            <a:r>
              <a:rPr lang="en-US" altLang="ja-JP" smtClean="0"/>
              <a:t>+EneterKey</a:t>
            </a:r>
            <a:r>
              <a:rPr lang="ja-JP" altLang="en-US" smtClean="0"/>
              <a:t>を押すと</a:t>
            </a:r>
            <a:r>
              <a:rPr lang="en-US" altLang="ja-JP" smtClean="0"/>
              <a:t>Scene:title</a:t>
            </a:r>
            <a:r>
              <a:rPr lang="ja-JP" altLang="en-US" smtClean="0"/>
              <a:t>に移行</a:t>
            </a:r>
            <a:endParaRPr lang="en-US" altLang="ja-JP" smtClean="0"/>
          </a:p>
          <a:p>
            <a:r>
              <a:rPr lang="ja-JP" altLang="en-US" smtClean="0"/>
              <a:t>を</a:t>
            </a:r>
            <a:r>
              <a:rPr lang="en-US" altLang="ja-JP" smtClean="0"/>
              <a:t>Object</a:t>
            </a:r>
            <a:r>
              <a:rPr lang="ja-JP" altLang="en-US" smtClean="0"/>
              <a:t>に書きました。</a:t>
            </a:r>
            <a:endParaRPr kumimoji="1" lang="ja-JP" altLang="en-US"/>
          </a:p>
        </p:txBody>
      </p:sp>
      <p:pic>
        <p:nvPicPr>
          <p:cNvPr id="14" name="図 13"/>
          <p:cNvPicPr>
            <a:picLocks noChangeAspect="1"/>
          </p:cNvPicPr>
          <p:nvPr/>
        </p:nvPicPr>
        <p:blipFill>
          <a:blip r:embed="rId6"/>
          <a:stretch>
            <a:fillRect/>
          </a:stretch>
        </p:blipFill>
        <p:spPr>
          <a:xfrm>
            <a:off x="3557386" y="985837"/>
            <a:ext cx="3618114" cy="5684168"/>
          </a:xfrm>
          <a:prstGeom prst="rect">
            <a:avLst/>
          </a:prstGeom>
          <a:ln>
            <a:solidFill>
              <a:schemeClr val="tx1"/>
            </a:solidFill>
          </a:ln>
        </p:spPr>
      </p:pic>
    </p:spTree>
    <p:extLst>
      <p:ext uri="{BB962C8B-B14F-4D97-AF65-F5344CB8AC3E}">
        <p14:creationId xmlns:p14="http://schemas.microsoft.com/office/powerpoint/2010/main" val="208716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113079" cy="369332"/>
          </a:xfrm>
          <a:prstGeom prst="rect">
            <a:avLst/>
          </a:prstGeom>
          <a:noFill/>
        </p:spPr>
        <p:txBody>
          <a:bodyPr wrap="none" rtlCol="0">
            <a:spAutoFit/>
          </a:bodyPr>
          <a:lstStyle/>
          <a:p>
            <a:r>
              <a:rPr kumimoji="1" lang="ja-JP" altLang="en-US" smtClean="0"/>
              <a:t>・文面を描画しよう。</a:t>
            </a:r>
            <a:endParaRPr kumimoji="1" lang="ja-JP" altLang="en-US"/>
          </a:p>
        </p:txBody>
      </p:sp>
      <p:pic>
        <p:nvPicPr>
          <p:cNvPr id="5" name="図 4"/>
          <p:cNvPicPr>
            <a:picLocks noChangeAspect="1"/>
          </p:cNvPicPr>
          <p:nvPr/>
        </p:nvPicPr>
        <p:blipFill>
          <a:blip r:embed="rId2"/>
          <a:stretch>
            <a:fillRect/>
          </a:stretch>
        </p:blipFill>
        <p:spPr>
          <a:xfrm>
            <a:off x="219075" y="858837"/>
            <a:ext cx="7137906" cy="1719263"/>
          </a:xfrm>
          <a:prstGeom prst="rect">
            <a:avLst/>
          </a:prstGeom>
          <a:ln>
            <a:solidFill>
              <a:schemeClr val="tx1"/>
            </a:solidFill>
          </a:ln>
        </p:spPr>
      </p:pic>
      <p:sp>
        <p:nvSpPr>
          <p:cNvPr id="6" name="正方形/長方形 5"/>
          <p:cNvSpPr/>
          <p:nvPr/>
        </p:nvSpPr>
        <p:spPr>
          <a:xfrm>
            <a:off x="219075" y="489505"/>
            <a:ext cx="1371722" cy="369332"/>
          </a:xfrm>
          <a:prstGeom prst="rect">
            <a:avLst/>
          </a:prstGeom>
        </p:spPr>
        <p:txBody>
          <a:bodyPr wrap="none">
            <a:spAutoFit/>
          </a:bodyPr>
          <a:lstStyle/>
          <a:p>
            <a:r>
              <a:rPr lang="ja-JP" altLang="en-US"/>
              <a:t>ObjClear</a:t>
            </a:r>
            <a:r>
              <a:rPr lang="ja-JP" altLang="en-US" smtClean="0"/>
              <a:t>.</a:t>
            </a:r>
            <a:r>
              <a:rPr lang="en-US" altLang="ja-JP" smtClean="0"/>
              <a:t>cpp</a:t>
            </a:r>
            <a:endParaRPr lang="ja-JP" altLang="en-US"/>
          </a:p>
        </p:txBody>
      </p:sp>
      <p:sp>
        <p:nvSpPr>
          <p:cNvPr id="7" name="テキスト ボックス 6"/>
          <p:cNvSpPr txBox="1"/>
          <p:nvPr/>
        </p:nvSpPr>
        <p:spPr>
          <a:xfrm>
            <a:off x="0" y="2762766"/>
            <a:ext cx="6590266" cy="369332"/>
          </a:xfrm>
          <a:prstGeom prst="rect">
            <a:avLst/>
          </a:prstGeom>
          <a:noFill/>
        </p:spPr>
        <p:txBody>
          <a:bodyPr wrap="none" rtlCol="0">
            <a:spAutoFit/>
          </a:bodyPr>
          <a:lstStyle/>
          <a:p>
            <a:r>
              <a:rPr kumimoji="1" lang="ja-JP" altLang="en-US" smtClean="0"/>
              <a:t>・</a:t>
            </a:r>
            <a:r>
              <a:rPr kumimoji="1" lang="en-US" altLang="ja-JP" smtClean="0"/>
              <a:t>Game</a:t>
            </a:r>
            <a:r>
              <a:rPr kumimoji="1" lang="ja-JP" altLang="en-US" smtClean="0"/>
              <a:t>の開始を</a:t>
            </a:r>
            <a:r>
              <a:rPr kumimoji="1" lang="en-US" altLang="ja-JP" smtClean="0"/>
              <a:t>Title</a:t>
            </a:r>
            <a:r>
              <a:rPr kumimoji="1" lang="ja-JP" altLang="en-US" smtClean="0"/>
              <a:t>に戻して、</a:t>
            </a:r>
            <a:r>
              <a:rPr kumimoji="1" lang="en-US" altLang="ja-JP" smtClean="0"/>
              <a:t>Boss</a:t>
            </a:r>
            <a:r>
              <a:rPr kumimoji="1" lang="ja-JP" altLang="en-US" smtClean="0"/>
              <a:t>機撃破で</a:t>
            </a:r>
            <a:r>
              <a:rPr kumimoji="1" lang="en-US" altLang="ja-JP" smtClean="0"/>
              <a:t>Clear</a:t>
            </a:r>
            <a:r>
              <a:rPr kumimoji="1" lang="ja-JP" altLang="en-US" smtClean="0"/>
              <a:t>に移行をさせる。</a:t>
            </a:r>
            <a:endParaRPr kumimoji="1" lang="ja-JP" altLang="en-US"/>
          </a:p>
        </p:txBody>
      </p:sp>
      <p:pic>
        <p:nvPicPr>
          <p:cNvPr id="2" name="図 1"/>
          <p:cNvPicPr>
            <a:picLocks noChangeAspect="1"/>
          </p:cNvPicPr>
          <p:nvPr/>
        </p:nvPicPr>
        <p:blipFill>
          <a:blip r:embed="rId3"/>
          <a:stretch>
            <a:fillRect/>
          </a:stretch>
        </p:blipFill>
        <p:spPr>
          <a:xfrm>
            <a:off x="219075" y="3452694"/>
            <a:ext cx="4783794" cy="836136"/>
          </a:xfrm>
          <a:prstGeom prst="rect">
            <a:avLst/>
          </a:prstGeom>
          <a:ln>
            <a:solidFill>
              <a:schemeClr val="tx1"/>
            </a:solidFill>
          </a:ln>
        </p:spPr>
      </p:pic>
      <p:sp>
        <p:nvSpPr>
          <p:cNvPr id="8" name="正方形/長方形 7"/>
          <p:cNvSpPr/>
          <p:nvPr/>
        </p:nvSpPr>
        <p:spPr>
          <a:xfrm>
            <a:off x="178231" y="3132098"/>
            <a:ext cx="1412566" cy="369332"/>
          </a:xfrm>
          <a:prstGeom prst="rect">
            <a:avLst/>
          </a:prstGeom>
        </p:spPr>
        <p:txBody>
          <a:bodyPr wrap="none">
            <a:spAutoFit/>
          </a:bodyPr>
          <a:lstStyle/>
          <a:p>
            <a:r>
              <a:rPr lang="ja-JP" altLang="en-US"/>
              <a:t>GameHead.h</a:t>
            </a:r>
          </a:p>
        </p:txBody>
      </p:sp>
      <p:cxnSp>
        <p:nvCxnSpPr>
          <p:cNvPr id="9" name="直線矢印コネクタ 8"/>
          <p:cNvCxnSpPr/>
          <p:nvPr/>
        </p:nvCxnSpPr>
        <p:spPr>
          <a:xfrm flipH="1">
            <a:off x="3653952" y="3501430"/>
            <a:ext cx="1819748" cy="44295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73700" y="3316764"/>
            <a:ext cx="646331" cy="369332"/>
          </a:xfrm>
          <a:prstGeom prst="rect">
            <a:avLst/>
          </a:prstGeom>
          <a:noFill/>
        </p:spPr>
        <p:txBody>
          <a:bodyPr wrap="none" rtlCol="0">
            <a:spAutoFit/>
          </a:bodyPr>
          <a:lstStyle/>
          <a:p>
            <a:r>
              <a:rPr kumimoji="1" lang="ja-JP" altLang="en-US" smtClean="0"/>
              <a:t>更新</a:t>
            </a:r>
            <a:endParaRPr kumimoji="1" lang="ja-JP" altLang="en-US"/>
          </a:p>
        </p:txBody>
      </p:sp>
      <p:pic>
        <p:nvPicPr>
          <p:cNvPr id="11" name="図 10"/>
          <p:cNvPicPr>
            <a:picLocks noChangeAspect="1"/>
          </p:cNvPicPr>
          <p:nvPr/>
        </p:nvPicPr>
        <p:blipFill>
          <a:blip r:embed="rId4"/>
          <a:stretch>
            <a:fillRect/>
          </a:stretch>
        </p:blipFill>
        <p:spPr>
          <a:xfrm>
            <a:off x="219075" y="4819134"/>
            <a:ext cx="4076707" cy="1873766"/>
          </a:xfrm>
          <a:prstGeom prst="rect">
            <a:avLst/>
          </a:prstGeom>
          <a:ln>
            <a:solidFill>
              <a:schemeClr val="tx1"/>
            </a:solidFill>
          </a:ln>
        </p:spPr>
      </p:pic>
      <p:sp>
        <p:nvSpPr>
          <p:cNvPr id="12" name="正方形/長方形 11"/>
          <p:cNvSpPr/>
          <p:nvPr/>
        </p:nvSpPr>
        <p:spPr>
          <a:xfrm>
            <a:off x="178231" y="4430236"/>
            <a:ext cx="1972528" cy="369332"/>
          </a:xfrm>
          <a:prstGeom prst="rect">
            <a:avLst/>
          </a:prstGeom>
        </p:spPr>
        <p:txBody>
          <a:bodyPr wrap="none">
            <a:spAutoFit/>
          </a:bodyPr>
          <a:lstStyle/>
          <a:p>
            <a:r>
              <a:rPr lang="ja-JP" altLang="en-US"/>
              <a:t>ObjEnemyBoss.cpp</a:t>
            </a:r>
          </a:p>
        </p:txBody>
      </p:sp>
      <p:cxnSp>
        <p:nvCxnSpPr>
          <p:cNvPr id="13" name="直線矢印コネクタ 12"/>
          <p:cNvCxnSpPr/>
          <p:nvPr/>
        </p:nvCxnSpPr>
        <p:spPr>
          <a:xfrm flipH="1">
            <a:off x="3385908" y="5036027"/>
            <a:ext cx="1274992" cy="82159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749800" y="4819134"/>
            <a:ext cx="3757760" cy="369332"/>
          </a:xfrm>
          <a:prstGeom prst="rect">
            <a:avLst/>
          </a:prstGeom>
          <a:noFill/>
        </p:spPr>
        <p:txBody>
          <a:bodyPr wrap="none" rtlCol="0">
            <a:spAutoFit/>
          </a:bodyPr>
          <a:lstStyle/>
          <a:p>
            <a:r>
              <a:rPr lang="ja-JP" altLang="en-US" smtClean="0"/>
              <a:t>追加：</a:t>
            </a:r>
            <a:r>
              <a:rPr lang="en-US" altLang="ja-JP" smtClean="0"/>
              <a:t>Boss</a:t>
            </a:r>
            <a:r>
              <a:rPr lang="ja-JP" altLang="en-US" smtClean="0"/>
              <a:t>撃破で</a:t>
            </a:r>
            <a:r>
              <a:rPr lang="en-US" altLang="ja-JP" smtClean="0"/>
              <a:t>scene</a:t>
            </a:r>
            <a:r>
              <a:rPr lang="ja-JP" altLang="en-US" smtClean="0"/>
              <a:t>を</a:t>
            </a:r>
            <a:r>
              <a:rPr lang="en-US" altLang="ja-JP" smtClean="0"/>
              <a:t>Clear</a:t>
            </a:r>
            <a:r>
              <a:rPr lang="ja-JP" altLang="en-US" smtClean="0"/>
              <a:t>に変更</a:t>
            </a:r>
            <a:endParaRPr kumimoji="1" lang="ja-JP" altLang="en-US"/>
          </a:p>
        </p:txBody>
      </p:sp>
      <p:sp>
        <p:nvSpPr>
          <p:cNvPr id="16" name="テキスト ボックス 15"/>
          <p:cNvSpPr txBox="1"/>
          <p:nvPr/>
        </p:nvSpPr>
        <p:spPr>
          <a:xfrm>
            <a:off x="7216782" y="6066989"/>
            <a:ext cx="4817344" cy="646331"/>
          </a:xfrm>
          <a:prstGeom prst="rect">
            <a:avLst/>
          </a:prstGeom>
          <a:noFill/>
        </p:spPr>
        <p:txBody>
          <a:bodyPr wrap="none" rtlCol="0">
            <a:spAutoFit/>
          </a:bodyPr>
          <a:lstStyle/>
          <a:p>
            <a:r>
              <a:rPr kumimoji="1" lang="en-US" altLang="ja-JP" smtClean="0"/>
              <a:t>Scene-Flowchart</a:t>
            </a:r>
            <a:r>
              <a:rPr kumimoji="1" lang="ja-JP" altLang="en-US" smtClean="0"/>
              <a:t>は完成しました。</a:t>
            </a:r>
            <a:endParaRPr kumimoji="1" lang="en-US" altLang="ja-JP" smtClean="0"/>
          </a:p>
          <a:p>
            <a:r>
              <a:rPr kumimoji="1" lang="ja-JP" altLang="en-US" smtClean="0">
                <a:solidFill>
                  <a:srgbClr val="FF0000"/>
                </a:solidFill>
              </a:rPr>
              <a:t>実際に全ての</a:t>
            </a:r>
            <a:r>
              <a:rPr kumimoji="1" lang="en-US" altLang="ja-JP" smtClean="0">
                <a:solidFill>
                  <a:srgbClr val="FF0000"/>
                </a:solidFill>
              </a:rPr>
              <a:t>scene</a:t>
            </a:r>
            <a:r>
              <a:rPr kumimoji="1" lang="ja-JP" altLang="en-US" smtClean="0">
                <a:solidFill>
                  <a:srgbClr val="FF0000"/>
                </a:solidFill>
              </a:rPr>
              <a:t>に</a:t>
            </a:r>
            <a:r>
              <a:rPr lang="ja-JP" altLang="en-US" smtClean="0">
                <a:solidFill>
                  <a:srgbClr val="FF0000"/>
                </a:solidFill>
              </a:rPr>
              <a:t>入れるか</a:t>
            </a:r>
            <a:r>
              <a:rPr lang="en-US" altLang="ja-JP" smtClean="0">
                <a:solidFill>
                  <a:srgbClr val="FF0000"/>
                </a:solidFill>
              </a:rPr>
              <a:t>debug</a:t>
            </a:r>
            <a:r>
              <a:rPr lang="ja-JP" altLang="en-US" smtClean="0">
                <a:solidFill>
                  <a:srgbClr val="FF0000"/>
                </a:solidFill>
              </a:rPr>
              <a:t>しましょう。</a:t>
            </a:r>
            <a:endParaRPr kumimoji="1" lang="en-US" altLang="ja-JP" smtClean="0">
              <a:solidFill>
                <a:srgbClr val="FF0000"/>
              </a:solidFill>
            </a:endParaRPr>
          </a:p>
        </p:txBody>
      </p:sp>
    </p:spTree>
    <p:extLst>
      <p:ext uri="{BB962C8B-B14F-4D97-AF65-F5344CB8AC3E}">
        <p14:creationId xmlns:p14="http://schemas.microsoft.com/office/powerpoint/2010/main" val="165730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8584401" cy="646331"/>
          </a:xfrm>
          <a:prstGeom prst="rect">
            <a:avLst/>
          </a:prstGeom>
          <a:noFill/>
        </p:spPr>
        <p:txBody>
          <a:bodyPr wrap="none" rtlCol="0">
            <a:spAutoFit/>
          </a:bodyPr>
          <a:lstStyle/>
          <a:p>
            <a:r>
              <a:rPr kumimoji="1" lang="ja-JP" altLang="en-US" dirty="0" smtClean="0"/>
              <a:t>・</a:t>
            </a:r>
            <a:r>
              <a:rPr kumimoji="1" lang="en-US" altLang="ja-JP" dirty="0" smtClean="0"/>
              <a:t>Title</a:t>
            </a:r>
            <a:r>
              <a:rPr kumimoji="1" lang="ja-JP" altLang="en-US" dirty="0" smtClean="0"/>
              <a:t>を作成</a:t>
            </a:r>
            <a:endParaRPr kumimoji="1" lang="en-US" altLang="ja-JP" dirty="0" smtClean="0"/>
          </a:p>
          <a:p>
            <a:r>
              <a:rPr lang="ja-JP" altLang="en-US" dirty="0"/>
              <a:t>　</a:t>
            </a:r>
            <a:r>
              <a:rPr lang="en-US" altLang="ja-JP" dirty="0" smtClean="0"/>
              <a:t>Title</a:t>
            </a:r>
            <a:r>
              <a:rPr lang="ja-JP" altLang="en-US" dirty="0" smtClean="0"/>
              <a:t>を作りましょう。初めに</a:t>
            </a:r>
            <a:r>
              <a:rPr lang="en-US" altLang="ja-JP" dirty="0" smtClean="0"/>
              <a:t>scene</a:t>
            </a:r>
            <a:r>
              <a:rPr lang="ja-JP" altLang="en-US" dirty="0" smtClean="0"/>
              <a:t>を作成しま</a:t>
            </a:r>
            <a:r>
              <a:rPr lang="ja-JP" altLang="en-US" dirty="0"/>
              <a:t>す</a:t>
            </a:r>
            <a:r>
              <a:rPr lang="ja-JP" altLang="en-US" dirty="0" smtClean="0"/>
              <a:t>。</a:t>
            </a:r>
            <a:r>
              <a:rPr lang="en-US" altLang="ja-JP" dirty="0" err="1" smtClean="0"/>
              <a:t>GameScene</a:t>
            </a:r>
            <a:r>
              <a:rPr lang="ja-JP" altLang="en-US" dirty="0" smtClean="0"/>
              <a:t>を作った時もやりましたね。</a:t>
            </a:r>
            <a:endParaRPr kumimoji="1" lang="ja-JP" altLang="en-US" dirty="0"/>
          </a:p>
        </p:txBody>
      </p:sp>
      <p:pic>
        <p:nvPicPr>
          <p:cNvPr id="2" name="図 1"/>
          <p:cNvPicPr>
            <a:picLocks noChangeAspect="1"/>
          </p:cNvPicPr>
          <p:nvPr/>
        </p:nvPicPr>
        <p:blipFill>
          <a:blip r:embed="rId2"/>
          <a:stretch>
            <a:fillRect/>
          </a:stretch>
        </p:blipFill>
        <p:spPr>
          <a:xfrm>
            <a:off x="206599" y="703822"/>
            <a:ext cx="2283626" cy="2098921"/>
          </a:xfrm>
          <a:prstGeom prst="rect">
            <a:avLst/>
          </a:prstGeom>
          <a:ln>
            <a:solidFill>
              <a:schemeClr val="tx1"/>
            </a:solidFill>
          </a:ln>
        </p:spPr>
      </p:pic>
      <p:sp>
        <p:nvSpPr>
          <p:cNvPr id="3" name="テキスト ボックス 2"/>
          <p:cNvSpPr txBox="1"/>
          <p:nvPr/>
        </p:nvSpPr>
        <p:spPr>
          <a:xfrm>
            <a:off x="2870200" y="1568616"/>
            <a:ext cx="3716082" cy="369332"/>
          </a:xfrm>
          <a:prstGeom prst="rect">
            <a:avLst/>
          </a:prstGeom>
          <a:noFill/>
        </p:spPr>
        <p:txBody>
          <a:bodyPr wrap="none" rtlCol="0">
            <a:spAutoFit/>
          </a:bodyPr>
          <a:lstStyle/>
          <a:p>
            <a:r>
              <a:rPr kumimoji="1" lang="ja-JP" altLang="en-US" dirty="0" smtClean="0"/>
              <a:t>追加：</a:t>
            </a:r>
            <a:r>
              <a:rPr kumimoji="1" lang="en-US" altLang="ja-JP" dirty="0" err="1" smtClean="0"/>
              <a:t>SceneTitle.h</a:t>
            </a:r>
            <a:r>
              <a:rPr kumimoji="1" lang="ja-JP" altLang="en-US" dirty="0" smtClean="0"/>
              <a:t>と</a:t>
            </a:r>
            <a:r>
              <a:rPr kumimoji="1" lang="en-US" altLang="ja-JP" dirty="0" smtClean="0"/>
              <a:t>.</a:t>
            </a:r>
            <a:r>
              <a:rPr kumimoji="1" lang="en-US" altLang="ja-JP" dirty="0" err="1" smtClean="0"/>
              <a:t>cpp</a:t>
            </a:r>
            <a:r>
              <a:rPr kumimoji="1" lang="ja-JP" altLang="en-US" dirty="0" smtClean="0"/>
              <a:t>を用意する。</a:t>
            </a:r>
            <a:endParaRPr kumimoji="1" lang="ja-JP" altLang="en-US" dirty="0"/>
          </a:p>
        </p:txBody>
      </p:sp>
      <p:cxnSp>
        <p:nvCxnSpPr>
          <p:cNvPr id="5" name="直線矢印コネクタ 4"/>
          <p:cNvCxnSpPr/>
          <p:nvPr/>
        </p:nvCxnSpPr>
        <p:spPr>
          <a:xfrm flipH="1">
            <a:off x="2209800" y="1782915"/>
            <a:ext cx="549275" cy="778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206599" y="3258341"/>
            <a:ext cx="4391025" cy="2628900"/>
          </a:xfrm>
          <a:prstGeom prst="rect">
            <a:avLst/>
          </a:prstGeom>
          <a:ln>
            <a:solidFill>
              <a:schemeClr val="tx1"/>
            </a:solidFill>
          </a:ln>
        </p:spPr>
      </p:pic>
      <p:sp>
        <p:nvSpPr>
          <p:cNvPr id="8" name="正方形/長方形 7"/>
          <p:cNvSpPr/>
          <p:nvPr/>
        </p:nvSpPr>
        <p:spPr>
          <a:xfrm>
            <a:off x="17598" y="2889009"/>
            <a:ext cx="1330814" cy="369332"/>
          </a:xfrm>
          <a:prstGeom prst="rect">
            <a:avLst/>
          </a:prstGeom>
        </p:spPr>
        <p:txBody>
          <a:bodyPr wrap="none">
            <a:spAutoFit/>
          </a:bodyPr>
          <a:lstStyle/>
          <a:p>
            <a:r>
              <a:rPr lang="ja-JP" altLang="en-US" dirty="0"/>
              <a:t>SceneTitle.h</a:t>
            </a:r>
          </a:p>
        </p:txBody>
      </p:sp>
    </p:spTree>
    <p:extLst>
      <p:ext uri="{BB962C8B-B14F-4D97-AF65-F5344CB8AC3E}">
        <p14:creationId xmlns:p14="http://schemas.microsoft.com/office/powerpoint/2010/main" val="237848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21772"/>
            <a:ext cx="1550424" cy="369332"/>
          </a:xfrm>
          <a:prstGeom prst="rect">
            <a:avLst/>
          </a:prstGeom>
        </p:spPr>
        <p:txBody>
          <a:bodyPr wrap="none">
            <a:spAutoFit/>
          </a:bodyPr>
          <a:lstStyle/>
          <a:p>
            <a:r>
              <a:rPr lang="ja-JP" altLang="en-US" dirty="0"/>
              <a:t>SceneTitle</a:t>
            </a:r>
            <a:r>
              <a:rPr lang="ja-JP" altLang="en-US" dirty="0" smtClean="0"/>
              <a:t>.</a:t>
            </a:r>
            <a:r>
              <a:rPr lang="en-US" altLang="ja-JP" dirty="0" err="1" smtClean="0"/>
              <a:t>cpp</a:t>
            </a:r>
            <a:endParaRPr lang="ja-JP" altLang="en-US" dirty="0"/>
          </a:p>
        </p:txBody>
      </p:sp>
      <p:pic>
        <p:nvPicPr>
          <p:cNvPr id="6" name="図 5"/>
          <p:cNvPicPr>
            <a:picLocks noChangeAspect="1"/>
          </p:cNvPicPr>
          <p:nvPr/>
        </p:nvPicPr>
        <p:blipFill>
          <a:blip r:embed="rId2"/>
          <a:stretch>
            <a:fillRect/>
          </a:stretch>
        </p:blipFill>
        <p:spPr>
          <a:xfrm>
            <a:off x="3225800" y="1389062"/>
            <a:ext cx="4672647" cy="1887538"/>
          </a:xfrm>
          <a:prstGeom prst="rect">
            <a:avLst/>
          </a:prstGeom>
          <a:ln>
            <a:solidFill>
              <a:schemeClr val="tx1"/>
            </a:solidFill>
          </a:ln>
        </p:spPr>
      </p:pic>
      <p:sp>
        <p:nvSpPr>
          <p:cNvPr id="7" name="テキスト ボックス 6"/>
          <p:cNvSpPr txBox="1"/>
          <p:nvPr/>
        </p:nvSpPr>
        <p:spPr>
          <a:xfrm>
            <a:off x="3225800" y="533400"/>
            <a:ext cx="6396303" cy="369332"/>
          </a:xfrm>
          <a:prstGeom prst="rect">
            <a:avLst/>
          </a:prstGeom>
          <a:noFill/>
        </p:spPr>
        <p:txBody>
          <a:bodyPr wrap="none" rtlCol="0">
            <a:spAutoFit/>
          </a:bodyPr>
          <a:lstStyle/>
          <a:p>
            <a:r>
              <a:rPr lang="en-US" altLang="ja-JP" dirty="0" smtClean="0"/>
              <a:t>SceneTile.cpp</a:t>
            </a:r>
            <a:r>
              <a:rPr lang="ja-JP" altLang="en-US" dirty="0" smtClean="0"/>
              <a:t>を記入したら</a:t>
            </a:r>
            <a:r>
              <a:rPr lang="en-US" altLang="ja-JP" dirty="0" err="1" smtClean="0"/>
              <a:t>GameHead.h</a:t>
            </a:r>
            <a:r>
              <a:rPr lang="ja-JP" altLang="en-US" dirty="0" smtClean="0"/>
              <a:t>に</a:t>
            </a:r>
            <a:r>
              <a:rPr lang="en-US" altLang="ja-JP" dirty="0" smtClean="0"/>
              <a:t>scene</a:t>
            </a:r>
            <a:r>
              <a:rPr lang="ja-JP" altLang="en-US" dirty="0" smtClean="0"/>
              <a:t>登録をしましょう。</a:t>
            </a:r>
            <a:endParaRPr lang="en-US" altLang="ja-JP" dirty="0"/>
          </a:p>
        </p:txBody>
      </p:sp>
      <p:sp>
        <p:nvSpPr>
          <p:cNvPr id="8" name="正方形/長方形 7"/>
          <p:cNvSpPr/>
          <p:nvPr/>
        </p:nvSpPr>
        <p:spPr>
          <a:xfrm>
            <a:off x="3174798" y="1045130"/>
            <a:ext cx="1412566" cy="369332"/>
          </a:xfrm>
          <a:prstGeom prst="rect">
            <a:avLst/>
          </a:prstGeom>
        </p:spPr>
        <p:txBody>
          <a:bodyPr wrap="none">
            <a:spAutoFit/>
          </a:bodyPr>
          <a:lstStyle/>
          <a:p>
            <a:r>
              <a:rPr lang="en-US" altLang="ja-JP" dirty="0" err="1"/>
              <a:t>GameHead.h</a:t>
            </a:r>
            <a:endParaRPr lang="ja-JP" altLang="en-US" dirty="0"/>
          </a:p>
        </p:txBody>
      </p:sp>
      <p:cxnSp>
        <p:nvCxnSpPr>
          <p:cNvPr id="9" name="直線矢印コネクタ 8"/>
          <p:cNvCxnSpPr/>
          <p:nvPr/>
        </p:nvCxnSpPr>
        <p:spPr>
          <a:xfrm flipH="1">
            <a:off x="5562124" y="1917700"/>
            <a:ext cx="2718276" cy="127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280400" y="1745734"/>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cxnSp>
        <p:nvCxnSpPr>
          <p:cNvPr id="12" name="直線矢印コネクタ 11"/>
          <p:cNvCxnSpPr/>
          <p:nvPr/>
        </p:nvCxnSpPr>
        <p:spPr>
          <a:xfrm flipV="1">
            <a:off x="5905023" y="3079906"/>
            <a:ext cx="31255" cy="96332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419600" y="4178300"/>
            <a:ext cx="7252370" cy="646331"/>
          </a:xfrm>
          <a:prstGeom prst="rect">
            <a:avLst/>
          </a:prstGeom>
          <a:noFill/>
        </p:spPr>
        <p:txBody>
          <a:bodyPr wrap="none" rtlCol="0">
            <a:spAutoFit/>
          </a:bodyPr>
          <a:lstStyle/>
          <a:p>
            <a:r>
              <a:rPr kumimoji="1" lang="ja-JP" altLang="en-US" dirty="0" smtClean="0">
                <a:solidFill>
                  <a:srgbClr val="FF0000"/>
                </a:solidFill>
              </a:rPr>
              <a:t>更新：ここに登録した</a:t>
            </a:r>
            <a:r>
              <a:rPr lang="en-US" altLang="ja-JP" dirty="0">
                <a:solidFill>
                  <a:srgbClr val="FF0000"/>
                </a:solidFill>
              </a:rPr>
              <a:t>S</a:t>
            </a:r>
            <a:r>
              <a:rPr kumimoji="1" lang="en-US" altLang="ja-JP" dirty="0" smtClean="0">
                <a:solidFill>
                  <a:srgbClr val="FF0000"/>
                </a:solidFill>
              </a:rPr>
              <a:t>cene</a:t>
            </a:r>
            <a:r>
              <a:rPr kumimoji="1" lang="ja-JP" altLang="en-US" dirty="0" smtClean="0">
                <a:solidFill>
                  <a:srgbClr val="FF0000"/>
                </a:solidFill>
              </a:rPr>
              <a:t>が</a:t>
            </a:r>
            <a:r>
              <a:rPr lang="en-US" altLang="ja-JP" dirty="0" smtClean="0">
                <a:solidFill>
                  <a:srgbClr val="FF0000"/>
                </a:solidFill>
              </a:rPr>
              <a:t>Game</a:t>
            </a:r>
            <a:r>
              <a:rPr lang="ja-JP" altLang="en-US" dirty="0" smtClean="0">
                <a:solidFill>
                  <a:srgbClr val="FF0000"/>
                </a:solidFill>
              </a:rPr>
              <a:t>開始</a:t>
            </a:r>
            <a:r>
              <a:rPr lang="ja-JP" altLang="en-US" dirty="0">
                <a:solidFill>
                  <a:srgbClr val="FF0000"/>
                </a:solidFill>
              </a:rPr>
              <a:t>時</a:t>
            </a:r>
            <a:r>
              <a:rPr lang="ja-JP" altLang="en-US" dirty="0" smtClean="0">
                <a:solidFill>
                  <a:srgbClr val="FF0000"/>
                </a:solidFill>
              </a:rPr>
              <a:t>に実行されます。</a:t>
            </a:r>
            <a:endParaRPr lang="en-US" altLang="ja-JP" dirty="0" smtClean="0">
              <a:solidFill>
                <a:srgbClr val="FF0000"/>
              </a:solidFill>
            </a:endParaRPr>
          </a:p>
          <a:p>
            <a:r>
              <a:rPr kumimoji="1" lang="en-US" altLang="ja-JP" dirty="0" smtClean="0">
                <a:solidFill>
                  <a:srgbClr val="FF0000"/>
                </a:solidFill>
              </a:rPr>
              <a:t>scene-flowchart</a:t>
            </a:r>
            <a:r>
              <a:rPr lang="ja-JP" altLang="en-US" dirty="0" smtClean="0">
                <a:solidFill>
                  <a:srgbClr val="FF0000"/>
                </a:solidFill>
              </a:rPr>
              <a:t>では</a:t>
            </a:r>
            <a:r>
              <a:rPr lang="en-US" altLang="ja-JP" dirty="0" err="1" smtClean="0">
                <a:solidFill>
                  <a:srgbClr val="FF0000"/>
                </a:solidFill>
              </a:rPr>
              <a:t>TitleScene</a:t>
            </a:r>
            <a:r>
              <a:rPr lang="ja-JP" altLang="en-US" dirty="0" smtClean="0">
                <a:solidFill>
                  <a:srgbClr val="FF0000"/>
                </a:solidFill>
              </a:rPr>
              <a:t>から開始になっているため、ここを変更する</a:t>
            </a:r>
            <a:endParaRPr kumimoji="1" lang="ja-JP" altLang="en-US" dirty="0">
              <a:solidFill>
                <a:srgbClr val="FF0000"/>
              </a:solidFill>
            </a:endParaRPr>
          </a:p>
        </p:txBody>
      </p:sp>
      <p:pic>
        <p:nvPicPr>
          <p:cNvPr id="16" name="図 15"/>
          <p:cNvPicPr>
            <a:picLocks noChangeAspect="1"/>
          </p:cNvPicPr>
          <p:nvPr/>
        </p:nvPicPr>
        <p:blipFill>
          <a:blip r:embed="rId3"/>
          <a:stretch>
            <a:fillRect/>
          </a:stretch>
        </p:blipFill>
        <p:spPr>
          <a:xfrm>
            <a:off x="74049" y="346879"/>
            <a:ext cx="2952750" cy="6429375"/>
          </a:xfrm>
          <a:prstGeom prst="rect">
            <a:avLst/>
          </a:prstGeom>
          <a:ln>
            <a:solidFill>
              <a:schemeClr val="tx1"/>
            </a:solidFill>
          </a:ln>
        </p:spPr>
      </p:pic>
      <p:sp>
        <p:nvSpPr>
          <p:cNvPr id="17" name="テキスト ボックス 16"/>
          <p:cNvSpPr txBox="1"/>
          <p:nvPr/>
        </p:nvSpPr>
        <p:spPr>
          <a:xfrm>
            <a:off x="3225800" y="5842000"/>
            <a:ext cx="8496237" cy="923330"/>
          </a:xfrm>
          <a:prstGeom prst="rect">
            <a:avLst/>
          </a:prstGeom>
          <a:noFill/>
        </p:spPr>
        <p:txBody>
          <a:bodyPr wrap="none" rtlCol="0">
            <a:spAutoFit/>
          </a:bodyPr>
          <a:lstStyle/>
          <a:p>
            <a:r>
              <a:rPr kumimoji="1" lang="ja-JP" altLang="en-US" dirty="0" smtClean="0"/>
              <a:t>実行させると、真っ暗な画面だけになりました。</a:t>
            </a:r>
            <a:endParaRPr kumimoji="1" lang="en-US" altLang="ja-JP" dirty="0" smtClean="0"/>
          </a:p>
          <a:p>
            <a:r>
              <a:rPr lang="ja-JP" altLang="en-US" dirty="0" smtClean="0"/>
              <a:t>開始する</a:t>
            </a:r>
            <a:r>
              <a:rPr lang="en-US" altLang="ja-JP" dirty="0" smtClean="0"/>
              <a:t>scene</a:t>
            </a:r>
            <a:r>
              <a:rPr lang="ja-JP" altLang="en-US" dirty="0" smtClean="0"/>
              <a:t>を</a:t>
            </a:r>
            <a:r>
              <a:rPr lang="en-US" altLang="ja-JP" dirty="0" smtClean="0"/>
              <a:t>title</a:t>
            </a:r>
            <a:r>
              <a:rPr lang="ja-JP" altLang="en-US" dirty="0" smtClean="0"/>
              <a:t>にしたので当然こうなります。空っぽな</a:t>
            </a:r>
            <a:r>
              <a:rPr lang="en-US" altLang="ja-JP" dirty="0" err="1" smtClean="0"/>
              <a:t>TitleScene</a:t>
            </a:r>
            <a:r>
              <a:rPr lang="ja-JP" altLang="en-US" dirty="0" smtClean="0"/>
              <a:t>を作り上げていき</a:t>
            </a:r>
            <a:endParaRPr lang="en-US" altLang="ja-JP" dirty="0" smtClean="0"/>
          </a:p>
          <a:p>
            <a:r>
              <a:rPr lang="ja-JP" altLang="en-US" dirty="0" smtClean="0"/>
              <a:t>ましょう。</a:t>
            </a:r>
            <a:endParaRPr kumimoji="1" lang="ja-JP" altLang="en-US" dirty="0"/>
          </a:p>
        </p:txBody>
      </p:sp>
    </p:spTree>
    <p:extLst>
      <p:ext uri="{BB962C8B-B14F-4D97-AF65-F5344CB8AC3E}">
        <p14:creationId xmlns:p14="http://schemas.microsoft.com/office/powerpoint/2010/main" val="215834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917861" cy="646331"/>
          </a:xfrm>
          <a:prstGeom prst="rect">
            <a:avLst/>
          </a:prstGeom>
          <a:noFill/>
        </p:spPr>
        <p:txBody>
          <a:bodyPr wrap="none" rtlCol="0">
            <a:spAutoFit/>
          </a:bodyPr>
          <a:lstStyle/>
          <a:p>
            <a:r>
              <a:rPr kumimoji="1" lang="ja-JP" altLang="en-US" smtClean="0"/>
              <a:t>・</a:t>
            </a:r>
            <a:r>
              <a:rPr kumimoji="1" lang="en-US" altLang="ja-JP" smtClean="0"/>
              <a:t>GameTitle</a:t>
            </a:r>
            <a:r>
              <a:rPr kumimoji="1" lang="ja-JP" altLang="en-US" smtClean="0"/>
              <a:t>を出力させよう。</a:t>
            </a:r>
            <a:endParaRPr kumimoji="1" lang="en-US" altLang="ja-JP" smtClean="0"/>
          </a:p>
          <a:p>
            <a:r>
              <a:rPr lang="ja-JP" altLang="en-US"/>
              <a:t>　</a:t>
            </a:r>
            <a:r>
              <a:rPr lang="ja-JP" altLang="en-US" smtClean="0"/>
              <a:t>本来は、</a:t>
            </a:r>
            <a:r>
              <a:rPr lang="en-US" altLang="ja-JP" smtClean="0"/>
              <a:t>Title</a:t>
            </a:r>
            <a:r>
              <a:rPr lang="ja-JP" altLang="en-US" smtClean="0"/>
              <a:t>も</a:t>
            </a:r>
            <a:r>
              <a:rPr lang="en-US" altLang="ja-JP" smtClean="0"/>
              <a:t>graphic</a:t>
            </a:r>
            <a:r>
              <a:rPr lang="ja-JP" altLang="en-US" smtClean="0"/>
              <a:t>を用意するのですが、今回は文字を出力する</a:t>
            </a:r>
            <a:r>
              <a:rPr lang="en-US" altLang="ja-JP" smtClean="0"/>
              <a:t>font</a:t>
            </a:r>
            <a:r>
              <a:rPr lang="ja-JP" altLang="en-US" smtClean="0"/>
              <a:t>機能を使ってやってみたいと思います。</a:t>
            </a:r>
            <a:endParaRPr kumimoji="1" lang="ja-JP" altLang="en-US"/>
          </a:p>
        </p:txBody>
      </p:sp>
      <p:pic>
        <p:nvPicPr>
          <p:cNvPr id="3" name="図 2"/>
          <p:cNvPicPr>
            <a:picLocks noChangeAspect="1"/>
          </p:cNvPicPr>
          <p:nvPr/>
        </p:nvPicPr>
        <p:blipFill>
          <a:blip r:embed="rId2"/>
          <a:stretch>
            <a:fillRect/>
          </a:stretch>
        </p:blipFill>
        <p:spPr>
          <a:xfrm>
            <a:off x="257175" y="868362"/>
            <a:ext cx="3485164" cy="1658938"/>
          </a:xfrm>
          <a:prstGeom prst="rect">
            <a:avLst/>
          </a:prstGeom>
          <a:ln>
            <a:solidFill>
              <a:schemeClr val="tx1"/>
            </a:solidFill>
          </a:ln>
        </p:spPr>
      </p:pic>
      <p:cxnSp>
        <p:nvCxnSpPr>
          <p:cNvPr id="6" name="直線矢印コネクタ 5"/>
          <p:cNvCxnSpPr/>
          <p:nvPr/>
        </p:nvCxnSpPr>
        <p:spPr>
          <a:xfrm flipH="1">
            <a:off x="3009424" y="1697831"/>
            <a:ext cx="927576" cy="4357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064000" y="1587500"/>
            <a:ext cx="7964040" cy="369332"/>
          </a:xfrm>
          <a:prstGeom prst="rect">
            <a:avLst/>
          </a:prstGeom>
          <a:noFill/>
        </p:spPr>
        <p:txBody>
          <a:bodyPr wrap="none" rtlCol="0">
            <a:spAutoFit/>
          </a:bodyPr>
          <a:lstStyle/>
          <a:p>
            <a:r>
              <a:rPr kumimoji="1" lang="ja-JP" altLang="en-US" smtClean="0"/>
              <a:t>追加：こちらの</a:t>
            </a:r>
            <a:r>
              <a:rPr kumimoji="1" lang="en-US" altLang="ja-JP" smtClean="0"/>
              <a:t>Header</a:t>
            </a:r>
            <a:r>
              <a:rPr kumimoji="1" lang="ja-JP" altLang="en-US" smtClean="0"/>
              <a:t>を</a:t>
            </a:r>
            <a:r>
              <a:rPr kumimoji="1" lang="en-US" altLang="ja-JP" smtClean="0"/>
              <a:t>include</a:t>
            </a:r>
            <a:r>
              <a:rPr kumimoji="1" lang="ja-JP" altLang="en-US" smtClean="0"/>
              <a:t>しましょう。ここに文字を描画する機能があります。</a:t>
            </a:r>
            <a:endParaRPr kumimoji="1" lang="ja-JP" altLang="en-US"/>
          </a:p>
        </p:txBody>
      </p:sp>
      <p:sp>
        <p:nvSpPr>
          <p:cNvPr id="9" name="テキスト ボックス 8"/>
          <p:cNvSpPr txBox="1"/>
          <p:nvPr/>
        </p:nvSpPr>
        <p:spPr>
          <a:xfrm>
            <a:off x="0" y="2749331"/>
            <a:ext cx="5136342" cy="646331"/>
          </a:xfrm>
          <a:prstGeom prst="rect">
            <a:avLst/>
          </a:prstGeom>
          <a:noFill/>
        </p:spPr>
        <p:txBody>
          <a:bodyPr wrap="none" rtlCol="0">
            <a:spAutoFit/>
          </a:bodyPr>
          <a:lstStyle/>
          <a:p>
            <a:r>
              <a:rPr kumimoji="1" lang="ja-JP" altLang="en-US" smtClean="0"/>
              <a:t>・文字を使うには</a:t>
            </a:r>
            <a:endParaRPr kumimoji="1" lang="en-US" altLang="ja-JP" smtClean="0"/>
          </a:p>
          <a:p>
            <a:r>
              <a:rPr lang="ja-JP" altLang="en-US"/>
              <a:t>　</a:t>
            </a:r>
            <a:r>
              <a:rPr lang="ja-JP" altLang="en-US" smtClean="0"/>
              <a:t>文字を出力するには下記の工程で出力できます。</a:t>
            </a:r>
            <a:endParaRPr kumimoji="1" lang="ja-JP" altLang="en-US"/>
          </a:p>
        </p:txBody>
      </p:sp>
      <p:sp>
        <p:nvSpPr>
          <p:cNvPr id="11" name="正方形/長方形 10"/>
          <p:cNvSpPr/>
          <p:nvPr/>
        </p:nvSpPr>
        <p:spPr>
          <a:xfrm>
            <a:off x="371475" y="3617693"/>
            <a:ext cx="4254500" cy="485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表示させる文字の</a:t>
            </a:r>
            <a:r>
              <a:rPr lang="en-US" altLang="ja-JP" smtClean="0"/>
              <a:t>graphic</a:t>
            </a:r>
            <a:r>
              <a:rPr lang="ja-JP" altLang="en-US" smtClean="0"/>
              <a:t>を作成</a:t>
            </a:r>
            <a:endParaRPr kumimoji="1" lang="ja-JP" altLang="en-US" dirty="0"/>
          </a:p>
        </p:txBody>
      </p:sp>
      <p:cxnSp>
        <p:nvCxnSpPr>
          <p:cNvPr id="12" name="直線矢印コネクタ 11"/>
          <p:cNvCxnSpPr/>
          <p:nvPr/>
        </p:nvCxnSpPr>
        <p:spPr>
          <a:xfrm>
            <a:off x="2473325" y="4150061"/>
            <a:ext cx="12700" cy="162843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58775" y="5905993"/>
            <a:ext cx="4254500" cy="485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作成した</a:t>
            </a:r>
            <a:r>
              <a:rPr kumimoji="1" lang="en-US" altLang="ja-JP" smtClean="0"/>
              <a:t>graphic</a:t>
            </a:r>
            <a:r>
              <a:rPr kumimoji="1" lang="ja-JP" altLang="en-US" smtClean="0"/>
              <a:t>を使用し文字列として出力</a:t>
            </a:r>
            <a:endParaRPr kumimoji="1" lang="ja-JP" altLang="en-US" dirty="0"/>
          </a:p>
        </p:txBody>
      </p:sp>
      <p:pic>
        <p:nvPicPr>
          <p:cNvPr id="17" name="図 16"/>
          <p:cNvPicPr>
            <a:picLocks noChangeAspect="1"/>
          </p:cNvPicPr>
          <p:nvPr/>
        </p:nvPicPr>
        <p:blipFill>
          <a:blip r:embed="rId3"/>
          <a:stretch>
            <a:fillRect/>
          </a:stretch>
        </p:blipFill>
        <p:spPr>
          <a:xfrm>
            <a:off x="5235442" y="3739398"/>
            <a:ext cx="4388663" cy="1826338"/>
          </a:xfrm>
          <a:prstGeom prst="rect">
            <a:avLst/>
          </a:prstGeom>
          <a:ln>
            <a:solidFill>
              <a:schemeClr val="tx1"/>
            </a:solidFill>
          </a:ln>
        </p:spPr>
      </p:pic>
      <p:sp>
        <p:nvSpPr>
          <p:cNvPr id="19" name="正方形/長方形 18"/>
          <p:cNvSpPr/>
          <p:nvPr/>
        </p:nvSpPr>
        <p:spPr>
          <a:xfrm>
            <a:off x="5136342" y="3395662"/>
            <a:ext cx="1550424" cy="369332"/>
          </a:xfrm>
          <a:prstGeom prst="rect">
            <a:avLst/>
          </a:prstGeom>
        </p:spPr>
        <p:txBody>
          <a:bodyPr wrap="none">
            <a:spAutoFit/>
          </a:bodyPr>
          <a:lstStyle/>
          <a:p>
            <a:r>
              <a:rPr lang="ja-JP" altLang="en-US"/>
              <a:t>SceneTitle.cpp</a:t>
            </a:r>
          </a:p>
        </p:txBody>
      </p:sp>
      <p:sp>
        <p:nvSpPr>
          <p:cNvPr id="21" name="テキスト ボックス 20"/>
          <p:cNvSpPr txBox="1"/>
          <p:nvPr/>
        </p:nvSpPr>
        <p:spPr>
          <a:xfrm>
            <a:off x="5174433" y="5657671"/>
            <a:ext cx="6853607" cy="1200329"/>
          </a:xfrm>
          <a:prstGeom prst="rect">
            <a:avLst/>
          </a:prstGeom>
          <a:noFill/>
        </p:spPr>
        <p:txBody>
          <a:bodyPr wrap="none" rtlCol="0">
            <a:spAutoFit/>
          </a:bodyPr>
          <a:lstStyle/>
          <a:p>
            <a:r>
              <a:rPr kumimoji="1" lang="ja-JP" altLang="en-US" smtClean="0"/>
              <a:t>追加：</a:t>
            </a:r>
            <a:endParaRPr kumimoji="1" lang="en-US" altLang="ja-JP" smtClean="0"/>
          </a:p>
          <a:p>
            <a:r>
              <a:rPr kumimoji="1" lang="en-US" altLang="ja-JP" smtClean="0"/>
              <a:t>Font::SetStrTexMethod</a:t>
            </a:r>
            <a:r>
              <a:rPr kumimoji="1" lang="ja-JP" altLang="en-US" smtClean="0"/>
              <a:t>を用いる事で、出力したい文字を</a:t>
            </a:r>
            <a:r>
              <a:rPr kumimoji="1" lang="en-US" altLang="ja-JP" smtClean="0"/>
              <a:t>graphic</a:t>
            </a:r>
            <a:r>
              <a:rPr kumimoji="1" lang="ja-JP" altLang="en-US" smtClean="0"/>
              <a:t>化する</a:t>
            </a:r>
            <a:endParaRPr kumimoji="1" lang="en-US" altLang="ja-JP" smtClean="0"/>
          </a:p>
          <a:p>
            <a:r>
              <a:rPr lang="ja-JP" altLang="en-US"/>
              <a:t>事</a:t>
            </a:r>
            <a:r>
              <a:rPr lang="ja-JP" altLang="en-US" smtClean="0"/>
              <a:t>ができます。</a:t>
            </a:r>
            <a:r>
              <a:rPr lang="en-US" altLang="ja-JP" smtClean="0"/>
              <a:t>Graphic</a:t>
            </a:r>
            <a:r>
              <a:rPr lang="ja-JP" altLang="en-US" smtClean="0"/>
              <a:t>情報は内部にあるので描画以外で見ることは</a:t>
            </a:r>
            <a:endParaRPr lang="en-US" altLang="ja-JP" smtClean="0"/>
          </a:p>
          <a:p>
            <a:r>
              <a:rPr kumimoji="1" lang="ja-JP" altLang="en-US" smtClean="0"/>
              <a:t>ありません</a:t>
            </a:r>
            <a:r>
              <a:rPr kumimoji="1" lang="ja-JP" altLang="en-US"/>
              <a:t>。</a:t>
            </a:r>
          </a:p>
        </p:txBody>
      </p:sp>
      <p:cxnSp>
        <p:nvCxnSpPr>
          <p:cNvPr id="22" name="直線矢印コネクタ 21"/>
          <p:cNvCxnSpPr/>
          <p:nvPr/>
        </p:nvCxnSpPr>
        <p:spPr>
          <a:xfrm flipV="1">
            <a:off x="6591300" y="4870451"/>
            <a:ext cx="374685" cy="90804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1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533653" cy="646331"/>
          </a:xfrm>
          <a:prstGeom prst="rect">
            <a:avLst/>
          </a:prstGeom>
          <a:noFill/>
        </p:spPr>
        <p:txBody>
          <a:bodyPr wrap="none" rtlCol="0">
            <a:spAutoFit/>
          </a:bodyPr>
          <a:lstStyle/>
          <a:p>
            <a:r>
              <a:rPr kumimoji="1" lang="ja-JP" altLang="en-US" smtClean="0"/>
              <a:t>・文字を画面に描画しよう。でもその前に整理整頓！</a:t>
            </a:r>
            <a:endParaRPr kumimoji="1" lang="en-US" altLang="ja-JP" smtClean="0"/>
          </a:p>
          <a:p>
            <a:r>
              <a:rPr lang="ja-JP" altLang="en-US"/>
              <a:t>　</a:t>
            </a:r>
            <a:r>
              <a:rPr lang="ja-JP" altLang="en-US" smtClean="0"/>
              <a:t>画面に描画をするのですが、</a:t>
            </a:r>
            <a:r>
              <a:rPr lang="en-US" altLang="ja-JP" smtClean="0"/>
              <a:t>Object</a:t>
            </a:r>
            <a:r>
              <a:rPr lang="ja-JP" altLang="en-US" smtClean="0"/>
              <a:t>用意しないといけませんので、</a:t>
            </a:r>
            <a:r>
              <a:rPr lang="en-US" altLang="ja-JP" smtClean="0"/>
              <a:t>Title</a:t>
            </a:r>
            <a:r>
              <a:rPr lang="ja-JP" altLang="en-US" smtClean="0"/>
              <a:t>用の</a:t>
            </a:r>
            <a:r>
              <a:rPr lang="en-US" altLang="ja-JP" smtClean="0"/>
              <a:t>Object</a:t>
            </a:r>
            <a:r>
              <a:rPr lang="ja-JP" altLang="en-US" smtClean="0"/>
              <a:t>を用意してあげましょう。</a:t>
            </a:r>
            <a:endParaRPr kumimoji="1" lang="ja-JP" altLang="en-US"/>
          </a:p>
        </p:txBody>
      </p:sp>
      <p:pic>
        <p:nvPicPr>
          <p:cNvPr id="5" name="図 4"/>
          <p:cNvPicPr>
            <a:picLocks noChangeAspect="1"/>
          </p:cNvPicPr>
          <p:nvPr/>
        </p:nvPicPr>
        <p:blipFill>
          <a:blip r:embed="rId2"/>
          <a:stretch>
            <a:fillRect/>
          </a:stretch>
        </p:blipFill>
        <p:spPr>
          <a:xfrm>
            <a:off x="179387" y="838200"/>
            <a:ext cx="1876425" cy="5867400"/>
          </a:xfrm>
          <a:prstGeom prst="rect">
            <a:avLst/>
          </a:prstGeom>
          <a:ln>
            <a:solidFill>
              <a:schemeClr val="tx1"/>
            </a:solidFill>
          </a:ln>
        </p:spPr>
      </p:pic>
      <p:sp>
        <p:nvSpPr>
          <p:cNvPr id="6" name="テキスト ボックス 5"/>
          <p:cNvSpPr txBox="1"/>
          <p:nvPr/>
        </p:nvSpPr>
        <p:spPr>
          <a:xfrm>
            <a:off x="2209800" y="731065"/>
            <a:ext cx="4772460" cy="923330"/>
          </a:xfrm>
          <a:prstGeom prst="rect">
            <a:avLst/>
          </a:prstGeom>
          <a:noFill/>
        </p:spPr>
        <p:txBody>
          <a:bodyPr wrap="none" rtlCol="0">
            <a:spAutoFit/>
          </a:bodyPr>
          <a:lstStyle/>
          <a:p>
            <a:r>
              <a:rPr kumimoji="1" lang="ja-JP" altLang="en-US" smtClean="0"/>
              <a:t>用意する前にそろそろ</a:t>
            </a:r>
            <a:r>
              <a:rPr lang="en-US" altLang="ja-JP" smtClean="0"/>
              <a:t>S</a:t>
            </a:r>
            <a:r>
              <a:rPr kumimoji="1" lang="en-US" altLang="ja-JP" smtClean="0"/>
              <a:t>olution</a:t>
            </a:r>
            <a:r>
              <a:rPr lang="en-US" altLang="ja-JP" smtClean="0"/>
              <a:t>Explorer</a:t>
            </a:r>
            <a:r>
              <a:rPr lang="ja-JP" altLang="en-US" smtClean="0"/>
              <a:t>が</a:t>
            </a:r>
            <a:endParaRPr lang="en-US" altLang="ja-JP"/>
          </a:p>
          <a:p>
            <a:r>
              <a:rPr lang="en-US" altLang="ja-JP" smtClean="0"/>
              <a:t>SauceFile</a:t>
            </a:r>
            <a:r>
              <a:rPr lang="ja-JP" altLang="en-US" smtClean="0"/>
              <a:t>の量が多くなってきましたのでそろそろ</a:t>
            </a:r>
            <a:endParaRPr lang="en-US" altLang="ja-JP" smtClean="0"/>
          </a:p>
          <a:p>
            <a:r>
              <a:rPr lang="ja-JP" altLang="en-US"/>
              <a:t>整理</a:t>
            </a:r>
            <a:r>
              <a:rPr lang="ja-JP" altLang="en-US" smtClean="0"/>
              <a:t>整頓したいと思います。</a:t>
            </a:r>
            <a:endParaRPr lang="en-US" altLang="ja-JP" smtClean="0"/>
          </a:p>
        </p:txBody>
      </p:sp>
      <p:pic>
        <p:nvPicPr>
          <p:cNvPr id="7" name="図 6"/>
          <p:cNvPicPr>
            <a:picLocks noChangeAspect="1"/>
          </p:cNvPicPr>
          <p:nvPr/>
        </p:nvPicPr>
        <p:blipFill>
          <a:blip r:embed="rId3"/>
          <a:stretch>
            <a:fillRect/>
          </a:stretch>
        </p:blipFill>
        <p:spPr>
          <a:xfrm>
            <a:off x="2344506" y="1709052"/>
            <a:ext cx="3676650" cy="742950"/>
          </a:xfrm>
          <a:prstGeom prst="rect">
            <a:avLst/>
          </a:prstGeom>
          <a:ln>
            <a:solidFill>
              <a:schemeClr val="tx1"/>
            </a:solidFill>
          </a:ln>
        </p:spPr>
      </p:pic>
      <p:sp>
        <p:nvSpPr>
          <p:cNvPr id="8" name="テキスト ボックス 7"/>
          <p:cNvSpPr txBox="1"/>
          <p:nvPr/>
        </p:nvSpPr>
        <p:spPr>
          <a:xfrm>
            <a:off x="2209800" y="2553023"/>
            <a:ext cx="3677610" cy="369332"/>
          </a:xfrm>
          <a:prstGeom prst="rect">
            <a:avLst/>
          </a:prstGeom>
          <a:noFill/>
        </p:spPr>
        <p:txBody>
          <a:bodyPr wrap="none" rtlCol="0">
            <a:spAutoFit/>
          </a:bodyPr>
          <a:lstStyle/>
          <a:p>
            <a:r>
              <a:rPr kumimoji="1" lang="ja-JP" altLang="en-US" smtClean="0"/>
              <a:t>「新しいフィルター」を</a:t>
            </a:r>
            <a:r>
              <a:rPr kumimoji="1" lang="en-US" altLang="ja-JP" smtClean="0"/>
              <a:t>Click</a:t>
            </a:r>
            <a:r>
              <a:rPr kumimoji="1" lang="ja-JP" altLang="en-US" smtClean="0"/>
              <a:t>しましょう。</a:t>
            </a:r>
            <a:endParaRPr kumimoji="1" lang="ja-JP" altLang="en-US"/>
          </a:p>
        </p:txBody>
      </p:sp>
      <p:pic>
        <p:nvPicPr>
          <p:cNvPr id="9" name="図 8"/>
          <p:cNvPicPr>
            <a:picLocks noChangeAspect="1"/>
          </p:cNvPicPr>
          <p:nvPr/>
        </p:nvPicPr>
        <p:blipFill>
          <a:blip r:embed="rId4"/>
          <a:stretch>
            <a:fillRect/>
          </a:stretch>
        </p:blipFill>
        <p:spPr>
          <a:xfrm>
            <a:off x="2416571" y="3008532"/>
            <a:ext cx="2850255" cy="1119743"/>
          </a:xfrm>
          <a:prstGeom prst="rect">
            <a:avLst/>
          </a:prstGeom>
          <a:ln>
            <a:solidFill>
              <a:schemeClr val="tx1"/>
            </a:solidFill>
          </a:ln>
        </p:spPr>
      </p:pic>
      <p:sp>
        <p:nvSpPr>
          <p:cNvPr id="10" name="テキスト ボックス 9"/>
          <p:cNvSpPr txBox="1"/>
          <p:nvPr/>
        </p:nvSpPr>
        <p:spPr>
          <a:xfrm>
            <a:off x="2209800" y="4214452"/>
            <a:ext cx="4066626" cy="369332"/>
          </a:xfrm>
          <a:prstGeom prst="rect">
            <a:avLst/>
          </a:prstGeom>
          <a:noFill/>
        </p:spPr>
        <p:txBody>
          <a:bodyPr wrap="none" rtlCol="0">
            <a:spAutoFit/>
          </a:bodyPr>
          <a:lstStyle/>
          <a:p>
            <a:r>
              <a:rPr kumimoji="1" lang="ja-JP" altLang="en-US" smtClean="0"/>
              <a:t>「</a:t>
            </a:r>
            <a:r>
              <a:rPr kumimoji="1" lang="en-US" altLang="ja-JP" smtClean="0"/>
              <a:t>NewFilter</a:t>
            </a:r>
            <a:r>
              <a:rPr kumimoji="1" lang="ja-JP" altLang="en-US" smtClean="0"/>
              <a:t>１」</a:t>
            </a:r>
            <a:r>
              <a:rPr lang="ja-JP" altLang="en-US" smtClean="0"/>
              <a:t>という</a:t>
            </a:r>
            <a:r>
              <a:rPr lang="en-US" altLang="ja-JP" smtClean="0"/>
              <a:t>folder</a:t>
            </a:r>
            <a:r>
              <a:rPr lang="ja-JP" altLang="en-US" smtClean="0"/>
              <a:t>が出ています。</a:t>
            </a:r>
            <a:endParaRPr kumimoji="1" lang="en-US" altLang="ja-JP" smtClean="0"/>
          </a:p>
        </p:txBody>
      </p:sp>
      <p:pic>
        <p:nvPicPr>
          <p:cNvPr id="11" name="図 10"/>
          <p:cNvPicPr>
            <a:picLocks noChangeAspect="1"/>
          </p:cNvPicPr>
          <p:nvPr/>
        </p:nvPicPr>
        <p:blipFill>
          <a:blip r:embed="rId5"/>
          <a:stretch>
            <a:fillRect/>
          </a:stretch>
        </p:blipFill>
        <p:spPr>
          <a:xfrm>
            <a:off x="2416571" y="4669961"/>
            <a:ext cx="2419350" cy="1990725"/>
          </a:xfrm>
          <a:prstGeom prst="rect">
            <a:avLst/>
          </a:prstGeom>
          <a:ln>
            <a:solidFill>
              <a:schemeClr val="tx1"/>
            </a:solidFill>
          </a:ln>
        </p:spPr>
      </p:pic>
      <p:sp>
        <p:nvSpPr>
          <p:cNvPr id="12" name="テキスト ボックス 11"/>
          <p:cNvSpPr txBox="1"/>
          <p:nvPr/>
        </p:nvSpPr>
        <p:spPr>
          <a:xfrm>
            <a:off x="4937052" y="6059269"/>
            <a:ext cx="4090415" cy="646331"/>
          </a:xfrm>
          <a:prstGeom prst="rect">
            <a:avLst/>
          </a:prstGeom>
          <a:noFill/>
        </p:spPr>
        <p:txBody>
          <a:bodyPr wrap="none" rtlCol="0">
            <a:spAutoFit/>
          </a:bodyPr>
          <a:lstStyle/>
          <a:p>
            <a:r>
              <a:rPr lang="ja-JP" altLang="en-US"/>
              <a:t>「</a:t>
            </a:r>
            <a:r>
              <a:rPr lang="en-US" altLang="ja-JP" smtClean="0"/>
              <a:t>N</a:t>
            </a:r>
            <a:r>
              <a:rPr kumimoji="1" lang="en-US" altLang="ja-JP" smtClean="0"/>
              <a:t>ewFiletr</a:t>
            </a:r>
            <a:r>
              <a:rPr kumimoji="1" lang="ja-JP" altLang="en-US" smtClean="0"/>
              <a:t>１」右</a:t>
            </a:r>
            <a:r>
              <a:rPr kumimoji="1" lang="en-US" altLang="ja-JP" smtClean="0"/>
              <a:t>Click</a:t>
            </a:r>
            <a:r>
              <a:rPr kumimoji="1" lang="ja-JP" altLang="en-US" smtClean="0"/>
              <a:t>して「名前を変更」で</a:t>
            </a:r>
            <a:endParaRPr kumimoji="1" lang="en-US" altLang="ja-JP" smtClean="0"/>
          </a:p>
          <a:p>
            <a:r>
              <a:rPr kumimoji="1" lang="ja-JP" altLang="en-US" smtClean="0"/>
              <a:t>名前を「</a:t>
            </a:r>
            <a:r>
              <a:rPr kumimoji="1" lang="en-US" altLang="ja-JP" smtClean="0"/>
              <a:t>GameMain</a:t>
            </a:r>
            <a:r>
              <a:rPr kumimoji="1" lang="ja-JP" altLang="en-US" smtClean="0"/>
              <a:t>」にしましょう。</a:t>
            </a:r>
            <a:endParaRPr kumimoji="1" lang="ja-JP" altLang="en-US"/>
          </a:p>
        </p:txBody>
      </p:sp>
      <p:cxnSp>
        <p:nvCxnSpPr>
          <p:cNvPr id="13" name="直線矢印コネクタ 12"/>
          <p:cNvCxnSpPr/>
          <p:nvPr/>
        </p:nvCxnSpPr>
        <p:spPr>
          <a:xfrm flipH="1">
            <a:off x="9865311" y="1597651"/>
            <a:ext cx="2589" cy="4805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6"/>
          <a:stretch>
            <a:fillRect/>
          </a:stretch>
        </p:blipFill>
        <p:spPr>
          <a:xfrm>
            <a:off x="8924925" y="2357590"/>
            <a:ext cx="1885950" cy="1619250"/>
          </a:xfrm>
          <a:prstGeom prst="rect">
            <a:avLst/>
          </a:prstGeom>
          <a:ln>
            <a:solidFill>
              <a:schemeClr val="tx1"/>
            </a:solidFill>
          </a:ln>
        </p:spPr>
      </p:pic>
      <p:sp>
        <p:nvSpPr>
          <p:cNvPr id="15" name="テキスト ボックス 14"/>
          <p:cNvSpPr txBox="1"/>
          <p:nvPr/>
        </p:nvSpPr>
        <p:spPr>
          <a:xfrm>
            <a:off x="6823676" y="3990613"/>
            <a:ext cx="5356659" cy="923330"/>
          </a:xfrm>
          <a:prstGeom prst="rect">
            <a:avLst/>
          </a:prstGeom>
          <a:noFill/>
        </p:spPr>
        <p:txBody>
          <a:bodyPr wrap="none" rtlCol="0">
            <a:spAutoFit/>
          </a:bodyPr>
          <a:lstStyle/>
          <a:p>
            <a:r>
              <a:rPr kumimoji="1" lang="en-US" altLang="ja-JP" smtClean="0"/>
              <a:t>GameMain</a:t>
            </a:r>
            <a:r>
              <a:rPr lang="ja-JP" altLang="en-US" smtClean="0"/>
              <a:t>に必要な</a:t>
            </a:r>
            <a:r>
              <a:rPr kumimoji="1" lang="en-US" altLang="ja-JP" smtClean="0"/>
              <a:t>cpp</a:t>
            </a:r>
            <a:r>
              <a:rPr kumimoji="1" lang="ja-JP" altLang="en-US" smtClean="0"/>
              <a:t>と</a:t>
            </a:r>
            <a:r>
              <a:rPr kumimoji="1" lang="en-US" altLang="ja-JP" smtClean="0"/>
              <a:t>h</a:t>
            </a:r>
            <a:r>
              <a:rPr kumimoji="1" lang="ja-JP" altLang="en-US" smtClean="0"/>
              <a:t>を全て「</a:t>
            </a:r>
            <a:r>
              <a:rPr kumimoji="1" lang="en-US" altLang="ja-JP" smtClean="0"/>
              <a:t>GameMain</a:t>
            </a:r>
            <a:r>
              <a:rPr kumimoji="1" lang="ja-JP" altLang="en-US" smtClean="0"/>
              <a:t>」</a:t>
            </a:r>
            <a:r>
              <a:rPr lang="en-US" altLang="ja-JP" smtClean="0"/>
              <a:t>Filter</a:t>
            </a:r>
            <a:r>
              <a:rPr lang="ja-JP" altLang="en-US" smtClean="0"/>
              <a:t>に</a:t>
            </a:r>
            <a:endParaRPr lang="en-US" altLang="ja-JP" smtClean="0"/>
          </a:p>
          <a:p>
            <a:r>
              <a:rPr kumimoji="1" lang="ja-JP" altLang="en-US" smtClean="0"/>
              <a:t>入れました。これで</a:t>
            </a:r>
            <a:r>
              <a:rPr kumimoji="1" lang="en-US" altLang="ja-JP" smtClean="0"/>
              <a:t>Title</a:t>
            </a:r>
            <a:r>
              <a:rPr kumimoji="1" lang="ja-JP" altLang="en-US" smtClean="0"/>
              <a:t>の作成だけに集中できます。</a:t>
            </a:r>
            <a:endParaRPr kumimoji="1" lang="en-US" altLang="ja-JP" smtClean="0"/>
          </a:p>
          <a:p>
            <a:r>
              <a:rPr kumimoji="1" lang="ja-JP" altLang="en-US" smtClean="0"/>
              <a:t>このように</a:t>
            </a:r>
            <a:r>
              <a:rPr kumimoji="1" lang="en-US" altLang="ja-JP" smtClean="0"/>
              <a:t>File</a:t>
            </a:r>
            <a:r>
              <a:rPr kumimoji="1" lang="ja-JP" altLang="en-US" smtClean="0"/>
              <a:t>が多くなったら</a:t>
            </a:r>
            <a:r>
              <a:rPr kumimoji="1" lang="en-US" altLang="ja-JP" smtClean="0"/>
              <a:t>Filter</a:t>
            </a:r>
            <a:r>
              <a:rPr kumimoji="1" lang="ja-JP" altLang="en-US" smtClean="0"/>
              <a:t>で整理整頓しましょう</a:t>
            </a:r>
            <a:endParaRPr kumimoji="1" lang="ja-JP" altLang="en-US"/>
          </a:p>
        </p:txBody>
      </p:sp>
      <p:cxnSp>
        <p:nvCxnSpPr>
          <p:cNvPr id="18" name="直線コネクタ 17"/>
          <p:cNvCxnSpPr/>
          <p:nvPr/>
        </p:nvCxnSpPr>
        <p:spPr>
          <a:xfrm flipH="1">
            <a:off x="6489700" y="1616295"/>
            <a:ext cx="337820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477000" y="1616295"/>
            <a:ext cx="35321" cy="422570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841698" y="2357590"/>
            <a:ext cx="1" cy="25916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3790898" y="3985571"/>
            <a:ext cx="1" cy="25916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0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485249" cy="369332"/>
          </a:xfrm>
          <a:prstGeom prst="rect">
            <a:avLst/>
          </a:prstGeom>
          <a:noFill/>
        </p:spPr>
        <p:txBody>
          <a:bodyPr wrap="none" rtlCol="0">
            <a:spAutoFit/>
          </a:bodyPr>
          <a:lstStyle/>
          <a:p>
            <a:r>
              <a:rPr kumimoji="1" lang="ja-JP" altLang="en-US" smtClean="0"/>
              <a:t>・</a:t>
            </a:r>
            <a:r>
              <a:rPr kumimoji="1" lang="en-US" altLang="ja-JP" smtClean="0"/>
              <a:t>Title</a:t>
            </a:r>
            <a:r>
              <a:rPr kumimoji="1" lang="ja-JP" altLang="en-US" smtClean="0"/>
              <a:t>表示用の</a:t>
            </a:r>
            <a:r>
              <a:rPr kumimoji="1" lang="en-US" altLang="ja-JP" smtClean="0"/>
              <a:t>Object</a:t>
            </a:r>
            <a:r>
              <a:rPr kumimoji="1" lang="ja-JP" altLang="en-US" smtClean="0"/>
              <a:t>を用意する。</a:t>
            </a:r>
            <a:endParaRPr kumimoji="1" lang="ja-JP" altLang="en-US"/>
          </a:p>
        </p:txBody>
      </p:sp>
      <p:pic>
        <p:nvPicPr>
          <p:cNvPr id="5" name="図 4"/>
          <p:cNvPicPr>
            <a:picLocks noChangeAspect="1"/>
          </p:cNvPicPr>
          <p:nvPr/>
        </p:nvPicPr>
        <p:blipFill>
          <a:blip r:embed="rId2"/>
          <a:stretch>
            <a:fillRect/>
          </a:stretch>
        </p:blipFill>
        <p:spPr>
          <a:xfrm>
            <a:off x="142423" y="369332"/>
            <a:ext cx="2358757" cy="2276475"/>
          </a:xfrm>
          <a:prstGeom prst="rect">
            <a:avLst/>
          </a:prstGeom>
          <a:ln>
            <a:solidFill>
              <a:schemeClr val="tx1"/>
            </a:solidFill>
          </a:ln>
        </p:spPr>
      </p:pic>
      <p:cxnSp>
        <p:nvCxnSpPr>
          <p:cNvPr id="6" name="直線矢印コネクタ 5"/>
          <p:cNvCxnSpPr/>
          <p:nvPr/>
        </p:nvCxnSpPr>
        <p:spPr>
          <a:xfrm flipH="1">
            <a:off x="2006125" y="1130300"/>
            <a:ext cx="637478" cy="793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flipH="1">
            <a:off x="2643601" y="953571"/>
            <a:ext cx="3706399" cy="646331"/>
          </a:xfrm>
          <a:prstGeom prst="rect">
            <a:avLst/>
          </a:prstGeom>
          <a:noFill/>
        </p:spPr>
        <p:txBody>
          <a:bodyPr wrap="square" rtlCol="0">
            <a:spAutoFit/>
          </a:bodyPr>
          <a:lstStyle/>
          <a:p>
            <a:r>
              <a:rPr kumimoji="1" lang="ja-JP" altLang="en-US" smtClean="0"/>
              <a:t>追加：いつもどおりにｃｐｐとｈを用意</a:t>
            </a:r>
            <a:endParaRPr kumimoji="1" lang="en-US" altLang="ja-JP" smtClean="0"/>
          </a:p>
          <a:p>
            <a:r>
              <a:rPr lang="ja-JP" altLang="en-US" smtClean="0"/>
              <a:t>名前は</a:t>
            </a:r>
            <a:r>
              <a:rPr lang="en-US" altLang="ja-JP" smtClean="0"/>
              <a:t>ObjTitle</a:t>
            </a:r>
            <a:r>
              <a:rPr lang="ja-JP" altLang="en-US" smtClean="0"/>
              <a:t>にしました。</a:t>
            </a:r>
            <a:endParaRPr kumimoji="1" lang="ja-JP" altLang="en-US" dirty="0"/>
          </a:p>
        </p:txBody>
      </p:sp>
      <p:pic>
        <p:nvPicPr>
          <p:cNvPr id="10" name="図 9"/>
          <p:cNvPicPr>
            <a:picLocks noChangeAspect="1"/>
          </p:cNvPicPr>
          <p:nvPr/>
        </p:nvPicPr>
        <p:blipFill>
          <a:blip r:embed="rId3"/>
          <a:stretch>
            <a:fillRect/>
          </a:stretch>
        </p:blipFill>
        <p:spPr>
          <a:xfrm>
            <a:off x="276994" y="3406775"/>
            <a:ext cx="3458261" cy="2916754"/>
          </a:xfrm>
          <a:prstGeom prst="rect">
            <a:avLst/>
          </a:prstGeom>
          <a:ln>
            <a:solidFill>
              <a:schemeClr val="tx1"/>
            </a:solidFill>
          </a:ln>
        </p:spPr>
      </p:pic>
      <p:pic>
        <p:nvPicPr>
          <p:cNvPr id="11" name="図 10"/>
          <p:cNvPicPr>
            <a:picLocks noChangeAspect="1"/>
          </p:cNvPicPr>
          <p:nvPr/>
        </p:nvPicPr>
        <p:blipFill>
          <a:blip r:embed="rId4"/>
          <a:stretch>
            <a:fillRect/>
          </a:stretch>
        </p:blipFill>
        <p:spPr>
          <a:xfrm>
            <a:off x="4125912" y="2610014"/>
            <a:ext cx="2224088" cy="4031844"/>
          </a:xfrm>
          <a:prstGeom prst="rect">
            <a:avLst/>
          </a:prstGeom>
          <a:ln>
            <a:solidFill>
              <a:schemeClr val="tx1"/>
            </a:solidFill>
          </a:ln>
        </p:spPr>
      </p:pic>
      <p:sp>
        <p:nvSpPr>
          <p:cNvPr id="12" name="正方形/長方形 11"/>
          <p:cNvSpPr/>
          <p:nvPr/>
        </p:nvSpPr>
        <p:spPr>
          <a:xfrm>
            <a:off x="4125912" y="2240682"/>
            <a:ext cx="1322798" cy="369332"/>
          </a:xfrm>
          <a:prstGeom prst="rect">
            <a:avLst/>
          </a:prstGeom>
        </p:spPr>
        <p:txBody>
          <a:bodyPr wrap="none">
            <a:spAutoFit/>
          </a:bodyPr>
          <a:lstStyle/>
          <a:p>
            <a:r>
              <a:rPr lang="en-US" altLang="ja-JP"/>
              <a:t>ObjTitle.cpp</a:t>
            </a:r>
            <a:endParaRPr lang="ja-JP" altLang="en-US"/>
          </a:p>
        </p:txBody>
      </p:sp>
      <p:sp>
        <p:nvSpPr>
          <p:cNvPr id="13" name="正方形/長方形 12"/>
          <p:cNvSpPr/>
          <p:nvPr/>
        </p:nvSpPr>
        <p:spPr>
          <a:xfrm>
            <a:off x="276994" y="3015139"/>
            <a:ext cx="1103187" cy="369332"/>
          </a:xfrm>
          <a:prstGeom prst="rect">
            <a:avLst/>
          </a:prstGeom>
        </p:spPr>
        <p:txBody>
          <a:bodyPr wrap="none">
            <a:spAutoFit/>
          </a:bodyPr>
          <a:lstStyle/>
          <a:p>
            <a:r>
              <a:rPr lang="ja-JP" altLang="en-US"/>
              <a:t>ObjTitle</a:t>
            </a:r>
            <a:r>
              <a:rPr lang="ja-JP" altLang="en-US" smtClean="0"/>
              <a:t>.</a:t>
            </a:r>
            <a:r>
              <a:rPr lang="en-US" altLang="ja-JP"/>
              <a:t>h</a:t>
            </a:r>
            <a:endParaRPr lang="ja-JP" altLang="en-US"/>
          </a:p>
        </p:txBody>
      </p:sp>
      <p:pic>
        <p:nvPicPr>
          <p:cNvPr id="14" name="図 13"/>
          <p:cNvPicPr>
            <a:picLocks noChangeAspect="1"/>
          </p:cNvPicPr>
          <p:nvPr/>
        </p:nvPicPr>
        <p:blipFill>
          <a:blip r:embed="rId5"/>
          <a:stretch>
            <a:fillRect/>
          </a:stretch>
        </p:blipFill>
        <p:spPr>
          <a:xfrm>
            <a:off x="7065094" y="2684383"/>
            <a:ext cx="2421806" cy="1863903"/>
          </a:xfrm>
          <a:prstGeom prst="rect">
            <a:avLst/>
          </a:prstGeom>
          <a:ln>
            <a:solidFill>
              <a:schemeClr val="tx1"/>
            </a:solidFill>
          </a:ln>
        </p:spPr>
      </p:pic>
      <p:pic>
        <p:nvPicPr>
          <p:cNvPr id="15" name="図 14"/>
          <p:cNvPicPr>
            <a:picLocks noChangeAspect="1"/>
          </p:cNvPicPr>
          <p:nvPr/>
        </p:nvPicPr>
        <p:blipFill>
          <a:blip r:embed="rId6"/>
          <a:stretch>
            <a:fillRect/>
          </a:stretch>
        </p:blipFill>
        <p:spPr>
          <a:xfrm>
            <a:off x="7065094" y="4625936"/>
            <a:ext cx="2421806" cy="1774503"/>
          </a:xfrm>
          <a:prstGeom prst="rect">
            <a:avLst/>
          </a:prstGeom>
          <a:ln>
            <a:solidFill>
              <a:schemeClr val="tx1"/>
            </a:solidFill>
          </a:ln>
        </p:spPr>
      </p:pic>
      <p:sp>
        <p:nvSpPr>
          <p:cNvPr id="16" name="正方形/長方形 15"/>
          <p:cNvSpPr/>
          <p:nvPr/>
        </p:nvSpPr>
        <p:spPr>
          <a:xfrm>
            <a:off x="7039694" y="2276475"/>
            <a:ext cx="1412566" cy="369332"/>
          </a:xfrm>
          <a:prstGeom prst="rect">
            <a:avLst/>
          </a:prstGeom>
        </p:spPr>
        <p:txBody>
          <a:bodyPr wrap="none">
            <a:spAutoFit/>
          </a:bodyPr>
          <a:lstStyle/>
          <a:p>
            <a:r>
              <a:rPr lang="ja-JP" altLang="en-US"/>
              <a:t>GameHead.h</a:t>
            </a:r>
          </a:p>
        </p:txBody>
      </p:sp>
    </p:spTree>
    <p:extLst>
      <p:ext uri="{BB962C8B-B14F-4D97-AF65-F5344CB8AC3E}">
        <p14:creationId xmlns:p14="http://schemas.microsoft.com/office/powerpoint/2010/main" val="372692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902402" cy="646331"/>
          </a:xfrm>
          <a:prstGeom prst="rect">
            <a:avLst/>
          </a:prstGeom>
          <a:noFill/>
        </p:spPr>
        <p:txBody>
          <a:bodyPr wrap="none" rtlCol="0">
            <a:spAutoFit/>
          </a:bodyPr>
          <a:lstStyle/>
          <a:p>
            <a:r>
              <a:rPr kumimoji="1" lang="ja-JP" altLang="en-US" smtClean="0"/>
              <a:t>・</a:t>
            </a:r>
            <a:r>
              <a:rPr kumimoji="1" lang="en-US" altLang="ja-JP" smtClean="0"/>
              <a:t>Object</a:t>
            </a:r>
            <a:r>
              <a:rPr kumimoji="1" lang="ja-JP" altLang="en-US" smtClean="0"/>
              <a:t>を</a:t>
            </a:r>
            <a:r>
              <a:rPr lang="en-US" altLang="ja-JP" smtClean="0"/>
              <a:t>SceneTitle</a:t>
            </a:r>
            <a:r>
              <a:rPr lang="ja-JP" altLang="en-US" smtClean="0"/>
              <a:t>の</a:t>
            </a:r>
            <a:r>
              <a:rPr lang="en-US" altLang="ja-JP" smtClean="0"/>
              <a:t>Init</a:t>
            </a:r>
            <a:r>
              <a:rPr lang="ja-JP" altLang="en-US" smtClean="0"/>
              <a:t>に登録</a:t>
            </a:r>
            <a:endParaRPr lang="en-US" altLang="ja-JP" smtClean="0"/>
          </a:p>
          <a:p>
            <a:r>
              <a:rPr kumimoji="1" lang="ja-JP" altLang="en-US"/>
              <a:t>　</a:t>
            </a:r>
            <a:r>
              <a:rPr kumimoji="1" lang="ja-JP" altLang="en-US" smtClean="0"/>
              <a:t>登録をしないと描画</a:t>
            </a:r>
            <a:r>
              <a:rPr kumimoji="1" lang="en-US" altLang="ja-JP" smtClean="0"/>
              <a:t>program</a:t>
            </a:r>
            <a:r>
              <a:rPr kumimoji="1" lang="ja-JP" altLang="en-US" smtClean="0"/>
              <a:t>を打っても描画されないので先に登録</a:t>
            </a:r>
            <a:endParaRPr kumimoji="1" lang="ja-JP" altLang="en-US"/>
          </a:p>
        </p:txBody>
      </p:sp>
      <p:pic>
        <p:nvPicPr>
          <p:cNvPr id="5" name="図 4"/>
          <p:cNvPicPr>
            <a:picLocks noChangeAspect="1"/>
          </p:cNvPicPr>
          <p:nvPr/>
        </p:nvPicPr>
        <p:blipFill>
          <a:blip r:embed="rId2"/>
          <a:stretch>
            <a:fillRect/>
          </a:stretch>
        </p:blipFill>
        <p:spPr>
          <a:xfrm>
            <a:off x="277812" y="1002963"/>
            <a:ext cx="6403606" cy="19335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49398" y="3441363"/>
            <a:ext cx="6403606" cy="1336675"/>
          </a:xfrm>
          <a:prstGeom prst="rect">
            <a:avLst/>
          </a:prstGeom>
          <a:ln>
            <a:solidFill>
              <a:schemeClr val="tx1"/>
            </a:solidFill>
          </a:ln>
        </p:spPr>
      </p:pic>
      <p:sp>
        <p:nvSpPr>
          <p:cNvPr id="7" name="正方形/長方形 6"/>
          <p:cNvSpPr/>
          <p:nvPr/>
        </p:nvSpPr>
        <p:spPr>
          <a:xfrm>
            <a:off x="188912" y="646331"/>
            <a:ext cx="1550424" cy="369332"/>
          </a:xfrm>
          <a:prstGeom prst="rect">
            <a:avLst/>
          </a:prstGeom>
        </p:spPr>
        <p:txBody>
          <a:bodyPr wrap="none">
            <a:spAutoFit/>
          </a:bodyPr>
          <a:lstStyle/>
          <a:p>
            <a:r>
              <a:rPr lang="ja-JP" altLang="en-US" dirty="0"/>
              <a:t>SceneTitle</a:t>
            </a:r>
            <a:r>
              <a:rPr lang="ja-JP" altLang="en-US" dirty="0" smtClean="0"/>
              <a:t>.</a:t>
            </a:r>
            <a:r>
              <a:rPr lang="en-US" altLang="ja-JP" dirty="0" err="1" smtClean="0"/>
              <a:t>cpp</a:t>
            </a:r>
            <a:endParaRPr lang="ja-JP" altLang="en-US" dirty="0"/>
          </a:p>
        </p:txBody>
      </p:sp>
      <p:sp>
        <p:nvSpPr>
          <p:cNvPr id="8" name="正方形/長方形 7"/>
          <p:cNvSpPr/>
          <p:nvPr/>
        </p:nvSpPr>
        <p:spPr>
          <a:xfrm>
            <a:off x="249398" y="3072031"/>
            <a:ext cx="1322798" cy="369332"/>
          </a:xfrm>
          <a:prstGeom prst="rect">
            <a:avLst/>
          </a:prstGeom>
        </p:spPr>
        <p:txBody>
          <a:bodyPr wrap="none">
            <a:spAutoFit/>
          </a:bodyPr>
          <a:lstStyle/>
          <a:p>
            <a:r>
              <a:rPr lang="en-US" altLang="ja-JP"/>
              <a:t>ObjTitle.cpp</a:t>
            </a:r>
            <a:endParaRPr lang="ja-JP" altLang="en-US"/>
          </a:p>
        </p:txBody>
      </p:sp>
      <p:sp>
        <p:nvSpPr>
          <p:cNvPr id="9" name="テキスト ボックス 8"/>
          <p:cNvSpPr txBox="1"/>
          <p:nvPr/>
        </p:nvSpPr>
        <p:spPr>
          <a:xfrm>
            <a:off x="188912" y="4992906"/>
            <a:ext cx="8349658" cy="923330"/>
          </a:xfrm>
          <a:prstGeom prst="rect">
            <a:avLst/>
          </a:prstGeom>
          <a:noFill/>
          <a:ln>
            <a:solidFill>
              <a:srgbClr val="FF0000"/>
            </a:solidFill>
          </a:ln>
        </p:spPr>
        <p:txBody>
          <a:bodyPr wrap="none" rtlCol="0">
            <a:spAutoFit/>
          </a:bodyPr>
          <a:lstStyle/>
          <a:p>
            <a:r>
              <a:rPr kumimoji="1" lang="en-US" altLang="ja-JP" smtClean="0"/>
              <a:t>StrDrawMethod</a:t>
            </a:r>
            <a:r>
              <a:rPr lang="ja-JP" altLang="en-US" smtClean="0"/>
              <a:t>で登録した文字を出力することができます。</a:t>
            </a:r>
            <a:endParaRPr lang="en-US" altLang="ja-JP" smtClean="0"/>
          </a:p>
          <a:p>
            <a:endParaRPr kumimoji="1" lang="en-US" altLang="ja-JP"/>
          </a:p>
          <a:p>
            <a:r>
              <a:rPr lang="en-US" altLang="ja-JP" b="1" smtClean="0"/>
              <a:t>Font::StrDraw( L</a:t>
            </a:r>
            <a:r>
              <a:rPr lang="en-US" altLang="ja-JP" b="1" smtClean="0">
                <a:solidFill>
                  <a:srgbClr val="FF0000"/>
                </a:solidFill>
              </a:rPr>
              <a:t>“</a:t>
            </a:r>
            <a:r>
              <a:rPr lang="ja-JP" altLang="en-US" b="1" smtClean="0">
                <a:solidFill>
                  <a:srgbClr val="FF0000"/>
                </a:solidFill>
              </a:rPr>
              <a:t>出力したい文字列</a:t>
            </a:r>
            <a:r>
              <a:rPr lang="en-US" altLang="ja-JP" b="1" smtClean="0">
                <a:solidFill>
                  <a:srgbClr val="FF0000"/>
                </a:solidFill>
              </a:rPr>
              <a:t>” </a:t>
            </a:r>
            <a:r>
              <a:rPr lang="en-US" altLang="ja-JP" b="1" smtClean="0"/>
              <a:t>,  x</a:t>
            </a:r>
            <a:r>
              <a:rPr lang="ja-JP" altLang="en-US" b="1" smtClean="0"/>
              <a:t>位置 </a:t>
            </a:r>
            <a:r>
              <a:rPr lang="en-US" altLang="ja-JP" b="1" smtClean="0"/>
              <a:t>, y</a:t>
            </a:r>
            <a:r>
              <a:rPr lang="ja-JP" altLang="en-US" b="1" smtClean="0"/>
              <a:t>位置 </a:t>
            </a:r>
            <a:r>
              <a:rPr lang="en-US" altLang="ja-JP" b="1" smtClean="0"/>
              <a:t>,  </a:t>
            </a:r>
            <a:r>
              <a:rPr lang="ja-JP" altLang="en-US" b="1" smtClean="0"/>
              <a:t>文字の大きさ </a:t>
            </a:r>
            <a:r>
              <a:rPr lang="en-US" altLang="ja-JP" b="1" smtClean="0"/>
              <a:t>, color</a:t>
            </a:r>
            <a:r>
              <a:rPr lang="ja-JP" altLang="en-US" b="1" smtClean="0"/>
              <a:t>配列　</a:t>
            </a:r>
            <a:r>
              <a:rPr lang="en-US" altLang="ja-JP" b="1" smtClean="0"/>
              <a:t>)</a:t>
            </a:r>
            <a:r>
              <a:rPr lang="ja-JP" altLang="en-US" b="1"/>
              <a:t> </a:t>
            </a:r>
            <a:r>
              <a:rPr lang="en-US" altLang="ja-JP" b="1" smtClean="0"/>
              <a:t>;</a:t>
            </a:r>
            <a:endParaRPr kumimoji="1" lang="ja-JP" altLang="en-US" b="1"/>
          </a:p>
        </p:txBody>
      </p:sp>
      <p:cxnSp>
        <p:nvCxnSpPr>
          <p:cNvPr id="10" name="直線矢印コネクタ 9"/>
          <p:cNvCxnSpPr/>
          <p:nvPr/>
        </p:nvCxnSpPr>
        <p:spPr>
          <a:xfrm flipH="1">
            <a:off x="5588000" y="1272500"/>
            <a:ext cx="1392766" cy="10770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980766" y="1117600"/>
            <a:ext cx="2601994" cy="369332"/>
          </a:xfrm>
          <a:prstGeom prst="rect">
            <a:avLst/>
          </a:prstGeom>
          <a:noFill/>
        </p:spPr>
        <p:txBody>
          <a:bodyPr wrap="none" rtlCol="0">
            <a:spAutoFit/>
          </a:bodyPr>
          <a:lstStyle/>
          <a:p>
            <a:r>
              <a:rPr lang="ja-JP" altLang="en-US" smtClean="0"/>
              <a:t>追加：</a:t>
            </a:r>
            <a:r>
              <a:rPr lang="en-US" altLang="ja-JP" smtClean="0"/>
              <a:t>title</a:t>
            </a:r>
            <a:r>
              <a:rPr lang="ja-JP" altLang="en-US" smtClean="0"/>
              <a:t>を</a:t>
            </a:r>
            <a:r>
              <a:rPr lang="en-US" altLang="ja-JP" smtClean="0"/>
              <a:t>object</a:t>
            </a:r>
            <a:r>
              <a:rPr lang="ja-JP" altLang="en-US" smtClean="0"/>
              <a:t>に登録</a:t>
            </a:r>
            <a:endParaRPr kumimoji="1" lang="ja-JP" altLang="en-US"/>
          </a:p>
        </p:txBody>
      </p:sp>
      <p:cxnSp>
        <p:nvCxnSpPr>
          <p:cNvPr id="14" name="直線矢印コネクタ 13"/>
          <p:cNvCxnSpPr/>
          <p:nvPr/>
        </p:nvCxnSpPr>
        <p:spPr>
          <a:xfrm flipH="1">
            <a:off x="5740400" y="3441363"/>
            <a:ext cx="1322798" cy="6598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063198" y="3108504"/>
            <a:ext cx="2991525" cy="369332"/>
          </a:xfrm>
          <a:prstGeom prst="rect">
            <a:avLst/>
          </a:prstGeom>
          <a:noFill/>
        </p:spPr>
        <p:txBody>
          <a:bodyPr wrap="none" rtlCol="0">
            <a:spAutoFit/>
          </a:bodyPr>
          <a:lstStyle/>
          <a:p>
            <a:r>
              <a:rPr lang="ja-JP" altLang="en-US" smtClean="0"/>
              <a:t>追加：</a:t>
            </a:r>
            <a:r>
              <a:rPr lang="ja-JP" altLang="en-US"/>
              <a:t>文字</a:t>
            </a:r>
            <a:r>
              <a:rPr lang="ja-JP" altLang="en-US" smtClean="0"/>
              <a:t>を出力命令を打つ</a:t>
            </a:r>
            <a:endParaRPr kumimoji="1" lang="ja-JP" altLang="en-US"/>
          </a:p>
        </p:txBody>
      </p:sp>
      <p:sp>
        <p:nvSpPr>
          <p:cNvPr id="18" name="テキスト ボックス 17"/>
          <p:cNvSpPr txBox="1"/>
          <p:nvPr/>
        </p:nvSpPr>
        <p:spPr>
          <a:xfrm>
            <a:off x="188912" y="5916236"/>
            <a:ext cx="12062020" cy="807913"/>
          </a:xfrm>
          <a:prstGeom prst="rect">
            <a:avLst/>
          </a:prstGeom>
          <a:noFill/>
        </p:spPr>
        <p:txBody>
          <a:bodyPr wrap="none" rtlCol="0">
            <a:spAutoFit/>
          </a:bodyPr>
          <a:lstStyle/>
          <a:p>
            <a:r>
              <a:rPr lang="ja-JP" altLang="en-US" sz="1050" smtClean="0"/>
              <a:t>ﾀﾞﾌﾞﾙｺｰﾃｰｼｮﾝ　　　　　　　　　　　　ｼﾝｸﾞﾙｺｰﾃｰｼｮﾝ</a:t>
            </a:r>
            <a:endParaRPr kumimoji="1" lang="en-US" altLang="ja-JP" sz="1050" smtClean="0"/>
          </a:p>
          <a:p>
            <a:r>
              <a:rPr kumimoji="1" lang="en-US" altLang="ja-JP" smtClean="0"/>
              <a:t>“ </a:t>
            </a:r>
            <a:r>
              <a:rPr kumimoji="1" lang="ja-JP" altLang="en-US" smtClean="0"/>
              <a:t>○○</a:t>
            </a:r>
            <a:r>
              <a:rPr kumimoji="1" lang="en-US" altLang="ja-JP" smtClean="0"/>
              <a:t> ”</a:t>
            </a:r>
            <a:r>
              <a:rPr kumimoji="1" lang="ja-JP" altLang="en-US" smtClean="0"/>
              <a:t>　は文字列、</a:t>
            </a:r>
            <a:r>
              <a:rPr kumimoji="1" lang="en-US" altLang="ja-JP" smtClean="0"/>
              <a:t>‘ </a:t>
            </a:r>
            <a:r>
              <a:rPr lang="ja-JP" altLang="en-US" smtClean="0"/>
              <a:t>○○</a:t>
            </a:r>
            <a:r>
              <a:rPr kumimoji="1" lang="en-US" altLang="ja-JP" smtClean="0"/>
              <a:t> ’ </a:t>
            </a:r>
            <a:r>
              <a:rPr kumimoji="1" lang="ja-JP" altLang="en-US" smtClean="0"/>
              <a:t>は文字を表している。　それではその前の「　</a:t>
            </a:r>
            <a:r>
              <a:rPr kumimoji="1" lang="en-US" altLang="ja-JP" smtClean="0"/>
              <a:t>L</a:t>
            </a:r>
            <a:r>
              <a:rPr kumimoji="1" lang="ja-JP" altLang="en-US" smtClean="0"/>
              <a:t>　」　は何を意味しているのでしょうか？</a:t>
            </a:r>
            <a:endParaRPr kumimoji="1" lang="en-US" altLang="ja-JP" smtClean="0"/>
          </a:p>
          <a:p>
            <a:r>
              <a:rPr lang="ja-JP" altLang="en-US" smtClean="0"/>
              <a:t>ついでに、無変換の英数字以外は、一文字であっても文字列として扱います。「あ」←これは文字列（理由　</a:t>
            </a:r>
            <a:r>
              <a:rPr lang="en-US" altLang="ja-JP" smtClean="0"/>
              <a:t>2byte</a:t>
            </a:r>
            <a:r>
              <a:rPr lang="ja-JP" altLang="en-US" smtClean="0"/>
              <a:t>以上なので）</a:t>
            </a:r>
            <a:endParaRPr kumimoji="1" lang="ja-JP" altLang="en-US"/>
          </a:p>
        </p:txBody>
      </p:sp>
    </p:spTree>
    <p:extLst>
      <p:ext uri="{BB962C8B-B14F-4D97-AF65-F5344CB8AC3E}">
        <p14:creationId xmlns:p14="http://schemas.microsoft.com/office/powerpoint/2010/main" val="212860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43581" cy="1477328"/>
          </a:xfrm>
          <a:prstGeom prst="rect">
            <a:avLst/>
          </a:prstGeom>
          <a:noFill/>
        </p:spPr>
        <p:txBody>
          <a:bodyPr wrap="none" rtlCol="0">
            <a:spAutoFit/>
          </a:bodyPr>
          <a:lstStyle/>
          <a:p>
            <a:r>
              <a:rPr kumimoji="1" lang="ja-JP" altLang="en-US" smtClean="0"/>
              <a:t>・文字には種類がある</a:t>
            </a:r>
            <a:endParaRPr kumimoji="1" lang="en-US" altLang="ja-JP" smtClean="0"/>
          </a:p>
          <a:p>
            <a:r>
              <a:rPr lang="ja-JP" altLang="en-US"/>
              <a:t>　</a:t>
            </a:r>
            <a:r>
              <a:rPr lang="ja-JP" altLang="en-US" smtClean="0"/>
              <a:t>１文字情報を登録するのが</a:t>
            </a:r>
            <a:r>
              <a:rPr lang="en-US" altLang="ja-JP" smtClean="0"/>
              <a:t>char</a:t>
            </a:r>
            <a:r>
              <a:rPr lang="ja-JP" altLang="en-US" smtClean="0"/>
              <a:t>型で１</a:t>
            </a:r>
            <a:r>
              <a:rPr lang="en-US" altLang="ja-JP" smtClean="0"/>
              <a:t>byte</a:t>
            </a:r>
            <a:r>
              <a:rPr lang="ja-JP" altLang="en-US" smtClean="0"/>
              <a:t>です。表現できる数が</a:t>
            </a:r>
            <a:r>
              <a:rPr lang="en-US" altLang="ja-JP" smtClean="0"/>
              <a:t>256</a:t>
            </a:r>
            <a:r>
              <a:rPr lang="ja-JP" altLang="en-US" smtClean="0"/>
              <a:t>種類である。英語であれば問題ないが、各国の言葉を</a:t>
            </a:r>
            <a:endParaRPr lang="en-US" altLang="ja-JP" smtClean="0"/>
          </a:p>
          <a:p>
            <a:r>
              <a:rPr kumimoji="1" lang="ja-JP" altLang="en-US" smtClean="0"/>
              <a:t>表現しようと思うと</a:t>
            </a:r>
            <a:r>
              <a:rPr kumimoji="1" lang="en-US" altLang="ja-JP" smtClean="0"/>
              <a:t>1byte</a:t>
            </a:r>
            <a:r>
              <a:rPr kumimoji="1" lang="ja-JP" altLang="en-US" smtClean="0"/>
              <a:t>では到底不可能です。では、１文字を</a:t>
            </a:r>
            <a:r>
              <a:rPr kumimoji="1" lang="en-US" altLang="ja-JP" smtClean="0"/>
              <a:t>2byte</a:t>
            </a:r>
            <a:r>
              <a:rPr kumimoji="1" lang="ja-JP" altLang="en-US" smtClean="0"/>
              <a:t>ならどうだろうか？それでも足りないなら</a:t>
            </a:r>
            <a:r>
              <a:rPr kumimoji="1" lang="en-US" altLang="ja-JP" smtClean="0"/>
              <a:t>3byte</a:t>
            </a:r>
            <a:r>
              <a:rPr kumimoji="1" lang="ja-JP" altLang="en-US" smtClean="0"/>
              <a:t>なら</a:t>
            </a:r>
            <a:r>
              <a:rPr lang="ja-JP" altLang="en-US" smtClean="0"/>
              <a:t>どうだろ</a:t>
            </a:r>
            <a:endParaRPr lang="en-US" altLang="ja-JP" smtClean="0"/>
          </a:p>
          <a:p>
            <a:r>
              <a:rPr lang="ja-JP" altLang="en-US" smtClean="0"/>
              <a:t>うか？</a:t>
            </a:r>
            <a:endParaRPr lang="en-US" altLang="ja-JP" smtClean="0"/>
          </a:p>
          <a:p>
            <a:r>
              <a:rPr lang="ja-JP" altLang="en-US" smtClean="0">
                <a:solidFill>
                  <a:srgbClr val="FF0000"/>
                </a:solidFill>
              </a:rPr>
              <a:t>ここで言う文字の種類とは、１文字を表現するための定義をである。</a:t>
            </a:r>
            <a:endParaRPr kumimoji="1" lang="en-US" altLang="ja-JP">
              <a:solidFill>
                <a:srgbClr val="FF0000"/>
              </a:solidFill>
            </a:endParaRPr>
          </a:p>
        </p:txBody>
      </p:sp>
      <p:sp>
        <p:nvSpPr>
          <p:cNvPr id="5" name="テキスト ボックス 4"/>
          <p:cNvSpPr txBox="1"/>
          <p:nvPr/>
        </p:nvSpPr>
        <p:spPr>
          <a:xfrm>
            <a:off x="0" y="1689100"/>
            <a:ext cx="5641288" cy="369332"/>
          </a:xfrm>
          <a:prstGeom prst="rect">
            <a:avLst/>
          </a:prstGeom>
          <a:noFill/>
        </p:spPr>
        <p:txBody>
          <a:bodyPr wrap="none" rtlCol="0">
            <a:spAutoFit/>
          </a:bodyPr>
          <a:lstStyle/>
          <a:p>
            <a:r>
              <a:rPr kumimoji="1" lang="ja-JP" altLang="en-US" smtClean="0"/>
              <a:t>・その定義もサクラエディタで確認すると数がたくさんある</a:t>
            </a:r>
            <a:endParaRPr kumimoji="1" lang="ja-JP" altLang="en-US"/>
          </a:p>
        </p:txBody>
      </p:sp>
      <p:pic>
        <p:nvPicPr>
          <p:cNvPr id="6" name="図 5"/>
          <p:cNvPicPr>
            <a:picLocks noChangeAspect="1"/>
          </p:cNvPicPr>
          <p:nvPr/>
        </p:nvPicPr>
        <p:blipFill>
          <a:blip r:embed="rId2"/>
          <a:stretch>
            <a:fillRect/>
          </a:stretch>
        </p:blipFill>
        <p:spPr>
          <a:xfrm>
            <a:off x="563562" y="2374900"/>
            <a:ext cx="5705475" cy="2438400"/>
          </a:xfrm>
          <a:prstGeom prst="rect">
            <a:avLst/>
          </a:prstGeom>
          <a:ln>
            <a:solidFill>
              <a:schemeClr val="tx1"/>
            </a:solidFill>
          </a:ln>
        </p:spPr>
      </p:pic>
      <p:sp>
        <p:nvSpPr>
          <p:cNvPr id="7" name="テキスト ボックス 6"/>
          <p:cNvSpPr txBox="1"/>
          <p:nvPr/>
        </p:nvSpPr>
        <p:spPr>
          <a:xfrm>
            <a:off x="0" y="5050809"/>
            <a:ext cx="12177886" cy="646331"/>
          </a:xfrm>
          <a:prstGeom prst="rect">
            <a:avLst/>
          </a:prstGeom>
          <a:noFill/>
        </p:spPr>
        <p:txBody>
          <a:bodyPr wrap="none" rtlCol="0">
            <a:spAutoFit/>
          </a:bodyPr>
          <a:lstStyle/>
          <a:p>
            <a:r>
              <a:rPr lang="ja-JP" altLang="en-US" smtClean="0"/>
              <a:t>「文字コードセット」を見るとこのように、たくさんの種類があるわけです。</a:t>
            </a:r>
            <a:r>
              <a:rPr lang="en-US" altLang="ja-JP" smtClean="0"/>
              <a:t>HomePage</a:t>
            </a:r>
            <a:r>
              <a:rPr lang="ja-JP" altLang="en-US" smtClean="0"/>
              <a:t>なので文字化けと言う現象が発生しますが</a:t>
            </a:r>
            <a:endParaRPr lang="en-US" altLang="ja-JP" smtClean="0"/>
          </a:p>
          <a:p>
            <a:r>
              <a:rPr lang="ja-JP" altLang="en-US" smtClean="0"/>
              <a:t>この文字</a:t>
            </a:r>
            <a:r>
              <a:rPr lang="en-US" altLang="ja-JP" smtClean="0"/>
              <a:t>CodeSet</a:t>
            </a:r>
            <a:r>
              <a:rPr lang="ja-JP" altLang="en-US" smtClean="0"/>
              <a:t>が使用してる</a:t>
            </a:r>
            <a:r>
              <a:rPr lang="en-US" altLang="ja-JP" smtClean="0"/>
              <a:t>explorer</a:t>
            </a:r>
            <a:r>
              <a:rPr lang="ja-JP" altLang="en-US" smtClean="0"/>
              <a:t>の設定と</a:t>
            </a:r>
            <a:r>
              <a:rPr lang="en-US" altLang="ja-JP" smtClean="0"/>
              <a:t>HomePage</a:t>
            </a:r>
            <a:r>
              <a:rPr lang="ja-JP" altLang="en-US" smtClean="0"/>
              <a:t>で使用した</a:t>
            </a:r>
            <a:r>
              <a:rPr lang="en-US" altLang="ja-JP" smtClean="0"/>
              <a:t>CodeSet</a:t>
            </a:r>
            <a:r>
              <a:rPr lang="ja-JP" altLang="en-US" smtClean="0"/>
              <a:t>が違うから発生する訳です。</a:t>
            </a:r>
            <a:endParaRPr kumimoji="1" lang="ja-JP" altLang="en-US"/>
          </a:p>
        </p:txBody>
      </p:sp>
    </p:spTree>
    <p:extLst>
      <p:ext uri="{BB962C8B-B14F-4D97-AF65-F5344CB8AC3E}">
        <p14:creationId xmlns:p14="http://schemas.microsoft.com/office/powerpoint/2010/main" val="29541213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1547</Words>
  <Application>Microsoft Office PowerPoint</Application>
  <PresentationFormat>ユーザー設定</PresentationFormat>
  <Paragraphs>227</Paragraphs>
  <Slides>27</Slides>
  <Notes>0</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Ｇａｍｅ開発指南書１２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317</cp:revision>
  <cp:lastPrinted>2016-06-09T02:49:42Z</cp:lastPrinted>
  <dcterms:created xsi:type="dcterms:W3CDTF">2016-04-21T00:45:06Z</dcterms:created>
  <dcterms:modified xsi:type="dcterms:W3CDTF">2016-07-11T06:34:48Z</dcterms:modified>
</cp:coreProperties>
</file>