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738938" cy="98726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media.io/j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Ｇａｍ</a:t>
            </a:r>
            <a:r>
              <a:rPr lang="ja-JP" altLang="en-US" dirty="0"/>
              <a:t>ｅ</a:t>
            </a:r>
            <a:r>
              <a:rPr kumimoji="1" lang="ja-JP" altLang="en-US" dirty="0" smtClean="0"/>
              <a:t>開発指南書１２</a:t>
            </a:r>
            <a:endParaRPr kumimoji="1" lang="ja-JP" altLang="en-US" dirty="0"/>
          </a:p>
        </p:txBody>
      </p:sp>
      <p:sp>
        <p:nvSpPr>
          <p:cNvPr id="3" name="サブタイトル 2"/>
          <p:cNvSpPr>
            <a:spLocks noGrp="1"/>
          </p:cNvSpPr>
          <p:nvPr>
            <p:ph type="subTitle" idx="1"/>
          </p:nvPr>
        </p:nvSpPr>
        <p:spPr/>
        <p:txBody>
          <a:bodyPr>
            <a:normAutofit/>
          </a:bodyPr>
          <a:lstStyle/>
          <a:p>
            <a:r>
              <a:rPr lang="ja-JP" altLang="en-US" dirty="0" smtClean="0"/>
              <a:t>ＳｈｏｏｔｉｎｇＧａｍｅ</a:t>
            </a:r>
            <a:r>
              <a:rPr kumimoji="1" lang="ja-JP" altLang="en-US" dirty="0" smtClean="0"/>
              <a:t>開発</a:t>
            </a:r>
            <a:endParaRPr kumimoji="1" lang="en-US" altLang="ja-JP" dirty="0" smtClean="0"/>
          </a:p>
          <a:p>
            <a:r>
              <a:rPr lang="ja-JP" altLang="en-US" smtClean="0"/>
              <a:t>・</a:t>
            </a:r>
            <a:r>
              <a:rPr lang="en-US" altLang="ja-JP" dirty="0" err="1" smtClean="0"/>
              <a:t>BackGroundMusic</a:t>
            </a:r>
            <a:r>
              <a:rPr lang="ja-JP" altLang="en-US" dirty="0" smtClean="0"/>
              <a:t>（</a:t>
            </a:r>
            <a:r>
              <a:rPr lang="en-US" altLang="ja-JP" dirty="0" smtClean="0"/>
              <a:t>BGM</a:t>
            </a:r>
            <a:r>
              <a:rPr lang="ja-JP" altLang="en-US" dirty="0" smtClean="0"/>
              <a:t>）＆</a:t>
            </a:r>
            <a:r>
              <a:rPr lang="en-US" altLang="ja-JP" dirty="0" err="1" smtClean="0"/>
              <a:t>soundEffect</a:t>
            </a:r>
            <a:r>
              <a:rPr lang="ja-JP" altLang="en-US" dirty="0" smtClean="0"/>
              <a:t>（効果音）</a:t>
            </a:r>
            <a:endParaRPr lang="en-US" altLang="ja-JP" dirty="0"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903039" cy="369332"/>
          </a:xfrm>
          <a:prstGeom prst="rect">
            <a:avLst/>
          </a:prstGeom>
          <a:noFill/>
        </p:spPr>
        <p:txBody>
          <a:bodyPr wrap="none" rtlCol="0">
            <a:spAutoFit/>
          </a:bodyPr>
          <a:lstStyle/>
          <a:p>
            <a:r>
              <a:rPr kumimoji="1" lang="ja-JP" altLang="en-US" smtClean="0"/>
              <a:t>・</a:t>
            </a:r>
            <a:r>
              <a:rPr lang="ja-JP" altLang="en-US" smtClean="0"/>
              <a:t>流れてる曲を</a:t>
            </a:r>
            <a:r>
              <a:rPr lang="en-US" altLang="ja-JP" smtClean="0"/>
              <a:t>Change</a:t>
            </a:r>
            <a:r>
              <a:rPr lang="ja-JP" altLang="en-US" smtClean="0"/>
              <a:t>させる</a:t>
            </a:r>
            <a:endParaRPr kumimoji="1" lang="ja-JP" altLang="en-US"/>
          </a:p>
        </p:txBody>
      </p:sp>
      <p:pic>
        <p:nvPicPr>
          <p:cNvPr id="5" name="図 4"/>
          <p:cNvPicPr>
            <a:picLocks noChangeAspect="1"/>
          </p:cNvPicPr>
          <p:nvPr/>
        </p:nvPicPr>
        <p:blipFill>
          <a:blip r:embed="rId2"/>
          <a:stretch>
            <a:fillRect/>
          </a:stretch>
        </p:blipFill>
        <p:spPr>
          <a:xfrm>
            <a:off x="257174" y="713600"/>
            <a:ext cx="4423145" cy="1893888"/>
          </a:xfrm>
          <a:prstGeom prst="rect">
            <a:avLst/>
          </a:prstGeom>
          <a:ln>
            <a:solidFill>
              <a:schemeClr val="tx1"/>
            </a:solidFill>
          </a:ln>
        </p:spPr>
      </p:pic>
      <p:sp>
        <p:nvSpPr>
          <p:cNvPr id="6" name="テキスト ボックス 5"/>
          <p:cNvSpPr txBox="1"/>
          <p:nvPr/>
        </p:nvSpPr>
        <p:spPr>
          <a:xfrm>
            <a:off x="5701850" y="531812"/>
            <a:ext cx="5251181" cy="646331"/>
          </a:xfrm>
          <a:prstGeom prst="rect">
            <a:avLst/>
          </a:prstGeom>
          <a:noFill/>
        </p:spPr>
        <p:txBody>
          <a:bodyPr wrap="none" rtlCol="0">
            <a:spAutoFit/>
          </a:bodyPr>
          <a:lstStyle/>
          <a:p>
            <a:r>
              <a:rPr kumimoji="1" lang="ja-JP" altLang="en-US" smtClean="0"/>
              <a:t>追加</a:t>
            </a:r>
            <a:r>
              <a:rPr kumimoji="1" lang="en-US" altLang="ja-JP" smtClean="0"/>
              <a:t>:0</a:t>
            </a:r>
            <a:r>
              <a:rPr kumimoji="1" lang="ja-JP" altLang="en-US" smtClean="0"/>
              <a:t>番の音楽を</a:t>
            </a:r>
            <a:r>
              <a:rPr kumimoji="1" lang="en-US" altLang="ja-JP" smtClean="0"/>
              <a:t>stop</a:t>
            </a:r>
            <a:r>
              <a:rPr kumimoji="1" lang="ja-JP" altLang="en-US" smtClean="0"/>
              <a:t>して、</a:t>
            </a:r>
            <a:r>
              <a:rPr kumimoji="1" lang="en-US" altLang="ja-JP" smtClean="0"/>
              <a:t>1</a:t>
            </a:r>
            <a:r>
              <a:rPr kumimoji="1" lang="ja-JP" altLang="en-US" smtClean="0"/>
              <a:t>番の曲を</a:t>
            </a:r>
            <a:r>
              <a:rPr kumimoji="1" lang="en-US" altLang="ja-JP" smtClean="0"/>
              <a:t>start</a:t>
            </a:r>
            <a:r>
              <a:rPr kumimoji="1" lang="ja-JP" altLang="en-US" smtClean="0"/>
              <a:t>しました。</a:t>
            </a:r>
            <a:endParaRPr kumimoji="1" lang="en-US" altLang="ja-JP" smtClean="0"/>
          </a:p>
          <a:p>
            <a:r>
              <a:rPr lang="ja-JP" altLang="en-US"/>
              <a:t>自動的</a:t>
            </a:r>
            <a:r>
              <a:rPr lang="ja-JP" altLang="en-US" smtClean="0"/>
              <a:t>には音楽は</a:t>
            </a:r>
            <a:r>
              <a:rPr lang="en-US" altLang="ja-JP" smtClean="0"/>
              <a:t>stop</a:t>
            </a:r>
            <a:r>
              <a:rPr lang="ja-JP" altLang="en-US" smtClean="0"/>
              <a:t>しないので注意してください。</a:t>
            </a:r>
            <a:endParaRPr kumimoji="1" lang="ja-JP" altLang="en-US" dirty="0"/>
          </a:p>
        </p:txBody>
      </p:sp>
      <p:cxnSp>
        <p:nvCxnSpPr>
          <p:cNvPr id="7" name="直線矢印コネクタ 6"/>
          <p:cNvCxnSpPr>
            <a:stCxn id="6" idx="1"/>
          </p:cNvCxnSpPr>
          <p:nvPr/>
        </p:nvCxnSpPr>
        <p:spPr>
          <a:xfrm flipH="1">
            <a:off x="4176834" y="854978"/>
            <a:ext cx="1525016" cy="36525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0" y="2588180"/>
            <a:ext cx="4688463" cy="369332"/>
          </a:xfrm>
          <a:prstGeom prst="rect">
            <a:avLst/>
          </a:prstGeom>
        </p:spPr>
        <p:txBody>
          <a:bodyPr wrap="none">
            <a:spAutoFit/>
          </a:bodyPr>
          <a:lstStyle/>
          <a:p>
            <a:r>
              <a:rPr lang="ja-JP" altLang="en-US"/>
              <a:t>・</a:t>
            </a:r>
            <a:r>
              <a:rPr lang="en-US" altLang="ja-JP"/>
              <a:t>Audio</a:t>
            </a:r>
            <a:r>
              <a:rPr lang="en-US" altLang="ja-JP" smtClean="0"/>
              <a:t>::Stop</a:t>
            </a:r>
            <a:r>
              <a:rPr lang="ja-JP" altLang="en-US" smtClean="0"/>
              <a:t>で任意の番号の音楽を停止する。</a:t>
            </a:r>
            <a:endParaRPr lang="en-US" altLang="ja-JP"/>
          </a:p>
        </p:txBody>
      </p:sp>
      <p:sp>
        <p:nvSpPr>
          <p:cNvPr id="11" name="正方形/長方形 10"/>
          <p:cNvSpPr/>
          <p:nvPr/>
        </p:nvSpPr>
        <p:spPr>
          <a:xfrm>
            <a:off x="257174" y="2977415"/>
            <a:ext cx="9166226" cy="461665"/>
          </a:xfrm>
          <a:prstGeom prst="rect">
            <a:avLst/>
          </a:prstGeom>
          <a:ln>
            <a:solidFill>
              <a:schemeClr val="tx1"/>
            </a:solidFill>
          </a:ln>
        </p:spPr>
        <p:txBody>
          <a:bodyPr wrap="square">
            <a:spAutoFit/>
          </a:bodyPr>
          <a:lstStyle/>
          <a:p>
            <a:r>
              <a:rPr lang="en-US" altLang="ja-JP" sz="2400">
                <a:latin typeface="ＭＳ ゴシック" panose="020B0609070205080204" pitchFamily="49" charset="-128"/>
                <a:ea typeface="ＭＳ ゴシック" panose="020B0609070205080204" pitchFamily="49" charset="-128"/>
              </a:rPr>
              <a:t>Audio::Stop(0);</a:t>
            </a:r>
            <a:r>
              <a:rPr lang="en-US" altLang="ja-JP" sz="2400">
                <a:solidFill>
                  <a:srgbClr val="008000"/>
                </a:solidFill>
                <a:latin typeface="ＭＳ ゴシック" panose="020B0609070205080204" pitchFamily="49" charset="-128"/>
                <a:ea typeface="ＭＳ ゴシック" panose="020B0609070205080204" pitchFamily="49" charset="-128"/>
              </a:rPr>
              <a:t>//0</a:t>
            </a:r>
            <a:r>
              <a:rPr lang="ja-JP" altLang="en-US" sz="2400">
                <a:solidFill>
                  <a:srgbClr val="008000"/>
                </a:solidFill>
                <a:latin typeface="ＭＳ ゴシック" panose="020B0609070205080204" pitchFamily="49" charset="-128"/>
                <a:ea typeface="ＭＳ ゴシック" panose="020B0609070205080204" pitchFamily="49" charset="-128"/>
              </a:rPr>
              <a:t>番曲をストップ</a:t>
            </a:r>
          </a:p>
        </p:txBody>
      </p:sp>
      <p:sp>
        <p:nvSpPr>
          <p:cNvPr id="12" name="テキスト ボックス 11"/>
          <p:cNvSpPr txBox="1"/>
          <p:nvPr/>
        </p:nvSpPr>
        <p:spPr>
          <a:xfrm>
            <a:off x="257174" y="3541145"/>
            <a:ext cx="5362365" cy="369332"/>
          </a:xfrm>
          <a:prstGeom prst="rect">
            <a:avLst/>
          </a:prstGeom>
          <a:noFill/>
        </p:spPr>
        <p:txBody>
          <a:bodyPr wrap="none" rtlCol="0">
            <a:spAutoFit/>
          </a:bodyPr>
          <a:lstStyle/>
          <a:p>
            <a:r>
              <a:rPr lang="ja-JP" altLang="en-US" smtClean="0"/>
              <a:t>引数１に入れた番号の音楽</a:t>
            </a:r>
            <a:r>
              <a:rPr lang="en-US" altLang="ja-JP"/>
              <a:t>(BGM</a:t>
            </a:r>
            <a:r>
              <a:rPr lang="ja-JP" altLang="en-US"/>
              <a:t>・</a:t>
            </a:r>
            <a:r>
              <a:rPr lang="en-US" altLang="ja-JP"/>
              <a:t>SE</a:t>
            </a:r>
            <a:r>
              <a:rPr lang="en-US" altLang="ja-JP" smtClean="0"/>
              <a:t>)</a:t>
            </a:r>
            <a:r>
              <a:rPr lang="ja-JP" altLang="en-US" smtClean="0"/>
              <a:t>を停止します。</a:t>
            </a:r>
            <a:endParaRPr kumimoji="1" lang="ja-JP" altLang="en-US"/>
          </a:p>
        </p:txBody>
      </p:sp>
      <p:sp>
        <p:nvSpPr>
          <p:cNvPr id="13" name="テキスト ボックス 12"/>
          <p:cNvSpPr txBox="1"/>
          <p:nvPr/>
        </p:nvSpPr>
        <p:spPr>
          <a:xfrm>
            <a:off x="0" y="3975436"/>
            <a:ext cx="3918060" cy="646331"/>
          </a:xfrm>
          <a:prstGeom prst="rect">
            <a:avLst/>
          </a:prstGeom>
          <a:noFill/>
        </p:spPr>
        <p:txBody>
          <a:bodyPr wrap="none" rtlCol="0">
            <a:spAutoFit/>
          </a:bodyPr>
          <a:lstStyle/>
          <a:p>
            <a:r>
              <a:rPr lang="ja-JP" altLang="en-US" smtClean="0"/>
              <a:t>・単発（</a:t>
            </a:r>
            <a:r>
              <a:rPr lang="en-US" altLang="ja-JP" smtClean="0"/>
              <a:t>SE</a:t>
            </a:r>
            <a:r>
              <a:rPr lang="ja-JP" altLang="en-US" smtClean="0"/>
              <a:t>）用の音楽を鳴らす。</a:t>
            </a:r>
            <a:endParaRPr lang="en-US" altLang="ja-JP" smtClean="0"/>
          </a:p>
          <a:p>
            <a:r>
              <a:rPr kumimoji="1" lang="ja-JP" altLang="en-US"/>
              <a:t>　</a:t>
            </a:r>
            <a:r>
              <a:rPr kumimoji="1" lang="ja-JP" altLang="en-US" smtClean="0"/>
              <a:t>発射音と着弾音を使ってみましょう。</a:t>
            </a:r>
            <a:endParaRPr kumimoji="1" lang="en-US" altLang="ja-JP" smtClean="0"/>
          </a:p>
        </p:txBody>
      </p:sp>
      <p:pic>
        <p:nvPicPr>
          <p:cNvPr id="14" name="図 13"/>
          <p:cNvPicPr>
            <a:picLocks noChangeAspect="1"/>
          </p:cNvPicPr>
          <p:nvPr/>
        </p:nvPicPr>
        <p:blipFill>
          <a:blip r:embed="rId3"/>
          <a:stretch>
            <a:fillRect/>
          </a:stretch>
        </p:blipFill>
        <p:spPr>
          <a:xfrm>
            <a:off x="257174" y="4955300"/>
            <a:ext cx="5425634" cy="1780721"/>
          </a:xfrm>
          <a:prstGeom prst="rect">
            <a:avLst/>
          </a:prstGeom>
          <a:ln>
            <a:solidFill>
              <a:schemeClr val="tx1"/>
            </a:solidFill>
          </a:ln>
        </p:spPr>
      </p:pic>
      <p:sp>
        <p:nvSpPr>
          <p:cNvPr id="15" name="正方形/長方形 14"/>
          <p:cNvSpPr/>
          <p:nvPr/>
        </p:nvSpPr>
        <p:spPr>
          <a:xfrm>
            <a:off x="409575" y="369332"/>
            <a:ext cx="1622560" cy="369332"/>
          </a:xfrm>
          <a:prstGeom prst="rect">
            <a:avLst/>
          </a:prstGeom>
        </p:spPr>
        <p:txBody>
          <a:bodyPr wrap="none">
            <a:spAutoFit/>
          </a:bodyPr>
          <a:lstStyle/>
          <a:p>
            <a:r>
              <a:rPr lang="en-US" altLang="ja-JP" dirty="0"/>
              <a:t>SceneMain.cpp</a:t>
            </a:r>
            <a:endParaRPr lang="ja-JP" altLang="en-US" dirty="0"/>
          </a:p>
        </p:txBody>
      </p:sp>
      <p:sp>
        <p:nvSpPr>
          <p:cNvPr id="17" name="正方形/長方形 16"/>
          <p:cNvSpPr/>
          <p:nvPr/>
        </p:nvSpPr>
        <p:spPr>
          <a:xfrm>
            <a:off x="535306" y="4572118"/>
            <a:ext cx="1622560" cy="369332"/>
          </a:xfrm>
          <a:prstGeom prst="rect">
            <a:avLst/>
          </a:prstGeom>
        </p:spPr>
        <p:txBody>
          <a:bodyPr wrap="none">
            <a:spAutoFit/>
          </a:bodyPr>
          <a:lstStyle/>
          <a:p>
            <a:r>
              <a:rPr lang="en-US" altLang="ja-JP" dirty="0"/>
              <a:t>SceneMain.cpp</a:t>
            </a:r>
            <a:endParaRPr lang="ja-JP" altLang="en-US" dirty="0"/>
          </a:p>
        </p:txBody>
      </p:sp>
      <p:cxnSp>
        <p:nvCxnSpPr>
          <p:cNvPr id="18" name="直線矢印コネクタ 17"/>
          <p:cNvCxnSpPr/>
          <p:nvPr/>
        </p:nvCxnSpPr>
        <p:spPr>
          <a:xfrm flipH="1">
            <a:off x="5103934" y="4955300"/>
            <a:ext cx="1093666" cy="156083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6286500" y="4756784"/>
            <a:ext cx="5935407" cy="1200329"/>
          </a:xfrm>
          <a:prstGeom prst="rect">
            <a:avLst/>
          </a:prstGeom>
          <a:noFill/>
        </p:spPr>
        <p:txBody>
          <a:bodyPr wrap="none" rtlCol="0">
            <a:spAutoFit/>
          </a:bodyPr>
          <a:lstStyle/>
          <a:p>
            <a:r>
              <a:rPr kumimoji="1" lang="ja-JP" altLang="en-US" smtClean="0"/>
              <a:t>追加：</a:t>
            </a:r>
            <a:r>
              <a:rPr kumimoji="1" lang="en-US" altLang="ja-JP" smtClean="0"/>
              <a:t>SE</a:t>
            </a:r>
            <a:r>
              <a:rPr kumimoji="1" lang="ja-JP" altLang="en-US" smtClean="0"/>
              <a:t>用の音楽を登録。</a:t>
            </a:r>
            <a:endParaRPr kumimoji="1" lang="en-US" altLang="ja-JP" smtClean="0"/>
          </a:p>
          <a:p>
            <a:r>
              <a:rPr lang="ja-JP" altLang="en-US" smtClean="0">
                <a:solidFill>
                  <a:srgbClr val="FF0000"/>
                </a:solidFill>
              </a:rPr>
              <a:t>第三引数に</a:t>
            </a:r>
            <a:r>
              <a:rPr lang="en-US" altLang="ja-JP" smtClean="0">
                <a:solidFill>
                  <a:srgbClr val="FF0000"/>
                </a:solidFill>
              </a:rPr>
              <a:t>EFEECT</a:t>
            </a:r>
            <a:r>
              <a:rPr lang="ja-JP" altLang="en-US" smtClean="0">
                <a:solidFill>
                  <a:srgbClr val="FF0000"/>
                </a:solidFill>
              </a:rPr>
              <a:t>と入れると</a:t>
            </a:r>
            <a:r>
              <a:rPr lang="en-US" altLang="ja-JP" smtClean="0">
                <a:solidFill>
                  <a:srgbClr val="FF0000"/>
                </a:solidFill>
              </a:rPr>
              <a:t>SE</a:t>
            </a:r>
            <a:r>
              <a:rPr lang="ja-JP" altLang="en-US" smtClean="0">
                <a:solidFill>
                  <a:srgbClr val="FF0000"/>
                </a:solidFill>
              </a:rPr>
              <a:t>専用の音楽と認識</a:t>
            </a:r>
            <a:r>
              <a:rPr lang="ja-JP" altLang="en-US" smtClean="0"/>
              <a:t>します。</a:t>
            </a:r>
            <a:endParaRPr lang="en-US" altLang="ja-JP" smtClean="0"/>
          </a:p>
          <a:p>
            <a:r>
              <a:rPr lang="en-US" altLang="ja-JP" smtClean="0">
                <a:solidFill>
                  <a:srgbClr val="FF0000"/>
                </a:solidFill>
              </a:rPr>
              <a:t>StartMethod</a:t>
            </a:r>
            <a:r>
              <a:rPr lang="ja-JP" altLang="en-US">
                <a:solidFill>
                  <a:srgbClr val="FF0000"/>
                </a:solidFill>
              </a:rPr>
              <a:t>使</a:t>
            </a:r>
            <a:r>
              <a:rPr lang="ja-JP" altLang="en-US" smtClean="0">
                <a:solidFill>
                  <a:srgbClr val="FF0000"/>
                </a:solidFill>
              </a:rPr>
              <a:t>うとわかるのですが単発しか音がでませんが</a:t>
            </a:r>
            <a:endParaRPr lang="en-US" altLang="ja-JP" smtClean="0">
              <a:solidFill>
                <a:srgbClr val="FF0000"/>
              </a:solidFill>
            </a:endParaRPr>
          </a:p>
          <a:p>
            <a:r>
              <a:rPr kumimoji="1" lang="ja-JP" altLang="en-US" smtClean="0">
                <a:solidFill>
                  <a:srgbClr val="FF0000"/>
                </a:solidFill>
              </a:rPr>
              <a:t>同じ</a:t>
            </a:r>
            <a:r>
              <a:rPr kumimoji="1" lang="en-US" altLang="ja-JP" smtClean="0">
                <a:solidFill>
                  <a:srgbClr val="FF0000"/>
                </a:solidFill>
              </a:rPr>
              <a:t>SE</a:t>
            </a:r>
            <a:r>
              <a:rPr kumimoji="1" lang="ja-JP" altLang="en-US" smtClean="0">
                <a:solidFill>
                  <a:srgbClr val="FF0000"/>
                </a:solidFill>
              </a:rPr>
              <a:t>を重複</a:t>
            </a:r>
            <a:r>
              <a:rPr lang="ja-JP" altLang="en-US" smtClean="0">
                <a:solidFill>
                  <a:srgbClr val="FF0000"/>
                </a:solidFill>
              </a:rPr>
              <a:t>させて鳴らすことができます。</a:t>
            </a:r>
            <a:endParaRPr kumimoji="1" lang="en-US" altLang="ja-JP" smtClean="0">
              <a:solidFill>
                <a:srgbClr val="FF0000"/>
              </a:solidFill>
            </a:endParaRPr>
          </a:p>
        </p:txBody>
      </p:sp>
    </p:spTree>
    <p:extLst>
      <p:ext uri="{BB962C8B-B14F-4D97-AF65-F5344CB8AC3E}">
        <p14:creationId xmlns:p14="http://schemas.microsoft.com/office/powerpoint/2010/main" val="3322363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267515" cy="369332"/>
          </a:xfrm>
          <a:prstGeom prst="rect">
            <a:avLst/>
          </a:prstGeom>
          <a:noFill/>
        </p:spPr>
        <p:txBody>
          <a:bodyPr wrap="none" rtlCol="0">
            <a:spAutoFit/>
          </a:bodyPr>
          <a:lstStyle/>
          <a:p>
            <a:r>
              <a:rPr kumimoji="1" lang="ja-JP" altLang="en-US" smtClean="0"/>
              <a:t>・主人公機の弾丸発射で発射音を鳴らす。</a:t>
            </a:r>
            <a:endParaRPr kumimoji="1" lang="ja-JP" altLang="en-US"/>
          </a:p>
        </p:txBody>
      </p:sp>
      <p:pic>
        <p:nvPicPr>
          <p:cNvPr id="5" name="図 4"/>
          <p:cNvPicPr>
            <a:picLocks noChangeAspect="1"/>
          </p:cNvPicPr>
          <p:nvPr/>
        </p:nvPicPr>
        <p:blipFill>
          <a:blip r:embed="rId2"/>
          <a:stretch>
            <a:fillRect/>
          </a:stretch>
        </p:blipFill>
        <p:spPr>
          <a:xfrm>
            <a:off x="257067" y="712232"/>
            <a:ext cx="3804179" cy="1155700"/>
          </a:xfrm>
          <a:prstGeom prst="rect">
            <a:avLst/>
          </a:prstGeom>
          <a:ln>
            <a:solidFill>
              <a:schemeClr val="tx1"/>
            </a:solidFill>
          </a:ln>
        </p:spPr>
      </p:pic>
      <p:cxnSp>
        <p:nvCxnSpPr>
          <p:cNvPr id="6" name="直線矢印コネクタ 5"/>
          <p:cNvCxnSpPr/>
          <p:nvPr/>
        </p:nvCxnSpPr>
        <p:spPr>
          <a:xfrm flipH="1">
            <a:off x="3071934" y="1388378"/>
            <a:ext cx="1525016" cy="36525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686300" y="1181100"/>
            <a:ext cx="646331" cy="369332"/>
          </a:xfrm>
          <a:prstGeom prst="rect">
            <a:avLst/>
          </a:prstGeom>
          <a:noFill/>
        </p:spPr>
        <p:txBody>
          <a:bodyPr wrap="none" rtlCol="0">
            <a:spAutoFit/>
          </a:bodyPr>
          <a:lstStyle/>
          <a:p>
            <a:r>
              <a:rPr kumimoji="1" lang="ja-JP" altLang="en-US" smtClean="0"/>
              <a:t>追加</a:t>
            </a:r>
            <a:endParaRPr kumimoji="1" lang="ja-JP" altLang="en-US"/>
          </a:p>
        </p:txBody>
      </p:sp>
      <p:sp>
        <p:nvSpPr>
          <p:cNvPr id="8" name="正方形/長方形 7"/>
          <p:cNvSpPr/>
          <p:nvPr/>
        </p:nvSpPr>
        <p:spPr>
          <a:xfrm>
            <a:off x="257067" y="369332"/>
            <a:ext cx="1370375" cy="369332"/>
          </a:xfrm>
          <a:prstGeom prst="rect">
            <a:avLst/>
          </a:prstGeom>
        </p:spPr>
        <p:txBody>
          <a:bodyPr wrap="none">
            <a:spAutoFit/>
          </a:bodyPr>
          <a:lstStyle/>
          <a:p>
            <a:r>
              <a:rPr lang="ja-JP" altLang="en-US"/>
              <a:t>ObjHero.cpp</a:t>
            </a:r>
          </a:p>
        </p:txBody>
      </p:sp>
      <p:pic>
        <p:nvPicPr>
          <p:cNvPr id="10" name="図 9"/>
          <p:cNvPicPr>
            <a:picLocks noChangeAspect="1"/>
          </p:cNvPicPr>
          <p:nvPr/>
        </p:nvPicPr>
        <p:blipFill>
          <a:blip r:embed="rId3"/>
          <a:stretch>
            <a:fillRect/>
          </a:stretch>
        </p:blipFill>
        <p:spPr>
          <a:xfrm>
            <a:off x="257067" y="2083832"/>
            <a:ext cx="3769160" cy="2754868"/>
          </a:xfrm>
          <a:prstGeom prst="rect">
            <a:avLst/>
          </a:prstGeom>
          <a:ln>
            <a:solidFill>
              <a:schemeClr val="tx1"/>
            </a:solidFill>
          </a:ln>
        </p:spPr>
      </p:pic>
      <p:cxnSp>
        <p:nvCxnSpPr>
          <p:cNvPr id="11" name="直線矢印コネクタ 10"/>
          <p:cNvCxnSpPr/>
          <p:nvPr/>
        </p:nvCxnSpPr>
        <p:spPr>
          <a:xfrm flipH="1">
            <a:off x="2789780" y="3410466"/>
            <a:ext cx="1614366" cy="38786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686300" y="3225800"/>
            <a:ext cx="4301177" cy="369332"/>
          </a:xfrm>
          <a:prstGeom prst="rect">
            <a:avLst/>
          </a:prstGeom>
          <a:noFill/>
        </p:spPr>
        <p:txBody>
          <a:bodyPr wrap="none" rtlCol="0">
            <a:spAutoFit/>
          </a:bodyPr>
          <a:lstStyle/>
          <a:p>
            <a:r>
              <a:rPr kumimoji="1" lang="ja-JP" altLang="en-US" smtClean="0"/>
              <a:t>追加　登録</a:t>
            </a:r>
            <a:r>
              <a:rPr kumimoji="1" lang="en-US" altLang="ja-JP" smtClean="0"/>
              <a:t>ID</a:t>
            </a:r>
            <a:r>
              <a:rPr kumimoji="1" lang="ja-JP" altLang="en-US" smtClean="0"/>
              <a:t>２番目の音を鳴らす（発射音）</a:t>
            </a:r>
            <a:endParaRPr kumimoji="1" lang="ja-JP" altLang="en-US"/>
          </a:p>
        </p:txBody>
      </p:sp>
      <p:sp>
        <p:nvSpPr>
          <p:cNvPr id="14" name="テキスト ボックス 13"/>
          <p:cNvSpPr txBox="1"/>
          <p:nvPr/>
        </p:nvSpPr>
        <p:spPr>
          <a:xfrm>
            <a:off x="90739" y="4993501"/>
            <a:ext cx="12101261" cy="923330"/>
          </a:xfrm>
          <a:prstGeom prst="rect">
            <a:avLst/>
          </a:prstGeom>
          <a:noFill/>
        </p:spPr>
        <p:txBody>
          <a:bodyPr wrap="none" rtlCol="0">
            <a:spAutoFit/>
          </a:bodyPr>
          <a:lstStyle/>
          <a:p>
            <a:r>
              <a:rPr kumimoji="1" lang="en-US" altLang="ja-JP" smtClean="0"/>
              <a:t>StartMethod</a:t>
            </a:r>
            <a:r>
              <a:rPr lang="ja-JP" altLang="en-US" smtClean="0"/>
              <a:t>で発射音鳴らしました。</a:t>
            </a:r>
            <a:r>
              <a:rPr lang="en-US" altLang="ja-JP" smtClean="0"/>
              <a:t>Zkey</a:t>
            </a:r>
            <a:r>
              <a:rPr lang="ja-JP" altLang="en-US" smtClean="0"/>
              <a:t>を早い速度で連続で押すとわかるのですが、同じ音が重なって聞こえると思います。</a:t>
            </a:r>
            <a:endParaRPr lang="en-US" altLang="ja-JP" smtClean="0"/>
          </a:p>
          <a:p>
            <a:r>
              <a:rPr lang="ja-JP" altLang="en-US" smtClean="0"/>
              <a:t>それ</a:t>
            </a:r>
            <a:r>
              <a:rPr lang="ja-JP" altLang="en-US"/>
              <a:t>を</a:t>
            </a:r>
            <a:r>
              <a:rPr kumimoji="1" lang="ja-JP" altLang="en-US" smtClean="0"/>
              <a:t>同時出力と言うのですが、</a:t>
            </a:r>
            <a:r>
              <a:rPr kumimoji="1" lang="ja-JP" altLang="en-US" smtClean="0">
                <a:solidFill>
                  <a:srgbClr val="FF0000"/>
                </a:solidFill>
              </a:rPr>
              <a:t>同じ音の同時出力には最大数があり同じ音が重なりが</a:t>
            </a:r>
            <a:r>
              <a:rPr kumimoji="1" lang="en-US" altLang="ja-JP" smtClean="0">
                <a:solidFill>
                  <a:srgbClr val="FF0000"/>
                </a:solidFill>
              </a:rPr>
              <a:t>16</a:t>
            </a:r>
            <a:r>
              <a:rPr kumimoji="1" lang="ja-JP" altLang="en-US" smtClean="0">
                <a:solidFill>
                  <a:srgbClr val="FF0000"/>
                </a:solidFill>
              </a:rPr>
              <a:t>を超えると一部同時出力されま</a:t>
            </a:r>
            <a:endParaRPr kumimoji="1" lang="en-US" altLang="ja-JP" smtClean="0">
              <a:solidFill>
                <a:srgbClr val="FF0000"/>
              </a:solidFill>
            </a:endParaRPr>
          </a:p>
          <a:p>
            <a:r>
              <a:rPr kumimoji="1" lang="ja-JP" altLang="en-US" smtClean="0">
                <a:solidFill>
                  <a:srgbClr val="FF0000"/>
                </a:solidFill>
              </a:rPr>
              <a:t>せん。</a:t>
            </a:r>
            <a:r>
              <a:rPr kumimoji="1" lang="ja-JP" altLang="en-US" smtClean="0"/>
              <a:t>ほんの少しおかしく聞こえるかもしれませんが仕様となっています。</a:t>
            </a:r>
            <a:endParaRPr kumimoji="1" lang="en-US" altLang="ja-JP" smtClean="0"/>
          </a:p>
        </p:txBody>
      </p:sp>
    </p:spTree>
    <p:extLst>
      <p:ext uri="{BB962C8B-B14F-4D97-AF65-F5344CB8AC3E}">
        <p14:creationId xmlns:p14="http://schemas.microsoft.com/office/powerpoint/2010/main" val="2842139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344459" cy="646331"/>
          </a:xfrm>
          <a:prstGeom prst="rect">
            <a:avLst/>
          </a:prstGeom>
          <a:noFill/>
        </p:spPr>
        <p:txBody>
          <a:bodyPr wrap="none" rtlCol="0">
            <a:spAutoFit/>
          </a:bodyPr>
          <a:lstStyle/>
          <a:p>
            <a:r>
              <a:rPr kumimoji="1" lang="ja-JP" altLang="en-US" smtClean="0"/>
              <a:t>・弾丸に着弾音をつける。</a:t>
            </a:r>
            <a:endParaRPr kumimoji="1" lang="en-US" altLang="ja-JP" smtClean="0"/>
          </a:p>
          <a:p>
            <a:r>
              <a:rPr lang="ja-JP" altLang="en-US"/>
              <a:t>　</a:t>
            </a:r>
            <a:r>
              <a:rPr lang="ja-JP" altLang="en-US" smtClean="0"/>
              <a:t>今度は弾丸に着弾音をつけてみましょう。</a:t>
            </a:r>
            <a:endParaRPr kumimoji="1" lang="ja-JP" altLang="en-US"/>
          </a:p>
        </p:txBody>
      </p:sp>
      <p:pic>
        <p:nvPicPr>
          <p:cNvPr id="5" name="図 4"/>
          <p:cNvPicPr>
            <a:picLocks noChangeAspect="1"/>
          </p:cNvPicPr>
          <p:nvPr/>
        </p:nvPicPr>
        <p:blipFill>
          <a:blip r:embed="rId2"/>
          <a:stretch>
            <a:fillRect/>
          </a:stretch>
        </p:blipFill>
        <p:spPr>
          <a:xfrm>
            <a:off x="434930" y="1283345"/>
            <a:ext cx="3909529" cy="1416050"/>
          </a:xfrm>
          <a:prstGeom prst="rect">
            <a:avLst/>
          </a:prstGeom>
          <a:ln>
            <a:solidFill>
              <a:schemeClr val="tx1"/>
            </a:solidFill>
          </a:ln>
        </p:spPr>
      </p:pic>
      <p:cxnSp>
        <p:nvCxnSpPr>
          <p:cNvPr id="6" name="直線矢印コネクタ 5"/>
          <p:cNvCxnSpPr/>
          <p:nvPr/>
        </p:nvCxnSpPr>
        <p:spPr>
          <a:xfrm flipH="1">
            <a:off x="3008434" y="1235978"/>
            <a:ext cx="1525016" cy="36525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622800" y="1028700"/>
            <a:ext cx="646331" cy="369332"/>
          </a:xfrm>
          <a:prstGeom prst="rect">
            <a:avLst/>
          </a:prstGeom>
          <a:noFill/>
        </p:spPr>
        <p:txBody>
          <a:bodyPr wrap="none" rtlCol="0">
            <a:spAutoFit/>
          </a:bodyPr>
          <a:lstStyle/>
          <a:p>
            <a:r>
              <a:rPr kumimoji="1" lang="ja-JP" altLang="en-US" smtClean="0"/>
              <a:t>追加</a:t>
            </a:r>
            <a:endParaRPr kumimoji="1" lang="ja-JP" altLang="en-US"/>
          </a:p>
        </p:txBody>
      </p:sp>
      <p:pic>
        <p:nvPicPr>
          <p:cNvPr id="9" name="図 8"/>
          <p:cNvPicPr>
            <a:picLocks noChangeAspect="1"/>
          </p:cNvPicPr>
          <p:nvPr/>
        </p:nvPicPr>
        <p:blipFill>
          <a:blip r:embed="rId3"/>
          <a:stretch>
            <a:fillRect/>
          </a:stretch>
        </p:blipFill>
        <p:spPr>
          <a:xfrm>
            <a:off x="434930" y="2882771"/>
            <a:ext cx="6470722" cy="2400429"/>
          </a:xfrm>
          <a:prstGeom prst="rect">
            <a:avLst/>
          </a:prstGeom>
          <a:ln>
            <a:solidFill>
              <a:schemeClr val="tx1"/>
            </a:solidFill>
          </a:ln>
        </p:spPr>
      </p:pic>
      <p:cxnSp>
        <p:nvCxnSpPr>
          <p:cNvPr id="10" name="直線矢印コネクタ 9"/>
          <p:cNvCxnSpPr/>
          <p:nvPr/>
        </p:nvCxnSpPr>
        <p:spPr>
          <a:xfrm flipH="1">
            <a:off x="5548434" y="3022600"/>
            <a:ext cx="1982666" cy="106699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7531100" y="2837934"/>
            <a:ext cx="3924300" cy="369332"/>
          </a:xfrm>
          <a:prstGeom prst="rect">
            <a:avLst/>
          </a:prstGeom>
          <a:noFill/>
        </p:spPr>
        <p:txBody>
          <a:bodyPr wrap="square" rtlCol="0">
            <a:spAutoFit/>
          </a:bodyPr>
          <a:lstStyle/>
          <a:p>
            <a:r>
              <a:rPr kumimoji="1" lang="ja-JP" altLang="en-US" smtClean="0"/>
              <a:t>追加：</a:t>
            </a:r>
            <a:r>
              <a:rPr lang="ja-JP" altLang="en-US"/>
              <a:t>登録</a:t>
            </a:r>
            <a:r>
              <a:rPr lang="en-US" altLang="ja-JP" smtClean="0"/>
              <a:t>ID</a:t>
            </a:r>
            <a:r>
              <a:rPr lang="en-US" altLang="ja-JP"/>
              <a:t>3</a:t>
            </a:r>
            <a:r>
              <a:rPr lang="ja-JP" altLang="en-US" smtClean="0"/>
              <a:t>番を鳴らす。（着弾音）</a:t>
            </a:r>
            <a:endParaRPr kumimoji="1" lang="ja-JP" altLang="en-US"/>
          </a:p>
        </p:txBody>
      </p:sp>
      <p:sp>
        <p:nvSpPr>
          <p:cNvPr id="13" name="テキスト ボックス 12"/>
          <p:cNvSpPr txBox="1"/>
          <p:nvPr/>
        </p:nvSpPr>
        <p:spPr>
          <a:xfrm>
            <a:off x="144628" y="5466576"/>
            <a:ext cx="12082154" cy="923330"/>
          </a:xfrm>
          <a:prstGeom prst="rect">
            <a:avLst/>
          </a:prstGeom>
          <a:noFill/>
        </p:spPr>
        <p:txBody>
          <a:bodyPr wrap="none" rtlCol="0">
            <a:spAutoFit/>
          </a:bodyPr>
          <a:lstStyle/>
          <a:p>
            <a:r>
              <a:rPr kumimoji="1" lang="ja-JP" altLang="en-US" smtClean="0"/>
              <a:t>後は、自分の手で</a:t>
            </a:r>
            <a:r>
              <a:rPr kumimoji="1" lang="en-US" altLang="ja-JP" smtClean="0"/>
              <a:t>SE</a:t>
            </a:r>
            <a:r>
              <a:rPr kumimoji="1" lang="ja-JP" altLang="en-US" smtClean="0"/>
              <a:t>を付けてみましょう。これで、指南書　</a:t>
            </a:r>
            <a:r>
              <a:rPr lang="en-US" altLang="ja-JP" smtClean="0"/>
              <a:t>S</a:t>
            </a:r>
            <a:r>
              <a:rPr kumimoji="1" lang="en-US" altLang="ja-JP" smtClean="0"/>
              <a:t>hootingGame</a:t>
            </a:r>
            <a:r>
              <a:rPr kumimoji="1" lang="ja-JP" altLang="en-US" smtClean="0"/>
              <a:t>は</a:t>
            </a:r>
            <a:r>
              <a:rPr lang="ja-JP" altLang="en-US"/>
              <a:t>終</a:t>
            </a:r>
            <a:r>
              <a:rPr lang="ja-JP" altLang="en-US" smtClean="0"/>
              <a:t>わりです。お疲れ様でした。</a:t>
            </a:r>
            <a:endParaRPr lang="en-US" altLang="ja-JP" smtClean="0"/>
          </a:p>
          <a:p>
            <a:r>
              <a:rPr lang="ja-JP" altLang="en-US" smtClean="0"/>
              <a:t>次は指南書</a:t>
            </a:r>
            <a:r>
              <a:rPr lang="en-US" altLang="ja-JP" smtClean="0"/>
              <a:t>ActionGame</a:t>
            </a:r>
            <a:r>
              <a:rPr lang="ja-JP" altLang="en-US" smtClean="0"/>
              <a:t>です。</a:t>
            </a:r>
            <a:r>
              <a:rPr kumimoji="1" lang="ja-JP" altLang="en-US" smtClean="0"/>
              <a:t>引き続き頑張っていきましょう。また、</a:t>
            </a:r>
            <a:r>
              <a:rPr kumimoji="1" lang="en-US" altLang="ja-JP" smtClean="0"/>
              <a:t>Game</a:t>
            </a:r>
            <a:r>
              <a:rPr kumimoji="1" lang="ja-JP" altLang="en-US" smtClean="0"/>
              <a:t>開発指南書１４では、簡単な</a:t>
            </a:r>
            <a:r>
              <a:rPr kumimoji="1" lang="en-US" altLang="ja-JP" smtClean="0"/>
              <a:t>Game</a:t>
            </a:r>
            <a:r>
              <a:rPr kumimoji="1" lang="ja-JP" altLang="en-US" smtClean="0"/>
              <a:t>概論が書かれて</a:t>
            </a:r>
            <a:endParaRPr kumimoji="1" lang="en-US" altLang="ja-JP" smtClean="0"/>
          </a:p>
          <a:p>
            <a:r>
              <a:rPr kumimoji="1" lang="ja-JP" altLang="en-US" smtClean="0"/>
              <a:t>いますので</a:t>
            </a:r>
            <a:r>
              <a:rPr kumimoji="1" lang="en-US" altLang="ja-JP" smtClean="0"/>
              <a:t>coffeebreak</a:t>
            </a:r>
            <a:r>
              <a:rPr lang="ja-JP" altLang="en-US" smtClean="0"/>
              <a:t>だ</a:t>
            </a:r>
            <a:r>
              <a:rPr lang="ja-JP" altLang="en-US"/>
              <a:t>と</a:t>
            </a:r>
            <a:r>
              <a:rPr kumimoji="1" lang="ja-JP" altLang="en-US" smtClean="0"/>
              <a:t>思ってください。</a:t>
            </a:r>
            <a:endParaRPr kumimoji="1" lang="en-US" altLang="ja-JP" smtClean="0"/>
          </a:p>
        </p:txBody>
      </p:sp>
    </p:spTree>
    <p:extLst>
      <p:ext uri="{BB962C8B-B14F-4D97-AF65-F5344CB8AC3E}">
        <p14:creationId xmlns:p14="http://schemas.microsoft.com/office/powerpoint/2010/main" val="463714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096901" cy="923330"/>
          </a:xfrm>
          <a:prstGeom prst="rect">
            <a:avLst/>
          </a:prstGeom>
          <a:noFill/>
        </p:spPr>
        <p:txBody>
          <a:bodyPr wrap="none" rtlCol="0">
            <a:spAutoFit/>
          </a:bodyPr>
          <a:lstStyle/>
          <a:p>
            <a:r>
              <a:rPr kumimoji="1" lang="ja-JP" altLang="en-US" smtClean="0"/>
              <a:t>・</a:t>
            </a:r>
            <a:r>
              <a:rPr kumimoji="1" lang="en-US" altLang="ja-JP" smtClean="0"/>
              <a:t>BGM</a:t>
            </a:r>
            <a:r>
              <a:rPr kumimoji="1" lang="ja-JP" altLang="en-US" smtClean="0"/>
              <a:t>と</a:t>
            </a:r>
            <a:r>
              <a:rPr lang="en-US" altLang="ja-JP" smtClean="0"/>
              <a:t>SE(SoundEffect)</a:t>
            </a:r>
            <a:r>
              <a:rPr lang="ja-JP" altLang="en-US" smtClean="0"/>
              <a:t>を付けよう。</a:t>
            </a:r>
            <a:endParaRPr lang="en-US" altLang="ja-JP" smtClean="0"/>
          </a:p>
          <a:p>
            <a:r>
              <a:rPr lang="en-US" altLang="ja-JP"/>
              <a:t> game</a:t>
            </a:r>
            <a:r>
              <a:rPr lang="ja-JP" altLang="en-US" smtClean="0"/>
              <a:t>を盛り上げるためには、</a:t>
            </a:r>
            <a:r>
              <a:rPr lang="en-US" altLang="ja-JP" smtClean="0"/>
              <a:t>BGM</a:t>
            </a:r>
            <a:r>
              <a:rPr lang="ja-JP" altLang="en-US" smtClean="0"/>
              <a:t>と</a:t>
            </a:r>
            <a:r>
              <a:rPr lang="en-US" altLang="ja-JP" smtClean="0"/>
              <a:t>SE</a:t>
            </a:r>
            <a:r>
              <a:rPr lang="ja-JP" altLang="en-US" smtClean="0"/>
              <a:t>は欠かせません。必ず付けましょう。</a:t>
            </a:r>
            <a:r>
              <a:rPr lang="ja-JP" altLang="en-US" b="1" smtClean="0">
                <a:solidFill>
                  <a:srgbClr val="FF0000"/>
                </a:solidFill>
              </a:rPr>
              <a:t>この</a:t>
            </a:r>
            <a:r>
              <a:rPr lang="en-US" altLang="ja-JP" b="1" smtClean="0">
                <a:solidFill>
                  <a:srgbClr val="FF0000"/>
                </a:solidFill>
              </a:rPr>
              <a:t>library</a:t>
            </a:r>
            <a:r>
              <a:rPr lang="ja-JP" altLang="en-US" b="1" smtClean="0">
                <a:solidFill>
                  <a:srgbClr val="FF0000"/>
                </a:solidFill>
              </a:rPr>
              <a:t>の読み込みは音楽の形式が</a:t>
            </a:r>
            <a:r>
              <a:rPr lang="en-US" altLang="ja-JP" b="1" smtClean="0">
                <a:solidFill>
                  <a:srgbClr val="FF0000"/>
                </a:solidFill>
              </a:rPr>
              <a:t>wav</a:t>
            </a:r>
            <a:r>
              <a:rPr lang="ja-JP" altLang="en-US" b="1" smtClean="0">
                <a:solidFill>
                  <a:srgbClr val="FF0000"/>
                </a:solidFill>
              </a:rPr>
              <a:t>のみ</a:t>
            </a:r>
            <a:endParaRPr lang="en-US" altLang="ja-JP" b="1" smtClean="0">
              <a:solidFill>
                <a:srgbClr val="FF0000"/>
              </a:solidFill>
            </a:endParaRPr>
          </a:p>
          <a:p>
            <a:r>
              <a:rPr lang="ja-JP" altLang="en-US" smtClean="0"/>
              <a:t>となっています</a:t>
            </a:r>
            <a:r>
              <a:rPr lang="ja-JP" altLang="en-US"/>
              <a:t>。</a:t>
            </a:r>
            <a:r>
              <a:rPr lang="ja-JP" altLang="en-US" smtClean="0"/>
              <a:t>よって、</a:t>
            </a:r>
            <a:r>
              <a:rPr lang="ja-JP" altLang="en-US" smtClean="0">
                <a:solidFill>
                  <a:srgbClr val="FF0000"/>
                </a:solidFill>
              </a:rPr>
              <a:t>他の形式の場合、変換しないといけないので注意</a:t>
            </a:r>
            <a:r>
              <a:rPr lang="ja-JP" altLang="en-US" smtClean="0"/>
              <a:t>してください。</a:t>
            </a:r>
            <a:endParaRPr lang="en-US" altLang="ja-JP" smtClean="0"/>
          </a:p>
        </p:txBody>
      </p:sp>
      <p:sp>
        <p:nvSpPr>
          <p:cNvPr id="5" name="テキスト ボックス 4"/>
          <p:cNvSpPr txBox="1"/>
          <p:nvPr/>
        </p:nvSpPr>
        <p:spPr>
          <a:xfrm>
            <a:off x="2757487" y="1077138"/>
            <a:ext cx="9108391" cy="1200329"/>
          </a:xfrm>
          <a:prstGeom prst="rect">
            <a:avLst/>
          </a:prstGeom>
          <a:noFill/>
        </p:spPr>
        <p:txBody>
          <a:bodyPr wrap="none" rtlCol="0">
            <a:spAutoFit/>
          </a:bodyPr>
          <a:lstStyle/>
          <a:p>
            <a:r>
              <a:rPr kumimoji="1" lang="en-US" altLang="ja-JP" smtClean="0"/>
              <a:t>      </a:t>
            </a:r>
            <a:r>
              <a:rPr kumimoji="1" lang="ja-JP" altLang="en-US" smtClean="0"/>
              <a:t>　　</a:t>
            </a:r>
            <a:r>
              <a:rPr kumimoji="1" lang="ja-JP" altLang="en-US" sz="1050" smtClean="0"/>
              <a:t>ｻｲﾄ</a:t>
            </a:r>
            <a:endParaRPr kumimoji="1" lang="en-US" altLang="ja-JP" sz="1050" smtClean="0"/>
          </a:p>
          <a:p>
            <a:r>
              <a:rPr kumimoji="1" lang="ja-JP" altLang="en-US" smtClean="0"/>
              <a:t>・変換</a:t>
            </a:r>
            <a:r>
              <a:rPr kumimoji="1" lang="en-US" altLang="ja-JP" smtClean="0"/>
              <a:t>S</a:t>
            </a:r>
            <a:r>
              <a:rPr lang="en-US" altLang="ja-JP" smtClean="0"/>
              <a:t>ite</a:t>
            </a:r>
            <a:r>
              <a:rPr kumimoji="1" lang="ja-JP" altLang="en-US" smtClean="0"/>
              <a:t>　</a:t>
            </a:r>
            <a:r>
              <a:rPr kumimoji="1" lang="en-US" altLang="ja-JP" smtClean="0"/>
              <a:t>medla.io</a:t>
            </a:r>
          </a:p>
          <a:p>
            <a:r>
              <a:rPr lang="en-US" altLang="ja-JP" smtClean="0"/>
              <a:t>URL</a:t>
            </a:r>
            <a:r>
              <a:rPr lang="ja-JP" altLang="en-US"/>
              <a:t>　</a:t>
            </a:r>
            <a:r>
              <a:rPr lang="en-US" altLang="ja-JP">
                <a:hlinkClick r:id="rId2"/>
              </a:rPr>
              <a:t>http://media.io/ja</a:t>
            </a:r>
            <a:r>
              <a:rPr lang="en-US" altLang="ja-JP" smtClean="0">
                <a:hlinkClick r:id="rId2"/>
              </a:rPr>
              <a:t>/</a:t>
            </a:r>
            <a:endParaRPr lang="en-US" altLang="ja-JP" smtClean="0"/>
          </a:p>
          <a:p>
            <a:r>
              <a:rPr kumimoji="1" lang="ja-JP" altLang="en-US" smtClean="0"/>
              <a:t>この</a:t>
            </a:r>
            <a:r>
              <a:rPr kumimoji="1" lang="en-US" altLang="ja-JP" smtClean="0"/>
              <a:t>Site</a:t>
            </a:r>
            <a:r>
              <a:rPr kumimoji="1" lang="ja-JP" altLang="en-US" smtClean="0"/>
              <a:t>とかは、変換したい音楽</a:t>
            </a:r>
            <a:r>
              <a:rPr lang="en-US" altLang="ja-JP"/>
              <a:t>F</a:t>
            </a:r>
            <a:r>
              <a:rPr kumimoji="1" lang="en-US" altLang="ja-JP" smtClean="0"/>
              <a:t>ile</a:t>
            </a:r>
            <a:r>
              <a:rPr kumimoji="1" lang="ja-JP" altLang="en-US" smtClean="0"/>
              <a:t>を</a:t>
            </a:r>
            <a:r>
              <a:rPr lang="en-US" altLang="ja-JP" smtClean="0"/>
              <a:t>U</a:t>
            </a:r>
            <a:r>
              <a:rPr kumimoji="1" lang="en-US" altLang="ja-JP" smtClean="0"/>
              <a:t>pload</a:t>
            </a:r>
            <a:r>
              <a:rPr kumimoji="1" lang="ja-JP" altLang="en-US" smtClean="0"/>
              <a:t>すれば、変換して</a:t>
            </a:r>
            <a:r>
              <a:rPr lang="en-US" altLang="ja-JP" smtClean="0"/>
              <a:t>D</a:t>
            </a:r>
            <a:r>
              <a:rPr kumimoji="1" lang="en-US" altLang="ja-JP" smtClean="0"/>
              <a:t>ownload</a:t>
            </a:r>
            <a:r>
              <a:rPr kumimoji="1" lang="ja-JP" altLang="en-US" smtClean="0"/>
              <a:t>することができます。</a:t>
            </a:r>
            <a:endParaRPr kumimoji="1" lang="ja-JP" altLang="en-US"/>
          </a:p>
        </p:txBody>
      </p:sp>
      <p:pic>
        <p:nvPicPr>
          <p:cNvPr id="6" name="図 5"/>
          <p:cNvPicPr>
            <a:picLocks noChangeAspect="1"/>
          </p:cNvPicPr>
          <p:nvPr/>
        </p:nvPicPr>
        <p:blipFill>
          <a:blip r:embed="rId3"/>
          <a:stretch>
            <a:fillRect/>
          </a:stretch>
        </p:blipFill>
        <p:spPr>
          <a:xfrm>
            <a:off x="297733" y="1079500"/>
            <a:ext cx="2459754" cy="5468937"/>
          </a:xfrm>
          <a:prstGeom prst="rect">
            <a:avLst/>
          </a:prstGeom>
          <a:ln>
            <a:solidFill>
              <a:schemeClr val="tx1"/>
            </a:solidFill>
          </a:ln>
        </p:spPr>
      </p:pic>
      <p:sp>
        <p:nvSpPr>
          <p:cNvPr id="7" name="円/楕円 6"/>
          <p:cNvSpPr/>
          <p:nvPr/>
        </p:nvSpPr>
        <p:spPr>
          <a:xfrm>
            <a:off x="297733" y="5295899"/>
            <a:ext cx="1003300" cy="572869"/>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520700" y="2438400"/>
            <a:ext cx="1828800" cy="787400"/>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1556543" y="3733800"/>
            <a:ext cx="1340644" cy="635000"/>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520700" y="5983069"/>
            <a:ext cx="1828800" cy="787400"/>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856754" y="4078267"/>
            <a:ext cx="7129901" cy="369332"/>
          </a:xfrm>
          <a:prstGeom prst="rect">
            <a:avLst/>
          </a:prstGeom>
          <a:noFill/>
        </p:spPr>
        <p:txBody>
          <a:bodyPr wrap="none" rtlCol="0">
            <a:spAutoFit/>
          </a:bodyPr>
          <a:lstStyle/>
          <a:p>
            <a:r>
              <a:rPr lang="ja-JP" altLang="en-US" smtClean="0"/>
              <a:t>他にも変換</a:t>
            </a:r>
            <a:r>
              <a:rPr lang="en-US" altLang="ja-JP" smtClean="0"/>
              <a:t>Toul</a:t>
            </a:r>
            <a:r>
              <a:rPr lang="ja-JP" altLang="en-US" smtClean="0"/>
              <a:t>や</a:t>
            </a:r>
            <a:r>
              <a:rPr lang="en-US" altLang="ja-JP" smtClean="0"/>
              <a:t>Site</a:t>
            </a:r>
            <a:r>
              <a:rPr lang="ja-JP" altLang="en-US" smtClean="0"/>
              <a:t>がありますので自分で好きなモノを使ってください。</a:t>
            </a:r>
            <a:endParaRPr kumimoji="1" lang="ja-JP" altLang="en-US"/>
          </a:p>
        </p:txBody>
      </p:sp>
    </p:spTree>
    <p:extLst>
      <p:ext uri="{BB962C8B-B14F-4D97-AF65-F5344CB8AC3E}">
        <p14:creationId xmlns:p14="http://schemas.microsoft.com/office/powerpoint/2010/main" val="648586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350753" cy="1200329"/>
          </a:xfrm>
          <a:prstGeom prst="rect">
            <a:avLst/>
          </a:prstGeom>
          <a:noFill/>
        </p:spPr>
        <p:txBody>
          <a:bodyPr wrap="none" rtlCol="0">
            <a:spAutoFit/>
          </a:bodyPr>
          <a:lstStyle/>
          <a:p>
            <a:r>
              <a:rPr kumimoji="1" lang="ja-JP" altLang="en-US" smtClean="0"/>
              <a:t>・</a:t>
            </a:r>
            <a:r>
              <a:rPr lang="en-US" altLang="ja-JP" smtClean="0"/>
              <a:t>F</a:t>
            </a:r>
            <a:r>
              <a:rPr kumimoji="1" lang="en-US" altLang="ja-JP" smtClean="0"/>
              <a:t>ree</a:t>
            </a:r>
            <a:r>
              <a:rPr kumimoji="1" lang="ja-JP" altLang="en-US" smtClean="0"/>
              <a:t>の</a:t>
            </a:r>
            <a:r>
              <a:rPr kumimoji="1" lang="en-US" altLang="ja-JP" smtClean="0"/>
              <a:t>BGM</a:t>
            </a:r>
            <a:r>
              <a:rPr kumimoji="1" lang="ja-JP" altLang="en-US" smtClean="0"/>
              <a:t>や</a:t>
            </a:r>
            <a:r>
              <a:rPr kumimoji="1" lang="en-US" altLang="ja-JP" smtClean="0"/>
              <a:t>SFFile</a:t>
            </a:r>
            <a:r>
              <a:rPr kumimoji="1" lang="ja-JP" altLang="en-US" smtClean="0"/>
              <a:t>を手に入れる。</a:t>
            </a:r>
            <a:endParaRPr kumimoji="1" lang="en-US" altLang="ja-JP" smtClean="0"/>
          </a:p>
          <a:p>
            <a:r>
              <a:rPr lang="ja-JP" altLang="en-US"/>
              <a:t>　</a:t>
            </a:r>
            <a:r>
              <a:rPr lang="en-US" altLang="ja-JP" smtClean="0"/>
              <a:t>Free</a:t>
            </a:r>
            <a:r>
              <a:rPr lang="ja-JP" altLang="en-US" smtClean="0"/>
              <a:t>の音楽も手に入れましょう。有名な</a:t>
            </a:r>
            <a:r>
              <a:rPr lang="en-US" altLang="ja-JP" smtClean="0"/>
              <a:t>Site</a:t>
            </a:r>
            <a:r>
              <a:rPr lang="ja-JP" altLang="en-US" smtClean="0"/>
              <a:t>であれば、魔王魂があります。</a:t>
            </a:r>
            <a:r>
              <a:rPr lang="en-US" altLang="ja-JP"/>
              <a:t>BGM</a:t>
            </a:r>
            <a:r>
              <a:rPr lang="ja-JP" altLang="en-US"/>
              <a:t>も</a:t>
            </a:r>
            <a:r>
              <a:rPr lang="en-US" altLang="ja-JP"/>
              <a:t>SF</a:t>
            </a:r>
            <a:r>
              <a:rPr lang="ja-JP" altLang="en-US"/>
              <a:t>もたくさんあるので良い</a:t>
            </a:r>
            <a:r>
              <a:rPr lang="ja-JP" altLang="en-US" smtClean="0"/>
              <a:t>感じのを見つけまし</a:t>
            </a:r>
            <a:endParaRPr lang="en-US" altLang="ja-JP" smtClean="0"/>
          </a:p>
          <a:p>
            <a:r>
              <a:rPr lang="ja-JP" altLang="en-US" smtClean="0"/>
              <a:t>ょう。</a:t>
            </a:r>
            <a:endParaRPr lang="ja-JP" altLang="en-US"/>
          </a:p>
          <a:p>
            <a:endParaRPr kumimoji="1" lang="ja-JP" altLang="en-US"/>
          </a:p>
        </p:txBody>
      </p:sp>
      <p:pic>
        <p:nvPicPr>
          <p:cNvPr id="5" name="図 4"/>
          <p:cNvPicPr>
            <a:picLocks noChangeAspect="1"/>
          </p:cNvPicPr>
          <p:nvPr/>
        </p:nvPicPr>
        <p:blipFill>
          <a:blip r:embed="rId2"/>
          <a:stretch>
            <a:fillRect/>
          </a:stretch>
        </p:blipFill>
        <p:spPr>
          <a:xfrm>
            <a:off x="528637" y="987425"/>
            <a:ext cx="3057525" cy="2266950"/>
          </a:xfrm>
          <a:prstGeom prst="rect">
            <a:avLst/>
          </a:prstGeom>
        </p:spPr>
      </p:pic>
      <p:sp>
        <p:nvSpPr>
          <p:cNvPr id="7" name="テキスト ボックス 6"/>
          <p:cNvSpPr txBox="1"/>
          <p:nvPr/>
        </p:nvSpPr>
        <p:spPr>
          <a:xfrm>
            <a:off x="519113" y="3505200"/>
            <a:ext cx="10411120" cy="646331"/>
          </a:xfrm>
          <a:prstGeom prst="rect">
            <a:avLst/>
          </a:prstGeom>
          <a:noFill/>
        </p:spPr>
        <p:txBody>
          <a:bodyPr wrap="none" rtlCol="0">
            <a:spAutoFit/>
          </a:bodyPr>
          <a:lstStyle/>
          <a:p>
            <a:r>
              <a:rPr kumimoji="1" lang="ja-JP" altLang="en-US" smtClean="0"/>
              <a:t>絵や音楽等は</a:t>
            </a:r>
            <a:r>
              <a:rPr kumimoji="1" lang="en-US" altLang="ja-JP" smtClean="0"/>
              <a:t>FreeSite</a:t>
            </a:r>
            <a:r>
              <a:rPr lang="ja-JP" altLang="en-US" smtClean="0"/>
              <a:t>がたくさんあるので、お気に入り登録して</a:t>
            </a:r>
            <a:r>
              <a:rPr lang="en-US" altLang="ja-JP" smtClean="0"/>
              <a:t>Game</a:t>
            </a:r>
            <a:r>
              <a:rPr lang="ja-JP" altLang="en-US" smtClean="0"/>
              <a:t>開発に役立てるのも良いと思います。</a:t>
            </a:r>
            <a:endParaRPr lang="en-US" altLang="ja-JP" smtClean="0"/>
          </a:p>
          <a:p>
            <a:r>
              <a:rPr kumimoji="1" lang="ja-JP" altLang="en-US" smtClean="0"/>
              <a:t>当然、自分で作り上げるのも一つの方法です。</a:t>
            </a:r>
            <a:endParaRPr kumimoji="1" lang="ja-JP" altLang="en-US"/>
          </a:p>
        </p:txBody>
      </p:sp>
      <p:sp>
        <p:nvSpPr>
          <p:cNvPr id="8" name="テキスト ボックス 7"/>
          <p:cNvSpPr txBox="1"/>
          <p:nvPr/>
        </p:nvSpPr>
        <p:spPr>
          <a:xfrm>
            <a:off x="88900" y="4394200"/>
            <a:ext cx="9841861" cy="646331"/>
          </a:xfrm>
          <a:prstGeom prst="rect">
            <a:avLst/>
          </a:prstGeom>
          <a:noFill/>
        </p:spPr>
        <p:txBody>
          <a:bodyPr wrap="none" rtlCol="0">
            <a:spAutoFit/>
          </a:bodyPr>
          <a:lstStyle/>
          <a:p>
            <a:r>
              <a:rPr kumimoji="1" lang="ja-JP" altLang="en-US" smtClean="0"/>
              <a:t>・取って欲しいもの</a:t>
            </a:r>
            <a:endParaRPr kumimoji="1" lang="en-US" altLang="ja-JP" smtClean="0"/>
          </a:p>
          <a:p>
            <a:r>
              <a:rPr lang="ja-JP" altLang="en-US"/>
              <a:t>　</a:t>
            </a:r>
            <a:r>
              <a:rPr lang="ja-JP" altLang="en-US" smtClean="0"/>
              <a:t>　この</a:t>
            </a:r>
            <a:r>
              <a:rPr lang="en-US" altLang="ja-JP" smtClean="0"/>
              <a:t>Game</a:t>
            </a:r>
            <a:r>
              <a:rPr lang="ja-JP" altLang="en-US" smtClean="0"/>
              <a:t>に音楽をつけるので以下のモノをいい感じにだな～と思うモノを</a:t>
            </a:r>
            <a:r>
              <a:rPr lang="en-US" altLang="ja-JP" smtClean="0"/>
              <a:t>DownLoad</a:t>
            </a:r>
            <a:r>
              <a:rPr lang="ja-JP" altLang="en-US" smtClean="0"/>
              <a:t>してください。</a:t>
            </a:r>
            <a:endParaRPr lang="en-US" altLang="ja-JP" smtClean="0"/>
          </a:p>
        </p:txBody>
      </p:sp>
      <p:sp>
        <p:nvSpPr>
          <p:cNvPr id="9" name="テキスト ボックス 8"/>
          <p:cNvSpPr txBox="1"/>
          <p:nvPr/>
        </p:nvSpPr>
        <p:spPr>
          <a:xfrm>
            <a:off x="796252" y="5283200"/>
            <a:ext cx="1742721" cy="1477328"/>
          </a:xfrm>
          <a:prstGeom prst="rect">
            <a:avLst/>
          </a:prstGeom>
          <a:noFill/>
        </p:spPr>
        <p:txBody>
          <a:bodyPr wrap="none" rtlCol="0">
            <a:spAutoFit/>
          </a:bodyPr>
          <a:lstStyle/>
          <a:p>
            <a:r>
              <a:rPr kumimoji="1" lang="ja-JP" altLang="en-US" smtClean="0"/>
              <a:t>・</a:t>
            </a:r>
            <a:r>
              <a:rPr kumimoji="1" lang="en-US" altLang="ja-JP" smtClean="0"/>
              <a:t>TitleBGM</a:t>
            </a:r>
          </a:p>
          <a:p>
            <a:r>
              <a:rPr lang="ja-JP" altLang="en-US" smtClean="0"/>
              <a:t>・</a:t>
            </a:r>
            <a:r>
              <a:rPr lang="en-US" altLang="ja-JP" smtClean="0"/>
              <a:t>GameBGM</a:t>
            </a:r>
          </a:p>
          <a:p>
            <a:r>
              <a:rPr lang="ja-JP" altLang="en-US" smtClean="0"/>
              <a:t>・</a:t>
            </a:r>
            <a:r>
              <a:rPr lang="en-US" altLang="ja-JP" smtClean="0"/>
              <a:t>BossBGM</a:t>
            </a:r>
          </a:p>
          <a:p>
            <a:r>
              <a:rPr kumimoji="1" lang="ja-JP" altLang="en-US" smtClean="0"/>
              <a:t>・</a:t>
            </a:r>
            <a:r>
              <a:rPr lang="en-US" altLang="ja-JP" smtClean="0"/>
              <a:t>GameoverBGM</a:t>
            </a:r>
          </a:p>
          <a:p>
            <a:r>
              <a:rPr lang="ja-JP" altLang="en-US" smtClean="0"/>
              <a:t>・</a:t>
            </a:r>
            <a:r>
              <a:rPr lang="en-US" altLang="ja-JP" smtClean="0"/>
              <a:t>ClearBGM</a:t>
            </a:r>
            <a:endParaRPr kumimoji="1" lang="en-US" altLang="ja-JP" smtClean="0"/>
          </a:p>
        </p:txBody>
      </p:sp>
      <p:sp>
        <p:nvSpPr>
          <p:cNvPr id="10" name="テキスト ボックス 9"/>
          <p:cNvSpPr txBox="1"/>
          <p:nvPr/>
        </p:nvSpPr>
        <p:spPr>
          <a:xfrm>
            <a:off x="2974583" y="5269131"/>
            <a:ext cx="992579" cy="646331"/>
          </a:xfrm>
          <a:prstGeom prst="rect">
            <a:avLst/>
          </a:prstGeom>
          <a:noFill/>
        </p:spPr>
        <p:txBody>
          <a:bodyPr wrap="none" rtlCol="0">
            <a:spAutoFit/>
          </a:bodyPr>
          <a:lstStyle/>
          <a:p>
            <a:r>
              <a:rPr kumimoji="1" lang="ja-JP" altLang="en-US" smtClean="0"/>
              <a:t>・爆発音</a:t>
            </a:r>
            <a:endParaRPr kumimoji="1" lang="en-US" altLang="ja-JP" smtClean="0"/>
          </a:p>
          <a:p>
            <a:r>
              <a:rPr lang="ja-JP" altLang="en-US" smtClean="0"/>
              <a:t>・発射音</a:t>
            </a:r>
            <a:endParaRPr kumimoji="1" lang="ja-JP" altLang="en-US"/>
          </a:p>
        </p:txBody>
      </p:sp>
      <p:sp>
        <p:nvSpPr>
          <p:cNvPr id="11" name="テキスト ボックス 10"/>
          <p:cNvSpPr txBox="1"/>
          <p:nvPr/>
        </p:nvSpPr>
        <p:spPr>
          <a:xfrm>
            <a:off x="88900" y="5104031"/>
            <a:ext cx="652743" cy="369332"/>
          </a:xfrm>
          <a:prstGeom prst="rect">
            <a:avLst/>
          </a:prstGeom>
          <a:noFill/>
        </p:spPr>
        <p:txBody>
          <a:bodyPr wrap="none" rtlCol="0">
            <a:spAutoFit/>
          </a:bodyPr>
          <a:lstStyle/>
          <a:p>
            <a:r>
              <a:rPr kumimoji="1" lang="en-US" altLang="ja-JP" smtClean="0"/>
              <a:t>BGM</a:t>
            </a:r>
            <a:endParaRPr kumimoji="1" lang="ja-JP" altLang="en-US"/>
          </a:p>
        </p:txBody>
      </p:sp>
      <p:sp>
        <p:nvSpPr>
          <p:cNvPr id="12" name="テキスト ボックス 11"/>
          <p:cNvSpPr txBox="1"/>
          <p:nvPr/>
        </p:nvSpPr>
        <p:spPr>
          <a:xfrm>
            <a:off x="2776452" y="5070396"/>
            <a:ext cx="396262" cy="369332"/>
          </a:xfrm>
          <a:prstGeom prst="rect">
            <a:avLst/>
          </a:prstGeom>
          <a:noFill/>
        </p:spPr>
        <p:txBody>
          <a:bodyPr wrap="none" rtlCol="0">
            <a:spAutoFit/>
          </a:bodyPr>
          <a:lstStyle/>
          <a:p>
            <a:r>
              <a:rPr kumimoji="1" lang="en-US" altLang="ja-JP" smtClean="0"/>
              <a:t>SF</a:t>
            </a:r>
            <a:endParaRPr kumimoji="1" lang="ja-JP" altLang="en-US"/>
          </a:p>
        </p:txBody>
      </p:sp>
      <p:sp>
        <p:nvSpPr>
          <p:cNvPr id="13" name="テキスト ボックス 12"/>
          <p:cNvSpPr txBox="1"/>
          <p:nvPr/>
        </p:nvSpPr>
        <p:spPr>
          <a:xfrm>
            <a:off x="2974583" y="6172616"/>
            <a:ext cx="5793574" cy="646331"/>
          </a:xfrm>
          <a:prstGeom prst="rect">
            <a:avLst/>
          </a:prstGeom>
          <a:noFill/>
        </p:spPr>
        <p:txBody>
          <a:bodyPr wrap="none" rtlCol="0">
            <a:spAutoFit/>
          </a:bodyPr>
          <a:lstStyle/>
          <a:p>
            <a:r>
              <a:rPr kumimoji="1" lang="ja-JP" altLang="en-US" smtClean="0"/>
              <a:t>その後、</a:t>
            </a:r>
            <a:r>
              <a:rPr kumimoji="1" lang="en-US" altLang="ja-JP" smtClean="0"/>
              <a:t>wav</a:t>
            </a:r>
            <a:r>
              <a:rPr kumimoji="1" lang="ja-JP" altLang="en-US" smtClean="0"/>
              <a:t>形式以外の音楽</a:t>
            </a:r>
            <a:r>
              <a:rPr kumimoji="1" lang="en-US" altLang="ja-JP" smtClean="0"/>
              <a:t>file</a:t>
            </a:r>
            <a:r>
              <a:rPr kumimoji="1" lang="ja-JP" altLang="en-US" smtClean="0"/>
              <a:t>は</a:t>
            </a:r>
            <a:r>
              <a:rPr lang="ja-JP" altLang="en-US"/>
              <a:t>変換</a:t>
            </a:r>
            <a:r>
              <a:rPr lang="ja-JP" altLang="en-US" smtClean="0"/>
              <a:t>してください。</a:t>
            </a:r>
            <a:endParaRPr lang="en-US" altLang="ja-JP" smtClean="0"/>
          </a:p>
          <a:p>
            <a:r>
              <a:rPr kumimoji="1" lang="en-US" altLang="ja-JP" smtClean="0"/>
              <a:t>BGM</a:t>
            </a:r>
            <a:r>
              <a:rPr kumimoji="1" lang="ja-JP" altLang="en-US" smtClean="0"/>
              <a:t>は</a:t>
            </a:r>
            <a:r>
              <a:rPr kumimoji="1" lang="en-US" altLang="ja-JP" smtClean="0"/>
              <a:t>mp3</a:t>
            </a:r>
            <a:r>
              <a:rPr kumimoji="1" lang="ja-JP" altLang="en-US" smtClean="0"/>
              <a:t>形式がよく使用されてるので注意してください。</a:t>
            </a:r>
            <a:endParaRPr kumimoji="1" lang="ja-JP" altLang="en-US"/>
          </a:p>
        </p:txBody>
      </p:sp>
    </p:spTree>
    <p:extLst>
      <p:ext uri="{BB962C8B-B14F-4D97-AF65-F5344CB8AC3E}">
        <p14:creationId xmlns:p14="http://schemas.microsoft.com/office/powerpoint/2010/main" val="64516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808554" cy="1200329"/>
          </a:xfrm>
          <a:prstGeom prst="rect">
            <a:avLst/>
          </a:prstGeom>
          <a:noFill/>
        </p:spPr>
        <p:txBody>
          <a:bodyPr wrap="none" rtlCol="0">
            <a:spAutoFit/>
          </a:bodyPr>
          <a:lstStyle/>
          <a:p>
            <a:r>
              <a:rPr kumimoji="1" lang="ja-JP" altLang="en-US" smtClean="0"/>
              <a:t>・</a:t>
            </a:r>
            <a:r>
              <a:rPr kumimoji="1" lang="en-US" altLang="ja-JP" smtClean="0"/>
              <a:t>Title</a:t>
            </a:r>
            <a:r>
              <a:rPr kumimoji="1" lang="ja-JP" altLang="en-US" smtClean="0"/>
              <a:t>から音付けをする</a:t>
            </a:r>
            <a:endParaRPr kumimoji="1" lang="en-US" altLang="ja-JP" smtClean="0"/>
          </a:p>
          <a:p>
            <a:r>
              <a:rPr lang="ja-JP" altLang="en-US"/>
              <a:t>　</a:t>
            </a:r>
            <a:r>
              <a:rPr lang="en-US" altLang="ja-JP" smtClean="0"/>
              <a:t>DownLoad</a:t>
            </a:r>
            <a:r>
              <a:rPr lang="ja-JP" altLang="en-US" smtClean="0"/>
              <a:t>してきた音楽</a:t>
            </a:r>
            <a:r>
              <a:rPr lang="en-US" altLang="ja-JP" smtClean="0"/>
              <a:t>File</a:t>
            </a:r>
            <a:r>
              <a:rPr lang="ja-JP" altLang="en-US" smtClean="0"/>
              <a:t>を</a:t>
            </a:r>
            <a:r>
              <a:rPr lang="en-US" altLang="ja-JP" smtClean="0"/>
              <a:t>wav</a:t>
            </a:r>
            <a:r>
              <a:rPr lang="ja-JP" altLang="en-US" smtClean="0"/>
              <a:t>形式に変換して、</a:t>
            </a:r>
            <a:r>
              <a:rPr lang="en-US" altLang="ja-JP" smtClean="0"/>
              <a:t>graphic</a:t>
            </a:r>
            <a:r>
              <a:rPr lang="ja-JP" altLang="en-US" smtClean="0"/>
              <a:t>の</a:t>
            </a:r>
            <a:r>
              <a:rPr lang="en-US" altLang="ja-JP" smtClean="0"/>
              <a:t>data</a:t>
            </a:r>
            <a:r>
              <a:rPr lang="ja-JP" altLang="en-US" smtClean="0"/>
              <a:t>を置いた時と同じ場所におきましょう。</a:t>
            </a:r>
            <a:endParaRPr lang="en-US" altLang="ja-JP" smtClean="0"/>
          </a:p>
          <a:p>
            <a:r>
              <a:rPr kumimoji="1" lang="ja-JP" altLang="en-US"/>
              <a:t>たま</a:t>
            </a:r>
            <a:r>
              <a:rPr kumimoji="1" lang="ja-JP" altLang="en-US" smtClean="0"/>
              <a:t>に</a:t>
            </a:r>
            <a:r>
              <a:rPr kumimoji="1" lang="en-US" altLang="ja-JP" smtClean="0"/>
              <a:t>.mp3</a:t>
            </a:r>
            <a:r>
              <a:rPr kumimoji="1" lang="ja-JP" altLang="en-US" smtClean="0"/>
              <a:t>を</a:t>
            </a:r>
            <a:r>
              <a:rPr kumimoji="1" lang="en-US" altLang="ja-JP" smtClean="0"/>
              <a:t>.wav</a:t>
            </a:r>
            <a:r>
              <a:rPr kumimoji="1" lang="ja-JP" altLang="en-US" smtClean="0"/>
              <a:t>に</a:t>
            </a:r>
            <a:r>
              <a:rPr kumimoji="1" lang="en-US" altLang="ja-JP" smtClean="0"/>
              <a:t>File</a:t>
            </a:r>
            <a:r>
              <a:rPr lang="ja-JP" altLang="en-US" smtClean="0"/>
              <a:t>拡張子を変えたら</a:t>
            </a:r>
            <a:r>
              <a:rPr lang="en-US" altLang="ja-JP" smtClean="0"/>
              <a:t>OK</a:t>
            </a:r>
            <a:r>
              <a:rPr lang="ja-JP" altLang="en-US" smtClean="0"/>
              <a:t>？みたいな人が時々見られるのですが、</a:t>
            </a:r>
            <a:r>
              <a:rPr lang="en-US" altLang="ja-JP" smtClean="0"/>
              <a:t>mp3</a:t>
            </a:r>
            <a:r>
              <a:rPr lang="ja-JP" altLang="en-US" smtClean="0"/>
              <a:t>と</a:t>
            </a:r>
            <a:r>
              <a:rPr lang="en-US" altLang="ja-JP" smtClean="0"/>
              <a:t>.wav</a:t>
            </a:r>
            <a:r>
              <a:rPr lang="ja-JP" altLang="en-US" smtClean="0"/>
              <a:t>では</a:t>
            </a:r>
            <a:r>
              <a:rPr lang="en-US" altLang="ja-JP" smtClean="0"/>
              <a:t>Data</a:t>
            </a:r>
            <a:r>
              <a:rPr lang="ja-JP" altLang="en-US"/>
              <a:t>構造</a:t>
            </a:r>
            <a:r>
              <a:rPr lang="ja-JP" altLang="en-US" smtClean="0"/>
              <a:t>が違うので</a:t>
            </a:r>
            <a:endParaRPr lang="en-US" altLang="ja-JP" smtClean="0"/>
          </a:p>
          <a:p>
            <a:r>
              <a:rPr kumimoji="1" lang="ja-JP" altLang="en-US" smtClean="0"/>
              <a:t>拡張子だけ変えても意味がありませんので注意してください。</a:t>
            </a:r>
            <a:endParaRPr kumimoji="1" lang="ja-JP" altLang="en-US"/>
          </a:p>
        </p:txBody>
      </p:sp>
      <p:pic>
        <p:nvPicPr>
          <p:cNvPr id="2" name="図 1"/>
          <p:cNvPicPr>
            <a:picLocks noChangeAspect="1"/>
          </p:cNvPicPr>
          <p:nvPr/>
        </p:nvPicPr>
        <p:blipFill>
          <a:blip r:embed="rId2"/>
          <a:stretch>
            <a:fillRect/>
          </a:stretch>
        </p:blipFill>
        <p:spPr>
          <a:xfrm>
            <a:off x="136524" y="1344612"/>
            <a:ext cx="2187575" cy="3660542"/>
          </a:xfrm>
          <a:prstGeom prst="rect">
            <a:avLst/>
          </a:prstGeom>
          <a:ln>
            <a:solidFill>
              <a:schemeClr val="tx1"/>
            </a:solidFill>
          </a:ln>
        </p:spPr>
      </p:pic>
      <p:sp>
        <p:nvSpPr>
          <p:cNvPr id="5" name="正方形/長方形 4"/>
          <p:cNvSpPr/>
          <p:nvPr/>
        </p:nvSpPr>
        <p:spPr>
          <a:xfrm>
            <a:off x="2654300" y="1344612"/>
            <a:ext cx="9154254" cy="923330"/>
          </a:xfrm>
          <a:prstGeom prst="rect">
            <a:avLst/>
          </a:prstGeom>
          <a:ln>
            <a:solidFill>
              <a:schemeClr val="tx1"/>
            </a:solidFill>
          </a:ln>
        </p:spPr>
        <p:txBody>
          <a:bodyPr wrap="square">
            <a:spAutoFit/>
          </a:bodyPr>
          <a:lstStyle/>
          <a:p>
            <a:r>
              <a:rPr lang="en-US" altLang="ja-JP" smtClean="0"/>
              <a:t>Wav</a:t>
            </a:r>
            <a:r>
              <a:rPr lang="ja-JP" altLang="en-US" smtClean="0"/>
              <a:t>形式</a:t>
            </a:r>
            <a:endParaRPr lang="en-US" altLang="ja-JP" smtClean="0"/>
          </a:p>
          <a:p>
            <a:r>
              <a:rPr lang="en-US" altLang="ja-JP" smtClean="0"/>
              <a:t>Windows</a:t>
            </a:r>
            <a:r>
              <a:rPr lang="ja-JP" altLang="en-US"/>
              <a:t>で使われる標準音声形式。圧縮する前の</a:t>
            </a:r>
            <a:r>
              <a:rPr lang="ja-JP" altLang="en-US" smtClean="0"/>
              <a:t>元形式になる。圧縮</a:t>
            </a:r>
            <a:r>
              <a:rPr lang="ja-JP" altLang="en-US"/>
              <a:t>されていないので、</a:t>
            </a:r>
            <a:r>
              <a:rPr lang="en-US" altLang="ja-JP"/>
              <a:t>CD</a:t>
            </a:r>
            <a:r>
              <a:rPr lang="ja-JP" altLang="en-US"/>
              <a:t>とほぼ同じ音質。</a:t>
            </a:r>
            <a:endParaRPr lang="ja-JP" altLang="en-US">
              <a:effectLst/>
            </a:endParaRPr>
          </a:p>
        </p:txBody>
      </p:sp>
      <p:sp>
        <p:nvSpPr>
          <p:cNvPr id="6" name="正方形/長方形 5"/>
          <p:cNvSpPr/>
          <p:nvPr/>
        </p:nvSpPr>
        <p:spPr>
          <a:xfrm>
            <a:off x="2654300" y="2412225"/>
            <a:ext cx="9154254" cy="1754326"/>
          </a:xfrm>
          <a:prstGeom prst="rect">
            <a:avLst/>
          </a:prstGeom>
          <a:ln>
            <a:solidFill>
              <a:schemeClr val="tx1"/>
            </a:solidFill>
          </a:ln>
        </p:spPr>
        <p:txBody>
          <a:bodyPr wrap="square">
            <a:spAutoFit/>
          </a:bodyPr>
          <a:lstStyle/>
          <a:p>
            <a:r>
              <a:rPr lang="en-US" altLang="ja-JP" smtClean="0"/>
              <a:t>Mp3</a:t>
            </a:r>
            <a:r>
              <a:rPr lang="ja-JP" altLang="en-US" smtClean="0"/>
              <a:t>形式</a:t>
            </a:r>
            <a:endParaRPr lang="en-US" altLang="ja-JP" smtClean="0"/>
          </a:p>
          <a:p>
            <a:r>
              <a:rPr lang="en-US" altLang="ja-JP" smtClean="0"/>
              <a:t>Wav</a:t>
            </a:r>
            <a:r>
              <a:rPr lang="ja-JP" altLang="en-US" smtClean="0"/>
              <a:t>形式映像</a:t>
            </a:r>
            <a:r>
              <a:rPr lang="en-US" altLang="ja-JP" smtClean="0"/>
              <a:t>Data</a:t>
            </a:r>
            <a:r>
              <a:rPr lang="ja-JP" altLang="en-US" smtClean="0"/>
              <a:t>圧縮</a:t>
            </a:r>
            <a:r>
              <a:rPr lang="ja-JP" altLang="en-US"/>
              <a:t>方式の</a:t>
            </a:r>
            <a:r>
              <a:rPr lang="en-US" altLang="ja-JP"/>
              <a:t>MPEG-1</a:t>
            </a:r>
            <a:r>
              <a:rPr lang="ja-JP" altLang="en-US"/>
              <a:t>で利用される音声圧縮方式の一つ。</a:t>
            </a:r>
          </a:p>
          <a:p>
            <a:r>
              <a:rPr lang="ja-JP" altLang="en-US"/>
              <a:t>人間の感じ取りにくい部分</a:t>
            </a:r>
            <a:r>
              <a:rPr lang="ja-JP" altLang="en-US" smtClean="0"/>
              <a:t>の</a:t>
            </a:r>
            <a:r>
              <a:rPr lang="en-US" altLang="ja-JP" smtClean="0"/>
              <a:t>Dat</a:t>
            </a:r>
            <a:r>
              <a:rPr lang="en-US" altLang="ja-JP"/>
              <a:t>a</a:t>
            </a:r>
            <a:r>
              <a:rPr lang="ja-JP" altLang="en-US" smtClean="0"/>
              <a:t>を</a:t>
            </a:r>
            <a:r>
              <a:rPr lang="ja-JP" altLang="en-US"/>
              <a:t>間引くことによって高い圧縮率を得る非可逆圧縮方式を採用しており、音楽</a:t>
            </a:r>
            <a:r>
              <a:rPr lang="en-US" altLang="ja-JP"/>
              <a:t>CD</a:t>
            </a:r>
            <a:r>
              <a:rPr lang="ja-JP" altLang="en-US"/>
              <a:t>並の音質を保った</a:t>
            </a:r>
            <a:r>
              <a:rPr lang="ja-JP" altLang="en-US" smtClean="0"/>
              <a:t>まま</a:t>
            </a:r>
            <a:r>
              <a:rPr lang="en-US" altLang="ja-JP" smtClean="0"/>
              <a:t>Dat</a:t>
            </a:r>
            <a:r>
              <a:rPr lang="en-US" altLang="ja-JP"/>
              <a:t>a</a:t>
            </a:r>
            <a:r>
              <a:rPr lang="ja-JP" altLang="en-US" smtClean="0"/>
              <a:t>量</a:t>
            </a:r>
            <a:r>
              <a:rPr lang="ja-JP" altLang="en-US"/>
              <a:t>を約</a:t>
            </a:r>
            <a:r>
              <a:rPr lang="en-US" altLang="ja-JP"/>
              <a:t>1/11(128kbps)</a:t>
            </a:r>
            <a:r>
              <a:rPr lang="ja-JP" altLang="en-US"/>
              <a:t>に圧縮することができます</a:t>
            </a:r>
            <a:r>
              <a:rPr lang="ja-JP" altLang="en-US" smtClean="0"/>
              <a:t>。音質</a:t>
            </a:r>
            <a:r>
              <a:rPr lang="ja-JP" altLang="en-US"/>
              <a:t>を犠牲にすればさらに高い圧縮率を得ることもできます</a:t>
            </a:r>
            <a:r>
              <a:rPr lang="ja-JP" altLang="en-US" smtClean="0"/>
              <a:t>。</a:t>
            </a:r>
            <a:r>
              <a:rPr lang="en-US" altLang="ja-JP" smtClean="0"/>
              <a:t>Windows</a:t>
            </a:r>
            <a:r>
              <a:rPr lang="ja-JP" altLang="en-US"/>
              <a:t>で使われる標準音声形式。圧縮する前の</a:t>
            </a:r>
            <a:r>
              <a:rPr lang="ja-JP" altLang="en-US" smtClean="0"/>
              <a:t>元形式になる。圧縮</a:t>
            </a:r>
            <a:r>
              <a:rPr lang="ja-JP" altLang="en-US"/>
              <a:t>されていないので、</a:t>
            </a:r>
            <a:r>
              <a:rPr lang="en-US" altLang="ja-JP"/>
              <a:t>CD</a:t>
            </a:r>
            <a:r>
              <a:rPr lang="ja-JP" altLang="en-US"/>
              <a:t>とほぼ同じ音質。</a:t>
            </a:r>
            <a:endParaRPr lang="ja-JP" altLang="en-US">
              <a:effectLst/>
            </a:endParaRPr>
          </a:p>
        </p:txBody>
      </p:sp>
      <p:sp>
        <p:nvSpPr>
          <p:cNvPr id="7" name="テキスト ボックス 6"/>
          <p:cNvSpPr txBox="1"/>
          <p:nvPr/>
        </p:nvSpPr>
        <p:spPr>
          <a:xfrm>
            <a:off x="136524" y="5149437"/>
            <a:ext cx="6326925" cy="369332"/>
          </a:xfrm>
          <a:prstGeom prst="rect">
            <a:avLst/>
          </a:prstGeom>
          <a:noFill/>
        </p:spPr>
        <p:txBody>
          <a:bodyPr wrap="none" rtlCol="0">
            <a:spAutoFit/>
          </a:bodyPr>
          <a:lstStyle/>
          <a:p>
            <a:r>
              <a:rPr kumimoji="1" lang="en-US" altLang="ja-JP" smtClean="0"/>
              <a:t>File</a:t>
            </a:r>
            <a:r>
              <a:rPr kumimoji="1" lang="ja-JP" altLang="en-US" smtClean="0"/>
              <a:t>に</a:t>
            </a:r>
            <a:r>
              <a:rPr lang="ja-JP" altLang="en-US" smtClean="0"/>
              <a:t>音楽</a:t>
            </a:r>
            <a:r>
              <a:rPr lang="en-US" altLang="ja-JP" smtClean="0"/>
              <a:t>File</a:t>
            </a:r>
            <a:r>
              <a:rPr lang="ja-JP" altLang="en-US" smtClean="0"/>
              <a:t>を入れたら、</a:t>
            </a:r>
            <a:r>
              <a:rPr lang="en-US" altLang="ja-JP" smtClean="0"/>
              <a:t>program</a:t>
            </a:r>
            <a:r>
              <a:rPr lang="ja-JP" altLang="en-US" smtClean="0"/>
              <a:t>で読み込みしていきましょう。</a:t>
            </a:r>
            <a:endParaRPr kumimoji="1" lang="ja-JP" altLang="en-US"/>
          </a:p>
        </p:txBody>
      </p:sp>
    </p:spTree>
    <p:extLst>
      <p:ext uri="{BB962C8B-B14F-4D97-AF65-F5344CB8AC3E}">
        <p14:creationId xmlns:p14="http://schemas.microsoft.com/office/powerpoint/2010/main" val="1610195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933308" cy="646331"/>
          </a:xfrm>
          <a:prstGeom prst="rect">
            <a:avLst/>
          </a:prstGeom>
          <a:noFill/>
        </p:spPr>
        <p:txBody>
          <a:bodyPr wrap="none" rtlCol="0">
            <a:spAutoFit/>
          </a:bodyPr>
          <a:lstStyle/>
          <a:p>
            <a:r>
              <a:rPr kumimoji="1" lang="ja-JP" altLang="en-US" smtClean="0"/>
              <a:t>・読み込み</a:t>
            </a:r>
            <a:endParaRPr kumimoji="1" lang="en-US" altLang="ja-JP" smtClean="0"/>
          </a:p>
          <a:p>
            <a:r>
              <a:rPr lang="ja-JP" altLang="en-US"/>
              <a:t>　音楽</a:t>
            </a:r>
            <a:r>
              <a:rPr lang="ja-JP" altLang="en-US" smtClean="0"/>
              <a:t>を読み込みや奏でるには</a:t>
            </a:r>
            <a:r>
              <a:rPr lang="en-US" altLang="ja-JP" smtClean="0"/>
              <a:t>Audio.h</a:t>
            </a:r>
            <a:r>
              <a:rPr lang="ja-JP" altLang="en-US" smtClean="0"/>
              <a:t>を</a:t>
            </a:r>
            <a:r>
              <a:rPr lang="en-US" altLang="ja-JP" smtClean="0"/>
              <a:t>include</a:t>
            </a:r>
            <a:r>
              <a:rPr lang="ja-JP" altLang="en-US" smtClean="0"/>
              <a:t>する必要があります。</a:t>
            </a:r>
            <a:endParaRPr kumimoji="1" lang="ja-JP" altLang="en-US"/>
          </a:p>
        </p:txBody>
      </p:sp>
      <p:pic>
        <p:nvPicPr>
          <p:cNvPr id="5" name="図 4"/>
          <p:cNvPicPr>
            <a:picLocks noChangeAspect="1"/>
          </p:cNvPicPr>
          <p:nvPr/>
        </p:nvPicPr>
        <p:blipFill>
          <a:blip r:embed="rId2"/>
          <a:stretch>
            <a:fillRect/>
          </a:stretch>
        </p:blipFill>
        <p:spPr>
          <a:xfrm>
            <a:off x="317499" y="992187"/>
            <a:ext cx="3889069" cy="1370013"/>
          </a:xfrm>
          <a:prstGeom prst="rect">
            <a:avLst/>
          </a:prstGeom>
          <a:ln>
            <a:solidFill>
              <a:schemeClr val="tx1"/>
            </a:solidFill>
          </a:ln>
        </p:spPr>
      </p:pic>
      <p:cxnSp>
        <p:nvCxnSpPr>
          <p:cNvPr id="6" name="直線矢印コネクタ 5"/>
          <p:cNvCxnSpPr/>
          <p:nvPr/>
        </p:nvCxnSpPr>
        <p:spPr>
          <a:xfrm flipH="1">
            <a:off x="2996724" y="1363256"/>
            <a:ext cx="1613376" cy="36394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610100" y="1152212"/>
            <a:ext cx="646331" cy="369332"/>
          </a:xfrm>
          <a:prstGeom prst="rect">
            <a:avLst/>
          </a:prstGeom>
          <a:noFill/>
        </p:spPr>
        <p:txBody>
          <a:bodyPr wrap="none" rtlCol="0">
            <a:spAutoFit/>
          </a:bodyPr>
          <a:lstStyle/>
          <a:p>
            <a:r>
              <a:rPr kumimoji="1" lang="ja-JP" altLang="en-US" smtClean="0"/>
              <a:t>追加</a:t>
            </a:r>
            <a:endParaRPr kumimoji="1" lang="ja-JP" altLang="en-US" dirty="0"/>
          </a:p>
        </p:txBody>
      </p:sp>
      <p:sp>
        <p:nvSpPr>
          <p:cNvPr id="8" name="正方形/長方形 7"/>
          <p:cNvSpPr/>
          <p:nvPr/>
        </p:nvSpPr>
        <p:spPr>
          <a:xfrm>
            <a:off x="316130" y="622855"/>
            <a:ext cx="1550424" cy="369332"/>
          </a:xfrm>
          <a:prstGeom prst="rect">
            <a:avLst/>
          </a:prstGeom>
        </p:spPr>
        <p:txBody>
          <a:bodyPr wrap="none">
            <a:spAutoFit/>
          </a:bodyPr>
          <a:lstStyle/>
          <a:p>
            <a:r>
              <a:rPr lang="ja-JP" altLang="en-US"/>
              <a:t>SceneTitle.cpp</a:t>
            </a:r>
          </a:p>
        </p:txBody>
      </p:sp>
      <p:pic>
        <p:nvPicPr>
          <p:cNvPr id="11" name="図 10"/>
          <p:cNvPicPr>
            <a:picLocks noChangeAspect="1"/>
          </p:cNvPicPr>
          <p:nvPr/>
        </p:nvPicPr>
        <p:blipFill>
          <a:blip r:embed="rId3"/>
          <a:stretch>
            <a:fillRect/>
          </a:stretch>
        </p:blipFill>
        <p:spPr>
          <a:xfrm>
            <a:off x="315784" y="2773739"/>
            <a:ext cx="7185759" cy="2257644"/>
          </a:xfrm>
          <a:prstGeom prst="rect">
            <a:avLst/>
          </a:prstGeom>
          <a:ln>
            <a:solidFill>
              <a:schemeClr val="tx1"/>
            </a:solidFill>
          </a:ln>
        </p:spPr>
      </p:pic>
      <p:sp>
        <p:nvSpPr>
          <p:cNvPr id="12" name="正方形/長方形 11"/>
          <p:cNvSpPr/>
          <p:nvPr/>
        </p:nvSpPr>
        <p:spPr>
          <a:xfrm>
            <a:off x="315784" y="2396758"/>
            <a:ext cx="1550424" cy="369332"/>
          </a:xfrm>
          <a:prstGeom prst="rect">
            <a:avLst/>
          </a:prstGeom>
        </p:spPr>
        <p:txBody>
          <a:bodyPr wrap="none">
            <a:spAutoFit/>
          </a:bodyPr>
          <a:lstStyle/>
          <a:p>
            <a:r>
              <a:rPr lang="ja-JP" altLang="en-US"/>
              <a:t>SceneTitle.cpp</a:t>
            </a:r>
          </a:p>
        </p:txBody>
      </p:sp>
      <p:cxnSp>
        <p:nvCxnSpPr>
          <p:cNvPr id="13" name="直線矢印コネクタ 12"/>
          <p:cNvCxnSpPr/>
          <p:nvPr/>
        </p:nvCxnSpPr>
        <p:spPr>
          <a:xfrm flipH="1">
            <a:off x="6694856" y="3902561"/>
            <a:ext cx="1296146" cy="25856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7991002" y="3717895"/>
            <a:ext cx="2924198" cy="369332"/>
          </a:xfrm>
          <a:prstGeom prst="rect">
            <a:avLst/>
          </a:prstGeom>
          <a:noFill/>
        </p:spPr>
        <p:txBody>
          <a:bodyPr wrap="none" rtlCol="0">
            <a:spAutoFit/>
          </a:bodyPr>
          <a:lstStyle/>
          <a:p>
            <a:r>
              <a:rPr kumimoji="1" lang="ja-JP" altLang="en-US" smtClean="0"/>
              <a:t>追加：音楽を読み込みます。</a:t>
            </a:r>
            <a:endParaRPr kumimoji="1" lang="en-US" altLang="ja-JP" smtClean="0"/>
          </a:p>
        </p:txBody>
      </p:sp>
      <p:cxnSp>
        <p:nvCxnSpPr>
          <p:cNvPr id="16" name="直線矢印コネクタ 15"/>
          <p:cNvCxnSpPr/>
          <p:nvPr/>
        </p:nvCxnSpPr>
        <p:spPr>
          <a:xfrm flipH="1">
            <a:off x="7476143" y="4593492"/>
            <a:ext cx="531444" cy="5421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007587" y="4408826"/>
            <a:ext cx="4180568" cy="646331"/>
          </a:xfrm>
          <a:prstGeom prst="rect">
            <a:avLst/>
          </a:prstGeom>
          <a:noFill/>
        </p:spPr>
        <p:txBody>
          <a:bodyPr wrap="none" rtlCol="0">
            <a:spAutoFit/>
          </a:bodyPr>
          <a:lstStyle/>
          <a:p>
            <a:r>
              <a:rPr kumimoji="1" lang="ja-JP" altLang="en-US" smtClean="0"/>
              <a:t>追加：全体の</a:t>
            </a:r>
            <a:r>
              <a:rPr kumimoji="1" lang="en-US" altLang="ja-JP" smtClean="0"/>
              <a:t>Volume</a:t>
            </a:r>
            <a:r>
              <a:rPr lang="ja-JP" altLang="en-US" smtClean="0"/>
              <a:t>である</a:t>
            </a:r>
            <a:r>
              <a:rPr lang="en-US" altLang="ja-JP" smtClean="0"/>
              <a:t>MasterVolume</a:t>
            </a:r>
          </a:p>
          <a:p>
            <a:r>
              <a:rPr lang="ja-JP" altLang="en-US" smtClean="0"/>
              <a:t>を</a:t>
            </a:r>
            <a:r>
              <a:rPr lang="en-US" altLang="ja-JP" smtClean="0"/>
              <a:t>0.8</a:t>
            </a:r>
            <a:r>
              <a:rPr lang="ja-JP" altLang="en-US" smtClean="0"/>
              <a:t>下げる。</a:t>
            </a:r>
            <a:endParaRPr kumimoji="1" lang="ja-JP" altLang="en-US"/>
          </a:p>
        </p:txBody>
      </p:sp>
      <p:cxnSp>
        <p:nvCxnSpPr>
          <p:cNvPr id="19" name="直線矢印コネクタ 18"/>
          <p:cNvCxnSpPr>
            <a:stCxn id="21" idx="1"/>
          </p:cNvCxnSpPr>
          <p:nvPr/>
        </p:nvCxnSpPr>
        <p:spPr>
          <a:xfrm flipH="1" flipV="1">
            <a:off x="3803412" y="4914409"/>
            <a:ext cx="4204175" cy="64701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8007587" y="5376756"/>
            <a:ext cx="3784434" cy="369332"/>
          </a:xfrm>
          <a:prstGeom prst="rect">
            <a:avLst/>
          </a:prstGeom>
          <a:noFill/>
        </p:spPr>
        <p:txBody>
          <a:bodyPr wrap="none" rtlCol="0">
            <a:spAutoFit/>
          </a:bodyPr>
          <a:lstStyle/>
          <a:p>
            <a:r>
              <a:rPr kumimoji="1" lang="ja-JP" altLang="en-US" smtClean="0"/>
              <a:t>追加：</a:t>
            </a:r>
            <a:r>
              <a:rPr kumimoji="1" lang="en-US" altLang="ja-JP" smtClean="0"/>
              <a:t>BackMusic</a:t>
            </a:r>
            <a:r>
              <a:rPr kumimoji="1" lang="ja-JP" altLang="en-US" smtClean="0"/>
              <a:t>として音楽</a:t>
            </a:r>
            <a:r>
              <a:rPr kumimoji="1" lang="en-US" altLang="ja-JP" smtClean="0"/>
              <a:t>start</a:t>
            </a:r>
            <a:r>
              <a:rPr kumimoji="1" lang="ja-JP" altLang="en-US" smtClean="0"/>
              <a:t>する。</a:t>
            </a:r>
            <a:endParaRPr kumimoji="1" lang="ja-JP" altLang="en-US"/>
          </a:p>
        </p:txBody>
      </p:sp>
      <p:sp>
        <p:nvSpPr>
          <p:cNvPr id="24" name="テキスト ボックス 23"/>
          <p:cNvSpPr txBox="1"/>
          <p:nvPr/>
        </p:nvSpPr>
        <p:spPr>
          <a:xfrm>
            <a:off x="188304" y="5828123"/>
            <a:ext cx="6061275" cy="369332"/>
          </a:xfrm>
          <a:prstGeom prst="rect">
            <a:avLst/>
          </a:prstGeom>
          <a:noFill/>
        </p:spPr>
        <p:txBody>
          <a:bodyPr wrap="none" rtlCol="0">
            <a:spAutoFit/>
          </a:bodyPr>
          <a:lstStyle/>
          <a:p>
            <a:r>
              <a:rPr kumimoji="1" lang="en-US" altLang="ja-JP" smtClean="0"/>
              <a:t>Title</a:t>
            </a:r>
            <a:r>
              <a:rPr kumimoji="1" lang="ja-JP" altLang="en-US" smtClean="0"/>
              <a:t>で音が流れたと思うので、順番に</a:t>
            </a:r>
            <a:r>
              <a:rPr kumimoji="1" lang="en-US" altLang="ja-JP" smtClean="0"/>
              <a:t>Method</a:t>
            </a:r>
            <a:r>
              <a:rPr kumimoji="1" lang="ja-JP" altLang="en-US" smtClean="0"/>
              <a:t>の説明します。</a:t>
            </a:r>
            <a:endParaRPr kumimoji="1" lang="ja-JP" altLang="en-US"/>
          </a:p>
        </p:txBody>
      </p:sp>
    </p:spTree>
    <p:extLst>
      <p:ext uri="{BB962C8B-B14F-4D97-AF65-F5344CB8AC3E}">
        <p14:creationId xmlns:p14="http://schemas.microsoft.com/office/powerpoint/2010/main" val="193434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1879"/>
            <a:ext cx="3111749" cy="369332"/>
          </a:xfrm>
          <a:prstGeom prst="rect">
            <a:avLst/>
          </a:prstGeom>
          <a:noFill/>
        </p:spPr>
        <p:txBody>
          <a:bodyPr wrap="none" rtlCol="0">
            <a:spAutoFit/>
          </a:bodyPr>
          <a:lstStyle/>
          <a:p>
            <a:r>
              <a:rPr kumimoji="1" lang="ja-JP" altLang="en-US" smtClean="0"/>
              <a:t>・</a:t>
            </a:r>
            <a:r>
              <a:rPr lang="en-US" altLang="ja-JP"/>
              <a:t>Audio::</a:t>
            </a:r>
            <a:r>
              <a:rPr lang="en-US" altLang="ja-JP" smtClean="0"/>
              <a:t>LoadAudio</a:t>
            </a:r>
            <a:r>
              <a:rPr lang="ja-JP" altLang="en-US" smtClean="0"/>
              <a:t>で読み込み</a:t>
            </a:r>
            <a:endParaRPr lang="en-US" altLang="ja-JP"/>
          </a:p>
        </p:txBody>
      </p:sp>
      <p:sp>
        <p:nvSpPr>
          <p:cNvPr id="5" name="正方形/長方形 4"/>
          <p:cNvSpPr/>
          <p:nvPr/>
        </p:nvSpPr>
        <p:spPr>
          <a:xfrm>
            <a:off x="135640" y="404335"/>
            <a:ext cx="11442700" cy="461665"/>
          </a:xfrm>
          <a:prstGeom prst="rect">
            <a:avLst/>
          </a:prstGeom>
          <a:ln>
            <a:solidFill>
              <a:schemeClr val="tx1"/>
            </a:solidFill>
          </a:ln>
        </p:spPr>
        <p:txBody>
          <a:bodyPr wrap="square">
            <a:spAutoFit/>
          </a:bodyPr>
          <a:lstStyle/>
          <a:p>
            <a:r>
              <a:rPr lang="en-US" altLang="ja-JP" sz="2400" smtClean="0">
                <a:latin typeface="ＭＳ ゴシック" panose="020B0609070205080204" pitchFamily="49" charset="-128"/>
                <a:ea typeface="ＭＳ ゴシック" panose="020B0609070205080204" pitchFamily="49" charset="-128"/>
              </a:rPr>
              <a:t>Audio</a:t>
            </a:r>
            <a:r>
              <a:rPr lang="en-US" altLang="ja-JP" sz="2400">
                <a:latin typeface="ＭＳ ゴシック" panose="020B0609070205080204" pitchFamily="49" charset="-128"/>
                <a:ea typeface="ＭＳ ゴシック" panose="020B0609070205080204" pitchFamily="49" charset="-128"/>
              </a:rPr>
              <a:t>::LoadAudio( 0 , L</a:t>
            </a:r>
            <a:r>
              <a:rPr lang="en-US" altLang="ja-JP" sz="2400">
                <a:solidFill>
                  <a:srgbClr val="A31515"/>
                </a:solidFill>
                <a:latin typeface="ＭＳ ゴシック" panose="020B0609070205080204" pitchFamily="49" charset="-128"/>
                <a:ea typeface="ＭＳ ゴシック" panose="020B0609070205080204" pitchFamily="49" charset="-128"/>
              </a:rPr>
              <a:t>"BGMTitle.wav"</a:t>
            </a:r>
            <a:r>
              <a:rPr lang="en-US" altLang="ja-JP" sz="2400">
                <a:solidFill>
                  <a:prstClr val="black"/>
                </a:solidFill>
                <a:latin typeface="ＭＳ ゴシック" panose="020B0609070205080204" pitchFamily="49" charset="-128"/>
                <a:ea typeface="ＭＳ ゴシック" panose="020B0609070205080204" pitchFamily="49" charset="-128"/>
              </a:rPr>
              <a:t> </a:t>
            </a:r>
            <a:r>
              <a:rPr lang="en-US" altLang="ja-JP" sz="2400" smtClean="0">
                <a:solidFill>
                  <a:prstClr val="black"/>
                </a:solidFill>
                <a:latin typeface="ＭＳ ゴシック" panose="020B0609070205080204" pitchFamily="49" charset="-128"/>
                <a:ea typeface="ＭＳ ゴシック" panose="020B0609070205080204" pitchFamily="49" charset="-128"/>
              </a:rPr>
              <a:t>,SOUND_TYPE</a:t>
            </a:r>
            <a:r>
              <a:rPr lang="en-US" altLang="ja-JP" sz="2400">
                <a:solidFill>
                  <a:prstClr val="black"/>
                </a:solidFill>
                <a:latin typeface="ＭＳ ゴシック" panose="020B0609070205080204" pitchFamily="49" charset="-128"/>
                <a:ea typeface="ＭＳ ゴシック" panose="020B0609070205080204" pitchFamily="49" charset="-128"/>
              </a:rPr>
              <a:t>::BACK_MUSIC </a:t>
            </a:r>
            <a:r>
              <a:rPr lang="en-US" altLang="ja-JP" sz="2400" smtClean="0">
                <a:solidFill>
                  <a:prstClr val="black"/>
                </a:solidFill>
                <a:latin typeface="ＭＳ ゴシック" panose="020B0609070205080204" pitchFamily="49" charset="-128"/>
                <a:ea typeface="ＭＳ ゴシック" panose="020B0609070205080204" pitchFamily="49" charset="-128"/>
              </a:rPr>
              <a:t>);</a:t>
            </a:r>
          </a:p>
        </p:txBody>
      </p:sp>
      <p:sp>
        <p:nvSpPr>
          <p:cNvPr id="6" name="テキスト ボックス 5"/>
          <p:cNvSpPr txBox="1"/>
          <p:nvPr/>
        </p:nvSpPr>
        <p:spPr>
          <a:xfrm>
            <a:off x="393700" y="870171"/>
            <a:ext cx="10007600" cy="1477328"/>
          </a:xfrm>
          <a:prstGeom prst="rect">
            <a:avLst/>
          </a:prstGeom>
          <a:noFill/>
        </p:spPr>
        <p:txBody>
          <a:bodyPr wrap="square" rtlCol="0">
            <a:spAutoFit/>
          </a:bodyPr>
          <a:lstStyle/>
          <a:p>
            <a:r>
              <a:rPr kumimoji="1" lang="ja-JP" altLang="en-US" smtClean="0"/>
              <a:t>引数１　：　読み込み先</a:t>
            </a:r>
            <a:r>
              <a:rPr kumimoji="1" lang="en-US" altLang="ja-JP" smtClean="0"/>
              <a:t>ID</a:t>
            </a:r>
            <a:r>
              <a:rPr kumimoji="1" lang="ja-JP" altLang="en-US" smtClean="0"/>
              <a:t>番号</a:t>
            </a:r>
            <a:endParaRPr kumimoji="1" lang="en-US" altLang="ja-JP" smtClean="0"/>
          </a:p>
          <a:p>
            <a:r>
              <a:rPr lang="ja-JP" altLang="en-US" smtClean="0"/>
              <a:t>引数２　：　読み込む</a:t>
            </a:r>
            <a:r>
              <a:rPr lang="en-US" altLang="ja-JP" smtClean="0"/>
              <a:t>File</a:t>
            </a:r>
            <a:r>
              <a:rPr lang="ja-JP" altLang="en-US" smtClean="0"/>
              <a:t>名</a:t>
            </a:r>
            <a:endParaRPr lang="en-US" altLang="ja-JP" smtClean="0"/>
          </a:p>
          <a:p>
            <a:r>
              <a:rPr kumimoji="1" lang="ja-JP" altLang="en-US" smtClean="0"/>
              <a:t>引数３　：　読み込む音楽</a:t>
            </a:r>
            <a:r>
              <a:rPr kumimoji="1" lang="en-US" altLang="ja-JP" smtClean="0"/>
              <a:t>file</a:t>
            </a:r>
            <a:r>
              <a:rPr kumimoji="1" lang="ja-JP" altLang="en-US" smtClean="0"/>
              <a:t>を種類を下記から設定。音楽を</a:t>
            </a:r>
            <a:r>
              <a:rPr lang="en-US" altLang="ja-JP" smtClean="0"/>
              <a:t>S</a:t>
            </a:r>
            <a:r>
              <a:rPr kumimoji="1" lang="en-US" altLang="ja-JP" smtClean="0"/>
              <a:t>tart</a:t>
            </a:r>
            <a:r>
              <a:rPr kumimoji="1" lang="ja-JP" altLang="en-US" smtClean="0"/>
              <a:t>すると、単発か</a:t>
            </a:r>
            <a:r>
              <a:rPr kumimoji="1" lang="en-US" altLang="ja-JP" smtClean="0"/>
              <a:t>LOOP</a:t>
            </a:r>
            <a:r>
              <a:rPr kumimoji="1" lang="ja-JP" altLang="en-US" smtClean="0"/>
              <a:t>で流れる　</a:t>
            </a:r>
            <a:endParaRPr kumimoji="1" lang="en-US" altLang="ja-JP" smtClean="0"/>
          </a:p>
          <a:p>
            <a:r>
              <a:rPr lang="ja-JP" altLang="en-US"/>
              <a:t>　</a:t>
            </a:r>
            <a:r>
              <a:rPr lang="ja-JP" altLang="en-US" smtClean="0"/>
              <a:t>　　　　　　　　　　　　・</a:t>
            </a:r>
            <a:r>
              <a:rPr lang="en-US" altLang="ja-JP" smtClean="0"/>
              <a:t>SOUND_TYPE::EFFECT</a:t>
            </a:r>
            <a:r>
              <a:rPr lang="ja-JP" altLang="en-US"/>
              <a:t> </a:t>
            </a:r>
            <a:r>
              <a:rPr lang="ja-JP" altLang="en-US" smtClean="0"/>
              <a:t>          　（単発）</a:t>
            </a:r>
            <a:endParaRPr lang="en-US" altLang="ja-JP"/>
          </a:p>
          <a:p>
            <a:r>
              <a:rPr lang="en-US" altLang="ja-JP" smtClean="0"/>
              <a:t>                                      </a:t>
            </a:r>
            <a:r>
              <a:rPr lang="ja-JP" altLang="en-US" smtClean="0"/>
              <a:t>・</a:t>
            </a:r>
            <a:r>
              <a:rPr lang="en-US" altLang="ja-JP" smtClean="0"/>
              <a:t>SOUND_TYPE</a:t>
            </a:r>
            <a:r>
              <a:rPr lang="en-US" altLang="ja-JP"/>
              <a:t>::</a:t>
            </a:r>
            <a:r>
              <a:rPr lang="en-US" altLang="ja-JP" smtClean="0"/>
              <a:t>BACK_MUSIC</a:t>
            </a:r>
            <a:r>
              <a:rPr lang="ja-JP" altLang="en-US" smtClean="0"/>
              <a:t>　（</a:t>
            </a:r>
            <a:r>
              <a:rPr lang="en-US" altLang="ja-JP" smtClean="0"/>
              <a:t>Loop</a:t>
            </a:r>
            <a:r>
              <a:rPr lang="ja-JP" altLang="en-US" smtClean="0"/>
              <a:t>）</a:t>
            </a:r>
            <a:r>
              <a:rPr lang="ja-JP" altLang="en-US" smtClean="0">
                <a:solidFill>
                  <a:prstClr val="black"/>
                </a:solidFill>
                <a:latin typeface="ＭＳ ゴシック" panose="020B0609070205080204" pitchFamily="49" charset="-128"/>
                <a:ea typeface="ＭＳ ゴシック" panose="020B0609070205080204" pitchFamily="49" charset="-128"/>
              </a:rPr>
              <a:t>　</a:t>
            </a:r>
            <a:r>
              <a:rPr lang="ja-JP" altLang="en-US" smtClean="0"/>
              <a:t>　</a:t>
            </a:r>
            <a:endParaRPr lang="en-US" altLang="ja-JP"/>
          </a:p>
        </p:txBody>
      </p:sp>
      <p:sp>
        <p:nvSpPr>
          <p:cNvPr id="7" name="正方形/長方形 6"/>
          <p:cNvSpPr/>
          <p:nvPr/>
        </p:nvSpPr>
        <p:spPr>
          <a:xfrm>
            <a:off x="135640" y="2748086"/>
            <a:ext cx="11442700" cy="461665"/>
          </a:xfrm>
          <a:prstGeom prst="rect">
            <a:avLst/>
          </a:prstGeom>
          <a:ln>
            <a:solidFill>
              <a:schemeClr val="tx1"/>
            </a:solidFill>
          </a:ln>
        </p:spPr>
        <p:txBody>
          <a:bodyPr wrap="square">
            <a:spAutoFit/>
          </a:bodyPr>
          <a:lstStyle/>
          <a:p>
            <a:r>
              <a:rPr lang="en-US" altLang="ja-JP" sz="2400" smtClean="0">
                <a:solidFill>
                  <a:srgbClr val="0000FF"/>
                </a:solidFill>
                <a:latin typeface="ＭＳ ゴシック" panose="020B0609070205080204" pitchFamily="49" charset="-128"/>
                <a:ea typeface="ＭＳ ゴシック" panose="020B0609070205080204" pitchFamily="49" charset="-128"/>
              </a:rPr>
              <a:t>float</a:t>
            </a:r>
            <a:r>
              <a:rPr lang="en-US" altLang="ja-JP" sz="2400" smtClean="0">
                <a:solidFill>
                  <a:prstClr val="black"/>
                </a:solidFill>
                <a:latin typeface="ＭＳ ゴシック" panose="020B0609070205080204" pitchFamily="49" charset="-128"/>
                <a:ea typeface="ＭＳ ゴシック" panose="020B0609070205080204" pitchFamily="49" charset="-128"/>
              </a:rPr>
              <a:t> </a:t>
            </a:r>
            <a:r>
              <a:rPr lang="en-US" altLang="ja-JP" sz="2400">
                <a:solidFill>
                  <a:prstClr val="black"/>
                </a:solidFill>
                <a:latin typeface="ＭＳ ゴシック" panose="020B0609070205080204" pitchFamily="49" charset="-128"/>
                <a:ea typeface="ＭＳ ゴシック" panose="020B0609070205080204" pitchFamily="49" charset="-128"/>
              </a:rPr>
              <a:t>Volume = Audio::VolumeMaster(-0.8f);</a:t>
            </a:r>
            <a:r>
              <a:rPr lang="en-US" altLang="ja-JP" sz="2400">
                <a:solidFill>
                  <a:srgbClr val="008000"/>
                </a:solidFill>
                <a:latin typeface="ＭＳ ゴシック" panose="020B0609070205080204" pitchFamily="49" charset="-128"/>
                <a:ea typeface="ＭＳ ゴシック" panose="020B0609070205080204" pitchFamily="49" charset="-128"/>
              </a:rPr>
              <a:t>//</a:t>
            </a:r>
            <a:r>
              <a:rPr lang="ja-JP" altLang="en-US" sz="2400">
                <a:solidFill>
                  <a:srgbClr val="008000"/>
                </a:solidFill>
                <a:latin typeface="ＭＳ ゴシック" panose="020B0609070205080204" pitchFamily="49" charset="-128"/>
                <a:ea typeface="ＭＳ ゴシック" panose="020B0609070205080204" pitchFamily="49" charset="-128"/>
              </a:rPr>
              <a:t>マスターボリュームを</a:t>
            </a:r>
            <a:r>
              <a:rPr lang="en-US" altLang="ja-JP" sz="2400">
                <a:solidFill>
                  <a:srgbClr val="008000"/>
                </a:solidFill>
                <a:latin typeface="ＭＳ ゴシック" panose="020B0609070205080204" pitchFamily="49" charset="-128"/>
                <a:ea typeface="ＭＳ ゴシック" panose="020B0609070205080204" pitchFamily="49" charset="-128"/>
              </a:rPr>
              <a:t>0.8</a:t>
            </a:r>
            <a:r>
              <a:rPr lang="ja-JP" altLang="en-US" sz="2400" smtClean="0">
                <a:solidFill>
                  <a:srgbClr val="008000"/>
                </a:solidFill>
                <a:latin typeface="ＭＳ ゴシック" panose="020B0609070205080204" pitchFamily="49" charset="-128"/>
                <a:ea typeface="ＭＳ ゴシック" panose="020B0609070205080204" pitchFamily="49" charset="-128"/>
              </a:rPr>
              <a:t>下げる</a:t>
            </a:r>
            <a:endParaRPr lang="en-US" altLang="ja-JP" sz="2400" smtClean="0">
              <a:solidFill>
                <a:srgbClr val="008000"/>
              </a:solidFill>
              <a:latin typeface="ＭＳ ゴシック" panose="020B0609070205080204" pitchFamily="49" charset="-128"/>
              <a:ea typeface="ＭＳ ゴシック" panose="020B0609070205080204" pitchFamily="49" charset="-128"/>
            </a:endParaRPr>
          </a:p>
        </p:txBody>
      </p:sp>
      <p:sp>
        <p:nvSpPr>
          <p:cNvPr id="8" name="テキスト ボックス 7"/>
          <p:cNvSpPr txBox="1"/>
          <p:nvPr/>
        </p:nvSpPr>
        <p:spPr>
          <a:xfrm>
            <a:off x="0" y="3856587"/>
            <a:ext cx="12336326" cy="1200329"/>
          </a:xfrm>
          <a:prstGeom prst="rect">
            <a:avLst/>
          </a:prstGeom>
          <a:noFill/>
        </p:spPr>
        <p:txBody>
          <a:bodyPr wrap="none" rtlCol="0">
            <a:spAutoFit/>
          </a:bodyPr>
          <a:lstStyle/>
          <a:p>
            <a:r>
              <a:rPr kumimoji="1" lang="ja-JP" altLang="en-US" smtClean="0"/>
              <a:t>引数１　：　</a:t>
            </a:r>
            <a:r>
              <a:rPr lang="ja-JP" altLang="en-US"/>
              <a:t>最初の</a:t>
            </a:r>
            <a:r>
              <a:rPr lang="en-US" altLang="ja-JP"/>
              <a:t>volume</a:t>
            </a:r>
            <a:r>
              <a:rPr lang="ja-JP" altLang="en-US"/>
              <a:t>値は</a:t>
            </a:r>
            <a:r>
              <a:rPr lang="en-US" altLang="ja-JP" smtClean="0"/>
              <a:t>1.0</a:t>
            </a:r>
            <a:r>
              <a:rPr lang="ja-JP" altLang="en-US" smtClean="0"/>
              <a:t>です</a:t>
            </a:r>
            <a:r>
              <a:rPr lang="ja-JP" altLang="en-US"/>
              <a:t>。</a:t>
            </a:r>
            <a:r>
              <a:rPr lang="en-US" altLang="ja-JP" smtClean="0"/>
              <a:t>volume</a:t>
            </a:r>
            <a:r>
              <a:rPr lang="ja-JP" altLang="en-US" smtClean="0"/>
              <a:t>は、</a:t>
            </a:r>
            <a:r>
              <a:rPr kumimoji="1" lang="en-US" altLang="ja-JP" smtClean="0"/>
              <a:t>0.0</a:t>
            </a:r>
            <a:r>
              <a:rPr kumimoji="1" lang="ja-JP" altLang="en-US" smtClean="0"/>
              <a:t>　～　</a:t>
            </a:r>
            <a:r>
              <a:rPr kumimoji="1" lang="en-US" altLang="ja-JP" smtClean="0"/>
              <a:t>10.0</a:t>
            </a:r>
            <a:r>
              <a:rPr kumimoji="1" lang="ja-JP" altLang="en-US" smtClean="0"/>
              <a:t>まで</a:t>
            </a:r>
            <a:r>
              <a:rPr kumimoji="1" lang="en-US" altLang="ja-JP" smtClean="0"/>
              <a:t>volume</a:t>
            </a:r>
            <a:r>
              <a:rPr kumimoji="1" lang="ja-JP" altLang="en-US" smtClean="0"/>
              <a:t>を変えることができます。</a:t>
            </a:r>
            <a:endParaRPr kumimoji="1" lang="en-US" altLang="ja-JP" smtClean="0"/>
          </a:p>
          <a:p>
            <a:r>
              <a:rPr lang="ja-JP" altLang="en-US"/>
              <a:t>　</a:t>
            </a:r>
            <a:r>
              <a:rPr lang="ja-JP" altLang="en-US" smtClean="0"/>
              <a:t>　　　　　　下げる場合は、</a:t>
            </a:r>
            <a:r>
              <a:rPr lang="en-US" altLang="ja-JP" smtClean="0"/>
              <a:t>minus</a:t>
            </a:r>
            <a:r>
              <a:rPr lang="ja-JP" altLang="en-US" smtClean="0"/>
              <a:t>値・上げる場合は</a:t>
            </a:r>
            <a:r>
              <a:rPr lang="en-US" altLang="ja-JP" smtClean="0"/>
              <a:t>plus</a:t>
            </a:r>
            <a:r>
              <a:rPr lang="ja-JP" altLang="en-US" smtClean="0"/>
              <a:t>値を使う。</a:t>
            </a:r>
            <a:endParaRPr lang="en-US" altLang="ja-JP" smtClean="0"/>
          </a:p>
          <a:p>
            <a:r>
              <a:rPr lang="ja-JP" altLang="en-US" smtClean="0"/>
              <a:t>戻り値　：　現在の</a:t>
            </a:r>
            <a:r>
              <a:rPr lang="en-US" altLang="ja-JP" smtClean="0"/>
              <a:t>MasterVolume</a:t>
            </a:r>
            <a:r>
              <a:rPr lang="ja-JP" altLang="en-US" smtClean="0"/>
              <a:t>値を返す。</a:t>
            </a:r>
            <a:r>
              <a:rPr lang="en-US" altLang="ja-JP" smtClean="0"/>
              <a:t>Volume</a:t>
            </a:r>
            <a:r>
              <a:rPr lang="ja-JP" altLang="en-US"/>
              <a:t>変更</a:t>
            </a:r>
            <a:r>
              <a:rPr lang="ja-JP" altLang="en-US" smtClean="0"/>
              <a:t>なしに</a:t>
            </a:r>
            <a:r>
              <a:rPr lang="en-US" altLang="ja-JP"/>
              <a:t>MasterVolume</a:t>
            </a:r>
            <a:r>
              <a:rPr lang="ja-JP" altLang="en-US" smtClean="0"/>
              <a:t>値を知りたい場合は引数１に</a:t>
            </a:r>
            <a:r>
              <a:rPr lang="en-US" altLang="ja-JP" smtClean="0"/>
              <a:t>0</a:t>
            </a:r>
            <a:r>
              <a:rPr lang="ja-JP" altLang="en-US" smtClean="0"/>
              <a:t>の値を入れると良い</a:t>
            </a:r>
            <a:endParaRPr kumimoji="1" lang="en-US" altLang="ja-JP" smtClean="0"/>
          </a:p>
          <a:p>
            <a:r>
              <a:rPr lang="ja-JP" altLang="en-US"/>
              <a:t>　</a:t>
            </a:r>
            <a:r>
              <a:rPr lang="ja-JP" altLang="en-US" smtClean="0"/>
              <a:t>　　　　　</a:t>
            </a:r>
            <a:endParaRPr kumimoji="1" lang="ja-JP" altLang="en-US"/>
          </a:p>
        </p:txBody>
      </p:sp>
      <p:sp>
        <p:nvSpPr>
          <p:cNvPr id="9" name="テキスト ボックス 8"/>
          <p:cNvSpPr txBox="1"/>
          <p:nvPr/>
        </p:nvSpPr>
        <p:spPr>
          <a:xfrm>
            <a:off x="135640" y="3217037"/>
            <a:ext cx="11510780" cy="646331"/>
          </a:xfrm>
          <a:prstGeom prst="rect">
            <a:avLst/>
          </a:prstGeom>
          <a:noFill/>
        </p:spPr>
        <p:txBody>
          <a:bodyPr wrap="none" rtlCol="0">
            <a:spAutoFit/>
          </a:bodyPr>
          <a:lstStyle/>
          <a:p>
            <a:r>
              <a:rPr kumimoji="1" lang="en-US" altLang="ja-JP" smtClean="0"/>
              <a:t>MasterVolume</a:t>
            </a:r>
            <a:r>
              <a:rPr kumimoji="1" lang="ja-JP" altLang="en-US" smtClean="0"/>
              <a:t>と言う全体の音楽</a:t>
            </a:r>
            <a:r>
              <a:rPr lang="en-US" altLang="ja-JP" smtClean="0"/>
              <a:t>V</a:t>
            </a:r>
            <a:r>
              <a:rPr kumimoji="1" lang="en-US" altLang="ja-JP" smtClean="0"/>
              <a:t>olume</a:t>
            </a:r>
            <a:r>
              <a:rPr kumimoji="1" lang="ja-JP" altLang="en-US" smtClean="0"/>
              <a:t>を加減させる。</a:t>
            </a:r>
            <a:r>
              <a:rPr kumimoji="1" lang="ja-JP" altLang="en-US" smtClean="0">
                <a:solidFill>
                  <a:srgbClr val="FF0000"/>
                </a:solidFill>
              </a:rPr>
              <a:t>注意点として、</a:t>
            </a:r>
            <a:r>
              <a:rPr lang="en-US" altLang="ja-JP">
                <a:solidFill>
                  <a:srgbClr val="FF0000"/>
                </a:solidFill>
              </a:rPr>
              <a:t>S</a:t>
            </a:r>
            <a:r>
              <a:rPr kumimoji="1" lang="en-US" altLang="ja-JP" smtClean="0">
                <a:solidFill>
                  <a:srgbClr val="FF0000"/>
                </a:solidFill>
              </a:rPr>
              <a:t>cene</a:t>
            </a:r>
            <a:r>
              <a:rPr kumimoji="1" lang="ja-JP" altLang="en-US" smtClean="0">
                <a:solidFill>
                  <a:srgbClr val="FF0000"/>
                </a:solidFill>
              </a:rPr>
              <a:t>が変更しても</a:t>
            </a:r>
            <a:r>
              <a:rPr lang="en-US" altLang="ja-JP" smtClean="0">
                <a:solidFill>
                  <a:srgbClr val="FF0000"/>
                </a:solidFill>
              </a:rPr>
              <a:t>MasterVolume</a:t>
            </a:r>
            <a:r>
              <a:rPr lang="ja-JP" altLang="en-US" smtClean="0">
                <a:solidFill>
                  <a:srgbClr val="FF0000"/>
                </a:solidFill>
              </a:rPr>
              <a:t>は変化しないと</a:t>
            </a:r>
            <a:endParaRPr lang="en-US" altLang="ja-JP" smtClean="0">
              <a:solidFill>
                <a:srgbClr val="FF0000"/>
              </a:solidFill>
            </a:endParaRPr>
          </a:p>
          <a:p>
            <a:r>
              <a:rPr lang="ja-JP" altLang="en-US" smtClean="0">
                <a:solidFill>
                  <a:srgbClr val="FF0000"/>
                </a:solidFill>
              </a:rPr>
              <a:t>言う仕様になっている</a:t>
            </a:r>
            <a:r>
              <a:rPr lang="ja-JP" altLang="en-US" smtClean="0"/>
              <a:t>。</a:t>
            </a:r>
            <a:endParaRPr lang="en-US" altLang="ja-JP" smtClean="0"/>
          </a:p>
        </p:txBody>
      </p:sp>
      <p:sp>
        <p:nvSpPr>
          <p:cNvPr id="10" name="正方形/長方形 9"/>
          <p:cNvSpPr/>
          <p:nvPr/>
        </p:nvSpPr>
        <p:spPr>
          <a:xfrm>
            <a:off x="135640" y="5338085"/>
            <a:ext cx="11442700" cy="461665"/>
          </a:xfrm>
          <a:prstGeom prst="rect">
            <a:avLst/>
          </a:prstGeom>
          <a:ln>
            <a:solidFill>
              <a:schemeClr val="tx1"/>
            </a:solidFill>
          </a:ln>
        </p:spPr>
        <p:txBody>
          <a:bodyPr wrap="square">
            <a:spAutoFit/>
          </a:bodyPr>
          <a:lstStyle/>
          <a:p>
            <a:r>
              <a:rPr lang="en-US" altLang="ja-JP" sz="2400">
                <a:latin typeface="ＭＳ ゴシック" panose="020B0609070205080204" pitchFamily="49" charset="-128"/>
                <a:ea typeface="ＭＳ ゴシック" panose="020B0609070205080204" pitchFamily="49" charset="-128"/>
              </a:rPr>
              <a:t>Audio::Start(0);</a:t>
            </a:r>
            <a:r>
              <a:rPr lang="en-US" altLang="ja-JP" sz="2400">
                <a:solidFill>
                  <a:srgbClr val="008000"/>
                </a:solidFill>
                <a:latin typeface="ＭＳ ゴシック" panose="020B0609070205080204" pitchFamily="49" charset="-128"/>
                <a:ea typeface="ＭＳ ゴシック" panose="020B0609070205080204" pitchFamily="49" charset="-128"/>
              </a:rPr>
              <a:t>//</a:t>
            </a:r>
            <a:r>
              <a:rPr lang="ja-JP" altLang="en-US" sz="2400">
                <a:solidFill>
                  <a:srgbClr val="008000"/>
                </a:solidFill>
                <a:latin typeface="ＭＳ ゴシック" panose="020B0609070205080204" pitchFamily="49" charset="-128"/>
                <a:ea typeface="ＭＳ ゴシック" panose="020B0609070205080204" pitchFamily="49" charset="-128"/>
              </a:rPr>
              <a:t>音楽スタート</a:t>
            </a:r>
          </a:p>
        </p:txBody>
      </p:sp>
      <p:sp>
        <p:nvSpPr>
          <p:cNvPr id="11" name="テキスト ボックス 10"/>
          <p:cNvSpPr txBox="1"/>
          <p:nvPr/>
        </p:nvSpPr>
        <p:spPr>
          <a:xfrm>
            <a:off x="-1" y="2301332"/>
            <a:ext cx="3491340" cy="369332"/>
          </a:xfrm>
          <a:prstGeom prst="rect">
            <a:avLst/>
          </a:prstGeom>
          <a:noFill/>
        </p:spPr>
        <p:txBody>
          <a:bodyPr wrap="none" rtlCol="0">
            <a:spAutoFit/>
          </a:bodyPr>
          <a:lstStyle/>
          <a:p>
            <a:r>
              <a:rPr kumimoji="1" lang="ja-JP" altLang="en-US" smtClean="0"/>
              <a:t>・</a:t>
            </a:r>
            <a:r>
              <a:rPr lang="en-US" altLang="ja-JP"/>
              <a:t>Audio</a:t>
            </a:r>
            <a:r>
              <a:rPr lang="en-US" altLang="ja-JP" smtClean="0"/>
              <a:t>::VolumeMaster</a:t>
            </a:r>
            <a:r>
              <a:rPr lang="ja-JP" altLang="en-US" smtClean="0"/>
              <a:t>で</a:t>
            </a:r>
            <a:r>
              <a:rPr lang="ja-JP" altLang="en-US"/>
              <a:t>音量</a:t>
            </a:r>
            <a:r>
              <a:rPr lang="ja-JP" altLang="en-US" smtClean="0"/>
              <a:t>変更</a:t>
            </a:r>
            <a:endParaRPr lang="en-US" altLang="ja-JP"/>
          </a:p>
        </p:txBody>
      </p:sp>
      <p:sp>
        <p:nvSpPr>
          <p:cNvPr id="12" name="テキスト ボックス 11"/>
          <p:cNvSpPr txBox="1"/>
          <p:nvPr/>
        </p:nvSpPr>
        <p:spPr>
          <a:xfrm>
            <a:off x="-1" y="4922587"/>
            <a:ext cx="3527312" cy="369332"/>
          </a:xfrm>
          <a:prstGeom prst="rect">
            <a:avLst/>
          </a:prstGeom>
          <a:noFill/>
        </p:spPr>
        <p:txBody>
          <a:bodyPr wrap="none" rtlCol="0">
            <a:spAutoFit/>
          </a:bodyPr>
          <a:lstStyle/>
          <a:p>
            <a:r>
              <a:rPr kumimoji="1" lang="ja-JP" altLang="en-US" smtClean="0"/>
              <a:t>・</a:t>
            </a:r>
            <a:r>
              <a:rPr lang="en-US" altLang="ja-JP"/>
              <a:t>Audio</a:t>
            </a:r>
            <a:r>
              <a:rPr lang="en-US" altLang="ja-JP" smtClean="0"/>
              <a:t>::Start</a:t>
            </a:r>
            <a:r>
              <a:rPr lang="ja-JP" altLang="en-US" smtClean="0"/>
              <a:t>で指定した音を鳴らす</a:t>
            </a:r>
            <a:endParaRPr lang="en-US" altLang="ja-JP"/>
          </a:p>
        </p:txBody>
      </p:sp>
      <p:sp>
        <p:nvSpPr>
          <p:cNvPr id="13" name="テキスト ボックス 12"/>
          <p:cNvSpPr txBox="1"/>
          <p:nvPr/>
        </p:nvSpPr>
        <p:spPr>
          <a:xfrm>
            <a:off x="69974" y="5838292"/>
            <a:ext cx="6965368" cy="646331"/>
          </a:xfrm>
          <a:prstGeom prst="rect">
            <a:avLst/>
          </a:prstGeom>
          <a:noFill/>
        </p:spPr>
        <p:txBody>
          <a:bodyPr wrap="none" rtlCol="0">
            <a:spAutoFit/>
          </a:bodyPr>
          <a:lstStyle/>
          <a:p>
            <a:r>
              <a:rPr lang="en-US" altLang="ja-JP" smtClean="0"/>
              <a:t>LoadAudio</a:t>
            </a:r>
            <a:r>
              <a:rPr lang="ja-JP" altLang="en-US" smtClean="0"/>
              <a:t>の第三引数で登録した設定（単発音か</a:t>
            </a:r>
            <a:r>
              <a:rPr lang="en-US" altLang="ja-JP" smtClean="0"/>
              <a:t>Loop</a:t>
            </a:r>
            <a:r>
              <a:rPr lang="ja-JP" altLang="en-US" smtClean="0"/>
              <a:t>）で音が流れる。</a:t>
            </a:r>
            <a:endParaRPr lang="en-US" altLang="ja-JP" smtClean="0"/>
          </a:p>
          <a:p>
            <a:r>
              <a:rPr lang="ja-JP" altLang="en-US" smtClean="0"/>
              <a:t>引数１：流す音楽の</a:t>
            </a:r>
            <a:r>
              <a:rPr lang="en-US" altLang="ja-JP" smtClean="0"/>
              <a:t>ID</a:t>
            </a:r>
            <a:r>
              <a:rPr lang="ja-JP" altLang="en-US" smtClean="0"/>
              <a:t>番号</a:t>
            </a:r>
            <a:endParaRPr kumimoji="1" lang="ja-JP" altLang="en-US"/>
          </a:p>
        </p:txBody>
      </p:sp>
      <p:sp>
        <p:nvSpPr>
          <p:cNvPr id="14" name="テキスト ボックス 13"/>
          <p:cNvSpPr txBox="1"/>
          <p:nvPr/>
        </p:nvSpPr>
        <p:spPr>
          <a:xfrm>
            <a:off x="4079066" y="6484623"/>
            <a:ext cx="8257260" cy="369332"/>
          </a:xfrm>
          <a:prstGeom prst="rect">
            <a:avLst/>
          </a:prstGeom>
          <a:noFill/>
        </p:spPr>
        <p:txBody>
          <a:bodyPr wrap="none" rtlCol="0">
            <a:spAutoFit/>
          </a:bodyPr>
          <a:lstStyle/>
          <a:p>
            <a:r>
              <a:rPr kumimoji="1" lang="en-US" altLang="ja-JP" smtClean="0"/>
              <a:t>Scene</a:t>
            </a:r>
            <a:r>
              <a:rPr kumimoji="1" lang="ja-JP" altLang="en-US" smtClean="0"/>
              <a:t>が変更されると、</a:t>
            </a:r>
            <a:r>
              <a:rPr kumimoji="1" lang="ja-JP" altLang="en-US" smtClean="0">
                <a:solidFill>
                  <a:srgbClr val="FF0000"/>
                </a:solidFill>
              </a:rPr>
              <a:t>音楽</a:t>
            </a:r>
            <a:r>
              <a:rPr kumimoji="1" lang="en-US" altLang="ja-JP" smtClean="0">
                <a:solidFill>
                  <a:srgbClr val="FF0000"/>
                </a:solidFill>
              </a:rPr>
              <a:t>Data</a:t>
            </a:r>
            <a:r>
              <a:rPr kumimoji="1" lang="ja-JP" altLang="en-US" smtClean="0">
                <a:solidFill>
                  <a:srgbClr val="FF0000"/>
                </a:solidFill>
              </a:rPr>
              <a:t>が一度破棄されるので音楽が自動的に止まります</a:t>
            </a:r>
            <a:r>
              <a:rPr kumimoji="1" lang="ja-JP" altLang="en-US" smtClean="0"/>
              <a:t>。</a:t>
            </a:r>
            <a:endParaRPr kumimoji="1" lang="ja-JP" altLang="en-US"/>
          </a:p>
        </p:txBody>
      </p:sp>
    </p:spTree>
    <p:extLst>
      <p:ext uri="{BB962C8B-B14F-4D97-AF65-F5344CB8AC3E}">
        <p14:creationId xmlns:p14="http://schemas.microsoft.com/office/powerpoint/2010/main" val="1554112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1939655"/>
            <a:ext cx="3714750" cy="21621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テキスト ボックス 1"/>
          <p:cNvSpPr txBox="1"/>
          <p:nvPr/>
        </p:nvSpPr>
        <p:spPr>
          <a:xfrm>
            <a:off x="0" y="0"/>
            <a:ext cx="2754280" cy="369332"/>
          </a:xfrm>
          <a:prstGeom prst="rect">
            <a:avLst/>
          </a:prstGeom>
          <a:noFill/>
        </p:spPr>
        <p:txBody>
          <a:bodyPr wrap="none" rtlCol="0">
            <a:spAutoFit/>
          </a:bodyPr>
          <a:lstStyle/>
          <a:p>
            <a:r>
              <a:rPr kumimoji="1" lang="ja-JP" altLang="en-US" smtClean="0"/>
              <a:t>・各</a:t>
            </a:r>
            <a:r>
              <a:rPr lang="en-US" altLang="ja-JP"/>
              <a:t>S</a:t>
            </a:r>
            <a:r>
              <a:rPr kumimoji="1" lang="en-US" altLang="ja-JP" smtClean="0"/>
              <a:t>cene</a:t>
            </a:r>
            <a:r>
              <a:rPr kumimoji="1" lang="ja-JP" altLang="en-US" smtClean="0"/>
              <a:t>に音楽をつける。</a:t>
            </a:r>
            <a:endParaRPr kumimoji="1" lang="en-US" altLang="ja-JP"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63" y="887411"/>
            <a:ext cx="3763529" cy="85472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正方形/長方形 2"/>
          <p:cNvSpPr/>
          <p:nvPr/>
        </p:nvSpPr>
        <p:spPr>
          <a:xfrm>
            <a:off x="360363" y="511213"/>
            <a:ext cx="2122889" cy="369332"/>
          </a:xfrm>
          <a:prstGeom prst="rect">
            <a:avLst/>
          </a:prstGeom>
        </p:spPr>
        <p:txBody>
          <a:bodyPr wrap="none">
            <a:spAutoFit/>
          </a:bodyPr>
          <a:lstStyle/>
          <a:p>
            <a:r>
              <a:rPr lang="en-US" altLang="ja-JP" dirty="0"/>
              <a:t>SceneGameOver.cpp</a:t>
            </a:r>
            <a:endParaRPr lang="ja-JP" altLang="en-US" dirty="0"/>
          </a:p>
        </p:txBody>
      </p:sp>
      <p:cxnSp>
        <p:nvCxnSpPr>
          <p:cNvPr id="6" name="直線矢印コネクタ 5"/>
          <p:cNvCxnSpPr/>
          <p:nvPr/>
        </p:nvCxnSpPr>
        <p:spPr>
          <a:xfrm flipH="1">
            <a:off x="2754280" y="1259799"/>
            <a:ext cx="1613376" cy="36394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4367656" y="1062238"/>
            <a:ext cx="646331" cy="369332"/>
          </a:xfrm>
          <a:prstGeom prst="rect">
            <a:avLst/>
          </a:prstGeom>
          <a:noFill/>
        </p:spPr>
        <p:txBody>
          <a:bodyPr wrap="none" rtlCol="0">
            <a:spAutoFit/>
          </a:bodyPr>
          <a:lstStyle/>
          <a:p>
            <a:r>
              <a:rPr kumimoji="1" lang="ja-JP" altLang="en-US" dirty="0" smtClean="0"/>
              <a:t>追加</a:t>
            </a:r>
            <a:endParaRPr kumimoji="1" lang="ja-JP" altLang="en-US" dirty="0"/>
          </a:p>
        </p:txBody>
      </p:sp>
      <p:cxnSp>
        <p:nvCxnSpPr>
          <p:cNvPr id="8" name="直線矢印コネクタ 7"/>
          <p:cNvCxnSpPr/>
          <p:nvPr/>
        </p:nvCxnSpPr>
        <p:spPr>
          <a:xfrm flipH="1">
            <a:off x="3999356" y="2691369"/>
            <a:ext cx="544956" cy="36394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544312" y="2454676"/>
            <a:ext cx="4735271" cy="369332"/>
          </a:xfrm>
          <a:prstGeom prst="rect">
            <a:avLst/>
          </a:prstGeom>
          <a:noFill/>
        </p:spPr>
        <p:txBody>
          <a:bodyPr wrap="none" rtlCol="0">
            <a:spAutoFit/>
          </a:bodyPr>
          <a:lstStyle/>
          <a:p>
            <a:r>
              <a:rPr kumimoji="1" lang="ja-JP" altLang="en-US" dirty="0" smtClean="0"/>
              <a:t>追加：</a:t>
            </a:r>
            <a:r>
              <a:rPr lang="en-US" altLang="ja-JP" dirty="0" err="1" smtClean="0"/>
              <a:t>Gameover</a:t>
            </a:r>
            <a:r>
              <a:rPr kumimoji="1" lang="ja-JP" altLang="en-US" dirty="0" smtClean="0"/>
              <a:t>用の音楽を</a:t>
            </a:r>
            <a:r>
              <a:rPr kumimoji="1" lang="en-US" altLang="ja-JP" dirty="0" smtClean="0"/>
              <a:t>LOOP</a:t>
            </a:r>
            <a:r>
              <a:rPr kumimoji="1" lang="ja-JP" altLang="en-US" dirty="0" smtClean="0"/>
              <a:t>用で読み込み</a:t>
            </a:r>
            <a:endParaRPr kumimoji="1" lang="ja-JP" altLang="en-US" dirty="0"/>
          </a:p>
        </p:txBody>
      </p:sp>
      <p:cxnSp>
        <p:nvCxnSpPr>
          <p:cNvPr id="11" name="直線矢印コネクタ 10"/>
          <p:cNvCxnSpPr/>
          <p:nvPr/>
        </p:nvCxnSpPr>
        <p:spPr>
          <a:xfrm flipH="1">
            <a:off x="3365462" y="3606800"/>
            <a:ext cx="1178850"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544312" y="3363166"/>
            <a:ext cx="4594463" cy="1200329"/>
          </a:xfrm>
          <a:prstGeom prst="rect">
            <a:avLst/>
          </a:prstGeom>
          <a:noFill/>
        </p:spPr>
        <p:txBody>
          <a:bodyPr wrap="none" rtlCol="0">
            <a:spAutoFit/>
          </a:bodyPr>
          <a:lstStyle/>
          <a:p>
            <a:r>
              <a:rPr kumimoji="1" lang="ja-JP" altLang="en-US" dirty="0" smtClean="0"/>
              <a:t>追加：</a:t>
            </a:r>
            <a:r>
              <a:rPr kumimoji="1" lang="en-US" altLang="ja-JP" dirty="0" smtClean="0"/>
              <a:t>Volume</a:t>
            </a:r>
            <a:r>
              <a:rPr kumimoji="1" lang="ja-JP" altLang="en-US" dirty="0" smtClean="0"/>
              <a:t>を</a:t>
            </a:r>
            <a:r>
              <a:rPr kumimoji="1" lang="en-US" altLang="ja-JP" dirty="0" smtClean="0"/>
              <a:t>1.0</a:t>
            </a:r>
            <a:r>
              <a:rPr kumimoji="1" lang="ja-JP" altLang="en-US" dirty="0" smtClean="0"/>
              <a:t>戻します。</a:t>
            </a:r>
            <a:endParaRPr kumimoji="1" lang="en-US" altLang="ja-JP" dirty="0" smtClean="0"/>
          </a:p>
          <a:p>
            <a:r>
              <a:rPr lang="ja-JP" altLang="en-US" dirty="0"/>
              <a:t>考え方</a:t>
            </a:r>
            <a:r>
              <a:rPr lang="ja-JP" altLang="en-US" dirty="0" smtClean="0"/>
              <a:t>は、</a:t>
            </a:r>
            <a:endParaRPr lang="en-US" altLang="ja-JP" dirty="0" smtClean="0"/>
          </a:p>
          <a:p>
            <a:r>
              <a:rPr lang="ja-JP" altLang="en-US" dirty="0"/>
              <a:t>　</a:t>
            </a:r>
            <a:r>
              <a:rPr lang="ja-JP" altLang="en-US" dirty="0" smtClean="0"/>
              <a:t>①　現在の</a:t>
            </a:r>
            <a:r>
              <a:rPr lang="en-US" altLang="ja-JP" dirty="0" smtClean="0"/>
              <a:t>Volume</a:t>
            </a:r>
            <a:r>
              <a:rPr lang="ja-JP" altLang="en-US" dirty="0" smtClean="0"/>
              <a:t>を</a:t>
            </a:r>
            <a:r>
              <a:rPr lang="en-US" altLang="ja-JP" dirty="0" smtClean="0"/>
              <a:t>v</a:t>
            </a:r>
            <a:r>
              <a:rPr lang="ja-JP" altLang="en-US" dirty="0" smtClean="0"/>
              <a:t>に入れます。</a:t>
            </a:r>
            <a:endParaRPr lang="en-US" altLang="ja-JP" dirty="0" smtClean="0"/>
          </a:p>
          <a:p>
            <a:r>
              <a:rPr lang="ja-JP" altLang="en-US" dirty="0" smtClean="0"/>
              <a:t>　③　</a:t>
            </a:r>
            <a:r>
              <a:rPr lang="en-US" altLang="ja-JP" dirty="0" smtClean="0"/>
              <a:t>1.0</a:t>
            </a:r>
            <a:r>
              <a:rPr lang="ja-JP" altLang="en-US" dirty="0" smtClean="0"/>
              <a:t>　</a:t>
            </a:r>
            <a:r>
              <a:rPr lang="en-US" altLang="ja-JP" dirty="0" smtClean="0"/>
              <a:t>–</a:t>
            </a:r>
            <a:r>
              <a:rPr lang="ja-JP" altLang="en-US" dirty="0" smtClean="0"/>
              <a:t>　</a:t>
            </a:r>
            <a:r>
              <a:rPr lang="en-US" altLang="ja-JP" dirty="0" smtClean="0"/>
              <a:t>v</a:t>
            </a:r>
            <a:r>
              <a:rPr lang="ja-JP" altLang="en-US" dirty="0" smtClean="0"/>
              <a:t>　で差を求めて</a:t>
            </a:r>
            <a:r>
              <a:rPr lang="en-US" altLang="ja-JP" dirty="0" smtClean="0"/>
              <a:t>Volume</a:t>
            </a:r>
            <a:r>
              <a:rPr lang="ja-JP" altLang="en-US" dirty="0" smtClean="0"/>
              <a:t>に入れる</a:t>
            </a:r>
            <a:endParaRPr lang="en-US" altLang="ja-JP" dirty="0" smtClean="0"/>
          </a:p>
        </p:txBody>
      </p:sp>
      <p:cxnSp>
        <p:nvCxnSpPr>
          <p:cNvPr id="17" name="直線矢印コネクタ 16"/>
          <p:cNvCxnSpPr/>
          <p:nvPr/>
        </p:nvCxnSpPr>
        <p:spPr>
          <a:xfrm flipH="1" flipV="1">
            <a:off x="1801068" y="4101830"/>
            <a:ext cx="2716304" cy="71147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4517372" y="4628634"/>
            <a:ext cx="3607078" cy="369332"/>
          </a:xfrm>
          <a:prstGeom prst="rect">
            <a:avLst/>
          </a:prstGeom>
          <a:noFill/>
        </p:spPr>
        <p:txBody>
          <a:bodyPr wrap="none" rtlCol="0">
            <a:spAutoFit/>
          </a:bodyPr>
          <a:lstStyle/>
          <a:p>
            <a:r>
              <a:rPr kumimoji="1" lang="ja-JP" altLang="en-US" dirty="0" smtClean="0"/>
              <a:t>追加：音楽を</a:t>
            </a:r>
            <a:r>
              <a:rPr kumimoji="1" lang="en-US" altLang="ja-JP" dirty="0" smtClean="0"/>
              <a:t>Loop</a:t>
            </a:r>
            <a:r>
              <a:rPr kumimoji="1" lang="ja-JP" altLang="en-US" dirty="0" smtClean="0"/>
              <a:t>でスタートさせる。</a:t>
            </a:r>
            <a:endParaRPr kumimoji="1" lang="ja-JP" altLang="en-US" dirty="0"/>
          </a:p>
        </p:txBody>
      </p:sp>
      <p:sp>
        <p:nvSpPr>
          <p:cNvPr id="19" name="テキスト ボックス 18"/>
          <p:cNvSpPr txBox="1"/>
          <p:nvPr/>
        </p:nvSpPr>
        <p:spPr>
          <a:xfrm>
            <a:off x="30034" y="5272901"/>
            <a:ext cx="11932049" cy="646331"/>
          </a:xfrm>
          <a:prstGeom prst="rect">
            <a:avLst/>
          </a:prstGeom>
          <a:noFill/>
        </p:spPr>
        <p:txBody>
          <a:bodyPr wrap="none" rtlCol="0">
            <a:spAutoFit/>
          </a:bodyPr>
          <a:lstStyle/>
          <a:p>
            <a:r>
              <a:rPr kumimoji="1" lang="ja-JP" altLang="en-US" dirty="0" smtClean="0"/>
              <a:t>初期化で音楽を</a:t>
            </a:r>
            <a:r>
              <a:rPr kumimoji="1" lang="en-US" altLang="ja-JP" dirty="0" smtClean="0"/>
              <a:t>start</a:t>
            </a:r>
            <a:r>
              <a:rPr kumimoji="1" lang="ja-JP" altLang="en-US" dirty="0" smtClean="0"/>
              <a:t>させている理由として、連続</a:t>
            </a:r>
            <a:r>
              <a:rPr lang="en-US" altLang="ja-JP" dirty="0"/>
              <a:t>S</a:t>
            </a:r>
            <a:r>
              <a:rPr kumimoji="1" lang="en-US" altLang="ja-JP" dirty="0" smtClean="0"/>
              <a:t>tart</a:t>
            </a:r>
            <a:r>
              <a:rPr kumimoji="1" lang="ja-JP" altLang="en-US" dirty="0" smtClean="0"/>
              <a:t>を</a:t>
            </a:r>
            <a:r>
              <a:rPr lang="ja-JP" altLang="en-US" dirty="0" smtClean="0"/>
              <a:t>防ぐためです。</a:t>
            </a:r>
            <a:r>
              <a:rPr lang="en-US" altLang="ja-JP" dirty="0" smtClean="0"/>
              <a:t>Action</a:t>
            </a:r>
            <a:r>
              <a:rPr lang="ja-JP" altLang="en-US" dirty="0" smtClean="0"/>
              <a:t>や</a:t>
            </a:r>
            <a:r>
              <a:rPr lang="en-US" altLang="ja-JP" dirty="0" err="1" smtClean="0"/>
              <a:t>SceneMethod</a:t>
            </a:r>
            <a:r>
              <a:rPr lang="ja-JP" altLang="en-US" dirty="0" smtClean="0"/>
              <a:t>では何度も音楽</a:t>
            </a:r>
            <a:r>
              <a:rPr lang="en-US" altLang="ja-JP" dirty="0" smtClean="0"/>
              <a:t>Start</a:t>
            </a:r>
            <a:r>
              <a:rPr lang="ja-JP" altLang="en-US" dirty="0"/>
              <a:t>する</a:t>
            </a:r>
            <a:r>
              <a:rPr lang="ja-JP" altLang="en-US" dirty="0" smtClean="0"/>
              <a:t>ため</a:t>
            </a:r>
            <a:endParaRPr lang="en-US" altLang="ja-JP" dirty="0" smtClean="0"/>
          </a:p>
          <a:p>
            <a:r>
              <a:rPr lang="ja-JP" altLang="en-US" dirty="0" smtClean="0"/>
              <a:t>です</a:t>
            </a:r>
            <a:r>
              <a:rPr lang="ja-JP" altLang="en-US" dirty="0"/>
              <a:t>。</a:t>
            </a:r>
            <a:r>
              <a:rPr lang="en-US" altLang="ja-JP" dirty="0" smtClean="0">
                <a:solidFill>
                  <a:srgbClr val="FF0000"/>
                </a:solidFill>
              </a:rPr>
              <a:t>Action</a:t>
            </a:r>
            <a:r>
              <a:rPr lang="ja-JP" altLang="en-US" dirty="0" smtClean="0">
                <a:solidFill>
                  <a:srgbClr val="FF0000"/>
                </a:solidFill>
              </a:rPr>
              <a:t>や</a:t>
            </a:r>
            <a:r>
              <a:rPr lang="en-US" altLang="ja-JP" dirty="0" err="1" smtClean="0">
                <a:solidFill>
                  <a:srgbClr val="FF0000"/>
                </a:solidFill>
              </a:rPr>
              <a:t>sceneMethod</a:t>
            </a:r>
            <a:r>
              <a:rPr lang="ja-JP" altLang="en-US" dirty="0" smtClean="0">
                <a:solidFill>
                  <a:srgbClr val="FF0000"/>
                </a:solidFill>
              </a:rPr>
              <a:t>でも音楽を流せますが、連続を防ぐ制御が必要になる</a:t>
            </a:r>
            <a:r>
              <a:rPr lang="ja-JP" altLang="en-US" dirty="0" smtClean="0"/>
              <a:t>ため、今はやっていません。</a:t>
            </a:r>
            <a:endParaRPr lang="en-US" altLang="ja-JP" dirty="0" smtClean="0"/>
          </a:p>
        </p:txBody>
      </p:sp>
    </p:spTree>
    <p:extLst>
      <p:ext uri="{BB962C8B-B14F-4D97-AF65-F5344CB8AC3E}">
        <p14:creationId xmlns:p14="http://schemas.microsoft.com/office/powerpoint/2010/main" val="748156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2700"/>
            <a:ext cx="6096541" cy="369332"/>
          </a:xfrm>
          <a:prstGeom prst="rect">
            <a:avLst/>
          </a:prstGeom>
          <a:noFill/>
        </p:spPr>
        <p:txBody>
          <a:bodyPr wrap="none" rtlCol="0">
            <a:spAutoFit/>
          </a:bodyPr>
          <a:lstStyle/>
          <a:p>
            <a:r>
              <a:rPr kumimoji="1" lang="ja-JP" altLang="en-US" dirty="0" smtClean="0"/>
              <a:t>・</a:t>
            </a:r>
            <a:r>
              <a:rPr kumimoji="1" lang="en-US" altLang="ja-JP" dirty="0" smtClean="0"/>
              <a:t>scene</a:t>
            </a:r>
            <a:r>
              <a:rPr kumimoji="1" lang="ja-JP" altLang="en-US" dirty="0" smtClean="0"/>
              <a:t>：</a:t>
            </a:r>
            <a:r>
              <a:rPr kumimoji="1" lang="en-US" altLang="ja-JP" dirty="0" smtClean="0"/>
              <a:t>Clear</a:t>
            </a:r>
            <a:r>
              <a:rPr lang="ja-JP" altLang="en-US" dirty="0"/>
              <a:t>でも</a:t>
            </a:r>
            <a:r>
              <a:rPr lang="ja-JP" altLang="en-US" dirty="0" smtClean="0"/>
              <a:t>音楽を流そう・・・・。の前に整理整頓しないと</a:t>
            </a:r>
            <a:endParaRPr lang="en-US" altLang="ja-JP"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50" y="482600"/>
            <a:ext cx="2106386" cy="2057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テキスト ボックス 4"/>
          <p:cNvSpPr txBox="1"/>
          <p:nvPr/>
        </p:nvSpPr>
        <p:spPr>
          <a:xfrm>
            <a:off x="2622550" y="956270"/>
            <a:ext cx="6145337" cy="369332"/>
          </a:xfrm>
          <a:prstGeom prst="rect">
            <a:avLst/>
          </a:prstGeom>
          <a:noFill/>
        </p:spPr>
        <p:txBody>
          <a:bodyPr wrap="none" rtlCol="0">
            <a:spAutoFit/>
          </a:bodyPr>
          <a:lstStyle/>
          <a:p>
            <a:r>
              <a:rPr kumimoji="1" lang="ja-JP" altLang="en-US" dirty="0" smtClean="0"/>
              <a:t>追加：</a:t>
            </a:r>
            <a:r>
              <a:rPr kumimoji="1" lang="en-US" altLang="ja-JP" dirty="0" smtClean="0"/>
              <a:t>Clear</a:t>
            </a:r>
            <a:r>
              <a:rPr kumimoji="1" lang="ja-JP" altLang="en-US" dirty="0" smtClean="0"/>
              <a:t>用の</a:t>
            </a:r>
            <a:r>
              <a:rPr kumimoji="1" lang="en-US" altLang="ja-JP" dirty="0" smtClean="0"/>
              <a:t>Filter</a:t>
            </a:r>
            <a:r>
              <a:rPr kumimoji="1" lang="ja-JP" altLang="en-US" dirty="0" smtClean="0"/>
              <a:t>を作成して、</a:t>
            </a:r>
            <a:r>
              <a:rPr kumimoji="1" lang="en-US" altLang="ja-JP" dirty="0" smtClean="0"/>
              <a:t>Clear</a:t>
            </a:r>
            <a:r>
              <a:rPr kumimoji="1" lang="ja-JP" altLang="en-US" dirty="0" smtClean="0"/>
              <a:t>の</a:t>
            </a:r>
            <a:r>
              <a:rPr kumimoji="1" lang="en-US" altLang="ja-JP" dirty="0" err="1" smtClean="0"/>
              <a:t>cpp</a:t>
            </a:r>
            <a:r>
              <a:rPr kumimoji="1" lang="ja-JP" altLang="en-US" dirty="0" smtClean="0"/>
              <a:t>と</a:t>
            </a:r>
            <a:r>
              <a:rPr kumimoji="1" lang="en-US" altLang="ja-JP" dirty="0" smtClean="0"/>
              <a:t>h</a:t>
            </a:r>
            <a:r>
              <a:rPr kumimoji="1" lang="ja-JP" altLang="en-US" dirty="0" smtClean="0"/>
              <a:t>を入れました。</a:t>
            </a:r>
            <a:endParaRPr kumimoji="1" lang="ja-JP" altLang="en-US" dirty="0"/>
          </a:p>
        </p:txBody>
      </p:sp>
      <p:cxnSp>
        <p:nvCxnSpPr>
          <p:cNvPr id="7" name="直線矢印コネクタ 6"/>
          <p:cNvCxnSpPr/>
          <p:nvPr/>
        </p:nvCxnSpPr>
        <p:spPr>
          <a:xfrm flipH="1">
            <a:off x="1968262" y="1147356"/>
            <a:ext cx="654288" cy="36394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0" y="2571234"/>
            <a:ext cx="4112023" cy="369332"/>
          </a:xfrm>
          <a:prstGeom prst="rect">
            <a:avLst/>
          </a:prstGeom>
          <a:noFill/>
        </p:spPr>
        <p:txBody>
          <a:bodyPr wrap="none" rtlCol="0">
            <a:spAutoFit/>
          </a:bodyPr>
          <a:lstStyle/>
          <a:p>
            <a:r>
              <a:rPr lang="ja-JP" altLang="en-US" dirty="0"/>
              <a:t>それで</a:t>
            </a:r>
            <a:r>
              <a:rPr lang="ja-JP" altLang="en-US" dirty="0" smtClean="0"/>
              <a:t>は</a:t>
            </a:r>
            <a:r>
              <a:rPr lang="en-US" altLang="ja-JP" dirty="0" smtClean="0"/>
              <a:t>scene</a:t>
            </a:r>
            <a:r>
              <a:rPr lang="ja-JP" altLang="en-US" dirty="0" smtClean="0"/>
              <a:t>：</a:t>
            </a:r>
            <a:r>
              <a:rPr lang="en-US" altLang="ja-JP" dirty="0" smtClean="0"/>
              <a:t>Clear</a:t>
            </a:r>
            <a:r>
              <a:rPr lang="ja-JP" altLang="en-US" dirty="0" smtClean="0"/>
              <a:t>に音楽を付けます。</a:t>
            </a:r>
            <a:endParaRPr kumimoji="1" lang="ja-JP" altLang="en-US" dirty="0"/>
          </a:p>
        </p:txBody>
      </p:sp>
      <p:sp>
        <p:nvSpPr>
          <p:cNvPr id="8" name="正方形/長方形 7"/>
          <p:cNvSpPr/>
          <p:nvPr/>
        </p:nvSpPr>
        <p:spPr>
          <a:xfrm>
            <a:off x="234950" y="2940566"/>
            <a:ext cx="1599349" cy="369332"/>
          </a:xfrm>
          <a:prstGeom prst="rect">
            <a:avLst/>
          </a:prstGeom>
        </p:spPr>
        <p:txBody>
          <a:bodyPr wrap="none">
            <a:spAutoFit/>
          </a:bodyPr>
          <a:lstStyle/>
          <a:p>
            <a:r>
              <a:rPr lang="en-US" altLang="ja-JP" dirty="0"/>
              <a:t>SceneClear.cpp</a:t>
            </a:r>
            <a:endParaRPr lang="ja-JP"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50" y="3302000"/>
            <a:ext cx="23622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2" name="直線矢印コネクタ 11"/>
          <p:cNvCxnSpPr>
            <a:stCxn id="13" idx="1"/>
          </p:cNvCxnSpPr>
          <p:nvPr/>
        </p:nvCxnSpPr>
        <p:spPr>
          <a:xfrm flipH="1">
            <a:off x="1971199" y="3400700"/>
            <a:ext cx="2074277" cy="38807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4045476" y="3216034"/>
            <a:ext cx="646331" cy="369332"/>
          </a:xfrm>
          <a:prstGeom prst="rect">
            <a:avLst/>
          </a:prstGeom>
          <a:noFill/>
        </p:spPr>
        <p:txBody>
          <a:bodyPr wrap="none" rtlCol="0">
            <a:spAutoFit/>
          </a:bodyPr>
          <a:lstStyle/>
          <a:p>
            <a:r>
              <a:rPr kumimoji="1" lang="ja-JP" altLang="en-US" dirty="0" smtClean="0"/>
              <a:t>追加</a:t>
            </a:r>
            <a:endParaRPr kumimoji="1" lang="ja-JP" altLang="en-US" dirty="0"/>
          </a:p>
        </p:txBody>
      </p:sp>
      <p:sp>
        <p:nvSpPr>
          <p:cNvPr id="15" name="テキスト ボックス 14"/>
          <p:cNvSpPr txBox="1"/>
          <p:nvPr/>
        </p:nvSpPr>
        <p:spPr>
          <a:xfrm>
            <a:off x="4073924" y="3960692"/>
            <a:ext cx="646331" cy="369332"/>
          </a:xfrm>
          <a:prstGeom prst="rect">
            <a:avLst/>
          </a:prstGeom>
          <a:noFill/>
        </p:spPr>
        <p:txBody>
          <a:bodyPr wrap="none" rtlCol="0">
            <a:spAutoFit/>
          </a:bodyPr>
          <a:lstStyle/>
          <a:p>
            <a:r>
              <a:rPr kumimoji="1" lang="ja-JP" altLang="en-US" dirty="0" smtClean="0"/>
              <a:t>追加</a:t>
            </a:r>
            <a:endParaRPr kumimoji="1" lang="ja-JP" altLang="en-US" dirty="0"/>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50" y="4076700"/>
            <a:ext cx="3457575" cy="2028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4" name="直線矢印コネクタ 13"/>
          <p:cNvCxnSpPr/>
          <p:nvPr/>
        </p:nvCxnSpPr>
        <p:spPr>
          <a:xfrm flipH="1">
            <a:off x="3048270" y="4140200"/>
            <a:ext cx="1006970" cy="8509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99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993127" cy="369332"/>
          </a:xfrm>
          <a:prstGeom prst="rect">
            <a:avLst/>
          </a:prstGeom>
          <a:noFill/>
        </p:spPr>
        <p:txBody>
          <a:bodyPr wrap="none" rtlCol="0">
            <a:spAutoFit/>
          </a:bodyPr>
          <a:lstStyle/>
          <a:p>
            <a:r>
              <a:rPr kumimoji="1" lang="ja-JP" altLang="en-US" dirty="0" smtClean="0"/>
              <a:t>・</a:t>
            </a:r>
            <a:r>
              <a:rPr lang="en-US" altLang="ja-JP" dirty="0" err="1" smtClean="0"/>
              <a:t>scene:</a:t>
            </a:r>
            <a:r>
              <a:rPr kumimoji="1" lang="en-US" altLang="ja-JP" dirty="0" err="1" smtClean="0"/>
              <a:t>GameMain</a:t>
            </a:r>
            <a:r>
              <a:rPr kumimoji="1" lang="ja-JP" altLang="en-US" dirty="0" err="1" smtClean="0"/>
              <a:t>にも</a:t>
            </a:r>
            <a:r>
              <a:rPr kumimoji="1" lang="ja-JP" altLang="en-US" dirty="0" smtClean="0"/>
              <a:t>付ける</a:t>
            </a:r>
            <a:endParaRPr kumimoji="1" lang="ja-JP"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1740378"/>
            <a:ext cx="3714750" cy="15525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738664"/>
            <a:ext cx="3714750" cy="914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正方形/長方形 4"/>
          <p:cNvSpPr/>
          <p:nvPr/>
        </p:nvSpPr>
        <p:spPr>
          <a:xfrm>
            <a:off x="409575" y="369332"/>
            <a:ext cx="1622560" cy="369332"/>
          </a:xfrm>
          <a:prstGeom prst="rect">
            <a:avLst/>
          </a:prstGeom>
        </p:spPr>
        <p:txBody>
          <a:bodyPr wrap="none">
            <a:spAutoFit/>
          </a:bodyPr>
          <a:lstStyle/>
          <a:p>
            <a:r>
              <a:rPr lang="en-US" altLang="ja-JP" dirty="0"/>
              <a:t>SceneMain.cpp</a:t>
            </a:r>
            <a:endParaRPr lang="ja-JP" altLang="en-US" dirty="0"/>
          </a:p>
        </p:txBody>
      </p:sp>
      <p:cxnSp>
        <p:nvCxnSpPr>
          <p:cNvPr id="8" name="直線矢印コネクタ 7"/>
          <p:cNvCxnSpPr/>
          <p:nvPr/>
        </p:nvCxnSpPr>
        <p:spPr>
          <a:xfrm flipH="1">
            <a:off x="2860199" y="1001828"/>
            <a:ext cx="2074277" cy="38807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934476" y="826532"/>
            <a:ext cx="646331" cy="369332"/>
          </a:xfrm>
          <a:prstGeom prst="rect">
            <a:avLst/>
          </a:prstGeom>
          <a:noFill/>
        </p:spPr>
        <p:txBody>
          <a:bodyPr wrap="none" rtlCol="0">
            <a:spAutoFit/>
          </a:bodyPr>
          <a:lstStyle/>
          <a:p>
            <a:r>
              <a:rPr kumimoji="1" lang="ja-JP" altLang="en-US" dirty="0" smtClean="0"/>
              <a:t>追加</a:t>
            </a:r>
            <a:endParaRPr kumimoji="1" lang="ja-JP" altLang="en-US" dirty="0"/>
          </a:p>
        </p:txBody>
      </p:sp>
      <p:cxnSp>
        <p:nvCxnSpPr>
          <p:cNvPr id="10" name="直線矢印コネクタ 9"/>
          <p:cNvCxnSpPr/>
          <p:nvPr/>
        </p:nvCxnSpPr>
        <p:spPr>
          <a:xfrm flipH="1">
            <a:off x="3506531" y="1825029"/>
            <a:ext cx="1427945" cy="37870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934476" y="1640363"/>
            <a:ext cx="646331" cy="369332"/>
          </a:xfrm>
          <a:prstGeom prst="rect">
            <a:avLst/>
          </a:prstGeom>
          <a:noFill/>
        </p:spPr>
        <p:txBody>
          <a:bodyPr wrap="none" rtlCol="0">
            <a:spAutoFit/>
          </a:bodyPr>
          <a:lstStyle/>
          <a:p>
            <a:r>
              <a:rPr kumimoji="1" lang="ja-JP" altLang="en-US" dirty="0" smtClean="0"/>
              <a:t>追加</a:t>
            </a:r>
            <a:endParaRPr kumimoji="1" lang="ja-JP" altLang="en-US" dirty="0"/>
          </a:p>
        </p:txBody>
      </p:sp>
      <p:sp>
        <p:nvSpPr>
          <p:cNvPr id="7" name="テキスト ボックス 6"/>
          <p:cNvSpPr txBox="1"/>
          <p:nvPr/>
        </p:nvSpPr>
        <p:spPr>
          <a:xfrm>
            <a:off x="88900" y="3479800"/>
            <a:ext cx="11666079" cy="923330"/>
          </a:xfrm>
          <a:prstGeom prst="rect">
            <a:avLst/>
          </a:prstGeom>
          <a:noFill/>
        </p:spPr>
        <p:txBody>
          <a:bodyPr wrap="none" rtlCol="0">
            <a:spAutoFit/>
          </a:bodyPr>
          <a:lstStyle/>
          <a:p>
            <a:r>
              <a:rPr kumimoji="1" lang="ja-JP" altLang="en-US" dirty="0" smtClean="0"/>
              <a:t>・</a:t>
            </a:r>
            <a:r>
              <a:rPr kumimoji="1" lang="en-US" altLang="ja-JP" dirty="0" smtClean="0"/>
              <a:t>Boss</a:t>
            </a:r>
            <a:r>
              <a:rPr lang="ja-JP" altLang="en-US" dirty="0" smtClean="0"/>
              <a:t>戦で音楽を変更</a:t>
            </a:r>
            <a:r>
              <a:rPr lang="ja-JP" altLang="en-US" smtClean="0"/>
              <a:t>する。</a:t>
            </a:r>
            <a:endParaRPr lang="en-US" altLang="ja-JP" smtClean="0"/>
          </a:p>
          <a:p>
            <a:r>
              <a:rPr kumimoji="1" lang="ja-JP" altLang="en-US"/>
              <a:t>　</a:t>
            </a:r>
            <a:r>
              <a:rPr lang="en-US" altLang="ja-JP" smtClean="0"/>
              <a:t>Boss</a:t>
            </a:r>
            <a:r>
              <a:rPr lang="ja-JP" altLang="en-US" smtClean="0"/>
              <a:t>が出現したら、音楽を</a:t>
            </a:r>
            <a:r>
              <a:rPr lang="en-US" altLang="ja-JP"/>
              <a:t>C</a:t>
            </a:r>
            <a:r>
              <a:rPr lang="en-US" altLang="ja-JP" smtClean="0"/>
              <a:t>hange</a:t>
            </a:r>
            <a:r>
              <a:rPr lang="ja-JP" altLang="en-US" smtClean="0"/>
              <a:t>しましょう。</a:t>
            </a:r>
            <a:r>
              <a:rPr lang="ja-JP" altLang="en-US"/>
              <a:t>方法</a:t>
            </a:r>
            <a:r>
              <a:rPr lang="ja-JP" altLang="en-US" smtClean="0"/>
              <a:t>は簡単で、現在流れてる音楽を</a:t>
            </a:r>
            <a:r>
              <a:rPr lang="en-US" altLang="ja-JP" smtClean="0"/>
              <a:t>stop</a:t>
            </a:r>
            <a:r>
              <a:rPr lang="ja-JP" altLang="en-US" smtClean="0"/>
              <a:t>させて、</a:t>
            </a:r>
            <a:r>
              <a:rPr lang="en-US" altLang="ja-JP" smtClean="0"/>
              <a:t>Boss</a:t>
            </a:r>
            <a:r>
              <a:rPr lang="ja-JP" altLang="en-US" smtClean="0"/>
              <a:t>用の音楽を</a:t>
            </a:r>
            <a:r>
              <a:rPr lang="en-US" altLang="ja-JP" smtClean="0"/>
              <a:t>start</a:t>
            </a:r>
            <a:r>
              <a:rPr lang="ja-JP" altLang="en-US" smtClean="0"/>
              <a:t>する</a:t>
            </a:r>
            <a:endParaRPr lang="en-US" altLang="ja-JP" smtClean="0"/>
          </a:p>
          <a:p>
            <a:r>
              <a:rPr kumimoji="1" lang="ja-JP" altLang="en-US" smtClean="0"/>
              <a:t>だけです</a:t>
            </a:r>
            <a:r>
              <a:rPr lang="ja-JP" altLang="en-US" smtClean="0"/>
              <a:t>。</a:t>
            </a:r>
            <a:endParaRPr kumimoji="1" lang="ja-JP" altLang="en-US" dirty="0"/>
          </a:p>
        </p:txBody>
      </p:sp>
      <p:pic>
        <p:nvPicPr>
          <p:cNvPr id="2" name="図 1"/>
          <p:cNvPicPr>
            <a:picLocks noChangeAspect="1"/>
          </p:cNvPicPr>
          <p:nvPr/>
        </p:nvPicPr>
        <p:blipFill>
          <a:blip r:embed="rId4"/>
          <a:stretch>
            <a:fillRect/>
          </a:stretch>
        </p:blipFill>
        <p:spPr>
          <a:xfrm>
            <a:off x="409575" y="4763532"/>
            <a:ext cx="6627885" cy="1639889"/>
          </a:xfrm>
          <a:prstGeom prst="rect">
            <a:avLst/>
          </a:prstGeom>
          <a:ln>
            <a:solidFill>
              <a:schemeClr val="tx1"/>
            </a:solidFill>
          </a:ln>
        </p:spPr>
      </p:pic>
      <p:cxnSp>
        <p:nvCxnSpPr>
          <p:cNvPr id="12" name="直線矢印コネクタ 11"/>
          <p:cNvCxnSpPr/>
          <p:nvPr/>
        </p:nvCxnSpPr>
        <p:spPr>
          <a:xfrm flipH="1" flipV="1">
            <a:off x="3537786" y="6310599"/>
            <a:ext cx="554263" cy="27966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4092049" y="6450433"/>
            <a:ext cx="2770310" cy="369332"/>
          </a:xfrm>
          <a:prstGeom prst="rect">
            <a:avLst/>
          </a:prstGeom>
          <a:noFill/>
        </p:spPr>
        <p:txBody>
          <a:bodyPr wrap="none" rtlCol="0">
            <a:spAutoFit/>
          </a:bodyPr>
          <a:lstStyle/>
          <a:p>
            <a:r>
              <a:rPr kumimoji="1" lang="ja-JP" altLang="en-US" smtClean="0"/>
              <a:t>追加：</a:t>
            </a:r>
            <a:r>
              <a:rPr kumimoji="1" lang="en-US" altLang="ja-JP" smtClean="0"/>
              <a:t>Boss</a:t>
            </a:r>
            <a:r>
              <a:rPr kumimoji="1" lang="ja-JP" altLang="en-US" smtClean="0"/>
              <a:t>用の音楽を用意</a:t>
            </a:r>
            <a:endParaRPr kumimoji="1" lang="ja-JP" altLang="en-US"/>
          </a:p>
        </p:txBody>
      </p:sp>
      <p:sp>
        <p:nvSpPr>
          <p:cNvPr id="16" name="正方形/長方形 15"/>
          <p:cNvSpPr/>
          <p:nvPr/>
        </p:nvSpPr>
        <p:spPr>
          <a:xfrm>
            <a:off x="409575" y="4383367"/>
            <a:ext cx="1622560" cy="369332"/>
          </a:xfrm>
          <a:prstGeom prst="rect">
            <a:avLst/>
          </a:prstGeom>
        </p:spPr>
        <p:txBody>
          <a:bodyPr wrap="none">
            <a:spAutoFit/>
          </a:bodyPr>
          <a:lstStyle/>
          <a:p>
            <a:r>
              <a:rPr lang="en-US" altLang="ja-JP" dirty="0"/>
              <a:t>SceneMain.cpp</a:t>
            </a:r>
            <a:endParaRPr lang="ja-JP" altLang="en-US" dirty="0"/>
          </a:p>
        </p:txBody>
      </p:sp>
    </p:spTree>
    <p:extLst>
      <p:ext uri="{BB962C8B-B14F-4D97-AF65-F5344CB8AC3E}">
        <p14:creationId xmlns:p14="http://schemas.microsoft.com/office/powerpoint/2010/main" val="3918506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5209</TotalTime>
  <Words>953</Words>
  <Application>Microsoft Office PowerPoint</Application>
  <PresentationFormat>ユーザー設定</PresentationFormat>
  <Paragraphs>123</Paragraphs>
  <Slides>12</Slides>
  <Notes>0</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Office テーマ</vt:lpstr>
      <vt:lpstr>Ｇａｍｅ開発指南書１２</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lan6b</cp:lastModifiedBy>
  <cp:revision>367</cp:revision>
  <cp:lastPrinted>2016-06-09T02:49:42Z</cp:lastPrinted>
  <dcterms:created xsi:type="dcterms:W3CDTF">2016-04-21T00:45:06Z</dcterms:created>
  <dcterms:modified xsi:type="dcterms:W3CDTF">2016-07-11T06:35:59Z</dcterms:modified>
</cp:coreProperties>
</file>