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738938"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www.amazon.co.jp/gp/product/0123694965?ie=UTF8&amp;tag=could-22&amp;linkCode=as2&amp;camp=247&amp;creative=7399&amp;creativeASIN=012369496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a:t>
            </a:r>
            <a:r>
              <a:rPr lang="ja-JP" altLang="en-US" smtClean="0"/>
              <a:t>１</a:t>
            </a:r>
            <a:r>
              <a:rPr lang="ja-JP" altLang="en-US"/>
              <a:t>４</a:t>
            </a:r>
            <a:endParaRPr kumimoji="1" lang="ja-JP" altLang="en-US" dirty="0"/>
          </a:p>
        </p:txBody>
      </p:sp>
      <p:sp>
        <p:nvSpPr>
          <p:cNvPr id="3" name="サブタイトル 2"/>
          <p:cNvSpPr>
            <a:spLocks noGrp="1"/>
          </p:cNvSpPr>
          <p:nvPr>
            <p:ph type="subTitle" idx="1"/>
          </p:nvPr>
        </p:nvSpPr>
        <p:spPr/>
        <p:txBody>
          <a:bodyPr>
            <a:normAutofit/>
          </a:bodyPr>
          <a:lstStyle/>
          <a:p>
            <a:r>
              <a:rPr lang="en-US" altLang="ja-JP" smtClean="0"/>
              <a:t>Coffeebreak</a:t>
            </a:r>
          </a:p>
          <a:p>
            <a:r>
              <a:rPr lang="ja-JP" altLang="en-US" smtClean="0"/>
              <a:t>・</a:t>
            </a:r>
            <a:r>
              <a:rPr lang="en-US" altLang="ja-JP" smtClean="0"/>
              <a:t>GameBalance</a:t>
            </a:r>
          </a:p>
          <a:p>
            <a:endParaRPr lang="en-US" altLang="ja-JP" dirty="0"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335665" y="811431"/>
            <a:ext cx="15948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PowerUp</a:t>
            </a:r>
            <a:r>
              <a:rPr lang="en-US" altLang="ja-JP"/>
              <a:t>I</a:t>
            </a:r>
            <a:r>
              <a:rPr lang="en-US" altLang="ja-JP" smtClean="0"/>
              <a:t>tem</a:t>
            </a:r>
            <a:endParaRPr lang="ja-JP" altLang="en-US"/>
          </a:p>
        </p:txBody>
      </p:sp>
      <p:sp>
        <p:nvSpPr>
          <p:cNvPr id="20483" name="Text Box 3"/>
          <p:cNvSpPr txBox="1">
            <a:spLocks noChangeArrowheads="1"/>
          </p:cNvSpPr>
          <p:nvPr/>
        </p:nvSpPr>
        <p:spPr bwMode="auto">
          <a:xfrm>
            <a:off x="1584325" y="1206500"/>
            <a:ext cx="78220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敵と同じぐらい必要となるの</a:t>
            </a:r>
            <a:r>
              <a:rPr lang="ja-JP" altLang="en-US" smtClean="0"/>
              <a:t>が</a:t>
            </a:r>
            <a:r>
              <a:rPr lang="en-US" altLang="ja-JP" smtClean="0"/>
              <a:t>Item</a:t>
            </a:r>
            <a:r>
              <a:rPr lang="ja-JP" altLang="en-US" smtClean="0"/>
              <a:t>の</a:t>
            </a:r>
            <a:r>
              <a:rPr lang="ja-JP" altLang="en-US"/>
              <a:t>存在です。面白さとは何か？と考えた時に</a:t>
            </a:r>
          </a:p>
          <a:p>
            <a:r>
              <a:rPr lang="en-US" altLang="ja-JP" smtClean="0"/>
              <a:t>Merit</a:t>
            </a:r>
            <a:r>
              <a:rPr lang="ja-JP" altLang="en-US" smtClean="0"/>
              <a:t>と</a:t>
            </a:r>
            <a:r>
              <a:rPr lang="ja-JP" altLang="en-US"/>
              <a:t>言う重要性が出てきます。</a:t>
            </a:r>
          </a:p>
        </p:txBody>
      </p:sp>
      <p:sp>
        <p:nvSpPr>
          <p:cNvPr id="20484" name="Text Box 4"/>
          <p:cNvSpPr txBox="1">
            <a:spLocks noChangeArrowheads="1"/>
          </p:cNvSpPr>
          <p:nvPr/>
        </p:nvSpPr>
        <p:spPr bwMode="auto">
          <a:xfrm>
            <a:off x="2117726" y="2197100"/>
            <a:ext cx="721223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そもそも</a:t>
            </a:r>
            <a:r>
              <a:rPr lang="en-US" altLang="ja-JP" smtClean="0"/>
              <a:t>Game</a:t>
            </a:r>
            <a:r>
              <a:rPr lang="ja-JP" altLang="en-US" smtClean="0"/>
              <a:t>と</a:t>
            </a:r>
            <a:r>
              <a:rPr lang="ja-JP" altLang="en-US"/>
              <a:t>は「</a:t>
            </a:r>
            <a:r>
              <a:rPr lang="ja-JP" altLang="en-US" b="1"/>
              <a:t>平等</a:t>
            </a:r>
            <a:r>
              <a:rPr lang="ja-JP" altLang="en-US" b="1" smtClean="0"/>
              <a:t>な</a:t>
            </a:r>
            <a:r>
              <a:rPr lang="en-US" altLang="ja-JP" b="1"/>
              <a:t>rule</a:t>
            </a:r>
            <a:r>
              <a:rPr lang="ja-JP" altLang="en-US" b="1" smtClean="0"/>
              <a:t>の</a:t>
            </a:r>
            <a:r>
              <a:rPr lang="ja-JP" altLang="en-US" b="1"/>
              <a:t>中で利益を拡充させていくモノ</a:t>
            </a:r>
            <a:r>
              <a:rPr lang="ja-JP" altLang="en-US"/>
              <a:t>」です。</a:t>
            </a:r>
          </a:p>
        </p:txBody>
      </p:sp>
      <p:sp>
        <p:nvSpPr>
          <p:cNvPr id="20485" name="Oval 5"/>
          <p:cNvSpPr>
            <a:spLocks noChangeArrowheads="1"/>
          </p:cNvSpPr>
          <p:nvPr/>
        </p:nvSpPr>
        <p:spPr bwMode="auto">
          <a:xfrm>
            <a:off x="4708525" y="4025900"/>
            <a:ext cx="1447800" cy="1295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平等</a:t>
            </a:r>
            <a:r>
              <a:rPr lang="ja-JP" altLang="en-US" smtClean="0"/>
              <a:t>な</a:t>
            </a:r>
            <a:r>
              <a:rPr lang="en-US" altLang="ja-JP" smtClean="0"/>
              <a:t>rule</a:t>
            </a:r>
            <a:endParaRPr lang="ja-JP" altLang="en-US"/>
          </a:p>
          <a:p>
            <a:pPr algn="ctr"/>
            <a:r>
              <a:rPr lang="ja-JP" altLang="en-US"/>
              <a:t>勝負</a:t>
            </a:r>
          </a:p>
        </p:txBody>
      </p:sp>
      <p:sp>
        <p:nvSpPr>
          <p:cNvPr id="20486" name="Oval 6"/>
          <p:cNvSpPr>
            <a:spLocks noChangeArrowheads="1"/>
          </p:cNvSpPr>
          <p:nvPr/>
        </p:nvSpPr>
        <p:spPr bwMode="auto">
          <a:xfrm>
            <a:off x="2930525" y="3187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0487" name="Rectangle 7"/>
          <p:cNvSpPr>
            <a:spLocks noChangeArrowheads="1"/>
          </p:cNvSpPr>
          <p:nvPr/>
        </p:nvSpPr>
        <p:spPr bwMode="auto">
          <a:xfrm>
            <a:off x="2727324" y="3568700"/>
            <a:ext cx="854075"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a:t>player</a:t>
            </a:r>
            <a:r>
              <a:rPr lang="ja-JP" altLang="en-US" smtClean="0"/>
              <a:t>１</a:t>
            </a:r>
            <a:endParaRPr lang="ja-JP" altLang="en-US"/>
          </a:p>
        </p:txBody>
      </p:sp>
      <p:sp>
        <p:nvSpPr>
          <p:cNvPr id="20488" name="Oval 8"/>
          <p:cNvSpPr>
            <a:spLocks noChangeArrowheads="1"/>
          </p:cNvSpPr>
          <p:nvPr/>
        </p:nvSpPr>
        <p:spPr bwMode="auto">
          <a:xfrm>
            <a:off x="3032125" y="4711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0489" name="Rectangle 9"/>
          <p:cNvSpPr>
            <a:spLocks noChangeArrowheads="1"/>
          </p:cNvSpPr>
          <p:nvPr/>
        </p:nvSpPr>
        <p:spPr bwMode="auto">
          <a:xfrm>
            <a:off x="2955925" y="5092700"/>
            <a:ext cx="533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ＣＰＵ</a:t>
            </a:r>
          </a:p>
        </p:txBody>
      </p:sp>
      <p:sp>
        <p:nvSpPr>
          <p:cNvPr id="20490" name="Line 10"/>
          <p:cNvSpPr>
            <a:spLocks noChangeShapeType="1"/>
          </p:cNvSpPr>
          <p:nvPr/>
        </p:nvSpPr>
        <p:spPr bwMode="auto">
          <a:xfrm>
            <a:off x="3870325" y="4178300"/>
            <a:ext cx="685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491" name="Line 11"/>
          <p:cNvSpPr>
            <a:spLocks noChangeShapeType="1"/>
          </p:cNvSpPr>
          <p:nvPr/>
        </p:nvSpPr>
        <p:spPr bwMode="auto">
          <a:xfrm flipV="1">
            <a:off x="3870325" y="4940300"/>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20492" name="Picture 12" descr="MC90044039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525" y="349250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493" name="Picture 13" descr="MC90044039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8925" y="501650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0494" name="Line 14"/>
          <p:cNvSpPr>
            <a:spLocks noChangeShapeType="1"/>
          </p:cNvSpPr>
          <p:nvPr/>
        </p:nvSpPr>
        <p:spPr bwMode="auto">
          <a:xfrm flipV="1">
            <a:off x="6232525" y="41783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497" name="Oval 17"/>
          <p:cNvSpPr>
            <a:spLocks noChangeArrowheads="1"/>
          </p:cNvSpPr>
          <p:nvPr/>
        </p:nvSpPr>
        <p:spPr bwMode="auto">
          <a:xfrm>
            <a:off x="7756525" y="46355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0498" name="Rectangle 18"/>
          <p:cNvSpPr>
            <a:spLocks noChangeArrowheads="1"/>
          </p:cNvSpPr>
          <p:nvPr/>
        </p:nvSpPr>
        <p:spPr bwMode="auto">
          <a:xfrm>
            <a:off x="7680325" y="5016500"/>
            <a:ext cx="533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ＣＰＵ</a:t>
            </a:r>
          </a:p>
        </p:txBody>
      </p:sp>
      <p:pic>
        <p:nvPicPr>
          <p:cNvPr id="20499" name="Picture 19" descr="MC90044039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2525" y="349250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500" name="Picture 20" descr="MC90044039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7725" y="356870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0501" name="Text Box 21"/>
          <p:cNvSpPr txBox="1">
            <a:spLocks noChangeArrowheads="1"/>
          </p:cNvSpPr>
          <p:nvPr/>
        </p:nvSpPr>
        <p:spPr bwMode="auto">
          <a:xfrm>
            <a:off x="6445250" y="4276726"/>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勝利</a:t>
            </a:r>
          </a:p>
        </p:txBody>
      </p:sp>
      <p:sp>
        <p:nvSpPr>
          <p:cNvPr id="20502" name="Line 22"/>
          <p:cNvSpPr>
            <a:spLocks noChangeShapeType="1"/>
          </p:cNvSpPr>
          <p:nvPr/>
        </p:nvSpPr>
        <p:spPr bwMode="auto">
          <a:xfrm>
            <a:off x="6232525" y="48641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503" name="Text Box 23"/>
          <p:cNvSpPr txBox="1">
            <a:spLocks noChangeArrowheads="1"/>
          </p:cNvSpPr>
          <p:nvPr/>
        </p:nvSpPr>
        <p:spPr bwMode="auto">
          <a:xfrm>
            <a:off x="6384925" y="5245101"/>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敗北</a:t>
            </a:r>
          </a:p>
        </p:txBody>
      </p:sp>
      <p:sp>
        <p:nvSpPr>
          <p:cNvPr id="20504" name="Text Box 24"/>
          <p:cNvSpPr txBox="1">
            <a:spLocks noChangeArrowheads="1"/>
          </p:cNvSpPr>
          <p:nvPr/>
        </p:nvSpPr>
        <p:spPr bwMode="auto">
          <a:xfrm>
            <a:off x="8578850" y="3590926"/>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利益</a:t>
            </a:r>
          </a:p>
        </p:txBody>
      </p:sp>
      <p:sp>
        <p:nvSpPr>
          <p:cNvPr id="20505" name="Text Box 25"/>
          <p:cNvSpPr txBox="1">
            <a:spLocks noChangeArrowheads="1"/>
          </p:cNvSpPr>
          <p:nvPr/>
        </p:nvSpPr>
        <p:spPr bwMode="auto">
          <a:xfrm>
            <a:off x="8594725" y="5092701"/>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損失</a:t>
            </a:r>
          </a:p>
        </p:txBody>
      </p:sp>
      <p:sp>
        <p:nvSpPr>
          <p:cNvPr id="20506" name="Text Box 26"/>
          <p:cNvSpPr txBox="1">
            <a:spLocks noChangeArrowheads="1"/>
          </p:cNvSpPr>
          <p:nvPr/>
        </p:nvSpPr>
        <p:spPr bwMode="auto">
          <a:xfrm>
            <a:off x="3870325" y="4406901"/>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Risk</a:t>
            </a:r>
            <a:endParaRPr lang="ja-JP" altLang="en-US"/>
          </a:p>
        </p:txBody>
      </p:sp>
      <p:sp>
        <p:nvSpPr>
          <p:cNvPr id="27" name="Oval 6"/>
          <p:cNvSpPr>
            <a:spLocks noChangeArrowheads="1"/>
          </p:cNvSpPr>
          <p:nvPr/>
        </p:nvSpPr>
        <p:spPr bwMode="auto">
          <a:xfrm>
            <a:off x="7845426" y="3197999"/>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8" name="Rectangle 7"/>
          <p:cNvSpPr>
            <a:spLocks noChangeArrowheads="1"/>
          </p:cNvSpPr>
          <p:nvPr/>
        </p:nvSpPr>
        <p:spPr bwMode="auto">
          <a:xfrm>
            <a:off x="7642225" y="3578999"/>
            <a:ext cx="854075"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a:t>player</a:t>
            </a:r>
            <a:r>
              <a:rPr lang="ja-JP" altLang="en-US" smtClean="0"/>
              <a:t>１</a:t>
            </a:r>
            <a:endParaRPr lang="ja-JP" altLang="en-US"/>
          </a:p>
        </p:txBody>
      </p:sp>
      <p:sp>
        <p:nvSpPr>
          <p:cNvPr id="2" name="正方形/長方形 1"/>
          <p:cNvSpPr/>
          <p:nvPr/>
        </p:nvSpPr>
        <p:spPr>
          <a:xfrm>
            <a:off x="-6175" y="31929"/>
            <a:ext cx="12301766" cy="646331"/>
          </a:xfrm>
          <a:prstGeom prst="rect">
            <a:avLst/>
          </a:prstGeom>
        </p:spPr>
        <p:txBody>
          <a:bodyPr wrap="none">
            <a:spAutoFit/>
          </a:bodyPr>
          <a:lstStyle/>
          <a:p>
            <a:r>
              <a:rPr lang="ja-JP" altLang="en-US"/>
              <a:t>・</a:t>
            </a:r>
            <a:r>
              <a:rPr lang="en-US" altLang="ja-JP" smtClean="0"/>
              <a:t>GameBalance(Risk</a:t>
            </a:r>
            <a:r>
              <a:rPr lang="ja-JP" altLang="en-US" smtClean="0"/>
              <a:t>と</a:t>
            </a:r>
            <a:r>
              <a:rPr lang="en-US" altLang="ja-JP" smtClean="0"/>
              <a:t>Return</a:t>
            </a:r>
            <a:r>
              <a:rPr lang="ja-JP" altLang="en-US" smtClean="0"/>
              <a:t>を考える</a:t>
            </a:r>
            <a:r>
              <a:rPr lang="en-US" altLang="ja-JP" smtClean="0"/>
              <a:t>)</a:t>
            </a:r>
          </a:p>
          <a:p>
            <a:r>
              <a:rPr lang="ja-JP" altLang="en-US"/>
              <a:t>　</a:t>
            </a:r>
            <a:r>
              <a:rPr lang="en-US" altLang="ja-JP" smtClean="0"/>
              <a:t>Game</a:t>
            </a:r>
            <a:r>
              <a:rPr lang="ja-JP" altLang="en-US" smtClean="0"/>
              <a:t>を考える上で大切なのは</a:t>
            </a:r>
            <a:r>
              <a:rPr lang="en-US" altLang="ja-JP" smtClean="0"/>
              <a:t>Game</a:t>
            </a:r>
            <a:r>
              <a:rPr lang="ja-JP" altLang="en-US" smtClean="0"/>
              <a:t>性と言う言葉です。十人十色であるこの言葉だけど、田中先生はこのように考えています</a:t>
            </a:r>
            <a:endParaRPr lang="en-US" altLang="ja-JP"/>
          </a:p>
        </p:txBody>
      </p:sp>
    </p:spTree>
    <p:extLst>
      <p:ext uri="{BB962C8B-B14F-4D97-AF65-F5344CB8AC3E}">
        <p14:creationId xmlns:p14="http://schemas.microsoft.com/office/powerpoint/2010/main" val="226470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660526" y="98426"/>
            <a:ext cx="16898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Risk</a:t>
            </a:r>
            <a:r>
              <a:rPr lang="ja-JP" altLang="en-US" smtClean="0"/>
              <a:t>回避</a:t>
            </a:r>
            <a:r>
              <a:rPr lang="en-US" altLang="ja-JP" smtClean="0"/>
              <a:t>Game</a:t>
            </a:r>
            <a:endParaRPr lang="ja-JP" altLang="en-US"/>
          </a:p>
        </p:txBody>
      </p:sp>
      <p:sp>
        <p:nvSpPr>
          <p:cNvPr id="21507" name="Text Box 3"/>
          <p:cNvSpPr txBox="1">
            <a:spLocks noChangeArrowheads="1"/>
          </p:cNvSpPr>
          <p:nvPr/>
        </p:nvSpPr>
        <p:spPr bwMode="auto">
          <a:xfrm>
            <a:off x="1812926" y="631825"/>
            <a:ext cx="72382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ShootingGame</a:t>
            </a:r>
            <a:r>
              <a:rPr lang="ja-JP" altLang="en-US" smtClean="0"/>
              <a:t>で</a:t>
            </a:r>
            <a:r>
              <a:rPr lang="ja-JP" altLang="en-US"/>
              <a:t>、敵が出てきます。倒して</a:t>
            </a:r>
            <a:r>
              <a:rPr lang="ja-JP" altLang="en-US" smtClean="0"/>
              <a:t>も</a:t>
            </a:r>
            <a:r>
              <a:rPr lang="en-US" altLang="ja-JP" smtClean="0"/>
              <a:t>Point</a:t>
            </a:r>
            <a:r>
              <a:rPr lang="ja-JP" altLang="en-US" smtClean="0"/>
              <a:t>や</a:t>
            </a:r>
            <a:r>
              <a:rPr lang="en-US" altLang="ja-JP" smtClean="0"/>
              <a:t>Item</a:t>
            </a:r>
            <a:r>
              <a:rPr lang="ja-JP" altLang="en-US" smtClean="0"/>
              <a:t>の</a:t>
            </a:r>
            <a:r>
              <a:rPr lang="ja-JP" altLang="en-US"/>
              <a:t>出てきません。</a:t>
            </a:r>
          </a:p>
          <a:p>
            <a:r>
              <a:rPr lang="ja-JP" altLang="en-US"/>
              <a:t>しかし、倒さないと攻撃してきます。</a:t>
            </a:r>
          </a:p>
        </p:txBody>
      </p:sp>
      <p:sp>
        <p:nvSpPr>
          <p:cNvPr id="21508" name="Text Box 4"/>
          <p:cNvSpPr txBox="1">
            <a:spLocks noChangeArrowheads="1"/>
          </p:cNvSpPr>
          <p:nvPr/>
        </p:nvSpPr>
        <p:spPr bwMode="auto">
          <a:xfrm>
            <a:off x="1812925" y="1698626"/>
            <a:ext cx="8178136"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この敵は</a:t>
            </a:r>
            <a:r>
              <a:rPr lang="ja-JP" altLang="en-US" smtClean="0"/>
              <a:t>、</a:t>
            </a:r>
            <a:r>
              <a:rPr lang="en-US" altLang="ja-JP" smtClean="0"/>
              <a:t>Demerit</a:t>
            </a:r>
            <a:r>
              <a:rPr lang="ja-JP" altLang="en-US" smtClean="0"/>
              <a:t>以外</a:t>
            </a:r>
            <a:r>
              <a:rPr lang="ja-JP" altLang="en-US"/>
              <a:t>何者でもありません。倒して</a:t>
            </a:r>
            <a:r>
              <a:rPr lang="ja-JP" altLang="en-US" smtClean="0"/>
              <a:t>も</a:t>
            </a:r>
            <a:r>
              <a:rPr lang="en-US" altLang="ja-JP"/>
              <a:t>player</a:t>
            </a:r>
            <a:r>
              <a:rPr lang="ja-JP" altLang="en-US" smtClean="0"/>
              <a:t>に</a:t>
            </a:r>
            <a:r>
              <a:rPr lang="ja-JP" altLang="en-US"/>
              <a:t>何も利益ありません。</a:t>
            </a:r>
          </a:p>
          <a:p>
            <a:r>
              <a:rPr lang="ja-JP" altLang="en-US"/>
              <a:t>倒す意味はあるでしょうか？やり過ごせばいいだけの話です。</a:t>
            </a:r>
          </a:p>
        </p:txBody>
      </p:sp>
      <p:sp>
        <p:nvSpPr>
          <p:cNvPr id="21509" name="Text Box 5"/>
          <p:cNvSpPr txBox="1">
            <a:spLocks noChangeArrowheads="1"/>
          </p:cNvSpPr>
          <p:nvPr/>
        </p:nvSpPr>
        <p:spPr bwMode="auto">
          <a:xfrm>
            <a:off x="4030326" y="2896968"/>
            <a:ext cx="374333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a:t>rule</a:t>
            </a:r>
            <a:r>
              <a:rPr lang="ja-JP" altLang="en-US" smtClean="0"/>
              <a:t>強化</a:t>
            </a:r>
            <a:endParaRPr lang="ja-JP" altLang="en-US"/>
          </a:p>
          <a:p>
            <a:pPr algn="ctr"/>
            <a:r>
              <a:rPr lang="ja-JP" altLang="en-US"/>
              <a:t>敵を倒さなければ</a:t>
            </a:r>
            <a:r>
              <a:rPr lang="ja-JP" altLang="en-US" smtClean="0"/>
              <a:t>、</a:t>
            </a:r>
            <a:r>
              <a:rPr lang="en-US" altLang="ja-JP"/>
              <a:t>Damage</a:t>
            </a:r>
            <a:r>
              <a:rPr lang="ja-JP" altLang="en-US" smtClean="0"/>
              <a:t>を</a:t>
            </a:r>
            <a:r>
              <a:rPr lang="ja-JP" altLang="en-US"/>
              <a:t>受ける</a:t>
            </a:r>
          </a:p>
        </p:txBody>
      </p:sp>
      <p:sp>
        <p:nvSpPr>
          <p:cNvPr id="21510" name="Line 6"/>
          <p:cNvSpPr>
            <a:spLocks noChangeShapeType="1"/>
          </p:cNvSpPr>
          <p:nvPr/>
        </p:nvSpPr>
        <p:spPr bwMode="auto">
          <a:xfrm>
            <a:off x="5803900" y="24765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511" name="Line 7"/>
          <p:cNvSpPr>
            <a:spLocks noChangeShapeType="1"/>
          </p:cNvSpPr>
          <p:nvPr/>
        </p:nvSpPr>
        <p:spPr bwMode="auto">
          <a:xfrm>
            <a:off x="5791200" y="3657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512" name="Text Box 8"/>
          <p:cNvSpPr txBox="1">
            <a:spLocks noChangeArrowheads="1"/>
          </p:cNvSpPr>
          <p:nvPr/>
        </p:nvSpPr>
        <p:spPr bwMode="auto">
          <a:xfrm>
            <a:off x="1752600" y="4343401"/>
            <a:ext cx="8534400" cy="741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a:t>これで、必ず倒す必要がでてきましたが、</a:t>
            </a:r>
            <a:r>
              <a:rPr lang="ja-JP" altLang="en-US" smtClean="0"/>
              <a:t>結局</a:t>
            </a:r>
            <a:r>
              <a:rPr lang="en-US" altLang="ja-JP" smtClean="0"/>
              <a:t>Player</a:t>
            </a:r>
            <a:r>
              <a:rPr lang="ja-JP" altLang="en-US" smtClean="0"/>
              <a:t>に</a:t>
            </a:r>
            <a:r>
              <a:rPr lang="ja-JP" altLang="en-US"/>
              <a:t>利益はありません。</a:t>
            </a:r>
          </a:p>
          <a:p>
            <a:r>
              <a:rPr lang="ja-JP" altLang="en-US"/>
              <a:t>倒して初めて</a:t>
            </a:r>
            <a:r>
              <a:rPr lang="en-US" altLang="ja-JP" sz="2400" b="1">
                <a:solidFill>
                  <a:srgbClr val="FF0000"/>
                </a:solidFill>
              </a:rPr>
              <a:t>0</a:t>
            </a:r>
            <a:r>
              <a:rPr lang="ja-JP" altLang="en-US"/>
              <a:t>になる。これは面白いでしょうか？</a:t>
            </a:r>
          </a:p>
        </p:txBody>
      </p:sp>
    </p:spTree>
    <p:extLst>
      <p:ext uri="{BB962C8B-B14F-4D97-AF65-F5344CB8AC3E}">
        <p14:creationId xmlns:p14="http://schemas.microsoft.com/office/powerpoint/2010/main" val="244157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828800" y="304801"/>
            <a:ext cx="83820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a:t>たとえば、あなたが宿題を忘れました。今からしても間に合いません。</a:t>
            </a:r>
          </a:p>
          <a:p>
            <a:endParaRPr lang="ja-JP" altLang="en-US"/>
          </a:p>
          <a:p>
            <a:r>
              <a:rPr lang="ja-JP" altLang="en-US"/>
              <a:t>その時の選択肢は</a:t>
            </a:r>
          </a:p>
          <a:p>
            <a:r>
              <a:rPr lang="ja-JP" altLang="en-US"/>
              <a:t>　　　　　　　　　「提出せずに、すごく怒られるか」</a:t>
            </a:r>
          </a:p>
          <a:p>
            <a:r>
              <a:rPr lang="ja-JP" altLang="en-US"/>
              <a:t>　　　　　　　　　「少しでもやって、怒られる可能性を低くするか」</a:t>
            </a:r>
          </a:p>
          <a:p>
            <a:r>
              <a:rPr lang="ja-JP" altLang="en-US"/>
              <a:t>宿題をして楽しいですか？結局、怒られると</a:t>
            </a:r>
            <a:r>
              <a:rPr lang="ja-JP" altLang="en-US" smtClean="0"/>
              <a:t>いう</a:t>
            </a:r>
            <a:r>
              <a:rPr lang="en-US" altLang="ja-JP" smtClean="0"/>
              <a:t>Risk</a:t>
            </a:r>
            <a:r>
              <a:rPr lang="ja-JP" altLang="en-US" smtClean="0"/>
              <a:t>だけが</a:t>
            </a:r>
            <a:r>
              <a:rPr lang="ja-JP" altLang="en-US"/>
              <a:t>残ります。</a:t>
            </a:r>
          </a:p>
          <a:p>
            <a:r>
              <a:rPr lang="ja-JP" altLang="en-US"/>
              <a:t>利益は何も無いです。宿題をしてもつまらないですね。</a:t>
            </a:r>
          </a:p>
        </p:txBody>
      </p:sp>
      <p:sp>
        <p:nvSpPr>
          <p:cNvPr id="22531" name="Text Box 3"/>
          <p:cNvSpPr txBox="1">
            <a:spLocks noChangeArrowheads="1"/>
          </p:cNvSpPr>
          <p:nvPr/>
        </p:nvSpPr>
        <p:spPr bwMode="auto">
          <a:xfrm>
            <a:off x="1828800" y="2438400"/>
            <a:ext cx="83820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a:t>次にこれはどうでしょうか？あなたは宿題をしています。期日も十分です。</a:t>
            </a:r>
          </a:p>
          <a:p>
            <a:endParaRPr lang="ja-JP" altLang="en-US"/>
          </a:p>
          <a:p>
            <a:r>
              <a:rPr lang="ja-JP" altLang="en-US"/>
              <a:t>その時の選択肢は</a:t>
            </a:r>
          </a:p>
          <a:p>
            <a:r>
              <a:rPr lang="ja-JP" altLang="en-US"/>
              <a:t>　　　　　「早めに提出して、成績を良くしてもらう」</a:t>
            </a:r>
          </a:p>
          <a:p>
            <a:r>
              <a:rPr lang="ja-JP" altLang="en-US"/>
              <a:t>　　　　　「提出期日に出して、ほめてもらう」</a:t>
            </a:r>
          </a:p>
          <a:p>
            <a:r>
              <a:rPr lang="ja-JP" altLang="en-US"/>
              <a:t>　　　　　「出さずに怒られる」</a:t>
            </a:r>
          </a:p>
          <a:p>
            <a:endParaRPr lang="ja-JP" altLang="en-US"/>
          </a:p>
          <a:p>
            <a:r>
              <a:rPr lang="ja-JP" altLang="en-US"/>
              <a:t>これだと、利益がありますね。宿題する気になると思います</a:t>
            </a:r>
          </a:p>
        </p:txBody>
      </p:sp>
      <p:sp>
        <p:nvSpPr>
          <p:cNvPr id="22532" name="Text Box 4"/>
          <p:cNvSpPr txBox="1">
            <a:spLocks noChangeArrowheads="1"/>
          </p:cNvSpPr>
          <p:nvPr/>
        </p:nvSpPr>
        <p:spPr bwMode="auto">
          <a:xfrm>
            <a:off x="1524000" y="5105401"/>
            <a:ext cx="9010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a:t>「人は、利益のために動くと楽しいモノで不利益回避のために動いてもつまらない。」</a:t>
            </a:r>
          </a:p>
        </p:txBody>
      </p:sp>
    </p:spTree>
    <p:extLst>
      <p:ext uri="{BB962C8B-B14F-4D97-AF65-F5344CB8AC3E}">
        <p14:creationId xmlns:p14="http://schemas.microsoft.com/office/powerpoint/2010/main" val="245113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736725" y="174626"/>
            <a:ext cx="3289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・利益が簡単に得る事ができる。</a:t>
            </a:r>
          </a:p>
        </p:txBody>
      </p:sp>
      <p:sp>
        <p:nvSpPr>
          <p:cNvPr id="23555" name="Text Box 3"/>
          <p:cNvSpPr txBox="1">
            <a:spLocks noChangeArrowheads="1"/>
          </p:cNvSpPr>
          <p:nvPr/>
        </p:nvSpPr>
        <p:spPr bwMode="auto">
          <a:xfrm>
            <a:off x="1981200" y="685801"/>
            <a:ext cx="6123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dirty="0" smtClean="0"/>
              <a:t>player</a:t>
            </a:r>
            <a:r>
              <a:rPr lang="ja-JP" altLang="en-US" dirty="0" smtClean="0"/>
              <a:t>に</a:t>
            </a:r>
            <a:r>
              <a:rPr lang="en-US" altLang="ja-JP" dirty="0"/>
              <a:t>R</a:t>
            </a:r>
            <a:r>
              <a:rPr lang="en-US" altLang="ja-JP" dirty="0" smtClean="0"/>
              <a:t>ule</a:t>
            </a:r>
            <a:r>
              <a:rPr lang="ja-JP" altLang="en-US" dirty="0" smtClean="0"/>
              <a:t>が</a:t>
            </a:r>
            <a:r>
              <a:rPr lang="ja-JP" altLang="en-US" dirty="0"/>
              <a:t>有利で、簡単に利益が</a:t>
            </a:r>
            <a:r>
              <a:rPr lang="ja-JP" altLang="en-US" dirty="0" smtClean="0"/>
              <a:t>出る</a:t>
            </a:r>
            <a:r>
              <a:rPr lang="en-US" altLang="ja-JP" dirty="0" smtClean="0"/>
              <a:t>Game</a:t>
            </a:r>
            <a:r>
              <a:rPr lang="ja-JP" altLang="en-US" dirty="0" smtClean="0"/>
              <a:t>どう</a:t>
            </a:r>
            <a:r>
              <a:rPr lang="ja-JP" altLang="en-US" dirty="0"/>
              <a:t>でしょう？</a:t>
            </a:r>
          </a:p>
        </p:txBody>
      </p:sp>
      <p:sp>
        <p:nvSpPr>
          <p:cNvPr id="23556" name="Text Box 4"/>
          <p:cNvSpPr txBox="1">
            <a:spLocks noChangeArrowheads="1"/>
          </p:cNvSpPr>
          <p:nvPr/>
        </p:nvSpPr>
        <p:spPr bwMode="auto">
          <a:xfrm>
            <a:off x="1752601" y="1219200"/>
            <a:ext cx="8628063"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dirty="0"/>
              <a:t>・たとえば</a:t>
            </a:r>
            <a:r>
              <a:rPr lang="ja-JP" altLang="en-US" dirty="0" smtClean="0"/>
              <a:t>、</a:t>
            </a:r>
            <a:r>
              <a:rPr lang="en-US" altLang="ja-JP" dirty="0" smtClean="0"/>
              <a:t>Coin</a:t>
            </a:r>
            <a:r>
              <a:rPr lang="ja-JP" altLang="en-US" dirty="0" smtClean="0"/>
              <a:t>が</a:t>
            </a:r>
            <a:r>
              <a:rPr lang="ja-JP" altLang="en-US" dirty="0"/>
              <a:t>落ちてきて</a:t>
            </a:r>
            <a:r>
              <a:rPr lang="ja-JP" altLang="en-US" dirty="0" smtClean="0"/>
              <a:t>拾う</a:t>
            </a:r>
            <a:r>
              <a:rPr lang="en-US" altLang="ja-JP" dirty="0"/>
              <a:t>Game</a:t>
            </a:r>
            <a:r>
              <a:rPr lang="ja-JP" altLang="en-US" dirty="0" smtClean="0"/>
              <a:t>です</a:t>
            </a:r>
            <a:r>
              <a:rPr lang="ja-JP" altLang="en-US" dirty="0"/>
              <a:t>。敵はいません。</a:t>
            </a:r>
          </a:p>
          <a:p>
            <a:r>
              <a:rPr lang="ja-JP" altLang="en-US" dirty="0"/>
              <a:t>　</a:t>
            </a:r>
            <a:r>
              <a:rPr lang="ja-JP" altLang="en-US" dirty="0" smtClean="0"/>
              <a:t>この</a:t>
            </a:r>
            <a:r>
              <a:rPr lang="en-US" altLang="ja-JP" dirty="0" smtClean="0"/>
              <a:t>Gam</a:t>
            </a:r>
            <a:r>
              <a:rPr lang="en-US" altLang="ja-JP" dirty="0"/>
              <a:t>e</a:t>
            </a:r>
            <a:r>
              <a:rPr lang="ja-JP" altLang="en-US" dirty="0" smtClean="0"/>
              <a:t>は、</a:t>
            </a:r>
            <a:r>
              <a:rPr lang="en-US" altLang="ja-JP" dirty="0" smtClean="0"/>
              <a:t>player</a:t>
            </a:r>
            <a:r>
              <a:rPr lang="ja-JP" altLang="en-US" dirty="0" err="1" smtClean="0"/>
              <a:t>に</a:t>
            </a:r>
            <a:r>
              <a:rPr lang="ja-JP" altLang="en-US" dirty="0" err="1"/>
              <a:t>利</a:t>
            </a:r>
            <a:r>
              <a:rPr lang="ja-JP" altLang="en-US" dirty="0"/>
              <a:t>益しかありません。不利益なことはほとんど</a:t>
            </a:r>
            <a:r>
              <a:rPr lang="en-US" altLang="ja-JP" dirty="0"/>
              <a:t>0</a:t>
            </a:r>
            <a:r>
              <a:rPr lang="ja-JP" altLang="en-US" dirty="0"/>
              <a:t>です。</a:t>
            </a:r>
          </a:p>
          <a:p>
            <a:r>
              <a:rPr lang="ja-JP" altLang="en-US" u="sng" dirty="0"/>
              <a:t>人は、利益のために動くと楽しいモノ</a:t>
            </a:r>
            <a:r>
              <a:rPr lang="ja-JP" altLang="en-US" dirty="0"/>
              <a:t>といいましたが</a:t>
            </a:r>
            <a:r>
              <a:rPr lang="ja-JP" altLang="en-US" dirty="0" smtClean="0"/>
              <a:t>、</a:t>
            </a:r>
            <a:r>
              <a:rPr lang="en-US" altLang="ja-JP" u="sng" dirty="0" smtClean="0"/>
              <a:t>Risk</a:t>
            </a:r>
            <a:r>
              <a:rPr lang="ja-JP" altLang="en-US" u="sng" dirty="0" smtClean="0"/>
              <a:t>あって</a:t>
            </a:r>
            <a:r>
              <a:rPr lang="ja-JP" altLang="en-US" u="sng" dirty="0"/>
              <a:t>の利益です</a:t>
            </a:r>
            <a:r>
              <a:rPr lang="ja-JP" altLang="en-US" dirty="0"/>
              <a:t>。</a:t>
            </a:r>
          </a:p>
          <a:p>
            <a:r>
              <a:rPr lang="ja-JP" altLang="en-US" dirty="0"/>
              <a:t>先ほどのたとえでは、「宿題をする」と</a:t>
            </a:r>
            <a:r>
              <a:rPr lang="ja-JP" altLang="en-US" dirty="0" smtClean="0"/>
              <a:t>言った</a:t>
            </a:r>
            <a:r>
              <a:rPr lang="en-US" altLang="ja-JP" dirty="0"/>
              <a:t>Risk</a:t>
            </a:r>
            <a:r>
              <a:rPr lang="ja-JP" altLang="en-US" dirty="0" smtClean="0"/>
              <a:t>を</a:t>
            </a:r>
            <a:r>
              <a:rPr lang="ja-JP" altLang="en-US" dirty="0"/>
              <a:t>背負っています</a:t>
            </a:r>
            <a:r>
              <a:rPr lang="ja-JP" altLang="en-US" dirty="0" smtClean="0"/>
              <a:t>。</a:t>
            </a:r>
            <a:r>
              <a:rPr lang="en-US" altLang="ja-JP" dirty="0"/>
              <a:t>Risk</a:t>
            </a:r>
            <a:r>
              <a:rPr lang="ja-JP" altLang="en-US" dirty="0" smtClean="0"/>
              <a:t>無し</a:t>
            </a:r>
            <a:r>
              <a:rPr lang="ja-JP" altLang="en-US" dirty="0"/>
              <a:t>の利益は</a:t>
            </a:r>
          </a:p>
          <a:p>
            <a:r>
              <a:rPr lang="ja-JP" altLang="en-US" dirty="0"/>
              <a:t>価値を失っていきます。</a:t>
            </a:r>
          </a:p>
        </p:txBody>
      </p:sp>
      <p:sp>
        <p:nvSpPr>
          <p:cNvPr id="23557" name="Text Box 5"/>
          <p:cNvSpPr txBox="1">
            <a:spLocks noChangeArrowheads="1"/>
          </p:cNvSpPr>
          <p:nvPr/>
        </p:nvSpPr>
        <p:spPr bwMode="auto">
          <a:xfrm>
            <a:off x="3861518" y="3124201"/>
            <a:ext cx="3922869"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mtClean="0"/>
              <a:t>Risk</a:t>
            </a:r>
            <a:r>
              <a:rPr lang="ja-JP" altLang="en-US" smtClean="0"/>
              <a:t>強化！</a:t>
            </a:r>
          </a:p>
          <a:p>
            <a:pPr algn="ctr"/>
            <a:r>
              <a:rPr lang="ja-JP" altLang="en-US" smtClean="0"/>
              <a:t>・黒い</a:t>
            </a:r>
            <a:r>
              <a:rPr lang="en-US" altLang="ja-JP" smtClean="0"/>
              <a:t>Coin</a:t>
            </a:r>
            <a:r>
              <a:rPr lang="ja-JP" altLang="en-US" smtClean="0"/>
              <a:t>を</a:t>
            </a:r>
            <a:r>
              <a:rPr lang="ja-JP" altLang="en-US"/>
              <a:t>取ると</a:t>
            </a:r>
            <a:r>
              <a:rPr lang="en-US" altLang="ja-JP"/>
              <a:t>-</a:t>
            </a:r>
            <a:r>
              <a:rPr lang="en-US" altLang="ja-JP" smtClean="0"/>
              <a:t>50Coin</a:t>
            </a:r>
            <a:r>
              <a:rPr lang="ja-JP" altLang="en-US" smtClean="0"/>
              <a:t>で</a:t>
            </a:r>
            <a:r>
              <a:rPr lang="en-US" altLang="ja-JP" smtClean="0"/>
              <a:t>Game</a:t>
            </a:r>
            <a:r>
              <a:rPr lang="ja-JP" altLang="en-US" smtClean="0"/>
              <a:t>終了</a:t>
            </a:r>
            <a:endParaRPr lang="ja-JP" altLang="en-US"/>
          </a:p>
          <a:p>
            <a:pPr algn="ctr"/>
            <a:r>
              <a:rPr lang="ja-JP" altLang="en-US"/>
              <a:t>・</a:t>
            </a:r>
            <a:r>
              <a:rPr lang="ja-JP" altLang="en-US" smtClean="0"/>
              <a:t>白い</a:t>
            </a:r>
            <a:r>
              <a:rPr lang="en-US" altLang="ja-JP" smtClean="0"/>
              <a:t>Coin</a:t>
            </a:r>
            <a:r>
              <a:rPr lang="ja-JP" altLang="en-US" smtClean="0"/>
              <a:t>を</a:t>
            </a:r>
            <a:r>
              <a:rPr lang="ja-JP" altLang="en-US"/>
              <a:t>取る</a:t>
            </a:r>
            <a:r>
              <a:rPr lang="ja-JP" altLang="en-US" smtClean="0"/>
              <a:t>と</a:t>
            </a:r>
            <a:r>
              <a:rPr lang="en-US" altLang="ja-JP" smtClean="0"/>
              <a:t>Game</a:t>
            </a:r>
            <a:r>
              <a:rPr lang="ja-JP" altLang="en-US" smtClean="0"/>
              <a:t>終了</a:t>
            </a:r>
            <a:endParaRPr lang="ja-JP" altLang="en-US"/>
          </a:p>
        </p:txBody>
      </p:sp>
      <p:sp>
        <p:nvSpPr>
          <p:cNvPr id="23558" name="Line 6"/>
          <p:cNvSpPr>
            <a:spLocks noChangeShapeType="1"/>
          </p:cNvSpPr>
          <p:nvPr/>
        </p:nvSpPr>
        <p:spPr bwMode="auto">
          <a:xfrm>
            <a:off x="5715000" y="2743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3559" name="Line 7"/>
          <p:cNvSpPr>
            <a:spLocks noChangeShapeType="1"/>
          </p:cNvSpPr>
          <p:nvPr/>
        </p:nvSpPr>
        <p:spPr bwMode="auto">
          <a:xfrm>
            <a:off x="5715000" y="4114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3560" name="Text Box 8"/>
          <p:cNvSpPr txBox="1">
            <a:spLocks noChangeArrowheads="1"/>
          </p:cNvSpPr>
          <p:nvPr/>
        </p:nvSpPr>
        <p:spPr bwMode="auto">
          <a:xfrm>
            <a:off x="1905001" y="4648201"/>
            <a:ext cx="721082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これで</a:t>
            </a:r>
            <a:r>
              <a:rPr lang="ja-JP" altLang="en-US" smtClean="0"/>
              <a:t>、</a:t>
            </a:r>
            <a:r>
              <a:rPr lang="en-US" altLang="ja-JP" smtClean="0"/>
              <a:t>Player</a:t>
            </a:r>
            <a:r>
              <a:rPr lang="ja-JP" altLang="en-US" smtClean="0"/>
              <a:t>は</a:t>
            </a:r>
            <a:r>
              <a:rPr lang="en-US" altLang="ja-JP" smtClean="0"/>
              <a:t>Risk</a:t>
            </a:r>
            <a:r>
              <a:rPr lang="ja-JP" altLang="en-US" smtClean="0"/>
              <a:t>から</a:t>
            </a:r>
            <a:r>
              <a:rPr lang="ja-JP" altLang="en-US"/>
              <a:t>逃げる必要が出てきました。先ほど</a:t>
            </a:r>
            <a:r>
              <a:rPr lang="ja-JP" altLang="en-US" smtClean="0"/>
              <a:t>違い</a:t>
            </a:r>
            <a:r>
              <a:rPr lang="en-US" altLang="ja-JP" smtClean="0"/>
              <a:t>Player</a:t>
            </a:r>
            <a:r>
              <a:rPr lang="ja-JP" altLang="en-US" smtClean="0"/>
              <a:t>は</a:t>
            </a:r>
            <a:endParaRPr lang="ja-JP" altLang="en-US"/>
          </a:p>
          <a:p>
            <a:r>
              <a:rPr lang="ja-JP" altLang="en-US" smtClean="0"/>
              <a:t>「</a:t>
            </a:r>
            <a:r>
              <a:rPr lang="en-US" altLang="ja-JP" smtClean="0"/>
              <a:t>Game</a:t>
            </a:r>
            <a:r>
              <a:rPr lang="ja-JP" altLang="en-US" smtClean="0"/>
              <a:t>を</a:t>
            </a:r>
            <a:r>
              <a:rPr lang="ja-JP" altLang="en-US"/>
              <a:t>続ける＝利益」を得るために行動し楽しめると思います。</a:t>
            </a:r>
          </a:p>
        </p:txBody>
      </p:sp>
    </p:spTree>
    <p:extLst>
      <p:ext uri="{BB962C8B-B14F-4D97-AF65-F5344CB8AC3E}">
        <p14:creationId xmlns:p14="http://schemas.microsoft.com/office/powerpoint/2010/main" val="423973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660526" y="174625"/>
            <a:ext cx="72342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mtClean="0"/>
              <a:t>・</a:t>
            </a:r>
            <a:r>
              <a:rPr lang="en-US" altLang="ja-JP" smtClean="0"/>
              <a:t>Game</a:t>
            </a:r>
            <a:r>
              <a:rPr lang="ja-JP" altLang="en-US" smtClean="0"/>
              <a:t>性</a:t>
            </a:r>
            <a:r>
              <a:rPr lang="ja-JP" altLang="en-US"/>
              <a:t>とは</a:t>
            </a:r>
          </a:p>
          <a:p>
            <a:r>
              <a:rPr lang="ja-JP" altLang="en-US"/>
              <a:t>　　　　　　　　</a:t>
            </a:r>
            <a:r>
              <a:rPr lang="en-US" altLang="ja-JP" smtClean="0"/>
              <a:t>Game</a:t>
            </a:r>
            <a:r>
              <a:rPr lang="ja-JP" altLang="en-US" smtClean="0"/>
              <a:t>性</a:t>
            </a:r>
            <a:r>
              <a:rPr lang="ja-JP" altLang="en-US"/>
              <a:t>とは一言で言うと</a:t>
            </a:r>
            <a:r>
              <a:rPr lang="ja-JP" altLang="en-US" smtClean="0"/>
              <a:t>「</a:t>
            </a:r>
            <a:r>
              <a:rPr lang="en-US" altLang="ja-JP" smtClean="0"/>
              <a:t>Risk</a:t>
            </a:r>
            <a:r>
              <a:rPr lang="ja-JP" altLang="en-US" smtClean="0"/>
              <a:t>（</a:t>
            </a:r>
            <a:r>
              <a:rPr lang="ja-JP" altLang="en-US"/>
              <a:t>負担）</a:t>
            </a:r>
            <a:r>
              <a:rPr lang="ja-JP" altLang="en-US" smtClean="0"/>
              <a:t>と</a:t>
            </a:r>
            <a:r>
              <a:rPr lang="en-US" altLang="ja-JP"/>
              <a:t>R</a:t>
            </a:r>
            <a:r>
              <a:rPr lang="en-US" altLang="ja-JP" smtClean="0"/>
              <a:t>eturn</a:t>
            </a:r>
            <a:r>
              <a:rPr lang="ja-JP" altLang="en-US" smtClean="0"/>
              <a:t>（</a:t>
            </a:r>
            <a:r>
              <a:rPr lang="ja-JP" altLang="en-US"/>
              <a:t>利益）」です。</a:t>
            </a:r>
          </a:p>
        </p:txBody>
      </p:sp>
      <p:sp>
        <p:nvSpPr>
          <p:cNvPr id="24579" name="Text Box 3"/>
          <p:cNvSpPr txBox="1">
            <a:spLocks noChangeArrowheads="1"/>
          </p:cNvSpPr>
          <p:nvPr/>
        </p:nvSpPr>
        <p:spPr bwMode="auto">
          <a:xfrm>
            <a:off x="2438400" y="1219201"/>
            <a:ext cx="5748690"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dirty="0" smtClean="0"/>
              <a:t>High-Risk</a:t>
            </a:r>
            <a:r>
              <a:rPr lang="ja-JP" altLang="en-US" dirty="0" smtClean="0"/>
              <a:t>＝</a:t>
            </a:r>
            <a:r>
              <a:rPr lang="en-US" altLang="ja-JP" dirty="0" smtClean="0"/>
              <a:t>High-Return</a:t>
            </a:r>
            <a:endParaRPr lang="en-US" altLang="ja-JP" dirty="0"/>
          </a:p>
          <a:p>
            <a:r>
              <a:rPr lang="en-US" altLang="ja-JP" dirty="0" smtClean="0"/>
              <a:t>Low-Risk</a:t>
            </a:r>
            <a:r>
              <a:rPr lang="ja-JP" altLang="en-US" dirty="0" smtClean="0"/>
              <a:t>＝</a:t>
            </a:r>
            <a:r>
              <a:rPr lang="en-US" altLang="ja-JP" dirty="0" smtClean="0"/>
              <a:t>Low-Return</a:t>
            </a:r>
            <a:endParaRPr lang="ja-JP" altLang="en-US" dirty="0"/>
          </a:p>
          <a:p>
            <a:r>
              <a:rPr lang="ja-JP" altLang="en-US" dirty="0"/>
              <a:t>のカタチ</a:t>
            </a:r>
            <a:r>
              <a:rPr lang="ja-JP" altLang="en-US" dirty="0" smtClean="0"/>
              <a:t>に</a:t>
            </a:r>
            <a:r>
              <a:rPr lang="en-US" altLang="ja-JP" smtClean="0"/>
              <a:t>Game</a:t>
            </a:r>
            <a:r>
              <a:rPr lang="ja-JP" altLang="en-US" smtClean="0"/>
              <a:t>を</a:t>
            </a:r>
            <a:r>
              <a:rPr lang="ja-JP" altLang="en-US" dirty="0"/>
              <a:t>組み立てる</a:t>
            </a:r>
            <a:r>
              <a:rPr lang="ja-JP" altLang="en-US" dirty="0" smtClean="0"/>
              <a:t>と</a:t>
            </a:r>
            <a:r>
              <a:rPr lang="en-US" altLang="ja-JP" dirty="0" smtClean="0"/>
              <a:t>Game</a:t>
            </a:r>
            <a:r>
              <a:rPr lang="ja-JP" altLang="en-US" dirty="0" smtClean="0"/>
              <a:t>性</a:t>
            </a:r>
            <a:r>
              <a:rPr lang="ja-JP" altLang="en-US" dirty="0"/>
              <a:t>は良くなるでしょう</a:t>
            </a:r>
          </a:p>
        </p:txBody>
      </p:sp>
      <p:sp>
        <p:nvSpPr>
          <p:cNvPr id="24580" name="Text Box 4"/>
          <p:cNvSpPr txBox="1">
            <a:spLocks noChangeArrowheads="1"/>
          </p:cNvSpPr>
          <p:nvPr/>
        </p:nvSpPr>
        <p:spPr bwMode="auto">
          <a:xfrm>
            <a:off x="1981200" y="2819401"/>
            <a:ext cx="75438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mtClean="0"/>
              <a:t>High-Risk</a:t>
            </a:r>
            <a:r>
              <a:rPr lang="ja-JP" altLang="en-US" smtClean="0"/>
              <a:t>＝</a:t>
            </a:r>
            <a:r>
              <a:rPr lang="en-US" altLang="ja-JP" smtClean="0"/>
              <a:t>Low-Return</a:t>
            </a:r>
            <a:endParaRPr lang="ja-JP" altLang="en-US"/>
          </a:p>
          <a:p>
            <a:r>
              <a:rPr lang="ja-JP" altLang="en-US"/>
              <a:t>こんな賭けは誰もしません。</a:t>
            </a:r>
          </a:p>
        </p:txBody>
      </p:sp>
      <p:sp>
        <p:nvSpPr>
          <p:cNvPr id="24581" name="Text Box 5"/>
          <p:cNvSpPr txBox="1">
            <a:spLocks noChangeArrowheads="1"/>
          </p:cNvSpPr>
          <p:nvPr/>
        </p:nvSpPr>
        <p:spPr bwMode="auto">
          <a:xfrm>
            <a:off x="1981200" y="3733801"/>
            <a:ext cx="763905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t>Low-Risk</a:t>
            </a:r>
            <a:r>
              <a:rPr lang="ja-JP" altLang="en-US" smtClean="0"/>
              <a:t>＝</a:t>
            </a:r>
            <a:r>
              <a:rPr lang="en-US" altLang="ja-JP" smtClean="0"/>
              <a:t>High-Return</a:t>
            </a:r>
            <a:endParaRPr lang="ja-JP" altLang="en-US"/>
          </a:p>
          <a:p>
            <a:r>
              <a:rPr lang="ja-JP" altLang="en-US"/>
              <a:t>前半は組み立てでは、いいと思いますがこれが続くと簡単でつまらないでしょう</a:t>
            </a:r>
          </a:p>
        </p:txBody>
      </p:sp>
      <p:sp>
        <p:nvSpPr>
          <p:cNvPr id="24582" name="Text Box 6"/>
          <p:cNvSpPr txBox="1">
            <a:spLocks noChangeArrowheads="1"/>
          </p:cNvSpPr>
          <p:nvPr/>
        </p:nvSpPr>
        <p:spPr bwMode="auto">
          <a:xfrm>
            <a:off x="1584325" y="2308226"/>
            <a:ext cx="1271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・たとえば、</a:t>
            </a:r>
          </a:p>
        </p:txBody>
      </p:sp>
      <p:sp>
        <p:nvSpPr>
          <p:cNvPr id="24583" name="Text Box 7"/>
          <p:cNvSpPr txBox="1">
            <a:spLocks noChangeArrowheads="1"/>
          </p:cNvSpPr>
          <p:nvPr/>
        </p:nvSpPr>
        <p:spPr bwMode="auto">
          <a:xfrm>
            <a:off x="1828800" y="4876800"/>
            <a:ext cx="74870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shooting</a:t>
            </a:r>
            <a:r>
              <a:rPr lang="ja-JP" altLang="en-US" smtClean="0"/>
              <a:t>において</a:t>
            </a:r>
            <a:r>
              <a:rPr lang="en-US" altLang="ja-JP" smtClean="0"/>
              <a:t>PowerUpItem</a:t>
            </a:r>
            <a:r>
              <a:rPr lang="ja-JP" altLang="en-US" smtClean="0"/>
              <a:t>は</a:t>
            </a:r>
            <a:r>
              <a:rPr lang="en-US" altLang="ja-JP"/>
              <a:t>P</a:t>
            </a:r>
            <a:r>
              <a:rPr lang="en-US" altLang="ja-JP" smtClean="0"/>
              <a:t>layer</a:t>
            </a:r>
            <a:r>
              <a:rPr lang="ja-JP" altLang="en-US" smtClean="0"/>
              <a:t>の</a:t>
            </a:r>
            <a:r>
              <a:rPr lang="ja-JP" altLang="en-US"/>
              <a:t>利益です。敵を倒すと</a:t>
            </a:r>
          </a:p>
          <a:p>
            <a:r>
              <a:rPr lang="ja-JP" altLang="en-US"/>
              <a:t>出てくるのであれば、誰もが倒しにかかるでしょう。強い敵から</a:t>
            </a:r>
            <a:r>
              <a:rPr lang="ja-JP" altLang="en-US" smtClean="0"/>
              <a:t>は</a:t>
            </a:r>
            <a:r>
              <a:rPr lang="en-US" altLang="ja-JP" smtClean="0"/>
              <a:t>Item</a:t>
            </a:r>
            <a:r>
              <a:rPr lang="ja-JP" altLang="en-US" smtClean="0"/>
              <a:t>が</a:t>
            </a:r>
            <a:r>
              <a:rPr lang="ja-JP" altLang="en-US"/>
              <a:t>沢山</a:t>
            </a:r>
          </a:p>
          <a:p>
            <a:r>
              <a:rPr lang="ja-JP" altLang="en-US"/>
              <a:t>弱い敵から</a:t>
            </a:r>
            <a:r>
              <a:rPr lang="ja-JP" altLang="en-US" smtClean="0"/>
              <a:t>は</a:t>
            </a:r>
            <a:r>
              <a:rPr lang="en-US" altLang="ja-JP" smtClean="0"/>
              <a:t>Item</a:t>
            </a:r>
            <a:r>
              <a:rPr lang="ja-JP" altLang="en-US" smtClean="0"/>
              <a:t>が</a:t>
            </a:r>
            <a:r>
              <a:rPr lang="ja-JP" altLang="en-US"/>
              <a:t>少なく。そこ</a:t>
            </a:r>
            <a:r>
              <a:rPr lang="ja-JP" altLang="en-US" smtClean="0"/>
              <a:t>から</a:t>
            </a:r>
            <a:r>
              <a:rPr lang="en-US" altLang="ja-JP" smtClean="0"/>
              <a:t>GameBalance</a:t>
            </a:r>
            <a:r>
              <a:rPr lang="ja-JP" altLang="en-US" smtClean="0"/>
              <a:t>は</a:t>
            </a:r>
            <a:r>
              <a:rPr lang="ja-JP" altLang="en-US"/>
              <a:t>生まれます。</a:t>
            </a:r>
          </a:p>
        </p:txBody>
      </p:sp>
      <p:sp>
        <p:nvSpPr>
          <p:cNvPr id="2" name="テキスト ボックス 1"/>
          <p:cNvSpPr txBox="1"/>
          <p:nvPr/>
        </p:nvSpPr>
        <p:spPr>
          <a:xfrm>
            <a:off x="215900" y="6070600"/>
            <a:ext cx="10283584" cy="646331"/>
          </a:xfrm>
          <a:prstGeom prst="rect">
            <a:avLst/>
          </a:prstGeom>
          <a:noFill/>
        </p:spPr>
        <p:txBody>
          <a:bodyPr wrap="none" rtlCol="0">
            <a:spAutoFit/>
          </a:bodyPr>
          <a:lstStyle/>
          <a:p>
            <a:r>
              <a:rPr kumimoji="1" lang="ja-JP" altLang="en-US" smtClean="0"/>
              <a:t>よって、敵だけが一方的に強くなる＝面白く無い。</a:t>
            </a:r>
            <a:r>
              <a:rPr kumimoji="1" lang="ja-JP" altLang="en-US" smtClean="0">
                <a:solidFill>
                  <a:srgbClr val="FF0000"/>
                </a:solidFill>
              </a:rPr>
              <a:t>互いに強くなりその</a:t>
            </a:r>
            <a:r>
              <a:rPr lang="en-US" altLang="ja-JP" smtClean="0">
                <a:solidFill>
                  <a:srgbClr val="FF0000"/>
                </a:solidFill>
              </a:rPr>
              <a:t>B</a:t>
            </a:r>
            <a:r>
              <a:rPr kumimoji="1" lang="en-US" altLang="ja-JP" smtClean="0">
                <a:solidFill>
                  <a:srgbClr val="FF0000"/>
                </a:solidFill>
              </a:rPr>
              <a:t>alance</a:t>
            </a:r>
            <a:r>
              <a:rPr kumimoji="1" lang="ja-JP" altLang="en-US" smtClean="0">
                <a:solidFill>
                  <a:srgbClr val="FF0000"/>
                </a:solidFill>
              </a:rPr>
              <a:t>こそが面白さの要</a:t>
            </a:r>
            <a:r>
              <a:rPr kumimoji="1" lang="ja-JP" altLang="en-US" smtClean="0"/>
              <a:t>なのです。</a:t>
            </a:r>
            <a:endParaRPr kumimoji="1" lang="en-US" altLang="ja-JP" smtClean="0"/>
          </a:p>
          <a:p>
            <a:r>
              <a:rPr kumimoji="1" lang="ja-JP" altLang="en-US" smtClean="0"/>
              <a:t>また、</a:t>
            </a:r>
            <a:r>
              <a:rPr kumimoji="1" lang="en-US" altLang="ja-JP" smtClean="0">
                <a:solidFill>
                  <a:srgbClr val="FF0000"/>
                </a:solidFill>
              </a:rPr>
              <a:t>Risk</a:t>
            </a:r>
            <a:r>
              <a:rPr lang="ja-JP" altLang="en-US" smtClean="0">
                <a:solidFill>
                  <a:srgbClr val="FF0000"/>
                </a:solidFill>
              </a:rPr>
              <a:t>と</a:t>
            </a:r>
            <a:r>
              <a:rPr lang="en-US" altLang="ja-JP" smtClean="0">
                <a:solidFill>
                  <a:srgbClr val="FF0000"/>
                </a:solidFill>
              </a:rPr>
              <a:t>Return</a:t>
            </a:r>
            <a:r>
              <a:rPr lang="ja-JP" altLang="en-US" smtClean="0">
                <a:solidFill>
                  <a:srgbClr val="FF0000"/>
                </a:solidFill>
              </a:rPr>
              <a:t>を考えることで</a:t>
            </a:r>
            <a:r>
              <a:rPr lang="en-US" altLang="ja-JP" smtClean="0">
                <a:solidFill>
                  <a:srgbClr val="FF0000"/>
                </a:solidFill>
              </a:rPr>
              <a:t>Game</a:t>
            </a:r>
            <a:r>
              <a:rPr lang="ja-JP" altLang="en-US" smtClean="0">
                <a:solidFill>
                  <a:srgbClr val="FF0000"/>
                </a:solidFill>
              </a:rPr>
              <a:t>性が向上</a:t>
            </a:r>
            <a:r>
              <a:rPr lang="ja-JP" altLang="en-US" smtClean="0"/>
              <a:t>ことになります。</a:t>
            </a:r>
            <a:endParaRPr kumimoji="1" lang="ja-JP" altLang="en-US"/>
          </a:p>
        </p:txBody>
      </p:sp>
    </p:spTree>
    <p:extLst>
      <p:ext uri="{BB962C8B-B14F-4D97-AF65-F5344CB8AC3E}">
        <p14:creationId xmlns:p14="http://schemas.microsoft.com/office/powerpoint/2010/main" val="264780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2202571" cy="1200329"/>
          </a:xfrm>
          <a:prstGeom prst="rect">
            <a:avLst/>
          </a:prstGeom>
          <a:noFill/>
        </p:spPr>
        <p:txBody>
          <a:bodyPr wrap="none" rtlCol="0">
            <a:spAutoFit/>
          </a:bodyPr>
          <a:lstStyle/>
          <a:p>
            <a:r>
              <a:rPr kumimoji="1" lang="en-US" altLang="ja-JP" smtClean="0"/>
              <a:t> </a:t>
            </a:r>
            <a:r>
              <a:rPr kumimoji="1" lang="ja-JP" altLang="en-US" smtClean="0"/>
              <a:t>　</a:t>
            </a:r>
            <a:r>
              <a:rPr kumimoji="1" lang="ja-JP" altLang="en-US" sz="1200" smtClean="0"/>
              <a:t>ｼﾞｬﾝﾙ</a:t>
            </a:r>
            <a:endParaRPr kumimoji="1" lang="en-US" altLang="ja-JP" sz="1200" smtClean="0"/>
          </a:p>
          <a:p>
            <a:r>
              <a:rPr kumimoji="1" lang="ja-JP" altLang="en-US" smtClean="0"/>
              <a:t>・</a:t>
            </a:r>
            <a:r>
              <a:rPr lang="en-US" altLang="ja-JP" smtClean="0"/>
              <a:t>G</a:t>
            </a:r>
            <a:r>
              <a:rPr kumimoji="1" lang="en-US" altLang="ja-JP" smtClean="0"/>
              <a:t>enre</a:t>
            </a:r>
            <a:r>
              <a:rPr kumimoji="1" lang="ja-JP" altLang="en-US" smtClean="0"/>
              <a:t>が持つ面白さの根源を知る。</a:t>
            </a:r>
            <a:endParaRPr kumimoji="1" lang="en-US" altLang="ja-JP" smtClean="0"/>
          </a:p>
          <a:p>
            <a:r>
              <a:rPr lang="ja-JP" altLang="en-US"/>
              <a:t>　</a:t>
            </a:r>
            <a:r>
              <a:rPr lang="en-US" altLang="ja-JP" smtClean="0"/>
              <a:t>Game</a:t>
            </a:r>
            <a:r>
              <a:rPr lang="ja-JP" altLang="en-US" smtClean="0"/>
              <a:t>を考える中で</a:t>
            </a:r>
            <a:r>
              <a:rPr lang="en-US" altLang="ja-JP" smtClean="0"/>
              <a:t>Genre</a:t>
            </a:r>
            <a:r>
              <a:rPr lang="ja-JP" altLang="en-US" smtClean="0"/>
              <a:t>が持つ面白いさの根源をしっかりと自覚することである。この根源を知らないとクソゲーまっしぐらに</a:t>
            </a:r>
            <a:endParaRPr lang="en-US" altLang="ja-JP" smtClean="0"/>
          </a:p>
          <a:p>
            <a:r>
              <a:rPr kumimoji="1" lang="ja-JP" altLang="en-US" smtClean="0"/>
              <a:t>なってしまいます</a:t>
            </a:r>
            <a:r>
              <a:rPr kumimoji="1" lang="ja-JP" altLang="en-US"/>
              <a:t>。</a:t>
            </a:r>
          </a:p>
        </p:txBody>
      </p:sp>
      <p:sp>
        <p:nvSpPr>
          <p:cNvPr id="3" name="テキスト ボックス 2"/>
          <p:cNvSpPr txBox="1"/>
          <p:nvPr/>
        </p:nvSpPr>
        <p:spPr>
          <a:xfrm>
            <a:off x="252706" y="1333500"/>
            <a:ext cx="11760655" cy="2031325"/>
          </a:xfrm>
          <a:prstGeom prst="rect">
            <a:avLst/>
          </a:prstGeom>
          <a:noFill/>
        </p:spPr>
        <p:txBody>
          <a:bodyPr wrap="none" rtlCol="0">
            <a:spAutoFit/>
          </a:bodyPr>
          <a:lstStyle/>
          <a:p>
            <a:r>
              <a:rPr kumimoji="1" lang="ja-JP" altLang="en-US" smtClean="0"/>
              <a:t>・ありがちなうえで、ヤバい例</a:t>
            </a:r>
            <a:endParaRPr kumimoji="1" lang="en-US" altLang="ja-JP" smtClean="0"/>
          </a:p>
          <a:p>
            <a:r>
              <a:rPr lang="ja-JP" altLang="en-US" smtClean="0"/>
              <a:t>「これまでにない</a:t>
            </a:r>
            <a:r>
              <a:rPr lang="en-US" altLang="ja-JP" smtClean="0"/>
              <a:t>Game</a:t>
            </a:r>
            <a:r>
              <a:rPr lang="ja-JP" altLang="en-US" smtClean="0"/>
              <a:t>を作ろう！そうだ！</a:t>
            </a:r>
            <a:r>
              <a:rPr lang="ja-JP" altLang="en-US"/>
              <a:t>　</a:t>
            </a:r>
            <a:endParaRPr lang="en-US" altLang="ja-JP" smtClean="0"/>
          </a:p>
          <a:p>
            <a:r>
              <a:rPr lang="en-US" altLang="ja-JP" smtClean="0">
                <a:solidFill>
                  <a:srgbClr val="FF0000"/>
                </a:solidFill>
              </a:rPr>
              <a:t>RPG</a:t>
            </a:r>
            <a:r>
              <a:rPr lang="ja-JP" altLang="en-US" smtClean="0">
                <a:solidFill>
                  <a:srgbClr val="FF0000"/>
                </a:solidFill>
              </a:rPr>
              <a:t>だけど、</a:t>
            </a:r>
            <a:r>
              <a:rPr lang="en-US" altLang="ja-JP" smtClean="0">
                <a:solidFill>
                  <a:srgbClr val="FF0000"/>
                </a:solidFill>
              </a:rPr>
              <a:t>character</a:t>
            </a:r>
            <a:r>
              <a:rPr lang="ja-JP" altLang="en-US" smtClean="0">
                <a:solidFill>
                  <a:srgbClr val="FF0000"/>
                </a:solidFill>
              </a:rPr>
              <a:t>は強くならない（</a:t>
            </a:r>
            <a:r>
              <a:rPr lang="en-US" altLang="ja-JP" smtClean="0">
                <a:solidFill>
                  <a:srgbClr val="FF0000"/>
                </a:solidFill>
              </a:rPr>
              <a:t>LevelUp</a:t>
            </a:r>
            <a:r>
              <a:rPr lang="ja-JP" altLang="en-US" smtClean="0">
                <a:solidFill>
                  <a:srgbClr val="FF0000"/>
                </a:solidFill>
              </a:rPr>
              <a:t>や</a:t>
            </a:r>
            <a:r>
              <a:rPr lang="en-US" altLang="ja-JP" smtClean="0">
                <a:solidFill>
                  <a:srgbClr val="FF0000"/>
                </a:solidFill>
              </a:rPr>
              <a:t>StatusUp</a:t>
            </a:r>
            <a:r>
              <a:rPr lang="ja-JP" altLang="en-US" smtClean="0">
                <a:solidFill>
                  <a:srgbClr val="FF0000"/>
                </a:solidFill>
              </a:rPr>
              <a:t>）</a:t>
            </a:r>
            <a:r>
              <a:rPr lang="en-US" altLang="ja-JP" smtClean="0">
                <a:solidFill>
                  <a:srgbClr val="FF0000"/>
                </a:solidFill>
              </a:rPr>
              <a:t>Game</a:t>
            </a:r>
            <a:r>
              <a:rPr lang="ja-JP" altLang="en-US" smtClean="0">
                <a:solidFill>
                  <a:srgbClr val="FF0000"/>
                </a:solidFill>
              </a:rPr>
              <a:t>を作ろう！</a:t>
            </a:r>
            <a:r>
              <a:rPr lang="ja-JP" altLang="en-US" smtClean="0"/>
              <a:t>」です。</a:t>
            </a:r>
            <a:endParaRPr lang="en-US" altLang="ja-JP" smtClean="0"/>
          </a:p>
          <a:p>
            <a:r>
              <a:rPr kumimoji="1" lang="ja-JP" altLang="en-US" smtClean="0"/>
              <a:t>この</a:t>
            </a:r>
            <a:r>
              <a:rPr lang="ja-JP" altLang="en-US" smtClean="0"/>
              <a:t>発想をした段階で</a:t>
            </a:r>
            <a:r>
              <a:rPr lang="en-US" altLang="ja-JP" smtClean="0"/>
              <a:t>RPG</a:t>
            </a:r>
            <a:r>
              <a:rPr lang="ja-JP" altLang="en-US" smtClean="0"/>
              <a:t>の面白さの根源を理解していないことがわかります。たとえ</a:t>
            </a:r>
            <a:r>
              <a:rPr lang="en-US" altLang="ja-JP" smtClean="0"/>
              <a:t>story</a:t>
            </a:r>
            <a:r>
              <a:rPr lang="ja-JP" altLang="en-US" smtClean="0"/>
              <a:t>が良くても</a:t>
            </a:r>
            <a:r>
              <a:rPr lang="en-US" altLang="ja-JP" smtClean="0"/>
              <a:t>graphic</a:t>
            </a:r>
            <a:r>
              <a:rPr lang="ja-JP" altLang="en-US" smtClean="0"/>
              <a:t>がすごくても</a:t>
            </a:r>
            <a:endParaRPr lang="en-US" altLang="ja-JP" smtClean="0"/>
          </a:p>
          <a:p>
            <a:r>
              <a:rPr lang="ja-JP" altLang="en-US" smtClean="0"/>
              <a:t>こんな</a:t>
            </a:r>
            <a:r>
              <a:rPr lang="en-US" altLang="ja-JP" smtClean="0"/>
              <a:t>Game</a:t>
            </a:r>
            <a:r>
              <a:rPr lang="ja-JP" altLang="en-US" smtClean="0"/>
              <a:t>面白く無いです。料理店で例えると</a:t>
            </a:r>
            <a:r>
              <a:rPr lang="en-US" altLang="ja-JP"/>
              <a:t>S</a:t>
            </a:r>
            <a:r>
              <a:rPr lang="en-US" altLang="ja-JP" smtClean="0"/>
              <a:t>teak</a:t>
            </a:r>
            <a:r>
              <a:rPr lang="ja-JP" altLang="en-US" smtClean="0"/>
              <a:t>を注文したのに、新鮮かつ、すごく美味しい野菜だけが乗った鉄板を</a:t>
            </a:r>
            <a:endParaRPr lang="en-US" altLang="ja-JP" smtClean="0"/>
          </a:p>
          <a:p>
            <a:r>
              <a:rPr lang="ja-JP" altLang="en-US" smtClean="0"/>
              <a:t>持ってきて「これが当店一番の</a:t>
            </a:r>
            <a:r>
              <a:rPr lang="en-US" altLang="ja-JP" smtClean="0"/>
              <a:t>Steak</a:t>
            </a:r>
            <a:r>
              <a:rPr lang="ja-JP" altLang="en-US" smtClean="0"/>
              <a:t>です斬新でしょ？」って言ってるようなモノです。なのでしっかりとその辺を勉強しまし</a:t>
            </a:r>
            <a:endParaRPr lang="en-US" altLang="ja-JP" smtClean="0"/>
          </a:p>
          <a:p>
            <a:r>
              <a:rPr lang="ja-JP" altLang="en-US" smtClean="0"/>
              <a:t>ょう。</a:t>
            </a:r>
            <a:endParaRPr lang="en-US" altLang="ja-JP" smtClean="0"/>
          </a:p>
        </p:txBody>
      </p:sp>
      <p:sp>
        <p:nvSpPr>
          <p:cNvPr id="4" name="テキスト ボックス 3"/>
          <p:cNvSpPr txBox="1"/>
          <p:nvPr/>
        </p:nvSpPr>
        <p:spPr>
          <a:xfrm>
            <a:off x="296082" y="3594100"/>
            <a:ext cx="11455893" cy="923330"/>
          </a:xfrm>
          <a:prstGeom prst="rect">
            <a:avLst/>
          </a:prstGeom>
          <a:noFill/>
        </p:spPr>
        <p:txBody>
          <a:bodyPr wrap="none" rtlCol="0">
            <a:spAutoFit/>
          </a:bodyPr>
          <a:lstStyle/>
          <a:p>
            <a:r>
              <a:rPr kumimoji="1" lang="ja-JP" altLang="en-US" smtClean="0"/>
              <a:t>・</a:t>
            </a:r>
            <a:r>
              <a:rPr kumimoji="1" lang="en-US" altLang="ja-JP" smtClean="0"/>
              <a:t>RPG</a:t>
            </a:r>
            <a:r>
              <a:rPr kumimoji="1" lang="ja-JP" altLang="en-US" smtClean="0"/>
              <a:t>の面白さの根源</a:t>
            </a:r>
            <a:r>
              <a:rPr lang="ja-JP" altLang="en-US"/>
              <a:t>　</a:t>
            </a:r>
            <a:r>
              <a:rPr lang="ja-JP" altLang="en-US" smtClean="0"/>
              <a:t>＝　成長（</a:t>
            </a:r>
            <a:r>
              <a:rPr lang="en-US" altLang="ja-JP" smtClean="0"/>
              <a:t>Levelup</a:t>
            </a:r>
            <a:r>
              <a:rPr lang="ja-JP" altLang="en-US" smtClean="0"/>
              <a:t>）</a:t>
            </a:r>
            <a:endParaRPr lang="en-US" altLang="ja-JP" smtClean="0"/>
          </a:p>
          <a:p>
            <a:r>
              <a:rPr kumimoji="1" lang="ja-JP" altLang="en-US">
                <a:solidFill>
                  <a:srgbClr val="FF0000"/>
                </a:solidFill>
              </a:rPr>
              <a:t>　</a:t>
            </a:r>
            <a:r>
              <a:rPr kumimoji="1" lang="en-US" altLang="ja-JP" smtClean="0"/>
              <a:t>RPG</a:t>
            </a:r>
            <a:r>
              <a:rPr kumimoji="1" lang="ja-JP" altLang="en-US" smtClean="0"/>
              <a:t>は主人公達が</a:t>
            </a:r>
            <a:r>
              <a:rPr lang="en-US" altLang="ja-JP"/>
              <a:t>S</a:t>
            </a:r>
            <a:r>
              <a:rPr kumimoji="1" lang="en-US" altLang="ja-JP" smtClean="0"/>
              <a:t>tory</a:t>
            </a:r>
            <a:r>
              <a:rPr kumimoji="1" lang="ja-JP" altLang="en-US" smtClean="0"/>
              <a:t>を</a:t>
            </a:r>
            <a:r>
              <a:rPr lang="ja-JP" altLang="en-US" smtClean="0"/>
              <a:t>進める中で</a:t>
            </a:r>
            <a:r>
              <a:rPr lang="ja-JP" altLang="en-US" smtClean="0">
                <a:solidFill>
                  <a:srgbClr val="FF0000"/>
                </a:solidFill>
              </a:rPr>
              <a:t>、敵を倒して成長し強くなり、これまで倒せなかった敵が倒せるようなると言った</a:t>
            </a:r>
            <a:endParaRPr lang="en-US" altLang="ja-JP" smtClean="0">
              <a:solidFill>
                <a:srgbClr val="FF0000"/>
              </a:solidFill>
            </a:endParaRPr>
          </a:p>
          <a:p>
            <a:r>
              <a:rPr lang="ja-JP" altLang="en-US" smtClean="0">
                <a:solidFill>
                  <a:srgbClr val="FF0000"/>
                </a:solidFill>
              </a:rPr>
              <a:t>目に見える事が結果</a:t>
            </a:r>
            <a:r>
              <a:rPr lang="ja-JP" altLang="en-US" smtClean="0"/>
              <a:t>が</a:t>
            </a:r>
            <a:r>
              <a:rPr lang="en-US" altLang="ja-JP" smtClean="0"/>
              <a:t>Point</a:t>
            </a:r>
            <a:r>
              <a:rPr lang="ja-JP" altLang="en-US" smtClean="0"/>
              <a:t>です。</a:t>
            </a:r>
            <a:endParaRPr kumimoji="1" lang="ja-JP" altLang="en-US"/>
          </a:p>
        </p:txBody>
      </p:sp>
      <p:sp>
        <p:nvSpPr>
          <p:cNvPr id="5" name="テキスト ボックス 4"/>
          <p:cNvSpPr txBox="1"/>
          <p:nvPr/>
        </p:nvSpPr>
        <p:spPr>
          <a:xfrm>
            <a:off x="296082" y="4851400"/>
            <a:ext cx="11868057" cy="923330"/>
          </a:xfrm>
          <a:prstGeom prst="rect">
            <a:avLst/>
          </a:prstGeom>
          <a:noFill/>
        </p:spPr>
        <p:txBody>
          <a:bodyPr wrap="none" rtlCol="0">
            <a:spAutoFit/>
          </a:bodyPr>
          <a:lstStyle/>
          <a:p>
            <a:r>
              <a:rPr kumimoji="1" lang="ja-JP" altLang="en-US" smtClean="0"/>
              <a:t>・</a:t>
            </a:r>
            <a:r>
              <a:rPr lang="en-US" altLang="ja-JP"/>
              <a:t>S</a:t>
            </a:r>
            <a:r>
              <a:rPr kumimoji="1" lang="en-US" altLang="ja-JP" smtClean="0"/>
              <a:t>hooting</a:t>
            </a:r>
            <a:r>
              <a:rPr kumimoji="1" lang="ja-JP" altLang="en-US" smtClean="0"/>
              <a:t>の面白さの根源　＝　</a:t>
            </a:r>
            <a:r>
              <a:rPr kumimoji="1" lang="ja-JP" altLang="en-US" smtClean="0">
                <a:solidFill>
                  <a:srgbClr val="FF0000"/>
                </a:solidFill>
              </a:rPr>
              <a:t>敵の命中率を下げ、こちらの命中率を上げる</a:t>
            </a:r>
            <a:endParaRPr kumimoji="1" lang="en-US" altLang="ja-JP" smtClean="0">
              <a:solidFill>
                <a:srgbClr val="FF0000"/>
              </a:solidFill>
            </a:endParaRPr>
          </a:p>
          <a:p>
            <a:r>
              <a:rPr lang="ja-JP" altLang="en-US"/>
              <a:t>　</a:t>
            </a:r>
            <a:r>
              <a:rPr lang="en-US" altLang="ja-JP" smtClean="0"/>
              <a:t>FPS</a:t>
            </a:r>
            <a:r>
              <a:rPr lang="ja-JP" altLang="en-US" smtClean="0"/>
              <a:t>も含め、</a:t>
            </a:r>
            <a:r>
              <a:rPr lang="en-US" altLang="ja-JP"/>
              <a:t>I</a:t>
            </a:r>
            <a:r>
              <a:rPr lang="en-US" altLang="ja-JP" smtClean="0"/>
              <a:t>tem</a:t>
            </a:r>
            <a:r>
              <a:rPr lang="ja-JP" altLang="en-US" smtClean="0"/>
              <a:t>や</a:t>
            </a:r>
            <a:r>
              <a:rPr lang="ja-JP" altLang="en-US"/>
              <a:t>陣</a:t>
            </a:r>
            <a:r>
              <a:rPr lang="ja-JP" altLang="en-US" smtClean="0"/>
              <a:t>の取り方が</a:t>
            </a:r>
            <a:r>
              <a:rPr lang="en-US" altLang="ja-JP" smtClean="0"/>
              <a:t>Shooting</a:t>
            </a:r>
            <a:r>
              <a:rPr lang="ja-JP" altLang="en-US" smtClean="0"/>
              <a:t>が面白さです。よって、</a:t>
            </a:r>
            <a:r>
              <a:rPr lang="en-US" altLang="ja-JP" smtClean="0"/>
              <a:t>shooting</a:t>
            </a:r>
            <a:r>
              <a:rPr lang="ja-JP" altLang="en-US"/>
              <a:t>の</a:t>
            </a:r>
            <a:r>
              <a:rPr lang="ja-JP" altLang="en-US" smtClean="0"/>
              <a:t>攻撃力とは命中率の事であり、防</a:t>
            </a:r>
            <a:r>
              <a:rPr lang="ja-JP" altLang="en-US"/>
              <a:t>御力</a:t>
            </a:r>
            <a:r>
              <a:rPr lang="ja-JP" altLang="en-US" smtClean="0"/>
              <a:t>と</a:t>
            </a:r>
            <a:r>
              <a:rPr lang="ja-JP" altLang="en-US"/>
              <a:t>は</a:t>
            </a:r>
            <a:r>
              <a:rPr lang="ja-JP" altLang="en-US" smtClean="0"/>
              <a:t>被</a:t>
            </a:r>
            <a:endParaRPr lang="en-US" altLang="ja-JP" smtClean="0"/>
          </a:p>
          <a:p>
            <a:r>
              <a:rPr lang="ja-JP" altLang="en-US" smtClean="0"/>
              <a:t>弾率を下げる事になります。</a:t>
            </a:r>
            <a:endParaRPr lang="en-US" altLang="ja-JP" smtClean="0"/>
          </a:p>
        </p:txBody>
      </p:sp>
    </p:spTree>
    <p:extLst>
      <p:ext uri="{BB962C8B-B14F-4D97-AF65-F5344CB8AC3E}">
        <p14:creationId xmlns:p14="http://schemas.microsoft.com/office/powerpoint/2010/main" val="140026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2065482" cy="4247317"/>
          </a:xfrm>
          <a:prstGeom prst="rect">
            <a:avLst/>
          </a:prstGeom>
          <a:noFill/>
        </p:spPr>
        <p:txBody>
          <a:bodyPr wrap="none" rtlCol="0">
            <a:spAutoFit/>
          </a:bodyPr>
          <a:lstStyle/>
          <a:p>
            <a:r>
              <a:rPr lang="ja-JP" altLang="en-US" smtClean="0"/>
              <a:t>・</a:t>
            </a:r>
            <a:r>
              <a:rPr lang="en-US" altLang="ja-JP" smtClean="0"/>
              <a:t>ActionGame</a:t>
            </a:r>
            <a:r>
              <a:rPr lang="ja-JP" altLang="en-US"/>
              <a:t>の面白さの</a:t>
            </a:r>
            <a:r>
              <a:rPr lang="ja-JP" altLang="en-US" smtClean="0"/>
              <a:t>根源＝</a:t>
            </a:r>
            <a:r>
              <a:rPr lang="en-US" altLang="ja-JP" smtClean="0"/>
              <a:t>Action</a:t>
            </a:r>
            <a:r>
              <a:rPr lang="ja-JP" altLang="en-US" smtClean="0"/>
              <a:t>を駆使して</a:t>
            </a:r>
            <a:r>
              <a:rPr lang="en-US" altLang="ja-JP" smtClean="0"/>
              <a:t>Stage</a:t>
            </a:r>
            <a:r>
              <a:rPr lang="ja-JP" altLang="en-US" smtClean="0"/>
              <a:t>の障害を突破する</a:t>
            </a:r>
            <a:endParaRPr lang="en-US" altLang="ja-JP" smtClean="0"/>
          </a:p>
          <a:p>
            <a:r>
              <a:rPr kumimoji="1" lang="ja-JP" altLang="en-US"/>
              <a:t>　</a:t>
            </a:r>
            <a:r>
              <a:rPr kumimoji="1" lang="en-US" altLang="ja-JP" smtClean="0"/>
              <a:t>ActionGame</a:t>
            </a:r>
            <a:r>
              <a:rPr kumimoji="1" lang="ja-JP" altLang="en-US" smtClean="0"/>
              <a:t>は</a:t>
            </a:r>
            <a:r>
              <a:rPr kumimoji="1" lang="ja-JP" altLang="en-US" smtClean="0">
                <a:solidFill>
                  <a:srgbClr val="FF0000"/>
                </a:solidFill>
              </a:rPr>
              <a:t>走る・</a:t>
            </a:r>
            <a:r>
              <a:rPr kumimoji="1" lang="en-US" altLang="ja-JP" smtClean="0">
                <a:solidFill>
                  <a:srgbClr val="FF0000"/>
                </a:solidFill>
              </a:rPr>
              <a:t>jump</a:t>
            </a:r>
            <a:r>
              <a:rPr lang="ja-JP" altLang="en-US">
                <a:solidFill>
                  <a:srgbClr val="FF0000"/>
                </a:solidFill>
              </a:rPr>
              <a:t>以外</a:t>
            </a:r>
            <a:r>
              <a:rPr lang="ja-JP" altLang="en-US" smtClean="0">
                <a:solidFill>
                  <a:srgbClr val="FF0000"/>
                </a:solidFill>
              </a:rPr>
              <a:t>にも投げるや掴むなど特殊な</a:t>
            </a:r>
            <a:r>
              <a:rPr lang="en-US" altLang="ja-JP" smtClean="0">
                <a:solidFill>
                  <a:srgbClr val="FF0000"/>
                </a:solidFill>
              </a:rPr>
              <a:t>Action</a:t>
            </a:r>
            <a:r>
              <a:rPr lang="ja-JP" altLang="en-US" smtClean="0">
                <a:solidFill>
                  <a:srgbClr val="FF0000"/>
                </a:solidFill>
              </a:rPr>
              <a:t>を駆使して</a:t>
            </a:r>
            <a:r>
              <a:rPr lang="en-US" altLang="ja-JP" smtClean="0">
                <a:solidFill>
                  <a:srgbClr val="FF0000"/>
                </a:solidFill>
              </a:rPr>
              <a:t>Stage</a:t>
            </a:r>
            <a:r>
              <a:rPr lang="ja-JP" altLang="en-US" smtClean="0">
                <a:solidFill>
                  <a:srgbClr val="FF0000"/>
                </a:solidFill>
              </a:rPr>
              <a:t>の障害をいかにして突破</a:t>
            </a:r>
            <a:r>
              <a:rPr lang="ja-JP" altLang="en-US" smtClean="0"/>
              <a:t>させるかが</a:t>
            </a:r>
            <a:endParaRPr lang="en-US" altLang="ja-JP" smtClean="0"/>
          </a:p>
          <a:p>
            <a:r>
              <a:rPr lang="en-US" altLang="ja-JP" smtClean="0"/>
              <a:t>Point</a:t>
            </a:r>
            <a:r>
              <a:rPr lang="ja-JP" altLang="en-US" smtClean="0"/>
              <a:t>です。爽快感を意識して障害を考える必要がありますが、爽快感ばかりに気をやりすぎると障害が無い</a:t>
            </a:r>
            <a:r>
              <a:rPr lang="en-US" altLang="ja-JP" smtClean="0"/>
              <a:t>Game</a:t>
            </a:r>
            <a:r>
              <a:rPr lang="ja-JP" altLang="en-US" smtClean="0"/>
              <a:t>になっ</a:t>
            </a:r>
            <a:endParaRPr lang="en-US" altLang="ja-JP" smtClean="0"/>
          </a:p>
          <a:p>
            <a:r>
              <a:rPr lang="ja-JP" altLang="en-US" smtClean="0"/>
              <a:t>てしまうので注意。</a:t>
            </a:r>
            <a:endParaRPr lang="en-US" altLang="ja-JP" smtClean="0"/>
          </a:p>
          <a:p>
            <a:endParaRPr lang="en-US" altLang="ja-JP"/>
          </a:p>
          <a:p>
            <a:r>
              <a:rPr lang="ja-JP" altLang="en-US" smtClean="0"/>
              <a:t>・</a:t>
            </a:r>
            <a:r>
              <a:rPr lang="en-US" altLang="ja-JP" smtClean="0"/>
              <a:t>SimulationGame</a:t>
            </a:r>
            <a:r>
              <a:rPr lang="ja-JP" altLang="en-US" smtClean="0"/>
              <a:t>の面白さの根源＝こちらの行動（</a:t>
            </a:r>
            <a:r>
              <a:rPr lang="en-US" altLang="ja-JP" smtClean="0"/>
              <a:t>command</a:t>
            </a:r>
            <a:r>
              <a:rPr lang="ja-JP" altLang="en-US" smtClean="0"/>
              <a:t>）で、</a:t>
            </a:r>
            <a:r>
              <a:rPr lang="ja-JP" altLang="en-US" smtClean="0">
                <a:solidFill>
                  <a:srgbClr val="FF0000"/>
                </a:solidFill>
              </a:rPr>
              <a:t>相手の</a:t>
            </a:r>
            <a:r>
              <a:rPr lang="ja-JP" altLang="en-US">
                <a:solidFill>
                  <a:srgbClr val="FF0000"/>
                </a:solidFill>
              </a:rPr>
              <a:t>反応</a:t>
            </a:r>
            <a:r>
              <a:rPr lang="ja-JP" altLang="en-US" smtClean="0">
                <a:solidFill>
                  <a:srgbClr val="FF0000"/>
                </a:solidFill>
              </a:rPr>
              <a:t>が変化</a:t>
            </a:r>
            <a:r>
              <a:rPr lang="ja-JP" altLang="en-US" smtClean="0"/>
              <a:t>（</a:t>
            </a:r>
            <a:r>
              <a:rPr lang="en-US" altLang="ja-JP" smtClean="0"/>
              <a:t>reaction</a:t>
            </a:r>
            <a:r>
              <a:rPr lang="ja-JP" altLang="en-US" smtClean="0"/>
              <a:t>）する</a:t>
            </a:r>
            <a:endParaRPr lang="en-US" altLang="ja-JP" smtClean="0"/>
          </a:p>
          <a:p>
            <a:r>
              <a:rPr lang="ja-JP" altLang="en-US"/>
              <a:t>　</a:t>
            </a:r>
            <a:r>
              <a:rPr lang="ja-JP" altLang="en-US" smtClean="0"/>
              <a:t>こちらの行動で、</a:t>
            </a:r>
            <a:r>
              <a:rPr lang="en-US" altLang="ja-JP" smtClean="0"/>
              <a:t>Game</a:t>
            </a:r>
            <a:r>
              <a:rPr lang="ja-JP" altLang="en-US" smtClean="0"/>
              <a:t>側がどのような反応を返すかが</a:t>
            </a:r>
            <a:r>
              <a:rPr lang="en-US" altLang="ja-JP" smtClean="0"/>
              <a:t>Point</a:t>
            </a:r>
            <a:r>
              <a:rPr lang="ja-JP" altLang="en-US" smtClean="0"/>
              <a:t>です。</a:t>
            </a:r>
            <a:endParaRPr lang="en-US" altLang="ja-JP" smtClean="0"/>
          </a:p>
          <a:p>
            <a:endParaRPr lang="en-US" altLang="ja-JP"/>
          </a:p>
          <a:p>
            <a:r>
              <a:rPr lang="ja-JP" altLang="en-US" smtClean="0"/>
              <a:t>・</a:t>
            </a:r>
            <a:r>
              <a:rPr lang="en-US" altLang="ja-JP" smtClean="0"/>
              <a:t>RacingGame</a:t>
            </a:r>
            <a:r>
              <a:rPr lang="ja-JP" altLang="en-US" smtClean="0"/>
              <a:t>の面白さの根源　＝　</a:t>
            </a:r>
            <a:r>
              <a:rPr lang="en-US" altLang="ja-JP">
                <a:solidFill>
                  <a:srgbClr val="FF0000"/>
                </a:solidFill>
              </a:rPr>
              <a:t>C</a:t>
            </a:r>
            <a:r>
              <a:rPr lang="en-US" altLang="ja-JP" smtClean="0">
                <a:solidFill>
                  <a:srgbClr val="FF0000"/>
                </a:solidFill>
              </a:rPr>
              <a:t>ourse</a:t>
            </a:r>
            <a:r>
              <a:rPr lang="ja-JP" altLang="en-US" smtClean="0">
                <a:solidFill>
                  <a:srgbClr val="FF0000"/>
                </a:solidFill>
              </a:rPr>
              <a:t>を</a:t>
            </a:r>
            <a:r>
              <a:rPr lang="en-US" altLang="ja-JP" smtClean="0">
                <a:solidFill>
                  <a:srgbClr val="FF0000"/>
                </a:solidFill>
              </a:rPr>
              <a:t>Clear</a:t>
            </a:r>
            <a:r>
              <a:rPr lang="ja-JP" altLang="en-US" smtClean="0">
                <a:solidFill>
                  <a:srgbClr val="FF0000"/>
                </a:solidFill>
              </a:rPr>
              <a:t>するために、必要な</a:t>
            </a:r>
            <a:r>
              <a:rPr lang="en-US" altLang="ja-JP" smtClean="0">
                <a:solidFill>
                  <a:srgbClr val="FF0000"/>
                </a:solidFill>
              </a:rPr>
              <a:t>custom</a:t>
            </a:r>
            <a:r>
              <a:rPr lang="ja-JP" altLang="en-US" smtClean="0">
                <a:solidFill>
                  <a:srgbClr val="FF0000"/>
                </a:solidFill>
              </a:rPr>
              <a:t>を行う</a:t>
            </a:r>
            <a:r>
              <a:rPr lang="ja-JP" altLang="en-US" smtClean="0"/>
              <a:t>。</a:t>
            </a:r>
            <a:endParaRPr lang="en-US" altLang="ja-JP" smtClean="0"/>
          </a:p>
          <a:p>
            <a:r>
              <a:rPr lang="ja-JP" altLang="en-US"/>
              <a:t>　</a:t>
            </a:r>
            <a:r>
              <a:rPr lang="en-US" altLang="ja-JP" smtClean="0"/>
              <a:t>parts</a:t>
            </a:r>
            <a:r>
              <a:rPr lang="ja-JP" altLang="en-US" smtClean="0"/>
              <a:t>によって、速さや操作性が変化し</a:t>
            </a:r>
            <a:r>
              <a:rPr lang="en-US" altLang="ja-JP"/>
              <a:t>C</a:t>
            </a:r>
            <a:r>
              <a:rPr lang="en-US" altLang="ja-JP" smtClean="0"/>
              <a:t>ourse</a:t>
            </a:r>
            <a:r>
              <a:rPr lang="ja-JP" altLang="en-US" smtClean="0"/>
              <a:t>によって</a:t>
            </a:r>
            <a:r>
              <a:rPr lang="en-US" altLang="ja-JP" smtClean="0"/>
              <a:t>custom</a:t>
            </a:r>
            <a:r>
              <a:rPr lang="ja-JP" altLang="en-US" smtClean="0"/>
              <a:t>しなければいけません。また、その</a:t>
            </a:r>
            <a:r>
              <a:rPr lang="en-US" altLang="ja-JP" smtClean="0"/>
              <a:t>custom</a:t>
            </a:r>
            <a:r>
              <a:rPr lang="ja-JP" altLang="en-US" smtClean="0"/>
              <a:t>によって</a:t>
            </a:r>
            <a:r>
              <a:rPr lang="en-US" altLang="ja-JP" smtClean="0"/>
              <a:t>Playerskill</a:t>
            </a:r>
            <a:r>
              <a:rPr lang="ja-JP" altLang="en-US" smtClean="0"/>
              <a:t>も</a:t>
            </a:r>
            <a:endParaRPr lang="en-US" altLang="ja-JP" smtClean="0"/>
          </a:p>
          <a:p>
            <a:r>
              <a:rPr lang="ja-JP" altLang="en-US" smtClean="0"/>
              <a:t>それに応じて高めていく必要が出てきます。</a:t>
            </a:r>
            <a:r>
              <a:rPr lang="en-US" altLang="ja-JP" smtClean="0"/>
              <a:t>Point</a:t>
            </a:r>
            <a:r>
              <a:rPr lang="ja-JP" altLang="en-US" smtClean="0"/>
              <a:t>は</a:t>
            </a:r>
            <a:r>
              <a:rPr lang="en-US" altLang="ja-JP" smtClean="0"/>
              <a:t>Playerskill</a:t>
            </a:r>
            <a:r>
              <a:rPr lang="ja-JP" altLang="en-US" smtClean="0"/>
              <a:t>はあくまで、車の操作性や速度の変化に対応するモノと考えが</a:t>
            </a:r>
            <a:endParaRPr lang="en-US" altLang="ja-JP" smtClean="0"/>
          </a:p>
          <a:p>
            <a:r>
              <a:rPr lang="ja-JP" altLang="en-US" smtClean="0"/>
              <a:t>必要です。</a:t>
            </a:r>
            <a:endParaRPr lang="en-US" altLang="ja-JP" smtClean="0"/>
          </a:p>
          <a:p>
            <a:endParaRPr lang="en-US" altLang="ja-JP"/>
          </a:p>
          <a:p>
            <a:r>
              <a:rPr lang="ja-JP" altLang="en-US" smtClean="0"/>
              <a:t>他にも、様々な</a:t>
            </a:r>
            <a:r>
              <a:rPr lang="en-US" altLang="ja-JP" smtClean="0"/>
              <a:t>Genre</a:t>
            </a:r>
            <a:r>
              <a:rPr lang="ja-JP" altLang="en-US" smtClean="0"/>
              <a:t>がありますが面白さの根源とは何か自分で色々と考えていきましょう。そうでないと必要なモノを削って</a:t>
            </a:r>
            <a:endParaRPr lang="en-US" altLang="ja-JP" smtClean="0"/>
          </a:p>
          <a:p>
            <a:r>
              <a:rPr lang="ja-JP" altLang="en-US" smtClean="0"/>
              <a:t>しまいクソゲーになってしいます。</a:t>
            </a:r>
            <a:endParaRPr lang="en-US" altLang="ja-JP" smtClean="0"/>
          </a:p>
        </p:txBody>
      </p:sp>
      <p:sp>
        <p:nvSpPr>
          <p:cNvPr id="3" name="テキスト ボックス 2"/>
          <p:cNvSpPr txBox="1"/>
          <p:nvPr/>
        </p:nvSpPr>
        <p:spPr>
          <a:xfrm>
            <a:off x="1854200" y="4508500"/>
            <a:ext cx="7616188" cy="646331"/>
          </a:xfrm>
          <a:prstGeom prst="rect">
            <a:avLst/>
          </a:prstGeom>
          <a:noFill/>
          <a:ln>
            <a:solidFill>
              <a:schemeClr val="tx1"/>
            </a:solidFill>
          </a:ln>
        </p:spPr>
        <p:txBody>
          <a:bodyPr wrap="none" rtlCol="0">
            <a:spAutoFit/>
          </a:bodyPr>
          <a:lstStyle/>
          <a:p>
            <a:r>
              <a:rPr lang="ja-JP" altLang="en-US" smtClean="0"/>
              <a:t>　　　　Ｇｅｎｒｅ　　　　　Ｒｉｓｋ＆Ｒｅｔｕｒｎ　　　Ｏｒｉｇｉｎａｌ</a:t>
            </a:r>
            <a:endParaRPr kumimoji="1" lang="en-US" altLang="ja-JP" smtClean="0"/>
          </a:p>
          <a:p>
            <a:r>
              <a:rPr kumimoji="1" lang="ja-JP" altLang="en-US" smtClean="0"/>
              <a:t>　　面白さの根源　　</a:t>
            </a:r>
            <a:r>
              <a:rPr kumimoji="1" lang="en-US" altLang="ja-JP" smtClean="0"/>
              <a:t>+</a:t>
            </a:r>
            <a:r>
              <a:rPr kumimoji="1" lang="ja-JP" altLang="en-US" smtClean="0"/>
              <a:t>　</a:t>
            </a:r>
            <a:r>
              <a:rPr lang="ja-JP" altLang="en-US" smtClean="0"/>
              <a:t>　</a:t>
            </a:r>
            <a:r>
              <a:rPr lang="en-US" altLang="ja-JP"/>
              <a:t>G</a:t>
            </a:r>
            <a:r>
              <a:rPr lang="en-US" altLang="ja-JP" smtClean="0"/>
              <a:t>ame</a:t>
            </a:r>
            <a:r>
              <a:rPr lang="ja-JP" altLang="en-US" smtClean="0"/>
              <a:t>性　　</a:t>
            </a:r>
            <a:r>
              <a:rPr lang="en-US" altLang="ja-JP" smtClean="0"/>
              <a:t>+</a:t>
            </a:r>
            <a:r>
              <a:rPr lang="ja-JP" altLang="en-US" smtClean="0"/>
              <a:t>　　自分の体験　　＝　　面白い</a:t>
            </a:r>
            <a:r>
              <a:rPr lang="en-US" altLang="ja-JP" smtClean="0"/>
              <a:t>Game</a:t>
            </a:r>
            <a:r>
              <a:rPr lang="ja-JP" altLang="en-US" smtClean="0"/>
              <a:t>　　</a:t>
            </a:r>
            <a:endParaRPr lang="en-US" altLang="ja-JP"/>
          </a:p>
        </p:txBody>
      </p:sp>
      <p:sp>
        <p:nvSpPr>
          <p:cNvPr id="5" name="テキスト ボックス 4"/>
          <p:cNvSpPr txBox="1"/>
          <p:nvPr/>
        </p:nvSpPr>
        <p:spPr>
          <a:xfrm>
            <a:off x="190500" y="5693013"/>
            <a:ext cx="11588429" cy="646331"/>
          </a:xfrm>
          <a:prstGeom prst="rect">
            <a:avLst/>
          </a:prstGeom>
          <a:noFill/>
        </p:spPr>
        <p:txBody>
          <a:bodyPr wrap="none" rtlCol="0">
            <a:spAutoFit/>
          </a:bodyPr>
          <a:lstStyle/>
          <a:p>
            <a:r>
              <a:rPr kumimoji="1" lang="ja-JP" altLang="en-US" smtClean="0"/>
              <a:t>あくまで、このＧａｍｅ理論は田中先生が考えたモノです。</a:t>
            </a:r>
            <a:r>
              <a:rPr kumimoji="1" lang="ja-JP" altLang="en-US" smtClean="0">
                <a:solidFill>
                  <a:srgbClr val="FF0000"/>
                </a:solidFill>
              </a:rPr>
              <a:t>この情報だけを鵜呑みすれば良いと言うものではありません。</a:t>
            </a:r>
            <a:endParaRPr kumimoji="1" lang="en-US" altLang="ja-JP" smtClean="0">
              <a:solidFill>
                <a:srgbClr val="FF0000"/>
              </a:solidFill>
            </a:endParaRPr>
          </a:p>
          <a:p>
            <a:r>
              <a:rPr lang="en-US" altLang="ja-JP" smtClean="0">
                <a:solidFill>
                  <a:srgbClr val="FF0000"/>
                </a:solidFill>
              </a:rPr>
              <a:t>T</a:t>
            </a:r>
            <a:r>
              <a:rPr kumimoji="1" lang="en-US" altLang="ja-JP" smtClean="0">
                <a:solidFill>
                  <a:srgbClr val="FF0000"/>
                </a:solidFill>
              </a:rPr>
              <a:t>est</a:t>
            </a:r>
            <a:r>
              <a:rPr kumimoji="1" lang="ja-JP" altLang="en-US" smtClean="0">
                <a:solidFill>
                  <a:srgbClr val="FF0000"/>
                </a:solidFill>
              </a:rPr>
              <a:t>では無いのですから。自分で色々な書物や体験を通すして、様々な視野を持つことが大切</a:t>
            </a:r>
            <a:r>
              <a:rPr kumimoji="1" lang="ja-JP" altLang="en-US" smtClean="0"/>
              <a:t>です。</a:t>
            </a:r>
            <a:endParaRPr kumimoji="1" lang="ja-JP" altLang="en-US"/>
          </a:p>
        </p:txBody>
      </p:sp>
    </p:spTree>
    <p:extLst>
      <p:ext uri="{BB962C8B-B14F-4D97-AF65-F5344CB8AC3E}">
        <p14:creationId xmlns:p14="http://schemas.microsoft.com/office/powerpoint/2010/main" val="389990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14300" y="1838047"/>
            <a:ext cx="12077700" cy="3970318"/>
          </a:xfrm>
          <a:prstGeom prst="rect">
            <a:avLst/>
          </a:prstGeom>
        </p:spPr>
        <p:txBody>
          <a:bodyPr wrap="square">
            <a:spAutoFit/>
          </a:bodyPr>
          <a:lstStyle/>
          <a:p>
            <a:r>
              <a:rPr lang="en-US" altLang="ja-JP"/>
              <a:t>Surprise (</a:t>
            </a:r>
            <a:r>
              <a:rPr lang="ja-JP" altLang="en-US"/>
              <a:t>驚き</a:t>
            </a:r>
            <a:r>
              <a:rPr lang="en-US" altLang="ja-JP" smtClean="0"/>
              <a:t>)</a:t>
            </a:r>
            <a:endParaRPr lang="en-US" altLang="ja-JP"/>
          </a:p>
          <a:p>
            <a:r>
              <a:rPr lang="ja-JP" altLang="en-US"/>
              <a:t>自分が予測もしていなかったことが起こる。それに対して自分の経験と直感を活かし反応しなければならない</a:t>
            </a:r>
          </a:p>
          <a:p>
            <a:endParaRPr lang="ja-JP" altLang="en-US"/>
          </a:p>
          <a:p>
            <a:r>
              <a:rPr lang="en-US" altLang="ja-JP"/>
              <a:t>Risk (</a:t>
            </a:r>
            <a:r>
              <a:rPr lang="ja-JP" altLang="en-US"/>
              <a:t>リスク</a:t>
            </a:r>
            <a:r>
              <a:rPr lang="en-US" altLang="ja-JP" smtClean="0"/>
              <a:t>)</a:t>
            </a:r>
            <a:endParaRPr lang="en-US" altLang="ja-JP"/>
          </a:p>
          <a:p>
            <a:r>
              <a:rPr lang="ja-JP" altLang="en-US"/>
              <a:t>すべてのアクションにはいくらかのリクスがあり、幾つか予測できるアクションからリスクが低いものを選択しなければならない</a:t>
            </a:r>
          </a:p>
          <a:p>
            <a:endParaRPr lang="ja-JP" altLang="en-US"/>
          </a:p>
          <a:p>
            <a:r>
              <a:rPr lang="en-US" altLang="ja-JP"/>
              <a:t>Reward (</a:t>
            </a:r>
            <a:r>
              <a:rPr lang="ja-JP" altLang="en-US"/>
              <a:t>報酬</a:t>
            </a:r>
            <a:r>
              <a:rPr lang="en-US" altLang="ja-JP" smtClean="0"/>
              <a:t>)</a:t>
            </a:r>
            <a:endParaRPr lang="en-US" altLang="ja-JP"/>
          </a:p>
          <a:p>
            <a:r>
              <a:rPr lang="ja-JP" altLang="en-US"/>
              <a:t>多くのリスクを背負いながらも、その分何か大きな報酬をえることができる</a:t>
            </a:r>
          </a:p>
          <a:p>
            <a:endParaRPr lang="ja-JP" altLang="en-US"/>
          </a:p>
          <a:p>
            <a:r>
              <a:rPr lang="en-US" altLang="ja-JP"/>
              <a:t>Challenge (</a:t>
            </a:r>
            <a:r>
              <a:rPr lang="ja-JP" altLang="en-US"/>
              <a:t>挑戦</a:t>
            </a:r>
            <a:r>
              <a:rPr lang="en-US" altLang="ja-JP" smtClean="0"/>
              <a:t>)</a:t>
            </a:r>
            <a:endParaRPr lang="en-US" altLang="ja-JP"/>
          </a:p>
          <a:p>
            <a:r>
              <a:rPr lang="ja-JP" altLang="en-US"/>
              <a:t>自分と同じかそれ以上の相手とのゲームは、より高い思索と注意深さを必要とする</a:t>
            </a:r>
          </a:p>
          <a:p>
            <a:endParaRPr lang="ja-JP" altLang="en-US"/>
          </a:p>
          <a:p>
            <a:r>
              <a:rPr lang="en-US" altLang="ja-JP"/>
              <a:t>Discovery (</a:t>
            </a:r>
            <a:r>
              <a:rPr lang="ja-JP" altLang="en-US"/>
              <a:t>発見</a:t>
            </a:r>
            <a:r>
              <a:rPr lang="en-US" altLang="ja-JP" smtClean="0"/>
              <a:t>)</a:t>
            </a:r>
            <a:endParaRPr lang="en-US" altLang="ja-JP"/>
          </a:p>
          <a:p>
            <a:r>
              <a:rPr lang="ja-JP" altLang="en-US"/>
              <a:t>新しい戦略や遊び方をゲームをしているうちに学ぶことができる</a:t>
            </a:r>
          </a:p>
        </p:txBody>
      </p:sp>
      <p:sp>
        <p:nvSpPr>
          <p:cNvPr id="4" name="正方形/長方形 3"/>
          <p:cNvSpPr/>
          <p:nvPr/>
        </p:nvSpPr>
        <p:spPr>
          <a:xfrm>
            <a:off x="114300" y="226516"/>
            <a:ext cx="11569700" cy="646331"/>
          </a:xfrm>
          <a:prstGeom prst="rect">
            <a:avLst/>
          </a:prstGeom>
        </p:spPr>
        <p:txBody>
          <a:bodyPr wrap="square">
            <a:spAutoFit/>
          </a:bodyPr>
          <a:lstStyle/>
          <a:p>
            <a:r>
              <a:rPr lang="ja-JP" altLang="en-US"/>
              <a:t>・</a:t>
            </a:r>
            <a:r>
              <a:rPr lang="ja-JP" altLang="en-US" smtClean="0"/>
              <a:t>調べるとこのような定義もあります。</a:t>
            </a:r>
            <a:endParaRPr lang="en-US" altLang="ja-JP" smtClean="0"/>
          </a:p>
          <a:p>
            <a:r>
              <a:rPr lang="en-US" altLang="ja-JP" smtClean="0"/>
              <a:t>Jesse </a:t>
            </a:r>
            <a:r>
              <a:rPr lang="en-US" altLang="ja-JP"/>
              <a:t>Schell </a:t>
            </a:r>
            <a:r>
              <a:rPr lang="ja-JP" altLang="en-US"/>
              <a:t>氏の著書「</a:t>
            </a:r>
            <a:r>
              <a:rPr lang="en-US" altLang="ja-JP">
                <a:hlinkClick r:id="rId2"/>
              </a:rPr>
              <a:t>The Art of Game Design</a:t>
            </a:r>
            <a:r>
              <a:rPr lang="ja-JP" altLang="en-US"/>
              <a:t>」によれば</a:t>
            </a:r>
            <a:r>
              <a:rPr lang="ja-JP" altLang="en-US" smtClean="0"/>
              <a:t>、素晴らしい</a:t>
            </a:r>
            <a:r>
              <a:rPr lang="ja-JP" altLang="en-US"/>
              <a:t>ゲームには５つの要素があると定義しています。</a:t>
            </a:r>
          </a:p>
        </p:txBody>
      </p:sp>
    </p:spTree>
    <p:extLst>
      <p:ext uri="{BB962C8B-B14F-4D97-AF65-F5344CB8AC3E}">
        <p14:creationId xmlns:p14="http://schemas.microsoft.com/office/powerpoint/2010/main" val="22686855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5371</TotalTime>
  <Words>771</Words>
  <Application>Microsoft Office PowerPoint</Application>
  <PresentationFormat>ワイド画面</PresentationFormat>
  <Paragraphs>124</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Ｇａｍｅ開発指南書１４</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387</cp:revision>
  <cp:lastPrinted>2016-06-09T02:49:42Z</cp:lastPrinted>
  <dcterms:created xsi:type="dcterms:W3CDTF">2016-04-21T00:45:06Z</dcterms:created>
  <dcterms:modified xsi:type="dcterms:W3CDTF">2016-09-26T08:31:01Z</dcterms:modified>
</cp:coreProperties>
</file>