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3" r:id="rId16"/>
    <p:sldId id="270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-90" y="-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download/details.aspx?id=6812" TargetMode="External"/><Relationship Id="rId2" Type="http://schemas.openxmlformats.org/officeDocument/2006/relationships/hyperlink" Target="https://www.microsoft.com/ja-jp/dev/default.aspx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Ｇａｍ</a:t>
            </a:r>
            <a:r>
              <a:rPr lang="ja-JP" altLang="en-US" dirty="0"/>
              <a:t>ｅ</a:t>
            </a:r>
            <a:r>
              <a:rPr kumimoji="1" lang="ja-JP" altLang="en-US" dirty="0" smtClean="0"/>
              <a:t>開発指南書１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ＳｈｏｏｔｉｎｇＧａｍｅ</a:t>
            </a:r>
            <a:r>
              <a:rPr kumimoji="1" lang="ja-JP" altLang="en-US" dirty="0" smtClean="0"/>
              <a:t>開発</a:t>
            </a:r>
            <a:endParaRPr lang="en-US" altLang="ja-JP" dirty="0"/>
          </a:p>
          <a:p>
            <a:r>
              <a:rPr kumimoji="1" lang="ja-JP" altLang="en-US" dirty="0" smtClean="0"/>
              <a:t>開発環境を整えよう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29" y="811212"/>
            <a:ext cx="933450" cy="257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テキスト ボックス 2"/>
          <p:cNvSpPr txBox="1"/>
          <p:nvPr/>
        </p:nvSpPr>
        <p:spPr>
          <a:xfrm>
            <a:off x="0" y="0"/>
            <a:ext cx="334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/>
              <a:t>test </a:t>
            </a:r>
            <a:r>
              <a:rPr lang="ja-JP" altLang="en-US" dirty="0" smtClean="0"/>
              <a:t>　</a:t>
            </a:r>
            <a:r>
              <a:rPr lang="en-US" altLang="ja-JP" dirty="0" smtClean="0"/>
              <a:t>Folder</a:t>
            </a:r>
            <a:r>
              <a:rPr kumimoji="1" lang="ja-JP" altLang="en-US" dirty="0" smtClean="0"/>
              <a:t>の中身を確認しよう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1816100" y="927100"/>
            <a:ext cx="508000" cy="141287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221" y="1068387"/>
            <a:ext cx="1104900" cy="4191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矢印コネクタ 7"/>
          <p:cNvCxnSpPr/>
          <p:nvPr/>
        </p:nvCxnSpPr>
        <p:spPr>
          <a:xfrm>
            <a:off x="3694084" y="1346200"/>
            <a:ext cx="508000" cy="141287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363" y="1021555"/>
            <a:ext cx="1390650" cy="7905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線矢印コネクタ 9"/>
          <p:cNvCxnSpPr/>
          <p:nvPr/>
        </p:nvCxnSpPr>
        <p:spPr>
          <a:xfrm flipV="1">
            <a:off x="5371292" y="1181100"/>
            <a:ext cx="1029508" cy="23813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255" y="997743"/>
            <a:ext cx="2238375" cy="1914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テキスト ボックス 13"/>
          <p:cNvSpPr txBox="1"/>
          <p:nvPr/>
        </p:nvSpPr>
        <p:spPr>
          <a:xfrm>
            <a:off x="7014791" y="2070100"/>
            <a:ext cx="426379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ここに</a:t>
            </a:r>
            <a:r>
              <a:rPr lang="en-US" altLang="ja-JP" dirty="0"/>
              <a:t>Program</a:t>
            </a:r>
            <a:r>
              <a:rPr kumimoji="1" lang="ja-JP" altLang="en-US" dirty="0" smtClean="0"/>
              <a:t>の</a:t>
            </a:r>
            <a:r>
              <a:rPr lang="en-US" altLang="ja-JP" dirty="0"/>
              <a:t>Data</a:t>
            </a:r>
            <a:r>
              <a:rPr kumimoji="1" lang="ja-JP" altLang="en-US" dirty="0" smtClean="0"/>
              <a:t>や</a:t>
            </a:r>
            <a:r>
              <a:rPr lang="en-US" altLang="ja-JP" dirty="0"/>
              <a:t>Graphic</a:t>
            </a:r>
            <a:r>
              <a:rPr kumimoji="1" lang="ja-JP" altLang="en-US" dirty="0" smtClean="0"/>
              <a:t>など入れる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3359959" y="1714500"/>
            <a:ext cx="1313641" cy="876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482761" y="2633147"/>
            <a:ext cx="4769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誤って</a:t>
            </a:r>
            <a:r>
              <a:rPr lang="en-US" altLang="ja-JP" dirty="0" smtClean="0"/>
              <a:t>Microsoft Visual Studio</a:t>
            </a:r>
            <a:r>
              <a:rPr lang="ja-JP" altLang="en-US" dirty="0" smtClean="0"/>
              <a:t>を閉じた場合は、</a:t>
            </a:r>
            <a:endParaRPr lang="en-US" altLang="ja-JP" dirty="0" smtClean="0"/>
          </a:p>
          <a:p>
            <a:r>
              <a:rPr lang="ja-JP" altLang="en-US" dirty="0" smtClean="0"/>
              <a:t>「・・</a:t>
            </a:r>
            <a:r>
              <a:rPr lang="ja-JP" altLang="en-US" dirty="0"/>
              <a:t>・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sln</a:t>
            </a:r>
            <a:r>
              <a:rPr lang="ja-JP" altLang="en-US" dirty="0" smtClean="0"/>
              <a:t>」</a:t>
            </a:r>
            <a:r>
              <a:rPr lang="en-US" altLang="ja-JP" dirty="0"/>
              <a:t> Click</a:t>
            </a:r>
            <a:r>
              <a:rPr lang="ja-JP" altLang="en-US" dirty="0" smtClean="0"/>
              <a:t>すると</a:t>
            </a:r>
            <a:r>
              <a:rPr lang="en-US" altLang="ja-JP" dirty="0"/>
              <a:t>Project</a:t>
            </a:r>
            <a:r>
              <a:rPr lang="ja-JP" altLang="en-US" dirty="0" smtClean="0"/>
              <a:t>が開きます。</a:t>
            </a:r>
            <a:endParaRPr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13254" y="3688596"/>
            <a:ext cx="810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Project</a:t>
            </a:r>
            <a:r>
              <a:rPr kumimoji="1" lang="ja-JP" altLang="en-US" dirty="0" smtClean="0"/>
              <a:t>単位で</a:t>
            </a:r>
            <a:r>
              <a:rPr kumimoji="1" lang="en-US" altLang="ja-JP" dirty="0" smtClean="0"/>
              <a:t>Folder</a:t>
            </a:r>
            <a:r>
              <a:rPr kumimoji="1" lang="ja-JP" altLang="en-US" dirty="0" smtClean="0"/>
              <a:t>が用意され、</a:t>
            </a:r>
            <a:r>
              <a:rPr lang="en-US" altLang="ja-JP" dirty="0" smtClean="0"/>
              <a:t>program</a:t>
            </a:r>
            <a:r>
              <a:rPr kumimoji="1" lang="ja-JP" altLang="en-US" dirty="0" smtClean="0"/>
              <a:t>を打つために必要な設定が行われます。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938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11264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 smtClean="0"/>
              <a:t>Game</a:t>
            </a:r>
            <a:r>
              <a:rPr kumimoji="1" lang="ja-JP" altLang="en-US" dirty="0" smtClean="0"/>
              <a:t>を作るに必要なモノを用意する。（環境構築）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/>
              <a:t> program</a:t>
            </a:r>
            <a:r>
              <a:rPr lang="ja-JP" altLang="en-US" dirty="0" smtClean="0"/>
              <a:t>を打つための準備を整えましたが、</a:t>
            </a:r>
            <a:r>
              <a:rPr lang="en-US" altLang="ja-JP" dirty="0" smtClean="0"/>
              <a:t>Game</a:t>
            </a:r>
            <a:r>
              <a:rPr lang="ja-JP" altLang="en-US" dirty="0" smtClean="0"/>
              <a:t>を作る準備はまだ整っていません。</a:t>
            </a:r>
            <a:r>
              <a:rPr lang="en-US" altLang="ja-JP" dirty="0" smtClean="0"/>
              <a:t>Game</a:t>
            </a:r>
            <a:r>
              <a:rPr lang="ja-JP" altLang="en-US" dirty="0" smtClean="0"/>
              <a:t>を作るに必要な準備を</a:t>
            </a:r>
            <a:endParaRPr lang="en-US" altLang="ja-JP" dirty="0" smtClean="0"/>
          </a:p>
          <a:p>
            <a:r>
              <a:rPr kumimoji="1" lang="ja-JP" altLang="en-US" dirty="0" smtClean="0"/>
              <a:t>行いましょう。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29" y="3805473"/>
            <a:ext cx="933450" cy="257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75" y="3934060"/>
            <a:ext cx="1104900" cy="419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063" y="4158691"/>
            <a:ext cx="1390650" cy="790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3121" y="3934060"/>
            <a:ext cx="2238375" cy="1914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0" y="1036717"/>
            <a:ext cx="525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「指南書」</a:t>
            </a:r>
            <a:r>
              <a:rPr lang="en-US" altLang="ja-JP" dirty="0" smtClean="0"/>
              <a:t>Folder</a:t>
            </a:r>
            <a:r>
              <a:rPr kumimoji="1" lang="ja-JP" altLang="en-US" dirty="0" smtClean="0"/>
              <a:t>にある「</a:t>
            </a:r>
            <a:r>
              <a:rPr lang="en-US" altLang="ja-JP" dirty="0" smtClean="0"/>
              <a:t>2D</a:t>
            </a:r>
            <a:r>
              <a:rPr lang="ja-JP" altLang="en-US" dirty="0" smtClean="0"/>
              <a:t>ライブラリ」を開きましょう。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166" y="1630680"/>
            <a:ext cx="2371725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3388" y="1519436"/>
            <a:ext cx="2028825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367166" y="2765760"/>
            <a:ext cx="7470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err="1" smtClean="0"/>
              <a:t>GameL</a:t>
            </a:r>
            <a:r>
              <a:rPr kumimoji="1" lang="ja-JP" altLang="en-US" dirty="0" smtClean="0"/>
              <a:t>」「</a:t>
            </a:r>
            <a:r>
              <a:rPr kumimoji="1" lang="en-US" altLang="ja-JP" dirty="0" err="1" smtClean="0"/>
              <a:t>GameHead.h</a:t>
            </a:r>
            <a:r>
              <a:rPr kumimoji="1" lang="ja-JP" altLang="en-US" dirty="0" smtClean="0"/>
              <a:t>」「</a:t>
            </a:r>
            <a:r>
              <a:rPr kumimoji="1" lang="en-US" altLang="ja-JP" dirty="0" err="1" smtClean="0"/>
              <a:t>main.h</a:t>
            </a:r>
            <a:r>
              <a:rPr kumimoji="1" lang="ja-JP" altLang="en-US" dirty="0" smtClean="0"/>
              <a:t>」</a:t>
            </a:r>
            <a:r>
              <a:rPr lang="ja-JP" altLang="en-US" dirty="0" smtClean="0"/>
              <a:t>の３つを</a:t>
            </a:r>
            <a:r>
              <a:rPr lang="en-US" altLang="ja-JP" dirty="0" smtClean="0"/>
              <a:t>Copy</a:t>
            </a:r>
            <a:r>
              <a:rPr lang="ja-JP" altLang="en-US" dirty="0" smtClean="0"/>
              <a:t>してＳＴＧの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を置く場所に</a:t>
            </a:r>
            <a:endParaRPr lang="en-US" altLang="ja-JP" dirty="0" smtClean="0"/>
          </a:p>
          <a:p>
            <a:r>
              <a:rPr lang="ja-JP" altLang="en-US" dirty="0" smtClean="0"/>
              <a:t>貼り付けましょう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4102100" y="1955800"/>
            <a:ext cx="4279900" cy="381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886499" y="1552952"/>
            <a:ext cx="339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３つの</a:t>
            </a:r>
            <a:r>
              <a:rPr lang="en-US" altLang="ja-JP" dirty="0"/>
              <a:t>D</a:t>
            </a:r>
            <a:r>
              <a:rPr kumimoji="1" lang="en-US" altLang="ja-JP" dirty="0" smtClean="0"/>
              <a:t>ata</a:t>
            </a:r>
            <a:r>
              <a:rPr kumimoji="1" lang="ja-JP" altLang="en-US" dirty="0" smtClean="0"/>
              <a:t>を選択して「Ｃｔｒｌ」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「Ｃ」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21700" y="1790184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Copy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8927420" y="2365792"/>
            <a:ext cx="0" cy="179289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8456841" y="4184646"/>
            <a:ext cx="68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Paste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43648" y="5015186"/>
            <a:ext cx="36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空いてる空間を</a:t>
            </a:r>
            <a:r>
              <a:rPr lang="en-US" altLang="ja-JP" dirty="0"/>
              <a:t>Click</a:t>
            </a:r>
            <a:r>
              <a:rPr lang="ja-JP" altLang="en-US" dirty="0" smtClean="0"/>
              <a:t>して</a:t>
            </a:r>
            <a:r>
              <a:rPr kumimoji="1" lang="ja-JP" altLang="en-US" dirty="0" smtClean="0"/>
              <a:t>「Ｃｔｒｌ」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「Ｖ」</a:t>
            </a:r>
            <a:endParaRPr kumimoji="1" lang="ja-JP" altLang="en-US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2388" y="4790198"/>
            <a:ext cx="2028825" cy="895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1" name="直線矢印コネクタ 20"/>
          <p:cNvCxnSpPr/>
          <p:nvPr/>
        </p:nvCxnSpPr>
        <p:spPr>
          <a:xfrm flipH="1">
            <a:off x="4542213" y="4369312"/>
            <a:ext cx="3839788" cy="71749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38302" y="6057900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いわゆる「コピペ」です。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3539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10080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・置いた</a:t>
            </a:r>
            <a:r>
              <a:rPr kumimoji="1" lang="en-US" altLang="ja-JP" dirty="0" smtClean="0"/>
              <a:t>Data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Project</a:t>
            </a:r>
            <a:r>
              <a:rPr kumimoji="1" lang="ja-JP" altLang="en-US" dirty="0" smtClean="0"/>
              <a:t>にリンクさせる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Folder</a:t>
            </a:r>
            <a:r>
              <a:rPr lang="ja-JP" altLang="en-US" dirty="0" smtClean="0"/>
              <a:t>に</a:t>
            </a:r>
            <a:r>
              <a:rPr lang="en-US" altLang="ja-JP" dirty="0" smtClean="0"/>
              <a:t>Data</a:t>
            </a:r>
            <a:r>
              <a:rPr lang="ja-JP" altLang="en-US" dirty="0" err="1" smtClean="0"/>
              <a:t>を置</a:t>
            </a:r>
            <a:r>
              <a:rPr lang="ja-JP" altLang="en-US" dirty="0" smtClean="0"/>
              <a:t>いても、</a:t>
            </a:r>
            <a:r>
              <a:rPr lang="en-US" altLang="ja-JP" dirty="0" smtClean="0"/>
              <a:t>Project</a:t>
            </a:r>
            <a:r>
              <a:rPr lang="ja-JP" altLang="en-US" dirty="0" smtClean="0"/>
              <a:t>とは無関係です。</a:t>
            </a:r>
            <a:r>
              <a:rPr lang="en-US" altLang="ja-JP" dirty="0" smtClean="0"/>
              <a:t>Link</a:t>
            </a:r>
            <a:r>
              <a:rPr lang="ja-JP" altLang="en-US" dirty="0" smtClean="0"/>
              <a:t>させることで初めて</a:t>
            </a:r>
            <a:r>
              <a:rPr lang="en-US" altLang="ja-JP" dirty="0" smtClean="0"/>
              <a:t>Project</a:t>
            </a:r>
            <a:r>
              <a:rPr lang="ja-JP" altLang="en-US" dirty="0" smtClean="0"/>
              <a:t>との関係を持ちます。</a:t>
            </a:r>
            <a:endParaRPr lang="en-US" altLang="ja-JP" dirty="0" smtClean="0"/>
          </a:p>
          <a:p>
            <a:r>
              <a:rPr lang="en-US" altLang="ja-JP" dirty="0" smtClean="0"/>
              <a:t>Program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との</a:t>
            </a:r>
            <a:r>
              <a:rPr lang="en-US" altLang="ja-JP" dirty="0" smtClean="0"/>
              <a:t>Link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Microsoft </a:t>
            </a:r>
            <a:r>
              <a:rPr lang="en-US" altLang="ja-JP" dirty="0"/>
              <a:t>Visual </a:t>
            </a:r>
            <a:r>
              <a:rPr lang="en-US" altLang="ja-JP" dirty="0" smtClean="0"/>
              <a:t>Studio</a:t>
            </a:r>
            <a:r>
              <a:rPr lang="ja-JP" altLang="en-US" dirty="0" smtClean="0"/>
              <a:t>の</a:t>
            </a:r>
            <a:r>
              <a:rPr lang="en-US" altLang="ja-JP" dirty="0"/>
              <a:t>Solution Explorer</a:t>
            </a:r>
            <a:r>
              <a:rPr lang="ja-JP" altLang="en-US" dirty="0" smtClean="0"/>
              <a:t>から行います。</a:t>
            </a:r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03" y="1060629"/>
            <a:ext cx="3971925" cy="3314700"/>
          </a:xfrm>
          <a:prstGeom prst="rect">
            <a:avLst/>
          </a:prstGeom>
        </p:spPr>
      </p:pic>
      <p:cxnSp>
        <p:nvCxnSpPr>
          <p:cNvPr id="5" name="直線矢印コネクタ 4"/>
          <p:cNvCxnSpPr/>
          <p:nvPr/>
        </p:nvCxnSpPr>
        <p:spPr>
          <a:xfrm flipH="1">
            <a:off x="406400" y="1200329"/>
            <a:ext cx="3911600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4378325" y="1060629"/>
            <a:ext cx="7813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「</a:t>
            </a:r>
            <a:r>
              <a:rPr lang="ja-JP" altLang="en-US" dirty="0" smtClean="0"/>
              <a:t>ソリューションエクスプローラー」が見当たらない場合は、この</a:t>
            </a:r>
            <a:r>
              <a:rPr lang="en-US" altLang="ja-JP" dirty="0" smtClean="0"/>
              <a:t>Icon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Click</a:t>
            </a:r>
            <a:r>
              <a:rPr lang="ja-JP" altLang="en-US" dirty="0" smtClean="0"/>
              <a:t>！</a:t>
            </a:r>
            <a:endParaRPr lang="ja-JP" altLang="en-US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294062"/>
            <a:ext cx="6096000" cy="1438275"/>
          </a:xfrm>
          <a:prstGeom prst="rect">
            <a:avLst/>
          </a:prstGeom>
        </p:spPr>
      </p:pic>
      <p:cxnSp>
        <p:nvCxnSpPr>
          <p:cNvPr id="16" name="直線矢印コネクタ 15"/>
          <p:cNvCxnSpPr/>
          <p:nvPr/>
        </p:nvCxnSpPr>
        <p:spPr>
          <a:xfrm>
            <a:off x="2705777" y="2717979"/>
            <a:ext cx="7136723" cy="482421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741424" y="2165181"/>
            <a:ext cx="483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「リソースファイル」で</a:t>
            </a:r>
            <a:r>
              <a:rPr lang="en-US" altLang="ja-JP" dirty="0" smtClean="0"/>
              <a:t>Mouse</a:t>
            </a:r>
            <a:r>
              <a:rPr kumimoji="1" lang="ja-JP" altLang="en-US" dirty="0" smtClean="0"/>
              <a:t>の右</a:t>
            </a:r>
            <a:r>
              <a:rPr lang="en-US" altLang="ja-JP" dirty="0" smtClean="0"/>
              <a:t>Click</a:t>
            </a:r>
            <a:endParaRPr kumimoji="1" lang="en-US" altLang="ja-JP" dirty="0" smtClean="0"/>
          </a:p>
          <a:p>
            <a:r>
              <a:rPr lang="ja-JP" altLang="en-US" dirty="0" smtClean="0"/>
              <a:t>「追加」に</a:t>
            </a:r>
            <a:r>
              <a:rPr lang="en-US" altLang="ja-JP" dirty="0" smtClean="0"/>
              <a:t>Mouse</a:t>
            </a:r>
            <a:r>
              <a:rPr lang="ja-JP" altLang="en-US" dirty="0" smtClean="0"/>
              <a:t>を近づけて「既存の項目」を</a:t>
            </a:r>
            <a:r>
              <a:rPr lang="en-US" altLang="ja-JP" dirty="0" smtClean="0"/>
              <a:t>Click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925958" y="783630"/>
            <a:ext cx="2153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ソリューションエクスプローラー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0829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388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・ＧａｍｅＬ</a:t>
            </a:r>
            <a:r>
              <a:rPr lang="en-US" altLang="ja-JP" dirty="0" smtClean="0"/>
              <a:t>Folder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ｃｐｐと</a:t>
            </a:r>
            <a:r>
              <a:rPr kumimoji="1" lang="en-US" altLang="ja-JP" dirty="0" smtClean="0"/>
              <a:t>.</a:t>
            </a:r>
            <a:r>
              <a:rPr kumimoji="1" lang="ja-JP" altLang="en-US" dirty="0" err="1" smtClean="0"/>
              <a:t>ｈ</a:t>
            </a:r>
            <a:r>
              <a:rPr kumimoji="1" lang="ja-JP" altLang="en-US" dirty="0" smtClean="0"/>
              <a:t>を読み込む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1436687"/>
            <a:ext cx="1609725" cy="1647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050" y="369332"/>
            <a:ext cx="2476500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 flipV="1">
            <a:off x="978577" y="1866900"/>
            <a:ext cx="1199473" cy="17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800600" y="635000"/>
            <a:ext cx="679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GameL</a:t>
            </a:r>
            <a:r>
              <a:rPr kumimoji="1" lang="ja-JP" altLang="en-US" dirty="0" smtClean="0"/>
              <a:t>に含まれる</a:t>
            </a:r>
            <a:r>
              <a:rPr lang="en-US" altLang="ja-JP" dirty="0" err="1" smtClean="0"/>
              <a:t>ProgramData</a:t>
            </a:r>
            <a:r>
              <a:rPr kumimoji="1" lang="ja-JP" altLang="en-US" dirty="0" smtClean="0"/>
              <a:t>全てを選択し「追加」を</a:t>
            </a:r>
            <a:r>
              <a:rPr lang="en-US" altLang="ja-JP" dirty="0" smtClean="0"/>
              <a:t>Click</a:t>
            </a:r>
            <a:r>
              <a:rPr kumimoji="1" lang="ja-JP" altLang="en-US" dirty="0" smtClean="0"/>
              <a:t>しましょう。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75" y="1120775"/>
            <a:ext cx="5353050" cy="85725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65747" y="5422900"/>
            <a:ext cx="10681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c</a:t>
            </a:r>
            <a:r>
              <a:rPr lang="en-US" altLang="ja-JP" dirty="0" err="1" smtClean="0"/>
              <a:t>pp</a:t>
            </a:r>
            <a:r>
              <a:rPr lang="en-US" altLang="ja-JP" dirty="0" smtClean="0"/>
              <a:t> File</a:t>
            </a:r>
            <a:r>
              <a:rPr kumimoji="1" lang="ja-JP" altLang="en-US" dirty="0" smtClean="0"/>
              <a:t>・・・</a:t>
            </a:r>
            <a:r>
              <a:rPr lang="ja-JP" altLang="en-US" dirty="0"/>
              <a:t>Ｃ</a:t>
            </a:r>
            <a:r>
              <a:rPr lang="en-US" altLang="ja-JP" dirty="0"/>
              <a:t>++</a:t>
            </a:r>
            <a:r>
              <a:rPr lang="ja-JP" altLang="en-US" dirty="0"/>
              <a:t>言語で</a:t>
            </a:r>
            <a:r>
              <a:rPr lang="ja-JP" altLang="en-US" dirty="0" smtClean="0"/>
              <a:t>記入されている</a:t>
            </a:r>
            <a:r>
              <a:rPr lang="en-US" altLang="ja-JP" dirty="0"/>
              <a:t>Program</a:t>
            </a:r>
            <a:r>
              <a:rPr kumimoji="1" lang="ja-JP" altLang="en-US" dirty="0" smtClean="0"/>
              <a:t>が書かれる</a:t>
            </a:r>
            <a:r>
              <a:rPr kumimoji="1" lang="en-US" altLang="ja-JP" dirty="0" err="1" smtClean="0"/>
              <a:t>Program</a:t>
            </a:r>
            <a:r>
              <a:rPr lang="en-US" altLang="ja-JP" dirty="0" err="1" smtClean="0"/>
              <a:t>SourceFile</a:t>
            </a:r>
            <a:r>
              <a:rPr kumimoji="1" lang="ja-JP" altLang="en-US" dirty="0" smtClean="0"/>
              <a:t>のことです。（</a:t>
            </a:r>
            <a:r>
              <a:rPr lang="ja-JP" altLang="ja-JP" dirty="0"/>
              <a:t> c plus plus </a:t>
            </a:r>
            <a:r>
              <a:rPr lang="ja-JP" altLang="en-US" dirty="0" smtClean="0"/>
              <a:t>の略称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ja-JP" altLang="en-US" dirty="0" smtClean="0"/>
              <a:t>　　　　　　　　　「</a:t>
            </a:r>
            <a:r>
              <a:rPr lang="en-US" altLang="ja-JP" dirty="0" err="1" smtClean="0"/>
              <a:t>FireBall</a:t>
            </a:r>
            <a:r>
              <a:rPr lang="ja-JP" altLang="en-US" dirty="0" smtClean="0"/>
              <a:t>：相手に</a:t>
            </a:r>
            <a:r>
              <a:rPr lang="en-US" altLang="ja-JP" dirty="0" smtClean="0"/>
              <a:t>Damage</a:t>
            </a:r>
            <a:r>
              <a:rPr lang="ja-JP" altLang="en-US" dirty="0" smtClean="0"/>
              <a:t>を与える　」が名前と効果が書いてる感じ</a:t>
            </a:r>
            <a:endParaRPr lang="en-US" altLang="ja-JP" dirty="0" smtClean="0"/>
          </a:p>
          <a:p>
            <a:r>
              <a:rPr lang="en-US" altLang="ja-JP" dirty="0" smtClean="0"/>
              <a:t>h File</a:t>
            </a:r>
            <a:r>
              <a:rPr lang="ja-JP" altLang="en-US" dirty="0" smtClean="0"/>
              <a:t>    ・・・</a:t>
            </a:r>
            <a:r>
              <a:rPr lang="en-US" altLang="ja-JP" dirty="0" smtClean="0"/>
              <a:t>.</a:t>
            </a:r>
            <a:r>
              <a:rPr lang="ja-JP" altLang="en-US" dirty="0" smtClean="0"/>
              <a:t>ｃｐｐで記載される使用する宣言や名前が書かれている。</a:t>
            </a:r>
            <a:r>
              <a:rPr lang="en-US" altLang="ja-JP" dirty="0"/>
              <a:t> </a:t>
            </a:r>
            <a:r>
              <a:rPr lang="en-US" altLang="ja-JP" dirty="0" err="1" smtClean="0"/>
              <a:t>hFile</a:t>
            </a:r>
            <a:r>
              <a:rPr lang="ja-JP" altLang="en-US" dirty="0" smtClean="0"/>
              <a:t>を</a:t>
            </a:r>
            <a:r>
              <a:rPr lang="ja-JP" altLang="en-US" dirty="0"/>
              <a:t>宣言する</a:t>
            </a:r>
            <a:r>
              <a:rPr lang="ja-JP" altLang="en-US" dirty="0" smtClean="0"/>
              <a:t>と利用</a:t>
            </a:r>
            <a:r>
              <a:rPr lang="ja-JP" altLang="en-US" dirty="0"/>
              <a:t>できる</a:t>
            </a:r>
            <a:endParaRPr lang="en-US" altLang="ja-JP" dirty="0" smtClean="0"/>
          </a:p>
          <a:p>
            <a:r>
              <a:rPr lang="ja-JP" altLang="en-US" dirty="0" smtClean="0"/>
              <a:t>　　　　　　　　　「</a:t>
            </a:r>
            <a:r>
              <a:rPr lang="en-US" altLang="ja-JP" dirty="0" err="1" smtClean="0"/>
              <a:t>FireBall</a:t>
            </a:r>
            <a:r>
              <a:rPr lang="ja-JP" altLang="en-US" dirty="0" smtClean="0"/>
              <a:t>：」　名前だけ書かれており効果はｃｐｐ</a:t>
            </a:r>
            <a:r>
              <a:rPr lang="en-US" altLang="ja-JP" dirty="0" err="1" smtClean="0"/>
              <a:t>LInk</a:t>
            </a:r>
            <a:r>
              <a:rPr lang="ja-JP" altLang="en-US" dirty="0" smtClean="0"/>
              <a:t>される感じ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7646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346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 err="1" smtClean="0"/>
              <a:t>Head</a:t>
            </a:r>
            <a:r>
              <a:rPr kumimoji="1" lang="en-US" altLang="ja-JP" dirty="0" err="1" smtClean="0"/>
              <a:t>File</a:t>
            </a:r>
            <a:r>
              <a:rPr kumimoji="1" lang="ja-JP" altLang="en-US" dirty="0" smtClean="0"/>
              <a:t>に必要な</a:t>
            </a:r>
            <a:r>
              <a:rPr lang="en-US" altLang="ja-JP" dirty="0" smtClean="0"/>
              <a:t>Data</a:t>
            </a:r>
            <a:r>
              <a:rPr kumimoji="1" lang="ja-JP" altLang="en-US" dirty="0" smtClean="0"/>
              <a:t>を入れよう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514350"/>
            <a:ext cx="2971800" cy="21717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直線矢印コネクタ 3"/>
          <p:cNvCxnSpPr/>
          <p:nvPr/>
        </p:nvCxnSpPr>
        <p:spPr>
          <a:xfrm>
            <a:off x="1918377" y="1676579"/>
            <a:ext cx="3021923" cy="37088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175000" y="885230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「リソースファイル」で</a:t>
            </a:r>
            <a:r>
              <a:rPr lang="en-US" altLang="ja-JP" dirty="0" smtClean="0"/>
              <a:t>Mouse</a:t>
            </a:r>
            <a:r>
              <a:rPr kumimoji="1" lang="ja-JP" altLang="en-US" dirty="0" smtClean="0"/>
              <a:t>の右クリック</a:t>
            </a:r>
            <a:endParaRPr kumimoji="1" lang="en-US" altLang="ja-JP" dirty="0" smtClean="0"/>
          </a:p>
          <a:p>
            <a:r>
              <a:rPr lang="ja-JP" altLang="en-US" dirty="0" smtClean="0"/>
              <a:t>「追加」に</a:t>
            </a:r>
            <a:r>
              <a:rPr lang="en-US" altLang="ja-JP" dirty="0" smtClean="0"/>
              <a:t>Click</a:t>
            </a:r>
            <a:r>
              <a:rPr lang="ja-JP" altLang="en-US" dirty="0" smtClean="0"/>
              <a:t>を近づけて「既存の項目」を</a:t>
            </a:r>
            <a:r>
              <a:rPr lang="en-US" altLang="ja-JP" dirty="0" smtClean="0"/>
              <a:t>Click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438" y="1531561"/>
            <a:ext cx="6391275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012" y="4216400"/>
            <a:ext cx="2466975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75" y="5553075"/>
            <a:ext cx="5353050" cy="857250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498475" y="5664200"/>
            <a:ext cx="3032125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4318000" y="2368987"/>
            <a:ext cx="2146403" cy="1926838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216400" y="4785370"/>
            <a:ext cx="496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err="1" smtClean="0"/>
              <a:t>GameHead.h</a:t>
            </a:r>
            <a:r>
              <a:rPr lang="ja-JP" altLang="en-US" dirty="0" smtClean="0"/>
              <a:t>」と「</a:t>
            </a:r>
            <a:r>
              <a:rPr lang="en-US" altLang="ja-JP" dirty="0" err="1" smtClean="0"/>
              <a:t>main.h</a:t>
            </a:r>
            <a:r>
              <a:rPr lang="ja-JP" altLang="en-US" dirty="0" smtClean="0"/>
              <a:t>」を選択して、追加します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9759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8687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/>
              <a:t> </a:t>
            </a:r>
            <a:r>
              <a:rPr lang="en-US" altLang="ja-JP" dirty="0" err="1" smtClean="0"/>
              <a:t>GameHead.h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Click</a:t>
            </a:r>
            <a:r>
              <a:rPr lang="ja-JP" altLang="en-US" dirty="0" smtClean="0"/>
              <a:t>してみよう。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dirty="0" err="1"/>
              <a:t>Solution</a:t>
            </a:r>
            <a:r>
              <a:rPr lang="en-US" altLang="ja-JP" dirty="0" err="1" smtClean="0"/>
              <a:t>Explorer</a:t>
            </a:r>
            <a:r>
              <a:rPr lang="ja-JP" altLang="en-US" dirty="0" smtClean="0"/>
              <a:t>から</a:t>
            </a:r>
            <a:r>
              <a:rPr lang="en-US" altLang="ja-JP" dirty="0" err="1" smtClean="0"/>
              <a:t>GameHead.h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Click</a:t>
            </a:r>
            <a:r>
              <a:rPr lang="ja-JP" altLang="en-US" dirty="0" smtClean="0"/>
              <a:t>すると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が表示され、</a:t>
            </a:r>
            <a:r>
              <a:rPr lang="en-US" altLang="ja-JP" dirty="0" smtClean="0"/>
              <a:t>tag</a:t>
            </a:r>
            <a:r>
              <a:rPr lang="ja-JP" altLang="en-US" dirty="0" smtClean="0"/>
              <a:t>も発生します。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68" y="1030283"/>
            <a:ext cx="3887480" cy="58277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675" y="2053971"/>
            <a:ext cx="4362450" cy="3724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4697641" y="1378648"/>
            <a:ext cx="6974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 </a:t>
            </a:r>
            <a:r>
              <a:rPr lang="ja-JP" altLang="en-US" dirty="0" smtClean="0"/>
              <a:t>また、</a:t>
            </a:r>
            <a:r>
              <a:rPr lang="en-US" altLang="ja-JP" dirty="0" err="1" smtClean="0"/>
              <a:t>main.h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click</a:t>
            </a:r>
            <a:r>
              <a:rPr lang="ja-JP" altLang="en-US" dirty="0" smtClean="0"/>
              <a:t>するとその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が</a:t>
            </a:r>
            <a:r>
              <a:rPr lang="ja-JP" altLang="en-US" dirty="0"/>
              <a:t>表示</a:t>
            </a:r>
            <a:r>
              <a:rPr lang="ja-JP" altLang="en-US" dirty="0" smtClean="0"/>
              <a:t>され、</a:t>
            </a:r>
            <a:r>
              <a:rPr lang="en-US" altLang="ja-JP" dirty="0" smtClean="0"/>
              <a:t>tag</a:t>
            </a:r>
            <a:r>
              <a:rPr lang="ja-JP" altLang="en-US" dirty="0" smtClean="0"/>
              <a:t>も発生します。</a:t>
            </a:r>
            <a:endParaRPr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1003300" y="657653"/>
            <a:ext cx="7525089" cy="45729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6311900" y="1747980"/>
            <a:ext cx="4043820" cy="121112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267200" y="5899571"/>
            <a:ext cx="764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tag</a:t>
            </a:r>
            <a:r>
              <a:rPr kumimoji="1" lang="ja-JP" altLang="en-US" dirty="0" smtClean="0"/>
              <a:t>を押すとその</a:t>
            </a:r>
            <a:r>
              <a:rPr lang="en-US" altLang="ja-JP" dirty="0" smtClean="0"/>
              <a:t>program</a:t>
            </a:r>
            <a:r>
              <a:rPr kumimoji="1" lang="ja-JP" altLang="en-US" dirty="0" smtClean="0"/>
              <a:t>が表示されますので</a:t>
            </a:r>
            <a:r>
              <a:rPr lang="en-US" altLang="ja-JP" dirty="0" err="1"/>
              <a:t>Solution</a:t>
            </a:r>
            <a:r>
              <a:rPr lang="en-US" altLang="ja-JP" dirty="0" err="1" smtClean="0"/>
              <a:t>Explorer</a:t>
            </a:r>
            <a:r>
              <a:rPr kumimoji="1" lang="ja-JP" altLang="en-US" dirty="0" smtClean="0"/>
              <a:t>から</a:t>
            </a:r>
            <a:r>
              <a:rPr lang="en-US" altLang="ja-JP" dirty="0" smtClean="0"/>
              <a:t>Click</a:t>
            </a:r>
            <a:r>
              <a:rPr kumimoji="1" lang="ja-JP" altLang="en-US" dirty="0" smtClean="0"/>
              <a:t>しなくて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も良いです。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9578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5101"/>
            <a:ext cx="627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・Ｆ５（</a:t>
            </a:r>
            <a:r>
              <a:rPr lang="en-US" altLang="ja-JP" dirty="0" smtClean="0"/>
              <a:t>program</a:t>
            </a:r>
            <a:r>
              <a:rPr kumimoji="1" lang="ja-JP" altLang="en-US" dirty="0" smtClean="0"/>
              <a:t>実行）</a:t>
            </a:r>
            <a:r>
              <a:rPr lang="en-US" altLang="ja-JP" dirty="0"/>
              <a:t>Button</a:t>
            </a:r>
            <a:r>
              <a:rPr kumimoji="1" lang="ja-JP" altLang="en-US" dirty="0" smtClean="0"/>
              <a:t>を押してみよう。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環境はまだ整っていませんが、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を実行してみましょう。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892264"/>
            <a:ext cx="9001125" cy="27432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76237" y="3866297"/>
            <a:ext cx="9393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たくさんの</a:t>
            </a:r>
            <a:r>
              <a:rPr lang="en-US" altLang="ja-JP" dirty="0" smtClean="0"/>
              <a:t>Error</a:t>
            </a:r>
            <a:r>
              <a:rPr kumimoji="1" lang="ja-JP" altLang="en-US" dirty="0" smtClean="0"/>
              <a:t>が起きました。それは</a:t>
            </a:r>
            <a:r>
              <a:rPr lang="en-US" altLang="ja-JP" dirty="0" smtClean="0"/>
              <a:t>Game</a:t>
            </a:r>
            <a:r>
              <a:rPr kumimoji="1" lang="ja-JP" altLang="en-US" dirty="0" smtClean="0"/>
              <a:t>の環境を整えましたが</a:t>
            </a:r>
            <a:r>
              <a:rPr lang="ja-JP" altLang="en-US" dirty="0" smtClean="0"/>
              <a:t>その環境を動かすための</a:t>
            </a: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ja-JP" altLang="en-US" b="1" dirty="0" smtClean="0"/>
              <a:t>ＤｉｒｅｃｔＸ</a:t>
            </a:r>
            <a:r>
              <a:rPr lang="en-US" altLang="ja-JP" b="1" dirty="0"/>
              <a:t>11</a:t>
            </a:r>
            <a:r>
              <a:rPr lang="ja-JP" altLang="en-US" b="1" dirty="0" smtClean="0"/>
              <a:t>ＳＤＫ</a:t>
            </a:r>
            <a:r>
              <a:rPr lang="ja-JP" altLang="en-US" dirty="0" smtClean="0"/>
              <a:t>」を環境下に入れていないからです。ＳＤＫの意味は下記の通りになります。</a:t>
            </a:r>
            <a:endParaRPr lang="en-US" altLang="ja-JP" dirty="0" smtClean="0"/>
          </a:p>
          <a:p>
            <a:r>
              <a:rPr lang="ja-JP" altLang="en-US" dirty="0" smtClean="0"/>
              <a:t>このプログラムはＤｉｒｅｃｔＸ１１で動いています。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7800" y="5447437"/>
            <a:ext cx="1138396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b="1" dirty="0">
                <a:latin typeface="Arial" panose="020B0604020202020204" pitchFamily="34" charset="0"/>
              </a:rPr>
              <a:t>ソフトウェア開発キット（ソフトウェアかいは</a:t>
            </a:r>
            <a:r>
              <a:rPr lang="ja-JP" altLang="en-US" b="1" dirty="0" err="1">
                <a:latin typeface="Arial" panose="020B0604020202020204" pitchFamily="34" charset="0"/>
              </a:rPr>
              <a:t>つ</a:t>
            </a:r>
            <a:r>
              <a:rPr lang="ja-JP" altLang="en-US" b="1" dirty="0">
                <a:latin typeface="Arial" panose="020B0604020202020204" pitchFamily="34" charset="0"/>
              </a:rPr>
              <a:t>キット、英語</a:t>
            </a:r>
            <a:r>
              <a:rPr lang="en-US" altLang="ja-JP" b="1" dirty="0">
                <a:latin typeface="Arial" panose="020B0604020202020204" pitchFamily="34" charset="0"/>
              </a:rPr>
              <a:t>: </a:t>
            </a:r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ja-JP" b="1" dirty="0">
                <a:latin typeface="Arial" panose="020B0604020202020204" pitchFamily="34" charset="0"/>
              </a:rPr>
              <a:t>oftware </a:t>
            </a:r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altLang="ja-JP" b="1" dirty="0">
                <a:latin typeface="Arial" panose="020B0604020202020204" pitchFamily="34" charset="0"/>
              </a:rPr>
              <a:t>evelopment </a:t>
            </a:r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</a:rPr>
              <a:t>K</a:t>
            </a:r>
            <a:r>
              <a:rPr lang="en-US" altLang="ja-JP" b="1" dirty="0">
                <a:latin typeface="Arial" panose="020B0604020202020204" pitchFamily="34" charset="0"/>
              </a:rPr>
              <a:t>it</a:t>
            </a:r>
            <a:r>
              <a:rPr lang="ja-JP" altLang="en-US" b="1" dirty="0" err="1">
                <a:latin typeface="Arial" panose="020B0604020202020204" pitchFamily="34" charset="0"/>
              </a:rPr>
              <a:t>、</a:t>
            </a:r>
            <a:r>
              <a:rPr lang="en-US" altLang="ja-JP" b="1" dirty="0">
                <a:latin typeface="Arial" panose="020B0604020202020204" pitchFamily="34" charset="0"/>
              </a:rPr>
              <a:t>SDK</a:t>
            </a:r>
            <a:r>
              <a:rPr lang="ja-JP" altLang="en-US" b="1" dirty="0">
                <a:latin typeface="Arial" panose="020B0604020202020204" pitchFamily="34" charset="0"/>
              </a:rPr>
              <a:t>）は一般に、特定のソフトウェアパッケージ、ソフトウェアフレームワーク、ハードウェアプラットフォーム、コンピュータシステム、ゲーム機、オペレーティングシステムなどのためのアプリケーションを作成するためにソフトウェア技術者が使用する開発ツールのセットを意味する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948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" y="739775"/>
            <a:ext cx="4876800" cy="2914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テキスト ボックス 2"/>
          <p:cNvSpPr txBox="1"/>
          <p:nvPr/>
        </p:nvSpPr>
        <p:spPr>
          <a:xfrm>
            <a:off x="0" y="0"/>
            <a:ext cx="4444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・ＤｉｒｅｃｔＸなどの環境を整えよう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project</a:t>
            </a:r>
            <a:r>
              <a:rPr lang="ja-JP" altLang="en-US" dirty="0" smtClean="0"/>
              <a:t>のＳＴＧの</a:t>
            </a:r>
            <a:r>
              <a:rPr lang="en-US" altLang="ja-JP" dirty="0" smtClean="0"/>
              <a:t>Property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Click</a:t>
            </a:r>
            <a:r>
              <a:rPr lang="ja-JP" altLang="en-US" dirty="0" smtClean="0"/>
              <a:t>しましょう。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64" y="739775"/>
            <a:ext cx="6891173" cy="5127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237172" y="5880100"/>
            <a:ext cx="111136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ＳＴＧ</a:t>
            </a:r>
            <a:r>
              <a:rPr lang="en-US" altLang="ja-JP" dirty="0" smtClean="0"/>
              <a:t>Property</a:t>
            </a:r>
            <a:r>
              <a:rPr lang="ja-JP" altLang="en-US" dirty="0" smtClean="0"/>
              <a:t>の「全般」の「文字セット」を</a:t>
            </a:r>
            <a:r>
              <a:rPr lang="ja-JP" altLang="ja-JP" b="1" dirty="0" smtClean="0"/>
              <a:t>Unicode</a:t>
            </a:r>
            <a:r>
              <a:rPr lang="ja-JP" altLang="en-US" dirty="0" smtClean="0"/>
              <a:t>にします。</a:t>
            </a:r>
            <a:endParaRPr lang="en-US" altLang="ja-JP" dirty="0" smtClean="0"/>
          </a:p>
          <a:p>
            <a:r>
              <a:rPr kumimoji="1" lang="ja-JP" altLang="en-US" dirty="0" smtClean="0"/>
              <a:t>英語や日本語等の１文字をどのような情報として保存するかという種類があり、今回は</a:t>
            </a:r>
            <a:r>
              <a:rPr lang="ja-JP" altLang="ja-JP" dirty="0" smtClean="0"/>
              <a:t>Unicode</a:t>
            </a:r>
            <a:r>
              <a:rPr lang="ja-JP" altLang="en-US" dirty="0" smtClean="0"/>
              <a:t>に設定しています。</a:t>
            </a:r>
            <a:endParaRPr lang="en-US" altLang="ja-JP" dirty="0" smtClean="0"/>
          </a:p>
          <a:p>
            <a:r>
              <a:rPr kumimoji="1" lang="ja-JP" altLang="en-US" dirty="0"/>
              <a:t>文字</a:t>
            </a:r>
            <a:r>
              <a:rPr kumimoji="1" lang="ja-JP" altLang="en-US" dirty="0" smtClean="0"/>
              <a:t>の種類も後で説明します。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2400300" y="1714500"/>
            <a:ext cx="3162300" cy="41529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3574968" y="2018229"/>
            <a:ext cx="3572746" cy="3849171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602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5273" y="80746"/>
            <a:ext cx="42547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/>
              <a:t>・ＤｉｒｅｃｔＸ</a:t>
            </a:r>
            <a:r>
              <a:rPr lang="ja-JP" altLang="en-US" dirty="0" smtClean="0"/>
              <a:t>を</a:t>
            </a:r>
            <a:r>
              <a:rPr lang="en-US" altLang="ja-JP" dirty="0" smtClean="0"/>
              <a:t>Link</a:t>
            </a:r>
            <a:r>
              <a:rPr lang="ja-JP" altLang="en-US" dirty="0" smtClean="0"/>
              <a:t>する</a:t>
            </a:r>
            <a:endParaRPr lang="ja-JP" altLang="en-US" dirty="0"/>
          </a:p>
          <a:p>
            <a:r>
              <a:rPr lang="ja-JP" altLang="en-US" dirty="0" smtClean="0"/>
              <a:t>　引き続き「</a:t>
            </a:r>
            <a:r>
              <a:rPr lang="ja-JP" altLang="en-US" dirty="0"/>
              <a:t>ＶＣ</a:t>
            </a:r>
            <a:r>
              <a:rPr lang="en-US" altLang="ja-JP" dirty="0"/>
              <a:t>++</a:t>
            </a:r>
            <a:r>
              <a:rPr lang="ja-JP" altLang="en-US" dirty="0"/>
              <a:t>ディレクトリ</a:t>
            </a:r>
            <a:r>
              <a:rPr lang="ja-JP" altLang="en-US" dirty="0" smtClean="0"/>
              <a:t>」</a:t>
            </a:r>
            <a:r>
              <a:rPr lang="en-US" altLang="ja-JP" dirty="0" smtClean="0"/>
              <a:t>Click</a:t>
            </a:r>
            <a:r>
              <a:rPr lang="ja-JP" altLang="en-US" dirty="0" smtClean="0"/>
              <a:t>します</a:t>
            </a:r>
            <a:r>
              <a:rPr lang="ja-JP" altLang="en-US" dirty="0"/>
              <a:t>。</a:t>
            </a:r>
          </a:p>
        </p:txBody>
      </p:sp>
      <p:pic>
        <p:nvPicPr>
          <p:cNvPr id="12295" name="Picture 7" descr="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3498849"/>
            <a:ext cx="6661150" cy="140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6" name="Line 8"/>
          <p:cNvSpPr>
            <a:spLocks noChangeShapeType="1"/>
          </p:cNvSpPr>
          <p:nvPr/>
        </p:nvSpPr>
        <p:spPr bwMode="auto">
          <a:xfrm flipH="1" flipV="1">
            <a:off x="7048500" y="4102100"/>
            <a:ext cx="304800" cy="38100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23151" y="3062287"/>
            <a:ext cx="39068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/>
              <a:t>「</a:t>
            </a:r>
            <a:r>
              <a:rPr lang="ja-JP" altLang="en-US" dirty="0" smtClean="0"/>
              <a:t>インクルードディレクトリ」を</a:t>
            </a:r>
            <a:r>
              <a:rPr lang="en-US" altLang="ja-JP" dirty="0" smtClean="0"/>
              <a:t>Click</a:t>
            </a:r>
            <a:r>
              <a:rPr lang="ja-JP" altLang="en-US" dirty="0" smtClean="0"/>
              <a:t>する</a:t>
            </a:r>
            <a:r>
              <a:rPr lang="ja-JP" altLang="en-US" dirty="0"/>
              <a:t>と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485775" y="4999033"/>
            <a:ext cx="46663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/>
              <a:t>赤い矢印のところ</a:t>
            </a:r>
            <a:r>
              <a:rPr lang="ja-JP" altLang="en-US" dirty="0" smtClean="0"/>
              <a:t>に</a:t>
            </a:r>
            <a:r>
              <a:rPr lang="en-US" altLang="ja-JP" dirty="0" smtClean="0"/>
              <a:t>Icon</a:t>
            </a:r>
            <a:r>
              <a:rPr lang="ja-JP" altLang="en-US" dirty="0" smtClean="0"/>
              <a:t>が</a:t>
            </a:r>
            <a:r>
              <a:rPr lang="ja-JP" altLang="en-US" dirty="0"/>
              <a:t>表示される</a:t>
            </a:r>
            <a:r>
              <a:rPr lang="ja-JP" altLang="en-US" dirty="0" smtClean="0"/>
              <a:t>ので</a:t>
            </a:r>
            <a:r>
              <a:rPr lang="en-US" altLang="ja-JP" dirty="0" smtClean="0"/>
              <a:t>Click</a:t>
            </a:r>
            <a:endParaRPr lang="ja-JP" altLang="en-US" dirty="0"/>
          </a:p>
        </p:txBody>
      </p:sp>
      <p:pic>
        <p:nvPicPr>
          <p:cNvPr id="12299" name="Picture 11" descr="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" y="5487985"/>
            <a:ext cx="3478213" cy="266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85775" y="5878511"/>
            <a:ext cx="26805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/>
              <a:t>編集</a:t>
            </a:r>
            <a:r>
              <a:rPr lang="en-US" altLang="ja-JP" dirty="0"/>
              <a:t>…</a:t>
            </a:r>
            <a:r>
              <a:rPr lang="ja-JP" altLang="en-US" dirty="0"/>
              <a:t>が出てくる</a:t>
            </a:r>
            <a:r>
              <a:rPr lang="ja-JP" altLang="en-US" dirty="0" smtClean="0"/>
              <a:t>ので</a:t>
            </a:r>
            <a:r>
              <a:rPr lang="en-US" altLang="ja-JP" dirty="0" smtClean="0"/>
              <a:t>Click</a:t>
            </a:r>
            <a:endParaRPr lang="ja-JP" altLang="en-US" dirty="0"/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457200" y="6369049"/>
            <a:ext cx="28644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/>
              <a:t>すると・・・。次</a:t>
            </a:r>
            <a:r>
              <a:rPr lang="ja-JP" altLang="en-US" dirty="0" smtClean="0"/>
              <a:t>の</a:t>
            </a:r>
            <a:r>
              <a:rPr lang="en-US" altLang="ja-JP" dirty="0" smtClean="0"/>
              <a:t>Page</a:t>
            </a:r>
            <a:r>
              <a:rPr lang="ja-JP" altLang="en-US" dirty="0" smtClean="0"/>
              <a:t>に</a:t>
            </a:r>
            <a:r>
              <a:rPr lang="ja-JP" altLang="en-US" dirty="0"/>
              <a:t>進む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50" y="796924"/>
            <a:ext cx="87820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48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0800" y="18367"/>
            <a:ext cx="22589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/>
              <a:t>・ＤｉｒｅｃｔＸ</a:t>
            </a:r>
            <a:r>
              <a:rPr lang="ja-JP" altLang="en-US" dirty="0" smtClean="0"/>
              <a:t>を</a:t>
            </a:r>
            <a:r>
              <a:rPr lang="en-US" altLang="ja-JP" dirty="0" smtClean="0"/>
              <a:t>Link</a:t>
            </a:r>
            <a:r>
              <a:rPr lang="ja-JP" altLang="en-US" dirty="0" smtClean="0"/>
              <a:t>する</a:t>
            </a:r>
            <a:r>
              <a:rPr lang="ja-JP" altLang="en-US" dirty="0"/>
              <a:t>２</a:t>
            </a:r>
          </a:p>
        </p:txBody>
      </p:sp>
      <p:pic>
        <p:nvPicPr>
          <p:cNvPr id="13317" name="Picture 5" descr="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92112"/>
            <a:ext cx="4992688" cy="412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643212" y="1365250"/>
            <a:ext cx="3923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$(DXSDK_DIR)Include</a:t>
            </a:r>
            <a:r>
              <a:rPr lang="ja-JP" altLang="en-US" dirty="0" smtClean="0"/>
              <a:t>」を</a:t>
            </a:r>
            <a:r>
              <a:rPr lang="ja-JP" altLang="en-US" dirty="0"/>
              <a:t>打ちましょう。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90500" y="4583669"/>
            <a:ext cx="6335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/>
              <a:t>次</a:t>
            </a:r>
            <a:r>
              <a:rPr lang="ja-JP" altLang="en-US" dirty="0" smtClean="0"/>
              <a:t>に</a:t>
            </a:r>
            <a:endParaRPr lang="ja-JP" altLang="en-US" dirty="0"/>
          </a:p>
        </p:txBody>
      </p:sp>
      <p:pic>
        <p:nvPicPr>
          <p:cNvPr id="13322" name="Picture 10" descr="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4975225"/>
            <a:ext cx="4953000" cy="1120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344486" y="5486401"/>
            <a:ext cx="4838701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6039645" y="3871694"/>
            <a:ext cx="49183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/>
              <a:t>同じような工程</a:t>
            </a:r>
            <a:r>
              <a:rPr lang="ja-JP" altLang="en-US" dirty="0" smtClean="0"/>
              <a:t>を「ライブラリディレクトリ」にも行い</a:t>
            </a:r>
            <a:endParaRPr lang="en-US" altLang="ja-JP" dirty="0" smtClean="0"/>
          </a:p>
          <a:p>
            <a:r>
              <a:rPr lang="en-US" altLang="ja-JP" dirty="0" smtClean="0"/>
              <a:t>$(DXSDK_DIR)Lib\x86</a:t>
            </a:r>
            <a:r>
              <a:rPr lang="ja-JP" altLang="en-US" dirty="0" smtClean="0"/>
              <a:t>を</a:t>
            </a:r>
            <a:r>
              <a:rPr lang="ja-JP" altLang="en-US" dirty="0"/>
              <a:t>打ちましょう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8383396" y="31067"/>
            <a:ext cx="398308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ja-JP" altLang="en-US" dirty="0" smtClean="0"/>
              <a:t>参考</a:t>
            </a:r>
            <a:r>
              <a:rPr lang="en-US" altLang="ja-JP" dirty="0" smtClean="0"/>
              <a:t>Site</a:t>
            </a:r>
            <a:r>
              <a:rPr lang="ja-JP" altLang="en-US" dirty="0" smtClean="0"/>
              <a:t>と</a:t>
            </a:r>
            <a:r>
              <a:rPr lang="ja-JP" altLang="en-US" dirty="0"/>
              <a:t>して</a:t>
            </a:r>
          </a:p>
          <a:p>
            <a:r>
              <a:rPr lang="en-US" altLang="ja-JP" dirty="0"/>
              <a:t>http://yun.cup.com/directx11001.html</a:t>
            </a:r>
          </a:p>
          <a:p>
            <a:endParaRPr lang="en-US" altLang="ja-JP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702563" y="1117601"/>
            <a:ext cx="4940649" cy="46989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5195890" y="4583669"/>
            <a:ext cx="1687510" cy="1017033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90500" y="6334461"/>
            <a:ext cx="873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Ｆ５を押して再度実行してみよう。</a:t>
            </a:r>
            <a:r>
              <a:rPr lang="en-US" altLang="ja-JP" dirty="0" smtClean="0"/>
              <a:t>Error</a:t>
            </a:r>
            <a:r>
              <a:rPr kumimoji="1" lang="ja-JP" altLang="en-US" dirty="0" smtClean="0"/>
              <a:t>なければ一瞬</a:t>
            </a:r>
            <a:r>
              <a:rPr lang="en-US" altLang="ja-JP" dirty="0" smtClean="0"/>
              <a:t>Window</a:t>
            </a:r>
            <a:r>
              <a:rPr kumimoji="1" lang="ja-JP" altLang="en-US" dirty="0" smtClean="0"/>
              <a:t>が出ますがすぐに消えます。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641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584325" y="22225"/>
            <a:ext cx="854663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/>
              <a:t>・初めに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この</a:t>
            </a:r>
            <a:r>
              <a:rPr lang="en-US" altLang="ja-JP" dirty="0" smtClean="0"/>
              <a:t>Game</a:t>
            </a:r>
            <a:r>
              <a:rPr lang="ja-JP" altLang="en-US" dirty="0" smtClean="0"/>
              <a:t>作成用</a:t>
            </a:r>
            <a:r>
              <a:rPr lang="en-US" altLang="ja-JP" dirty="0"/>
              <a:t>Library</a:t>
            </a:r>
            <a:r>
              <a:rPr lang="ja-JP" altLang="en-US" dirty="0" smtClean="0"/>
              <a:t>で</a:t>
            </a:r>
            <a:r>
              <a:rPr lang="ja-JP" altLang="en-US" dirty="0"/>
              <a:t>は、</a:t>
            </a:r>
            <a:r>
              <a:rPr lang="en-US" altLang="ja-JP" dirty="0"/>
              <a:t>Microsoft Visual Studio2010</a:t>
            </a:r>
            <a:r>
              <a:rPr lang="ja-JP" altLang="en-US" dirty="0"/>
              <a:t>とＤｉｒｅｃｔＸ</a:t>
            </a:r>
            <a:r>
              <a:rPr lang="en-US" altLang="ja-JP" dirty="0"/>
              <a:t>11</a:t>
            </a:r>
            <a:r>
              <a:rPr lang="ja-JP" altLang="en-US" dirty="0"/>
              <a:t>で作れている。</a:t>
            </a:r>
          </a:p>
          <a:p>
            <a:r>
              <a:rPr lang="ja-JP" altLang="en-US" dirty="0"/>
              <a:t>よって以下の環境が最低限必要となる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828801" y="1143000"/>
            <a:ext cx="5379421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b="1" dirty="0"/>
              <a:t>・</a:t>
            </a:r>
            <a:r>
              <a:rPr lang="en-US" altLang="ja-JP" b="1" dirty="0"/>
              <a:t>Windows 7</a:t>
            </a:r>
          </a:p>
          <a:p>
            <a:r>
              <a:rPr lang="ja-JP" altLang="en-US" b="1" dirty="0"/>
              <a:t>・ＤｉｒｅｃｔＸ</a:t>
            </a:r>
            <a:r>
              <a:rPr lang="en-US" altLang="ja-JP" b="1" dirty="0"/>
              <a:t>11</a:t>
            </a:r>
            <a:r>
              <a:rPr lang="ja-JP" altLang="en-US" b="1" dirty="0"/>
              <a:t>ＳＤＫ（</a:t>
            </a:r>
            <a:r>
              <a:rPr lang="nl-NL" altLang="ja-JP" b="1" dirty="0"/>
              <a:t>Microsoft DirectX SDK (June 2010)</a:t>
            </a:r>
            <a:r>
              <a:rPr lang="ja-JP" altLang="en-US" b="1" dirty="0"/>
              <a:t>）</a:t>
            </a:r>
          </a:p>
          <a:p>
            <a:r>
              <a:rPr lang="ja-JP" altLang="en-US" b="1" dirty="0"/>
              <a:t>・ </a:t>
            </a:r>
            <a:r>
              <a:rPr lang="en-US" altLang="ja-JP" dirty="0"/>
              <a:t>Visual Studio2010</a:t>
            </a:r>
            <a:r>
              <a:rPr lang="ja-JP" altLang="en-US" dirty="0"/>
              <a:t>＆</a:t>
            </a:r>
            <a:r>
              <a:rPr lang="en-US" altLang="ja-JP" dirty="0"/>
              <a:t>2013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660526" y="2246313"/>
            <a:ext cx="76563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/>
              <a:t>また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GraphicCard</a:t>
            </a:r>
            <a:r>
              <a:rPr lang="ja-JP" altLang="en-US" dirty="0" err="1" smtClean="0"/>
              <a:t>にも</a:t>
            </a:r>
            <a:r>
              <a:rPr lang="ja-JP" altLang="en-US" dirty="0" err="1"/>
              <a:t>依</a:t>
            </a:r>
            <a:r>
              <a:rPr lang="ja-JP" altLang="en-US" dirty="0"/>
              <a:t>存する</a:t>
            </a:r>
            <a:r>
              <a:rPr lang="ja-JP" altLang="en-US" dirty="0" smtClean="0"/>
              <a:t>ため</a:t>
            </a:r>
            <a:r>
              <a:rPr lang="en-US" altLang="ja-JP" dirty="0"/>
              <a:t>Shader4.0</a:t>
            </a:r>
            <a:r>
              <a:rPr lang="ja-JP" altLang="en-US" dirty="0"/>
              <a:t>以上が必要になるので注意！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660526" y="2841625"/>
            <a:ext cx="6316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/>
              <a:t>・</a:t>
            </a:r>
            <a:r>
              <a:rPr lang="ja-JP" altLang="en-US" dirty="0" smtClean="0"/>
              <a:t>この</a:t>
            </a:r>
            <a:r>
              <a:rPr lang="en-US" altLang="ja-JP" dirty="0"/>
              <a:t>Library</a:t>
            </a:r>
            <a:r>
              <a:rPr lang="ja-JP" altLang="en-US" dirty="0" smtClean="0"/>
              <a:t>で</a:t>
            </a:r>
            <a:r>
              <a:rPr lang="ja-JP" altLang="en-US" dirty="0"/>
              <a:t>出てくる用語</a:t>
            </a:r>
          </a:p>
          <a:p>
            <a:r>
              <a:rPr lang="ja-JP" altLang="en-US" dirty="0" smtClean="0"/>
              <a:t>この</a:t>
            </a:r>
            <a:r>
              <a:rPr lang="en-US" altLang="ja-JP" dirty="0"/>
              <a:t>Library</a:t>
            </a:r>
            <a:r>
              <a:rPr lang="ja-JP" altLang="en-US" dirty="0" smtClean="0"/>
              <a:t>で</a:t>
            </a:r>
            <a:r>
              <a:rPr lang="ja-JP" altLang="en-US" dirty="0"/>
              <a:t>はよく使われる用語があるので注意してほしい。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1660526" y="3832225"/>
            <a:ext cx="667766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/>
              <a:t> </a:t>
            </a:r>
            <a:r>
              <a:rPr lang="en-US" altLang="ja-JP" dirty="0" smtClean="0"/>
              <a:t>Scene</a:t>
            </a:r>
          </a:p>
          <a:p>
            <a:r>
              <a:rPr lang="en-US" altLang="ja-JP" dirty="0" smtClean="0"/>
              <a:t>Title</a:t>
            </a:r>
            <a:r>
              <a:rPr lang="ja-JP" altLang="en-US" dirty="0" smtClean="0"/>
              <a:t>画面や</a:t>
            </a:r>
            <a:r>
              <a:rPr lang="en-US" altLang="ja-JP" dirty="0"/>
              <a:t>Clear</a:t>
            </a:r>
            <a:r>
              <a:rPr lang="ja-JP" altLang="en-US" dirty="0" smtClean="0"/>
              <a:t>画面</a:t>
            </a:r>
            <a:r>
              <a:rPr lang="ja-JP" altLang="en-US" dirty="0"/>
              <a:t>など、</a:t>
            </a:r>
            <a:r>
              <a:rPr lang="ja-JP" altLang="en-US" dirty="0">
                <a:solidFill>
                  <a:srgbClr val="FF0000"/>
                </a:solidFill>
              </a:rPr>
              <a:t>画面全体</a:t>
            </a:r>
            <a:r>
              <a:rPr lang="ja-JP" altLang="en-US" dirty="0"/>
              <a:t>を指す。舞台そのモノです。</a:t>
            </a:r>
          </a:p>
          <a:p>
            <a:endParaRPr lang="ja-JP" altLang="en-US" dirty="0"/>
          </a:p>
          <a:p>
            <a:r>
              <a:rPr lang="ja-JP" altLang="en-US" dirty="0" smtClean="0"/>
              <a:t>・</a:t>
            </a:r>
            <a:r>
              <a:rPr lang="en-US" altLang="ja-JP" dirty="0"/>
              <a:t> </a:t>
            </a:r>
            <a:r>
              <a:rPr lang="en-US" altLang="ja-JP" dirty="0" smtClean="0"/>
              <a:t>Object</a:t>
            </a:r>
          </a:p>
          <a:p>
            <a:r>
              <a:rPr lang="ja-JP" altLang="en-US" dirty="0" smtClean="0"/>
              <a:t>画面</a:t>
            </a:r>
            <a:r>
              <a:rPr lang="ja-JP" altLang="en-US" dirty="0"/>
              <a:t>に出て</a:t>
            </a:r>
            <a:r>
              <a:rPr lang="ja-JP" altLang="en-US" dirty="0" smtClean="0"/>
              <a:t>いる</a:t>
            </a:r>
            <a:r>
              <a:rPr lang="en-US" altLang="ja-JP" dirty="0"/>
              <a:t>Graphic</a:t>
            </a:r>
            <a:r>
              <a:rPr lang="ja-JP" altLang="en-US" dirty="0" smtClean="0"/>
              <a:t>有無含めた</a:t>
            </a:r>
            <a:r>
              <a:rPr lang="en-US" altLang="ja-JP" dirty="0">
                <a:solidFill>
                  <a:srgbClr val="FF0000"/>
                </a:solidFill>
              </a:rPr>
              <a:t>Character</a:t>
            </a:r>
            <a:r>
              <a:rPr lang="ja-JP" altLang="en-US" dirty="0" smtClean="0">
                <a:solidFill>
                  <a:srgbClr val="FF0000"/>
                </a:solidFill>
              </a:rPr>
              <a:t>や</a:t>
            </a:r>
            <a:r>
              <a:rPr lang="en-US" altLang="ja-JP" dirty="0">
                <a:solidFill>
                  <a:srgbClr val="FF0000"/>
                </a:solidFill>
              </a:rPr>
              <a:t>Field </a:t>
            </a:r>
            <a:r>
              <a:rPr lang="ja-JP" altLang="en-US" dirty="0" smtClean="0">
                <a:solidFill>
                  <a:srgbClr val="FF0000"/>
                </a:solidFill>
              </a:rPr>
              <a:t>・</a:t>
            </a:r>
            <a:r>
              <a:rPr lang="ja-JP" altLang="en-US" dirty="0">
                <a:solidFill>
                  <a:srgbClr val="FF0000"/>
                </a:solidFill>
              </a:rPr>
              <a:t>造形物</a:t>
            </a:r>
            <a:r>
              <a:rPr lang="ja-JP" altLang="en-US" dirty="0"/>
              <a:t>を指す</a:t>
            </a:r>
          </a:p>
          <a:p>
            <a:r>
              <a:rPr lang="ja-JP" altLang="en-US" dirty="0"/>
              <a:t>主人公や敵などの演者と考えるとわかりやすい</a:t>
            </a:r>
          </a:p>
          <a:p>
            <a:endParaRPr lang="ja-JP" altLang="en-US" dirty="0"/>
          </a:p>
          <a:p>
            <a:r>
              <a:rPr lang="ja-JP" altLang="en-US" dirty="0" smtClean="0"/>
              <a:t>・</a:t>
            </a:r>
            <a:r>
              <a:rPr lang="en-US" altLang="ja-JP" dirty="0" err="1" smtClean="0"/>
              <a:t>HItBox</a:t>
            </a:r>
            <a:endParaRPr lang="ja-JP" altLang="en-US" dirty="0"/>
          </a:p>
          <a:p>
            <a:r>
              <a:rPr lang="en-US" altLang="ja-JP" dirty="0" smtClean="0"/>
              <a:t>Object</a:t>
            </a:r>
            <a:r>
              <a:rPr lang="ja-JP" altLang="en-US" dirty="0" smtClean="0"/>
              <a:t>同士</a:t>
            </a:r>
            <a:r>
              <a:rPr lang="ja-JP" altLang="en-US" dirty="0"/>
              <a:t>の</a:t>
            </a:r>
            <a:r>
              <a:rPr lang="ja-JP" altLang="en-US" dirty="0">
                <a:solidFill>
                  <a:srgbClr val="FF0000"/>
                </a:solidFill>
              </a:rPr>
              <a:t>当たり判定</a:t>
            </a:r>
            <a:r>
              <a:rPr lang="ja-JP" altLang="en-US" dirty="0"/>
              <a:t>。当たっているかどうかを判定し扱う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1512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2700" y="-11332"/>
            <a:ext cx="106858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 smtClean="0"/>
              <a:t>Scene</a:t>
            </a:r>
            <a:r>
              <a:rPr lang="ja-JP" altLang="en-US" dirty="0" smtClean="0"/>
              <a:t>の</a:t>
            </a:r>
            <a:r>
              <a:rPr lang="ja-JP" altLang="en-US" dirty="0"/>
              <a:t>考え</a:t>
            </a:r>
          </a:p>
          <a:p>
            <a:r>
              <a:rPr lang="ja-JP" altLang="en-US" dirty="0"/>
              <a:t>この場合</a:t>
            </a:r>
            <a:r>
              <a:rPr lang="ja-JP" altLang="en-US" dirty="0" smtClean="0"/>
              <a:t>、</a:t>
            </a:r>
            <a:r>
              <a:rPr lang="en-US" altLang="ja-JP" dirty="0" smtClean="0"/>
              <a:t>Scene</a:t>
            </a:r>
            <a:r>
              <a:rPr lang="ja-JP" altLang="en-US" dirty="0" smtClean="0"/>
              <a:t>は</a:t>
            </a:r>
            <a:r>
              <a:rPr lang="ja-JP" altLang="en-US" dirty="0"/>
              <a:t>３つあることになる</a:t>
            </a:r>
            <a:r>
              <a:rPr lang="ja-JP" altLang="en-US" dirty="0" smtClean="0"/>
              <a:t>。各</a:t>
            </a:r>
            <a:r>
              <a:rPr lang="en-US" altLang="ja-JP" dirty="0" smtClean="0"/>
              <a:t>Scene</a:t>
            </a:r>
            <a:r>
              <a:rPr lang="ja-JP" altLang="en-US" dirty="0" smtClean="0"/>
              <a:t>の初めと終わりに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の読み込みと破棄が一回ずつ発生する</a:t>
            </a:r>
            <a:endParaRPr lang="ja-JP" altLang="en-US" dirty="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057400" y="1447800"/>
            <a:ext cx="17526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dirty="0"/>
              <a:t>Title</a:t>
            </a:r>
            <a:endParaRPr lang="ja-JP" altLang="en-US" dirty="0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28956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2057400" y="3124200"/>
            <a:ext cx="17526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dirty="0" err="1" smtClean="0"/>
              <a:t>GameMain</a:t>
            </a:r>
            <a:endParaRPr lang="ja-JP" altLang="en-US" dirty="0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2895600" y="434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2057400" y="4800600"/>
            <a:ext cx="17526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dirty="0" smtClean="0"/>
              <a:t>Game</a:t>
            </a:r>
            <a:r>
              <a:rPr lang="ja-JP" altLang="en-US" dirty="0" smtClean="0"/>
              <a:t>終了</a:t>
            </a:r>
            <a:endParaRPr lang="ja-JP" altLang="en-US" dirty="0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2895600" y="601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2" name="AutoShape 12"/>
          <p:cNvSpPr>
            <a:spLocks noChangeArrowheads="1"/>
          </p:cNvSpPr>
          <p:nvPr/>
        </p:nvSpPr>
        <p:spPr bwMode="auto">
          <a:xfrm>
            <a:off x="2362200" y="762000"/>
            <a:ext cx="1066800" cy="304800"/>
          </a:xfrm>
          <a:prstGeom prst="flowChartPrepa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dirty="0"/>
              <a:t>Start</a:t>
            </a:r>
            <a:endParaRPr lang="ja-JP" altLang="en-US" dirty="0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2895600" y="106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4" name="AutoShape 14"/>
          <p:cNvSpPr>
            <a:spLocks noChangeArrowheads="1"/>
          </p:cNvSpPr>
          <p:nvPr/>
        </p:nvSpPr>
        <p:spPr bwMode="auto">
          <a:xfrm>
            <a:off x="2362200" y="6248400"/>
            <a:ext cx="1066800" cy="304800"/>
          </a:xfrm>
          <a:prstGeom prst="flowChartPrepa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/>
              <a:t>終了</a:t>
            </a:r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 flipV="1">
            <a:off x="3886200" y="1219200"/>
            <a:ext cx="609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3886200" y="4419600"/>
            <a:ext cx="609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4572000" y="2819400"/>
            <a:ext cx="2362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dirty="0" smtClean="0"/>
              <a:t>Game</a:t>
            </a:r>
            <a:r>
              <a:rPr lang="ja-JP" altLang="en-US" dirty="0" smtClean="0"/>
              <a:t>実行中</a:t>
            </a:r>
            <a:endParaRPr lang="ja-JP" altLang="en-US" dirty="0"/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4572000" y="1295400"/>
            <a:ext cx="2362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ja-JP" altLang="en-US" dirty="0"/>
              <a:t>初期化</a:t>
            </a:r>
          </a:p>
          <a:p>
            <a:r>
              <a:rPr lang="ja-JP" altLang="en-US" dirty="0" smtClean="0"/>
              <a:t>・</a:t>
            </a:r>
            <a:r>
              <a:rPr lang="en-US" altLang="ja-JP" dirty="0"/>
              <a:t>Graphic</a:t>
            </a:r>
            <a:r>
              <a:rPr lang="ja-JP" altLang="en-US" dirty="0" smtClean="0"/>
              <a:t>読み込み</a:t>
            </a:r>
            <a:endParaRPr lang="ja-JP" altLang="en-US" dirty="0"/>
          </a:p>
          <a:p>
            <a:r>
              <a:rPr lang="ja-JP" altLang="en-US" dirty="0"/>
              <a:t>・音楽読み込み</a:t>
            </a:r>
          </a:p>
          <a:p>
            <a:r>
              <a:rPr lang="ja-JP" altLang="en-US" dirty="0" smtClean="0"/>
              <a:t>・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/>
              <a:t>Character</a:t>
            </a:r>
            <a:r>
              <a:rPr lang="ja-JP" altLang="en-US" dirty="0" smtClean="0"/>
              <a:t>配置</a:t>
            </a:r>
            <a:endParaRPr lang="ja-JP" altLang="en-US" dirty="0"/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>
            <a:off x="5715000" y="251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>
            <a:off x="5638800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4572000" y="4419600"/>
            <a:ext cx="2362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ja-JP" altLang="en-US" dirty="0" smtClean="0"/>
              <a:t>読み込んだ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破棄</a:t>
            </a:r>
            <a:endParaRPr lang="ja-JP" altLang="en-US" dirty="0"/>
          </a:p>
        </p:txBody>
      </p:sp>
      <p:pic>
        <p:nvPicPr>
          <p:cNvPr id="5142" name="Picture 22" descr="MP900316722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2819400"/>
            <a:ext cx="855663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3" name="Line 23"/>
          <p:cNvSpPr>
            <a:spLocks noChangeShapeType="1"/>
          </p:cNvSpPr>
          <p:nvPr/>
        </p:nvSpPr>
        <p:spPr bwMode="auto">
          <a:xfrm flipV="1">
            <a:off x="7010400" y="26670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44" name="Line 24"/>
          <p:cNvSpPr>
            <a:spLocks noChangeShapeType="1"/>
          </p:cNvSpPr>
          <p:nvPr/>
        </p:nvSpPr>
        <p:spPr bwMode="auto">
          <a:xfrm>
            <a:off x="7010400" y="41148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8153400" y="3048000"/>
            <a:ext cx="201529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 err="1" smtClean="0"/>
              <a:t>GameLoop</a:t>
            </a:r>
            <a:endParaRPr lang="ja-JP" altLang="en-US" dirty="0"/>
          </a:p>
          <a:p>
            <a:r>
              <a:rPr lang="ja-JP" altLang="en-US" dirty="0"/>
              <a:t>配置</a:t>
            </a:r>
            <a:r>
              <a:rPr lang="ja-JP" altLang="en-US" dirty="0" smtClean="0"/>
              <a:t>した</a:t>
            </a:r>
            <a:r>
              <a:rPr lang="en-US" altLang="ja-JP" dirty="0" smtClean="0"/>
              <a:t>Object</a:t>
            </a:r>
            <a:r>
              <a:rPr lang="ja-JP" altLang="en-US" dirty="0" smtClean="0"/>
              <a:t>は</a:t>
            </a:r>
            <a:endParaRPr lang="ja-JP" altLang="en-US" dirty="0"/>
          </a:p>
          <a:p>
            <a:r>
              <a:rPr lang="ja-JP" altLang="en-US" dirty="0"/>
              <a:t>ここで動いたりする</a:t>
            </a:r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6994526" y="1698626"/>
            <a:ext cx="1236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/>
              <a:t>初めに１回</a:t>
            </a:r>
          </a:p>
        </p:txBody>
      </p:sp>
      <p:sp>
        <p:nvSpPr>
          <p:cNvPr id="5148" name="Text Box 28"/>
          <p:cNvSpPr txBox="1">
            <a:spLocks noChangeArrowheads="1"/>
          </p:cNvSpPr>
          <p:nvPr/>
        </p:nvSpPr>
        <p:spPr bwMode="auto">
          <a:xfrm>
            <a:off x="7086600" y="4876801"/>
            <a:ext cx="1411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/>
              <a:t>終わりに１回</a:t>
            </a:r>
          </a:p>
        </p:txBody>
      </p:sp>
    </p:spTree>
    <p:extLst>
      <p:ext uri="{BB962C8B-B14F-4D97-AF65-F5344CB8AC3E}">
        <p14:creationId xmlns:p14="http://schemas.microsoft.com/office/powerpoint/2010/main" val="285287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159001" y="1447800"/>
            <a:ext cx="850106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ja-JP" altLang="en-US" dirty="0"/>
              <a:t>・環境設定</a:t>
            </a:r>
          </a:p>
          <a:p>
            <a:r>
              <a:rPr lang="ja-JP" altLang="en-US" dirty="0"/>
              <a:t>それでは環境を作っていきましょう。</a:t>
            </a:r>
          </a:p>
          <a:p>
            <a:endParaRPr lang="ja-JP" altLang="en-US" dirty="0"/>
          </a:p>
          <a:p>
            <a:r>
              <a:rPr lang="ja-JP" altLang="en-US" dirty="0"/>
              <a:t>家でもできるようにするために最低限の説明を行います</a:t>
            </a:r>
          </a:p>
          <a:p>
            <a:endParaRPr lang="ja-JP" altLang="en-US" dirty="0"/>
          </a:p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www.microsoft.com/ja-jp/dev/default.aspx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r>
              <a:rPr lang="ja-JP" altLang="en-US" dirty="0" smtClean="0"/>
              <a:t>で</a:t>
            </a:r>
            <a:r>
              <a:rPr lang="en-US" altLang="ja-JP" dirty="0" smtClean="0"/>
              <a:t>Visual Studio</a:t>
            </a:r>
            <a:r>
              <a:rPr lang="ja-JP" altLang="en-US" dirty="0" smtClean="0"/>
              <a:t>の無償版を手にするか、</a:t>
            </a:r>
            <a:r>
              <a:rPr lang="ja-JP" altLang="en-US" dirty="0" smtClean="0">
                <a:solidFill>
                  <a:srgbClr val="FF0000"/>
                </a:solidFill>
              </a:rPr>
              <a:t>学校で無料</a:t>
            </a:r>
            <a:r>
              <a:rPr lang="en-US" altLang="ja-JP" dirty="0" smtClean="0">
                <a:solidFill>
                  <a:srgbClr val="FF0000"/>
                </a:solidFill>
              </a:rPr>
              <a:t>Installation</a:t>
            </a:r>
            <a:r>
              <a:rPr lang="ja-JP" altLang="en-US" dirty="0" smtClean="0"/>
              <a:t>してもらってください。</a:t>
            </a:r>
          </a:p>
          <a:p>
            <a:endParaRPr lang="en-US" altLang="ja-JP" dirty="0" smtClean="0">
              <a:hlinkClick r:id="rId3"/>
            </a:endParaRPr>
          </a:p>
          <a:p>
            <a:r>
              <a:rPr lang="en-US" altLang="ja-JP" dirty="0" smtClean="0">
                <a:hlinkClick r:id="rId3"/>
              </a:rPr>
              <a:t>http</a:t>
            </a:r>
            <a:r>
              <a:rPr lang="en-US" altLang="ja-JP" dirty="0">
                <a:hlinkClick r:id="rId3"/>
              </a:rPr>
              <a:t>://www.microsoft.com/en-us/download/details.aspx?id=6812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ここで、ＤｉｒｅｃｔＸ</a:t>
            </a:r>
            <a:r>
              <a:rPr lang="en-US" altLang="ja-JP" dirty="0"/>
              <a:t>11</a:t>
            </a:r>
            <a:r>
              <a:rPr lang="ja-JP" altLang="en-US" dirty="0"/>
              <a:t>である</a:t>
            </a:r>
            <a:r>
              <a:rPr lang="nl-NL" altLang="ja-JP" b="1" dirty="0"/>
              <a:t>Microsoft DirectX SDK (June 2010)</a:t>
            </a:r>
            <a:r>
              <a:rPr lang="ja-JP" altLang="nl-NL" dirty="0" smtClean="0"/>
              <a:t>を</a:t>
            </a:r>
            <a:r>
              <a:rPr lang="en-US" altLang="ja-JP" dirty="0"/>
              <a:t>Download</a:t>
            </a:r>
            <a:r>
              <a:rPr lang="ja-JP" altLang="nl-NL" dirty="0" smtClean="0"/>
              <a:t>し</a:t>
            </a:r>
            <a:r>
              <a:rPr lang="ja-JP" altLang="nl-NL" dirty="0"/>
              <a:t>、</a:t>
            </a:r>
          </a:p>
          <a:p>
            <a:r>
              <a:rPr lang="en-US" altLang="ja-JP" dirty="0"/>
              <a:t>Installation</a:t>
            </a:r>
            <a:r>
              <a:rPr lang="ja-JP" altLang="nl-NL" dirty="0" smtClean="0"/>
              <a:t>して</a:t>
            </a:r>
            <a:r>
              <a:rPr lang="ja-JP" altLang="nl-NL" dirty="0"/>
              <a:t>ください。</a:t>
            </a:r>
            <a:endParaRPr lang="ja-JP" altLang="en-US" dirty="0"/>
          </a:p>
          <a:p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150100" y="3352800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smtClean="0"/>
              <a:t>インストール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534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0" y="0"/>
            <a:ext cx="3385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・Ｄ</a:t>
            </a:r>
            <a:r>
              <a:rPr lang="en-US" altLang="ja-JP" dirty="0"/>
              <a:t>Drive</a:t>
            </a:r>
            <a:r>
              <a:rPr kumimoji="1" lang="ja-JP" altLang="en-US" dirty="0" smtClean="0"/>
              <a:t>に</a:t>
            </a:r>
            <a:r>
              <a:rPr lang="en-US" altLang="ja-JP" dirty="0" smtClean="0"/>
              <a:t>test Folder</a:t>
            </a:r>
            <a:r>
              <a:rPr kumimoji="1" lang="ja-JP" altLang="en-US" dirty="0" smtClean="0"/>
              <a:t>を作成しよう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35900" y="241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83" y="804862"/>
            <a:ext cx="3776817" cy="2090738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 flipV="1">
            <a:off x="1473200" y="2255282"/>
            <a:ext cx="270591" cy="1054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927" y="1334403"/>
            <a:ext cx="5112105" cy="486410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297579" y="3467100"/>
            <a:ext cx="3462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①Ｄ</a:t>
            </a:r>
            <a:r>
              <a:rPr lang="en-US" altLang="ja-JP" dirty="0"/>
              <a:t>Drive</a:t>
            </a:r>
            <a:r>
              <a:rPr kumimoji="1" lang="ja-JP" altLang="en-US" dirty="0" smtClean="0"/>
              <a:t>を開いて何も無い場所を</a:t>
            </a:r>
            <a:endParaRPr kumimoji="1" lang="en-US" altLang="ja-JP" dirty="0" smtClean="0"/>
          </a:p>
          <a:p>
            <a:r>
              <a:rPr lang="en-US" altLang="ja-JP" dirty="0"/>
              <a:t>Mouse</a:t>
            </a:r>
            <a:r>
              <a:rPr kumimoji="1" lang="ja-JP" altLang="en-US" dirty="0" smtClean="0"/>
              <a:t>の右</a:t>
            </a:r>
            <a:r>
              <a:rPr lang="en-US" altLang="ja-JP" dirty="0"/>
              <a:t>Click</a:t>
            </a:r>
            <a:r>
              <a:rPr kumimoji="1" lang="ja-JP" altLang="en-US" dirty="0" smtClean="0"/>
              <a:t>すると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37927" y="688072"/>
            <a:ext cx="6590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①こんな感じの</a:t>
            </a:r>
            <a:r>
              <a:rPr lang="en-US" altLang="ja-JP" dirty="0"/>
              <a:t>Window</a:t>
            </a:r>
            <a:r>
              <a:rPr kumimoji="1" lang="ja-JP" altLang="en-US" dirty="0" smtClean="0"/>
              <a:t>が出るので「新規作成」に</a:t>
            </a:r>
            <a:r>
              <a:rPr lang="en-US" altLang="ja-JP" dirty="0"/>
              <a:t>Mouse</a:t>
            </a:r>
            <a:r>
              <a:rPr kumimoji="1" lang="ja-JP" altLang="en-US" dirty="0" smtClean="0"/>
              <a:t>を近づけ</a:t>
            </a:r>
            <a:endParaRPr kumimoji="1" lang="en-US" altLang="ja-JP" dirty="0" smtClean="0"/>
          </a:p>
          <a:p>
            <a:r>
              <a:rPr lang="en-US" altLang="ja-JP" dirty="0"/>
              <a:t>Folder</a:t>
            </a:r>
            <a:r>
              <a:rPr lang="ja-JP" altLang="en-US" dirty="0" smtClean="0"/>
              <a:t>を</a:t>
            </a:r>
            <a:r>
              <a:rPr lang="en-US" altLang="ja-JP" dirty="0"/>
              <a:t>Click</a:t>
            </a:r>
            <a:r>
              <a:rPr lang="ja-JP" altLang="en-US" dirty="0" smtClean="0"/>
              <a:t>しましょう。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4837927" y="6330434"/>
            <a:ext cx="4371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③</a:t>
            </a:r>
            <a:r>
              <a:rPr lang="en-US" altLang="ja-JP" dirty="0"/>
              <a:t> Folder</a:t>
            </a:r>
            <a:r>
              <a:rPr lang="ja-JP" altLang="en-US" dirty="0" smtClean="0"/>
              <a:t>名はとりあえず「</a:t>
            </a:r>
            <a:r>
              <a:rPr lang="en-US" altLang="ja-JP" dirty="0" smtClean="0"/>
              <a:t>test</a:t>
            </a:r>
            <a:r>
              <a:rPr lang="ja-JP" altLang="en-US" dirty="0" smtClean="0"/>
              <a:t>」にしましょう。</a:t>
            </a:r>
            <a:endParaRPr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4266469" y="2218214"/>
            <a:ext cx="432531" cy="370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45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44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 smtClean="0"/>
              <a:t>Microsoft Visual Studio 2010</a:t>
            </a:r>
            <a:r>
              <a:rPr lang="ja-JP" altLang="en-US" dirty="0" smtClean="0"/>
              <a:t>を立ち上げよう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545" y="658297"/>
            <a:ext cx="2638425" cy="5667375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>
            <a:off x="2362200" y="1333500"/>
            <a:ext cx="1041400" cy="45974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11025" y="886382"/>
            <a:ext cx="196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r>
              <a:rPr lang="en-US" altLang="ja-JP" dirty="0"/>
              <a:t> </a:t>
            </a:r>
            <a:r>
              <a:rPr lang="en-US" altLang="ja-JP" dirty="0" err="1" smtClean="0"/>
              <a:t>StartIcon</a:t>
            </a:r>
            <a:r>
              <a:rPr kumimoji="1" lang="ja-JP" altLang="en-US" dirty="0" smtClean="0"/>
              <a:t>に</a:t>
            </a:r>
            <a:r>
              <a:rPr lang="en-US" altLang="ja-JP" dirty="0"/>
              <a:t>Click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5931970" y="1068945"/>
            <a:ext cx="1148280" cy="13440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494325" y="619681"/>
            <a:ext cx="37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②</a:t>
            </a:r>
            <a:r>
              <a:rPr lang="en-US" altLang="ja-JP" dirty="0" smtClean="0"/>
              <a:t> Microsoft Visual Studio 2010</a:t>
            </a:r>
            <a:r>
              <a:rPr lang="ja-JP" altLang="en-US" dirty="0" smtClean="0"/>
              <a:t>を</a:t>
            </a:r>
            <a:r>
              <a:rPr lang="en-US" altLang="ja-JP" dirty="0"/>
              <a:t>Click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6037983" y="2878696"/>
            <a:ext cx="1188317" cy="2341004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863315" y="2232365"/>
            <a:ext cx="529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②が見つからない場合は「全てのプログラム</a:t>
            </a:r>
            <a:r>
              <a:rPr lang="ja-JP" altLang="en-US" dirty="0"/>
              <a:t>」</a:t>
            </a:r>
            <a:r>
              <a:rPr kumimoji="1" lang="ja-JP" altLang="en-US" dirty="0" smtClean="0"/>
              <a:t>から</a:t>
            </a:r>
            <a:endParaRPr kumimoji="1" lang="en-US" altLang="ja-JP" dirty="0" smtClean="0"/>
          </a:p>
          <a:p>
            <a:r>
              <a:rPr lang="en-US" altLang="ja-JP" dirty="0" smtClean="0"/>
              <a:t>Microsoft Visual Studio 2010</a:t>
            </a:r>
            <a:r>
              <a:rPr lang="ja-JP" altLang="en-US" dirty="0" smtClean="0"/>
              <a:t>を探して</a:t>
            </a:r>
            <a:r>
              <a:rPr lang="en-US" altLang="ja-JP" dirty="0"/>
              <a:t>Click</a:t>
            </a:r>
            <a:r>
              <a:rPr lang="ja-JP" altLang="en-US" dirty="0" smtClean="0"/>
              <a:t>しましょう</a:t>
            </a:r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902" y="2914694"/>
            <a:ext cx="25431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3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10502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/>
              <a:t> Project</a:t>
            </a:r>
            <a:r>
              <a:rPr kumimoji="1" lang="ja-JP" altLang="en-US" dirty="0" smtClean="0"/>
              <a:t>を作ろう</a:t>
            </a:r>
            <a:endParaRPr kumimoji="1" lang="en-US" altLang="ja-JP" dirty="0" smtClean="0"/>
          </a:p>
          <a:p>
            <a:r>
              <a:rPr lang="ja-JP" altLang="en-US" dirty="0" smtClean="0"/>
              <a:t>「</a:t>
            </a:r>
            <a:r>
              <a:rPr lang="en-US" altLang="ja-JP" dirty="0"/>
              <a:t> File </a:t>
            </a:r>
            <a:r>
              <a:rPr lang="ja-JP" altLang="en-US" dirty="0" smtClean="0"/>
              <a:t>」を</a:t>
            </a:r>
            <a:r>
              <a:rPr lang="en-US" altLang="ja-JP" dirty="0"/>
              <a:t>Click</a:t>
            </a:r>
            <a:r>
              <a:rPr lang="ja-JP" altLang="en-US" dirty="0" smtClean="0"/>
              <a:t>すると</a:t>
            </a:r>
            <a:r>
              <a:rPr lang="en-US" altLang="ja-JP" dirty="0"/>
              <a:t>Window</a:t>
            </a:r>
            <a:r>
              <a:rPr lang="ja-JP" altLang="en-US" dirty="0" smtClean="0"/>
              <a:t>が出てきます。「新規作成」に</a:t>
            </a:r>
            <a:r>
              <a:rPr lang="en-US" altLang="ja-JP" dirty="0"/>
              <a:t>Cursor</a:t>
            </a:r>
            <a:r>
              <a:rPr lang="ja-JP" altLang="en-US" dirty="0" smtClean="0"/>
              <a:t>を近づけると横に</a:t>
            </a:r>
            <a:r>
              <a:rPr lang="en-US" altLang="ja-JP" dirty="0"/>
              <a:t>Window</a:t>
            </a:r>
            <a:r>
              <a:rPr lang="ja-JP" altLang="en-US" dirty="0" smtClean="0"/>
              <a:t>が出てきますので</a:t>
            </a:r>
            <a:endParaRPr lang="en-US" altLang="ja-JP" dirty="0" smtClean="0"/>
          </a:p>
          <a:p>
            <a:r>
              <a:rPr kumimoji="1" lang="ja-JP" altLang="en-US" dirty="0" smtClean="0"/>
              <a:t>「</a:t>
            </a:r>
            <a:r>
              <a:rPr lang="en-US" altLang="ja-JP" dirty="0"/>
              <a:t> Project </a:t>
            </a:r>
            <a:r>
              <a:rPr kumimoji="1" lang="ja-JP" altLang="en-US" dirty="0" smtClean="0"/>
              <a:t>」を</a:t>
            </a:r>
            <a:r>
              <a:rPr lang="en-US" altLang="ja-JP" dirty="0"/>
              <a:t>Click</a:t>
            </a:r>
            <a:r>
              <a:rPr kumimoji="1" lang="ja-JP" altLang="en-US" dirty="0" smtClean="0"/>
              <a:t>しましょう。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70000"/>
            <a:ext cx="12115800" cy="3810000"/>
          </a:xfrm>
          <a:prstGeom prst="rect">
            <a:avLst/>
          </a:prstGeom>
        </p:spPr>
      </p:pic>
      <p:cxnSp>
        <p:nvCxnSpPr>
          <p:cNvPr id="4" name="直線矢印コネクタ 3"/>
          <p:cNvCxnSpPr/>
          <p:nvPr/>
        </p:nvCxnSpPr>
        <p:spPr>
          <a:xfrm flipH="1">
            <a:off x="685800" y="1066800"/>
            <a:ext cx="381000" cy="4064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H="1" flipV="1">
            <a:off x="1803400" y="1866900"/>
            <a:ext cx="342900" cy="4445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 flipV="1">
            <a:off x="5405257" y="1847850"/>
            <a:ext cx="462143" cy="46355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956300" y="2126734"/>
            <a:ext cx="6254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b="1" dirty="0"/>
              <a:t>Click</a:t>
            </a:r>
            <a:endParaRPr kumimoji="1" lang="ja-JP" altLang="en-US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76847" y="900668"/>
            <a:ext cx="6254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b="1" dirty="0"/>
              <a:t>Click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20991" y="111155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カーソル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7184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8" y="775732"/>
            <a:ext cx="5752300" cy="5002768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0" y="0"/>
            <a:ext cx="6688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/>
              <a:t> Project</a:t>
            </a:r>
            <a:r>
              <a:rPr lang="ja-JP" altLang="en-US" dirty="0" smtClean="0"/>
              <a:t>を作ろう</a:t>
            </a:r>
            <a:endParaRPr lang="en-US" altLang="ja-JP" dirty="0" smtClean="0"/>
          </a:p>
          <a:p>
            <a:r>
              <a:rPr lang="ja-JP" altLang="en-US" dirty="0" smtClean="0"/>
              <a:t>「全般」を</a:t>
            </a:r>
            <a:r>
              <a:rPr lang="en-US" altLang="ja-JP" dirty="0"/>
              <a:t>Click</a:t>
            </a:r>
            <a:r>
              <a:rPr lang="ja-JP" altLang="en-US" dirty="0" smtClean="0"/>
              <a:t>し「空のプロジェクト」を</a:t>
            </a:r>
            <a:r>
              <a:rPr lang="en-US" altLang="ja-JP" dirty="0"/>
              <a:t>Click</a:t>
            </a:r>
            <a:r>
              <a:rPr lang="ja-JP" altLang="en-US" dirty="0" smtClean="0"/>
              <a:t>して選択状態にしましょう。</a:t>
            </a:r>
            <a:endParaRPr lang="en-US" altLang="ja-JP" dirty="0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546100" y="646331"/>
            <a:ext cx="12237" cy="158886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2390482" y="646331"/>
            <a:ext cx="26684" cy="688458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1215174" y="4000500"/>
            <a:ext cx="270726" cy="495816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33947" y="3543300"/>
            <a:ext cx="25891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b="1" dirty="0"/>
              <a:t>名前</a:t>
            </a:r>
            <a:r>
              <a:rPr lang="ja-JP" altLang="en-US" b="1" dirty="0" smtClean="0"/>
              <a:t>は「ＳＴＧ」にします。</a:t>
            </a:r>
            <a:endParaRPr kumimoji="1" lang="ja-JP" altLang="en-US" b="1" dirty="0"/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3441700" y="5067300"/>
            <a:ext cx="952500" cy="1054101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212877" y="6147832"/>
            <a:ext cx="19367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ここ</a:t>
            </a:r>
            <a:r>
              <a:rPr lang="en-US" altLang="ja-JP" dirty="0"/>
              <a:t>Click</a:t>
            </a:r>
            <a:r>
              <a:rPr kumimoji="1" lang="ja-JP" altLang="en-US" b="1" dirty="0" smtClean="0"/>
              <a:t>すると・・・</a:t>
            </a:r>
            <a:endParaRPr kumimoji="1" lang="ja-JP" altLang="en-US" b="1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247" y="2692484"/>
            <a:ext cx="5566485" cy="3086016"/>
          </a:xfrm>
          <a:prstGeom prst="rect">
            <a:avLst/>
          </a:prstGeom>
        </p:spPr>
      </p:pic>
      <p:cxnSp>
        <p:nvCxnSpPr>
          <p:cNvPr id="24" name="直線矢印コネクタ 23"/>
          <p:cNvCxnSpPr/>
          <p:nvPr/>
        </p:nvCxnSpPr>
        <p:spPr>
          <a:xfrm>
            <a:off x="7721600" y="2413000"/>
            <a:ext cx="284088" cy="1499632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6486247" y="1734234"/>
            <a:ext cx="4518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Project</a:t>
            </a:r>
            <a:r>
              <a:rPr kumimoji="1" lang="ja-JP" altLang="en-US" dirty="0" smtClean="0"/>
              <a:t>の場所をＤ</a:t>
            </a:r>
            <a:r>
              <a:rPr lang="en-US" altLang="ja-JP" dirty="0"/>
              <a:t>Drive</a:t>
            </a:r>
            <a:r>
              <a:rPr kumimoji="1" lang="ja-JP" altLang="en-US" dirty="0" smtClean="0"/>
              <a:t>の</a:t>
            </a:r>
            <a:r>
              <a:rPr lang="ja-JP" altLang="en-US" dirty="0"/>
              <a:t>「</a:t>
            </a:r>
            <a:r>
              <a:rPr kumimoji="1" lang="en-US" altLang="ja-JP" dirty="0" err="1" smtClean="0"/>
              <a:t>tset</a:t>
            </a:r>
            <a:r>
              <a:rPr kumimoji="1" lang="ja-JP" altLang="en-US" dirty="0" smtClean="0"/>
              <a:t>」をクリックして</a:t>
            </a:r>
            <a:endParaRPr kumimoji="1" lang="en-US" altLang="ja-JP" dirty="0" smtClean="0"/>
          </a:p>
          <a:p>
            <a:r>
              <a:rPr lang="ja-JP" altLang="en-US" dirty="0" smtClean="0"/>
              <a:t>「フォルダーの選択」を</a:t>
            </a:r>
            <a:r>
              <a:rPr lang="en-US" altLang="ja-JP" dirty="0"/>
              <a:t>Click</a:t>
            </a:r>
            <a:r>
              <a:rPr lang="ja-JP" altLang="en-US" dirty="0" smtClean="0"/>
              <a:t>しましょう。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4727729" y="3912632"/>
            <a:ext cx="1758518" cy="945636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4384359" y="4235492"/>
            <a:ext cx="239681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こんなウィンドウが出る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91572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247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・確認してから作成</a:t>
            </a:r>
            <a:r>
              <a:rPr lang="en-US" altLang="ja-JP" dirty="0"/>
              <a:t>Start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3" y="473075"/>
            <a:ext cx="7138988" cy="4922911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H="1" flipV="1">
            <a:off x="5349582" y="1080789"/>
            <a:ext cx="2765718" cy="11411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8204200" y="907534"/>
            <a:ext cx="27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空の</a:t>
            </a:r>
            <a:r>
              <a:rPr lang="en-US" altLang="ja-JP" dirty="0"/>
              <a:t>Project</a:t>
            </a:r>
            <a:r>
              <a:rPr kumimoji="1" lang="ja-JP" altLang="en-US" dirty="0" smtClean="0"/>
              <a:t>になってるか？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1603082" y="1981200"/>
            <a:ext cx="6512218" cy="241429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8204200" y="1796534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名前はＳＴＧになってるか？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1806282" y="3054866"/>
            <a:ext cx="6397918" cy="1567081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204200" y="2862947"/>
            <a:ext cx="316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場所が「</a:t>
            </a:r>
            <a:r>
              <a:rPr kumimoji="1" lang="en-US" altLang="ja-JP" dirty="0" smtClean="0"/>
              <a:t>test</a:t>
            </a:r>
            <a:r>
              <a:rPr kumimoji="1" lang="ja-JP" altLang="en-US" dirty="0" smtClean="0"/>
              <a:t>」</a:t>
            </a:r>
            <a:r>
              <a:rPr lang="ja-JP" altLang="en-US" dirty="0" smtClean="0"/>
              <a:t>になっているか？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6604722" y="4292600"/>
            <a:ext cx="1599478" cy="957353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8204200" y="4026158"/>
            <a:ext cx="371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問題ないなら「</a:t>
            </a:r>
            <a:r>
              <a:rPr lang="en-US" altLang="ja-JP" dirty="0" smtClean="0"/>
              <a:t>OK</a:t>
            </a:r>
            <a:r>
              <a:rPr lang="ja-JP" altLang="en-US" dirty="0" smtClean="0"/>
              <a:t>」を</a:t>
            </a:r>
            <a:r>
              <a:rPr lang="en-US" altLang="ja-JP" dirty="0"/>
              <a:t>Click</a:t>
            </a:r>
            <a:r>
              <a:rPr lang="ja-JP" altLang="en-US" dirty="0" smtClean="0"/>
              <a:t>しましょう！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298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1069</Words>
  <Application>Microsoft Office PowerPoint</Application>
  <PresentationFormat>ユーザー設定</PresentationFormat>
  <Paragraphs>145</Paragraphs>
  <Slides>19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Office テーマ</vt:lpstr>
      <vt:lpstr>Ｇａｍｅ開発指南書１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lan6b</cp:lastModifiedBy>
  <cp:revision>53</cp:revision>
  <dcterms:created xsi:type="dcterms:W3CDTF">2016-04-21T00:45:06Z</dcterms:created>
  <dcterms:modified xsi:type="dcterms:W3CDTF">2016-07-11T07:02:49Z</dcterms:modified>
</cp:coreProperties>
</file>