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42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18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2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053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71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2016/12/22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63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2016/12/22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09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2016/12/22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75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2016/12/22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28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2016/12/22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18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2016/12/22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91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41950-D256-4D73-BF83-5FD23D24C244}" type="datetimeFigureOut">
              <a:rPr kumimoji="1" lang="ja-JP" altLang="en-US" smtClean="0"/>
              <a:t>2016/12/22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30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Ｇａｍ</a:t>
            </a:r>
            <a:r>
              <a:rPr lang="ja-JP" altLang="en-US" dirty="0"/>
              <a:t>ｅ</a:t>
            </a:r>
            <a:r>
              <a:rPr kumimoji="1" lang="ja-JP" altLang="en-US" dirty="0" smtClean="0"/>
              <a:t>開発指南書２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ＳｈｏｏｔｉｎｇＧａｍｅ</a:t>
            </a:r>
            <a:r>
              <a:rPr kumimoji="1" lang="ja-JP" altLang="en-US" dirty="0" smtClean="0"/>
              <a:t>開発</a:t>
            </a:r>
            <a:endParaRPr lang="en-US" altLang="ja-JP" dirty="0"/>
          </a:p>
          <a:p>
            <a:r>
              <a:rPr lang="ja-JP" altLang="en-US" dirty="0" smtClean="0"/>
              <a:t>Ｇｒａｐｈｉ</a:t>
            </a:r>
            <a:r>
              <a:rPr lang="ja-JP" altLang="en-US" dirty="0"/>
              <a:t>ｃ</a:t>
            </a:r>
            <a:r>
              <a:rPr lang="ja-JP" altLang="en-US" dirty="0" smtClean="0"/>
              <a:t>を表示させる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56852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1727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lang="en-US" altLang="ja-JP" dirty="0"/>
              <a:t>G</a:t>
            </a:r>
            <a:r>
              <a:rPr lang="en-US" altLang="ja-JP" dirty="0" smtClean="0"/>
              <a:t>raphic</a:t>
            </a:r>
            <a:r>
              <a:rPr kumimoji="1" lang="ja-JP" altLang="en-US" dirty="0" smtClean="0"/>
              <a:t>を読み込む</a:t>
            </a:r>
            <a:r>
              <a:rPr lang="en-US" altLang="ja-JP" dirty="0" smtClean="0"/>
              <a:t>Method</a:t>
            </a:r>
            <a:r>
              <a:rPr lang="ja-JP" altLang="en-US" dirty="0" smtClean="0"/>
              <a:t>（機能）を使う</a:t>
            </a:r>
            <a:endParaRPr lang="en-US" altLang="ja-JP" dirty="0" smtClean="0"/>
          </a:p>
          <a:p>
            <a:r>
              <a:rPr kumimoji="1" lang="ja-JP" altLang="en-US" dirty="0"/>
              <a:t>　</a:t>
            </a:r>
            <a:r>
              <a:rPr lang="en-US" altLang="ja-JP" dirty="0" smtClean="0"/>
              <a:t>Graphic</a:t>
            </a:r>
            <a:r>
              <a:rPr kumimoji="1" lang="ja-JP" altLang="en-US" dirty="0" smtClean="0"/>
              <a:t>の読み込みにはＧａｍｅＬのＤｒａｗＴｅｘｔｕｒｅ</a:t>
            </a:r>
            <a:r>
              <a:rPr kumimoji="1" lang="en-US" altLang="ja-JP" dirty="0" smtClean="0"/>
              <a:t>.h</a:t>
            </a:r>
            <a:r>
              <a:rPr lang="ja-JP" altLang="en-US" dirty="0" smtClean="0"/>
              <a:t>の力を借ります。よって、赤で囲った部分の記入が必要となります。</a:t>
            </a:r>
            <a:endParaRPr lang="en-US" altLang="ja-JP" dirty="0" smtClean="0"/>
          </a:p>
          <a:p>
            <a:r>
              <a:rPr kumimoji="1" lang="ja-JP" altLang="en-US" dirty="0" smtClean="0"/>
              <a:t>読み込みは</a:t>
            </a:r>
            <a:r>
              <a:rPr lang="en-US" altLang="ja-JP" dirty="0" smtClean="0"/>
              <a:t>Program</a:t>
            </a:r>
            <a:r>
              <a:rPr kumimoji="1" lang="ja-JP" altLang="en-US" dirty="0" smtClean="0"/>
              <a:t>の命令部分なので</a:t>
            </a:r>
            <a:r>
              <a:rPr kumimoji="1" lang="en-US" altLang="ja-JP" dirty="0" err="1" smtClean="0"/>
              <a:t>cpp</a:t>
            </a:r>
            <a:r>
              <a:rPr kumimoji="1" lang="ja-JP" altLang="en-US" dirty="0" smtClean="0"/>
              <a:t>に書き込みます。</a:t>
            </a:r>
            <a:endParaRPr kumimoji="1" lang="en-US" altLang="ja-JP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17" y="1449387"/>
            <a:ext cx="3886200" cy="40100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正方形/長方形 5"/>
          <p:cNvSpPr/>
          <p:nvPr/>
        </p:nvSpPr>
        <p:spPr>
          <a:xfrm>
            <a:off x="329417" y="2260600"/>
            <a:ext cx="4533900" cy="14478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4064000" y="2425700"/>
            <a:ext cx="1765300" cy="33020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5829300" y="1849040"/>
            <a:ext cx="56673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追加で書き込みましょう。</a:t>
            </a:r>
            <a:endParaRPr kumimoji="1" lang="en-US" altLang="ja-JP" dirty="0" smtClean="0"/>
          </a:p>
          <a:p>
            <a:r>
              <a:rPr lang="en-US" altLang="ja-JP" dirty="0" smtClean="0"/>
              <a:t>#include</a:t>
            </a:r>
            <a:r>
              <a:rPr lang="ja-JP" altLang="en-US" dirty="0" smtClean="0"/>
              <a:t>を書き込んだ後、</a:t>
            </a:r>
            <a:r>
              <a:rPr lang="en-US" altLang="ja-JP" dirty="0" err="1" smtClean="0"/>
              <a:t>IndexWindow</a:t>
            </a:r>
            <a:r>
              <a:rPr lang="ja-JP" altLang="en-US" dirty="0" smtClean="0"/>
              <a:t>が出てきますから</a:t>
            </a:r>
            <a:endParaRPr lang="en-US" altLang="ja-JP" dirty="0" smtClean="0"/>
          </a:p>
          <a:p>
            <a:r>
              <a:rPr lang="ja-JP" altLang="en-US" dirty="0" smtClean="0"/>
              <a:t>上下</a:t>
            </a:r>
            <a:r>
              <a:rPr lang="en-US" altLang="ja-JP" dirty="0" err="1" smtClean="0"/>
              <a:t>CursorKey</a:t>
            </a:r>
            <a:r>
              <a:rPr lang="ja-JP" altLang="en-US" dirty="0" smtClean="0"/>
              <a:t>と</a:t>
            </a:r>
            <a:r>
              <a:rPr lang="en-US" altLang="ja-JP" dirty="0" err="1" smtClean="0"/>
              <a:t>SpaceKey</a:t>
            </a:r>
            <a:r>
              <a:rPr lang="ja-JP" altLang="en-US" dirty="0" smtClean="0"/>
              <a:t>で使用する</a:t>
            </a:r>
            <a:r>
              <a:rPr lang="en-US" altLang="ja-JP" dirty="0" smtClean="0"/>
              <a:t>Header</a:t>
            </a:r>
            <a:r>
              <a:rPr lang="ja-JP" altLang="en-US" dirty="0" smtClean="0"/>
              <a:t>名を決定</a:t>
            </a:r>
            <a:endParaRPr lang="en-US" altLang="ja-JP" dirty="0" smtClean="0"/>
          </a:p>
          <a:p>
            <a:r>
              <a:rPr lang="ja-JP" altLang="en-US" dirty="0" smtClean="0"/>
              <a:t>しましょう。</a:t>
            </a:r>
            <a:endParaRPr lang="en-US" altLang="ja-JP" dirty="0" smtClean="0"/>
          </a:p>
          <a:p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017" y="3291286"/>
            <a:ext cx="4219575" cy="1657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4450" y="5156200"/>
            <a:ext cx="5448300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直線矢印コネクタ 11"/>
          <p:cNvCxnSpPr/>
          <p:nvPr/>
        </p:nvCxnSpPr>
        <p:spPr>
          <a:xfrm>
            <a:off x="8022936" y="4614366"/>
            <a:ext cx="887496" cy="869656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8325252" y="4808936"/>
            <a:ext cx="172104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Spacekey</a:t>
            </a:r>
            <a:r>
              <a:rPr kumimoji="1" lang="ja-JP" altLang="en-US" dirty="0" smtClean="0"/>
              <a:t>で決定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252012" y="2028688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ｲﾝﾃﾞｯｸｽ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74959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9134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・読み込み</a:t>
            </a:r>
            <a:r>
              <a:rPr lang="en-US" altLang="ja-JP" dirty="0" smtClean="0"/>
              <a:t>Method</a:t>
            </a:r>
            <a:r>
              <a:rPr kumimoji="1" lang="ja-JP" altLang="en-US" dirty="0" smtClean="0"/>
              <a:t>を使う</a:t>
            </a:r>
            <a:endParaRPr kumimoji="1" lang="en-US" altLang="ja-JP" dirty="0" smtClean="0"/>
          </a:p>
          <a:p>
            <a:r>
              <a:rPr lang="en-US" altLang="ja-JP" dirty="0"/>
              <a:t> </a:t>
            </a:r>
            <a:r>
              <a:rPr lang="en-US" altLang="ja-JP" dirty="0" smtClean="0"/>
              <a:t> Scene</a:t>
            </a:r>
            <a:r>
              <a:rPr lang="ja-JP" altLang="en-US" dirty="0" smtClean="0"/>
              <a:t>の初期化を行う</a:t>
            </a:r>
            <a:r>
              <a:rPr lang="en-US" altLang="ja-JP" dirty="0" smtClean="0"/>
              <a:t>Method</a:t>
            </a:r>
            <a:r>
              <a:rPr lang="ja-JP" altLang="en-US" dirty="0" smtClean="0"/>
              <a:t>に</a:t>
            </a:r>
            <a:r>
              <a:rPr lang="en-US" altLang="ja-JP" dirty="0" smtClean="0"/>
              <a:t>Graphic</a:t>
            </a:r>
            <a:r>
              <a:rPr lang="ja-JP" altLang="en-US" dirty="0" smtClean="0"/>
              <a:t>を</a:t>
            </a:r>
            <a:r>
              <a:rPr lang="en-US" altLang="ja-JP" dirty="0" smtClean="0"/>
              <a:t>Memory</a:t>
            </a:r>
            <a:r>
              <a:rPr lang="ja-JP" altLang="en-US" dirty="0" smtClean="0"/>
              <a:t>に読み込むための</a:t>
            </a:r>
            <a:r>
              <a:rPr lang="en-US" altLang="ja-JP" dirty="0" smtClean="0"/>
              <a:t>Method</a:t>
            </a:r>
            <a:r>
              <a:rPr lang="ja-JP" altLang="en-US" dirty="0" smtClean="0"/>
              <a:t>を使いましょう。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218" y="1266825"/>
            <a:ext cx="3429000" cy="2695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34" y="1266825"/>
            <a:ext cx="6753225" cy="1800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270080" y="4835267"/>
            <a:ext cx="110524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Draw</a:t>
            </a:r>
            <a:r>
              <a:rPr lang="en-US" altLang="ja-JP" dirty="0" err="1" smtClean="0"/>
              <a:t>Class</a:t>
            </a:r>
            <a:r>
              <a:rPr lang="ja-JP" altLang="en-US" dirty="0" smtClean="0"/>
              <a:t>の</a:t>
            </a:r>
            <a:r>
              <a:rPr lang="ja-JP" altLang="en-US" dirty="0"/>
              <a:t>「</a:t>
            </a:r>
            <a:r>
              <a:rPr lang="en-US" altLang="ja-JP" dirty="0" err="1" smtClean="0"/>
              <a:t>LoadImage</a:t>
            </a:r>
            <a:r>
              <a:rPr lang="ja-JP" altLang="en-US" dirty="0" smtClean="0"/>
              <a:t>」</a:t>
            </a:r>
            <a:r>
              <a:rPr lang="en-US" altLang="ja-JP" dirty="0" smtClean="0"/>
              <a:t>Method</a:t>
            </a:r>
            <a:r>
              <a:rPr lang="ja-JP" altLang="en-US" dirty="0" smtClean="0"/>
              <a:t>で読み込みができます。この命令で、「</a:t>
            </a:r>
            <a:r>
              <a:rPr lang="en-US" altLang="ja-JP" dirty="0" smtClean="0"/>
              <a:t>image.png</a:t>
            </a:r>
            <a:r>
              <a:rPr lang="ja-JP" altLang="en-US" dirty="0" smtClean="0"/>
              <a:t>」</a:t>
            </a:r>
            <a:r>
              <a:rPr lang="en-US" altLang="ja-JP" dirty="0" smtClean="0"/>
              <a:t>Graphic</a:t>
            </a:r>
            <a:r>
              <a:rPr lang="ja-JP" altLang="en-US" dirty="0" smtClean="0"/>
              <a:t>を</a:t>
            </a:r>
            <a:r>
              <a:rPr lang="en-US" altLang="ja-JP" dirty="0" smtClean="0"/>
              <a:t>Memory</a:t>
            </a:r>
            <a:r>
              <a:rPr lang="ja-JP" altLang="en-US" dirty="0" smtClean="0"/>
              <a:t>に読み込み</a:t>
            </a:r>
            <a:endParaRPr lang="en-US" altLang="ja-JP" dirty="0" smtClean="0"/>
          </a:p>
          <a:p>
            <a:r>
              <a:rPr kumimoji="1" lang="en-US" altLang="ja-JP" dirty="0" smtClean="0"/>
              <a:t>Game</a:t>
            </a:r>
            <a:r>
              <a:rPr kumimoji="1" lang="ja-JP" altLang="en-US" dirty="0" smtClean="0"/>
              <a:t>画面上に描画することができます。登録番号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番です。</a:t>
            </a:r>
            <a:endParaRPr kumimoji="1" lang="en-US" altLang="ja-JP" dirty="0" smtClean="0"/>
          </a:p>
          <a:p>
            <a:r>
              <a:rPr lang="ja-JP" altLang="en-US" dirty="0" smtClean="0"/>
              <a:t>まだこれは読み込みしただけです。描画命令を使わないと</a:t>
            </a:r>
            <a:r>
              <a:rPr lang="en-US" altLang="ja-JP" dirty="0" smtClean="0"/>
              <a:t>Game</a:t>
            </a:r>
            <a:r>
              <a:rPr lang="ja-JP" altLang="en-US" dirty="0" smtClean="0"/>
              <a:t>画面には描画されません。</a:t>
            </a:r>
            <a:endParaRPr kumimoji="1" lang="ja-JP" altLang="en-US" dirty="0"/>
          </a:p>
        </p:txBody>
      </p:sp>
      <p:cxnSp>
        <p:nvCxnSpPr>
          <p:cNvPr id="8" name="直線矢印コネクタ 7"/>
          <p:cNvCxnSpPr/>
          <p:nvPr/>
        </p:nvCxnSpPr>
        <p:spPr>
          <a:xfrm flipV="1">
            <a:off x="2971800" y="2451100"/>
            <a:ext cx="0" cy="91440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 flipV="1">
            <a:off x="4432300" y="2451100"/>
            <a:ext cx="0" cy="45720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V="1">
            <a:off x="4419600" y="2857500"/>
            <a:ext cx="3314700" cy="508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2933009" y="3365500"/>
            <a:ext cx="4801291" cy="3683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/>
          <p:cNvSpPr txBox="1"/>
          <p:nvPr/>
        </p:nvSpPr>
        <p:spPr>
          <a:xfrm>
            <a:off x="6855153" y="86181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メモリ</a:t>
            </a:r>
            <a:endParaRPr kumimoji="1" lang="ja-JP" altLang="en-US" sz="1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25500" y="4696767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クラス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16888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359" y="0"/>
            <a:ext cx="109248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en-US" altLang="ja-JP" dirty="0" smtClean="0"/>
              <a:t>Scene</a:t>
            </a:r>
            <a:r>
              <a:rPr kumimoji="1" lang="ja-JP" altLang="en-US" dirty="0" smtClean="0"/>
              <a:t>では描画できない。</a:t>
            </a:r>
            <a:endParaRPr kumimoji="1" lang="en-US" altLang="ja-JP" dirty="0" smtClean="0"/>
          </a:p>
          <a:p>
            <a:r>
              <a:rPr lang="en-US" altLang="ja-JP" dirty="0" smtClean="0"/>
              <a:t>Scene</a:t>
            </a:r>
            <a:r>
              <a:rPr lang="ja-JP" altLang="en-US" dirty="0" smtClean="0"/>
              <a:t>は描画命令（</a:t>
            </a:r>
            <a:r>
              <a:rPr lang="en-US" altLang="ja-JP" dirty="0" smtClean="0"/>
              <a:t>Game</a:t>
            </a:r>
            <a:r>
              <a:rPr lang="ja-JP" altLang="en-US" dirty="0" smtClean="0"/>
              <a:t>画面に</a:t>
            </a:r>
            <a:r>
              <a:rPr lang="en-US" altLang="ja-JP" dirty="0" smtClean="0"/>
              <a:t>Graphic</a:t>
            </a:r>
            <a:r>
              <a:rPr lang="ja-JP" altLang="en-US" dirty="0" smtClean="0"/>
              <a:t>を貼り付ける）をする場所ではありません。描画命令あくまで、</a:t>
            </a:r>
            <a:r>
              <a:rPr lang="en-US" altLang="ja-JP" dirty="0" smtClean="0"/>
              <a:t>Object</a:t>
            </a:r>
            <a:r>
              <a:rPr lang="ja-JP" altLang="en-US" dirty="0" smtClean="0"/>
              <a:t>との</a:t>
            </a:r>
            <a:endParaRPr lang="en-US" altLang="ja-JP" dirty="0" smtClean="0"/>
          </a:p>
          <a:p>
            <a:r>
              <a:rPr kumimoji="1" lang="ja-JP" altLang="en-US" dirty="0" smtClean="0"/>
              <a:t>仕事です。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62556" y="1204587"/>
            <a:ext cx="4623844" cy="3291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Scene</a:t>
            </a:r>
            <a:r>
              <a:rPr kumimoji="1" lang="en-US" altLang="ja-JP" dirty="0" err="1" smtClean="0"/>
              <a:t>Program</a:t>
            </a:r>
            <a:endParaRPr kumimoji="1" lang="ja-JP" altLang="en-US" dirty="0"/>
          </a:p>
        </p:txBody>
      </p:sp>
      <p:sp>
        <p:nvSpPr>
          <p:cNvPr id="6" name="円/楕円 5"/>
          <p:cNvSpPr/>
          <p:nvPr/>
        </p:nvSpPr>
        <p:spPr>
          <a:xfrm>
            <a:off x="1108203" y="3071996"/>
            <a:ext cx="2003297" cy="142361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Object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Program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矢印コネクタ 7"/>
          <p:cNvCxnSpPr/>
          <p:nvPr/>
        </p:nvCxnSpPr>
        <p:spPr>
          <a:xfrm flipH="1">
            <a:off x="3695700" y="1587500"/>
            <a:ext cx="2302050" cy="1078027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6121400" y="1294182"/>
            <a:ext cx="266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ここで</a:t>
            </a:r>
            <a:r>
              <a:rPr lang="ja-JP" altLang="en-US" dirty="0" smtClean="0"/>
              <a:t>は描画はできない。</a:t>
            </a:r>
            <a:endParaRPr kumimoji="1" lang="ja-JP" altLang="en-US" dirty="0"/>
          </a:p>
        </p:txBody>
      </p:sp>
      <p:cxnSp>
        <p:nvCxnSpPr>
          <p:cNvPr id="11" name="直線矢印コネクタ 10"/>
          <p:cNvCxnSpPr/>
          <p:nvPr/>
        </p:nvCxnSpPr>
        <p:spPr>
          <a:xfrm flipH="1">
            <a:off x="2832100" y="2679700"/>
            <a:ext cx="3289300" cy="1123155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6235700" y="2480861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ここで描画する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14300" y="4647168"/>
            <a:ext cx="4127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それでは、</a:t>
            </a:r>
            <a:r>
              <a:rPr lang="en-US" altLang="ja-JP" dirty="0" err="1" smtClean="0"/>
              <a:t>ObjectProgram</a:t>
            </a:r>
            <a:r>
              <a:rPr kumimoji="1" lang="ja-JP" altLang="en-US" dirty="0" smtClean="0"/>
              <a:t>を書きましょう。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16948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7065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lang="en-US" altLang="ja-JP" dirty="0" err="1" smtClean="0"/>
              <a:t>Object</a:t>
            </a:r>
            <a:r>
              <a:rPr kumimoji="1" lang="en-US" altLang="ja-JP" dirty="0" err="1" smtClean="0"/>
              <a:t>Program</a:t>
            </a:r>
            <a:r>
              <a:rPr kumimoji="1" lang="ja-JP" altLang="en-US" dirty="0" smtClean="0"/>
              <a:t>を作る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en-US" altLang="ja-JP" dirty="0" smtClean="0"/>
              <a:t>Scene</a:t>
            </a:r>
            <a:r>
              <a:rPr lang="ja-JP" altLang="en-US" dirty="0" smtClean="0"/>
              <a:t>の</a:t>
            </a:r>
            <a:r>
              <a:rPr lang="en-US" altLang="ja-JP" dirty="0" smtClean="0"/>
              <a:t>Program</a:t>
            </a:r>
            <a:r>
              <a:rPr lang="ja-JP" altLang="en-US" dirty="0" smtClean="0"/>
              <a:t>を作成と似ている部分がありますので注意しましょう。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28600" y="1733034"/>
            <a:ext cx="21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「新しい項目」を</a:t>
            </a:r>
            <a:r>
              <a:rPr lang="en-US" altLang="ja-JP" dirty="0" smtClean="0"/>
              <a:t>Click</a:t>
            </a:r>
            <a:endParaRPr kumimoji="1" lang="ja-JP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755650"/>
            <a:ext cx="6000750" cy="723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2102366"/>
            <a:ext cx="8347075" cy="408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正方形/長方形 6"/>
          <p:cNvSpPr/>
          <p:nvPr/>
        </p:nvSpPr>
        <p:spPr>
          <a:xfrm>
            <a:off x="1714500" y="5473700"/>
            <a:ext cx="1206500" cy="165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/>
          <p:cNvCxnSpPr/>
          <p:nvPr/>
        </p:nvCxnSpPr>
        <p:spPr>
          <a:xfrm flipH="1">
            <a:off x="4135350" y="2523130"/>
            <a:ext cx="4881650" cy="790097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>
            <a:off x="7551650" y="5245100"/>
            <a:ext cx="1605050" cy="684327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9156700" y="5029200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名前を付けたら追加を</a:t>
            </a:r>
            <a:r>
              <a:rPr lang="en-US" altLang="ja-JP" dirty="0" smtClean="0"/>
              <a:t>Click</a:t>
            </a:r>
            <a:endParaRPr kumimoji="1" lang="ja-JP" altLang="en-US" dirty="0"/>
          </a:p>
        </p:txBody>
      </p:sp>
      <p:cxnSp>
        <p:nvCxnSpPr>
          <p:cNvPr id="21" name="直線矢印コネクタ 20"/>
          <p:cNvCxnSpPr/>
          <p:nvPr/>
        </p:nvCxnSpPr>
        <p:spPr>
          <a:xfrm flipH="1">
            <a:off x="2215225" y="4145478"/>
            <a:ext cx="7144675" cy="1172684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8267700" y="3822312"/>
            <a:ext cx="38354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今回の名前は</a:t>
            </a:r>
            <a:r>
              <a:rPr lang="en-US" altLang="ja-JP" dirty="0" err="1" smtClean="0"/>
              <a:t>ObjHero</a:t>
            </a:r>
            <a:r>
              <a:rPr lang="ja-JP" altLang="en-US" dirty="0" smtClean="0"/>
              <a:t>にします</a:t>
            </a:r>
            <a:endParaRPr lang="en-US" altLang="ja-JP" dirty="0" smtClean="0"/>
          </a:p>
          <a:p>
            <a:r>
              <a:rPr kumimoji="1" lang="ja-JP" altLang="en-US" dirty="0" smtClean="0"/>
              <a:t>この</a:t>
            </a:r>
            <a:r>
              <a:rPr lang="en-US" altLang="ja-JP" dirty="0" smtClean="0"/>
              <a:t>Object</a:t>
            </a:r>
            <a:r>
              <a:rPr kumimoji="1" lang="ja-JP" altLang="en-US" dirty="0" smtClean="0"/>
              <a:t>は主人公ってことです。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156700" y="2338464"/>
            <a:ext cx="152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C++</a:t>
            </a:r>
            <a:r>
              <a:rPr lang="en-US" altLang="ja-JP" dirty="0" smtClean="0"/>
              <a:t>File</a:t>
            </a:r>
            <a:r>
              <a:rPr kumimoji="1" lang="ja-JP" altLang="en-US" dirty="0" smtClean="0"/>
              <a:t>を設定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7626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282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・追加できたら続いて、</a:t>
            </a:r>
            <a:r>
              <a:rPr kumimoji="1" lang="en-US" altLang="ja-JP" dirty="0" err="1" smtClean="0"/>
              <a:t>h</a:t>
            </a:r>
            <a:r>
              <a:rPr lang="en-US" altLang="ja-JP" dirty="0" err="1" smtClean="0"/>
              <a:t>File</a:t>
            </a:r>
            <a:endParaRPr kumimoji="1" lang="ja-JP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" y="369332"/>
            <a:ext cx="180975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6" name="直線矢印コネクタ 5"/>
          <p:cNvCxnSpPr/>
          <p:nvPr/>
        </p:nvCxnSpPr>
        <p:spPr>
          <a:xfrm flipH="1">
            <a:off x="1785850" y="787400"/>
            <a:ext cx="690650" cy="722427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2476500" y="602734"/>
            <a:ext cx="2411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SolutionExplorer</a:t>
            </a:r>
            <a:r>
              <a:rPr kumimoji="1" lang="ja-JP" altLang="en-US" dirty="0" smtClean="0"/>
              <a:t>で確認</a:t>
            </a:r>
            <a:endParaRPr kumimoji="1" lang="ja-JP" altLang="en-US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25" y="1321832"/>
            <a:ext cx="6000750" cy="723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テキスト ボックス 8"/>
          <p:cNvSpPr txBox="1"/>
          <p:nvPr/>
        </p:nvSpPr>
        <p:spPr>
          <a:xfrm>
            <a:off x="2800648" y="2045732"/>
            <a:ext cx="251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再度、新しい項目を</a:t>
            </a:r>
            <a:r>
              <a:rPr lang="en-US" altLang="ja-JP" dirty="0" smtClean="0"/>
              <a:t>Click</a:t>
            </a:r>
            <a:endParaRPr kumimoji="1" lang="ja-JP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2811463"/>
            <a:ext cx="90201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直線矢印コネクタ 12"/>
          <p:cNvCxnSpPr/>
          <p:nvPr/>
        </p:nvCxnSpPr>
        <p:spPr>
          <a:xfrm flipH="1">
            <a:off x="4907559" y="4457700"/>
            <a:ext cx="690650" cy="722427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H="1" flipV="1">
            <a:off x="2476500" y="5541340"/>
            <a:ext cx="1320800" cy="52498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680509" y="5989587"/>
            <a:ext cx="3835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cpp</a:t>
            </a:r>
            <a:r>
              <a:rPr kumimoji="1" lang="ja-JP" altLang="en-US" dirty="0" smtClean="0"/>
              <a:t>と同じ名前は</a:t>
            </a:r>
            <a:r>
              <a:rPr lang="en-US" altLang="ja-JP" dirty="0" err="1" smtClean="0"/>
              <a:t>ObjHero</a:t>
            </a:r>
            <a:r>
              <a:rPr lang="ja-JP" altLang="en-US" dirty="0" smtClean="0"/>
              <a:t>にします</a:t>
            </a:r>
            <a:r>
              <a:rPr kumimoji="1" lang="ja-JP" altLang="en-US" dirty="0" smtClean="0"/>
              <a:t>。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141009" y="4273034"/>
            <a:ext cx="261869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ヘッダーファイルを設定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944100" y="4412734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追加して確認！</a:t>
            </a:r>
            <a:endParaRPr kumimoji="1" lang="ja-JP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5663" y="5040313"/>
            <a:ext cx="1666875" cy="1343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21" name="直線矢印コネクタ 20"/>
          <p:cNvCxnSpPr/>
          <p:nvPr/>
        </p:nvCxnSpPr>
        <p:spPr>
          <a:xfrm flipH="1">
            <a:off x="10904857" y="4827032"/>
            <a:ext cx="207643" cy="97679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678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3135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lang="en-US" altLang="ja-JP" dirty="0" err="1" smtClean="0"/>
              <a:t>ObjectProgram</a:t>
            </a:r>
            <a:r>
              <a:rPr kumimoji="1" lang="ja-JP" altLang="en-US" dirty="0" smtClean="0"/>
              <a:t>を書いていこう</a:t>
            </a:r>
            <a:endParaRPr kumimoji="1" lang="ja-JP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432832"/>
            <a:ext cx="4267200" cy="676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4470400" y="727075"/>
            <a:ext cx="528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tag</a:t>
            </a:r>
            <a:r>
              <a:rPr kumimoji="1" lang="ja-JP" altLang="en-US" dirty="0" smtClean="0"/>
              <a:t>の</a:t>
            </a:r>
            <a:r>
              <a:rPr kumimoji="1" lang="en-US" altLang="ja-JP" dirty="0" err="1" smtClean="0"/>
              <a:t>ObjHero</a:t>
            </a:r>
            <a:r>
              <a:rPr lang="en-US" altLang="ja-JP" dirty="0" err="1" smtClean="0"/>
              <a:t>.h</a:t>
            </a:r>
            <a:r>
              <a:rPr lang="ja-JP" altLang="en-US" dirty="0" smtClean="0"/>
              <a:t>を押して、</a:t>
            </a:r>
            <a:r>
              <a:rPr lang="en-US" altLang="ja-JP" dirty="0" smtClean="0"/>
              <a:t>program</a:t>
            </a:r>
            <a:r>
              <a:rPr lang="ja-JP" altLang="en-US" dirty="0" smtClean="0"/>
              <a:t>を書いていきます。</a:t>
            </a:r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1430337"/>
            <a:ext cx="6057900" cy="5191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テキスト ボックス 5"/>
          <p:cNvSpPr txBox="1"/>
          <p:nvPr/>
        </p:nvSpPr>
        <p:spPr>
          <a:xfrm>
            <a:off x="6794500" y="3656567"/>
            <a:ext cx="487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Scene</a:t>
            </a:r>
            <a:r>
              <a:rPr kumimoji="1" lang="ja-JP" altLang="en-US" dirty="0" smtClean="0"/>
              <a:t>の時と記載内容が違うので注意しましょう。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010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35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lang="en-US" altLang="ja-JP" dirty="0" err="1" smtClean="0"/>
              <a:t>ObjectProgram</a:t>
            </a:r>
            <a:r>
              <a:rPr kumimoji="1" lang="ja-JP" altLang="en-US" dirty="0" smtClean="0"/>
              <a:t>を書く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続いて、</a:t>
            </a:r>
            <a:r>
              <a:rPr lang="en-US" altLang="ja-JP" dirty="0" smtClean="0"/>
              <a:t>ObjHero.cpp</a:t>
            </a:r>
            <a:r>
              <a:rPr lang="ja-JP" altLang="en-US" dirty="0" smtClean="0"/>
              <a:t>を書きます。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75" y="646331"/>
            <a:ext cx="3752850" cy="6045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テキスト ボックス 5"/>
          <p:cNvSpPr txBox="1"/>
          <p:nvPr/>
        </p:nvSpPr>
        <p:spPr>
          <a:xfrm>
            <a:off x="4330700" y="876300"/>
            <a:ext cx="70507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Ｉｎｉｔ</a:t>
            </a:r>
            <a:r>
              <a:rPr lang="en-US" altLang="ja-JP" dirty="0" smtClean="0"/>
              <a:t>Method</a:t>
            </a:r>
            <a:r>
              <a:rPr kumimoji="1" lang="ja-JP" altLang="en-US" dirty="0" smtClean="0"/>
              <a:t>　　・・・初期化行動する</a:t>
            </a:r>
            <a:r>
              <a:rPr lang="en-US" altLang="ja-JP" dirty="0" err="1" smtClean="0"/>
              <a:t>Mehot</a:t>
            </a:r>
            <a:r>
              <a:rPr lang="ja-JP" altLang="en-US" dirty="0" smtClean="0"/>
              <a:t>一番初めに一度だけ実行する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Ａｃｔｉｏｎ</a:t>
            </a:r>
            <a:r>
              <a:rPr lang="en-US" altLang="ja-JP" dirty="0" err="1" smtClean="0"/>
              <a:t>Methot</a:t>
            </a:r>
            <a:r>
              <a:rPr lang="ja-JP" altLang="en-US" dirty="0" smtClean="0"/>
              <a:t>・・・この</a:t>
            </a:r>
            <a:r>
              <a:rPr lang="en-US" altLang="ja-JP" dirty="0" smtClean="0"/>
              <a:t>Object</a:t>
            </a:r>
            <a:r>
              <a:rPr lang="ja-JP" altLang="en-US" dirty="0" smtClean="0"/>
              <a:t>の動きを書く場所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Ｄｒａｗ</a:t>
            </a:r>
            <a:r>
              <a:rPr lang="en-US" altLang="ja-JP" dirty="0" smtClean="0"/>
              <a:t>Method</a:t>
            </a:r>
            <a:r>
              <a:rPr lang="ja-JP" altLang="en-US" dirty="0" smtClean="0"/>
              <a:t>　・・・この</a:t>
            </a:r>
            <a:r>
              <a:rPr lang="en-US" altLang="ja-JP" dirty="0" smtClean="0"/>
              <a:t>Object</a:t>
            </a:r>
            <a:r>
              <a:rPr lang="ja-JP" altLang="en-US" dirty="0" err="1" smtClean="0"/>
              <a:t>で描</a:t>
            </a:r>
            <a:r>
              <a:rPr lang="ja-JP" altLang="en-US" dirty="0" smtClean="0"/>
              <a:t>画する場所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406900" y="3352800"/>
            <a:ext cx="4172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先に描画する</a:t>
            </a:r>
            <a:r>
              <a:rPr lang="en-US" altLang="ja-JP" dirty="0" smtClean="0"/>
              <a:t>Program</a:t>
            </a:r>
            <a:r>
              <a:rPr lang="ja-JP" altLang="en-US" dirty="0" smtClean="0"/>
              <a:t>を書いて行きます。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6859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8391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・描画</a:t>
            </a:r>
            <a:r>
              <a:rPr lang="en-US" altLang="ja-JP" dirty="0" smtClean="0"/>
              <a:t>Program</a:t>
            </a:r>
            <a:r>
              <a:rPr kumimoji="1" lang="ja-JP" altLang="en-US" dirty="0" smtClean="0"/>
              <a:t>を書く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描画に必要な必要最小限の</a:t>
            </a:r>
            <a:r>
              <a:rPr lang="en-US" altLang="ja-JP" dirty="0" smtClean="0"/>
              <a:t>Program</a:t>
            </a:r>
            <a:r>
              <a:rPr lang="ja-JP" altLang="en-US" dirty="0" smtClean="0"/>
              <a:t>です。描画はＤｒａｗ</a:t>
            </a:r>
            <a:r>
              <a:rPr lang="en-US" altLang="ja-JP" dirty="0" smtClean="0"/>
              <a:t>Method</a:t>
            </a:r>
            <a:r>
              <a:rPr lang="ja-JP" altLang="en-US" dirty="0" smtClean="0"/>
              <a:t>内に書き込みます。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222375"/>
            <a:ext cx="4724400" cy="55054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テキスト ボックス 5"/>
          <p:cNvSpPr txBox="1"/>
          <p:nvPr/>
        </p:nvSpPr>
        <p:spPr>
          <a:xfrm>
            <a:off x="7280199" y="3454787"/>
            <a:ext cx="2759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comment</a:t>
            </a:r>
            <a:r>
              <a:rPr kumimoji="1" lang="ja-JP" altLang="en-US" dirty="0" smtClean="0"/>
              <a:t>は後で書きます。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011148" y="6081494"/>
            <a:ext cx="6797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これで、必要な</a:t>
            </a:r>
            <a:r>
              <a:rPr lang="en-US" altLang="ja-JP" dirty="0" smtClean="0"/>
              <a:t>Program</a:t>
            </a:r>
            <a:r>
              <a:rPr kumimoji="1" lang="ja-JP" altLang="en-US" dirty="0" smtClean="0"/>
              <a:t>は用意できましたが、まだＦ５を押しても反応</a:t>
            </a:r>
            <a:endParaRPr kumimoji="1" lang="en-US" altLang="ja-JP" dirty="0" smtClean="0"/>
          </a:p>
          <a:p>
            <a:r>
              <a:rPr lang="ja-JP" altLang="en-US" dirty="0" smtClean="0"/>
              <a:t>しません。これらの</a:t>
            </a:r>
            <a:r>
              <a:rPr lang="en-US" altLang="ja-JP" dirty="0" smtClean="0"/>
              <a:t>Program</a:t>
            </a:r>
            <a:r>
              <a:rPr lang="ja-JP" altLang="en-US" dirty="0" smtClean="0"/>
              <a:t>を流れに登録して初めて成功となります。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7687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232" y="3474134"/>
            <a:ext cx="5812086" cy="26599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テキスト ボックス 3"/>
          <p:cNvSpPr txBox="1"/>
          <p:nvPr/>
        </p:nvSpPr>
        <p:spPr>
          <a:xfrm>
            <a:off x="0" y="0"/>
            <a:ext cx="3251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lang="en-US" altLang="ja-JP" dirty="0" smtClean="0"/>
              <a:t>Program</a:t>
            </a:r>
            <a:r>
              <a:rPr kumimoji="1" lang="ja-JP" altLang="en-US" dirty="0" smtClean="0"/>
              <a:t>を</a:t>
            </a:r>
            <a:r>
              <a:rPr lang="en-US" altLang="ja-JP" dirty="0" smtClean="0"/>
              <a:t>Set</a:t>
            </a:r>
            <a:r>
              <a:rPr kumimoji="1" lang="ja-JP" altLang="en-US" dirty="0" smtClean="0"/>
              <a:t>する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ＧａｍｅＨｅａｄ</a:t>
            </a:r>
            <a:r>
              <a:rPr lang="en-US" altLang="ja-JP" dirty="0" smtClean="0"/>
              <a:t>.h</a:t>
            </a:r>
            <a:r>
              <a:rPr lang="ja-JP" altLang="en-US" dirty="0" smtClean="0"/>
              <a:t>でセットします。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12" y="788987"/>
            <a:ext cx="4905375" cy="36290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3212" y="115302"/>
            <a:ext cx="5572125" cy="22098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直線矢印コネクタ 6"/>
          <p:cNvCxnSpPr/>
          <p:nvPr/>
        </p:nvCxnSpPr>
        <p:spPr>
          <a:xfrm flipV="1">
            <a:off x="2387600" y="1646215"/>
            <a:ext cx="3601950" cy="741386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4357359" y="1789189"/>
            <a:ext cx="6985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追加。</a:t>
            </a:r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611" y="4560668"/>
            <a:ext cx="4905375" cy="1762125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5823212" y="2405867"/>
            <a:ext cx="3905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使用する</a:t>
            </a:r>
            <a:r>
              <a:rPr lang="en-US" altLang="ja-JP" dirty="0" smtClean="0"/>
              <a:t>Object</a:t>
            </a:r>
            <a:r>
              <a:rPr kumimoji="1" lang="ja-JP" altLang="en-US" dirty="0" smtClean="0"/>
              <a:t>に名前を用意します。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en-US" altLang="ja-JP" dirty="0" smtClean="0"/>
              <a:t>Object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Scene</a:t>
            </a:r>
            <a:r>
              <a:rPr kumimoji="1" lang="ja-JP" altLang="en-US" dirty="0" smtClean="0"/>
              <a:t>の</a:t>
            </a:r>
            <a:r>
              <a:rPr lang="en-US" altLang="ja-JP" dirty="0" smtClean="0"/>
              <a:t>Header</a:t>
            </a:r>
            <a:r>
              <a:rPr kumimoji="1" lang="ja-JP" altLang="en-US" dirty="0" smtClean="0"/>
              <a:t>も宣言する</a:t>
            </a:r>
            <a:endParaRPr kumimoji="1" lang="ja-JP" altLang="en-US" dirty="0"/>
          </a:p>
        </p:txBody>
      </p:sp>
      <p:cxnSp>
        <p:nvCxnSpPr>
          <p:cNvPr id="14" name="直線矢印コネクタ 13"/>
          <p:cNvCxnSpPr/>
          <p:nvPr/>
        </p:nvCxnSpPr>
        <p:spPr>
          <a:xfrm flipV="1">
            <a:off x="4249935" y="4740993"/>
            <a:ext cx="1985765" cy="705662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5004731" y="4804117"/>
            <a:ext cx="6985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追加。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/>
          <p:nvPr/>
        </p:nvCxnSpPr>
        <p:spPr>
          <a:xfrm flipV="1">
            <a:off x="3825125" y="5779036"/>
            <a:ext cx="2410575" cy="355065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3825125" y="6096117"/>
            <a:ext cx="333216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「</a:t>
            </a:r>
            <a:r>
              <a:rPr lang="en-US" altLang="ja-JP" dirty="0" smtClean="0"/>
              <a:t>//</a:t>
            </a:r>
            <a:r>
              <a:rPr lang="ja-JP" altLang="en-US" dirty="0" smtClean="0"/>
              <a:t>」を破棄して、</a:t>
            </a:r>
            <a:r>
              <a:rPr lang="en-US" altLang="ja-JP" dirty="0" smtClean="0"/>
              <a:t>Scene</a:t>
            </a:r>
            <a:r>
              <a:rPr lang="ja-JP" altLang="en-US" dirty="0" smtClean="0"/>
              <a:t>名を追加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989550" y="6503123"/>
            <a:ext cx="5517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一番初めに実行して欲しい</a:t>
            </a:r>
            <a:r>
              <a:rPr lang="en-US" altLang="ja-JP" dirty="0" smtClean="0"/>
              <a:t>Scene</a:t>
            </a:r>
            <a:r>
              <a:rPr kumimoji="1" lang="ja-JP" altLang="en-US" dirty="0" smtClean="0"/>
              <a:t>はここに</a:t>
            </a:r>
            <a:r>
              <a:rPr lang="en-US" altLang="ja-JP" dirty="0" smtClean="0"/>
              <a:t>Scene</a:t>
            </a:r>
            <a:r>
              <a:rPr kumimoji="1" lang="ja-JP" altLang="en-US" dirty="0" smtClean="0"/>
              <a:t>名を書く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/>
          <p:nvPr/>
        </p:nvCxnSpPr>
        <p:spPr>
          <a:xfrm flipV="1">
            <a:off x="4249935" y="3931023"/>
            <a:ext cx="1998973" cy="791704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5004731" y="4006670"/>
            <a:ext cx="6985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追加。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9113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05011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lang="en-US" altLang="ja-JP" dirty="0" smtClean="0"/>
              <a:t>Scene</a:t>
            </a:r>
            <a:r>
              <a:rPr kumimoji="1" lang="ja-JP" altLang="en-US" dirty="0" smtClean="0"/>
              <a:t>に</a:t>
            </a:r>
            <a:r>
              <a:rPr kumimoji="1" lang="en-US" altLang="ja-JP" dirty="0" smtClean="0"/>
              <a:t>Object</a:t>
            </a:r>
            <a:r>
              <a:rPr kumimoji="1" lang="ja-JP" altLang="en-US" dirty="0" smtClean="0"/>
              <a:t>を作る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en-US" altLang="ja-JP" dirty="0" smtClean="0"/>
              <a:t>SceneMain.cpp</a:t>
            </a:r>
            <a:r>
              <a:rPr lang="ja-JP" altLang="en-US" dirty="0" smtClean="0"/>
              <a:t>に</a:t>
            </a:r>
            <a:r>
              <a:rPr lang="en-US" altLang="ja-JP" dirty="0" smtClean="0"/>
              <a:t>Object</a:t>
            </a:r>
            <a:r>
              <a:rPr lang="ja-JP" altLang="en-US" dirty="0" smtClean="0"/>
              <a:t>を作る</a:t>
            </a:r>
            <a:r>
              <a:rPr lang="en-US" altLang="ja-JP" dirty="0" smtClean="0"/>
              <a:t>program</a:t>
            </a:r>
            <a:r>
              <a:rPr lang="ja-JP" altLang="en-US" dirty="0" smtClean="0"/>
              <a:t>を追加します。</a:t>
            </a:r>
            <a:r>
              <a:rPr lang="en-US" altLang="ja-JP" dirty="0" smtClean="0"/>
              <a:t>Object</a:t>
            </a:r>
            <a:r>
              <a:rPr lang="ja-JP" altLang="en-US" dirty="0" smtClean="0"/>
              <a:t>を使うにはＳｃｅｎｅＯｂｊＭａｎａｇｅｒ</a:t>
            </a:r>
            <a:r>
              <a:rPr lang="en-US" altLang="ja-JP" dirty="0" smtClean="0"/>
              <a:t>.h</a:t>
            </a:r>
            <a:r>
              <a:rPr lang="ja-JP" altLang="en-US" dirty="0" smtClean="0"/>
              <a:t>の</a:t>
            </a:r>
            <a:r>
              <a:rPr lang="en-US" altLang="ja-JP" dirty="0"/>
              <a:t>I</a:t>
            </a:r>
            <a:r>
              <a:rPr lang="en-US" altLang="ja-JP" dirty="0" smtClean="0"/>
              <a:t>nclude</a:t>
            </a:r>
            <a:r>
              <a:rPr lang="ja-JP" altLang="en-US" dirty="0" smtClean="0"/>
              <a:t>が</a:t>
            </a:r>
            <a:endParaRPr lang="en-US" altLang="ja-JP" dirty="0" smtClean="0"/>
          </a:p>
          <a:p>
            <a:r>
              <a:rPr kumimoji="1" lang="ja-JP" altLang="en-US" dirty="0"/>
              <a:t>必要</a:t>
            </a:r>
            <a:r>
              <a:rPr kumimoji="1" lang="ja-JP" altLang="en-US" dirty="0" smtClean="0"/>
              <a:t>となります。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55" y="900331"/>
            <a:ext cx="5724525" cy="22383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テキスト ボックス 5"/>
          <p:cNvSpPr txBox="1"/>
          <p:nvPr/>
        </p:nvSpPr>
        <p:spPr>
          <a:xfrm>
            <a:off x="-11786" y="3162687"/>
            <a:ext cx="7879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Object</a:t>
            </a:r>
            <a:r>
              <a:rPr kumimoji="1" lang="ja-JP" altLang="en-US" dirty="0" smtClean="0"/>
              <a:t>を作成と追加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en-US" altLang="ja-JP" dirty="0" smtClean="0"/>
              <a:t>new</a:t>
            </a:r>
            <a:r>
              <a:rPr lang="ja-JP" altLang="en-US" dirty="0" smtClean="0"/>
              <a:t>命令で</a:t>
            </a:r>
            <a:r>
              <a:rPr lang="en-US" altLang="ja-JP" dirty="0" smtClean="0"/>
              <a:t>Object</a:t>
            </a:r>
            <a:r>
              <a:rPr lang="ja-JP" altLang="en-US" dirty="0" smtClean="0"/>
              <a:t>が作られ、</a:t>
            </a:r>
            <a:r>
              <a:rPr lang="en-US" altLang="ja-JP" dirty="0" err="1" smtClean="0"/>
              <a:t>Objs</a:t>
            </a:r>
            <a:r>
              <a:rPr lang="en-US" altLang="ja-JP" dirty="0" smtClean="0"/>
              <a:t>::</a:t>
            </a:r>
            <a:r>
              <a:rPr lang="ja-JP" altLang="en-US" dirty="0" smtClean="0"/>
              <a:t>ＩｎｓｅｒｔＯｂｊ</a:t>
            </a:r>
            <a:r>
              <a:rPr lang="en-US" altLang="ja-JP" dirty="0" smtClean="0"/>
              <a:t>Method</a:t>
            </a:r>
            <a:r>
              <a:rPr lang="ja-JP" altLang="en-US" dirty="0" smtClean="0"/>
              <a:t>で</a:t>
            </a:r>
            <a:r>
              <a:rPr lang="en-US" altLang="ja-JP" dirty="0" smtClean="0"/>
              <a:t>Object</a:t>
            </a:r>
            <a:r>
              <a:rPr lang="ja-JP" altLang="en-US" dirty="0" err="1" smtClean="0"/>
              <a:t>が登</a:t>
            </a:r>
            <a:r>
              <a:rPr lang="ja-JP" altLang="en-US" dirty="0" smtClean="0"/>
              <a:t>録されます。</a:t>
            </a:r>
            <a:endParaRPr kumimoji="1" lang="ja-JP" altLang="en-US" dirty="0"/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5372101" y="2926576"/>
            <a:ext cx="1042192" cy="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5852787" y="2726189"/>
            <a:ext cx="6985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追加。</a:t>
            </a:r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2" y="3809018"/>
            <a:ext cx="10382250" cy="24574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直線矢印コネクタ 11"/>
          <p:cNvCxnSpPr/>
          <p:nvPr/>
        </p:nvCxnSpPr>
        <p:spPr>
          <a:xfrm flipH="1">
            <a:off x="9448802" y="5003800"/>
            <a:ext cx="1358898" cy="71742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10278376" y="4869468"/>
            <a:ext cx="6985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追加。</a:t>
            </a:r>
            <a:endParaRPr kumimoji="1" lang="ja-JP" altLang="en-US" dirty="0"/>
          </a:p>
        </p:txBody>
      </p:sp>
      <p:cxnSp>
        <p:nvCxnSpPr>
          <p:cNvPr id="16" name="直線矢印コネクタ 15"/>
          <p:cNvCxnSpPr/>
          <p:nvPr/>
        </p:nvCxnSpPr>
        <p:spPr>
          <a:xfrm flipH="1" flipV="1">
            <a:off x="3127518" y="6024394"/>
            <a:ext cx="631682" cy="376406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3759200" y="6400800"/>
            <a:ext cx="500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ここで主人公</a:t>
            </a:r>
            <a:r>
              <a:rPr lang="en-US" altLang="ja-JP" dirty="0" smtClean="0"/>
              <a:t>Object</a:t>
            </a:r>
            <a:r>
              <a:rPr kumimoji="1" lang="ja-JP" altLang="en-US" dirty="0" smtClean="0"/>
              <a:t>と名前を関連付けしています。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324490" y="200055"/>
            <a:ext cx="9140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/>
              <a:t>インクルード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426592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09149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Graphic</a:t>
            </a:r>
            <a:r>
              <a:rPr kumimoji="1" lang="ja-JP" altLang="en-US" dirty="0" smtClean="0"/>
              <a:t>表示までやってみる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とりあえず、表示までの流れを行います。「</a:t>
            </a:r>
            <a:r>
              <a:rPr lang="ja-JP" altLang="en-US" dirty="0" smtClean="0"/>
              <a:t>指南書」の「グラフィック」</a:t>
            </a:r>
            <a:r>
              <a:rPr lang="en-US" altLang="ja-JP" dirty="0" smtClean="0"/>
              <a:t>Folder</a:t>
            </a:r>
            <a:r>
              <a:rPr lang="ja-JP" altLang="en-US" dirty="0" smtClean="0"/>
              <a:t>に</a:t>
            </a:r>
            <a:r>
              <a:rPr lang="en-US" altLang="ja-JP" dirty="0" smtClean="0"/>
              <a:t>Sample</a:t>
            </a:r>
            <a:r>
              <a:rPr lang="ja-JP" altLang="en-US" dirty="0" smtClean="0"/>
              <a:t>用の</a:t>
            </a:r>
            <a:r>
              <a:rPr lang="en-US" altLang="ja-JP" dirty="0" smtClean="0"/>
              <a:t>image.png</a:t>
            </a:r>
            <a:r>
              <a:rPr lang="ja-JP" altLang="en-US" dirty="0" smtClean="0"/>
              <a:t>があります。</a:t>
            </a:r>
            <a:endParaRPr lang="en-US" altLang="ja-JP" dirty="0" smtClean="0"/>
          </a:p>
          <a:p>
            <a:r>
              <a:rPr kumimoji="1" lang="ja-JP" altLang="en-US" dirty="0" smtClean="0"/>
              <a:t>この</a:t>
            </a:r>
            <a:r>
              <a:rPr lang="en-US" altLang="ja-JP" dirty="0" smtClean="0"/>
              <a:t>Graphic</a:t>
            </a:r>
            <a:r>
              <a:rPr kumimoji="1" lang="ja-JP" altLang="en-US" dirty="0" smtClean="0"/>
              <a:t>を</a:t>
            </a:r>
            <a:r>
              <a:rPr kumimoji="1" lang="en-US" altLang="ja-JP" dirty="0" smtClean="0"/>
              <a:t>Data</a:t>
            </a:r>
            <a:r>
              <a:rPr kumimoji="1" lang="ja-JP" altLang="en-US" dirty="0" smtClean="0"/>
              <a:t>を入れる場所にコピペします。</a:t>
            </a:r>
            <a:endParaRPr kumimoji="1" lang="en-US" altLang="ja-JP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96" y="1429598"/>
            <a:ext cx="2247900" cy="1819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3" name="直線矢印コネクタ 2"/>
          <p:cNvCxnSpPr/>
          <p:nvPr/>
        </p:nvCxnSpPr>
        <p:spPr>
          <a:xfrm flipV="1">
            <a:off x="1265129" y="2630466"/>
            <a:ext cx="1678487" cy="12526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616" y="1858222"/>
            <a:ext cx="1533525" cy="962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221" y="3570805"/>
            <a:ext cx="2238375" cy="19145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テキスト ボックス 5"/>
          <p:cNvSpPr txBox="1"/>
          <p:nvPr/>
        </p:nvSpPr>
        <p:spPr>
          <a:xfrm>
            <a:off x="2943616" y="3578112"/>
            <a:ext cx="2432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Image.png</a:t>
            </a:r>
            <a:r>
              <a:rPr kumimoji="1" lang="ja-JP" altLang="en-US" dirty="0" smtClean="0"/>
              <a:t>に</a:t>
            </a:r>
            <a:r>
              <a:rPr lang="en-US" altLang="ja-JP" dirty="0" smtClean="0"/>
              <a:t>Copy</a:t>
            </a:r>
            <a:r>
              <a:rPr kumimoji="1" lang="ja-JP" altLang="en-US" dirty="0" smtClean="0"/>
              <a:t>する</a:t>
            </a:r>
            <a:r>
              <a:rPr lang="ja-JP" altLang="en-US" dirty="0"/>
              <a:t>。</a:t>
            </a:r>
            <a:endParaRPr kumimoji="1" lang="en-US" altLang="ja-JP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58" y="4499518"/>
            <a:ext cx="1485900" cy="295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8" name="直線矢印コネクタ 7"/>
          <p:cNvCxnSpPr/>
          <p:nvPr/>
        </p:nvCxnSpPr>
        <p:spPr>
          <a:xfrm flipH="1">
            <a:off x="1816274" y="2782866"/>
            <a:ext cx="1655523" cy="186429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5510024" y="4685833"/>
            <a:ext cx="6571990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 err="1" smtClean="0"/>
              <a:t>png</a:t>
            </a:r>
            <a:r>
              <a:rPr lang="ja-JP" altLang="en-US" dirty="0" smtClean="0"/>
              <a:t>形式とは・・・</a:t>
            </a:r>
            <a:endParaRPr lang="en-US" altLang="ja-JP" dirty="0" smtClean="0"/>
          </a:p>
          <a:p>
            <a:r>
              <a:rPr lang="en-US" altLang="ja-JP" dirty="0" smtClean="0"/>
              <a:t>Portable </a:t>
            </a:r>
            <a:r>
              <a:rPr lang="en-US" altLang="ja-JP" dirty="0"/>
              <a:t>Network Graphics</a:t>
            </a:r>
            <a:r>
              <a:rPr lang="ja-JP" altLang="en-US" dirty="0"/>
              <a:t>（ポータブル・ネットワーク・グラフィックス、</a:t>
            </a:r>
            <a:r>
              <a:rPr lang="en-US" altLang="ja-JP"/>
              <a:t>PNG</a:t>
            </a:r>
            <a:r>
              <a:rPr lang="ja-JP" altLang="en-US" smtClean="0"/>
              <a:t>）はコンピュータでビットマップ画像</a:t>
            </a:r>
            <a:r>
              <a:rPr lang="ja-JP" altLang="en-US"/>
              <a:t>を</a:t>
            </a:r>
            <a:r>
              <a:rPr lang="ja-JP" altLang="en-US" smtClean="0"/>
              <a:t>扱うファイルフォーマットで</a:t>
            </a:r>
            <a:r>
              <a:rPr lang="ja-JP" altLang="en-US" dirty="0"/>
              <a:t>ある。圧縮アルゴリズムとして</a:t>
            </a:r>
            <a:r>
              <a:rPr lang="en-US" altLang="ja-JP" dirty="0"/>
              <a:t>Deflate</a:t>
            </a:r>
            <a:r>
              <a:rPr lang="ja-JP" altLang="en-US" dirty="0"/>
              <a:t>を採用している、圧縮による画質の劣化のない可逆圧縮の画像ファイルフォーマットである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 smtClean="0"/>
              <a:t>よく</a:t>
            </a:r>
            <a:r>
              <a:rPr lang="ja-JP" altLang="en-US" dirty="0"/>
              <a:t>ホームページ</a:t>
            </a:r>
            <a:r>
              <a:rPr lang="ja-JP" altLang="en-US" dirty="0" smtClean="0"/>
              <a:t>とかでも</a:t>
            </a:r>
            <a:r>
              <a:rPr lang="en-US" altLang="ja-JP" dirty="0" smtClean="0"/>
              <a:t>jpg</a:t>
            </a:r>
            <a:r>
              <a:rPr lang="ja-JP" altLang="en-US" dirty="0" smtClean="0"/>
              <a:t>と</a:t>
            </a:r>
            <a:r>
              <a:rPr lang="en-US" altLang="ja-JP" dirty="0" err="1" smtClean="0"/>
              <a:t>png</a:t>
            </a:r>
            <a:r>
              <a:rPr lang="ja-JP" altLang="en-US" dirty="0" smtClean="0"/>
              <a:t>が使用されていますが、</a:t>
            </a:r>
            <a:r>
              <a:rPr lang="en-US" altLang="ja-JP" dirty="0" err="1" smtClean="0"/>
              <a:t>png</a:t>
            </a:r>
            <a:r>
              <a:rPr lang="ja-JP" altLang="en-US" dirty="0" smtClean="0"/>
              <a:t>は透過情報も持つのでこちらの形式を使用する。</a:t>
            </a:r>
            <a:endParaRPr lang="ja-JP" altLang="en-US" dirty="0"/>
          </a:p>
        </p:txBody>
      </p:sp>
      <p:sp>
        <p:nvSpPr>
          <p:cNvPr id="13" name="円/楕円 12"/>
          <p:cNvSpPr/>
          <p:nvPr/>
        </p:nvSpPr>
        <p:spPr>
          <a:xfrm>
            <a:off x="5260932" y="1077238"/>
            <a:ext cx="2768252" cy="2392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162446" y="1950308"/>
            <a:ext cx="3267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こんな</a:t>
            </a:r>
            <a:r>
              <a:rPr lang="en-US" altLang="ja-JP" dirty="0" smtClean="0"/>
              <a:t>Data</a:t>
            </a:r>
            <a:r>
              <a:rPr lang="ja-JP" altLang="en-US" dirty="0" smtClean="0"/>
              <a:t>が入ってる。</a:t>
            </a:r>
            <a:endParaRPr lang="en-US" altLang="ja-JP" dirty="0" smtClean="0"/>
          </a:p>
          <a:p>
            <a:r>
              <a:rPr lang="ja-JP" altLang="en-US" dirty="0" smtClean="0"/>
              <a:t>ついでに、白い</a:t>
            </a:r>
            <a:r>
              <a:rPr lang="ja-JP" altLang="en-US" dirty="0"/>
              <a:t>部分</a:t>
            </a:r>
            <a:r>
              <a:rPr lang="ja-JP" altLang="en-US" dirty="0" smtClean="0"/>
              <a:t>は透過情報</a:t>
            </a:r>
            <a:endParaRPr kumimoji="1" lang="ja-JP" altLang="en-US" dirty="0"/>
          </a:p>
        </p:txBody>
      </p:sp>
      <p:cxnSp>
        <p:nvCxnSpPr>
          <p:cNvPr id="18" name="直線コネクタ 17"/>
          <p:cNvCxnSpPr/>
          <p:nvPr/>
        </p:nvCxnSpPr>
        <p:spPr>
          <a:xfrm flipV="1">
            <a:off x="3845490" y="1215025"/>
            <a:ext cx="2304789" cy="1415442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3845490" y="2642992"/>
            <a:ext cx="2304789" cy="605881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993" y="1640097"/>
            <a:ext cx="1900129" cy="126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3268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9719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・Ｆ５を押して実行！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画面に飛行機が出てきたら成功です！もし、出ない場合は何</a:t>
            </a:r>
            <a:r>
              <a:rPr lang="ja-JP" altLang="en-US" smtClean="0"/>
              <a:t>か</a:t>
            </a:r>
            <a:r>
              <a:rPr lang="en-US" altLang="ja-JP" smtClean="0"/>
              <a:t>Miss</a:t>
            </a:r>
            <a:r>
              <a:rPr lang="ja-JP" altLang="en-US" smtClean="0"/>
              <a:t>を</a:t>
            </a:r>
            <a:r>
              <a:rPr lang="ja-JP" altLang="en-US" dirty="0" smtClean="0"/>
              <a:t>している可能性が高いです。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646331"/>
            <a:ext cx="2733675" cy="17240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テキスト ボックス 5"/>
          <p:cNvSpPr txBox="1"/>
          <p:nvPr/>
        </p:nvSpPr>
        <p:spPr>
          <a:xfrm>
            <a:off x="233362" y="2590800"/>
            <a:ext cx="100470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kumimoji="1" lang="en-US" altLang="ja-JP" smtClean="0"/>
              <a:t>MissCheck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１、</a:t>
            </a:r>
            <a:r>
              <a:rPr lang="en-US" altLang="ja-JP" dirty="0" smtClean="0"/>
              <a:t>Graphic</a:t>
            </a:r>
            <a:r>
              <a:rPr lang="ja-JP" altLang="en-US" dirty="0" smtClean="0"/>
              <a:t>を所定の場所に置いているか？　</a:t>
            </a:r>
            <a:r>
              <a:rPr lang="en-US" altLang="ja-JP" dirty="0" smtClean="0"/>
              <a:t>2page</a:t>
            </a:r>
          </a:p>
          <a:p>
            <a:r>
              <a:rPr kumimoji="1" lang="ja-JP" altLang="en-US" dirty="0"/>
              <a:t>　</a:t>
            </a:r>
            <a:r>
              <a:rPr lang="ja-JP" altLang="en-US" dirty="0" smtClean="0"/>
              <a:t>２</a:t>
            </a:r>
            <a:r>
              <a:rPr lang="ja-JP" altLang="en-US" dirty="0"/>
              <a:t>、</a:t>
            </a:r>
            <a:r>
              <a:rPr kumimoji="1" lang="en-US" altLang="ja-JP" dirty="0" err="1" smtClean="0"/>
              <a:t>CObjHero</a:t>
            </a:r>
            <a:r>
              <a:rPr kumimoji="1" lang="ja-JP" altLang="en-US" dirty="0" smtClean="0"/>
              <a:t>のＤｒａｗ</a:t>
            </a:r>
            <a:r>
              <a:rPr lang="en-US" altLang="ja-JP" dirty="0" smtClean="0"/>
              <a:t>Method</a:t>
            </a:r>
            <a:r>
              <a:rPr kumimoji="1" lang="ja-JP" altLang="en-US" dirty="0" smtClean="0"/>
              <a:t>の中身が書かれているか？もしくは内容が間違っていないか？　</a:t>
            </a:r>
            <a:r>
              <a:rPr kumimoji="1" lang="en-US" altLang="ja-JP" dirty="0" smtClean="0"/>
              <a:t>17</a:t>
            </a:r>
            <a:r>
              <a:rPr lang="en-US" altLang="ja-JP" dirty="0" smtClean="0"/>
              <a:t>page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３、ＧａｍｅＭａｉｎの</a:t>
            </a:r>
            <a:r>
              <a:rPr lang="en-US" altLang="ja-JP" dirty="0" err="1" smtClean="0"/>
              <a:t>InitScene</a:t>
            </a:r>
            <a:r>
              <a:rPr lang="ja-JP" altLang="en-US" dirty="0" smtClean="0"/>
              <a:t>で主人公の作成は書かれているか？　</a:t>
            </a:r>
            <a:r>
              <a:rPr lang="en-US" altLang="ja-JP" dirty="0" smtClean="0"/>
              <a:t>19page</a:t>
            </a:r>
          </a:p>
          <a:p>
            <a:r>
              <a:rPr lang="ja-JP" altLang="en-US" dirty="0"/>
              <a:t>　</a:t>
            </a:r>
            <a:r>
              <a:rPr lang="ja-JP" altLang="en-US" dirty="0" smtClean="0"/>
              <a:t>４、</a:t>
            </a:r>
            <a:r>
              <a:rPr lang="ja-JP" altLang="en-US" dirty="0"/>
              <a:t>ＧａｍｅＭａｉｎの</a:t>
            </a:r>
            <a:r>
              <a:rPr lang="en-US" altLang="ja-JP" dirty="0" err="1" smtClean="0"/>
              <a:t>InitScene</a:t>
            </a:r>
            <a:r>
              <a:rPr lang="ja-JP" altLang="en-US" dirty="0" smtClean="0"/>
              <a:t>で</a:t>
            </a:r>
            <a:r>
              <a:rPr lang="en-US" altLang="ja-JP" dirty="0" smtClean="0"/>
              <a:t>Graphic</a:t>
            </a:r>
            <a:r>
              <a:rPr lang="ja-JP" altLang="en-US" dirty="0" smtClean="0"/>
              <a:t>を読み込んでいるか？　</a:t>
            </a:r>
            <a:r>
              <a:rPr lang="en-US" altLang="ja-JP" dirty="0" smtClean="0"/>
              <a:t>13page</a:t>
            </a:r>
            <a:r>
              <a:rPr lang="ja-JP" altLang="en-US" dirty="0" smtClean="0"/>
              <a:t>　</a:t>
            </a:r>
            <a:endParaRPr lang="en-US" altLang="ja-JP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33362" y="5368072"/>
            <a:ext cx="11441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smtClean="0"/>
              <a:t>MissCheck</a:t>
            </a:r>
            <a:r>
              <a:rPr lang="ja-JP" altLang="en-US" sz="2800" dirty="0" smtClean="0"/>
              <a:t>の確認が終わっても</a:t>
            </a:r>
            <a:r>
              <a:rPr lang="en-US" altLang="ja-JP" sz="2800" dirty="0" smtClean="0"/>
              <a:t>Error</a:t>
            </a:r>
            <a:r>
              <a:rPr lang="ja-JP" altLang="en-US" sz="2800" dirty="0" smtClean="0"/>
              <a:t>が起きる場合は先生を呼んでください。</a:t>
            </a:r>
            <a:endParaRPr kumimoji="1" lang="ja-JP" altLang="en-US" sz="28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235700" y="160466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ミス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58020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1091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lang="en-US" altLang="ja-JP" dirty="0" smtClean="0"/>
              <a:t>Graphic</a:t>
            </a:r>
            <a:r>
              <a:rPr kumimoji="1" lang="ja-JP" altLang="en-US" dirty="0" smtClean="0"/>
              <a:t>部分の</a:t>
            </a:r>
            <a:r>
              <a:rPr lang="en-US" altLang="ja-JP" dirty="0" smtClean="0"/>
              <a:t>Comment</a:t>
            </a:r>
            <a:r>
              <a:rPr kumimoji="1" lang="ja-JP" altLang="en-US" dirty="0" smtClean="0"/>
              <a:t>を書く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この章の最後に</a:t>
            </a:r>
            <a:r>
              <a:rPr lang="en-US" altLang="ja-JP" dirty="0" smtClean="0"/>
              <a:t>Graphic</a:t>
            </a:r>
            <a:r>
              <a:rPr lang="ja-JP" altLang="en-US" dirty="0" smtClean="0"/>
              <a:t>部分の</a:t>
            </a:r>
            <a:r>
              <a:rPr lang="en-US" altLang="ja-JP" dirty="0" smtClean="0"/>
              <a:t>Comment</a:t>
            </a:r>
            <a:r>
              <a:rPr lang="ja-JP" altLang="en-US" dirty="0" smtClean="0"/>
              <a:t>を書きましょう。今はわからなくても大丈夫です。徐々にわかってきます。</a:t>
            </a:r>
            <a:endParaRPr kumimoji="1" lang="ja-JP" alt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214" y="938212"/>
            <a:ext cx="3635854" cy="24239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214" y="3615174"/>
            <a:ext cx="3888722" cy="24524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正方形/長方形 8"/>
          <p:cNvSpPr/>
          <p:nvPr/>
        </p:nvSpPr>
        <p:spPr>
          <a:xfrm>
            <a:off x="6800414" y="3953887"/>
            <a:ext cx="552886" cy="4968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6724214" y="938212"/>
            <a:ext cx="552886" cy="4968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877599"/>
            <a:ext cx="5715000" cy="4895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7" name="直線矢印コネクタ 6"/>
          <p:cNvCxnSpPr/>
          <p:nvPr/>
        </p:nvCxnSpPr>
        <p:spPr>
          <a:xfrm flipV="1">
            <a:off x="3276600" y="4202331"/>
            <a:ext cx="3523814" cy="14741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V="1">
            <a:off x="3276600" y="1270001"/>
            <a:ext cx="3447614" cy="179651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501214" y="2474911"/>
            <a:ext cx="2775386" cy="11832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501214" y="3759200"/>
            <a:ext cx="2775386" cy="11810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/>
          <p:cNvCxnSpPr/>
          <p:nvPr/>
        </p:nvCxnSpPr>
        <p:spPr>
          <a:xfrm>
            <a:off x="1638300" y="5422900"/>
            <a:ext cx="1295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2286000" y="5422900"/>
            <a:ext cx="0" cy="92710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203200" y="6425168"/>
            <a:ext cx="741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描画機能に登録</a:t>
            </a:r>
            <a:r>
              <a:rPr lang="en-US" altLang="ja-JP" dirty="0" smtClean="0"/>
              <a:t>Graphic</a:t>
            </a:r>
            <a:r>
              <a:rPr lang="ja-JP" altLang="en-US" dirty="0" smtClean="0"/>
              <a:t>番号と設定を登録することで設定通りに描画される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0066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7564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en-US" altLang="ja-JP" dirty="0" smtClean="0"/>
              <a:t>Scene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Program</a:t>
            </a:r>
            <a:r>
              <a:rPr kumimoji="1" lang="ja-JP" altLang="en-US" dirty="0" smtClean="0"/>
              <a:t>を作成する。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この</a:t>
            </a:r>
            <a:r>
              <a:rPr lang="en-US" altLang="ja-JP" dirty="0" err="1" smtClean="0"/>
              <a:t>GameSystem</a:t>
            </a:r>
            <a:r>
              <a:rPr lang="ja-JP" altLang="en-US" dirty="0" smtClean="0"/>
              <a:t>では「</a:t>
            </a:r>
            <a:r>
              <a:rPr lang="en-US" altLang="ja-JP" dirty="0" smtClean="0"/>
              <a:t>Scene</a:t>
            </a:r>
            <a:r>
              <a:rPr lang="ja-JP" altLang="en-US" dirty="0" smtClean="0"/>
              <a:t>」と「</a:t>
            </a:r>
            <a:r>
              <a:rPr lang="en-US" altLang="ja-JP" dirty="0" smtClean="0"/>
              <a:t>Object</a:t>
            </a:r>
            <a:r>
              <a:rPr lang="ja-JP" altLang="en-US" dirty="0" smtClean="0"/>
              <a:t>」の２つが描画に必要になります。</a:t>
            </a:r>
            <a:endParaRPr lang="en-US" altLang="ja-JP" dirty="0" smtClean="0"/>
          </a:p>
          <a:p>
            <a:r>
              <a:rPr lang="en-US" altLang="ja-JP" dirty="0" smtClean="0"/>
              <a:t>Scene</a:t>
            </a:r>
            <a:r>
              <a:rPr kumimoji="1" lang="ja-JP" altLang="en-US" dirty="0" smtClean="0"/>
              <a:t>とは舞台全体を指します。</a:t>
            </a:r>
            <a:r>
              <a:rPr lang="en-US" altLang="ja-JP" dirty="0" smtClean="0"/>
              <a:t>Object</a:t>
            </a:r>
            <a:r>
              <a:rPr kumimoji="1" lang="ja-JP" altLang="en-US" dirty="0" smtClean="0"/>
              <a:t>は各</a:t>
            </a:r>
            <a:r>
              <a:rPr lang="en-US" altLang="ja-JP" dirty="0" smtClean="0"/>
              <a:t>Player</a:t>
            </a:r>
            <a:r>
              <a:rPr lang="ja-JP" altLang="en-US" dirty="0" smtClean="0"/>
              <a:t>などを指します。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561556" y="1509387"/>
            <a:ext cx="6100176" cy="4271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611660" y="1626429"/>
            <a:ext cx="1556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 smtClean="0">
                <a:solidFill>
                  <a:schemeClr val="bg1"/>
                </a:solidFill>
              </a:rPr>
              <a:t>SceneProgram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6162803" y="2830882"/>
            <a:ext cx="1903958" cy="162838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Object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Program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9371554" y="3995804"/>
            <a:ext cx="1903958" cy="162838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Object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Program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/>
          <p:cNvCxnSpPr>
            <a:stCxn id="6" idx="1"/>
          </p:cNvCxnSpPr>
          <p:nvPr/>
        </p:nvCxnSpPr>
        <p:spPr>
          <a:xfrm flipH="1">
            <a:off x="3895596" y="1811095"/>
            <a:ext cx="1716064" cy="273247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87682" y="2084342"/>
            <a:ext cx="459606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Scene</a:t>
            </a:r>
            <a:r>
              <a:rPr kumimoji="1" lang="ja-JP" altLang="en-US" dirty="0" smtClean="0"/>
              <a:t>は、</a:t>
            </a:r>
            <a:r>
              <a:rPr lang="en-US" altLang="ja-JP" dirty="0" smtClean="0"/>
              <a:t>Graphic</a:t>
            </a:r>
            <a:r>
              <a:rPr kumimoji="1" lang="ja-JP" altLang="en-US" dirty="0" smtClean="0"/>
              <a:t>の読み込み等の外部</a:t>
            </a:r>
            <a:r>
              <a:rPr lang="en-US" altLang="ja-JP" dirty="0"/>
              <a:t>Data</a:t>
            </a:r>
            <a:r>
              <a:rPr kumimoji="1" lang="ja-JP" altLang="en-US" dirty="0" smtClean="0"/>
              <a:t>の</a:t>
            </a:r>
            <a:endParaRPr kumimoji="1" lang="en-US" altLang="ja-JP" dirty="0" smtClean="0"/>
          </a:p>
          <a:p>
            <a:r>
              <a:rPr lang="ja-JP" altLang="en-US" dirty="0" smtClean="0"/>
              <a:t>読み込み。</a:t>
            </a:r>
            <a:r>
              <a:rPr lang="en-US" altLang="ja-JP" dirty="0" err="1" smtClean="0"/>
              <a:t>ObjectProgram</a:t>
            </a:r>
            <a:r>
              <a:rPr lang="ja-JP" altLang="en-US" dirty="0" smtClean="0"/>
              <a:t>を</a:t>
            </a:r>
            <a:r>
              <a:rPr lang="en-US" altLang="ja-JP" dirty="0" smtClean="0"/>
              <a:t>Scene</a:t>
            </a:r>
            <a:r>
              <a:rPr lang="ja-JP" altLang="en-US" dirty="0" smtClean="0"/>
              <a:t>に配置する</a:t>
            </a:r>
            <a:endParaRPr lang="en-US" altLang="ja-JP" dirty="0" smtClean="0"/>
          </a:p>
          <a:p>
            <a:r>
              <a:rPr kumimoji="1" lang="ja-JP" altLang="en-US" dirty="0" smtClean="0"/>
              <a:t>など大まかな部分を行います。</a:t>
            </a:r>
            <a:endParaRPr kumimoji="1" lang="en-US" altLang="ja-JP" dirty="0" smtClean="0"/>
          </a:p>
        </p:txBody>
      </p:sp>
      <p:cxnSp>
        <p:nvCxnSpPr>
          <p:cNvPr id="14" name="直線矢印コネクタ 13"/>
          <p:cNvCxnSpPr/>
          <p:nvPr/>
        </p:nvCxnSpPr>
        <p:spPr>
          <a:xfrm flipH="1">
            <a:off x="2893512" y="3569021"/>
            <a:ext cx="3589933" cy="77751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87683" y="4459266"/>
            <a:ext cx="526701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Object</a:t>
            </a:r>
            <a:r>
              <a:rPr kumimoji="1" lang="ja-JP" altLang="en-US" dirty="0" smtClean="0"/>
              <a:t>は、この</a:t>
            </a:r>
            <a:r>
              <a:rPr lang="en-US" altLang="ja-JP" dirty="0" smtClean="0"/>
              <a:t>Object</a:t>
            </a:r>
            <a:r>
              <a:rPr kumimoji="1" lang="ja-JP" altLang="en-US" dirty="0" smtClean="0"/>
              <a:t>自体がどのような動き</a:t>
            </a:r>
            <a:endParaRPr kumimoji="1" lang="en-US" altLang="ja-JP" dirty="0" smtClean="0"/>
          </a:p>
          <a:p>
            <a:r>
              <a:rPr kumimoji="1" lang="ja-JP" altLang="en-US" dirty="0" smtClean="0"/>
              <a:t>をするのか（例：</a:t>
            </a:r>
            <a:r>
              <a:rPr lang="en-US" altLang="ja-JP" dirty="0" smtClean="0"/>
              <a:t>Key</a:t>
            </a:r>
            <a:r>
              <a:rPr kumimoji="1" lang="ja-JP" altLang="en-US" dirty="0" smtClean="0"/>
              <a:t>で動かす）や、読み込んだ</a:t>
            </a:r>
            <a:r>
              <a:rPr lang="en-US" altLang="ja-JP" dirty="0" smtClean="0"/>
              <a:t>graphic</a:t>
            </a:r>
          </a:p>
          <a:p>
            <a:r>
              <a:rPr kumimoji="1" lang="ja-JP" altLang="en-US" dirty="0" smtClean="0"/>
              <a:t>描画させるなど細かい部分を行います。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7682" y="5893682"/>
            <a:ext cx="9996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そのため、初めに</a:t>
            </a:r>
            <a:r>
              <a:rPr lang="en-US" altLang="ja-JP" dirty="0" smtClean="0"/>
              <a:t>Scene</a:t>
            </a:r>
            <a:r>
              <a:rPr kumimoji="1" lang="ja-JP" altLang="en-US" dirty="0" smtClean="0"/>
              <a:t>部分の</a:t>
            </a:r>
            <a:r>
              <a:rPr lang="en-US" altLang="ja-JP" dirty="0" smtClean="0"/>
              <a:t>Program</a:t>
            </a:r>
            <a:r>
              <a:rPr kumimoji="1" lang="ja-JP" altLang="en-US" dirty="0" smtClean="0"/>
              <a:t>を作る必要があります。とりあえず、</a:t>
            </a:r>
            <a:r>
              <a:rPr lang="en-US" altLang="ja-JP" dirty="0" smtClean="0"/>
              <a:t>Sample</a:t>
            </a:r>
            <a:r>
              <a:rPr kumimoji="1" lang="ja-JP" altLang="en-US" dirty="0" smtClean="0"/>
              <a:t>を打ってみましょう。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8095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8631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en-US" altLang="ja-JP" dirty="0" err="1" smtClean="0"/>
              <a:t>SceneProgram</a:t>
            </a:r>
            <a:r>
              <a:rPr kumimoji="1" lang="ja-JP" altLang="en-US" dirty="0" smtClean="0"/>
              <a:t>を作ろう</a:t>
            </a:r>
            <a:endParaRPr lang="en-US" altLang="ja-JP" dirty="0"/>
          </a:p>
          <a:p>
            <a:r>
              <a:rPr kumimoji="1" lang="ja-JP" altLang="en-US" dirty="0" smtClean="0"/>
              <a:t>　</a:t>
            </a:r>
            <a:r>
              <a:rPr lang="en-US" altLang="ja-JP" dirty="0" smtClean="0"/>
              <a:t>Program</a:t>
            </a:r>
            <a:r>
              <a:rPr kumimoji="1" lang="ja-JP" altLang="en-US" dirty="0" smtClean="0"/>
              <a:t>を書いていきましょう。新しく</a:t>
            </a:r>
            <a:r>
              <a:rPr lang="en-US" altLang="ja-JP" dirty="0" smtClean="0"/>
              <a:t>Program</a:t>
            </a:r>
            <a:r>
              <a:rPr kumimoji="1" lang="ja-JP" altLang="en-US" dirty="0" smtClean="0"/>
              <a:t>を書くためには新しい</a:t>
            </a:r>
            <a:r>
              <a:rPr kumimoji="1" lang="en-US" altLang="ja-JP" dirty="0" err="1" smtClean="0"/>
              <a:t>cpp</a:t>
            </a:r>
            <a:r>
              <a:rPr lang="en-US" altLang="ja-JP" dirty="0" err="1" smtClean="0"/>
              <a:t>File</a:t>
            </a:r>
            <a:r>
              <a:rPr kumimoji="1" lang="ja-JP" altLang="en-US" dirty="0" smtClean="0"/>
              <a:t>が必要です。</a:t>
            </a:r>
            <a:endParaRPr kumimoji="1" lang="en-US" altLang="ja-JP" dirty="0" smtClean="0"/>
          </a:p>
          <a:p>
            <a:r>
              <a:rPr lang="en-US" altLang="ja-JP" dirty="0" err="1" smtClean="0"/>
              <a:t>SolutionExplorer</a:t>
            </a:r>
            <a:r>
              <a:rPr kumimoji="1" lang="ja-JP" altLang="en-US" dirty="0" smtClean="0"/>
              <a:t>から</a:t>
            </a:r>
            <a:r>
              <a:rPr kumimoji="1" lang="en-US" altLang="ja-JP" dirty="0" smtClean="0"/>
              <a:t>File</a:t>
            </a:r>
            <a:r>
              <a:rPr kumimoji="1" lang="ja-JP" altLang="en-US" dirty="0" smtClean="0"/>
              <a:t>を作りましょう。</a:t>
            </a:r>
            <a:endParaRPr kumimoji="1" lang="en-US" altLang="ja-JP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827" y="1354111"/>
            <a:ext cx="4724400" cy="16749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テキスト ボックス 6"/>
          <p:cNvSpPr txBox="1"/>
          <p:nvPr/>
        </p:nvSpPr>
        <p:spPr>
          <a:xfrm>
            <a:off x="47061" y="911126"/>
            <a:ext cx="1061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SourceFile</a:t>
            </a:r>
            <a:r>
              <a:rPr kumimoji="1" lang="ja-JP" altLang="en-US" dirty="0" smtClean="0"/>
              <a:t>を右</a:t>
            </a:r>
            <a:r>
              <a:rPr lang="en-US" altLang="ja-JP" dirty="0" smtClean="0"/>
              <a:t>Click</a:t>
            </a:r>
            <a:r>
              <a:rPr kumimoji="1" lang="ja-JP" altLang="en-US" dirty="0" smtClean="0"/>
              <a:t>し、その後に左</a:t>
            </a:r>
            <a:r>
              <a:rPr lang="en-US" altLang="ja-JP" dirty="0" smtClean="0"/>
              <a:t>Click</a:t>
            </a:r>
            <a:r>
              <a:rPr kumimoji="1" lang="ja-JP" altLang="en-US" dirty="0" smtClean="0"/>
              <a:t>すると</a:t>
            </a:r>
            <a:r>
              <a:rPr lang="en-US" altLang="ja-JP" dirty="0" smtClean="0"/>
              <a:t>Window</a:t>
            </a:r>
            <a:r>
              <a:rPr kumimoji="1" lang="ja-JP" altLang="en-US" dirty="0" smtClean="0"/>
              <a:t>が出てきます。「追加」→「新しい項目」を</a:t>
            </a:r>
            <a:r>
              <a:rPr lang="en-US" altLang="ja-JP" dirty="0" smtClean="0"/>
              <a:t>Click</a:t>
            </a:r>
            <a:r>
              <a:rPr kumimoji="1" lang="ja-JP" altLang="en-US" dirty="0" smtClean="0"/>
              <a:t>しましょう。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" y="1422400"/>
            <a:ext cx="6967818" cy="4775200"/>
          </a:xfrm>
          <a:prstGeom prst="rect">
            <a:avLst/>
          </a:prstGeom>
        </p:spPr>
      </p:pic>
      <p:cxnSp>
        <p:nvCxnSpPr>
          <p:cNvPr id="9" name="直線矢印コネクタ 8"/>
          <p:cNvCxnSpPr>
            <a:stCxn id="16" idx="1"/>
          </p:cNvCxnSpPr>
          <p:nvPr/>
        </p:nvCxnSpPr>
        <p:spPr>
          <a:xfrm flipH="1" flipV="1">
            <a:off x="3238500" y="2308506"/>
            <a:ext cx="4051300" cy="1096756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 flipH="1">
            <a:off x="1879600" y="3867227"/>
            <a:ext cx="5317227" cy="1644989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H="1">
            <a:off x="2133600" y="4433309"/>
            <a:ext cx="5133159" cy="131251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7289800" y="3220596"/>
            <a:ext cx="2174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Ｃ</a:t>
            </a:r>
            <a:r>
              <a:rPr kumimoji="1" lang="en-US" altLang="ja-JP" dirty="0" smtClean="0"/>
              <a:t>++</a:t>
            </a:r>
            <a:r>
              <a:rPr lang="en-US" altLang="ja-JP" dirty="0" smtClean="0"/>
              <a:t>File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.</a:t>
            </a:r>
            <a:r>
              <a:rPr kumimoji="1" lang="en-US" altLang="ja-JP" dirty="0" err="1" smtClean="0"/>
              <a:t>cpp</a:t>
            </a:r>
            <a:r>
              <a:rPr kumimoji="1" lang="ja-JP" altLang="en-US" dirty="0" smtClean="0"/>
              <a:t>）を</a:t>
            </a:r>
            <a:r>
              <a:rPr lang="en-US" altLang="ja-JP" dirty="0" smtClean="0"/>
              <a:t>Click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266759" y="3730496"/>
            <a:ext cx="377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名前</a:t>
            </a:r>
            <a:r>
              <a:rPr lang="ja-JP" altLang="en-US" dirty="0" smtClean="0"/>
              <a:t>は</a:t>
            </a:r>
            <a:r>
              <a:rPr lang="en-US" altLang="ja-JP" dirty="0" err="1" smtClean="0"/>
              <a:t>SceneMain</a:t>
            </a:r>
            <a:r>
              <a:rPr lang="ja-JP" altLang="en-US" dirty="0"/>
              <a:t>に</a:t>
            </a:r>
            <a:r>
              <a:rPr lang="ja-JP" altLang="en-US" dirty="0" smtClean="0"/>
              <a:t>とりあえずにする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329276" y="4194098"/>
            <a:ext cx="44133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</a:t>
            </a:r>
            <a:r>
              <a:rPr kumimoji="1" lang="ja-JP" altLang="en-US" dirty="0" smtClean="0"/>
              <a:t>を置く場所があってるかどうか</a:t>
            </a:r>
            <a:endParaRPr kumimoji="1" lang="en-US" altLang="ja-JP" dirty="0" smtClean="0"/>
          </a:p>
          <a:p>
            <a:r>
              <a:rPr lang="en-US" altLang="ja-JP" dirty="0" smtClean="0"/>
              <a:t>D</a:t>
            </a:r>
            <a:r>
              <a:rPr lang="en-US" altLang="ja-JP" dirty="0"/>
              <a:t>:\test\STG\STG</a:t>
            </a:r>
            <a:r>
              <a:rPr lang="en-US" altLang="ja-JP" dirty="0" smtClean="0"/>
              <a:t>\</a:t>
            </a:r>
          </a:p>
          <a:p>
            <a:r>
              <a:rPr lang="ja-JP" altLang="en-US" dirty="0" smtClean="0"/>
              <a:t>注意：</a:t>
            </a:r>
            <a:r>
              <a:rPr lang="en-US" altLang="ja-JP" dirty="0" smtClean="0"/>
              <a:t>File</a:t>
            </a:r>
            <a:r>
              <a:rPr lang="ja-JP" altLang="en-US" dirty="0" smtClean="0"/>
              <a:t>の作り方によっては違いあります。</a:t>
            </a:r>
            <a:endParaRPr kumimoji="1" lang="ja-JP" altLang="en-US" dirty="0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1060" y="6039966"/>
            <a:ext cx="1533525" cy="438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7" name="テキスト ボックス 26"/>
          <p:cNvSpPr txBox="1"/>
          <p:nvPr/>
        </p:nvSpPr>
        <p:spPr>
          <a:xfrm>
            <a:off x="7332425" y="5595882"/>
            <a:ext cx="5008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問題無いなら、「追加」を押すと「ソースファイル」に</a:t>
            </a:r>
            <a:endParaRPr lang="en-US" altLang="ja-JP" dirty="0" smtClean="0"/>
          </a:p>
          <a:p>
            <a:r>
              <a:rPr kumimoji="1" lang="ja-JP" altLang="en-US" dirty="0" smtClean="0"/>
              <a:t>Ｃｐｐが追加されます。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149479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4772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・ｃｐｐを作ったら次は</a:t>
            </a:r>
            <a:r>
              <a:rPr kumimoji="1" lang="ja-JP" altLang="en-US" dirty="0" err="1" smtClean="0"/>
              <a:t>ｈ</a:t>
            </a:r>
            <a:r>
              <a:rPr kumimoji="1" lang="en-US" altLang="ja-JP" dirty="0" smtClean="0"/>
              <a:t>File</a:t>
            </a:r>
            <a:r>
              <a:rPr kumimoji="1" lang="ja-JP" altLang="en-US" dirty="0" smtClean="0"/>
              <a:t>を作る</a:t>
            </a:r>
            <a:endParaRPr kumimoji="1" lang="en-US" altLang="ja-JP" dirty="0" smtClean="0"/>
          </a:p>
          <a:p>
            <a:r>
              <a:rPr lang="ja-JP" altLang="en-US" dirty="0"/>
              <a:t>先</a:t>
            </a:r>
            <a:r>
              <a:rPr lang="ja-JP" altLang="en-US" dirty="0" smtClean="0"/>
              <a:t>ほどと同じように新しい項目を</a:t>
            </a:r>
            <a:r>
              <a:rPr lang="en-US" altLang="ja-JP" dirty="0" smtClean="0"/>
              <a:t>Click</a:t>
            </a:r>
            <a:r>
              <a:rPr lang="ja-JP" altLang="en-US" dirty="0" smtClean="0"/>
              <a:t>しましょう。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589" y="0"/>
            <a:ext cx="4724400" cy="16224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65300"/>
            <a:ext cx="7449848" cy="5092700"/>
          </a:xfrm>
          <a:prstGeom prst="rect">
            <a:avLst/>
          </a:prstGeom>
        </p:spPr>
      </p:pic>
      <p:cxnSp>
        <p:nvCxnSpPr>
          <p:cNvPr id="7" name="直線矢印コネクタ 6"/>
          <p:cNvCxnSpPr/>
          <p:nvPr/>
        </p:nvCxnSpPr>
        <p:spPr>
          <a:xfrm flipH="1">
            <a:off x="3398548" y="1919506"/>
            <a:ext cx="4615152" cy="174790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H="1">
            <a:off x="1722148" y="2394091"/>
            <a:ext cx="6412878" cy="3787915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 flipH="1">
            <a:off x="2090448" y="3365500"/>
            <a:ext cx="6044578" cy="302288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8135026" y="1734840"/>
            <a:ext cx="3058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「</a:t>
            </a:r>
            <a:r>
              <a:rPr kumimoji="1" lang="ja-JP" altLang="en-US" dirty="0" smtClean="0"/>
              <a:t>ヘッダーファイル（</a:t>
            </a:r>
            <a:r>
              <a:rPr kumimoji="1" lang="en-US" altLang="ja-JP" dirty="0" smtClean="0"/>
              <a:t>.h</a:t>
            </a:r>
            <a:r>
              <a:rPr kumimoji="1" lang="ja-JP" altLang="en-US" dirty="0" smtClean="0"/>
              <a:t>）」</a:t>
            </a:r>
            <a:r>
              <a:rPr lang="ja-JP" altLang="en-US" dirty="0" smtClean="0"/>
              <a:t>を</a:t>
            </a:r>
            <a:r>
              <a:rPr lang="en-US" altLang="ja-JP" dirty="0" smtClean="0"/>
              <a:t>Click</a:t>
            </a:r>
            <a:endParaRPr kumimoji="1" lang="en-US" altLang="ja-JP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135026" y="2253022"/>
            <a:ext cx="2334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名前は先ほどと同じで</a:t>
            </a:r>
            <a:endParaRPr kumimoji="1" lang="en-US" altLang="ja-JP" dirty="0" smtClean="0"/>
          </a:p>
          <a:p>
            <a:r>
              <a:rPr lang="en-US" altLang="ja-JP" dirty="0" err="1"/>
              <a:t>SceneMain</a:t>
            </a:r>
            <a:r>
              <a:rPr lang="ja-JP" altLang="en-US" dirty="0" smtClean="0"/>
              <a:t>にする</a:t>
            </a:r>
            <a:endParaRPr kumimoji="1" lang="en-US" altLang="ja-JP" dirty="0" smtClean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8135026" y="3075581"/>
            <a:ext cx="2876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Cpp</a:t>
            </a:r>
            <a:r>
              <a:rPr lang="ja-JP" altLang="en-US" dirty="0" smtClean="0"/>
              <a:t>を作成した時と同じ場所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390354" y="4601540"/>
            <a:ext cx="4777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問題無いなら、「追加」を押すとソースファイルに</a:t>
            </a:r>
            <a:endParaRPr lang="en-US" altLang="ja-JP" dirty="0" smtClean="0"/>
          </a:p>
          <a:p>
            <a:r>
              <a:rPr lang="en-US" altLang="ja-JP" dirty="0" err="1" smtClean="0"/>
              <a:t>HeaderFile</a:t>
            </a:r>
            <a:r>
              <a:rPr kumimoji="1" lang="ja-JP" altLang="en-US" dirty="0" smtClean="0"/>
              <a:t>が追加されます。</a:t>
            </a:r>
            <a:endParaRPr kumimoji="1" lang="en-US" altLang="ja-JP" dirty="0" smtClean="0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8074" y="5408102"/>
            <a:ext cx="1924050" cy="609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95851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621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kumimoji="1" lang="ja-JP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ＳｃｅｎｅＭａｉｎ．</a:t>
            </a:r>
            <a:r>
              <a:rPr lang="ja-JP" alt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ｈ</a:t>
            </a:r>
            <a:r>
              <a:rPr lang="ja-JP" altLang="en-US" dirty="0" smtClean="0"/>
              <a:t>は</a:t>
            </a:r>
            <a:r>
              <a:rPr kumimoji="1" lang="ja-JP" altLang="en-US" dirty="0" smtClean="0"/>
              <a:t>当然、中身は空っぽ！中身を書きましょう。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409575"/>
            <a:ext cx="11010900" cy="11876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テキスト ボックス 7"/>
          <p:cNvSpPr txBox="1"/>
          <p:nvPr/>
        </p:nvSpPr>
        <p:spPr>
          <a:xfrm>
            <a:off x="5676900" y="1871695"/>
            <a:ext cx="6652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半角英数字で、間違えずに打ちましょう。今は内容はわからなくても</a:t>
            </a:r>
            <a:endParaRPr kumimoji="1" lang="en-US" altLang="ja-JP" dirty="0" smtClean="0"/>
          </a:p>
          <a:p>
            <a:r>
              <a:rPr lang="ja-JP" altLang="en-US" dirty="0"/>
              <a:t>後</a:t>
            </a:r>
            <a:r>
              <a:rPr lang="ja-JP" altLang="en-US" dirty="0" smtClean="0"/>
              <a:t>から理解できます。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829300" y="5367932"/>
            <a:ext cx="58732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ここに</a:t>
            </a:r>
            <a:r>
              <a:rPr kumimoji="1" lang="ja-JP" altLang="en-US" sz="5400" dirty="0" smtClean="0"/>
              <a:t>；</a:t>
            </a:r>
            <a:r>
              <a:rPr kumimoji="1" lang="ja-JP" altLang="en-US" dirty="0" smtClean="0"/>
              <a:t>が抜けている事が多いです。ここを</a:t>
            </a:r>
            <a:r>
              <a:rPr lang="en-US" altLang="ja-JP" dirty="0" smtClean="0"/>
              <a:t>Miss</a:t>
            </a:r>
            <a:r>
              <a:rPr kumimoji="1" lang="ja-JP" altLang="en-US" dirty="0" smtClean="0"/>
              <a:t>ると</a:t>
            </a:r>
            <a:r>
              <a:rPr lang="en-US" altLang="ja-JP" dirty="0" smtClean="0"/>
              <a:t>Error</a:t>
            </a:r>
            <a:r>
              <a:rPr lang="ja-JP" altLang="en-US" dirty="0" smtClean="0"/>
              <a:t>」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kumimoji="1" lang="ja-JP" altLang="en-US" dirty="0" smtClean="0">
                <a:solidFill>
                  <a:srgbClr val="FF0000"/>
                </a:solidFill>
              </a:rPr>
              <a:t>を見つけるが大変ですので注意してください</a:t>
            </a:r>
            <a:endParaRPr kumimoji="1" lang="en-US" altLang="ja-JP" dirty="0" smtClean="0">
              <a:solidFill>
                <a:srgbClr val="FF0000"/>
              </a:solidFill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5" y="1812925"/>
            <a:ext cx="5663815" cy="50450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直線矢印コネクタ 8"/>
          <p:cNvCxnSpPr/>
          <p:nvPr/>
        </p:nvCxnSpPr>
        <p:spPr>
          <a:xfrm flipH="1">
            <a:off x="447315" y="6083300"/>
            <a:ext cx="5229585" cy="54376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6096000" y="3383686"/>
            <a:ext cx="35333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dirty="0" smtClean="0"/>
              <a:t>：</a:t>
            </a:r>
            <a:r>
              <a:rPr kumimoji="1" lang="ja-JP" altLang="en-US" dirty="0" smtClean="0"/>
              <a:t>と</a:t>
            </a:r>
            <a:r>
              <a:rPr kumimoji="1" lang="ja-JP" altLang="en-US" sz="6000" dirty="0" smtClean="0"/>
              <a:t>；</a:t>
            </a:r>
            <a:r>
              <a:rPr kumimoji="1" lang="ja-JP" altLang="en-US" dirty="0" smtClean="0"/>
              <a:t>の違いに</a:t>
            </a:r>
            <a:r>
              <a:rPr kumimoji="1" lang="ja-JP" altLang="en-US" dirty="0" smtClean="0">
                <a:solidFill>
                  <a:srgbClr val="FF0000"/>
                </a:solidFill>
              </a:rPr>
              <a:t>注意</a:t>
            </a:r>
            <a:r>
              <a:rPr kumimoji="1" lang="ja-JP" altLang="en-US" dirty="0" smtClean="0"/>
              <a:t>しましょう。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/>
          <p:nvPr/>
        </p:nvCxnSpPr>
        <p:spPr>
          <a:xfrm flipH="1">
            <a:off x="2374900" y="4063582"/>
            <a:ext cx="3721100" cy="31943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H="1">
            <a:off x="3873500" y="4095525"/>
            <a:ext cx="2222500" cy="351587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156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0" y="135661"/>
            <a:ext cx="118300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lang="en-US" altLang="ja-JP" dirty="0" smtClean="0"/>
              <a:t>Comment</a:t>
            </a:r>
            <a:r>
              <a:rPr kumimoji="1" lang="ja-JP" altLang="en-US" dirty="0" smtClean="0"/>
              <a:t>を書こう。</a:t>
            </a:r>
            <a:endParaRPr kumimoji="1" lang="en-US" altLang="ja-JP" dirty="0" smtClean="0"/>
          </a:p>
          <a:p>
            <a:r>
              <a:rPr lang="ja-JP" altLang="en-US" dirty="0"/>
              <a:t>「</a:t>
            </a:r>
            <a:r>
              <a:rPr kumimoji="1" lang="en-US" altLang="ja-JP" dirty="0" smtClean="0"/>
              <a:t>//</a:t>
            </a:r>
            <a:r>
              <a:rPr kumimoji="1" lang="ja-JP" altLang="en-US" dirty="0" smtClean="0"/>
              <a:t>」をつけるとその文は</a:t>
            </a:r>
            <a:r>
              <a:rPr kumimoji="1" lang="en-US" altLang="ja-JP" dirty="0" smtClean="0"/>
              <a:t>Compile</a:t>
            </a:r>
            <a:r>
              <a:rPr kumimoji="1" lang="ja-JP" altLang="en-US" dirty="0" smtClean="0"/>
              <a:t>されません。下記のように、その</a:t>
            </a:r>
            <a:r>
              <a:rPr kumimoji="1" lang="en-US" altLang="ja-JP" dirty="0" smtClean="0"/>
              <a:t>Program</a:t>
            </a:r>
            <a:r>
              <a:rPr kumimoji="1" lang="ja-JP" altLang="en-US" dirty="0" smtClean="0"/>
              <a:t>が何をしているのかがわかるように日本語で書く</a:t>
            </a:r>
            <a:endParaRPr kumimoji="1" lang="en-US" altLang="ja-JP" dirty="0" smtClean="0"/>
          </a:p>
          <a:p>
            <a:r>
              <a:rPr kumimoji="1" lang="ja-JP" altLang="en-US" dirty="0" smtClean="0"/>
              <a:t>事が</a:t>
            </a:r>
            <a:r>
              <a:rPr lang="ja-JP" altLang="en-US" dirty="0" smtClean="0"/>
              <a:t>できます。これを</a:t>
            </a:r>
            <a:r>
              <a:rPr lang="en-US" altLang="ja-JP" b="1" dirty="0" smtClean="0">
                <a:solidFill>
                  <a:schemeClr val="accent6">
                    <a:lumMod val="75000"/>
                  </a:schemeClr>
                </a:solidFill>
              </a:rPr>
              <a:t>Comment</a:t>
            </a:r>
            <a:r>
              <a:rPr lang="ja-JP" altLang="en-US" dirty="0" smtClean="0"/>
              <a:t>と言います。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45" y="1428323"/>
            <a:ext cx="6838950" cy="5010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テキスト ボックス 6"/>
          <p:cNvSpPr txBox="1"/>
          <p:nvPr/>
        </p:nvSpPr>
        <p:spPr>
          <a:xfrm>
            <a:off x="170500" y="6438473"/>
            <a:ext cx="6457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Program</a:t>
            </a:r>
            <a:r>
              <a:rPr kumimoji="1" lang="ja-JP" altLang="en-US" dirty="0" smtClean="0"/>
              <a:t>が見やすくなりますのでしっかり</a:t>
            </a:r>
            <a:r>
              <a:rPr lang="en-US" altLang="ja-JP" dirty="0" smtClean="0"/>
              <a:t>Comment</a:t>
            </a:r>
            <a:r>
              <a:rPr kumimoji="1" lang="ja-JP" altLang="en-US" dirty="0" smtClean="0"/>
              <a:t>を書きましょう。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496288" y="4836636"/>
            <a:ext cx="433374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ja-JP" dirty="0" smtClean="0"/>
          </a:p>
          <a:p>
            <a:r>
              <a:rPr lang="en-US" altLang="ja-JP" dirty="0" smtClean="0"/>
              <a:t>Method</a:t>
            </a:r>
            <a:r>
              <a:rPr lang="ja-JP" altLang="en-US" dirty="0" smtClean="0"/>
              <a:t>・・・処理内容や手続きと言う意味。</a:t>
            </a:r>
            <a:endParaRPr lang="en-US" altLang="ja-JP" dirty="0" smtClean="0"/>
          </a:p>
          <a:p>
            <a:r>
              <a:rPr lang="ja-JP" altLang="en-US" dirty="0" smtClean="0"/>
              <a:t>なので、</a:t>
            </a:r>
            <a:r>
              <a:rPr lang="en-US" altLang="ja-JP" dirty="0" err="1" smtClean="0"/>
              <a:t>InitScene</a:t>
            </a:r>
            <a:r>
              <a:rPr lang="ja-JP" altLang="en-US" dirty="0" err="1" smtClean="0"/>
              <a:t>には</a:t>
            </a:r>
            <a:r>
              <a:rPr lang="en-US" altLang="ja-JP" dirty="0" err="1" smtClean="0"/>
              <a:t>GameMain</a:t>
            </a:r>
            <a:r>
              <a:rPr lang="ja-JP" altLang="en-US" dirty="0" smtClean="0"/>
              <a:t>の初期化するための処理内容がありますよって事になります</a:t>
            </a:r>
            <a:endParaRPr lang="en-US" altLang="ja-JP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19100" y="4856"/>
            <a:ext cx="6110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/>
              <a:t>コメント</a:t>
            </a:r>
            <a:endParaRPr kumimoji="1" lang="ja-JP" altLang="en-US" sz="11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49500" y="266466"/>
            <a:ext cx="8178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/>
              <a:t>コンパイル</a:t>
            </a:r>
            <a:endParaRPr kumimoji="1" lang="ja-JP" altLang="en-US" sz="11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621928" y="5575300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メゾット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23761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418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ＳｃｅｎｅＭａｉｎ</a:t>
            </a:r>
            <a:r>
              <a:rPr lang="ja-JP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．ｃｐｐ</a:t>
            </a:r>
            <a:r>
              <a:rPr kumimoji="1" lang="ja-JP" altLang="en-US" dirty="0" smtClean="0"/>
              <a:t>の中身を書いていく。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340507"/>
            <a:ext cx="5189537" cy="64539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テキスト ボックス 1"/>
          <p:cNvSpPr txBox="1"/>
          <p:nvPr/>
        </p:nvSpPr>
        <p:spPr>
          <a:xfrm>
            <a:off x="5329237" y="184666"/>
            <a:ext cx="70342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.</a:t>
            </a:r>
            <a:r>
              <a:rPr lang="en-US" altLang="ja-JP" dirty="0" err="1" smtClean="0"/>
              <a:t>cpp</a:t>
            </a:r>
            <a:r>
              <a:rPr kumimoji="1" lang="ja-JP" altLang="en-US" dirty="0" smtClean="0"/>
              <a:t>には</a:t>
            </a:r>
            <a:r>
              <a:rPr lang="ja-JP" altLang="en-US" dirty="0" smtClean="0"/>
              <a:t>、</a:t>
            </a:r>
            <a:r>
              <a:rPr lang="en-US" altLang="ja-JP" dirty="0" smtClean="0"/>
              <a:t>Program</a:t>
            </a:r>
            <a:r>
              <a:rPr lang="ja-JP" altLang="en-US" dirty="0" smtClean="0"/>
              <a:t>の内容を書きます。</a:t>
            </a:r>
            <a:endParaRPr lang="en-US" altLang="ja-JP" dirty="0" smtClean="0"/>
          </a:p>
          <a:p>
            <a:r>
              <a:rPr kumimoji="1" lang="ja-JP" altLang="en-US" dirty="0"/>
              <a:t>今</a:t>
            </a:r>
            <a:r>
              <a:rPr kumimoji="1" lang="ja-JP" altLang="en-US" dirty="0" smtClean="0"/>
              <a:t>は、空っぽの外枠だけ作成しています。中身は後で記入していきます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ＩｎｉｔＳｃｅｎｅやＳｃｅｎｅがありますね。各</a:t>
            </a:r>
            <a:r>
              <a:rPr kumimoji="1" lang="en-US" altLang="ja-JP" dirty="0" smtClean="0"/>
              <a:t>Method</a:t>
            </a:r>
            <a:r>
              <a:rPr kumimoji="1" lang="ja-JP" altLang="en-US" dirty="0" smtClean="0"/>
              <a:t>の｛　｝の中に処理内容を</a:t>
            </a:r>
            <a:endParaRPr kumimoji="1" lang="en-US" altLang="ja-JP" dirty="0" smtClean="0"/>
          </a:p>
          <a:p>
            <a:r>
              <a:rPr lang="en-US" altLang="ja-JP" dirty="0" smtClean="0"/>
              <a:t>Program</a:t>
            </a:r>
            <a:r>
              <a:rPr lang="ja-JP" altLang="en-US" dirty="0" smtClean="0"/>
              <a:t>で記載していきます。</a:t>
            </a:r>
            <a:endParaRPr kumimoji="1" lang="en-US" altLang="ja-JP" dirty="0" smtClean="0"/>
          </a:p>
        </p:txBody>
      </p:sp>
      <p:cxnSp>
        <p:nvCxnSpPr>
          <p:cNvPr id="6" name="直線矢印コネクタ 5"/>
          <p:cNvCxnSpPr/>
          <p:nvPr/>
        </p:nvCxnSpPr>
        <p:spPr>
          <a:xfrm flipH="1">
            <a:off x="1381680" y="4726946"/>
            <a:ext cx="4460320" cy="359179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6019800" y="4542280"/>
            <a:ext cx="5910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この</a:t>
            </a:r>
            <a:r>
              <a:rPr lang="en-US" altLang="ja-JP" dirty="0" smtClean="0"/>
              <a:t>Scene</a:t>
            </a:r>
            <a:r>
              <a:rPr kumimoji="1" lang="ja-JP" altLang="en-US" dirty="0" smtClean="0"/>
              <a:t>で読み込み等の初期行動処理内容書き込みます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66711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1797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lang="en-US" altLang="ja-JP" dirty="0" smtClean="0"/>
              <a:t>comment</a:t>
            </a:r>
            <a:r>
              <a:rPr kumimoji="1" lang="ja-JP" altLang="en-US" dirty="0" smtClean="0"/>
              <a:t>をつける</a:t>
            </a:r>
            <a:endParaRPr kumimoji="1" lang="en-US" altLang="ja-JP" dirty="0" smtClean="0"/>
          </a:p>
          <a:p>
            <a:r>
              <a:rPr lang="en-US" altLang="ja-JP" dirty="0" err="1" smtClean="0"/>
              <a:t>cpp</a:t>
            </a:r>
            <a:r>
              <a:rPr lang="ja-JP" altLang="en-US" dirty="0" smtClean="0"/>
              <a:t>の</a:t>
            </a:r>
            <a:r>
              <a:rPr lang="en-US" altLang="ja-JP" dirty="0" smtClean="0"/>
              <a:t>Program</a:t>
            </a:r>
            <a:r>
              <a:rPr lang="ja-JP" altLang="en-US" dirty="0" err="1" smtClean="0"/>
              <a:t>にも</a:t>
            </a:r>
            <a:r>
              <a:rPr lang="en-US" altLang="ja-JP" dirty="0" smtClean="0"/>
              <a:t>comment</a:t>
            </a:r>
            <a:r>
              <a:rPr lang="ja-JP" altLang="en-US" dirty="0" smtClean="0"/>
              <a:t>をつけましょう。基本的に</a:t>
            </a:r>
            <a:r>
              <a:rPr lang="en-US" altLang="ja-JP" dirty="0" smtClean="0"/>
              <a:t>Method</a:t>
            </a:r>
            <a:r>
              <a:rPr lang="ja-JP" altLang="en-US" dirty="0" smtClean="0"/>
              <a:t>の頭につけるとこの部分はこれをしますと言う</a:t>
            </a:r>
            <a:r>
              <a:rPr lang="en-US" altLang="ja-JP" dirty="0" smtClean="0"/>
              <a:t>Title</a:t>
            </a:r>
            <a:r>
              <a:rPr lang="ja-JP" altLang="en-US" dirty="0" smtClean="0"/>
              <a:t>になります</a:t>
            </a:r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37" y="749300"/>
            <a:ext cx="4246563" cy="61087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直線コネクタ 4"/>
          <p:cNvCxnSpPr/>
          <p:nvPr/>
        </p:nvCxnSpPr>
        <p:spPr>
          <a:xfrm>
            <a:off x="594518" y="2247900"/>
            <a:ext cx="4699000" cy="127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594518" y="3416300"/>
            <a:ext cx="4699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594518" y="4622800"/>
            <a:ext cx="4699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594518" y="5816600"/>
            <a:ext cx="4699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5854700" y="3434318"/>
            <a:ext cx="6274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この</a:t>
            </a:r>
            <a:r>
              <a:rPr kumimoji="1" lang="en-US" altLang="ja-JP" dirty="0" err="1" smtClean="0"/>
              <a:t>cpp</a:t>
            </a:r>
            <a:r>
              <a:rPr kumimoji="1" lang="ja-JP" altLang="en-US" dirty="0" err="1" smtClean="0"/>
              <a:t>には</a:t>
            </a:r>
            <a:r>
              <a:rPr kumimoji="1" lang="ja-JP" altLang="en-US" dirty="0" smtClean="0"/>
              <a:t>４つの機能がある</a:t>
            </a:r>
            <a:r>
              <a:rPr lang="ja-JP" altLang="en-US" dirty="0"/>
              <a:t>ってことが</a:t>
            </a:r>
            <a:r>
              <a:rPr kumimoji="1" lang="ja-JP" altLang="en-US" dirty="0" smtClean="0"/>
              <a:t>わかりやすくなります。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75161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1877</TotalTime>
  <Words>1104</Words>
  <Application>Microsoft Office PowerPoint</Application>
  <PresentationFormat>ワイド画面</PresentationFormat>
  <Paragraphs>157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6" baseType="lpstr">
      <vt:lpstr>ＭＳ Ｐゴシック</vt:lpstr>
      <vt:lpstr>Arial</vt:lpstr>
      <vt:lpstr>Calibri</vt:lpstr>
      <vt:lpstr>Calibri Light</vt:lpstr>
      <vt:lpstr>Office テーマ</vt:lpstr>
      <vt:lpstr>Ｇａｍｅ開発指南書２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ゲーム開発指南書１</dc:title>
  <dc:creator>user206</dc:creator>
  <cp:lastModifiedBy>user206</cp:lastModifiedBy>
  <cp:revision>111</cp:revision>
  <dcterms:created xsi:type="dcterms:W3CDTF">2016-04-21T00:45:06Z</dcterms:created>
  <dcterms:modified xsi:type="dcterms:W3CDTF">2016-12-22T08:50:37Z</dcterms:modified>
</cp:coreProperties>
</file>