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2016/7/11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2.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Ｇａｍ</a:t>
            </a:r>
            <a:r>
              <a:rPr lang="ja-JP" altLang="en-US" dirty="0"/>
              <a:t>ｅ</a:t>
            </a:r>
            <a:r>
              <a:rPr kumimoji="1" lang="ja-JP" altLang="en-US" dirty="0" smtClean="0"/>
              <a:t>開発指南書</a:t>
            </a:r>
            <a:r>
              <a:rPr lang="ja-JP" altLang="en-US" dirty="0" smtClean="0"/>
              <a:t>３</a:t>
            </a:r>
            <a:endParaRPr kumimoji="1" lang="ja-JP" altLang="en-US" dirty="0"/>
          </a:p>
        </p:txBody>
      </p:sp>
      <p:sp>
        <p:nvSpPr>
          <p:cNvPr id="3" name="サブタイトル 2"/>
          <p:cNvSpPr>
            <a:spLocks noGrp="1"/>
          </p:cNvSpPr>
          <p:nvPr>
            <p:ph type="subTitle" idx="1"/>
          </p:nvPr>
        </p:nvSpPr>
        <p:spPr/>
        <p:txBody>
          <a:bodyPr/>
          <a:lstStyle/>
          <a:p>
            <a:r>
              <a:rPr lang="ja-JP" altLang="en-US" dirty="0"/>
              <a:t>ＳｈｏｏｔｉｎｇＧａｍｅ</a:t>
            </a:r>
            <a:r>
              <a:rPr kumimoji="1" lang="ja-JP" altLang="en-US" dirty="0" smtClean="0"/>
              <a:t>開発</a:t>
            </a:r>
            <a:endParaRPr lang="en-US" altLang="ja-JP" dirty="0"/>
          </a:p>
          <a:p>
            <a:r>
              <a:rPr lang="ja-JP" altLang="en-US" dirty="0" smtClean="0"/>
              <a:t>主人公機をＰｒｏｇｒａｍする</a:t>
            </a:r>
            <a:endParaRPr kumimoji="1" lang="en-US" altLang="ja-JP" dirty="0"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8900" y="0"/>
            <a:ext cx="9257663" cy="646331"/>
          </a:xfrm>
          <a:prstGeom prst="rect">
            <a:avLst/>
          </a:prstGeom>
          <a:noFill/>
        </p:spPr>
        <p:txBody>
          <a:bodyPr wrap="none" rtlCol="0">
            <a:spAutoFit/>
          </a:bodyPr>
          <a:lstStyle/>
          <a:p>
            <a:r>
              <a:rPr kumimoji="1" lang="ja-JP" altLang="en-US" dirty="0" smtClean="0"/>
              <a:t>・上下にも移動可能にする</a:t>
            </a:r>
            <a:endParaRPr kumimoji="1" lang="en-US" altLang="ja-JP" dirty="0" smtClean="0"/>
          </a:p>
          <a:p>
            <a:r>
              <a:rPr lang="ja-JP" altLang="en-US" dirty="0"/>
              <a:t>　</a:t>
            </a:r>
            <a:r>
              <a:rPr lang="ja-JP" altLang="en-US" dirty="0" smtClean="0"/>
              <a:t>左右はできたので今度は上下です。上下させるためには変数をもう１つ作る必要があります。</a:t>
            </a:r>
            <a:endParaRPr kumimoji="1" lang="ja-JP" altLang="en-US" dirty="0"/>
          </a:p>
        </p:txBody>
      </p:sp>
      <p:pic>
        <p:nvPicPr>
          <p:cNvPr id="5" name="図 4"/>
          <p:cNvPicPr>
            <a:picLocks noChangeAspect="1"/>
          </p:cNvPicPr>
          <p:nvPr/>
        </p:nvPicPr>
        <p:blipFill>
          <a:blip r:embed="rId2"/>
          <a:stretch>
            <a:fillRect/>
          </a:stretch>
        </p:blipFill>
        <p:spPr>
          <a:xfrm>
            <a:off x="1863724" y="949542"/>
            <a:ext cx="1577975" cy="1630574"/>
          </a:xfrm>
          <a:prstGeom prst="rect">
            <a:avLst/>
          </a:prstGeom>
        </p:spPr>
      </p:pic>
      <p:cxnSp>
        <p:nvCxnSpPr>
          <p:cNvPr id="6" name="直線矢印コネクタ 5"/>
          <p:cNvCxnSpPr/>
          <p:nvPr/>
        </p:nvCxnSpPr>
        <p:spPr>
          <a:xfrm flipH="1">
            <a:off x="152400" y="1866429"/>
            <a:ext cx="3117531" cy="3810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a:off x="3269932" y="1866429"/>
            <a:ext cx="1907696" cy="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5349396" y="1662713"/>
            <a:ext cx="6256841" cy="646331"/>
          </a:xfrm>
          <a:prstGeom prst="rect">
            <a:avLst/>
          </a:prstGeom>
          <a:noFill/>
        </p:spPr>
        <p:txBody>
          <a:bodyPr wrap="none" rtlCol="0">
            <a:spAutoFit/>
          </a:bodyPr>
          <a:lstStyle/>
          <a:p>
            <a:r>
              <a:rPr lang="ja-JP" altLang="en-US" dirty="0" smtClean="0"/>
              <a:t>赤い矢印（ｘ軸）の方向への移動は</a:t>
            </a:r>
            <a:r>
              <a:rPr lang="en-US" altLang="ja-JP" dirty="0" err="1" smtClean="0"/>
              <a:t>m_x</a:t>
            </a:r>
            <a:r>
              <a:rPr lang="ja-JP" altLang="en-US" dirty="0" smtClean="0"/>
              <a:t>の</a:t>
            </a:r>
            <a:r>
              <a:rPr lang="ja-JP" altLang="en-US" dirty="0"/>
              <a:t>値</a:t>
            </a:r>
            <a:r>
              <a:rPr lang="ja-JP" altLang="en-US" dirty="0" smtClean="0"/>
              <a:t>を増減で表現した。</a:t>
            </a:r>
            <a:endParaRPr lang="en-US" altLang="ja-JP" dirty="0" smtClean="0"/>
          </a:p>
          <a:p>
            <a:r>
              <a:rPr lang="en-US" altLang="ja-JP" dirty="0" err="1"/>
              <a:t>m</a:t>
            </a:r>
            <a:r>
              <a:rPr kumimoji="1" lang="en-US" altLang="ja-JP" dirty="0" err="1" smtClean="0"/>
              <a:t>_x</a:t>
            </a:r>
            <a:r>
              <a:rPr kumimoji="1" lang="ja-JP" altLang="en-US" dirty="0" smtClean="0"/>
              <a:t>は</a:t>
            </a:r>
            <a:r>
              <a:rPr lang="ja-JP" altLang="en-US" dirty="0" smtClean="0"/>
              <a:t>、それ以外の仕事をさせてはいけない。</a:t>
            </a:r>
            <a:endParaRPr kumimoji="1" lang="en-US" altLang="ja-JP" dirty="0" smtClean="0"/>
          </a:p>
        </p:txBody>
      </p:sp>
      <p:cxnSp>
        <p:nvCxnSpPr>
          <p:cNvPr id="12" name="直線矢印コネクタ 11"/>
          <p:cNvCxnSpPr/>
          <p:nvPr/>
        </p:nvCxnSpPr>
        <p:spPr>
          <a:xfrm flipH="1" flipV="1">
            <a:off x="2616040" y="646331"/>
            <a:ext cx="28416" cy="1239148"/>
          </a:xfrm>
          <a:prstGeom prst="straightConnector1">
            <a:avLst/>
          </a:prstGeom>
          <a:ln w="603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2652711" y="1885479"/>
            <a:ext cx="0" cy="1618351"/>
          </a:xfrm>
          <a:prstGeom prst="straightConnector1">
            <a:avLst/>
          </a:prstGeom>
          <a:ln w="603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218916" y="3615548"/>
            <a:ext cx="11296554" cy="646331"/>
          </a:xfrm>
          <a:prstGeom prst="rect">
            <a:avLst/>
          </a:prstGeom>
        </p:spPr>
        <p:txBody>
          <a:bodyPr wrap="none">
            <a:spAutoFit/>
          </a:bodyPr>
          <a:lstStyle/>
          <a:p>
            <a:r>
              <a:rPr lang="ja-JP" altLang="en-US" dirty="0" smtClean="0"/>
              <a:t>１つの仕事しかできないのは理由は変数</a:t>
            </a:r>
            <a:r>
              <a:rPr lang="ja-JP" altLang="en-US" dirty="0"/>
              <a:t>は１つの</a:t>
            </a:r>
            <a:r>
              <a:rPr lang="en-US" altLang="ja-JP" dirty="0"/>
              <a:t>Data</a:t>
            </a:r>
            <a:r>
              <a:rPr lang="ja-JP" altLang="en-US" dirty="0" smtClean="0"/>
              <a:t>しか</a:t>
            </a:r>
            <a:r>
              <a:rPr lang="ja-JP" altLang="en-US" dirty="0"/>
              <a:t>記憶</a:t>
            </a:r>
            <a:r>
              <a:rPr lang="ja-JP" altLang="en-US" dirty="0" smtClean="0"/>
              <a:t>できないため、よって</a:t>
            </a:r>
            <a:r>
              <a:rPr lang="en-US" altLang="ja-JP" dirty="0" err="1" smtClean="0"/>
              <a:t>m_x</a:t>
            </a:r>
            <a:r>
              <a:rPr lang="ja-JP" altLang="en-US" dirty="0" smtClean="0"/>
              <a:t>では緑色の矢印（ｙ軸）方向</a:t>
            </a:r>
            <a:endParaRPr lang="en-US" altLang="ja-JP" dirty="0" smtClean="0"/>
          </a:p>
          <a:p>
            <a:r>
              <a:rPr lang="ja-JP" altLang="en-US" dirty="0" smtClean="0"/>
              <a:t>の値を入れる事ができない。</a:t>
            </a:r>
            <a:endParaRPr lang="ja-JP" altLang="en-US" dirty="0"/>
          </a:p>
        </p:txBody>
      </p:sp>
      <p:pic>
        <p:nvPicPr>
          <p:cNvPr id="20" name="図 19"/>
          <p:cNvPicPr>
            <a:picLocks noChangeAspect="1"/>
          </p:cNvPicPr>
          <p:nvPr/>
        </p:nvPicPr>
        <p:blipFill>
          <a:blip r:embed="rId3"/>
          <a:stretch>
            <a:fillRect/>
          </a:stretch>
        </p:blipFill>
        <p:spPr>
          <a:xfrm>
            <a:off x="346075" y="4373596"/>
            <a:ext cx="4998706" cy="2382803"/>
          </a:xfrm>
          <a:prstGeom prst="rect">
            <a:avLst/>
          </a:prstGeom>
          <a:ln>
            <a:solidFill>
              <a:schemeClr val="tx1"/>
            </a:solidFill>
          </a:ln>
        </p:spPr>
      </p:pic>
      <p:cxnSp>
        <p:nvCxnSpPr>
          <p:cNvPr id="22" name="直線矢印コネクタ 21"/>
          <p:cNvCxnSpPr/>
          <p:nvPr/>
        </p:nvCxnSpPr>
        <p:spPr>
          <a:xfrm flipH="1">
            <a:off x="5067300" y="5972898"/>
            <a:ext cx="1168400" cy="466002"/>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6235700" y="5788232"/>
            <a:ext cx="4711546" cy="646331"/>
          </a:xfrm>
          <a:prstGeom prst="rect">
            <a:avLst/>
          </a:prstGeom>
          <a:noFill/>
        </p:spPr>
        <p:txBody>
          <a:bodyPr wrap="none" rtlCol="0">
            <a:spAutoFit/>
          </a:bodyPr>
          <a:lstStyle/>
          <a:p>
            <a:r>
              <a:rPr kumimoji="1" lang="ja-JP" altLang="en-US" dirty="0" smtClean="0"/>
              <a:t>この行を追加</a:t>
            </a:r>
            <a:endParaRPr kumimoji="1" lang="en-US" altLang="ja-JP" dirty="0" smtClean="0"/>
          </a:p>
          <a:p>
            <a:r>
              <a:rPr lang="ja-JP" altLang="en-US" dirty="0" smtClean="0"/>
              <a:t>変数名を</a:t>
            </a:r>
            <a:r>
              <a:rPr lang="ja-JP" altLang="en-US" dirty="0" err="1" smtClean="0"/>
              <a:t>ｙ</a:t>
            </a:r>
            <a:r>
              <a:rPr lang="ja-JP" altLang="en-US" dirty="0" smtClean="0"/>
              <a:t>軸方向移動用なので、</a:t>
            </a:r>
            <a:r>
              <a:rPr lang="en-US" altLang="ja-JP" dirty="0" err="1" smtClean="0"/>
              <a:t>m_y</a:t>
            </a:r>
            <a:r>
              <a:rPr lang="ja-JP" altLang="en-US" dirty="0" smtClean="0"/>
              <a:t>とします。</a:t>
            </a:r>
            <a:endParaRPr kumimoji="1" lang="ja-JP" altLang="en-US" dirty="0"/>
          </a:p>
        </p:txBody>
      </p:sp>
    </p:spTree>
    <p:extLst>
      <p:ext uri="{BB962C8B-B14F-4D97-AF65-F5344CB8AC3E}">
        <p14:creationId xmlns:p14="http://schemas.microsoft.com/office/powerpoint/2010/main" val="2021705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250488" cy="369332"/>
          </a:xfrm>
          <a:prstGeom prst="rect">
            <a:avLst/>
          </a:prstGeom>
          <a:noFill/>
        </p:spPr>
        <p:txBody>
          <a:bodyPr wrap="none" rtlCol="0">
            <a:spAutoFit/>
          </a:bodyPr>
          <a:lstStyle/>
          <a:p>
            <a:r>
              <a:rPr kumimoji="1" lang="ja-JP" altLang="en-US" dirty="0" smtClean="0"/>
              <a:t>・上下</a:t>
            </a:r>
            <a:r>
              <a:rPr lang="en-US" altLang="ja-JP" dirty="0" smtClean="0"/>
              <a:t>Program</a:t>
            </a:r>
            <a:r>
              <a:rPr lang="ja-JP" altLang="en-US" dirty="0" smtClean="0"/>
              <a:t>の追加</a:t>
            </a:r>
            <a:endParaRPr kumimoji="1" lang="ja-JP" altLang="en-US" dirty="0"/>
          </a:p>
        </p:txBody>
      </p:sp>
      <p:pic>
        <p:nvPicPr>
          <p:cNvPr id="5" name="図 4"/>
          <p:cNvPicPr>
            <a:picLocks noChangeAspect="1"/>
          </p:cNvPicPr>
          <p:nvPr/>
        </p:nvPicPr>
        <p:blipFill>
          <a:blip r:embed="rId2"/>
          <a:stretch>
            <a:fillRect/>
          </a:stretch>
        </p:blipFill>
        <p:spPr>
          <a:xfrm>
            <a:off x="171450" y="582612"/>
            <a:ext cx="2665954" cy="1347788"/>
          </a:xfrm>
          <a:prstGeom prst="rect">
            <a:avLst/>
          </a:prstGeom>
          <a:ln>
            <a:solidFill>
              <a:schemeClr val="tx1"/>
            </a:solidFill>
          </a:ln>
        </p:spPr>
      </p:pic>
      <p:sp>
        <p:nvSpPr>
          <p:cNvPr id="6" name="テキスト ボックス 5"/>
          <p:cNvSpPr txBox="1"/>
          <p:nvPr/>
        </p:nvSpPr>
        <p:spPr>
          <a:xfrm>
            <a:off x="3060700" y="1346200"/>
            <a:ext cx="4110421" cy="369332"/>
          </a:xfrm>
          <a:prstGeom prst="rect">
            <a:avLst/>
          </a:prstGeom>
          <a:noFill/>
        </p:spPr>
        <p:txBody>
          <a:bodyPr wrap="none" rtlCol="0">
            <a:spAutoFit/>
          </a:bodyPr>
          <a:lstStyle/>
          <a:p>
            <a:r>
              <a:rPr kumimoji="1" lang="ja-JP" altLang="en-US" dirty="0" smtClean="0"/>
              <a:t>先ほど作った変数</a:t>
            </a:r>
            <a:r>
              <a:rPr kumimoji="1" lang="en-US" altLang="ja-JP" dirty="0" err="1" smtClean="0"/>
              <a:t>m_y</a:t>
            </a:r>
            <a:r>
              <a:rPr kumimoji="1" lang="ja-JP" altLang="en-US" dirty="0" smtClean="0"/>
              <a:t>の値を</a:t>
            </a:r>
            <a:r>
              <a:rPr kumimoji="1" lang="en-US" altLang="ja-JP" dirty="0" smtClean="0"/>
              <a:t>0</a:t>
            </a:r>
            <a:r>
              <a:rPr kumimoji="1" lang="ja-JP" altLang="en-US" dirty="0" smtClean="0"/>
              <a:t>に初期化</a:t>
            </a:r>
            <a:endParaRPr kumimoji="1" lang="ja-JP" altLang="en-US" dirty="0"/>
          </a:p>
        </p:txBody>
      </p:sp>
      <p:cxnSp>
        <p:nvCxnSpPr>
          <p:cNvPr id="7" name="直線矢印コネクタ 6"/>
          <p:cNvCxnSpPr>
            <a:stCxn id="6" idx="1"/>
          </p:cNvCxnSpPr>
          <p:nvPr/>
        </p:nvCxnSpPr>
        <p:spPr>
          <a:xfrm flipH="1">
            <a:off x="1371600" y="1530866"/>
            <a:ext cx="1689100" cy="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4066738" y="2076966"/>
            <a:ext cx="5973879" cy="646331"/>
          </a:xfrm>
          <a:prstGeom prst="rect">
            <a:avLst/>
          </a:prstGeom>
          <a:noFill/>
        </p:spPr>
        <p:txBody>
          <a:bodyPr wrap="none" rtlCol="0">
            <a:spAutoFit/>
          </a:bodyPr>
          <a:lstStyle/>
          <a:p>
            <a:r>
              <a:rPr kumimoji="1" lang="ja-JP" altLang="en-US" dirty="0" smtClean="0"/>
              <a:t>上下の</a:t>
            </a:r>
            <a:r>
              <a:rPr lang="en-US" altLang="ja-JP" dirty="0" smtClean="0"/>
              <a:t>K</a:t>
            </a:r>
            <a:r>
              <a:rPr kumimoji="1" lang="en-US" altLang="ja-JP" dirty="0" smtClean="0"/>
              <a:t>ey</a:t>
            </a:r>
            <a:r>
              <a:rPr lang="ja-JP" altLang="en-US" dirty="0" smtClean="0"/>
              <a:t>が押されてるか調べて、押していたら、</a:t>
            </a:r>
            <a:r>
              <a:rPr lang="en-US" altLang="ja-JP" dirty="0" err="1" smtClean="0"/>
              <a:t>m_y</a:t>
            </a:r>
            <a:r>
              <a:rPr lang="ja-JP" altLang="en-US" dirty="0" smtClean="0"/>
              <a:t>の値を</a:t>
            </a:r>
            <a:endParaRPr lang="en-US" altLang="ja-JP" dirty="0" smtClean="0"/>
          </a:p>
          <a:p>
            <a:r>
              <a:rPr kumimoji="1" lang="ja-JP" altLang="en-US" dirty="0" smtClean="0"/>
              <a:t>増減させる。</a:t>
            </a:r>
            <a:endParaRPr kumimoji="1" lang="ja-JP" altLang="en-US" dirty="0"/>
          </a:p>
        </p:txBody>
      </p:sp>
      <p:pic>
        <p:nvPicPr>
          <p:cNvPr id="13" name="図 12"/>
          <p:cNvPicPr>
            <a:picLocks noChangeAspect="1"/>
          </p:cNvPicPr>
          <p:nvPr/>
        </p:nvPicPr>
        <p:blipFill>
          <a:blip r:embed="rId3"/>
          <a:stretch>
            <a:fillRect/>
          </a:stretch>
        </p:blipFill>
        <p:spPr>
          <a:xfrm>
            <a:off x="171450" y="2115066"/>
            <a:ext cx="3790950" cy="4717627"/>
          </a:xfrm>
          <a:prstGeom prst="rect">
            <a:avLst/>
          </a:prstGeom>
          <a:ln>
            <a:solidFill>
              <a:schemeClr val="tx1"/>
            </a:solidFill>
          </a:ln>
        </p:spPr>
      </p:pic>
      <p:cxnSp>
        <p:nvCxnSpPr>
          <p:cNvPr id="11" name="直線矢印コネクタ 10"/>
          <p:cNvCxnSpPr/>
          <p:nvPr/>
        </p:nvCxnSpPr>
        <p:spPr>
          <a:xfrm flipH="1">
            <a:off x="3810000" y="2742515"/>
            <a:ext cx="1066800" cy="1969185"/>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355013" y="4521200"/>
            <a:ext cx="3790950" cy="203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p:cNvPicPr>
            <a:picLocks noChangeAspect="1"/>
          </p:cNvPicPr>
          <p:nvPr/>
        </p:nvPicPr>
        <p:blipFill>
          <a:blip r:embed="rId4"/>
          <a:stretch>
            <a:fillRect/>
          </a:stretch>
        </p:blipFill>
        <p:spPr>
          <a:xfrm>
            <a:off x="4654068" y="4784983"/>
            <a:ext cx="4035162" cy="1768217"/>
          </a:xfrm>
          <a:prstGeom prst="rect">
            <a:avLst/>
          </a:prstGeom>
          <a:ln>
            <a:solidFill>
              <a:schemeClr val="tx1"/>
            </a:solidFill>
          </a:ln>
        </p:spPr>
      </p:pic>
      <p:sp>
        <p:nvSpPr>
          <p:cNvPr id="18" name="テキスト ボックス 17"/>
          <p:cNvSpPr txBox="1"/>
          <p:nvPr/>
        </p:nvSpPr>
        <p:spPr>
          <a:xfrm>
            <a:off x="4619798" y="4336534"/>
            <a:ext cx="3482043" cy="369332"/>
          </a:xfrm>
          <a:prstGeom prst="rect">
            <a:avLst/>
          </a:prstGeom>
          <a:noFill/>
        </p:spPr>
        <p:txBody>
          <a:bodyPr wrap="none" rtlCol="0">
            <a:spAutoFit/>
          </a:bodyPr>
          <a:lstStyle/>
          <a:p>
            <a:r>
              <a:rPr lang="ja-JP" altLang="en-US" dirty="0" smtClean="0"/>
              <a:t>最後に、表示位置部分を更新する</a:t>
            </a:r>
            <a:endParaRPr kumimoji="1" lang="ja-JP" altLang="en-US" dirty="0"/>
          </a:p>
        </p:txBody>
      </p:sp>
      <p:cxnSp>
        <p:nvCxnSpPr>
          <p:cNvPr id="19" name="直線矢印コネクタ 18"/>
          <p:cNvCxnSpPr/>
          <p:nvPr/>
        </p:nvCxnSpPr>
        <p:spPr>
          <a:xfrm flipH="1">
            <a:off x="8548915" y="5300961"/>
            <a:ext cx="494205" cy="8605"/>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a:off x="8548914" y="6279297"/>
            <a:ext cx="494205" cy="8605"/>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4" name="図 23"/>
          <p:cNvPicPr>
            <a:picLocks noChangeAspect="1"/>
          </p:cNvPicPr>
          <p:nvPr/>
        </p:nvPicPr>
        <p:blipFill>
          <a:blip r:embed="rId5"/>
          <a:stretch>
            <a:fillRect/>
          </a:stretch>
        </p:blipFill>
        <p:spPr>
          <a:xfrm>
            <a:off x="9923460" y="4676136"/>
            <a:ext cx="1209675" cy="1447800"/>
          </a:xfrm>
          <a:prstGeom prst="rect">
            <a:avLst/>
          </a:prstGeom>
        </p:spPr>
      </p:pic>
      <p:sp>
        <p:nvSpPr>
          <p:cNvPr id="25" name="テキスト ボックス 24"/>
          <p:cNvSpPr txBox="1"/>
          <p:nvPr/>
        </p:nvSpPr>
        <p:spPr>
          <a:xfrm>
            <a:off x="9103868" y="4008566"/>
            <a:ext cx="2848857" cy="646331"/>
          </a:xfrm>
          <a:prstGeom prst="rect">
            <a:avLst/>
          </a:prstGeom>
          <a:noFill/>
        </p:spPr>
        <p:txBody>
          <a:bodyPr wrap="none" rtlCol="0">
            <a:spAutoFit/>
          </a:bodyPr>
          <a:lstStyle/>
          <a:p>
            <a:r>
              <a:rPr kumimoji="1" lang="ja-JP" altLang="en-US" dirty="0" smtClean="0"/>
              <a:t>これで主人公機は</a:t>
            </a:r>
            <a:endParaRPr kumimoji="1" lang="en-US" altLang="ja-JP" dirty="0" smtClean="0"/>
          </a:p>
          <a:p>
            <a:r>
              <a:rPr kumimoji="1" lang="ja-JP" altLang="en-US" dirty="0" smtClean="0"/>
              <a:t>上下左右に移動ができます</a:t>
            </a:r>
            <a:endParaRPr kumimoji="1" lang="ja-JP" altLang="en-US" dirty="0"/>
          </a:p>
        </p:txBody>
      </p:sp>
    </p:spTree>
    <p:extLst>
      <p:ext uri="{BB962C8B-B14F-4D97-AF65-F5344CB8AC3E}">
        <p14:creationId xmlns:p14="http://schemas.microsoft.com/office/powerpoint/2010/main" val="1563743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0612201" cy="1200329"/>
          </a:xfrm>
          <a:prstGeom prst="rect">
            <a:avLst/>
          </a:prstGeom>
          <a:noFill/>
        </p:spPr>
        <p:txBody>
          <a:bodyPr wrap="none" rtlCol="0">
            <a:spAutoFit/>
          </a:bodyPr>
          <a:lstStyle/>
          <a:p>
            <a:r>
              <a:rPr kumimoji="1" lang="ja-JP" altLang="en-US" dirty="0" smtClean="0"/>
              <a:t>・弾丸を発射する</a:t>
            </a:r>
            <a:r>
              <a:rPr kumimoji="1" lang="en-US" altLang="ja-JP" dirty="0" smtClean="0"/>
              <a:t>program</a:t>
            </a:r>
            <a:endParaRPr lang="en-US" altLang="ja-JP" dirty="0" smtClean="0"/>
          </a:p>
          <a:p>
            <a:r>
              <a:rPr lang="ja-JP" altLang="en-US" dirty="0" smtClean="0"/>
              <a:t>　</a:t>
            </a:r>
            <a:r>
              <a:rPr lang="en-US" altLang="ja-JP" dirty="0" smtClean="0"/>
              <a:t>Shooting</a:t>
            </a:r>
            <a:r>
              <a:rPr lang="ja-JP" altLang="en-US" dirty="0" err="1" smtClean="0"/>
              <a:t>って</a:t>
            </a:r>
            <a:r>
              <a:rPr lang="ja-JP" altLang="en-US" dirty="0"/>
              <a:t>事</a:t>
            </a:r>
            <a:r>
              <a:rPr lang="ja-JP" altLang="en-US" dirty="0" smtClean="0"/>
              <a:t>なので、主人公機から弾を発射させましょう。発射の前に弾丸</a:t>
            </a:r>
            <a:r>
              <a:rPr lang="en-US" altLang="ja-JP" dirty="0" smtClean="0"/>
              <a:t>Object</a:t>
            </a:r>
            <a:r>
              <a:rPr lang="ja-JP" altLang="en-US" dirty="0" smtClean="0"/>
              <a:t>を作る必要があります。</a:t>
            </a:r>
            <a:endParaRPr lang="en-US" altLang="ja-JP" dirty="0" smtClean="0"/>
          </a:p>
          <a:p>
            <a:r>
              <a:rPr kumimoji="1" lang="ja-JP" altLang="en-US" dirty="0"/>
              <a:t>　</a:t>
            </a:r>
            <a:r>
              <a:rPr kumimoji="1" lang="ja-JP" altLang="en-US" dirty="0" smtClean="0"/>
              <a:t>主人公機</a:t>
            </a:r>
            <a:r>
              <a:rPr lang="en-US" altLang="ja-JP" dirty="0" smtClean="0"/>
              <a:t>Object</a:t>
            </a:r>
            <a:r>
              <a:rPr kumimoji="1" lang="ja-JP" altLang="en-US" dirty="0" smtClean="0"/>
              <a:t>のｃｐｐと</a:t>
            </a:r>
            <a:r>
              <a:rPr kumimoji="1" lang="ja-JP" altLang="en-US" dirty="0" err="1" smtClean="0"/>
              <a:t>ｈ</a:t>
            </a:r>
            <a:r>
              <a:rPr kumimoji="1" lang="ja-JP" altLang="en-US" dirty="0" smtClean="0"/>
              <a:t>を用意した時と同じような内容を行います。</a:t>
            </a:r>
            <a:endParaRPr kumimoji="1" lang="en-US" altLang="ja-JP" dirty="0" smtClean="0"/>
          </a:p>
          <a:p>
            <a:endParaRPr kumimoji="1" lang="ja-JP" altLang="en-US" dirty="0"/>
          </a:p>
        </p:txBody>
      </p:sp>
      <p:pic>
        <p:nvPicPr>
          <p:cNvPr id="5" name="図 4"/>
          <p:cNvPicPr>
            <a:picLocks noChangeAspect="1"/>
          </p:cNvPicPr>
          <p:nvPr/>
        </p:nvPicPr>
        <p:blipFill>
          <a:blip r:embed="rId2"/>
          <a:stretch>
            <a:fillRect/>
          </a:stretch>
        </p:blipFill>
        <p:spPr>
          <a:xfrm>
            <a:off x="230187" y="1384995"/>
            <a:ext cx="6296025" cy="400050"/>
          </a:xfrm>
          <a:prstGeom prst="rect">
            <a:avLst/>
          </a:prstGeom>
          <a:ln>
            <a:solidFill>
              <a:schemeClr val="tx1"/>
            </a:solidFill>
          </a:ln>
        </p:spPr>
      </p:pic>
      <p:sp>
        <p:nvSpPr>
          <p:cNvPr id="6" name="テキスト ボックス 5"/>
          <p:cNvSpPr txBox="1"/>
          <p:nvPr/>
        </p:nvSpPr>
        <p:spPr>
          <a:xfrm>
            <a:off x="230187" y="1015663"/>
            <a:ext cx="8371394" cy="369332"/>
          </a:xfrm>
          <a:prstGeom prst="rect">
            <a:avLst/>
          </a:prstGeom>
          <a:noFill/>
        </p:spPr>
        <p:txBody>
          <a:bodyPr wrap="none" rtlCol="0">
            <a:spAutoFit/>
          </a:bodyPr>
          <a:lstStyle/>
          <a:p>
            <a:r>
              <a:rPr kumimoji="1" lang="en-US" altLang="ja-JP" dirty="0" err="1" smtClean="0"/>
              <a:t>SolutionExplorer</a:t>
            </a:r>
            <a:r>
              <a:rPr lang="ja-JP" altLang="en-US" dirty="0"/>
              <a:t>の</a:t>
            </a:r>
            <a:r>
              <a:rPr kumimoji="1" lang="ja-JP" altLang="en-US" dirty="0" smtClean="0"/>
              <a:t>「ソースファイル」で</a:t>
            </a:r>
            <a:r>
              <a:rPr kumimoji="1" lang="en-US" altLang="ja-JP" dirty="0" smtClean="0"/>
              <a:t>Mouse</a:t>
            </a:r>
            <a:r>
              <a:rPr kumimoji="1" lang="ja-JP" altLang="en-US" dirty="0" smtClean="0"/>
              <a:t>の右</a:t>
            </a:r>
            <a:r>
              <a:rPr kumimoji="1" lang="en-US" altLang="ja-JP" dirty="0" smtClean="0"/>
              <a:t>Click</a:t>
            </a:r>
            <a:r>
              <a:rPr kumimoji="1" lang="ja-JP" altLang="en-US" dirty="0" smtClean="0"/>
              <a:t>して「追加」の新しい項目を</a:t>
            </a:r>
            <a:r>
              <a:rPr kumimoji="1" lang="en-US" altLang="ja-JP" dirty="0" smtClean="0"/>
              <a:t>Click</a:t>
            </a:r>
            <a:endParaRPr kumimoji="1" lang="ja-JP" altLang="en-US" dirty="0"/>
          </a:p>
        </p:txBody>
      </p:sp>
      <p:pic>
        <p:nvPicPr>
          <p:cNvPr id="7" name="図 6"/>
          <p:cNvPicPr>
            <a:picLocks noChangeAspect="1"/>
          </p:cNvPicPr>
          <p:nvPr/>
        </p:nvPicPr>
        <p:blipFill>
          <a:blip r:embed="rId3"/>
          <a:stretch>
            <a:fillRect/>
          </a:stretch>
        </p:blipFill>
        <p:spPr>
          <a:xfrm>
            <a:off x="301084" y="2461201"/>
            <a:ext cx="4114800" cy="371475"/>
          </a:xfrm>
          <a:prstGeom prst="rect">
            <a:avLst/>
          </a:prstGeom>
          <a:ln>
            <a:solidFill>
              <a:schemeClr val="tx1"/>
            </a:solidFill>
          </a:ln>
        </p:spPr>
      </p:pic>
      <p:sp>
        <p:nvSpPr>
          <p:cNvPr id="8" name="正方形/長方形 7"/>
          <p:cNvSpPr/>
          <p:nvPr/>
        </p:nvSpPr>
        <p:spPr>
          <a:xfrm>
            <a:off x="230187" y="2031326"/>
            <a:ext cx="5498557" cy="369332"/>
          </a:xfrm>
          <a:prstGeom prst="rect">
            <a:avLst/>
          </a:prstGeom>
        </p:spPr>
        <p:txBody>
          <a:bodyPr wrap="none">
            <a:spAutoFit/>
          </a:bodyPr>
          <a:lstStyle/>
          <a:p>
            <a:r>
              <a:rPr lang="ja-JP" altLang="en-US" dirty="0" smtClean="0"/>
              <a:t>CObjBulletと言う名前で　Ｃｐ</a:t>
            </a:r>
            <a:r>
              <a:rPr lang="ja-JP" altLang="en-US" dirty="0"/>
              <a:t>ｐ</a:t>
            </a:r>
            <a:r>
              <a:rPr lang="en-US" altLang="ja-JP" dirty="0" smtClean="0"/>
              <a:t>File</a:t>
            </a:r>
            <a:r>
              <a:rPr lang="ja-JP" altLang="en-US" dirty="0" smtClean="0"/>
              <a:t>とＨ</a:t>
            </a:r>
            <a:r>
              <a:rPr lang="en-US" altLang="ja-JP" dirty="0" smtClean="0"/>
              <a:t>File</a:t>
            </a:r>
            <a:r>
              <a:rPr lang="ja-JP" altLang="en-US" dirty="0" smtClean="0"/>
              <a:t>を作りましょう。</a:t>
            </a:r>
            <a:endParaRPr lang="ja-JP" altLang="en-US" dirty="0"/>
          </a:p>
        </p:txBody>
      </p:sp>
      <p:pic>
        <p:nvPicPr>
          <p:cNvPr id="9" name="図 8"/>
          <p:cNvPicPr>
            <a:picLocks noChangeAspect="1"/>
          </p:cNvPicPr>
          <p:nvPr/>
        </p:nvPicPr>
        <p:blipFill>
          <a:blip r:embed="rId4"/>
          <a:stretch>
            <a:fillRect/>
          </a:stretch>
        </p:blipFill>
        <p:spPr>
          <a:xfrm>
            <a:off x="275684" y="2947651"/>
            <a:ext cx="4143375" cy="333375"/>
          </a:xfrm>
          <a:prstGeom prst="rect">
            <a:avLst/>
          </a:prstGeom>
          <a:ln>
            <a:solidFill>
              <a:schemeClr val="tx1"/>
            </a:solidFill>
          </a:ln>
        </p:spPr>
      </p:pic>
      <p:pic>
        <p:nvPicPr>
          <p:cNvPr id="13" name="図 12"/>
          <p:cNvPicPr>
            <a:picLocks noChangeAspect="1"/>
          </p:cNvPicPr>
          <p:nvPr/>
        </p:nvPicPr>
        <p:blipFill>
          <a:blip r:embed="rId5"/>
          <a:stretch>
            <a:fillRect/>
          </a:stretch>
        </p:blipFill>
        <p:spPr>
          <a:xfrm>
            <a:off x="6075271" y="2215992"/>
            <a:ext cx="1790700" cy="1762125"/>
          </a:xfrm>
          <a:prstGeom prst="rect">
            <a:avLst/>
          </a:prstGeom>
          <a:ln>
            <a:solidFill>
              <a:schemeClr val="tx1"/>
            </a:solidFill>
          </a:ln>
        </p:spPr>
      </p:pic>
      <p:cxnSp>
        <p:nvCxnSpPr>
          <p:cNvPr id="10" name="直線矢印コネクタ 9"/>
          <p:cNvCxnSpPr/>
          <p:nvPr/>
        </p:nvCxnSpPr>
        <p:spPr>
          <a:xfrm>
            <a:off x="4683800" y="2839542"/>
            <a:ext cx="1842412" cy="108109"/>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230187" y="4308684"/>
            <a:ext cx="8874545" cy="369332"/>
          </a:xfrm>
          <a:prstGeom prst="rect">
            <a:avLst/>
          </a:prstGeom>
          <a:noFill/>
        </p:spPr>
        <p:txBody>
          <a:bodyPr wrap="none" rtlCol="0">
            <a:spAutoFit/>
          </a:bodyPr>
          <a:lstStyle/>
          <a:p>
            <a:r>
              <a:rPr lang="ja-JP" altLang="en-US" dirty="0" smtClean="0"/>
              <a:t>ＣｐｐとＨ</a:t>
            </a:r>
            <a:r>
              <a:rPr lang="en-US" altLang="ja-JP" dirty="0" smtClean="0"/>
              <a:t>file</a:t>
            </a:r>
            <a:r>
              <a:rPr lang="ja-JP" altLang="en-US" dirty="0" smtClean="0"/>
              <a:t>の作り方は主人公機作成で説明済みなので細かな内容は省略しています。</a:t>
            </a:r>
            <a:endParaRPr lang="en-US" altLang="ja-JP" dirty="0" smtClean="0"/>
          </a:p>
        </p:txBody>
      </p:sp>
    </p:spTree>
    <p:extLst>
      <p:ext uri="{BB962C8B-B14F-4D97-AF65-F5344CB8AC3E}">
        <p14:creationId xmlns:p14="http://schemas.microsoft.com/office/powerpoint/2010/main" val="2232933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298991" cy="646331"/>
          </a:xfrm>
          <a:prstGeom prst="rect">
            <a:avLst/>
          </a:prstGeom>
          <a:noFill/>
        </p:spPr>
        <p:txBody>
          <a:bodyPr wrap="none" rtlCol="0">
            <a:spAutoFit/>
          </a:bodyPr>
          <a:lstStyle/>
          <a:p>
            <a:r>
              <a:rPr kumimoji="1" lang="ja-JP" altLang="en-US" dirty="0" smtClean="0"/>
              <a:t>・</a:t>
            </a:r>
            <a:r>
              <a:rPr lang="ja-JP" altLang="en-US" dirty="0" smtClean="0"/>
              <a:t>弾丸</a:t>
            </a:r>
            <a:r>
              <a:rPr lang="en-US" altLang="ja-JP" dirty="0" err="1" smtClean="0"/>
              <a:t>ObjectProgram</a:t>
            </a:r>
            <a:r>
              <a:rPr lang="ja-JP" altLang="en-US" dirty="0" smtClean="0"/>
              <a:t>を作成する。</a:t>
            </a:r>
            <a:endParaRPr lang="en-US" altLang="ja-JP" dirty="0" smtClean="0"/>
          </a:p>
          <a:p>
            <a:r>
              <a:rPr lang="ja-JP" altLang="en-US" dirty="0"/>
              <a:t>　</a:t>
            </a:r>
            <a:r>
              <a:rPr lang="ja-JP" altLang="en-US" dirty="0" smtClean="0"/>
              <a:t>弾丸の</a:t>
            </a:r>
            <a:r>
              <a:rPr lang="en-US" altLang="ja-JP" dirty="0" smtClean="0"/>
              <a:t>Program</a:t>
            </a:r>
            <a:r>
              <a:rPr lang="ja-JP" altLang="en-US" dirty="0" smtClean="0"/>
              <a:t>が空っぽのモノを書きます中身は後です。主人公機の</a:t>
            </a:r>
            <a:r>
              <a:rPr lang="en-US" altLang="ja-JP" dirty="0" err="1" smtClean="0"/>
              <a:t>ObjectProgram</a:t>
            </a:r>
            <a:r>
              <a:rPr lang="ja-JP" altLang="en-US" dirty="0" smtClean="0"/>
              <a:t>を参考にすると良いでしょう。</a:t>
            </a:r>
            <a:endParaRPr lang="en-US" altLang="ja-JP" dirty="0" smtClean="0"/>
          </a:p>
        </p:txBody>
      </p:sp>
      <p:pic>
        <p:nvPicPr>
          <p:cNvPr id="5" name="図 4"/>
          <p:cNvPicPr>
            <a:picLocks noChangeAspect="1"/>
          </p:cNvPicPr>
          <p:nvPr/>
        </p:nvPicPr>
        <p:blipFill>
          <a:blip r:embed="rId2"/>
          <a:stretch>
            <a:fillRect/>
          </a:stretch>
        </p:blipFill>
        <p:spPr>
          <a:xfrm>
            <a:off x="201612" y="940832"/>
            <a:ext cx="6364288" cy="5788706"/>
          </a:xfrm>
          <a:prstGeom prst="rect">
            <a:avLst/>
          </a:prstGeom>
          <a:ln>
            <a:solidFill>
              <a:schemeClr val="tx1"/>
            </a:solidFill>
          </a:ln>
        </p:spPr>
      </p:pic>
      <p:sp>
        <p:nvSpPr>
          <p:cNvPr id="6" name="テキスト ボックス 5"/>
          <p:cNvSpPr txBox="1"/>
          <p:nvPr/>
        </p:nvSpPr>
        <p:spPr>
          <a:xfrm>
            <a:off x="201612" y="571500"/>
            <a:ext cx="1584088" cy="369332"/>
          </a:xfrm>
          <a:prstGeom prst="rect">
            <a:avLst/>
          </a:prstGeom>
          <a:noFill/>
        </p:spPr>
        <p:txBody>
          <a:bodyPr wrap="none" rtlCol="0">
            <a:spAutoFit/>
          </a:bodyPr>
          <a:lstStyle/>
          <a:p>
            <a:r>
              <a:rPr kumimoji="1" lang="ja-JP" altLang="en-US" dirty="0" smtClean="0"/>
              <a:t>ＣＯｂｊＢｕｌｌｅｔ</a:t>
            </a:r>
            <a:r>
              <a:rPr lang="en-US" altLang="ja-JP" dirty="0"/>
              <a:t>.</a:t>
            </a:r>
            <a:r>
              <a:rPr kumimoji="1" lang="ja-JP" altLang="en-US" dirty="0" smtClean="0"/>
              <a:t>ｈ</a:t>
            </a:r>
            <a:endParaRPr kumimoji="1" lang="ja-JP" altLang="en-US" dirty="0"/>
          </a:p>
        </p:txBody>
      </p:sp>
      <p:pic>
        <p:nvPicPr>
          <p:cNvPr id="7" name="図 6"/>
          <p:cNvPicPr>
            <a:picLocks noChangeAspect="1"/>
          </p:cNvPicPr>
          <p:nvPr/>
        </p:nvPicPr>
        <p:blipFill>
          <a:blip r:embed="rId3"/>
          <a:stretch>
            <a:fillRect/>
          </a:stretch>
        </p:blipFill>
        <p:spPr>
          <a:xfrm>
            <a:off x="6858574" y="940832"/>
            <a:ext cx="5142926" cy="5780819"/>
          </a:xfrm>
          <a:prstGeom prst="rect">
            <a:avLst/>
          </a:prstGeom>
          <a:ln>
            <a:solidFill>
              <a:schemeClr val="tx1"/>
            </a:solidFill>
          </a:ln>
        </p:spPr>
      </p:pic>
      <p:sp>
        <p:nvSpPr>
          <p:cNvPr id="8" name="テキスト ボックス 7"/>
          <p:cNvSpPr txBox="1"/>
          <p:nvPr/>
        </p:nvSpPr>
        <p:spPr>
          <a:xfrm>
            <a:off x="6858574" y="583516"/>
            <a:ext cx="1850186" cy="369332"/>
          </a:xfrm>
          <a:prstGeom prst="rect">
            <a:avLst/>
          </a:prstGeom>
          <a:noFill/>
        </p:spPr>
        <p:txBody>
          <a:bodyPr wrap="none" rtlCol="0">
            <a:spAutoFit/>
          </a:bodyPr>
          <a:lstStyle/>
          <a:p>
            <a:r>
              <a:rPr kumimoji="1" lang="ja-JP" altLang="en-US" dirty="0" smtClean="0"/>
              <a:t>ＣＯｂｊＢｕｌｌｅｔ</a:t>
            </a:r>
            <a:r>
              <a:rPr kumimoji="1" lang="en-US" altLang="ja-JP" dirty="0" smtClean="0"/>
              <a:t>.</a:t>
            </a:r>
            <a:r>
              <a:rPr kumimoji="1" lang="ja-JP" altLang="en-US" dirty="0" smtClean="0"/>
              <a:t>ｃｐｐ</a:t>
            </a:r>
            <a:endParaRPr kumimoji="1" lang="ja-JP" altLang="en-US" dirty="0"/>
          </a:p>
        </p:txBody>
      </p:sp>
    </p:spTree>
    <p:extLst>
      <p:ext uri="{BB962C8B-B14F-4D97-AF65-F5344CB8AC3E}">
        <p14:creationId xmlns:p14="http://schemas.microsoft.com/office/powerpoint/2010/main" val="1065222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887976" cy="646331"/>
          </a:xfrm>
          <a:prstGeom prst="rect">
            <a:avLst/>
          </a:prstGeom>
          <a:noFill/>
        </p:spPr>
        <p:txBody>
          <a:bodyPr wrap="none" rtlCol="0">
            <a:spAutoFit/>
          </a:bodyPr>
          <a:lstStyle/>
          <a:p>
            <a:r>
              <a:rPr kumimoji="1" lang="ja-JP" altLang="en-US" dirty="0" smtClean="0"/>
              <a:t>・作った</a:t>
            </a:r>
            <a:r>
              <a:rPr lang="ja-JP" altLang="en-US" dirty="0"/>
              <a:t>弾丸</a:t>
            </a:r>
            <a:r>
              <a:rPr kumimoji="1" lang="en-US" altLang="ja-JP" dirty="0" smtClean="0"/>
              <a:t>Object</a:t>
            </a:r>
            <a:r>
              <a:rPr kumimoji="1" lang="ja-JP" altLang="en-US" dirty="0" smtClean="0"/>
              <a:t>の</a:t>
            </a:r>
            <a:r>
              <a:rPr lang="en-US" altLang="ja-JP" dirty="0" smtClean="0"/>
              <a:t>program</a:t>
            </a:r>
            <a:r>
              <a:rPr lang="ja-JP" altLang="en-US" dirty="0"/>
              <a:t>の</a:t>
            </a:r>
            <a:r>
              <a:rPr lang="ja-JP" altLang="en-US" dirty="0" smtClean="0"/>
              <a:t>関連付けに必要なモノを登録させる。</a:t>
            </a:r>
            <a:endParaRPr lang="en-US" altLang="ja-JP" dirty="0" smtClean="0"/>
          </a:p>
          <a:p>
            <a:r>
              <a:rPr kumimoji="1" lang="ja-JP" altLang="en-US" dirty="0"/>
              <a:t>　</a:t>
            </a:r>
            <a:r>
              <a:rPr kumimoji="1" lang="ja-JP" altLang="en-US" dirty="0" smtClean="0"/>
              <a:t>ＧａｍｅＨｅａｄ</a:t>
            </a:r>
            <a:r>
              <a:rPr kumimoji="1" lang="en-US" altLang="ja-JP" dirty="0" smtClean="0"/>
              <a:t>.</a:t>
            </a:r>
            <a:r>
              <a:rPr kumimoji="1" lang="ja-JP" altLang="en-US" dirty="0" err="1" smtClean="0"/>
              <a:t>ｈ</a:t>
            </a:r>
            <a:r>
              <a:rPr kumimoji="1" lang="ja-JP" altLang="en-US" dirty="0" smtClean="0"/>
              <a:t>に先に登録を済ませておきましょう。</a:t>
            </a:r>
            <a:endParaRPr kumimoji="1" lang="ja-JP" altLang="en-US" dirty="0"/>
          </a:p>
        </p:txBody>
      </p:sp>
      <p:pic>
        <p:nvPicPr>
          <p:cNvPr id="5" name="図 4"/>
          <p:cNvPicPr>
            <a:picLocks noChangeAspect="1"/>
          </p:cNvPicPr>
          <p:nvPr/>
        </p:nvPicPr>
        <p:blipFill>
          <a:blip r:embed="rId2"/>
          <a:stretch>
            <a:fillRect/>
          </a:stretch>
        </p:blipFill>
        <p:spPr>
          <a:xfrm>
            <a:off x="300037" y="865187"/>
            <a:ext cx="3819525" cy="1647825"/>
          </a:xfrm>
          <a:prstGeom prst="rect">
            <a:avLst/>
          </a:prstGeom>
          <a:ln>
            <a:solidFill>
              <a:schemeClr val="tx1"/>
            </a:solidFill>
          </a:ln>
        </p:spPr>
      </p:pic>
      <p:pic>
        <p:nvPicPr>
          <p:cNvPr id="6" name="図 5"/>
          <p:cNvPicPr>
            <a:picLocks noChangeAspect="1"/>
          </p:cNvPicPr>
          <p:nvPr/>
        </p:nvPicPr>
        <p:blipFill>
          <a:blip r:embed="rId3"/>
          <a:stretch>
            <a:fillRect/>
          </a:stretch>
        </p:blipFill>
        <p:spPr>
          <a:xfrm>
            <a:off x="300036" y="2731868"/>
            <a:ext cx="3819525" cy="714375"/>
          </a:xfrm>
          <a:prstGeom prst="rect">
            <a:avLst/>
          </a:prstGeom>
          <a:ln>
            <a:solidFill>
              <a:schemeClr val="tx1"/>
            </a:solidFill>
          </a:ln>
        </p:spPr>
      </p:pic>
      <p:cxnSp>
        <p:nvCxnSpPr>
          <p:cNvPr id="7" name="直線矢印コネクタ 6"/>
          <p:cNvCxnSpPr/>
          <p:nvPr/>
        </p:nvCxnSpPr>
        <p:spPr>
          <a:xfrm flipH="1">
            <a:off x="1485900" y="2095500"/>
            <a:ext cx="3632200" cy="1270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H="1">
            <a:off x="2209798" y="2581561"/>
            <a:ext cx="2908302" cy="589251"/>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305425" y="1923534"/>
            <a:ext cx="3137397" cy="369332"/>
          </a:xfrm>
          <a:prstGeom prst="rect">
            <a:avLst/>
          </a:prstGeom>
          <a:noFill/>
        </p:spPr>
        <p:txBody>
          <a:bodyPr wrap="none" rtlCol="0">
            <a:spAutoFit/>
          </a:bodyPr>
          <a:lstStyle/>
          <a:p>
            <a:r>
              <a:rPr kumimoji="1" lang="ja-JP" altLang="en-US" dirty="0" smtClean="0"/>
              <a:t>追加：</a:t>
            </a:r>
            <a:r>
              <a:rPr kumimoji="1" lang="en-US" altLang="ja-JP" dirty="0" smtClean="0"/>
              <a:t>Object</a:t>
            </a:r>
            <a:r>
              <a:rPr kumimoji="1" lang="ja-JP" altLang="en-US" dirty="0" smtClean="0"/>
              <a:t>名を入れましょう。</a:t>
            </a:r>
            <a:endParaRPr kumimoji="1" lang="ja-JP" altLang="en-US" dirty="0"/>
          </a:p>
        </p:txBody>
      </p:sp>
      <p:sp>
        <p:nvSpPr>
          <p:cNvPr id="16" name="テキスト ボックス 15"/>
          <p:cNvSpPr txBox="1"/>
          <p:nvPr/>
        </p:nvSpPr>
        <p:spPr>
          <a:xfrm>
            <a:off x="5305425" y="2396895"/>
            <a:ext cx="3935693" cy="369332"/>
          </a:xfrm>
          <a:prstGeom prst="rect">
            <a:avLst/>
          </a:prstGeom>
          <a:noFill/>
        </p:spPr>
        <p:txBody>
          <a:bodyPr wrap="none" rtlCol="0">
            <a:spAutoFit/>
          </a:bodyPr>
          <a:lstStyle/>
          <a:p>
            <a:r>
              <a:rPr kumimoji="1" lang="ja-JP" altLang="en-US" dirty="0" smtClean="0"/>
              <a:t>追加：</a:t>
            </a:r>
            <a:r>
              <a:rPr lang="en-US" altLang="ja-JP" dirty="0" err="1" smtClean="0"/>
              <a:t>HeaderFile</a:t>
            </a:r>
            <a:r>
              <a:rPr lang="ja-JP" altLang="en-US" dirty="0" err="1" smtClean="0"/>
              <a:t>も登</a:t>
            </a:r>
            <a:r>
              <a:rPr lang="ja-JP" altLang="en-US" dirty="0" smtClean="0"/>
              <a:t>録しておきましょう</a:t>
            </a:r>
            <a:endParaRPr kumimoji="1" lang="ja-JP" altLang="en-US" dirty="0"/>
          </a:p>
        </p:txBody>
      </p:sp>
      <p:sp>
        <p:nvSpPr>
          <p:cNvPr id="18" name="テキスト ボックス 17"/>
          <p:cNvSpPr txBox="1"/>
          <p:nvPr/>
        </p:nvSpPr>
        <p:spPr>
          <a:xfrm>
            <a:off x="300036" y="4013200"/>
            <a:ext cx="6824304" cy="369332"/>
          </a:xfrm>
          <a:prstGeom prst="rect">
            <a:avLst/>
          </a:prstGeom>
          <a:noFill/>
        </p:spPr>
        <p:txBody>
          <a:bodyPr wrap="none" rtlCol="0">
            <a:spAutoFit/>
          </a:bodyPr>
          <a:lstStyle/>
          <a:p>
            <a:r>
              <a:rPr kumimoji="1" lang="ja-JP" altLang="en-US" dirty="0" smtClean="0"/>
              <a:t>登録は、先に済ませておくと</a:t>
            </a:r>
            <a:r>
              <a:rPr lang="en-US" altLang="ja-JP" dirty="0" smtClean="0"/>
              <a:t>Miss</a:t>
            </a:r>
            <a:r>
              <a:rPr lang="ja-JP" altLang="en-US" dirty="0"/>
              <a:t>率</a:t>
            </a:r>
            <a:r>
              <a:rPr lang="ja-JP" altLang="en-US" dirty="0" smtClean="0"/>
              <a:t>が下がるのでやっておきましょう。</a:t>
            </a:r>
            <a:endParaRPr kumimoji="1" lang="ja-JP" altLang="en-US" dirty="0"/>
          </a:p>
        </p:txBody>
      </p:sp>
    </p:spTree>
    <p:extLst>
      <p:ext uri="{BB962C8B-B14F-4D97-AF65-F5344CB8AC3E}">
        <p14:creationId xmlns:p14="http://schemas.microsoft.com/office/powerpoint/2010/main" val="124985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583236" cy="923330"/>
          </a:xfrm>
          <a:prstGeom prst="rect">
            <a:avLst/>
          </a:prstGeom>
          <a:noFill/>
        </p:spPr>
        <p:txBody>
          <a:bodyPr wrap="none" rtlCol="0">
            <a:spAutoFit/>
          </a:bodyPr>
          <a:lstStyle/>
          <a:p>
            <a:r>
              <a:rPr kumimoji="1" lang="ja-JP" altLang="en-US" dirty="0" smtClean="0"/>
              <a:t>・弾丸の</a:t>
            </a:r>
            <a:r>
              <a:rPr kumimoji="1" lang="en-US" altLang="ja-JP" dirty="0" smtClean="0"/>
              <a:t>Graphic</a:t>
            </a:r>
            <a:r>
              <a:rPr kumimoji="1" lang="ja-JP" altLang="en-US" dirty="0" smtClean="0"/>
              <a:t>を描画部分を作成する</a:t>
            </a:r>
            <a:endParaRPr kumimoji="1" lang="en-US" altLang="ja-JP" dirty="0" smtClean="0"/>
          </a:p>
          <a:p>
            <a:r>
              <a:rPr lang="ja-JP" altLang="en-US" dirty="0"/>
              <a:t>　</a:t>
            </a:r>
            <a:r>
              <a:rPr lang="ja-JP" altLang="en-US" dirty="0" smtClean="0"/>
              <a:t>ここも、主人公機の</a:t>
            </a:r>
            <a:r>
              <a:rPr lang="en-US" altLang="ja-JP" dirty="0" smtClean="0"/>
              <a:t>Program</a:t>
            </a:r>
            <a:r>
              <a:rPr lang="ja-JP" altLang="en-US" dirty="0" smtClean="0"/>
              <a:t>を</a:t>
            </a:r>
            <a:r>
              <a:rPr lang="ja-JP" altLang="en-US" dirty="0"/>
              <a:t>参考</a:t>
            </a:r>
            <a:r>
              <a:rPr lang="ja-JP" altLang="en-US" dirty="0" smtClean="0"/>
              <a:t>に作るのですが、描画元の部分を主人公機から弾丸の</a:t>
            </a:r>
            <a:r>
              <a:rPr lang="en-US" altLang="ja-JP" dirty="0" smtClean="0"/>
              <a:t>Graphic</a:t>
            </a:r>
            <a:r>
              <a:rPr lang="ja-JP" altLang="en-US" dirty="0" smtClean="0"/>
              <a:t>まで、ずらす必要が</a:t>
            </a:r>
            <a:endParaRPr lang="en-US" altLang="ja-JP" dirty="0" smtClean="0"/>
          </a:p>
          <a:p>
            <a:r>
              <a:rPr kumimoji="1" lang="ja-JP" altLang="en-US" dirty="0" smtClean="0"/>
              <a:t>あります</a:t>
            </a:r>
            <a:r>
              <a:rPr kumimoji="1" lang="ja-JP" altLang="en-US" dirty="0"/>
              <a:t>。</a:t>
            </a:r>
          </a:p>
        </p:txBody>
      </p:sp>
      <p:pic>
        <p:nvPicPr>
          <p:cNvPr id="5" name="図 4"/>
          <p:cNvPicPr>
            <a:picLocks noChangeAspect="1"/>
          </p:cNvPicPr>
          <p:nvPr/>
        </p:nvPicPr>
        <p:blipFill>
          <a:blip r:embed="rId2"/>
          <a:stretch>
            <a:fillRect/>
          </a:stretch>
        </p:blipFill>
        <p:spPr>
          <a:xfrm>
            <a:off x="5708650" y="2052637"/>
            <a:ext cx="5191834" cy="3205163"/>
          </a:xfrm>
          <a:prstGeom prst="rect">
            <a:avLst/>
          </a:prstGeom>
          <a:ln>
            <a:solidFill>
              <a:schemeClr val="tx1"/>
            </a:solidFill>
          </a:ln>
        </p:spPr>
      </p:pic>
      <p:sp>
        <p:nvSpPr>
          <p:cNvPr id="6" name="テキスト ボックス 5"/>
          <p:cNvSpPr txBox="1"/>
          <p:nvPr/>
        </p:nvSpPr>
        <p:spPr>
          <a:xfrm>
            <a:off x="6114423" y="1289605"/>
            <a:ext cx="855042" cy="369332"/>
          </a:xfrm>
          <a:prstGeom prst="rect">
            <a:avLst/>
          </a:prstGeom>
          <a:noFill/>
        </p:spPr>
        <p:txBody>
          <a:bodyPr wrap="none" rtlCol="0">
            <a:spAutoFit/>
          </a:bodyPr>
          <a:lstStyle/>
          <a:p>
            <a:r>
              <a:rPr kumimoji="1" lang="en-US" altLang="ja-JP" dirty="0" smtClean="0">
                <a:solidFill>
                  <a:srgbClr val="FF0000"/>
                </a:solidFill>
              </a:rPr>
              <a:t>32pixel</a:t>
            </a:r>
            <a:endParaRPr kumimoji="1" lang="ja-JP" altLang="en-US" dirty="0">
              <a:solidFill>
                <a:srgbClr val="FF0000"/>
              </a:solidFill>
            </a:endParaRPr>
          </a:p>
        </p:txBody>
      </p:sp>
      <p:sp>
        <p:nvSpPr>
          <p:cNvPr id="7" name="テキスト ボックス 6"/>
          <p:cNvSpPr txBox="1"/>
          <p:nvPr/>
        </p:nvSpPr>
        <p:spPr>
          <a:xfrm>
            <a:off x="7006227" y="1289605"/>
            <a:ext cx="855042" cy="369332"/>
          </a:xfrm>
          <a:prstGeom prst="rect">
            <a:avLst/>
          </a:prstGeom>
          <a:noFill/>
        </p:spPr>
        <p:txBody>
          <a:bodyPr wrap="none" rtlCol="0">
            <a:spAutoFit/>
          </a:bodyPr>
          <a:lstStyle/>
          <a:p>
            <a:r>
              <a:rPr lang="en-US" altLang="ja-JP" dirty="0" smtClean="0">
                <a:solidFill>
                  <a:srgbClr val="FF0000"/>
                </a:solidFill>
              </a:rPr>
              <a:t>64</a:t>
            </a:r>
            <a:r>
              <a:rPr kumimoji="1" lang="en-US" altLang="ja-JP" dirty="0" smtClean="0">
                <a:solidFill>
                  <a:srgbClr val="FF0000"/>
                </a:solidFill>
              </a:rPr>
              <a:t>pixel</a:t>
            </a:r>
            <a:endParaRPr kumimoji="1" lang="ja-JP" altLang="en-US" dirty="0">
              <a:solidFill>
                <a:srgbClr val="FF0000"/>
              </a:solidFill>
            </a:endParaRPr>
          </a:p>
        </p:txBody>
      </p:sp>
      <p:sp>
        <p:nvSpPr>
          <p:cNvPr id="8" name="テキスト ボックス 7"/>
          <p:cNvSpPr txBox="1"/>
          <p:nvPr/>
        </p:nvSpPr>
        <p:spPr>
          <a:xfrm>
            <a:off x="5351739" y="1301789"/>
            <a:ext cx="738023" cy="369332"/>
          </a:xfrm>
          <a:prstGeom prst="rect">
            <a:avLst/>
          </a:prstGeom>
          <a:noFill/>
        </p:spPr>
        <p:txBody>
          <a:bodyPr wrap="none" rtlCol="0">
            <a:spAutoFit/>
          </a:bodyPr>
          <a:lstStyle/>
          <a:p>
            <a:r>
              <a:rPr lang="en-US" altLang="ja-JP" dirty="0">
                <a:solidFill>
                  <a:srgbClr val="FF0000"/>
                </a:solidFill>
              </a:rPr>
              <a:t>0</a:t>
            </a:r>
            <a:r>
              <a:rPr kumimoji="1" lang="en-US" altLang="ja-JP" dirty="0" smtClean="0">
                <a:solidFill>
                  <a:srgbClr val="FF0000"/>
                </a:solidFill>
              </a:rPr>
              <a:t>pixel</a:t>
            </a:r>
            <a:endParaRPr kumimoji="1" lang="ja-JP" altLang="en-US" dirty="0">
              <a:solidFill>
                <a:srgbClr val="FF0000"/>
              </a:solidFill>
            </a:endParaRPr>
          </a:p>
        </p:txBody>
      </p:sp>
      <p:cxnSp>
        <p:nvCxnSpPr>
          <p:cNvPr id="10" name="直線矢印コネクタ 9"/>
          <p:cNvCxnSpPr>
            <a:stCxn id="8" idx="2"/>
          </p:cNvCxnSpPr>
          <p:nvPr/>
        </p:nvCxnSpPr>
        <p:spPr>
          <a:xfrm>
            <a:off x="5720751" y="1671121"/>
            <a:ext cx="88900" cy="5596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6554123" y="1609824"/>
            <a:ext cx="88900" cy="5596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7423018" y="1609824"/>
            <a:ext cx="88900" cy="5596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8278060" y="1609823"/>
            <a:ext cx="88900" cy="5596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7864392" y="1301789"/>
            <a:ext cx="855042" cy="369332"/>
          </a:xfrm>
          <a:prstGeom prst="rect">
            <a:avLst/>
          </a:prstGeom>
          <a:noFill/>
        </p:spPr>
        <p:txBody>
          <a:bodyPr wrap="none" rtlCol="0">
            <a:spAutoFit/>
          </a:bodyPr>
          <a:lstStyle/>
          <a:p>
            <a:r>
              <a:rPr lang="en-US" altLang="ja-JP" dirty="0" smtClean="0">
                <a:solidFill>
                  <a:srgbClr val="FF0000"/>
                </a:solidFill>
              </a:rPr>
              <a:t>96</a:t>
            </a:r>
            <a:r>
              <a:rPr kumimoji="1" lang="en-US" altLang="ja-JP" dirty="0" smtClean="0">
                <a:solidFill>
                  <a:srgbClr val="FF0000"/>
                </a:solidFill>
              </a:rPr>
              <a:t>pixel</a:t>
            </a:r>
            <a:endParaRPr kumimoji="1" lang="ja-JP" altLang="en-US" dirty="0">
              <a:solidFill>
                <a:srgbClr val="FF0000"/>
              </a:solidFill>
            </a:endParaRPr>
          </a:p>
        </p:txBody>
      </p:sp>
      <p:cxnSp>
        <p:nvCxnSpPr>
          <p:cNvPr id="17" name="直線矢印コネクタ 16"/>
          <p:cNvCxnSpPr/>
          <p:nvPr/>
        </p:nvCxnSpPr>
        <p:spPr>
          <a:xfrm>
            <a:off x="9117301" y="1605060"/>
            <a:ext cx="88900" cy="5596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8734230" y="1302860"/>
            <a:ext cx="972061" cy="369332"/>
          </a:xfrm>
          <a:prstGeom prst="rect">
            <a:avLst/>
          </a:prstGeom>
          <a:noFill/>
        </p:spPr>
        <p:txBody>
          <a:bodyPr wrap="none" rtlCol="0">
            <a:spAutoFit/>
          </a:bodyPr>
          <a:lstStyle/>
          <a:p>
            <a:r>
              <a:rPr lang="en-US" altLang="ja-JP" dirty="0" smtClean="0">
                <a:solidFill>
                  <a:srgbClr val="FF0000"/>
                </a:solidFill>
              </a:rPr>
              <a:t>126</a:t>
            </a:r>
            <a:r>
              <a:rPr kumimoji="1" lang="en-US" altLang="ja-JP" dirty="0" smtClean="0">
                <a:solidFill>
                  <a:srgbClr val="FF0000"/>
                </a:solidFill>
              </a:rPr>
              <a:t>pixel</a:t>
            </a:r>
            <a:endParaRPr kumimoji="1" lang="ja-JP" altLang="en-US" dirty="0">
              <a:solidFill>
                <a:srgbClr val="FF0000"/>
              </a:solidFill>
            </a:endParaRPr>
          </a:p>
        </p:txBody>
      </p:sp>
      <p:cxnSp>
        <p:nvCxnSpPr>
          <p:cNvPr id="19" name="直線矢印コネクタ 18"/>
          <p:cNvCxnSpPr/>
          <p:nvPr/>
        </p:nvCxnSpPr>
        <p:spPr>
          <a:xfrm>
            <a:off x="5339638" y="2763876"/>
            <a:ext cx="463948" cy="279816"/>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669102" y="2409347"/>
            <a:ext cx="855042" cy="369332"/>
          </a:xfrm>
          <a:prstGeom prst="rect">
            <a:avLst/>
          </a:prstGeom>
          <a:noFill/>
        </p:spPr>
        <p:txBody>
          <a:bodyPr wrap="none" rtlCol="0">
            <a:spAutoFit/>
          </a:bodyPr>
          <a:lstStyle/>
          <a:p>
            <a:r>
              <a:rPr kumimoji="1" lang="en-US" altLang="ja-JP" dirty="0" smtClean="0">
                <a:solidFill>
                  <a:schemeClr val="accent6">
                    <a:lumMod val="75000"/>
                  </a:schemeClr>
                </a:solidFill>
              </a:rPr>
              <a:t>32pixel</a:t>
            </a:r>
            <a:endParaRPr kumimoji="1" lang="ja-JP" altLang="en-US" dirty="0">
              <a:solidFill>
                <a:schemeClr val="accent6">
                  <a:lumMod val="75000"/>
                </a:schemeClr>
              </a:solidFill>
            </a:endParaRPr>
          </a:p>
        </p:txBody>
      </p:sp>
      <p:cxnSp>
        <p:nvCxnSpPr>
          <p:cNvPr id="22" name="直線矢印コネクタ 21"/>
          <p:cNvCxnSpPr/>
          <p:nvPr/>
        </p:nvCxnSpPr>
        <p:spPr>
          <a:xfrm>
            <a:off x="5327251" y="3553457"/>
            <a:ext cx="463948" cy="279816"/>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4662909" y="3184125"/>
            <a:ext cx="855042" cy="369332"/>
          </a:xfrm>
          <a:prstGeom prst="rect">
            <a:avLst/>
          </a:prstGeom>
          <a:noFill/>
        </p:spPr>
        <p:txBody>
          <a:bodyPr wrap="none" rtlCol="0">
            <a:spAutoFit/>
          </a:bodyPr>
          <a:lstStyle/>
          <a:p>
            <a:r>
              <a:rPr lang="en-US" altLang="ja-JP" dirty="0" smtClean="0">
                <a:solidFill>
                  <a:schemeClr val="accent6">
                    <a:lumMod val="75000"/>
                  </a:schemeClr>
                </a:solidFill>
              </a:rPr>
              <a:t>64</a:t>
            </a:r>
            <a:r>
              <a:rPr kumimoji="1" lang="en-US" altLang="ja-JP" dirty="0" smtClean="0">
                <a:solidFill>
                  <a:schemeClr val="accent6">
                    <a:lumMod val="75000"/>
                  </a:schemeClr>
                </a:solidFill>
              </a:rPr>
              <a:t>pixel</a:t>
            </a:r>
            <a:endParaRPr kumimoji="1" lang="ja-JP" altLang="en-US" dirty="0">
              <a:solidFill>
                <a:schemeClr val="accent6">
                  <a:lumMod val="75000"/>
                </a:schemeClr>
              </a:solidFill>
            </a:endParaRPr>
          </a:p>
        </p:txBody>
      </p:sp>
      <p:pic>
        <p:nvPicPr>
          <p:cNvPr id="25" name="図 24"/>
          <p:cNvPicPr>
            <a:picLocks noChangeAspect="1"/>
          </p:cNvPicPr>
          <p:nvPr/>
        </p:nvPicPr>
        <p:blipFill>
          <a:blip r:embed="rId3"/>
          <a:stretch>
            <a:fillRect/>
          </a:stretch>
        </p:blipFill>
        <p:spPr>
          <a:xfrm>
            <a:off x="6697868" y="4248608"/>
            <a:ext cx="3008423" cy="1402892"/>
          </a:xfrm>
          <a:prstGeom prst="rect">
            <a:avLst/>
          </a:prstGeom>
          <a:ln>
            <a:solidFill>
              <a:schemeClr val="tx1"/>
            </a:solidFill>
          </a:ln>
        </p:spPr>
      </p:pic>
      <p:pic>
        <p:nvPicPr>
          <p:cNvPr id="2" name="図 1"/>
          <p:cNvPicPr>
            <a:picLocks noChangeAspect="1"/>
          </p:cNvPicPr>
          <p:nvPr/>
        </p:nvPicPr>
        <p:blipFill>
          <a:blip r:embed="rId4"/>
          <a:stretch>
            <a:fillRect/>
          </a:stretch>
        </p:blipFill>
        <p:spPr>
          <a:xfrm>
            <a:off x="241410" y="1059951"/>
            <a:ext cx="3369113" cy="992685"/>
          </a:xfrm>
          <a:prstGeom prst="rect">
            <a:avLst/>
          </a:prstGeom>
          <a:ln>
            <a:solidFill>
              <a:schemeClr val="tx1"/>
            </a:solidFill>
          </a:ln>
        </p:spPr>
      </p:pic>
      <p:pic>
        <p:nvPicPr>
          <p:cNvPr id="3" name="図 2"/>
          <p:cNvPicPr>
            <a:picLocks noChangeAspect="1"/>
          </p:cNvPicPr>
          <p:nvPr/>
        </p:nvPicPr>
        <p:blipFill>
          <a:blip r:embed="rId5"/>
          <a:stretch>
            <a:fillRect/>
          </a:stretch>
        </p:blipFill>
        <p:spPr>
          <a:xfrm>
            <a:off x="217966" y="2669223"/>
            <a:ext cx="4324350" cy="3390900"/>
          </a:xfrm>
          <a:prstGeom prst="rect">
            <a:avLst/>
          </a:prstGeom>
          <a:ln>
            <a:solidFill>
              <a:schemeClr val="tx1"/>
            </a:solidFill>
          </a:ln>
        </p:spPr>
      </p:pic>
      <p:cxnSp>
        <p:nvCxnSpPr>
          <p:cNvPr id="26" name="直線矢印コネクタ 25"/>
          <p:cNvCxnSpPr/>
          <p:nvPr/>
        </p:nvCxnSpPr>
        <p:spPr>
          <a:xfrm flipH="1" flipV="1">
            <a:off x="2044700" y="4248608"/>
            <a:ext cx="4598324" cy="678992"/>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318563" y="5709036"/>
            <a:ext cx="4844660" cy="646331"/>
          </a:xfrm>
          <a:prstGeom prst="rect">
            <a:avLst/>
          </a:prstGeom>
          <a:noFill/>
        </p:spPr>
        <p:txBody>
          <a:bodyPr wrap="none" rtlCol="0">
            <a:spAutoFit/>
          </a:bodyPr>
          <a:lstStyle/>
          <a:p>
            <a:r>
              <a:rPr lang="ja-JP" altLang="en-US" dirty="0" smtClean="0"/>
              <a:t>切り取り位置は</a:t>
            </a:r>
            <a:r>
              <a:rPr lang="en-US" altLang="ja-JP" dirty="0" smtClean="0"/>
              <a:t>Graphic</a:t>
            </a:r>
            <a:r>
              <a:rPr lang="ja-JP" altLang="en-US" dirty="0" smtClean="0"/>
              <a:t>の右側にある弾丸なので</a:t>
            </a:r>
            <a:endParaRPr lang="en-US" altLang="ja-JP" dirty="0" smtClean="0"/>
          </a:p>
          <a:p>
            <a:r>
              <a:rPr lang="en-US" altLang="ja-JP" dirty="0" smtClean="0"/>
              <a:t>pixel</a:t>
            </a:r>
            <a:r>
              <a:rPr lang="ja-JP" altLang="en-US" dirty="0" smtClean="0"/>
              <a:t>位置は上記に決定しましょう。</a:t>
            </a:r>
            <a:endParaRPr kumimoji="1" lang="ja-JP" altLang="en-US" dirty="0"/>
          </a:p>
        </p:txBody>
      </p:sp>
      <p:cxnSp>
        <p:nvCxnSpPr>
          <p:cNvPr id="24" name="直線矢印コネクタ 23"/>
          <p:cNvCxnSpPr/>
          <p:nvPr/>
        </p:nvCxnSpPr>
        <p:spPr>
          <a:xfrm>
            <a:off x="5352735" y="1952336"/>
            <a:ext cx="463948" cy="279816"/>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4682199" y="1597807"/>
            <a:ext cx="790922" cy="369332"/>
          </a:xfrm>
          <a:prstGeom prst="rect">
            <a:avLst/>
          </a:prstGeom>
          <a:noFill/>
        </p:spPr>
        <p:txBody>
          <a:bodyPr wrap="none" rtlCol="0">
            <a:spAutoFit/>
          </a:bodyPr>
          <a:lstStyle/>
          <a:p>
            <a:r>
              <a:rPr lang="ja-JP" altLang="en-US" dirty="0">
                <a:solidFill>
                  <a:schemeClr val="accent6">
                    <a:lumMod val="75000"/>
                  </a:schemeClr>
                </a:solidFill>
              </a:rPr>
              <a:t> </a:t>
            </a:r>
            <a:r>
              <a:rPr lang="en-US" altLang="ja-JP" dirty="0" smtClean="0">
                <a:solidFill>
                  <a:schemeClr val="accent6">
                    <a:lumMod val="75000"/>
                  </a:schemeClr>
                </a:solidFill>
              </a:rPr>
              <a:t>0</a:t>
            </a:r>
            <a:r>
              <a:rPr kumimoji="1" lang="en-US" altLang="ja-JP" dirty="0" smtClean="0">
                <a:solidFill>
                  <a:schemeClr val="accent6">
                    <a:lumMod val="75000"/>
                  </a:schemeClr>
                </a:solidFill>
              </a:rPr>
              <a:t>pixel</a:t>
            </a:r>
            <a:endParaRPr kumimoji="1" lang="ja-JP" altLang="en-US" dirty="0">
              <a:solidFill>
                <a:schemeClr val="accent6">
                  <a:lumMod val="75000"/>
                </a:schemeClr>
              </a:solidFill>
            </a:endParaRPr>
          </a:p>
        </p:txBody>
      </p:sp>
    </p:spTree>
    <p:extLst>
      <p:ext uri="{BB962C8B-B14F-4D97-AF65-F5344CB8AC3E}">
        <p14:creationId xmlns:p14="http://schemas.microsoft.com/office/powerpoint/2010/main" val="4234972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163458" cy="923330"/>
          </a:xfrm>
          <a:prstGeom prst="rect">
            <a:avLst/>
          </a:prstGeom>
          <a:noFill/>
        </p:spPr>
        <p:txBody>
          <a:bodyPr wrap="none" rtlCol="0">
            <a:spAutoFit/>
          </a:bodyPr>
          <a:lstStyle/>
          <a:p>
            <a:r>
              <a:rPr kumimoji="1" lang="ja-JP" altLang="en-US" dirty="0" smtClean="0"/>
              <a:t>・とりあえずＳｃｅｎｅＭａｉｎ</a:t>
            </a:r>
            <a:r>
              <a:rPr kumimoji="1" lang="en-US" altLang="ja-JP" dirty="0" smtClean="0"/>
              <a:t>.</a:t>
            </a:r>
            <a:r>
              <a:rPr kumimoji="1" lang="en-US" altLang="ja-JP" dirty="0" err="1" smtClean="0"/>
              <a:t>cpp</a:t>
            </a:r>
            <a:r>
              <a:rPr kumimoji="1" lang="ja-JP" altLang="en-US" dirty="0" smtClean="0"/>
              <a:t>で弾丸</a:t>
            </a:r>
            <a:r>
              <a:rPr kumimoji="1" lang="en-US" altLang="ja-JP" dirty="0" smtClean="0"/>
              <a:t>object</a:t>
            </a:r>
            <a:r>
              <a:rPr kumimoji="1" lang="ja-JP" altLang="en-US" dirty="0" smtClean="0"/>
              <a:t>を仮配置してみる。</a:t>
            </a:r>
            <a:endParaRPr kumimoji="1" lang="en-US" altLang="ja-JP" dirty="0" smtClean="0"/>
          </a:p>
          <a:p>
            <a:r>
              <a:rPr lang="ja-JP" altLang="en-US" dirty="0" smtClean="0"/>
              <a:t>　</a:t>
            </a:r>
            <a:r>
              <a:rPr lang="en-US" altLang="ja-JP" dirty="0" smtClean="0"/>
              <a:t>Program</a:t>
            </a:r>
            <a:r>
              <a:rPr lang="ja-JP" altLang="en-US" dirty="0" smtClean="0"/>
              <a:t>をしている中で、いきなり正解を求めるのは間違っています。弾丸いきなり作ろうと考えずに、とりあえず弾丸が表示</a:t>
            </a:r>
            <a:endParaRPr lang="en-US" altLang="ja-JP" dirty="0" smtClean="0"/>
          </a:p>
          <a:p>
            <a:r>
              <a:rPr lang="ja-JP" altLang="en-US" dirty="0" smtClean="0"/>
              <a:t>できるかの確認、とりあえず配置できるかの確認と何度も</a:t>
            </a:r>
            <a:r>
              <a:rPr lang="en-US" altLang="ja-JP" dirty="0" smtClean="0"/>
              <a:t>Test</a:t>
            </a:r>
            <a:r>
              <a:rPr lang="ja-JP" altLang="en-US" dirty="0" smtClean="0"/>
              <a:t>を繰り返し最終的に弾丸の</a:t>
            </a:r>
            <a:r>
              <a:rPr lang="en-US" altLang="ja-JP" dirty="0" smtClean="0"/>
              <a:t>program</a:t>
            </a:r>
            <a:r>
              <a:rPr lang="ja-JP" altLang="en-US" dirty="0" smtClean="0"/>
              <a:t>が完成させます。</a:t>
            </a:r>
            <a:endParaRPr lang="en-US" altLang="ja-JP" dirty="0"/>
          </a:p>
        </p:txBody>
      </p:sp>
      <p:pic>
        <p:nvPicPr>
          <p:cNvPr id="5" name="図 4"/>
          <p:cNvPicPr>
            <a:picLocks noChangeAspect="1"/>
          </p:cNvPicPr>
          <p:nvPr/>
        </p:nvPicPr>
        <p:blipFill>
          <a:blip r:embed="rId2"/>
          <a:stretch>
            <a:fillRect/>
          </a:stretch>
        </p:blipFill>
        <p:spPr>
          <a:xfrm>
            <a:off x="222249" y="968316"/>
            <a:ext cx="2796886" cy="1025525"/>
          </a:xfrm>
          <a:prstGeom prst="rect">
            <a:avLst/>
          </a:prstGeom>
          <a:ln>
            <a:solidFill>
              <a:schemeClr val="tx1"/>
            </a:solidFill>
          </a:ln>
        </p:spPr>
      </p:pic>
      <p:cxnSp>
        <p:nvCxnSpPr>
          <p:cNvPr id="6" name="直線矢印コネクタ 5"/>
          <p:cNvCxnSpPr/>
          <p:nvPr/>
        </p:nvCxnSpPr>
        <p:spPr>
          <a:xfrm flipH="1" flipV="1">
            <a:off x="2731881" y="1773490"/>
            <a:ext cx="927100" cy="5892"/>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3704749" y="1573237"/>
            <a:ext cx="3696205" cy="369332"/>
          </a:xfrm>
          <a:prstGeom prst="rect">
            <a:avLst/>
          </a:prstGeom>
          <a:noFill/>
        </p:spPr>
        <p:txBody>
          <a:bodyPr wrap="none" rtlCol="0">
            <a:spAutoFit/>
          </a:bodyPr>
          <a:lstStyle/>
          <a:p>
            <a:r>
              <a:rPr kumimoji="1" lang="ja-JP" altLang="en-US" dirty="0" smtClean="0"/>
              <a:t>弾丸</a:t>
            </a:r>
            <a:r>
              <a:rPr lang="en-US" altLang="ja-JP" dirty="0" smtClean="0"/>
              <a:t>Object</a:t>
            </a:r>
            <a:r>
              <a:rPr lang="ja-JP" altLang="en-US" dirty="0" smtClean="0"/>
              <a:t>の</a:t>
            </a:r>
            <a:r>
              <a:rPr lang="en-US" altLang="ja-JP" dirty="0" smtClean="0"/>
              <a:t>Header</a:t>
            </a:r>
            <a:r>
              <a:rPr lang="ja-JP" altLang="en-US" dirty="0" smtClean="0"/>
              <a:t>の</a:t>
            </a:r>
            <a:r>
              <a:rPr kumimoji="1" lang="en-US" altLang="ja-JP" dirty="0" smtClean="0"/>
              <a:t>Test</a:t>
            </a:r>
            <a:r>
              <a:rPr kumimoji="1" lang="ja-JP" altLang="en-US" dirty="0" smtClean="0"/>
              <a:t>用に追加</a:t>
            </a:r>
            <a:endParaRPr kumimoji="1" lang="ja-JP" altLang="en-US" dirty="0"/>
          </a:p>
        </p:txBody>
      </p:sp>
      <p:sp>
        <p:nvSpPr>
          <p:cNvPr id="12" name="テキスト ボックス 11"/>
          <p:cNvSpPr txBox="1"/>
          <p:nvPr/>
        </p:nvSpPr>
        <p:spPr>
          <a:xfrm>
            <a:off x="4554268" y="5377130"/>
            <a:ext cx="7447232" cy="369332"/>
          </a:xfrm>
          <a:prstGeom prst="rect">
            <a:avLst/>
          </a:prstGeom>
          <a:noFill/>
        </p:spPr>
        <p:txBody>
          <a:bodyPr wrap="none" rtlCol="0">
            <a:spAutoFit/>
          </a:bodyPr>
          <a:lstStyle/>
          <a:p>
            <a:r>
              <a:rPr kumimoji="1" lang="ja-JP" altLang="en-US" dirty="0" smtClean="0"/>
              <a:t>追加！　とりあえず、</a:t>
            </a:r>
            <a:r>
              <a:rPr kumimoji="1" lang="en-US" altLang="ja-JP" dirty="0" smtClean="0"/>
              <a:t>Test</a:t>
            </a:r>
            <a:r>
              <a:rPr kumimoji="1" lang="ja-JP" altLang="en-US" dirty="0" smtClean="0"/>
              <a:t>用で</a:t>
            </a:r>
            <a:r>
              <a:rPr kumimoji="1" lang="en-US" altLang="ja-JP" dirty="0" smtClean="0"/>
              <a:t>Object</a:t>
            </a:r>
            <a:r>
              <a:rPr kumimoji="1" lang="ja-JP" altLang="en-US" dirty="0" smtClean="0"/>
              <a:t>を配置してみて動くかどうか確認しよう。</a:t>
            </a:r>
            <a:endParaRPr kumimoji="1" lang="ja-JP" altLang="en-US" dirty="0"/>
          </a:p>
        </p:txBody>
      </p:sp>
      <p:pic>
        <p:nvPicPr>
          <p:cNvPr id="15" name="図 14"/>
          <p:cNvPicPr>
            <a:picLocks noChangeAspect="1"/>
          </p:cNvPicPr>
          <p:nvPr/>
        </p:nvPicPr>
        <p:blipFill>
          <a:blip r:embed="rId3"/>
          <a:stretch>
            <a:fillRect/>
          </a:stretch>
        </p:blipFill>
        <p:spPr>
          <a:xfrm>
            <a:off x="222249" y="2091109"/>
            <a:ext cx="10638459" cy="3254117"/>
          </a:xfrm>
          <a:prstGeom prst="rect">
            <a:avLst/>
          </a:prstGeom>
          <a:ln>
            <a:solidFill>
              <a:schemeClr val="tx1"/>
            </a:solidFill>
          </a:ln>
        </p:spPr>
      </p:pic>
      <p:cxnSp>
        <p:nvCxnSpPr>
          <p:cNvPr id="10" name="直線矢印コネクタ 9"/>
          <p:cNvCxnSpPr/>
          <p:nvPr/>
        </p:nvCxnSpPr>
        <p:spPr>
          <a:xfrm flipH="1" flipV="1">
            <a:off x="2382694" y="5102536"/>
            <a:ext cx="2171574" cy="45926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8" name="図 17"/>
          <p:cNvPicPr>
            <a:picLocks noChangeAspect="1"/>
          </p:cNvPicPr>
          <p:nvPr/>
        </p:nvPicPr>
        <p:blipFill>
          <a:blip r:embed="rId4"/>
          <a:stretch>
            <a:fillRect/>
          </a:stretch>
        </p:blipFill>
        <p:spPr>
          <a:xfrm>
            <a:off x="222249" y="5746462"/>
            <a:ext cx="685800" cy="895350"/>
          </a:xfrm>
          <a:prstGeom prst="rect">
            <a:avLst/>
          </a:prstGeom>
          <a:ln>
            <a:solidFill>
              <a:schemeClr val="tx1"/>
            </a:solidFill>
          </a:ln>
        </p:spPr>
      </p:pic>
      <p:sp>
        <p:nvSpPr>
          <p:cNvPr id="19" name="テキスト ボックス 18"/>
          <p:cNvSpPr txBox="1"/>
          <p:nvPr/>
        </p:nvSpPr>
        <p:spPr>
          <a:xfrm>
            <a:off x="1063793" y="6027037"/>
            <a:ext cx="10937802" cy="646331"/>
          </a:xfrm>
          <a:prstGeom prst="rect">
            <a:avLst/>
          </a:prstGeom>
          <a:noFill/>
        </p:spPr>
        <p:txBody>
          <a:bodyPr wrap="none" rtlCol="0">
            <a:spAutoFit/>
          </a:bodyPr>
          <a:lstStyle/>
          <a:p>
            <a:r>
              <a:rPr kumimoji="1" lang="ja-JP" altLang="en-US" dirty="0" smtClean="0"/>
              <a:t>弾丸が表示できていたら、ここまでの</a:t>
            </a:r>
            <a:r>
              <a:rPr kumimoji="1" lang="en-US" altLang="ja-JP" dirty="0" smtClean="0"/>
              <a:t>program</a:t>
            </a:r>
            <a:r>
              <a:rPr kumimoji="1" lang="ja-JP" altLang="en-US" dirty="0" smtClean="0"/>
              <a:t>は正しいというわけです。</a:t>
            </a:r>
            <a:r>
              <a:rPr kumimoji="1" lang="en-US" altLang="ja-JP" dirty="0" smtClean="0"/>
              <a:t>Program</a:t>
            </a:r>
            <a:r>
              <a:rPr lang="ja-JP" altLang="en-US" dirty="0" smtClean="0"/>
              <a:t>の</a:t>
            </a:r>
            <a:r>
              <a:rPr lang="en-US" altLang="ja-JP" dirty="0" smtClean="0"/>
              <a:t>Error</a:t>
            </a:r>
            <a:r>
              <a:rPr lang="ja-JP" altLang="en-US" dirty="0" smtClean="0"/>
              <a:t>がわからない人の大半は</a:t>
            </a:r>
            <a:endParaRPr lang="en-US" altLang="ja-JP" dirty="0" smtClean="0"/>
          </a:p>
          <a:p>
            <a:r>
              <a:rPr kumimoji="1" lang="en-US" altLang="ja-JP" dirty="0" smtClean="0"/>
              <a:t>Test</a:t>
            </a:r>
            <a:r>
              <a:rPr kumimoji="1" lang="ja-JP" altLang="en-US" dirty="0" smtClean="0"/>
              <a:t>をせずに正常に動くかどうかわからないまま次々と作っている人です。</a:t>
            </a:r>
            <a:endParaRPr kumimoji="1" lang="ja-JP" altLang="en-US" dirty="0"/>
          </a:p>
        </p:txBody>
      </p:sp>
    </p:spTree>
    <p:extLst>
      <p:ext uri="{BB962C8B-B14F-4D97-AF65-F5344CB8AC3E}">
        <p14:creationId xmlns:p14="http://schemas.microsoft.com/office/powerpoint/2010/main" val="661175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8106002" cy="646331"/>
          </a:xfrm>
          <a:prstGeom prst="rect">
            <a:avLst/>
          </a:prstGeom>
          <a:noFill/>
        </p:spPr>
        <p:txBody>
          <a:bodyPr wrap="none" rtlCol="0">
            <a:spAutoFit/>
          </a:bodyPr>
          <a:lstStyle/>
          <a:p>
            <a:r>
              <a:rPr kumimoji="1" lang="ja-JP" altLang="en-US" dirty="0" smtClean="0"/>
              <a:t>・正常に動いたら</a:t>
            </a:r>
            <a:r>
              <a:rPr kumimoji="1" lang="en-US" altLang="ja-JP" dirty="0" err="1" smtClean="0"/>
              <a:t>TestProgram</a:t>
            </a:r>
            <a:r>
              <a:rPr kumimoji="1" lang="ja-JP" altLang="en-US" dirty="0" smtClean="0"/>
              <a:t>を削除</a:t>
            </a:r>
            <a:endParaRPr kumimoji="1" lang="en-US" altLang="ja-JP" dirty="0" smtClean="0"/>
          </a:p>
          <a:p>
            <a:r>
              <a:rPr lang="ja-JP" altLang="en-US" dirty="0"/>
              <a:t>　</a:t>
            </a:r>
            <a:r>
              <a:rPr lang="ja-JP" altLang="en-US" dirty="0" smtClean="0"/>
              <a:t>正常に動いてるなら</a:t>
            </a:r>
            <a:r>
              <a:rPr lang="en-US" altLang="ja-JP" dirty="0" smtClean="0"/>
              <a:t>Test</a:t>
            </a:r>
            <a:r>
              <a:rPr lang="ja-JP" altLang="en-US" dirty="0" smtClean="0"/>
              <a:t>は終了です。</a:t>
            </a:r>
            <a:r>
              <a:rPr lang="en-US" altLang="ja-JP" dirty="0" err="1" smtClean="0"/>
              <a:t>objcet</a:t>
            </a:r>
            <a:r>
              <a:rPr lang="ja-JP" altLang="en-US" dirty="0" smtClean="0"/>
              <a:t>の作成部分の</a:t>
            </a:r>
            <a:r>
              <a:rPr lang="en-US" altLang="ja-JP" dirty="0" smtClean="0"/>
              <a:t>program</a:t>
            </a:r>
            <a:r>
              <a:rPr lang="ja-JP" altLang="en-US" dirty="0" err="1" smtClean="0"/>
              <a:t>だけ</a:t>
            </a:r>
            <a:r>
              <a:rPr lang="ja-JP" altLang="en-US" dirty="0" smtClean="0"/>
              <a:t>消します。</a:t>
            </a:r>
            <a:endParaRPr kumimoji="1" lang="ja-JP" altLang="en-US" dirty="0"/>
          </a:p>
        </p:txBody>
      </p:sp>
      <p:pic>
        <p:nvPicPr>
          <p:cNvPr id="5" name="図 4"/>
          <p:cNvPicPr>
            <a:picLocks noChangeAspect="1"/>
          </p:cNvPicPr>
          <p:nvPr/>
        </p:nvPicPr>
        <p:blipFill>
          <a:blip r:embed="rId2"/>
          <a:stretch>
            <a:fillRect/>
          </a:stretch>
        </p:blipFill>
        <p:spPr>
          <a:xfrm>
            <a:off x="222249" y="968316"/>
            <a:ext cx="2796886" cy="1025525"/>
          </a:xfrm>
          <a:prstGeom prst="rect">
            <a:avLst/>
          </a:prstGeom>
          <a:ln>
            <a:solidFill>
              <a:schemeClr val="tx1"/>
            </a:solidFill>
          </a:ln>
        </p:spPr>
      </p:pic>
      <p:pic>
        <p:nvPicPr>
          <p:cNvPr id="6" name="図 5"/>
          <p:cNvPicPr>
            <a:picLocks noChangeAspect="1"/>
          </p:cNvPicPr>
          <p:nvPr/>
        </p:nvPicPr>
        <p:blipFill>
          <a:blip r:embed="rId3"/>
          <a:stretch>
            <a:fillRect/>
          </a:stretch>
        </p:blipFill>
        <p:spPr>
          <a:xfrm>
            <a:off x="222249" y="2091109"/>
            <a:ext cx="10638459" cy="3254117"/>
          </a:xfrm>
          <a:prstGeom prst="rect">
            <a:avLst/>
          </a:prstGeom>
          <a:ln>
            <a:solidFill>
              <a:schemeClr val="tx1"/>
            </a:solidFill>
          </a:ln>
        </p:spPr>
      </p:pic>
      <p:cxnSp>
        <p:nvCxnSpPr>
          <p:cNvPr id="8" name="直線コネクタ 7"/>
          <p:cNvCxnSpPr/>
          <p:nvPr/>
        </p:nvCxnSpPr>
        <p:spPr>
          <a:xfrm flipV="1">
            <a:off x="222249" y="1765300"/>
            <a:ext cx="2635251" cy="25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603249" y="4495800"/>
            <a:ext cx="3740151" cy="25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V="1">
            <a:off x="603249" y="4711700"/>
            <a:ext cx="6686551" cy="25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603249" y="4927600"/>
            <a:ext cx="102574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222249" y="5765800"/>
            <a:ext cx="11520013" cy="369332"/>
          </a:xfrm>
          <a:prstGeom prst="rect">
            <a:avLst/>
          </a:prstGeom>
          <a:noFill/>
        </p:spPr>
        <p:txBody>
          <a:bodyPr wrap="none" rtlCol="0">
            <a:spAutoFit/>
          </a:bodyPr>
          <a:lstStyle/>
          <a:p>
            <a:r>
              <a:rPr lang="ja-JP" altLang="en-US" dirty="0" smtClean="0"/>
              <a:t>赤線で消した部分が</a:t>
            </a:r>
            <a:r>
              <a:rPr lang="en-US" altLang="ja-JP" dirty="0" smtClean="0"/>
              <a:t>T</a:t>
            </a:r>
            <a:r>
              <a:rPr kumimoji="1" lang="en-US" altLang="ja-JP" dirty="0" smtClean="0"/>
              <a:t>est</a:t>
            </a:r>
            <a:r>
              <a:rPr kumimoji="1" lang="ja-JP" altLang="en-US" dirty="0" smtClean="0"/>
              <a:t>用なので削除しましょう。今度は、弾丸を主人公機から発射するように</a:t>
            </a:r>
            <a:r>
              <a:rPr kumimoji="1" lang="en-US" altLang="ja-JP" dirty="0" smtClean="0"/>
              <a:t>program</a:t>
            </a:r>
            <a:r>
              <a:rPr kumimoji="1" lang="ja-JP" altLang="en-US" dirty="0" smtClean="0"/>
              <a:t>を書きましょう。</a:t>
            </a:r>
            <a:endParaRPr kumimoji="1" lang="ja-JP" altLang="en-US" dirty="0"/>
          </a:p>
        </p:txBody>
      </p:sp>
    </p:spTree>
    <p:extLst>
      <p:ext uri="{BB962C8B-B14F-4D97-AF65-F5344CB8AC3E}">
        <p14:creationId xmlns:p14="http://schemas.microsoft.com/office/powerpoint/2010/main" val="595043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53374" y="404256"/>
            <a:ext cx="8061926" cy="2349019"/>
          </a:xfrm>
          <a:prstGeom prst="rect">
            <a:avLst/>
          </a:prstGeom>
          <a:ln>
            <a:solidFill>
              <a:schemeClr val="tx1"/>
            </a:solidFill>
          </a:ln>
        </p:spPr>
      </p:pic>
      <p:sp>
        <p:nvSpPr>
          <p:cNvPr id="5" name="テキスト ボックス 4"/>
          <p:cNvSpPr txBox="1"/>
          <p:nvPr/>
        </p:nvSpPr>
        <p:spPr>
          <a:xfrm>
            <a:off x="0" y="0"/>
            <a:ext cx="4286751" cy="369332"/>
          </a:xfrm>
          <a:prstGeom prst="rect">
            <a:avLst/>
          </a:prstGeom>
          <a:noFill/>
        </p:spPr>
        <p:txBody>
          <a:bodyPr wrap="none" rtlCol="0">
            <a:spAutoFit/>
          </a:bodyPr>
          <a:lstStyle/>
          <a:p>
            <a:r>
              <a:rPr kumimoji="1" lang="ja-JP" altLang="en-US" dirty="0" smtClean="0"/>
              <a:t>・主人公機の</a:t>
            </a:r>
            <a:r>
              <a:rPr kumimoji="1" lang="en-US" altLang="ja-JP" dirty="0" err="1" smtClean="0"/>
              <a:t>cpp</a:t>
            </a:r>
            <a:r>
              <a:rPr kumimoji="1" lang="ja-JP" altLang="en-US" dirty="0" smtClean="0"/>
              <a:t>で、弾丸</a:t>
            </a:r>
            <a:r>
              <a:rPr kumimoji="1" lang="en-US" altLang="ja-JP" dirty="0" smtClean="0"/>
              <a:t>object</a:t>
            </a:r>
            <a:r>
              <a:rPr kumimoji="1" lang="ja-JP" altLang="en-US" dirty="0" smtClean="0"/>
              <a:t>を生成する</a:t>
            </a:r>
            <a:endParaRPr kumimoji="1" lang="ja-JP" altLang="en-US" dirty="0"/>
          </a:p>
        </p:txBody>
      </p:sp>
      <p:cxnSp>
        <p:nvCxnSpPr>
          <p:cNvPr id="9" name="直線矢印コネクタ 8"/>
          <p:cNvCxnSpPr/>
          <p:nvPr/>
        </p:nvCxnSpPr>
        <p:spPr>
          <a:xfrm flipH="1">
            <a:off x="2743202" y="910174"/>
            <a:ext cx="5472388" cy="169326"/>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8215590" y="458568"/>
            <a:ext cx="3976410" cy="1754326"/>
          </a:xfrm>
          <a:prstGeom prst="rect">
            <a:avLst/>
          </a:prstGeom>
          <a:noFill/>
        </p:spPr>
        <p:txBody>
          <a:bodyPr wrap="none" rtlCol="0">
            <a:spAutoFit/>
          </a:bodyPr>
          <a:lstStyle/>
          <a:p>
            <a:r>
              <a:rPr lang="en-US" altLang="ja-JP" dirty="0" err="1" smtClean="0"/>
              <a:t>CursorKey</a:t>
            </a:r>
            <a:r>
              <a:rPr lang="ja-JP" altLang="en-US" dirty="0" smtClean="0"/>
              <a:t>などの特殊</a:t>
            </a:r>
            <a:r>
              <a:rPr lang="en-US" altLang="ja-JP" dirty="0" smtClean="0"/>
              <a:t>Key</a:t>
            </a:r>
            <a:r>
              <a:rPr lang="ja-JP" altLang="en-US" dirty="0" smtClean="0"/>
              <a:t>以外は</a:t>
            </a:r>
            <a:endParaRPr lang="en-US" altLang="ja-JP" dirty="0" smtClean="0"/>
          </a:p>
          <a:p>
            <a:endParaRPr kumimoji="1" lang="en-US" altLang="ja-JP" dirty="0" smtClean="0"/>
          </a:p>
          <a:p>
            <a:r>
              <a:rPr kumimoji="1" lang="en-US" altLang="ja-JP" dirty="0" smtClean="0"/>
              <a:t>‘ ’</a:t>
            </a:r>
            <a:r>
              <a:rPr lang="ja-JP" altLang="en-US" dirty="0" smtClean="0"/>
              <a:t>（</a:t>
            </a:r>
            <a:r>
              <a:rPr lang="en-US" altLang="ja-JP" dirty="0"/>
              <a:t>single-quotation</a:t>
            </a:r>
            <a:r>
              <a:rPr lang="ja-JP" altLang="en-US" dirty="0" smtClean="0"/>
              <a:t>）で</a:t>
            </a:r>
            <a:r>
              <a:rPr lang="en-US" altLang="ja-JP" dirty="0" smtClean="0"/>
              <a:t>Key</a:t>
            </a:r>
            <a:r>
              <a:rPr lang="ja-JP" altLang="en-US" dirty="0" smtClean="0"/>
              <a:t>名を囲みます</a:t>
            </a:r>
            <a:endParaRPr lang="en-US" altLang="ja-JP" dirty="0" smtClean="0"/>
          </a:p>
          <a:p>
            <a:endParaRPr lang="en-US" altLang="ja-JP" dirty="0"/>
          </a:p>
          <a:p>
            <a:r>
              <a:rPr lang="ja-JP" altLang="en-US" dirty="0" smtClean="0"/>
              <a:t>今回の場合は‘</a:t>
            </a:r>
            <a:r>
              <a:rPr lang="ja-JP" altLang="en-US" dirty="0" err="1" smtClean="0"/>
              <a:t>ｚ</a:t>
            </a:r>
            <a:r>
              <a:rPr lang="ja-JP" altLang="en-US" dirty="0" smtClean="0"/>
              <a:t>’でＺ</a:t>
            </a:r>
            <a:r>
              <a:rPr lang="en-US" altLang="ja-JP" dirty="0" smtClean="0"/>
              <a:t>button</a:t>
            </a:r>
            <a:r>
              <a:rPr lang="ja-JP" altLang="en-US" dirty="0" smtClean="0"/>
              <a:t>を調べて</a:t>
            </a:r>
            <a:endParaRPr lang="en-US" altLang="ja-JP" dirty="0" smtClean="0"/>
          </a:p>
          <a:p>
            <a:r>
              <a:rPr lang="ja-JP" altLang="en-US" dirty="0" smtClean="0"/>
              <a:t>います</a:t>
            </a:r>
            <a:r>
              <a:rPr lang="ja-JP" altLang="en-US" dirty="0"/>
              <a:t>。</a:t>
            </a:r>
            <a:endParaRPr lang="en-US" altLang="ja-JP" dirty="0" smtClean="0"/>
          </a:p>
        </p:txBody>
      </p:sp>
      <p:sp>
        <p:nvSpPr>
          <p:cNvPr id="15" name="テキスト ボックス 14"/>
          <p:cNvSpPr txBox="1"/>
          <p:nvPr/>
        </p:nvSpPr>
        <p:spPr>
          <a:xfrm>
            <a:off x="8534748" y="910174"/>
            <a:ext cx="1669047" cy="261610"/>
          </a:xfrm>
          <a:prstGeom prst="rect">
            <a:avLst/>
          </a:prstGeom>
          <a:noFill/>
        </p:spPr>
        <p:txBody>
          <a:bodyPr wrap="none" rtlCol="0">
            <a:spAutoFit/>
          </a:bodyPr>
          <a:lstStyle/>
          <a:p>
            <a:r>
              <a:rPr kumimoji="1" lang="ja-JP" altLang="en-US" sz="1100" dirty="0" smtClean="0"/>
              <a:t>シングルクォーテーション</a:t>
            </a:r>
            <a:endParaRPr kumimoji="1" lang="ja-JP" altLang="en-US" sz="1100" dirty="0"/>
          </a:p>
        </p:txBody>
      </p:sp>
      <p:sp>
        <p:nvSpPr>
          <p:cNvPr id="19" name="テキスト ボックス 18"/>
          <p:cNvSpPr txBox="1"/>
          <p:nvPr/>
        </p:nvSpPr>
        <p:spPr>
          <a:xfrm>
            <a:off x="53374" y="2835549"/>
            <a:ext cx="9223294" cy="369332"/>
          </a:xfrm>
          <a:prstGeom prst="rect">
            <a:avLst/>
          </a:prstGeom>
          <a:noFill/>
        </p:spPr>
        <p:txBody>
          <a:bodyPr wrap="none" rtlCol="0">
            <a:spAutoFit/>
          </a:bodyPr>
          <a:lstStyle/>
          <a:p>
            <a:r>
              <a:rPr kumimoji="1" lang="en-US" altLang="ja-JP" dirty="0" smtClean="0"/>
              <a:t>F5</a:t>
            </a:r>
            <a:r>
              <a:rPr kumimoji="1" lang="ja-JP" altLang="en-US" dirty="0" smtClean="0"/>
              <a:t>で実行しましたら、主人公機を動かして、Ｚ</a:t>
            </a:r>
            <a:r>
              <a:rPr kumimoji="1" lang="en-US" altLang="ja-JP" dirty="0" smtClean="0"/>
              <a:t>button</a:t>
            </a:r>
            <a:r>
              <a:rPr kumimoji="1" lang="ja-JP" altLang="en-US" dirty="0" smtClean="0"/>
              <a:t>を押してみましょう！弾丸が発射されます。</a:t>
            </a:r>
            <a:endParaRPr kumimoji="1" lang="ja-JP" altLang="en-US" dirty="0"/>
          </a:p>
        </p:txBody>
      </p:sp>
      <p:pic>
        <p:nvPicPr>
          <p:cNvPr id="20" name="図 19"/>
          <p:cNvPicPr>
            <a:picLocks noChangeAspect="1"/>
          </p:cNvPicPr>
          <p:nvPr/>
        </p:nvPicPr>
        <p:blipFill>
          <a:blip r:embed="rId3"/>
          <a:stretch>
            <a:fillRect/>
          </a:stretch>
        </p:blipFill>
        <p:spPr>
          <a:xfrm>
            <a:off x="222249" y="3375930"/>
            <a:ext cx="685800" cy="895350"/>
          </a:xfrm>
          <a:prstGeom prst="rect">
            <a:avLst/>
          </a:prstGeom>
          <a:ln>
            <a:solidFill>
              <a:schemeClr val="tx1"/>
            </a:solidFill>
          </a:ln>
        </p:spPr>
      </p:pic>
      <p:sp>
        <p:nvSpPr>
          <p:cNvPr id="21" name="テキスト ボックス 20"/>
          <p:cNvSpPr txBox="1"/>
          <p:nvPr/>
        </p:nvSpPr>
        <p:spPr>
          <a:xfrm>
            <a:off x="148581" y="4324658"/>
            <a:ext cx="11618437" cy="646331"/>
          </a:xfrm>
          <a:prstGeom prst="rect">
            <a:avLst/>
          </a:prstGeom>
          <a:noFill/>
        </p:spPr>
        <p:txBody>
          <a:bodyPr wrap="none" rtlCol="0">
            <a:spAutoFit/>
          </a:bodyPr>
          <a:lstStyle/>
          <a:p>
            <a:r>
              <a:rPr lang="ja-JP" altLang="en-US" dirty="0" smtClean="0"/>
              <a:t>と思ってみたら、画面の原点から生成されました。たしかに主人公機から弾丸を生成しなさいと</a:t>
            </a:r>
            <a:r>
              <a:rPr lang="en-US" altLang="ja-JP" dirty="0" smtClean="0"/>
              <a:t>program</a:t>
            </a:r>
            <a:r>
              <a:rPr lang="ja-JP" altLang="en-US" dirty="0" smtClean="0"/>
              <a:t>を打ちましたが、</a:t>
            </a:r>
            <a:endParaRPr lang="en-US" altLang="ja-JP" dirty="0" smtClean="0"/>
          </a:p>
          <a:p>
            <a:r>
              <a:rPr kumimoji="1" lang="ja-JP" altLang="en-US" b="1" dirty="0" smtClean="0">
                <a:solidFill>
                  <a:srgbClr val="FF0000"/>
                </a:solidFill>
              </a:rPr>
              <a:t>弾丸に主人公機</a:t>
            </a:r>
            <a:r>
              <a:rPr lang="ja-JP" altLang="en-US" b="1" dirty="0">
                <a:solidFill>
                  <a:srgbClr val="FF0000"/>
                </a:solidFill>
              </a:rPr>
              <a:t>位置</a:t>
            </a:r>
            <a:r>
              <a:rPr lang="ja-JP" altLang="en-US" b="1" dirty="0" smtClean="0">
                <a:solidFill>
                  <a:srgbClr val="FF0000"/>
                </a:solidFill>
              </a:rPr>
              <a:t>から弾丸を生成しなさいと命令を入れていない</a:t>
            </a:r>
            <a:r>
              <a:rPr lang="ja-JP" altLang="en-US" dirty="0" smtClean="0"/>
              <a:t>からこのようなことになりました。</a:t>
            </a:r>
            <a:endParaRPr kumimoji="1" lang="ja-JP" altLang="en-US" dirty="0"/>
          </a:p>
        </p:txBody>
      </p:sp>
      <p:sp>
        <p:nvSpPr>
          <p:cNvPr id="22" name="テキスト ボックス 21"/>
          <p:cNvSpPr txBox="1"/>
          <p:nvPr/>
        </p:nvSpPr>
        <p:spPr>
          <a:xfrm>
            <a:off x="222249" y="5499100"/>
            <a:ext cx="4403321" cy="369332"/>
          </a:xfrm>
          <a:prstGeom prst="rect">
            <a:avLst/>
          </a:prstGeom>
          <a:noFill/>
        </p:spPr>
        <p:txBody>
          <a:bodyPr wrap="none" rtlCol="0">
            <a:spAutoFit/>
          </a:bodyPr>
          <a:lstStyle/>
          <a:p>
            <a:r>
              <a:rPr kumimoji="1" lang="ja-JP" altLang="en-US" dirty="0" smtClean="0"/>
              <a:t>それでは、弾丸に</a:t>
            </a:r>
            <a:r>
              <a:rPr kumimoji="1" lang="en-US" altLang="ja-JP" dirty="0" smtClean="0"/>
              <a:t>program</a:t>
            </a:r>
            <a:r>
              <a:rPr kumimoji="1" lang="ja-JP" altLang="en-US" dirty="0" smtClean="0"/>
              <a:t>を追加しましょう。</a:t>
            </a:r>
            <a:endParaRPr kumimoji="1" lang="ja-JP" altLang="en-US" dirty="0"/>
          </a:p>
        </p:txBody>
      </p:sp>
    </p:spTree>
    <p:extLst>
      <p:ext uri="{BB962C8B-B14F-4D97-AF65-F5344CB8AC3E}">
        <p14:creationId xmlns:p14="http://schemas.microsoft.com/office/powerpoint/2010/main" val="1033070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633587" cy="923330"/>
          </a:xfrm>
          <a:prstGeom prst="rect">
            <a:avLst/>
          </a:prstGeom>
          <a:noFill/>
        </p:spPr>
        <p:txBody>
          <a:bodyPr wrap="none" rtlCol="0">
            <a:spAutoFit/>
          </a:bodyPr>
          <a:lstStyle/>
          <a:p>
            <a:r>
              <a:rPr kumimoji="1" lang="ja-JP" altLang="en-US" dirty="0" smtClean="0"/>
              <a:t>・主人公機位置から弾丸発射</a:t>
            </a:r>
            <a:endParaRPr kumimoji="1" lang="en-US" altLang="ja-JP" dirty="0" smtClean="0"/>
          </a:p>
          <a:p>
            <a:r>
              <a:rPr lang="ja-JP" altLang="en-US" dirty="0"/>
              <a:t>　</a:t>
            </a:r>
            <a:r>
              <a:rPr lang="ja-JP" altLang="en-US" dirty="0" smtClean="0"/>
              <a:t>主人公機位置から弾丸を発射させるには、弾丸が主人公機の位置情報が必要です。また、その情報確保するための変数も</a:t>
            </a:r>
            <a:endParaRPr lang="en-US" altLang="ja-JP" dirty="0" smtClean="0"/>
          </a:p>
          <a:p>
            <a:r>
              <a:rPr kumimoji="1" lang="ja-JP" altLang="en-US" dirty="0" smtClean="0"/>
              <a:t>必要になります。</a:t>
            </a:r>
            <a:endParaRPr kumimoji="1" lang="ja-JP" altLang="en-US" dirty="0"/>
          </a:p>
        </p:txBody>
      </p:sp>
      <p:pic>
        <p:nvPicPr>
          <p:cNvPr id="5" name="図 4"/>
          <p:cNvPicPr>
            <a:picLocks noChangeAspect="1"/>
          </p:cNvPicPr>
          <p:nvPr/>
        </p:nvPicPr>
        <p:blipFill>
          <a:blip r:embed="rId2"/>
          <a:stretch>
            <a:fillRect/>
          </a:stretch>
        </p:blipFill>
        <p:spPr>
          <a:xfrm>
            <a:off x="374933" y="1130583"/>
            <a:ext cx="5166521" cy="2677329"/>
          </a:xfrm>
          <a:prstGeom prst="rect">
            <a:avLst/>
          </a:prstGeom>
          <a:ln>
            <a:solidFill>
              <a:schemeClr val="tx1"/>
            </a:solidFill>
          </a:ln>
        </p:spPr>
      </p:pic>
      <p:cxnSp>
        <p:nvCxnSpPr>
          <p:cNvPr id="6" name="直線矢印コネクタ 5"/>
          <p:cNvCxnSpPr>
            <a:stCxn id="7" idx="1"/>
          </p:cNvCxnSpPr>
          <p:nvPr/>
        </p:nvCxnSpPr>
        <p:spPr>
          <a:xfrm flipH="1">
            <a:off x="4933943" y="1453749"/>
            <a:ext cx="1366648" cy="161739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6300591" y="1130583"/>
            <a:ext cx="3589381" cy="646331"/>
          </a:xfrm>
          <a:prstGeom prst="rect">
            <a:avLst/>
          </a:prstGeom>
          <a:noFill/>
        </p:spPr>
        <p:txBody>
          <a:bodyPr wrap="none" rtlCol="0">
            <a:spAutoFit/>
          </a:bodyPr>
          <a:lstStyle/>
          <a:p>
            <a:r>
              <a:rPr lang="en-US" altLang="ja-JP" dirty="0" err="1" smtClean="0"/>
              <a:t>CObjBullet.h</a:t>
            </a:r>
            <a:r>
              <a:rPr lang="ja-JP" altLang="en-US" dirty="0" smtClean="0"/>
              <a:t>の</a:t>
            </a:r>
            <a:r>
              <a:rPr lang="en-US" altLang="ja-JP" dirty="0" smtClean="0"/>
              <a:t>class</a:t>
            </a:r>
            <a:r>
              <a:rPr lang="ja-JP" altLang="en-US" dirty="0" smtClean="0"/>
              <a:t>内で変数を宣言</a:t>
            </a:r>
            <a:endParaRPr kumimoji="1" lang="en-US" altLang="ja-JP" dirty="0" smtClean="0"/>
          </a:p>
          <a:p>
            <a:r>
              <a:rPr kumimoji="1" lang="ja-JP" altLang="en-US" dirty="0" smtClean="0"/>
              <a:t>弾丸は</a:t>
            </a:r>
            <a:r>
              <a:rPr kumimoji="1" lang="ja-JP" altLang="en-US" dirty="0" err="1" smtClean="0"/>
              <a:t>ｘ</a:t>
            </a:r>
            <a:r>
              <a:rPr kumimoji="1" lang="ja-JP" altLang="en-US" dirty="0" smtClean="0"/>
              <a:t>とｙの位置情報を持つ。</a:t>
            </a:r>
            <a:endParaRPr kumimoji="1" lang="en-US" altLang="ja-JP" dirty="0" smtClean="0"/>
          </a:p>
        </p:txBody>
      </p:sp>
      <p:sp>
        <p:nvSpPr>
          <p:cNvPr id="10" name="テキスト ボックス 9"/>
          <p:cNvSpPr txBox="1"/>
          <p:nvPr/>
        </p:nvSpPr>
        <p:spPr>
          <a:xfrm>
            <a:off x="33687" y="3961449"/>
            <a:ext cx="7688323" cy="646331"/>
          </a:xfrm>
          <a:prstGeom prst="rect">
            <a:avLst/>
          </a:prstGeom>
          <a:noFill/>
        </p:spPr>
        <p:txBody>
          <a:bodyPr wrap="none" rtlCol="0">
            <a:spAutoFit/>
          </a:bodyPr>
          <a:lstStyle/>
          <a:p>
            <a:r>
              <a:rPr lang="ja-JP" altLang="en-US" dirty="0" smtClean="0"/>
              <a:t>・主人公機の情報（位置情報）を弾丸に持っていくための入り口を作る</a:t>
            </a:r>
            <a:endParaRPr lang="en-US" altLang="ja-JP" dirty="0" smtClean="0"/>
          </a:p>
          <a:p>
            <a:r>
              <a:rPr kumimoji="1" lang="ja-JP" altLang="en-US" dirty="0"/>
              <a:t>主人公</a:t>
            </a:r>
            <a:r>
              <a:rPr kumimoji="1" lang="ja-JP" altLang="en-US" dirty="0" smtClean="0"/>
              <a:t>から情報をもらうためには情報を受け取るための入り口が必要になる。</a:t>
            </a:r>
            <a:endParaRPr kumimoji="1" lang="en-US" altLang="ja-JP"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933" y="4757542"/>
            <a:ext cx="5242334" cy="90608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1" name="テキスト ボックス 10"/>
          <p:cNvSpPr txBox="1"/>
          <p:nvPr/>
        </p:nvSpPr>
        <p:spPr>
          <a:xfrm>
            <a:off x="374933" y="5962389"/>
            <a:ext cx="10356874" cy="369332"/>
          </a:xfrm>
          <a:prstGeom prst="rect">
            <a:avLst/>
          </a:prstGeom>
          <a:noFill/>
        </p:spPr>
        <p:txBody>
          <a:bodyPr wrap="none" rtlCol="0">
            <a:spAutoFit/>
          </a:bodyPr>
          <a:lstStyle/>
          <a:p>
            <a:r>
              <a:rPr lang="ja-JP" altLang="en-US" dirty="0" smtClean="0"/>
              <a:t>この入り口には</a:t>
            </a:r>
            <a:r>
              <a:rPr lang="en-US" altLang="ja-JP" dirty="0" smtClean="0"/>
              <a:t>Constructor</a:t>
            </a:r>
            <a:r>
              <a:rPr lang="ja-JP" altLang="en-US" dirty="0" smtClean="0"/>
              <a:t>と引数という機能を使います。説明は後で行いますので</a:t>
            </a:r>
            <a:r>
              <a:rPr lang="en-US" altLang="ja-JP" dirty="0" smtClean="0"/>
              <a:t>program</a:t>
            </a:r>
            <a:r>
              <a:rPr lang="ja-JP" altLang="en-US" dirty="0" smtClean="0"/>
              <a:t>を組みましょう。</a:t>
            </a:r>
            <a:endParaRPr kumimoji="1" lang="ja-JP" altLang="en-US" dirty="0"/>
          </a:p>
        </p:txBody>
      </p:sp>
      <p:sp>
        <p:nvSpPr>
          <p:cNvPr id="12" name="テキスト ボックス 11"/>
          <p:cNvSpPr txBox="1"/>
          <p:nvPr/>
        </p:nvSpPr>
        <p:spPr>
          <a:xfrm>
            <a:off x="2024359" y="5861642"/>
            <a:ext cx="971741" cy="261610"/>
          </a:xfrm>
          <a:prstGeom prst="rect">
            <a:avLst/>
          </a:prstGeom>
          <a:noFill/>
        </p:spPr>
        <p:txBody>
          <a:bodyPr wrap="none" rtlCol="0">
            <a:spAutoFit/>
          </a:bodyPr>
          <a:lstStyle/>
          <a:p>
            <a:r>
              <a:rPr kumimoji="1" lang="ja-JP" altLang="en-US" sz="1100" dirty="0" smtClean="0"/>
              <a:t>コンストラクタ</a:t>
            </a:r>
            <a:endParaRPr kumimoji="1" lang="ja-JP" altLang="en-US" sz="1100" dirty="0"/>
          </a:p>
        </p:txBody>
      </p:sp>
      <p:cxnSp>
        <p:nvCxnSpPr>
          <p:cNvPr id="14" name="直線矢印コネクタ 13"/>
          <p:cNvCxnSpPr/>
          <p:nvPr/>
        </p:nvCxnSpPr>
        <p:spPr>
          <a:xfrm flipH="1">
            <a:off x="4698036" y="5485725"/>
            <a:ext cx="1276879" cy="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974915" y="5301059"/>
            <a:ext cx="646331" cy="369332"/>
          </a:xfrm>
          <a:prstGeom prst="rect">
            <a:avLst/>
          </a:prstGeom>
          <a:noFill/>
        </p:spPr>
        <p:txBody>
          <a:bodyPr wrap="none" rtlCol="0">
            <a:spAutoFit/>
          </a:bodyPr>
          <a:lstStyle/>
          <a:p>
            <a:r>
              <a:rPr kumimoji="1" lang="ja-JP" altLang="en-US" dirty="0" smtClean="0"/>
              <a:t>変更</a:t>
            </a:r>
            <a:endParaRPr kumimoji="1" lang="ja-JP" altLang="en-US" dirty="0"/>
          </a:p>
        </p:txBody>
      </p:sp>
    </p:spTree>
    <p:extLst>
      <p:ext uri="{BB962C8B-B14F-4D97-AF65-F5344CB8AC3E}">
        <p14:creationId xmlns:p14="http://schemas.microsoft.com/office/powerpoint/2010/main" val="116273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43265"/>
            <a:ext cx="10373353" cy="1477328"/>
          </a:xfrm>
          <a:prstGeom prst="rect">
            <a:avLst/>
          </a:prstGeom>
          <a:noFill/>
        </p:spPr>
        <p:txBody>
          <a:bodyPr wrap="none" rtlCol="0">
            <a:spAutoFit/>
          </a:bodyPr>
          <a:lstStyle/>
          <a:p>
            <a:r>
              <a:rPr kumimoji="1" lang="ja-JP" altLang="en-US" dirty="0" smtClean="0"/>
              <a:t>・座標を知る</a:t>
            </a:r>
            <a:endParaRPr kumimoji="1" lang="en-US" altLang="ja-JP" dirty="0" smtClean="0"/>
          </a:p>
          <a:p>
            <a:r>
              <a:rPr lang="ja-JP" altLang="en-US" dirty="0"/>
              <a:t>　</a:t>
            </a:r>
            <a:r>
              <a:rPr lang="ja-JP" altLang="en-US" dirty="0" smtClean="0"/>
              <a:t>主人公機を動かすためには座標を知る必要があります。数学とは原点の位置が違うので注意しましょう。</a:t>
            </a:r>
            <a:endParaRPr lang="en-US" altLang="ja-JP" dirty="0" smtClean="0"/>
          </a:p>
          <a:p>
            <a:endParaRPr lang="en-US" altLang="ja-JP" dirty="0" smtClean="0"/>
          </a:p>
          <a:p>
            <a:r>
              <a:rPr lang="en-US" altLang="ja-JP" dirty="0" smtClean="0"/>
              <a:t>Window</a:t>
            </a:r>
            <a:r>
              <a:rPr lang="ja-JP" altLang="en-US" dirty="0" smtClean="0"/>
              <a:t>の左上が原点があり、</a:t>
            </a:r>
            <a:r>
              <a:rPr lang="en-US" altLang="ja-JP" dirty="0" smtClean="0"/>
              <a:t>Y</a:t>
            </a:r>
            <a:r>
              <a:rPr lang="ja-JP" altLang="en-US" dirty="0" smtClean="0"/>
              <a:t>軸が下方向に</a:t>
            </a:r>
            <a:r>
              <a:rPr lang="en-US" altLang="ja-JP" dirty="0" smtClean="0"/>
              <a:t>Plus</a:t>
            </a:r>
            <a:r>
              <a:rPr lang="ja-JP" altLang="en-US" dirty="0" smtClean="0"/>
              <a:t>で上方向が</a:t>
            </a:r>
            <a:r>
              <a:rPr lang="en-US" altLang="ja-JP" dirty="0" smtClean="0"/>
              <a:t>Minus</a:t>
            </a:r>
            <a:r>
              <a:rPr lang="ja-JP" altLang="en-US" dirty="0" smtClean="0"/>
              <a:t>となる。</a:t>
            </a:r>
            <a:endParaRPr lang="en-US" altLang="ja-JP" dirty="0" smtClean="0"/>
          </a:p>
          <a:p>
            <a:r>
              <a:rPr kumimoji="1" lang="ja-JP" altLang="en-US" dirty="0"/>
              <a:t>ようする</a:t>
            </a:r>
            <a:r>
              <a:rPr kumimoji="1" lang="ja-JP" altLang="en-US" dirty="0" smtClean="0"/>
              <a:t>に見えない部分は</a:t>
            </a:r>
            <a:r>
              <a:rPr kumimoji="1" lang="en-US" altLang="ja-JP" dirty="0" smtClean="0"/>
              <a:t>Minus</a:t>
            </a:r>
            <a:r>
              <a:rPr kumimoji="1" lang="ja-JP" altLang="en-US" dirty="0" smtClean="0"/>
              <a:t>方向と考えるとわかりやすい</a:t>
            </a:r>
            <a:endParaRPr kumimoji="1" lang="ja-JP" altLang="en-US" dirty="0"/>
          </a:p>
        </p:txBody>
      </p:sp>
      <p:sp>
        <p:nvSpPr>
          <p:cNvPr id="14" name="テキスト ボックス 13"/>
          <p:cNvSpPr txBox="1"/>
          <p:nvPr/>
        </p:nvSpPr>
        <p:spPr>
          <a:xfrm>
            <a:off x="4425494" y="1677767"/>
            <a:ext cx="1168910" cy="369332"/>
          </a:xfrm>
          <a:prstGeom prst="rect">
            <a:avLst/>
          </a:prstGeom>
          <a:noFill/>
        </p:spPr>
        <p:txBody>
          <a:bodyPr wrap="none" rtlCol="0">
            <a:spAutoFit/>
          </a:bodyPr>
          <a:lstStyle/>
          <a:p>
            <a:r>
              <a:rPr kumimoji="1" lang="ja-JP" altLang="en-US" dirty="0" smtClean="0">
                <a:solidFill>
                  <a:srgbClr val="7030A0"/>
                </a:solidFill>
              </a:rPr>
              <a:t>原点（</a:t>
            </a:r>
            <a:r>
              <a:rPr kumimoji="1" lang="en-US" altLang="ja-JP" dirty="0" smtClean="0">
                <a:solidFill>
                  <a:srgbClr val="7030A0"/>
                </a:solidFill>
              </a:rPr>
              <a:t>0,0</a:t>
            </a:r>
            <a:r>
              <a:rPr kumimoji="1" lang="ja-JP" altLang="en-US" dirty="0" smtClean="0">
                <a:solidFill>
                  <a:srgbClr val="7030A0"/>
                </a:solidFill>
              </a:rPr>
              <a:t>）</a:t>
            </a:r>
            <a:endParaRPr kumimoji="1" lang="ja-JP" altLang="en-US" dirty="0">
              <a:solidFill>
                <a:srgbClr val="7030A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8534" y="2611733"/>
            <a:ext cx="5232400" cy="407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線矢印コネクタ 4"/>
          <p:cNvCxnSpPr/>
          <p:nvPr/>
        </p:nvCxnSpPr>
        <p:spPr>
          <a:xfrm>
            <a:off x="2546984" y="2752678"/>
            <a:ext cx="5524500" cy="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3543934" y="1677767"/>
            <a:ext cx="0" cy="4255532"/>
          </a:xfrm>
          <a:prstGeom prst="straightConnector1">
            <a:avLst/>
          </a:prstGeom>
          <a:ln w="6032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フローチャート : 結合子 10"/>
          <p:cNvSpPr/>
          <p:nvPr/>
        </p:nvSpPr>
        <p:spPr>
          <a:xfrm>
            <a:off x="3410584" y="2656699"/>
            <a:ext cx="241300" cy="21590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8179434" y="2454867"/>
            <a:ext cx="1576072" cy="646331"/>
          </a:xfrm>
          <a:prstGeom prst="rect">
            <a:avLst/>
          </a:prstGeom>
          <a:solidFill>
            <a:schemeClr val="bg1"/>
          </a:solidFill>
          <a:ln>
            <a:solidFill>
              <a:schemeClr val="tx1"/>
            </a:solidFill>
          </a:ln>
        </p:spPr>
        <p:txBody>
          <a:bodyPr wrap="none" rtlCol="0">
            <a:spAutoFit/>
          </a:bodyPr>
          <a:lstStyle/>
          <a:p>
            <a:r>
              <a:rPr kumimoji="1" lang="en-US" altLang="ja-JP" sz="3600" dirty="0" smtClean="0">
                <a:solidFill>
                  <a:srgbClr val="FF0000"/>
                </a:solidFill>
              </a:rPr>
              <a:t>+X</a:t>
            </a:r>
            <a:r>
              <a:rPr kumimoji="1" lang="ja-JP" altLang="en-US" sz="3600" dirty="0" smtClean="0">
                <a:solidFill>
                  <a:srgbClr val="FF0000"/>
                </a:solidFill>
              </a:rPr>
              <a:t>方向</a:t>
            </a:r>
            <a:endParaRPr kumimoji="1" lang="ja-JP" altLang="en-US" sz="3600" dirty="0">
              <a:solidFill>
                <a:srgbClr val="FF0000"/>
              </a:solidFill>
            </a:endParaRPr>
          </a:p>
        </p:txBody>
      </p:sp>
      <p:sp>
        <p:nvSpPr>
          <p:cNvPr id="19" name="テキスト ボックス 18"/>
          <p:cNvSpPr txBox="1"/>
          <p:nvPr/>
        </p:nvSpPr>
        <p:spPr>
          <a:xfrm>
            <a:off x="2863848" y="5934667"/>
            <a:ext cx="1561646" cy="646331"/>
          </a:xfrm>
          <a:prstGeom prst="rect">
            <a:avLst/>
          </a:prstGeom>
          <a:solidFill>
            <a:schemeClr val="bg1"/>
          </a:solidFill>
          <a:ln>
            <a:solidFill>
              <a:schemeClr val="tx1"/>
            </a:solidFill>
          </a:ln>
        </p:spPr>
        <p:txBody>
          <a:bodyPr wrap="none" rtlCol="0">
            <a:spAutoFit/>
          </a:bodyPr>
          <a:lstStyle/>
          <a:p>
            <a:r>
              <a:rPr kumimoji="1" lang="en-US" altLang="ja-JP" sz="3600" dirty="0" smtClean="0">
                <a:solidFill>
                  <a:schemeClr val="accent6">
                    <a:lumMod val="50000"/>
                  </a:schemeClr>
                </a:solidFill>
              </a:rPr>
              <a:t>+Y</a:t>
            </a:r>
            <a:r>
              <a:rPr kumimoji="1" lang="ja-JP" altLang="en-US" sz="3600" dirty="0" smtClean="0">
                <a:solidFill>
                  <a:schemeClr val="accent6">
                    <a:lumMod val="50000"/>
                  </a:schemeClr>
                </a:solidFill>
              </a:rPr>
              <a:t>方向</a:t>
            </a:r>
            <a:endParaRPr kumimoji="1" lang="ja-JP" altLang="en-US" sz="3600" dirty="0">
              <a:solidFill>
                <a:schemeClr val="accent6">
                  <a:lumMod val="50000"/>
                </a:schemeClr>
              </a:solidFill>
            </a:endParaRPr>
          </a:p>
        </p:txBody>
      </p:sp>
      <p:sp>
        <p:nvSpPr>
          <p:cNvPr id="20" name="テキスト ボックス 19"/>
          <p:cNvSpPr txBox="1"/>
          <p:nvPr/>
        </p:nvSpPr>
        <p:spPr>
          <a:xfrm>
            <a:off x="851534" y="2429512"/>
            <a:ext cx="1487908" cy="646331"/>
          </a:xfrm>
          <a:prstGeom prst="rect">
            <a:avLst/>
          </a:prstGeom>
          <a:solidFill>
            <a:schemeClr val="bg1"/>
          </a:solidFill>
          <a:ln>
            <a:solidFill>
              <a:schemeClr val="tx1"/>
            </a:solidFill>
          </a:ln>
        </p:spPr>
        <p:txBody>
          <a:bodyPr wrap="none" rtlCol="0">
            <a:spAutoFit/>
          </a:bodyPr>
          <a:lstStyle/>
          <a:p>
            <a:r>
              <a:rPr lang="en-US" altLang="ja-JP" sz="3600" dirty="0">
                <a:solidFill>
                  <a:srgbClr val="FF0000"/>
                </a:solidFill>
              </a:rPr>
              <a:t>-</a:t>
            </a:r>
            <a:r>
              <a:rPr kumimoji="1" lang="en-US" altLang="ja-JP" sz="3600" dirty="0" smtClean="0">
                <a:solidFill>
                  <a:srgbClr val="FF0000"/>
                </a:solidFill>
              </a:rPr>
              <a:t>X</a:t>
            </a:r>
            <a:r>
              <a:rPr kumimoji="1" lang="ja-JP" altLang="en-US" sz="3600" dirty="0" smtClean="0">
                <a:solidFill>
                  <a:srgbClr val="FF0000"/>
                </a:solidFill>
              </a:rPr>
              <a:t>方向</a:t>
            </a:r>
            <a:endParaRPr kumimoji="1" lang="ja-JP" altLang="en-US" sz="3600" dirty="0">
              <a:solidFill>
                <a:srgbClr val="FF0000"/>
              </a:solidFill>
            </a:endParaRPr>
          </a:p>
        </p:txBody>
      </p:sp>
      <p:sp>
        <p:nvSpPr>
          <p:cNvPr id="21" name="テキスト ボックス 20"/>
          <p:cNvSpPr txBox="1"/>
          <p:nvPr/>
        </p:nvSpPr>
        <p:spPr>
          <a:xfrm>
            <a:off x="2807194" y="1699218"/>
            <a:ext cx="1473480" cy="646331"/>
          </a:xfrm>
          <a:prstGeom prst="rect">
            <a:avLst/>
          </a:prstGeom>
          <a:solidFill>
            <a:schemeClr val="bg1"/>
          </a:solidFill>
          <a:ln>
            <a:solidFill>
              <a:schemeClr val="tx1"/>
            </a:solidFill>
          </a:ln>
        </p:spPr>
        <p:txBody>
          <a:bodyPr wrap="none" rtlCol="0">
            <a:spAutoFit/>
          </a:bodyPr>
          <a:lstStyle/>
          <a:p>
            <a:r>
              <a:rPr lang="en-US" altLang="ja-JP" sz="3600" dirty="0">
                <a:solidFill>
                  <a:schemeClr val="accent6">
                    <a:lumMod val="50000"/>
                  </a:schemeClr>
                </a:solidFill>
              </a:rPr>
              <a:t>-</a:t>
            </a:r>
            <a:r>
              <a:rPr kumimoji="1" lang="en-US" altLang="ja-JP" sz="3600" dirty="0" smtClean="0">
                <a:solidFill>
                  <a:schemeClr val="accent6">
                    <a:lumMod val="50000"/>
                  </a:schemeClr>
                </a:solidFill>
              </a:rPr>
              <a:t>Y</a:t>
            </a:r>
            <a:r>
              <a:rPr kumimoji="1" lang="ja-JP" altLang="en-US" sz="3600" dirty="0" smtClean="0">
                <a:solidFill>
                  <a:schemeClr val="accent6">
                    <a:lumMod val="50000"/>
                  </a:schemeClr>
                </a:solidFill>
              </a:rPr>
              <a:t>方向</a:t>
            </a:r>
            <a:endParaRPr kumimoji="1" lang="ja-JP" altLang="en-US" sz="3600" dirty="0">
              <a:solidFill>
                <a:schemeClr val="accent6">
                  <a:lumMod val="50000"/>
                </a:schemeClr>
              </a:solidFill>
            </a:endParaRPr>
          </a:p>
        </p:txBody>
      </p:sp>
      <p:cxnSp>
        <p:nvCxnSpPr>
          <p:cNvPr id="13" name="直線矢印コネクタ 12"/>
          <p:cNvCxnSpPr/>
          <p:nvPr/>
        </p:nvCxnSpPr>
        <p:spPr>
          <a:xfrm flipH="1">
            <a:off x="3651884" y="2047099"/>
            <a:ext cx="1028700" cy="596900"/>
          </a:xfrm>
          <a:prstGeom prst="straightConnector1">
            <a:avLst/>
          </a:prstGeom>
          <a:ln w="254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669997" y="4305026"/>
            <a:ext cx="2111797" cy="646331"/>
          </a:xfrm>
          <a:prstGeom prst="rect">
            <a:avLst/>
          </a:prstGeom>
          <a:noFill/>
          <a:ln>
            <a:solidFill>
              <a:schemeClr val="tx1"/>
            </a:solidFill>
          </a:ln>
        </p:spPr>
        <p:txBody>
          <a:bodyPr wrap="none" rtlCol="0">
            <a:spAutoFit/>
          </a:bodyPr>
          <a:lstStyle/>
          <a:p>
            <a:r>
              <a:rPr kumimoji="1" lang="en-US" altLang="ja-JP" b="1" dirty="0" smtClean="0"/>
              <a:t>2D</a:t>
            </a:r>
            <a:r>
              <a:rPr kumimoji="1" lang="ja-JP" altLang="en-US" b="1" dirty="0" smtClean="0"/>
              <a:t>では最小単位は</a:t>
            </a:r>
            <a:endParaRPr kumimoji="1" lang="en-US" altLang="ja-JP" b="1" dirty="0" smtClean="0"/>
          </a:p>
          <a:p>
            <a:r>
              <a:rPr lang="en-US" altLang="ja-JP" b="1" dirty="0" smtClean="0"/>
              <a:t>Pixel(</a:t>
            </a:r>
            <a:r>
              <a:rPr lang="ja-JP" altLang="en-US" b="1" dirty="0"/>
              <a:t>ピクセル</a:t>
            </a:r>
            <a:r>
              <a:rPr lang="en-US" altLang="ja-JP" b="1" dirty="0" smtClean="0"/>
              <a:t>)</a:t>
            </a:r>
            <a:endParaRPr kumimoji="1" lang="ja-JP" altLang="en-US" b="1" dirty="0"/>
          </a:p>
        </p:txBody>
      </p:sp>
      <p:sp>
        <p:nvSpPr>
          <p:cNvPr id="23" name="テキスト ボックス 22"/>
          <p:cNvSpPr txBox="1"/>
          <p:nvPr/>
        </p:nvSpPr>
        <p:spPr>
          <a:xfrm>
            <a:off x="8967470" y="4647987"/>
            <a:ext cx="3054985" cy="1754326"/>
          </a:xfrm>
          <a:prstGeom prst="rect">
            <a:avLst/>
          </a:prstGeom>
          <a:noFill/>
          <a:ln>
            <a:solidFill>
              <a:schemeClr val="tx1"/>
            </a:solidFill>
          </a:ln>
        </p:spPr>
        <p:txBody>
          <a:bodyPr wrap="square" rtlCol="0">
            <a:spAutoFit/>
          </a:bodyPr>
          <a:lstStyle/>
          <a:p>
            <a:r>
              <a:rPr lang="en-US" altLang="ja-JP" b="1" dirty="0" smtClean="0"/>
              <a:t>Window</a:t>
            </a:r>
            <a:r>
              <a:rPr lang="ja-JP" altLang="en-US" b="1" dirty="0" smtClean="0"/>
              <a:t>の幅は基本的に</a:t>
            </a:r>
            <a:endParaRPr lang="en-US" altLang="ja-JP" b="1" dirty="0" smtClean="0"/>
          </a:p>
          <a:p>
            <a:endParaRPr lang="en-US" altLang="ja-JP" b="1" dirty="0"/>
          </a:p>
          <a:p>
            <a:r>
              <a:rPr lang="ja-JP" altLang="en-US" b="1" dirty="0" smtClean="0">
                <a:solidFill>
                  <a:srgbClr val="FF0000"/>
                </a:solidFill>
              </a:rPr>
              <a:t>横　＝　</a:t>
            </a:r>
            <a:r>
              <a:rPr lang="en-US" altLang="ja-JP" b="1" dirty="0" smtClean="0">
                <a:solidFill>
                  <a:srgbClr val="FF0000"/>
                </a:solidFill>
              </a:rPr>
              <a:t>800pixel</a:t>
            </a:r>
          </a:p>
          <a:p>
            <a:r>
              <a:rPr lang="ja-JP" altLang="en-US" b="1" dirty="0" smtClean="0">
                <a:solidFill>
                  <a:srgbClr val="FF0000"/>
                </a:solidFill>
              </a:rPr>
              <a:t>縦　＝　</a:t>
            </a:r>
            <a:r>
              <a:rPr lang="en-US" altLang="ja-JP" b="1" dirty="0" smtClean="0">
                <a:solidFill>
                  <a:srgbClr val="FF0000"/>
                </a:solidFill>
              </a:rPr>
              <a:t>600pixel</a:t>
            </a:r>
          </a:p>
          <a:p>
            <a:endParaRPr kumimoji="1" lang="en-US" altLang="ja-JP" b="1" dirty="0"/>
          </a:p>
          <a:p>
            <a:r>
              <a:rPr kumimoji="1" lang="ja-JP" altLang="en-US" b="1" dirty="0" smtClean="0"/>
              <a:t>で設定されています。変更可</a:t>
            </a:r>
            <a:endParaRPr kumimoji="1" lang="ja-JP" altLang="en-US" b="1" dirty="0"/>
          </a:p>
        </p:txBody>
      </p:sp>
      <p:sp>
        <p:nvSpPr>
          <p:cNvPr id="3" name="テキスト ボックス 2"/>
          <p:cNvSpPr txBox="1"/>
          <p:nvPr/>
        </p:nvSpPr>
        <p:spPr>
          <a:xfrm>
            <a:off x="4425494" y="637586"/>
            <a:ext cx="534121" cy="253916"/>
          </a:xfrm>
          <a:prstGeom prst="rect">
            <a:avLst/>
          </a:prstGeom>
          <a:noFill/>
        </p:spPr>
        <p:txBody>
          <a:bodyPr wrap="none" rtlCol="0">
            <a:spAutoFit/>
          </a:bodyPr>
          <a:lstStyle/>
          <a:p>
            <a:r>
              <a:rPr kumimoji="1" lang="ja-JP" altLang="en-US" sz="1050" dirty="0" smtClean="0"/>
              <a:t>プラス</a:t>
            </a:r>
            <a:endParaRPr kumimoji="1" lang="ja-JP" altLang="en-US" sz="1050" dirty="0"/>
          </a:p>
        </p:txBody>
      </p:sp>
      <p:sp>
        <p:nvSpPr>
          <p:cNvPr id="7" name="テキスト ボックス 6"/>
          <p:cNvSpPr txBox="1"/>
          <p:nvPr/>
        </p:nvSpPr>
        <p:spPr>
          <a:xfrm>
            <a:off x="5922962" y="637586"/>
            <a:ext cx="665567" cy="253916"/>
          </a:xfrm>
          <a:prstGeom prst="rect">
            <a:avLst/>
          </a:prstGeom>
          <a:noFill/>
        </p:spPr>
        <p:txBody>
          <a:bodyPr wrap="none" rtlCol="0">
            <a:spAutoFit/>
          </a:bodyPr>
          <a:lstStyle/>
          <a:p>
            <a:r>
              <a:rPr kumimoji="1" lang="ja-JP" altLang="en-US" sz="1050" dirty="0" smtClean="0"/>
              <a:t>マイナス</a:t>
            </a:r>
            <a:endParaRPr kumimoji="1" lang="ja-JP" altLang="en-US" sz="1050" dirty="0"/>
          </a:p>
        </p:txBody>
      </p:sp>
    </p:spTree>
    <p:extLst>
      <p:ext uri="{BB962C8B-B14F-4D97-AF65-F5344CB8AC3E}">
        <p14:creationId xmlns:p14="http://schemas.microsoft.com/office/powerpoint/2010/main" val="41493040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8672952" cy="646331"/>
          </a:xfrm>
          <a:prstGeom prst="rect">
            <a:avLst/>
          </a:prstGeom>
          <a:noFill/>
        </p:spPr>
        <p:txBody>
          <a:bodyPr wrap="none" rtlCol="0">
            <a:spAutoFit/>
          </a:bodyPr>
          <a:lstStyle/>
          <a:p>
            <a:r>
              <a:rPr kumimoji="1" lang="ja-JP" altLang="en-US" dirty="0" smtClean="0"/>
              <a:t>・</a:t>
            </a:r>
            <a:r>
              <a:rPr lang="en-US" altLang="ja-JP" dirty="0" smtClean="0"/>
              <a:t>Constructor</a:t>
            </a:r>
            <a:r>
              <a:rPr kumimoji="1" lang="ja-JP" altLang="en-US" dirty="0" smtClean="0"/>
              <a:t>の中身を作る</a:t>
            </a:r>
            <a:endParaRPr kumimoji="1" lang="en-US" altLang="ja-JP" dirty="0" smtClean="0"/>
          </a:p>
          <a:p>
            <a:r>
              <a:rPr lang="ja-JP" altLang="en-US" dirty="0"/>
              <a:t>　</a:t>
            </a:r>
            <a:r>
              <a:rPr lang="en-US" altLang="ja-JP" dirty="0"/>
              <a:t> </a:t>
            </a:r>
            <a:r>
              <a:rPr lang="en-US" altLang="ja-JP" dirty="0" smtClean="0"/>
              <a:t>CobjBullet.cpp</a:t>
            </a:r>
            <a:r>
              <a:rPr lang="ja-JP" altLang="en-US" dirty="0"/>
              <a:t>で</a:t>
            </a:r>
            <a:r>
              <a:rPr lang="en-US" altLang="ja-JP" dirty="0" smtClean="0"/>
              <a:t>Constructor</a:t>
            </a:r>
            <a:r>
              <a:rPr lang="ja-JP" altLang="en-US" dirty="0" smtClean="0"/>
              <a:t>で位置情報の受け取るようにするため、命令を加えます。</a:t>
            </a:r>
            <a:endParaRPr kumimoji="1"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33" y="800100"/>
            <a:ext cx="3617413" cy="356573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6" name="直線矢印コネクタ 5"/>
          <p:cNvCxnSpPr/>
          <p:nvPr/>
        </p:nvCxnSpPr>
        <p:spPr>
          <a:xfrm flipH="1">
            <a:off x="3056351" y="1503123"/>
            <a:ext cx="1640909" cy="839244"/>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4885151" y="1240077"/>
            <a:ext cx="4900701" cy="646331"/>
          </a:xfrm>
          <a:prstGeom prst="rect">
            <a:avLst/>
          </a:prstGeom>
          <a:noFill/>
        </p:spPr>
        <p:txBody>
          <a:bodyPr wrap="none" rtlCol="0">
            <a:spAutoFit/>
          </a:bodyPr>
          <a:lstStyle/>
          <a:p>
            <a:r>
              <a:rPr lang="en-US" altLang="ja-JP" dirty="0" smtClean="0"/>
              <a:t>Constructor</a:t>
            </a:r>
            <a:r>
              <a:rPr lang="ja-JP" altLang="en-US" dirty="0" smtClean="0"/>
              <a:t>の命令を</a:t>
            </a:r>
            <a:r>
              <a:rPr kumimoji="1" lang="ja-JP" altLang="en-US" dirty="0" smtClean="0"/>
              <a:t>追加</a:t>
            </a:r>
            <a:endParaRPr kumimoji="1" lang="en-US" altLang="ja-JP" dirty="0" smtClean="0"/>
          </a:p>
          <a:p>
            <a:r>
              <a:rPr kumimoji="1" lang="en-US" altLang="ja-JP" dirty="0" smtClean="0"/>
              <a:t>Constructor</a:t>
            </a:r>
            <a:r>
              <a:rPr lang="ja-JP" altLang="en-US" dirty="0" smtClean="0"/>
              <a:t>で受け取った情報を変数に送ります。</a:t>
            </a:r>
            <a:endParaRPr kumimoji="1" lang="en-US" altLang="ja-JP"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706" y="5044075"/>
            <a:ext cx="10383229" cy="163229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1" name="テキスト ボックス 10"/>
          <p:cNvSpPr txBox="1"/>
          <p:nvPr/>
        </p:nvSpPr>
        <p:spPr>
          <a:xfrm>
            <a:off x="0" y="4378362"/>
            <a:ext cx="5202065" cy="369332"/>
          </a:xfrm>
          <a:prstGeom prst="rect">
            <a:avLst/>
          </a:prstGeom>
          <a:noFill/>
        </p:spPr>
        <p:txBody>
          <a:bodyPr wrap="none" rtlCol="0">
            <a:spAutoFit/>
          </a:bodyPr>
          <a:lstStyle/>
          <a:p>
            <a:r>
              <a:rPr kumimoji="1" lang="ja-JP" altLang="en-US" dirty="0" smtClean="0"/>
              <a:t>・</a:t>
            </a:r>
            <a:r>
              <a:rPr kumimoji="1" lang="en-US" altLang="ja-JP" dirty="0" smtClean="0"/>
              <a:t>Constructor</a:t>
            </a:r>
            <a:r>
              <a:rPr lang="ja-JP" altLang="en-US" dirty="0" smtClean="0"/>
              <a:t>が変わったので主人公機の部分も変更</a:t>
            </a:r>
            <a:endParaRPr kumimoji="1" lang="ja-JP" altLang="en-US" dirty="0"/>
          </a:p>
        </p:txBody>
      </p:sp>
      <p:cxnSp>
        <p:nvCxnSpPr>
          <p:cNvPr id="14" name="直線矢印コネクタ 13"/>
          <p:cNvCxnSpPr/>
          <p:nvPr/>
        </p:nvCxnSpPr>
        <p:spPr>
          <a:xfrm flipH="1">
            <a:off x="4661867" y="4391218"/>
            <a:ext cx="1150460" cy="1585784"/>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853718" y="3929553"/>
            <a:ext cx="6013569" cy="923330"/>
          </a:xfrm>
          <a:prstGeom prst="rect">
            <a:avLst/>
          </a:prstGeom>
          <a:noFill/>
        </p:spPr>
        <p:txBody>
          <a:bodyPr wrap="none" rtlCol="0">
            <a:spAutoFit/>
          </a:bodyPr>
          <a:lstStyle/>
          <a:p>
            <a:r>
              <a:rPr kumimoji="1" lang="en-US" altLang="ja-JP" dirty="0" smtClean="0"/>
              <a:t>Constructor</a:t>
            </a:r>
            <a:r>
              <a:rPr lang="ja-JP" altLang="en-US" dirty="0" smtClean="0"/>
              <a:t>は</a:t>
            </a:r>
            <a:r>
              <a:rPr lang="en-US" altLang="ja-JP" dirty="0" smtClean="0"/>
              <a:t>object</a:t>
            </a:r>
            <a:r>
              <a:rPr lang="ja-JP" altLang="en-US" dirty="0" smtClean="0"/>
              <a:t>を生成した時に実行される</a:t>
            </a:r>
            <a:r>
              <a:rPr lang="en-US" altLang="ja-JP" dirty="0" smtClean="0"/>
              <a:t>Method</a:t>
            </a:r>
            <a:r>
              <a:rPr lang="ja-JP" altLang="en-US" dirty="0" smtClean="0"/>
              <a:t>です。</a:t>
            </a:r>
            <a:endParaRPr lang="en-US" altLang="ja-JP" dirty="0" smtClean="0"/>
          </a:p>
          <a:p>
            <a:r>
              <a:rPr lang="en-US" altLang="ja-JP" dirty="0" smtClean="0"/>
              <a:t>Method</a:t>
            </a:r>
            <a:r>
              <a:rPr lang="ja-JP" altLang="en-US" dirty="0" smtClean="0"/>
              <a:t>に</a:t>
            </a:r>
            <a:r>
              <a:rPr kumimoji="1" lang="ja-JP" altLang="en-US" dirty="0" smtClean="0"/>
              <a:t>引数を用いることで情報の渡す</a:t>
            </a:r>
            <a:r>
              <a:rPr lang="ja-JP" altLang="en-US" dirty="0"/>
              <a:t>事が</a:t>
            </a:r>
            <a:r>
              <a:rPr lang="ja-JP" altLang="en-US" dirty="0" smtClean="0"/>
              <a:t>できる</a:t>
            </a:r>
            <a:endParaRPr lang="en-US" altLang="ja-JP" dirty="0" smtClean="0"/>
          </a:p>
          <a:p>
            <a:r>
              <a:rPr kumimoji="1" lang="ja-JP" altLang="en-US" dirty="0" smtClean="0"/>
              <a:t>ここでは、主人公の位置を弾丸に渡している</a:t>
            </a:r>
            <a:endParaRPr kumimoji="1" lang="en-US" altLang="ja-JP" dirty="0" smtClean="0"/>
          </a:p>
        </p:txBody>
      </p:sp>
    </p:spTree>
    <p:extLst>
      <p:ext uri="{BB962C8B-B14F-4D97-AF65-F5344CB8AC3E}">
        <p14:creationId xmlns:p14="http://schemas.microsoft.com/office/powerpoint/2010/main" val="509781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43655"/>
            <a:ext cx="4147289" cy="369332"/>
          </a:xfrm>
          <a:prstGeom prst="rect">
            <a:avLst/>
          </a:prstGeom>
          <a:noFill/>
        </p:spPr>
        <p:txBody>
          <a:bodyPr wrap="none" rtlCol="0">
            <a:spAutoFit/>
          </a:bodyPr>
          <a:lstStyle/>
          <a:p>
            <a:r>
              <a:rPr kumimoji="1" lang="ja-JP" altLang="en-US" dirty="0" smtClean="0"/>
              <a:t>・受け取った情報を弾丸</a:t>
            </a:r>
            <a:r>
              <a:rPr lang="ja-JP" altLang="en-US" dirty="0" smtClean="0"/>
              <a:t>の位置として使う</a:t>
            </a:r>
            <a:endParaRPr kumimoji="1" lang="ja-JP"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1" y="729733"/>
            <a:ext cx="2428656" cy="112201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テキスト ボックス 4"/>
          <p:cNvSpPr txBox="1"/>
          <p:nvPr/>
        </p:nvSpPr>
        <p:spPr>
          <a:xfrm>
            <a:off x="145941" y="325677"/>
            <a:ext cx="7730834" cy="369332"/>
          </a:xfrm>
          <a:prstGeom prst="rect">
            <a:avLst/>
          </a:prstGeom>
          <a:noFill/>
        </p:spPr>
        <p:txBody>
          <a:bodyPr wrap="none" rtlCol="0">
            <a:spAutoFit/>
          </a:bodyPr>
          <a:lstStyle/>
          <a:p>
            <a:r>
              <a:rPr lang="en-US" altLang="ja-JP" dirty="0" smtClean="0"/>
              <a:t>CobjBullet.cpp</a:t>
            </a:r>
            <a:r>
              <a:rPr lang="ja-JP" altLang="en-US" dirty="0" smtClean="0"/>
              <a:t>の</a:t>
            </a:r>
            <a:r>
              <a:rPr lang="en-US" altLang="ja-JP" dirty="0" err="1" smtClean="0"/>
              <a:t>DrawMethod</a:t>
            </a:r>
            <a:r>
              <a:rPr lang="ja-JP" altLang="en-US" dirty="0" smtClean="0"/>
              <a:t>の</a:t>
            </a:r>
            <a:r>
              <a:rPr kumimoji="1" lang="ja-JP" altLang="en-US" dirty="0" smtClean="0"/>
              <a:t>表示位置の設定したところに変数を利用する</a:t>
            </a:r>
            <a:r>
              <a:rPr lang="ja-JP" altLang="en-US" dirty="0"/>
              <a:t>。</a:t>
            </a:r>
            <a:endParaRPr kumimoji="1" lang="ja-JP" altLang="en-US" dirty="0"/>
          </a:p>
        </p:txBody>
      </p:sp>
      <p:cxnSp>
        <p:nvCxnSpPr>
          <p:cNvPr id="7" name="直線矢印コネクタ 6"/>
          <p:cNvCxnSpPr/>
          <p:nvPr/>
        </p:nvCxnSpPr>
        <p:spPr>
          <a:xfrm flipH="1">
            <a:off x="2393713" y="1290738"/>
            <a:ext cx="977030" cy="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3542797" y="1106072"/>
            <a:ext cx="1305165" cy="369332"/>
          </a:xfrm>
          <a:prstGeom prst="rect">
            <a:avLst/>
          </a:prstGeom>
          <a:noFill/>
        </p:spPr>
        <p:txBody>
          <a:bodyPr wrap="none" rtlCol="0">
            <a:spAutoFit/>
          </a:bodyPr>
          <a:lstStyle/>
          <a:p>
            <a:r>
              <a:rPr kumimoji="1" lang="ja-JP" altLang="en-US" dirty="0" smtClean="0"/>
              <a:t>変数を追加</a:t>
            </a:r>
            <a:endParaRPr kumimoji="1" lang="ja-JP" altLang="en-US" dirty="0"/>
          </a:p>
        </p:txBody>
      </p:sp>
      <p:sp>
        <p:nvSpPr>
          <p:cNvPr id="11" name="テキスト ボックス 10"/>
          <p:cNvSpPr txBox="1"/>
          <p:nvPr/>
        </p:nvSpPr>
        <p:spPr>
          <a:xfrm>
            <a:off x="-25052" y="1898763"/>
            <a:ext cx="7085594" cy="369332"/>
          </a:xfrm>
          <a:prstGeom prst="rect">
            <a:avLst/>
          </a:prstGeom>
          <a:noFill/>
        </p:spPr>
        <p:txBody>
          <a:bodyPr wrap="none" rtlCol="0">
            <a:spAutoFit/>
          </a:bodyPr>
          <a:lstStyle/>
          <a:p>
            <a:r>
              <a:rPr kumimoji="1" lang="ja-JP" altLang="en-US" dirty="0" smtClean="0"/>
              <a:t>・</a:t>
            </a:r>
            <a:r>
              <a:rPr lang="en-US" altLang="ja-JP" dirty="0"/>
              <a:t> </a:t>
            </a:r>
            <a:r>
              <a:rPr lang="en-US" altLang="ja-JP" dirty="0" smtClean="0"/>
              <a:t>Constructor</a:t>
            </a:r>
            <a:r>
              <a:rPr lang="ja-JP" altLang="en-US" dirty="0" smtClean="0"/>
              <a:t>と引数を使って主人公機の情報を受け渡してる部分を見る</a:t>
            </a:r>
            <a:endParaRPr kumimoji="1" lang="ja-JP" altLang="en-US" dirty="0"/>
          </a:p>
        </p:txBody>
      </p:sp>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133" y="2274750"/>
            <a:ext cx="6239894" cy="9809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604" y="3477235"/>
            <a:ext cx="2602806" cy="256562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5" name="直線矢印コネクタ 14"/>
          <p:cNvCxnSpPr/>
          <p:nvPr/>
        </p:nvCxnSpPr>
        <p:spPr>
          <a:xfrm flipH="1">
            <a:off x="2179529" y="2945230"/>
            <a:ext cx="552387" cy="1715336"/>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2731915" y="2945230"/>
            <a:ext cx="276195" cy="1715336"/>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a:off x="949140" y="4787726"/>
            <a:ext cx="1096614" cy="185803"/>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52" y="4297123"/>
            <a:ext cx="2928236" cy="135281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23" name="直線矢印コネクタ 22"/>
          <p:cNvCxnSpPr/>
          <p:nvPr/>
        </p:nvCxnSpPr>
        <p:spPr>
          <a:xfrm flipV="1">
            <a:off x="615018" y="5153163"/>
            <a:ext cx="2516834" cy="336941"/>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615018" y="5256231"/>
            <a:ext cx="0" cy="226198"/>
          </a:xfrm>
          <a:prstGeom prst="line">
            <a:avLst/>
          </a:prstGeom>
          <a:ln w="603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H="1">
            <a:off x="949140" y="4880627"/>
            <a:ext cx="1656274" cy="272536"/>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454267" y="5016895"/>
            <a:ext cx="0" cy="719773"/>
          </a:xfrm>
          <a:prstGeom prst="line">
            <a:avLst/>
          </a:prstGeom>
          <a:ln w="603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V="1">
            <a:off x="454267" y="5490104"/>
            <a:ext cx="2677585" cy="246566"/>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6663847" y="2299802"/>
            <a:ext cx="5121915" cy="646331"/>
          </a:xfrm>
          <a:prstGeom prst="rect">
            <a:avLst/>
          </a:prstGeom>
          <a:noFill/>
        </p:spPr>
        <p:txBody>
          <a:bodyPr wrap="none" rtlCol="0">
            <a:spAutoFit/>
          </a:bodyPr>
          <a:lstStyle/>
          <a:p>
            <a:r>
              <a:rPr lang="ja-JP" altLang="en-US" dirty="0"/>
              <a:t>コンストラクタ</a:t>
            </a:r>
            <a:r>
              <a:rPr lang="ja-JP" altLang="en-US" dirty="0" smtClean="0"/>
              <a:t>は</a:t>
            </a:r>
            <a:r>
              <a:rPr lang="en-US" altLang="ja-JP" dirty="0" smtClean="0"/>
              <a:t>object</a:t>
            </a:r>
            <a:r>
              <a:rPr lang="ja-JP" altLang="en-US" dirty="0" smtClean="0"/>
              <a:t>が作られた時に呼び出される</a:t>
            </a:r>
            <a:endParaRPr lang="en-US" altLang="ja-JP" dirty="0" smtClean="0"/>
          </a:p>
          <a:p>
            <a:r>
              <a:rPr kumimoji="1" lang="en-US" altLang="ja-JP" dirty="0" smtClean="0"/>
              <a:t>Method</a:t>
            </a:r>
            <a:r>
              <a:rPr lang="ja-JP" altLang="en-US" dirty="0" smtClean="0"/>
              <a:t>です。</a:t>
            </a:r>
            <a:endParaRPr kumimoji="1" lang="ja-JP" altLang="en-US" dirty="0"/>
          </a:p>
        </p:txBody>
      </p:sp>
      <p:sp>
        <p:nvSpPr>
          <p:cNvPr id="42" name="テキスト ボックス 41"/>
          <p:cNvSpPr txBox="1"/>
          <p:nvPr/>
        </p:nvSpPr>
        <p:spPr>
          <a:xfrm>
            <a:off x="2276001" y="2438301"/>
            <a:ext cx="2262158" cy="369332"/>
          </a:xfrm>
          <a:prstGeom prst="rect">
            <a:avLst/>
          </a:prstGeom>
          <a:noFill/>
        </p:spPr>
        <p:txBody>
          <a:bodyPr wrap="none" rtlCol="0">
            <a:spAutoFit/>
          </a:bodyPr>
          <a:lstStyle/>
          <a:p>
            <a:r>
              <a:rPr kumimoji="1" lang="ja-JP" altLang="en-US" dirty="0" smtClean="0"/>
              <a:t>主人公機の</a:t>
            </a:r>
            <a:r>
              <a:rPr lang="ja-JP" altLang="en-US" dirty="0"/>
              <a:t>位置情報</a:t>
            </a:r>
            <a:endParaRPr kumimoji="1" lang="ja-JP" altLang="en-US" dirty="0"/>
          </a:p>
        </p:txBody>
      </p:sp>
      <p:sp>
        <p:nvSpPr>
          <p:cNvPr id="43" name="テキスト ボックス 42"/>
          <p:cNvSpPr txBox="1"/>
          <p:nvPr/>
        </p:nvSpPr>
        <p:spPr>
          <a:xfrm>
            <a:off x="2882228" y="3607496"/>
            <a:ext cx="2654894" cy="369332"/>
          </a:xfrm>
          <a:prstGeom prst="rect">
            <a:avLst/>
          </a:prstGeom>
          <a:noFill/>
        </p:spPr>
        <p:txBody>
          <a:bodyPr wrap="none" rtlCol="0">
            <a:spAutoFit/>
          </a:bodyPr>
          <a:lstStyle/>
          <a:p>
            <a:r>
              <a:rPr kumimoji="1" lang="ja-JP" altLang="en-US" dirty="0" smtClean="0"/>
              <a:t>引数で渡すことができる。</a:t>
            </a:r>
            <a:endParaRPr kumimoji="1" lang="ja-JP" altLang="en-US" dirty="0"/>
          </a:p>
        </p:txBody>
      </p:sp>
      <p:sp>
        <p:nvSpPr>
          <p:cNvPr id="44" name="テキスト ボックス 43"/>
          <p:cNvSpPr txBox="1"/>
          <p:nvPr/>
        </p:nvSpPr>
        <p:spPr>
          <a:xfrm>
            <a:off x="183020" y="6166030"/>
            <a:ext cx="2803973" cy="369332"/>
          </a:xfrm>
          <a:prstGeom prst="rect">
            <a:avLst/>
          </a:prstGeom>
          <a:noFill/>
        </p:spPr>
        <p:txBody>
          <a:bodyPr wrap="none" rtlCol="0">
            <a:spAutoFit/>
          </a:bodyPr>
          <a:lstStyle/>
          <a:p>
            <a:r>
              <a:rPr kumimoji="1" lang="ja-JP" altLang="en-US" dirty="0" smtClean="0"/>
              <a:t>渡した情報を変数に入れる</a:t>
            </a:r>
            <a:endParaRPr kumimoji="1" lang="ja-JP" altLang="en-US" dirty="0"/>
          </a:p>
        </p:txBody>
      </p:sp>
      <p:sp>
        <p:nvSpPr>
          <p:cNvPr id="46" name="テキスト ボックス 45"/>
          <p:cNvSpPr txBox="1"/>
          <p:nvPr/>
        </p:nvSpPr>
        <p:spPr>
          <a:xfrm>
            <a:off x="6816247" y="3937690"/>
            <a:ext cx="5416868" cy="646331"/>
          </a:xfrm>
          <a:prstGeom prst="rect">
            <a:avLst/>
          </a:prstGeom>
          <a:noFill/>
        </p:spPr>
        <p:txBody>
          <a:bodyPr wrap="none" rtlCol="0">
            <a:spAutoFit/>
          </a:bodyPr>
          <a:lstStyle/>
          <a:p>
            <a:r>
              <a:rPr kumimoji="1" lang="ja-JP" altLang="en-US" dirty="0" smtClean="0"/>
              <a:t>以下のように引数は</a:t>
            </a:r>
            <a:r>
              <a:rPr kumimoji="1" lang="en-US" altLang="ja-JP" dirty="0" smtClean="0"/>
              <a:t>(  )</a:t>
            </a:r>
            <a:r>
              <a:rPr lang="ja-JP" altLang="en-US" dirty="0" smtClean="0"/>
              <a:t>に、変数宣言のように設定すれ</a:t>
            </a:r>
            <a:endParaRPr lang="en-US" altLang="ja-JP" dirty="0" smtClean="0"/>
          </a:p>
          <a:p>
            <a:r>
              <a:rPr lang="ja-JP" altLang="en-US" dirty="0" smtClean="0"/>
              <a:t>ば、</a:t>
            </a:r>
            <a:r>
              <a:rPr kumimoji="1" lang="ja-JP" altLang="en-US" dirty="0" smtClean="0"/>
              <a:t>同じ</a:t>
            </a:r>
            <a:r>
              <a:rPr kumimoji="1" lang="en-US" altLang="ja-JP" dirty="0" smtClean="0"/>
              <a:t>Type</a:t>
            </a:r>
            <a:r>
              <a:rPr lang="ja-JP" altLang="en-US" dirty="0" smtClean="0"/>
              <a:t>情報渡すことができる</a:t>
            </a:r>
            <a:endParaRPr kumimoji="1" lang="ja-JP" altLang="en-US" dirty="0"/>
          </a:p>
        </p:txBody>
      </p:sp>
      <p:cxnSp>
        <p:nvCxnSpPr>
          <p:cNvPr id="47" name="直線矢印コネクタ 46"/>
          <p:cNvCxnSpPr/>
          <p:nvPr/>
        </p:nvCxnSpPr>
        <p:spPr>
          <a:xfrm flipH="1">
            <a:off x="4688064" y="2438301"/>
            <a:ext cx="1975783" cy="484522"/>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6247" y="4584021"/>
            <a:ext cx="5242334" cy="90608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50" name="直線矢印コネクタ 49"/>
          <p:cNvCxnSpPr>
            <a:stCxn id="46" idx="1"/>
          </p:cNvCxnSpPr>
          <p:nvPr/>
        </p:nvCxnSpPr>
        <p:spPr>
          <a:xfrm flipH="1" flipV="1">
            <a:off x="5303929" y="3767403"/>
            <a:ext cx="1512318" cy="493453"/>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p:cNvSpPr txBox="1"/>
          <p:nvPr/>
        </p:nvSpPr>
        <p:spPr>
          <a:xfrm>
            <a:off x="7020214" y="5687512"/>
            <a:ext cx="2569934" cy="923330"/>
          </a:xfrm>
          <a:prstGeom prst="rect">
            <a:avLst/>
          </a:prstGeom>
          <a:noFill/>
        </p:spPr>
        <p:txBody>
          <a:bodyPr wrap="none" rtlCol="0">
            <a:spAutoFit/>
          </a:bodyPr>
          <a:lstStyle/>
          <a:p>
            <a:r>
              <a:rPr kumimoji="1" lang="en-US" altLang="ja-JP" dirty="0" smtClean="0"/>
              <a:t>F5</a:t>
            </a:r>
            <a:r>
              <a:rPr kumimoji="1" lang="ja-JP" altLang="en-US" dirty="0" smtClean="0"/>
              <a:t>で</a:t>
            </a:r>
            <a:r>
              <a:rPr kumimoji="1" lang="en-US" altLang="ja-JP" dirty="0" smtClean="0"/>
              <a:t>program</a:t>
            </a:r>
            <a:r>
              <a:rPr lang="ja-JP" altLang="en-US" dirty="0"/>
              <a:t>で</a:t>
            </a:r>
            <a:r>
              <a:rPr kumimoji="1" lang="en-US" altLang="ja-JP" dirty="0" smtClean="0"/>
              <a:t>Check</a:t>
            </a:r>
            <a:r>
              <a:rPr kumimoji="1" lang="ja-JP" altLang="en-US" dirty="0" smtClean="0"/>
              <a:t>！</a:t>
            </a:r>
            <a:endParaRPr kumimoji="1" lang="en-US" altLang="ja-JP" dirty="0" smtClean="0"/>
          </a:p>
          <a:p>
            <a:r>
              <a:rPr kumimoji="1" lang="ja-JP" altLang="en-US" dirty="0" smtClean="0"/>
              <a:t>主人公機と同じ場所から</a:t>
            </a:r>
            <a:endParaRPr kumimoji="1" lang="en-US" altLang="ja-JP" dirty="0" smtClean="0"/>
          </a:p>
          <a:p>
            <a:r>
              <a:rPr lang="ja-JP" altLang="en-US" dirty="0"/>
              <a:t>出て</a:t>
            </a:r>
            <a:r>
              <a:rPr lang="ja-JP" altLang="en-US" dirty="0" smtClean="0"/>
              <a:t>きたら</a:t>
            </a:r>
            <a:r>
              <a:rPr lang="en-US" altLang="ja-JP" dirty="0" smtClean="0"/>
              <a:t>OK</a:t>
            </a:r>
            <a:r>
              <a:rPr lang="ja-JP" altLang="en-US" dirty="0" smtClean="0"/>
              <a:t>！</a:t>
            </a:r>
            <a:endParaRPr kumimoji="1" lang="ja-JP" altLang="en-US" dirty="0"/>
          </a:p>
        </p:txBody>
      </p:sp>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4681" y="5649934"/>
            <a:ext cx="1001609" cy="1009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テキスト ボックス 54"/>
          <p:cNvSpPr txBox="1"/>
          <p:nvPr/>
        </p:nvSpPr>
        <p:spPr>
          <a:xfrm>
            <a:off x="5003963" y="5754793"/>
            <a:ext cx="1066318" cy="369332"/>
          </a:xfrm>
          <a:prstGeom prst="rect">
            <a:avLst/>
          </a:prstGeom>
          <a:noFill/>
        </p:spPr>
        <p:txBody>
          <a:bodyPr wrap="none" rtlCol="0">
            <a:spAutoFit/>
          </a:bodyPr>
          <a:lstStyle/>
          <a:p>
            <a:r>
              <a:rPr kumimoji="1" lang="ja-JP" altLang="en-US" dirty="0" smtClean="0"/>
              <a:t>利用する</a:t>
            </a:r>
            <a:endParaRPr kumimoji="1" lang="ja-JP" altLang="en-US" dirty="0"/>
          </a:p>
        </p:txBody>
      </p:sp>
    </p:spTree>
    <p:extLst>
      <p:ext uri="{BB962C8B-B14F-4D97-AF65-F5344CB8AC3E}">
        <p14:creationId xmlns:p14="http://schemas.microsoft.com/office/powerpoint/2010/main" val="3225655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8423653" cy="923330"/>
          </a:xfrm>
          <a:prstGeom prst="rect">
            <a:avLst/>
          </a:prstGeom>
          <a:noFill/>
        </p:spPr>
        <p:txBody>
          <a:bodyPr wrap="none" rtlCol="0">
            <a:spAutoFit/>
          </a:bodyPr>
          <a:lstStyle/>
          <a:p>
            <a:r>
              <a:rPr kumimoji="1" lang="ja-JP" altLang="en-US" dirty="0" smtClean="0"/>
              <a:t>・弾丸を動かす</a:t>
            </a:r>
            <a:endParaRPr kumimoji="1" lang="en-US" altLang="ja-JP" dirty="0" smtClean="0"/>
          </a:p>
          <a:p>
            <a:r>
              <a:rPr lang="ja-JP" altLang="en-US" dirty="0"/>
              <a:t>　</a:t>
            </a:r>
            <a:r>
              <a:rPr lang="ja-JP" altLang="en-US" dirty="0" smtClean="0"/>
              <a:t>弾丸がそのまま止まっていると少しさみしいので、動くように</a:t>
            </a:r>
            <a:r>
              <a:rPr lang="en-US" altLang="ja-JP" dirty="0" smtClean="0"/>
              <a:t>Program</a:t>
            </a:r>
            <a:r>
              <a:rPr lang="ja-JP" altLang="en-US" dirty="0" smtClean="0"/>
              <a:t>を打ってみよう。</a:t>
            </a:r>
            <a:endParaRPr lang="en-US" altLang="ja-JP" dirty="0" smtClean="0"/>
          </a:p>
          <a:p>
            <a:r>
              <a:rPr kumimoji="1" lang="ja-JP" altLang="en-US" dirty="0"/>
              <a:t>　</a:t>
            </a:r>
            <a:r>
              <a:rPr kumimoji="1" lang="ja-JP" altLang="en-US" dirty="0" smtClean="0"/>
              <a:t>７</a:t>
            </a:r>
            <a:r>
              <a:rPr lang="en-US" altLang="ja-JP" dirty="0" smtClean="0"/>
              <a:t>page</a:t>
            </a:r>
            <a:r>
              <a:rPr lang="ja-JP" altLang="en-US" dirty="0" smtClean="0"/>
              <a:t>にある主人公機を動かすと同じ方法です。</a:t>
            </a:r>
            <a:endParaRPr kumimoji="1" lang="ja-JP" altLang="en-US" dirty="0"/>
          </a:p>
        </p:txBody>
      </p:sp>
      <p:pic>
        <p:nvPicPr>
          <p:cNvPr id="2" name="図 1"/>
          <p:cNvPicPr>
            <a:picLocks noChangeAspect="1"/>
          </p:cNvPicPr>
          <p:nvPr/>
        </p:nvPicPr>
        <p:blipFill>
          <a:blip r:embed="rId2"/>
          <a:stretch>
            <a:fillRect/>
          </a:stretch>
        </p:blipFill>
        <p:spPr>
          <a:xfrm>
            <a:off x="290512" y="1139824"/>
            <a:ext cx="2968503" cy="1057275"/>
          </a:xfrm>
          <a:prstGeom prst="rect">
            <a:avLst/>
          </a:prstGeom>
          <a:ln>
            <a:solidFill>
              <a:schemeClr val="tx1"/>
            </a:solidFill>
          </a:ln>
        </p:spPr>
      </p:pic>
      <p:sp>
        <p:nvSpPr>
          <p:cNvPr id="3" name="テキスト ボックス 2"/>
          <p:cNvSpPr txBox="1"/>
          <p:nvPr/>
        </p:nvSpPr>
        <p:spPr>
          <a:xfrm>
            <a:off x="290512" y="2413593"/>
            <a:ext cx="10723192" cy="369332"/>
          </a:xfrm>
          <a:prstGeom prst="rect">
            <a:avLst/>
          </a:prstGeom>
          <a:noFill/>
        </p:spPr>
        <p:txBody>
          <a:bodyPr wrap="none" rtlCol="0">
            <a:spAutoFit/>
          </a:bodyPr>
          <a:lstStyle/>
          <a:p>
            <a:r>
              <a:rPr lang="ja-JP" altLang="en-US" dirty="0" smtClean="0"/>
              <a:t>Ａｃｔｉｏｎ</a:t>
            </a:r>
            <a:r>
              <a:rPr lang="en-US" altLang="ja-JP" dirty="0" smtClean="0"/>
              <a:t>Method</a:t>
            </a:r>
            <a:r>
              <a:rPr lang="ja-JP" altLang="en-US" dirty="0" smtClean="0"/>
              <a:t>は</a:t>
            </a:r>
            <a:r>
              <a:rPr lang="en-US" altLang="ja-JP" dirty="0" smtClean="0"/>
              <a:t>Loop</a:t>
            </a:r>
            <a:r>
              <a:rPr lang="ja-JP" altLang="en-US" dirty="0" smtClean="0"/>
              <a:t>しているので、</a:t>
            </a:r>
            <a:r>
              <a:rPr lang="en-US" altLang="ja-JP" dirty="0" err="1" smtClean="0"/>
              <a:t>m_x</a:t>
            </a:r>
            <a:r>
              <a:rPr lang="ja-JP" altLang="en-US" dirty="0" smtClean="0"/>
              <a:t>変数に常に</a:t>
            </a:r>
            <a:r>
              <a:rPr lang="en-US" altLang="ja-JP" dirty="0" smtClean="0"/>
              <a:t>2.0</a:t>
            </a:r>
            <a:r>
              <a:rPr lang="ja-JP" altLang="en-US" dirty="0" err="1" smtClean="0"/>
              <a:t>ｆ</a:t>
            </a:r>
            <a:r>
              <a:rPr lang="ja-JP" altLang="en-US" dirty="0" smtClean="0"/>
              <a:t>と言う値が加算代入されるので右へ移動し続けます。</a:t>
            </a:r>
            <a:endParaRPr lang="en-US" altLang="ja-JP" dirty="0" smtClean="0"/>
          </a:p>
        </p:txBody>
      </p:sp>
      <p:sp>
        <p:nvSpPr>
          <p:cNvPr id="5" name="テキスト ボックス 4"/>
          <p:cNvSpPr txBox="1"/>
          <p:nvPr/>
        </p:nvSpPr>
        <p:spPr>
          <a:xfrm>
            <a:off x="0" y="2999419"/>
            <a:ext cx="10838223" cy="646331"/>
          </a:xfrm>
          <a:prstGeom prst="rect">
            <a:avLst/>
          </a:prstGeom>
          <a:noFill/>
        </p:spPr>
        <p:txBody>
          <a:bodyPr wrap="none" rtlCol="0">
            <a:spAutoFit/>
          </a:bodyPr>
          <a:lstStyle/>
          <a:p>
            <a:r>
              <a:rPr kumimoji="1" lang="ja-JP" altLang="en-US" dirty="0" smtClean="0"/>
              <a:t>・</a:t>
            </a:r>
            <a:r>
              <a:rPr lang="en-US" altLang="ja-JP" dirty="0" err="1"/>
              <a:t>O</a:t>
            </a:r>
            <a:r>
              <a:rPr kumimoji="1" lang="en-US" altLang="ja-JP" dirty="0" err="1" smtClean="0"/>
              <a:t>nePoint</a:t>
            </a:r>
            <a:r>
              <a:rPr kumimoji="1" lang="en-US" altLang="ja-JP" dirty="0" smtClean="0"/>
              <a:t>!</a:t>
            </a:r>
            <a:r>
              <a:rPr lang="ja-JP" altLang="en-US" dirty="0" smtClean="0"/>
              <a:t>　速度を使って弾丸に緩急をつける。</a:t>
            </a:r>
            <a:endParaRPr lang="en-US" altLang="ja-JP" dirty="0" smtClean="0"/>
          </a:p>
          <a:p>
            <a:r>
              <a:rPr kumimoji="1" lang="ja-JP" altLang="en-US" dirty="0"/>
              <a:t>　</a:t>
            </a:r>
            <a:r>
              <a:rPr lang="en-US" altLang="ja-JP" dirty="0" smtClean="0"/>
              <a:t>2.0</a:t>
            </a:r>
            <a:r>
              <a:rPr lang="ja-JP" altLang="en-US" dirty="0" err="1" smtClean="0"/>
              <a:t>ｆ</a:t>
            </a:r>
            <a:r>
              <a:rPr lang="ja-JP" altLang="en-US" dirty="0" smtClean="0"/>
              <a:t>を</a:t>
            </a:r>
            <a:r>
              <a:rPr lang="en-US" altLang="ja-JP" dirty="0" smtClean="0"/>
              <a:t>20.0</a:t>
            </a:r>
            <a:r>
              <a:rPr lang="ja-JP" altLang="en-US" dirty="0" err="1" smtClean="0"/>
              <a:t>ｆ</a:t>
            </a:r>
            <a:r>
              <a:rPr lang="ja-JP" altLang="en-US" dirty="0" smtClean="0"/>
              <a:t>などの大きな値にすれば弾丸の速度は上がりますが、緩急をつけることで</a:t>
            </a:r>
            <a:r>
              <a:rPr lang="en-US" altLang="ja-JP" dirty="0" smtClean="0"/>
              <a:t>missile</a:t>
            </a:r>
            <a:r>
              <a:rPr lang="ja-JP" altLang="en-US" dirty="0" err="1" smtClean="0"/>
              <a:t>っぽくも</a:t>
            </a:r>
            <a:r>
              <a:rPr lang="ja-JP" altLang="en-US" dirty="0" smtClean="0"/>
              <a:t>できます。</a:t>
            </a:r>
            <a:endParaRPr lang="en-US" altLang="ja-JP" dirty="0" smtClean="0"/>
          </a:p>
        </p:txBody>
      </p:sp>
      <p:sp>
        <p:nvSpPr>
          <p:cNvPr id="6" name="テキスト ボックス 5"/>
          <p:cNvSpPr txBox="1"/>
          <p:nvPr/>
        </p:nvSpPr>
        <p:spPr>
          <a:xfrm>
            <a:off x="8271253" y="3116682"/>
            <a:ext cx="631904" cy="246221"/>
          </a:xfrm>
          <a:prstGeom prst="rect">
            <a:avLst/>
          </a:prstGeom>
          <a:noFill/>
        </p:spPr>
        <p:txBody>
          <a:bodyPr wrap="none" rtlCol="0">
            <a:spAutoFit/>
          </a:bodyPr>
          <a:lstStyle/>
          <a:p>
            <a:r>
              <a:rPr kumimoji="1" lang="ja-JP" altLang="en-US" sz="1000" dirty="0" smtClean="0"/>
              <a:t>ミサイル</a:t>
            </a:r>
            <a:endParaRPr kumimoji="1" lang="ja-JP" altLang="en-US" sz="1000" dirty="0"/>
          </a:p>
        </p:txBody>
      </p:sp>
      <p:pic>
        <p:nvPicPr>
          <p:cNvPr id="7" name="図 6"/>
          <p:cNvPicPr>
            <a:picLocks noChangeAspect="1"/>
          </p:cNvPicPr>
          <p:nvPr/>
        </p:nvPicPr>
        <p:blipFill>
          <a:blip r:embed="rId3"/>
          <a:stretch>
            <a:fillRect/>
          </a:stretch>
        </p:blipFill>
        <p:spPr>
          <a:xfrm>
            <a:off x="290512" y="3862244"/>
            <a:ext cx="5405949" cy="2716356"/>
          </a:xfrm>
          <a:prstGeom prst="rect">
            <a:avLst/>
          </a:prstGeom>
          <a:ln>
            <a:solidFill>
              <a:schemeClr val="tx1"/>
            </a:solidFill>
          </a:ln>
        </p:spPr>
      </p:pic>
      <p:cxnSp>
        <p:nvCxnSpPr>
          <p:cNvPr id="8" name="直線矢印コネクタ 7"/>
          <p:cNvCxnSpPr>
            <a:stCxn id="11" idx="1"/>
          </p:cNvCxnSpPr>
          <p:nvPr/>
        </p:nvCxnSpPr>
        <p:spPr>
          <a:xfrm flipH="1">
            <a:off x="4953002" y="5220422"/>
            <a:ext cx="2676248" cy="1002578"/>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7629250" y="5035756"/>
            <a:ext cx="1915909" cy="369332"/>
          </a:xfrm>
          <a:prstGeom prst="rect">
            <a:avLst/>
          </a:prstGeom>
          <a:noFill/>
        </p:spPr>
        <p:txBody>
          <a:bodyPr wrap="none" rtlCol="0">
            <a:spAutoFit/>
          </a:bodyPr>
          <a:lstStyle/>
          <a:p>
            <a:r>
              <a:rPr lang="ja-JP" altLang="en-US" dirty="0" smtClean="0"/>
              <a:t>追加：弾丸の速度</a:t>
            </a:r>
            <a:endParaRPr kumimoji="1" lang="ja-JP" altLang="en-US" dirty="0"/>
          </a:p>
        </p:txBody>
      </p:sp>
    </p:spTree>
    <p:extLst>
      <p:ext uri="{BB962C8B-B14F-4D97-AF65-F5344CB8AC3E}">
        <p14:creationId xmlns:p14="http://schemas.microsoft.com/office/powerpoint/2010/main" val="2620316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062331" cy="646331"/>
          </a:xfrm>
          <a:prstGeom prst="rect">
            <a:avLst/>
          </a:prstGeom>
          <a:noFill/>
        </p:spPr>
        <p:txBody>
          <a:bodyPr wrap="none" rtlCol="0">
            <a:spAutoFit/>
          </a:bodyPr>
          <a:lstStyle/>
          <a:p>
            <a:r>
              <a:rPr kumimoji="1" lang="ja-JP" altLang="en-US" dirty="0" smtClean="0"/>
              <a:t>・</a:t>
            </a:r>
            <a:r>
              <a:rPr kumimoji="1" lang="en-US" altLang="ja-JP" dirty="0" smtClean="0"/>
              <a:t>program</a:t>
            </a:r>
            <a:r>
              <a:rPr kumimoji="1" lang="ja-JP" altLang="en-US" dirty="0" smtClean="0"/>
              <a:t>改造</a:t>
            </a:r>
            <a:endParaRPr kumimoji="1" lang="en-US" altLang="ja-JP" dirty="0" smtClean="0"/>
          </a:p>
          <a:p>
            <a:r>
              <a:rPr lang="ja-JP" altLang="en-US" dirty="0"/>
              <a:t>　</a:t>
            </a:r>
            <a:r>
              <a:rPr lang="ja-JP" altLang="en-US" dirty="0" smtClean="0"/>
              <a:t>弾丸の移動部分の命令を変更します。</a:t>
            </a:r>
            <a:endParaRPr kumimoji="1" lang="ja-JP" altLang="en-US" dirty="0"/>
          </a:p>
        </p:txBody>
      </p:sp>
      <p:pic>
        <p:nvPicPr>
          <p:cNvPr id="5" name="図 4"/>
          <p:cNvPicPr>
            <a:picLocks noChangeAspect="1"/>
          </p:cNvPicPr>
          <p:nvPr/>
        </p:nvPicPr>
        <p:blipFill>
          <a:blip r:embed="rId2"/>
          <a:stretch>
            <a:fillRect/>
          </a:stretch>
        </p:blipFill>
        <p:spPr>
          <a:xfrm>
            <a:off x="381000" y="884237"/>
            <a:ext cx="3975100" cy="3688434"/>
          </a:xfrm>
          <a:prstGeom prst="rect">
            <a:avLst/>
          </a:prstGeom>
          <a:ln>
            <a:solidFill>
              <a:schemeClr val="tx1"/>
            </a:solidFill>
          </a:ln>
        </p:spPr>
      </p:pic>
      <p:cxnSp>
        <p:nvCxnSpPr>
          <p:cNvPr id="6" name="直線矢印コネクタ 5"/>
          <p:cNvCxnSpPr/>
          <p:nvPr/>
        </p:nvCxnSpPr>
        <p:spPr>
          <a:xfrm flipH="1">
            <a:off x="2368550" y="884237"/>
            <a:ext cx="2676248" cy="1002578"/>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5156200" y="699571"/>
            <a:ext cx="4267515" cy="369332"/>
          </a:xfrm>
          <a:prstGeom prst="rect">
            <a:avLst/>
          </a:prstGeom>
          <a:noFill/>
        </p:spPr>
        <p:txBody>
          <a:bodyPr wrap="none" rtlCol="0">
            <a:spAutoFit/>
          </a:bodyPr>
          <a:lstStyle/>
          <a:p>
            <a:r>
              <a:rPr kumimoji="1" lang="ja-JP" altLang="en-US" dirty="0" smtClean="0"/>
              <a:t>一番初めに</a:t>
            </a:r>
            <a:r>
              <a:rPr kumimoji="1" lang="en-US" altLang="ja-JP" dirty="0" err="1" smtClean="0"/>
              <a:t>m_vx</a:t>
            </a:r>
            <a:r>
              <a:rPr kumimoji="1" lang="ja-JP" altLang="en-US" dirty="0" smtClean="0"/>
              <a:t>の値を</a:t>
            </a:r>
            <a:r>
              <a:rPr kumimoji="1" lang="en-US" altLang="ja-JP" dirty="0" smtClean="0"/>
              <a:t>0</a:t>
            </a:r>
            <a:r>
              <a:rPr kumimoji="1" lang="ja-JP" altLang="en-US" dirty="0" smtClean="0"/>
              <a:t>に初期化します。</a:t>
            </a:r>
            <a:endParaRPr kumimoji="1" lang="ja-JP" altLang="en-US" dirty="0"/>
          </a:p>
        </p:txBody>
      </p:sp>
      <p:cxnSp>
        <p:nvCxnSpPr>
          <p:cNvPr id="8" name="直線矢印コネクタ 7"/>
          <p:cNvCxnSpPr/>
          <p:nvPr/>
        </p:nvCxnSpPr>
        <p:spPr>
          <a:xfrm flipH="1">
            <a:off x="2452883" y="2794902"/>
            <a:ext cx="2703317" cy="679413"/>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346700" y="2471737"/>
            <a:ext cx="6032805" cy="646331"/>
          </a:xfrm>
          <a:prstGeom prst="rect">
            <a:avLst/>
          </a:prstGeom>
          <a:noFill/>
        </p:spPr>
        <p:txBody>
          <a:bodyPr wrap="none" rtlCol="0">
            <a:spAutoFit/>
          </a:bodyPr>
          <a:lstStyle/>
          <a:p>
            <a:r>
              <a:rPr lang="ja-JP" altLang="en-US" dirty="0" smtClean="0"/>
              <a:t>Ａｃｔｉｏｎ</a:t>
            </a:r>
            <a:r>
              <a:rPr lang="en-US" altLang="ja-JP" dirty="0" smtClean="0"/>
              <a:t>Method</a:t>
            </a:r>
            <a:r>
              <a:rPr lang="ja-JP" altLang="en-US" dirty="0" smtClean="0"/>
              <a:t>で速度用の</a:t>
            </a:r>
            <a:r>
              <a:rPr lang="en-US" altLang="ja-JP" dirty="0" err="1" smtClean="0"/>
              <a:t>m_vx</a:t>
            </a:r>
            <a:r>
              <a:rPr lang="ja-JP" altLang="en-US" dirty="0" smtClean="0"/>
              <a:t>の値が１加算され続けます。</a:t>
            </a:r>
            <a:endParaRPr lang="en-US" altLang="ja-JP" dirty="0" smtClean="0"/>
          </a:p>
          <a:p>
            <a:r>
              <a:rPr kumimoji="1" lang="ja-JP" altLang="en-US" dirty="0"/>
              <a:t>速度</a:t>
            </a:r>
            <a:r>
              <a:rPr kumimoji="1" lang="ja-JP" altLang="en-US" dirty="0" smtClean="0"/>
              <a:t>が上がっていきます。</a:t>
            </a:r>
            <a:endParaRPr kumimoji="1" lang="ja-JP" altLang="en-US" dirty="0"/>
          </a:p>
        </p:txBody>
      </p:sp>
      <p:cxnSp>
        <p:nvCxnSpPr>
          <p:cNvPr id="11" name="直線矢印コネクタ 10"/>
          <p:cNvCxnSpPr/>
          <p:nvPr/>
        </p:nvCxnSpPr>
        <p:spPr>
          <a:xfrm flipH="1">
            <a:off x="2341482" y="3712221"/>
            <a:ext cx="2703316" cy="311271"/>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346700" y="3712221"/>
            <a:ext cx="6308137" cy="923330"/>
          </a:xfrm>
          <a:prstGeom prst="rect">
            <a:avLst/>
          </a:prstGeom>
          <a:noFill/>
        </p:spPr>
        <p:txBody>
          <a:bodyPr wrap="none" rtlCol="0">
            <a:spAutoFit/>
          </a:bodyPr>
          <a:lstStyle/>
          <a:p>
            <a:r>
              <a:rPr lang="en-US" altLang="ja-JP" dirty="0" err="1" smtClean="0"/>
              <a:t>m_x</a:t>
            </a:r>
            <a:r>
              <a:rPr lang="ja-JP" altLang="en-US" dirty="0" smtClean="0"/>
              <a:t>のこの弾丸の位置です。</a:t>
            </a:r>
            <a:endParaRPr lang="en-US" altLang="ja-JP" dirty="0" smtClean="0"/>
          </a:p>
          <a:p>
            <a:r>
              <a:rPr lang="en-US" altLang="ja-JP" dirty="0" err="1" smtClean="0"/>
              <a:t>m_x</a:t>
            </a:r>
            <a:r>
              <a:rPr lang="ja-JP" altLang="en-US" dirty="0" smtClean="0"/>
              <a:t>の値は、常に値が増える</a:t>
            </a:r>
            <a:r>
              <a:rPr lang="en-US" altLang="ja-JP" dirty="0" err="1" smtClean="0"/>
              <a:t>m_vx</a:t>
            </a:r>
            <a:r>
              <a:rPr lang="ja-JP" altLang="en-US" dirty="0" smtClean="0"/>
              <a:t>の値を加算するので、時間が</a:t>
            </a:r>
            <a:endParaRPr lang="en-US" altLang="ja-JP" dirty="0" smtClean="0"/>
          </a:p>
          <a:p>
            <a:r>
              <a:rPr kumimoji="1" lang="ja-JP" altLang="en-US" dirty="0" smtClean="0"/>
              <a:t>経つつれ早く移動することになります。</a:t>
            </a:r>
            <a:endParaRPr kumimoji="1" lang="ja-JP" altLang="en-US" dirty="0"/>
          </a:p>
        </p:txBody>
      </p:sp>
      <p:sp>
        <p:nvSpPr>
          <p:cNvPr id="14" name="テキスト ボックス 13"/>
          <p:cNvSpPr txBox="1"/>
          <p:nvPr/>
        </p:nvSpPr>
        <p:spPr>
          <a:xfrm>
            <a:off x="279400" y="5080000"/>
            <a:ext cx="7739170" cy="1477328"/>
          </a:xfrm>
          <a:prstGeom prst="rect">
            <a:avLst/>
          </a:prstGeom>
          <a:noFill/>
        </p:spPr>
        <p:txBody>
          <a:bodyPr wrap="none" rtlCol="0">
            <a:spAutoFit/>
          </a:bodyPr>
          <a:lstStyle/>
          <a:p>
            <a:r>
              <a:rPr lang="en-US" altLang="ja-JP" dirty="0" smtClean="0"/>
              <a:t>program</a:t>
            </a:r>
            <a:r>
              <a:rPr lang="ja-JP" altLang="en-US" dirty="0" smtClean="0"/>
              <a:t>がどのような動きをさせるかと言う</a:t>
            </a:r>
            <a:r>
              <a:rPr lang="ja-JP" altLang="ja-JP" dirty="0"/>
              <a:t>具体的</a:t>
            </a:r>
            <a:r>
              <a:rPr lang="ja-JP" altLang="ja-JP" dirty="0" smtClean="0"/>
              <a:t>手順</a:t>
            </a:r>
            <a:r>
              <a:rPr lang="ja-JP" altLang="en-US" dirty="0" smtClean="0"/>
              <a:t>を</a:t>
            </a:r>
            <a:r>
              <a:rPr kumimoji="1" lang="en-US" altLang="ja-JP" dirty="0" smtClean="0"/>
              <a:t>Algorithm</a:t>
            </a:r>
            <a:r>
              <a:rPr kumimoji="1" lang="ja-JP" altLang="en-US" dirty="0" smtClean="0"/>
              <a:t>と言います。</a:t>
            </a:r>
            <a:endParaRPr kumimoji="1" lang="en-US" altLang="ja-JP" dirty="0" smtClean="0"/>
          </a:p>
          <a:p>
            <a:endParaRPr lang="en-US" altLang="ja-JP" dirty="0"/>
          </a:p>
          <a:p>
            <a:r>
              <a:rPr kumimoji="1" lang="ja-JP" altLang="en-US" dirty="0" smtClean="0"/>
              <a:t>また記憶するためのモノ・変数等を</a:t>
            </a:r>
            <a:r>
              <a:rPr lang="en-US" altLang="ja-JP" dirty="0" err="1" smtClean="0"/>
              <a:t>DataStructure</a:t>
            </a:r>
            <a:r>
              <a:rPr lang="ja-JP" altLang="en-US" dirty="0"/>
              <a:t>・</a:t>
            </a:r>
            <a:r>
              <a:rPr lang="en-US" altLang="ja-JP" dirty="0" smtClean="0"/>
              <a:t>Data</a:t>
            </a:r>
            <a:r>
              <a:rPr lang="ja-JP" altLang="en-US" dirty="0" smtClean="0"/>
              <a:t>構造と言います。</a:t>
            </a:r>
            <a:endParaRPr lang="en-US" altLang="ja-JP" dirty="0" smtClean="0"/>
          </a:p>
          <a:p>
            <a:endParaRPr kumimoji="1" lang="en-US" altLang="ja-JP" dirty="0"/>
          </a:p>
          <a:p>
            <a:r>
              <a:rPr lang="en-US" altLang="ja-JP" dirty="0" smtClean="0"/>
              <a:t>Program</a:t>
            </a:r>
            <a:r>
              <a:rPr lang="ja-JP" altLang="en-US" dirty="0" smtClean="0"/>
              <a:t>とは、</a:t>
            </a:r>
            <a:r>
              <a:rPr lang="en-US" altLang="ja-JP" dirty="0"/>
              <a:t> </a:t>
            </a:r>
            <a:r>
              <a:rPr lang="en-US" altLang="ja-JP" dirty="0" smtClean="0"/>
              <a:t>Algorithm</a:t>
            </a:r>
            <a:r>
              <a:rPr lang="ja-JP" altLang="en-US" dirty="0" smtClean="0"/>
              <a:t>と</a:t>
            </a:r>
            <a:r>
              <a:rPr lang="en-US" altLang="ja-JP" dirty="0" err="1" smtClean="0"/>
              <a:t>DataStructure</a:t>
            </a:r>
            <a:r>
              <a:rPr lang="ja-JP" altLang="en-US" dirty="0" smtClean="0"/>
              <a:t>の２つで作られています</a:t>
            </a:r>
            <a:r>
              <a:rPr lang="ja-JP" altLang="en-US" dirty="0"/>
              <a:t>。</a:t>
            </a:r>
            <a:endParaRPr kumimoji="1" lang="ja-JP" altLang="en-US" dirty="0"/>
          </a:p>
        </p:txBody>
      </p:sp>
      <p:sp>
        <p:nvSpPr>
          <p:cNvPr id="15" name="テキスト ボックス 14"/>
          <p:cNvSpPr txBox="1"/>
          <p:nvPr/>
        </p:nvSpPr>
        <p:spPr>
          <a:xfrm>
            <a:off x="5801307" y="4952705"/>
            <a:ext cx="736099" cy="253916"/>
          </a:xfrm>
          <a:prstGeom prst="rect">
            <a:avLst/>
          </a:prstGeom>
          <a:noFill/>
        </p:spPr>
        <p:txBody>
          <a:bodyPr wrap="none" rtlCol="0">
            <a:spAutoFit/>
          </a:bodyPr>
          <a:lstStyle/>
          <a:p>
            <a:r>
              <a:rPr kumimoji="1" lang="ja-JP" altLang="en-US" sz="1050" dirty="0" smtClean="0"/>
              <a:t>ｱﾙｺﾞﾘｽﾞﾑ</a:t>
            </a:r>
            <a:endParaRPr kumimoji="1" lang="ja-JP" altLang="en-US" sz="1050" dirty="0"/>
          </a:p>
        </p:txBody>
      </p:sp>
      <p:sp>
        <p:nvSpPr>
          <p:cNvPr id="16" name="テキスト ボックス 15"/>
          <p:cNvSpPr txBox="1"/>
          <p:nvPr/>
        </p:nvSpPr>
        <p:spPr>
          <a:xfrm>
            <a:off x="4062331" y="5521935"/>
            <a:ext cx="971741" cy="253916"/>
          </a:xfrm>
          <a:prstGeom prst="rect">
            <a:avLst/>
          </a:prstGeom>
          <a:noFill/>
        </p:spPr>
        <p:txBody>
          <a:bodyPr wrap="none" rtlCol="0">
            <a:spAutoFit/>
          </a:bodyPr>
          <a:lstStyle/>
          <a:p>
            <a:r>
              <a:rPr kumimoji="1" lang="ja-JP" altLang="en-US" sz="1050" dirty="0" smtClean="0"/>
              <a:t>ストラクチャー</a:t>
            </a:r>
            <a:endParaRPr kumimoji="1" lang="ja-JP" altLang="en-US" sz="1050" dirty="0"/>
          </a:p>
        </p:txBody>
      </p:sp>
    </p:spTree>
    <p:extLst>
      <p:ext uri="{BB962C8B-B14F-4D97-AF65-F5344CB8AC3E}">
        <p14:creationId xmlns:p14="http://schemas.microsoft.com/office/powerpoint/2010/main" val="72432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39132"/>
            <a:ext cx="7071167" cy="646331"/>
          </a:xfrm>
          <a:prstGeom prst="rect">
            <a:avLst/>
          </a:prstGeom>
          <a:noFill/>
        </p:spPr>
        <p:txBody>
          <a:bodyPr wrap="none" rtlCol="0">
            <a:spAutoFit/>
          </a:bodyPr>
          <a:lstStyle/>
          <a:p>
            <a:r>
              <a:rPr kumimoji="1" lang="ja-JP" altLang="en-US" dirty="0" smtClean="0"/>
              <a:t>・描画の仕組みを知る</a:t>
            </a:r>
            <a:endParaRPr kumimoji="1" lang="en-US" altLang="ja-JP" dirty="0" smtClean="0"/>
          </a:p>
          <a:p>
            <a:r>
              <a:rPr lang="ja-JP" altLang="en-US" dirty="0"/>
              <a:t>描画</a:t>
            </a:r>
            <a:r>
              <a:rPr lang="ja-JP" altLang="en-US" dirty="0" smtClean="0"/>
              <a:t>したい位置を４つ指定してすることで描画したい部分を設定します。</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97" y="635515"/>
            <a:ext cx="3362325" cy="30670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2465" y="1464145"/>
            <a:ext cx="5026503" cy="335100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テキスト ボックス 6"/>
          <p:cNvSpPr txBox="1"/>
          <p:nvPr/>
        </p:nvSpPr>
        <p:spPr>
          <a:xfrm>
            <a:off x="5661453" y="2156189"/>
            <a:ext cx="3134191" cy="646331"/>
          </a:xfrm>
          <a:prstGeom prst="rect">
            <a:avLst/>
          </a:prstGeom>
          <a:solidFill>
            <a:schemeClr val="bg1"/>
          </a:solidFill>
          <a:ln w="25400">
            <a:solidFill>
              <a:schemeClr val="accent6">
                <a:lumMod val="50000"/>
              </a:schemeClr>
            </a:solidFill>
          </a:ln>
        </p:spPr>
        <p:txBody>
          <a:bodyPr wrap="none" rtlCol="0">
            <a:spAutoFit/>
          </a:bodyPr>
          <a:lstStyle/>
          <a:p>
            <a:r>
              <a:rPr kumimoji="1" lang="en-US" altLang="ja-JP" dirty="0" smtClean="0"/>
              <a:t>( </a:t>
            </a:r>
            <a:r>
              <a:rPr kumimoji="1" lang="en-US" altLang="ja-JP" dirty="0" err="1" smtClean="0"/>
              <a:t>src.m</a:t>
            </a:r>
            <a:r>
              <a:rPr kumimoji="1" lang="en-US" altLang="ja-JP" dirty="0" smtClean="0"/>
              <a:t>_ right   ,  </a:t>
            </a:r>
            <a:r>
              <a:rPr kumimoji="1" lang="en-US" altLang="ja-JP" dirty="0" err="1" smtClean="0"/>
              <a:t>src.m_bottom</a:t>
            </a:r>
            <a:r>
              <a:rPr kumimoji="1" lang="en-US" altLang="ja-JP" dirty="0" smtClean="0"/>
              <a:t>)</a:t>
            </a:r>
          </a:p>
          <a:p>
            <a:r>
              <a:rPr lang="en-US" altLang="ja-JP" dirty="0"/>
              <a:t> </a:t>
            </a:r>
            <a:r>
              <a:rPr lang="en-US" altLang="ja-JP" dirty="0" smtClean="0"/>
              <a:t>       x                             y</a:t>
            </a:r>
            <a:endParaRPr kumimoji="1" lang="ja-JP" altLang="en-US" dirty="0"/>
          </a:p>
        </p:txBody>
      </p:sp>
      <p:sp>
        <p:nvSpPr>
          <p:cNvPr id="5" name="テキスト ボックス 4"/>
          <p:cNvSpPr txBox="1"/>
          <p:nvPr/>
        </p:nvSpPr>
        <p:spPr>
          <a:xfrm>
            <a:off x="5634864" y="811106"/>
            <a:ext cx="3158365" cy="646331"/>
          </a:xfrm>
          <a:prstGeom prst="rect">
            <a:avLst/>
          </a:prstGeom>
          <a:solidFill>
            <a:schemeClr val="bg1"/>
          </a:solidFill>
          <a:ln w="25400">
            <a:solidFill>
              <a:srgbClr val="FF0000"/>
            </a:solidFill>
          </a:ln>
        </p:spPr>
        <p:txBody>
          <a:bodyPr wrap="none" rtlCol="0">
            <a:spAutoFit/>
          </a:bodyPr>
          <a:lstStyle/>
          <a:p>
            <a:r>
              <a:rPr kumimoji="1" lang="en-US" altLang="ja-JP" dirty="0" smtClean="0"/>
              <a:t>( </a:t>
            </a:r>
            <a:r>
              <a:rPr kumimoji="1" lang="en-US" altLang="ja-JP" dirty="0" err="1" smtClean="0"/>
              <a:t>src.m_left</a:t>
            </a:r>
            <a:r>
              <a:rPr kumimoji="1" lang="en-US" altLang="ja-JP" dirty="0" smtClean="0"/>
              <a:t>       ,     </a:t>
            </a:r>
            <a:r>
              <a:rPr kumimoji="1" lang="en-US" altLang="ja-JP" dirty="0" err="1" smtClean="0"/>
              <a:t>src.m_top</a:t>
            </a:r>
            <a:r>
              <a:rPr kumimoji="1" lang="en-US" altLang="ja-JP" dirty="0" smtClean="0"/>
              <a:t>    )</a:t>
            </a:r>
          </a:p>
          <a:p>
            <a:r>
              <a:rPr lang="en-US" altLang="ja-JP" dirty="0"/>
              <a:t> </a:t>
            </a:r>
            <a:r>
              <a:rPr lang="en-US" altLang="ja-JP" dirty="0" smtClean="0"/>
              <a:t>          x                            y</a:t>
            </a:r>
            <a:endParaRPr kumimoji="1" lang="ja-JP" altLang="en-US" dirty="0"/>
          </a:p>
        </p:txBody>
      </p:sp>
      <p:sp>
        <p:nvSpPr>
          <p:cNvPr id="10" name="正方形/長方形 9"/>
          <p:cNvSpPr/>
          <p:nvPr/>
        </p:nvSpPr>
        <p:spPr>
          <a:xfrm>
            <a:off x="6777865" y="1464145"/>
            <a:ext cx="702269" cy="688076"/>
          </a:xfrm>
          <a:prstGeom prst="rect">
            <a:avLst/>
          </a:prstGeom>
          <a:solidFill>
            <a:schemeClr val="accent1">
              <a:alpha val="22000"/>
            </a:schemeClr>
          </a:solidFill>
          <a:ln>
            <a:solidFill>
              <a:srgbClr val="C00000">
                <a:alpha val="2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6777865" y="1464145"/>
            <a:ext cx="702269" cy="68807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 結合子 8"/>
          <p:cNvSpPr/>
          <p:nvPr/>
        </p:nvSpPr>
        <p:spPr>
          <a:xfrm>
            <a:off x="6695315" y="1402921"/>
            <a:ext cx="165100" cy="1524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 結合子 10"/>
          <p:cNvSpPr/>
          <p:nvPr/>
        </p:nvSpPr>
        <p:spPr>
          <a:xfrm>
            <a:off x="7397584" y="2076021"/>
            <a:ext cx="165100" cy="152400"/>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p:cNvCxnSpPr>
            <a:endCxn id="5" idx="1"/>
          </p:cNvCxnSpPr>
          <p:nvPr/>
        </p:nvCxnSpPr>
        <p:spPr>
          <a:xfrm flipV="1">
            <a:off x="2128594" y="1134272"/>
            <a:ext cx="3506270" cy="742132"/>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endCxn id="7" idx="1"/>
          </p:cNvCxnSpPr>
          <p:nvPr/>
        </p:nvCxnSpPr>
        <p:spPr>
          <a:xfrm>
            <a:off x="2144965" y="2076021"/>
            <a:ext cx="3516488" cy="403334"/>
          </a:xfrm>
          <a:prstGeom prst="straightConnector1">
            <a:avLst/>
          </a:prstGeom>
          <a:ln w="6032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5583" y="4541796"/>
            <a:ext cx="2409825"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テキスト ボックス 27"/>
          <p:cNvSpPr txBox="1"/>
          <p:nvPr/>
        </p:nvSpPr>
        <p:spPr>
          <a:xfrm>
            <a:off x="3603654" y="4141636"/>
            <a:ext cx="3148811" cy="646331"/>
          </a:xfrm>
          <a:prstGeom prst="rect">
            <a:avLst/>
          </a:prstGeom>
          <a:solidFill>
            <a:schemeClr val="bg1"/>
          </a:solidFill>
          <a:ln w="25400">
            <a:solidFill>
              <a:srgbClr val="FF0000"/>
            </a:solidFill>
          </a:ln>
        </p:spPr>
        <p:txBody>
          <a:bodyPr wrap="none" rtlCol="0">
            <a:spAutoFit/>
          </a:bodyPr>
          <a:lstStyle/>
          <a:p>
            <a:r>
              <a:rPr kumimoji="1" lang="en-US" altLang="ja-JP" dirty="0" smtClean="0"/>
              <a:t>( </a:t>
            </a:r>
            <a:r>
              <a:rPr kumimoji="1" lang="en-US" altLang="ja-JP" dirty="0" err="1" smtClean="0"/>
              <a:t>dst.m_left</a:t>
            </a:r>
            <a:r>
              <a:rPr kumimoji="1" lang="en-US" altLang="ja-JP" dirty="0" smtClean="0"/>
              <a:t>       ,    </a:t>
            </a:r>
            <a:r>
              <a:rPr lang="en-US" altLang="ja-JP" dirty="0" err="1" smtClean="0"/>
              <a:t>dst</a:t>
            </a:r>
            <a:r>
              <a:rPr kumimoji="1" lang="en-US" altLang="ja-JP" dirty="0" err="1" smtClean="0"/>
              <a:t>.m_top</a:t>
            </a:r>
            <a:r>
              <a:rPr kumimoji="1" lang="en-US" altLang="ja-JP" dirty="0" smtClean="0"/>
              <a:t>    )</a:t>
            </a:r>
          </a:p>
          <a:p>
            <a:r>
              <a:rPr lang="en-US" altLang="ja-JP" dirty="0"/>
              <a:t> </a:t>
            </a:r>
            <a:r>
              <a:rPr lang="en-US" altLang="ja-JP" dirty="0" smtClean="0"/>
              <a:t>          x                            y</a:t>
            </a:r>
            <a:endParaRPr kumimoji="1" lang="ja-JP" altLang="en-US" dirty="0"/>
          </a:p>
        </p:txBody>
      </p:sp>
      <p:sp>
        <p:nvSpPr>
          <p:cNvPr id="29" name="テキスト ボックス 28"/>
          <p:cNvSpPr txBox="1"/>
          <p:nvPr/>
        </p:nvSpPr>
        <p:spPr>
          <a:xfrm>
            <a:off x="829923" y="5138329"/>
            <a:ext cx="3134191" cy="646331"/>
          </a:xfrm>
          <a:prstGeom prst="rect">
            <a:avLst/>
          </a:prstGeom>
          <a:solidFill>
            <a:schemeClr val="bg1"/>
          </a:solidFill>
          <a:ln w="25400">
            <a:solidFill>
              <a:schemeClr val="accent6">
                <a:lumMod val="50000"/>
              </a:schemeClr>
            </a:solidFill>
          </a:ln>
        </p:spPr>
        <p:txBody>
          <a:bodyPr wrap="none" rtlCol="0">
            <a:spAutoFit/>
          </a:bodyPr>
          <a:lstStyle/>
          <a:p>
            <a:r>
              <a:rPr kumimoji="1" lang="en-US" altLang="ja-JP" dirty="0" smtClean="0"/>
              <a:t>(</a:t>
            </a:r>
            <a:r>
              <a:rPr lang="en-US" altLang="ja-JP" dirty="0" err="1"/>
              <a:t>dst</a:t>
            </a:r>
            <a:r>
              <a:rPr kumimoji="1" lang="en-US" altLang="ja-JP" dirty="0" err="1" smtClean="0"/>
              <a:t>.m</a:t>
            </a:r>
            <a:r>
              <a:rPr kumimoji="1" lang="en-US" altLang="ja-JP" dirty="0" smtClean="0"/>
              <a:t>_ right   , </a:t>
            </a:r>
            <a:r>
              <a:rPr lang="en-US" altLang="ja-JP" dirty="0" err="1"/>
              <a:t>dst</a:t>
            </a:r>
            <a:r>
              <a:rPr kumimoji="1" lang="en-US" altLang="ja-JP" dirty="0" err="1" smtClean="0"/>
              <a:t>.m_bottom</a:t>
            </a:r>
            <a:r>
              <a:rPr kumimoji="1" lang="en-US" altLang="ja-JP" dirty="0" smtClean="0"/>
              <a:t>)</a:t>
            </a:r>
          </a:p>
          <a:p>
            <a:r>
              <a:rPr lang="en-US" altLang="ja-JP" dirty="0"/>
              <a:t> </a:t>
            </a:r>
            <a:r>
              <a:rPr lang="en-US" altLang="ja-JP" dirty="0" smtClean="0"/>
              <a:t>       x                             y</a:t>
            </a:r>
            <a:endParaRPr kumimoji="1" lang="ja-JP" altLang="en-US" dirty="0"/>
          </a:p>
        </p:txBody>
      </p:sp>
      <p:sp>
        <p:nvSpPr>
          <p:cNvPr id="30" name="フローチャート : 結合子 29"/>
          <p:cNvSpPr/>
          <p:nvPr/>
        </p:nvSpPr>
        <p:spPr>
          <a:xfrm>
            <a:off x="3510183" y="4688148"/>
            <a:ext cx="165100" cy="1524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3592734" y="4780693"/>
            <a:ext cx="351134" cy="34403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フローチャート : 結合子 31"/>
          <p:cNvSpPr/>
          <p:nvPr/>
        </p:nvSpPr>
        <p:spPr>
          <a:xfrm>
            <a:off x="3881564" y="5048531"/>
            <a:ext cx="165100" cy="152400"/>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p:cNvCxnSpPr/>
          <p:nvPr/>
        </p:nvCxnSpPr>
        <p:spPr>
          <a:xfrm>
            <a:off x="2144965" y="3016236"/>
            <a:ext cx="1623336" cy="101904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a:off x="2102006" y="3451607"/>
            <a:ext cx="476094" cy="1673124"/>
          </a:xfrm>
          <a:prstGeom prst="straightConnector1">
            <a:avLst/>
          </a:prstGeom>
          <a:ln w="6032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7214047" y="5662596"/>
            <a:ext cx="3653564" cy="369332"/>
          </a:xfrm>
          <a:prstGeom prst="rect">
            <a:avLst/>
          </a:prstGeom>
          <a:noFill/>
        </p:spPr>
        <p:txBody>
          <a:bodyPr wrap="none" rtlCol="0">
            <a:spAutoFit/>
          </a:bodyPr>
          <a:lstStyle/>
          <a:p>
            <a:r>
              <a:rPr lang="ja-JP" altLang="en-US" dirty="0" smtClean="0"/>
              <a:t>表示位置を色々いじってみましょう。</a:t>
            </a:r>
            <a:endParaRPr kumimoji="1" lang="ja-JP" altLang="en-US" dirty="0"/>
          </a:p>
        </p:txBody>
      </p:sp>
    </p:spTree>
    <p:extLst>
      <p:ext uri="{BB962C8B-B14F-4D97-AF65-F5344CB8AC3E}">
        <p14:creationId xmlns:p14="http://schemas.microsoft.com/office/powerpoint/2010/main" val="283714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725700" cy="369332"/>
          </a:xfrm>
          <a:prstGeom prst="rect">
            <a:avLst/>
          </a:prstGeom>
          <a:noFill/>
        </p:spPr>
        <p:txBody>
          <a:bodyPr wrap="none" rtlCol="0">
            <a:spAutoFit/>
          </a:bodyPr>
          <a:lstStyle/>
          <a:p>
            <a:r>
              <a:rPr kumimoji="1" lang="ja-JP" altLang="en-US" dirty="0" smtClean="0"/>
              <a:t>・表示位置情報を色々いじってみよう</a:t>
            </a:r>
            <a:endParaRPr kumimoji="1" lang="ja-JP" altLang="en-US" dirty="0"/>
          </a:p>
        </p:txBody>
      </p:sp>
      <p:pic>
        <p:nvPicPr>
          <p:cNvPr id="6" name="図 5"/>
          <p:cNvPicPr>
            <a:picLocks noChangeAspect="1"/>
          </p:cNvPicPr>
          <p:nvPr/>
        </p:nvPicPr>
        <p:blipFill>
          <a:blip r:embed="rId2"/>
          <a:stretch>
            <a:fillRect/>
          </a:stretch>
        </p:blipFill>
        <p:spPr>
          <a:xfrm>
            <a:off x="174625" y="576262"/>
            <a:ext cx="2916460" cy="1163638"/>
          </a:xfrm>
          <a:prstGeom prst="rect">
            <a:avLst/>
          </a:prstGeom>
          <a:ln>
            <a:solidFill>
              <a:schemeClr val="tx1"/>
            </a:solidFill>
          </a:ln>
        </p:spPr>
      </p:pic>
      <p:pic>
        <p:nvPicPr>
          <p:cNvPr id="7" name="図 6"/>
          <p:cNvPicPr>
            <a:picLocks noChangeAspect="1"/>
          </p:cNvPicPr>
          <p:nvPr/>
        </p:nvPicPr>
        <p:blipFill>
          <a:blip r:embed="rId3"/>
          <a:stretch>
            <a:fillRect/>
          </a:stretch>
        </p:blipFill>
        <p:spPr>
          <a:xfrm>
            <a:off x="4147915" y="576262"/>
            <a:ext cx="1962006" cy="975757"/>
          </a:xfrm>
          <a:prstGeom prst="rect">
            <a:avLst/>
          </a:prstGeom>
          <a:ln>
            <a:solidFill>
              <a:schemeClr val="tx1"/>
            </a:solidFill>
          </a:ln>
        </p:spPr>
      </p:pic>
      <p:cxnSp>
        <p:nvCxnSpPr>
          <p:cNvPr id="8" name="直線矢印コネクタ 7"/>
          <p:cNvCxnSpPr/>
          <p:nvPr/>
        </p:nvCxnSpPr>
        <p:spPr>
          <a:xfrm>
            <a:off x="3289300" y="1181102"/>
            <a:ext cx="673100" cy="7934"/>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387391" y="701158"/>
            <a:ext cx="3852658" cy="646331"/>
          </a:xfrm>
          <a:prstGeom prst="rect">
            <a:avLst/>
          </a:prstGeom>
          <a:noFill/>
        </p:spPr>
        <p:txBody>
          <a:bodyPr wrap="none" rtlCol="0">
            <a:spAutoFit/>
          </a:bodyPr>
          <a:lstStyle/>
          <a:p>
            <a:r>
              <a:rPr lang="en-US" altLang="ja-JP" dirty="0"/>
              <a:t>Left</a:t>
            </a:r>
            <a:r>
              <a:rPr lang="ja-JP" altLang="en-US" dirty="0"/>
              <a:t>と</a:t>
            </a:r>
            <a:r>
              <a:rPr lang="en-US" altLang="ja-JP" dirty="0"/>
              <a:t>right</a:t>
            </a:r>
            <a:r>
              <a:rPr lang="ja-JP" altLang="en-US" dirty="0"/>
              <a:t>を両方１００加算したため</a:t>
            </a:r>
            <a:endParaRPr kumimoji="1" lang="en-US" altLang="ja-JP" dirty="0" smtClean="0"/>
          </a:p>
          <a:p>
            <a:r>
              <a:rPr kumimoji="1" lang="ja-JP" altLang="en-US" dirty="0" err="1" smtClean="0"/>
              <a:t>ｘ</a:t>
            </a:r>
            <a:r>
              <a:rPr kumimoji="1" lang="ja-JP" altLang="en-US" dirty="0" smtClean="0"/>
              <a:t>方向に表示位置が１００</a:t>
            </a:r>
            <a:r>
              <a:rPr lang="en-US" altLang="ja-JP" dirty="0" smtClean="0"/>
              <a:t>Pixel</a:t>
            </a:r>
            <a:r>
              <a:rPr kumimoji="1" lang="ja-JP" altLang="en-US" dirty="0" smtClean="0"/>
              <a:t>ずれる。</a:t>
            </a:r>
            <a:endParaRPr kumimoji="1" lang="en-US" altLang="ja-JP" dirty="0" smtClean="0"/>
          </a:p>
        </p:txBody>
      </p:sp>
      <p:pic>
        <p:nvPicPr>
          <p:cNvPr id="5" name="図 4"/>
          <p:cNvPicPr>
            <a:picLocks noChangeAspect="1"/>
          </p:cNvPicPr>
          <p:nvPr/>
        </p:nvPicPr>
        <p:blipFill>
          <a:blip r:embed="rId4"/>
          <a:stretch>
            <a:fillRect/>
          </a:stretch>
        </p:blipFill>
        <p:spPr>
          <a:xfrm>
            <a:off x="174625" y="1946830"/>
            <a:ext cx="2938668" cy="1215470"/>
          </a:xfrm>
          <a:prstGeom prst="rect">
            <a:avLst/>
          </a:prstGeom>
          <a:ln>
            <a:solidFill>
              <a:schemeClr val="tx1"/>
            </a:solidFill>
          </a:ln>
        </p:spPr>
      </p:pic>
      <p:cxnSp>
        <p:nvCxnSpPr>
          <p:cNvPr id="10" name="直線矢印コネクタ 9"/>
          <p:cNvCxnSpPr/>
          <p:nvPr/>
        </p:nvCxnSpPr>
        <p:spPr>
          <a:xfrm>
            <a:off x="3289300" y="2546631"/>
            <a:ext cx="673100" cy="7934"/>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図 8"/>
          <p:cNvPicPr>
            <a:picLocks noChangeAspect="1"/>
          </p:cNvPicPr>
          <p:nvPr/>
        </p:nvPicPr>
        <p:blipFill>
          <a:blip r:embed="rId5"/>
          <a:stretch>
            <a:fillRect/>
          </a:stretch>
        </p:blipFill>
        <p:spPr>
          <a:xfrm>
            <a:off x="4147915" y="1635402"/>
            <a:ext cx="1781175" cy="1838325"/>
          </a:xfrm>
          <a:prstGeom prst="rect">
            <a:avLst/>
          </a:prstGeom>
          <a:ln>
            <a:solidFill>
              <a:schemeClr val="tx1"/>
            </a:solidFill>
          </a:ln>
        </p:spPr>
      </p:pic>
      <p:sp>
        <p:nvSpPr>
          <p:cNvPr id="12" name="テキスト ボックス 11"/>
          <p:cNvSpPr txBox="1"/>
          <p:nvPr/>
        </p:nvSpPr>
        <p:spPr>
          <a:xfrm>
            <a:off x="6387390" y="1946830"/>
            <a:ext cx="5159682" cy="646331"/>
          </a:xfrm>
          <a:prstGeom prst="rect">
            <a:avLst/>
          </a:prstGeom>
          <a:noFill/>
        </p:spPr>
        <p:txBody>
          <a:bodyPr wrap="none" rtlCol="0">
            <a:spAutoFit/>
          </a:bodyPr>
          <a:lstStyle/>
          <a:p>
            <a:r>
              <a:rPr kumimoji="1" lang="en-US" altLang="ja-JP" dirty="0" smtClean="0"/>
              <a:t>top</a:t>
            </a:r>
            <a:r>
              <a:rPr kumimoji="1" lang="ja-JP" altLang="en-US" dirty="0" smtClean="0"/>
              <a:t>と</a:t>
            </a:r>
            <a:r>
              <a:rPr lang="en-US" altLang="ja-JP" dirty="0" smtClean="0"/>
              <a:t>left</a:t>
            </a:r>
            <a:r>
              <a:rPr lang="ja-JP" altLang="en-US" dirty="0" smtClean="0"/>
              <a:t>は動かさずに</a:t>
            </a:r>
            <a:r>
              <a:rPr lang="en-US" altLang="ja-JP" dirty="0" smtClean="0"/>
              <a:t>right</a:t>
            </a:r>
            <a:r>
              <a:rPr lang="ja-JP" altLang="en-US" dirty="0" smtClean="0"/>
              <a:t>と</a:t>
            </a:r>
            <a:r>
              <a:rPr lang="en-US" altLang="ja-JP" dirty="0" smtClean="0"/>
              <a:t>bottom</a:t>
            </a:r>
            <a:r>
              <a:rPr lang="ja-JP" altLang="en-US" dirty="0" smtClean="0"/>
              <a:t>に１００加算した</a:t>
            </a:r>
            <a:endParaRPr lang="en-US" altLang="ja-JP" dirty="0" smtClean="0"/>
          </a:p>
          <a:p>
            <a:r>
              <a:rPr kumimoji="1" lang="ja-JP" altLang="en-US" dirty="0" smtClean="0"/>
              <a:t>よって、Ｘ・Ｙ方向に１００</a:t>
            </a:r>
            <a:r>
              <a:rPr lang="en-US" altLang="ja-JP" dirty="0" smtClean="0"/>
              <a:t>Pixel</a:t>
            </a:r>
            <a:r>
              <a:rPr kumimoji="1" lang="ja-JP" altLang="en-US" dirty="0" smtClean="0"/>
              <a:t>拡大した</a:t>
            </a:r>
            <a:endParaRPr kumimoji="1" lang="en-US" altLang="ja-JP" dirty="0" smtClean="0"/>
          </a:p>
        </p:txBody>
      </p:sp>
      <p:cxnSp>
        <p:nvCxnSpPr>
          <p:cNvPr id="14" name="直線矢印コネクタ 13"/>
          <p:cNvCxnSpPr/>
          <p:nvPr/>
        </p:nvCxnSpPr>
        <p:spPr>
          <a:xfrm>
            <a:off x="3307307" y="4221966"/>
            <a:ext cx="673100" cy="7934"/>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5" name="図 14"/>
          <p:cNvPicPr>
            <a:picLocks noChangeAspect="1"/>
          </p:cNvPicPr>
          <p:nvPr/>
        </p:nvPicPr>
        <p:blipFill>
          <a:blip r:embed="rId6"/>
          <a:stretch>
            <a:fillRect/>
          </a:stretch>
        </p:blipFill>
        <p:spPr>
          <a:xfrm>
            <a:off x="174624" y="3371654"/>
            <a:ext cx="2938669" cy="1555946"/>
          </a:xfrm>
          <a:prstGeom prst="rect">
            <a:avLst/>
          </a:prstGeom>
          <a:ln>
            <a:solidFill>
              <a:schemeClr val="tx1"/>
            </a:solidFill>
          </a:ln>
        </p:spPr>
      </p:pic>
      <p:pic>
        <p:nvPicPr>
          <p:cNvPr id="16" name="図 15"/>
          <p:cNvPicPr>
            <a:picLocks noChangeAspect="1"/>
          </p:cNvPicPr>
          <p:nvPr/>
        </p:nvPicPr>
        <p:blipFill>
          <a:blip r:embed="rId7"/>
          <a:stretch>
            <a:fillRect/>
          </a:stretch>
        </p:blipFill>
        <p:spPr>
          <a:xfrm>
            <a:off x="4147915" y="3777462"/>
            <a:ext cx="1600200" cy="904875"/>
          </a:xfrm>
          <a:prstGeom prst="rect">
            <a:avLst/>
          </a:prstGeom>
          <a:ln>
            <a:solidFill>
              <a:schemeClr val="tx1"/>
            </a:solidFill>
          </a:ln>
        </p:spPr>
      </p:pic>
      <p:sp>
        <p:nvSpPr>
          <p:cNvPr id="17" name="テキスト ボックス 16"/>
          <p:cNvSpPr txBox="1"/>
          <p:nvPr/>
        </p:nvSpPr>
        <p:spPr>
          <a:xfrm>
            <a:off x="6387390" y="3777462"/>
            <a:ext cx="3226204" cy="646331"/>
          </a:xfrm>
          <a:prstGeom prst="rect">
            <a:avLst/>
          </a:prstGeom>
          <a:noFill/>
        </p:spPr>
        <p:txBody>
          <a:bodyPr wrap="none" rtlCol="0">
            <a:spAutoFit/>
          </a:bodyPr>
          <a:lstStyle/>
          <a:p>
            <a:r>
              <a:rPr lang="en-US" altLang="ja-JP" dirty="0"/>
              <a:t>l</a:t>
            </a:r>
            <a:r>
              <a:rPr lang="en-US" altLang="ja-JP" dirty="0" smtClean="0"/>
              <a:t>eft</a:t>
            </a:r>
            <a:r>
              <a:rPr lang="ja-JP" altLang="en-US" dirty="0" smtClean="0"/>
              <a:t>と</a:t>
            </a:r>
            <a:r>
              <a:rPr lang="en-US" altLang="ja-JP" dirty="0" smtClean="0"/>
              <a:t>right</a:t>
            </a:r>
            <a:r>
              <a:rPr lang="ja-JP" altLang="en-US" dirty="0" smtClean="0"/>
              <a:t>の値を逆に設定した。</a:t>
            </a:r>
            <a:endParaRPr lang="en-US" altLang="ja-JP" dirty="0" smtClean="0"/>
          </a:p>
          <a:p>
            <a:r>
              <a:rPr lang="ja-JP" altLang="en-US" dirty="0"/>
              <a:t>向</a:t>
            </a:r>
            <a:r>
              <a:rPr lang="ja-JP" altLang="en-US" dirty="0" smtClean="0"/>
              <a:t>きが反転した</a:t>
            </a:r>
            <a:endParaRPr lang="en-US" altLang="ja-JP" dirty="0" smtClean="0"/>
          </a:p>
        </p:txBody>
      </p:sp>
      <p:sp>
        <p:nvSpPr>
          <p:cNvPr id="18" name="テキスト ボックス 17"/>
          <p:cNvSpPr txBox="1"/>
          <p:nvPr/>
        </p:nvSpPr>
        <p:spPr>
          <a:xfrm>
            <a:off x="174624" y="6410335"/>
            <a:ext cx="7181774" cy="369332"/>
          </a:xfrm>
          <a:prstGeom prst="rect">
            <a:avLst/>
          </a:prstGeom>
          <a:noFill/>
        </p:spPr>
        <p:txBody>
          <a:bodyPr wrap="none" rtlCol="0">
            <a:spAutoFit/>
          </a:bodyPr>
          <a:lstStyle/>
          <a:p>
            <a:r>
              <a:rPr kumimoji="1" lang="ja-JP" altLang="en-US" dirty="0" smtClean="0"/>
              <a:t>数値を色々設定しなおす事で、拡大したり向きが変わったり変化します。</a:t>
            </a:r>
            <a:endParaRPr kumimoji="1" lang="ja-JP" altLang="en-US" dirty="0"/>
          </a:p>
        </p:txBody>
      </p:sp>
      <p:pic>
        <p:nvPicPr>
          <p:cNvPr id="19" name="図 18"/>
          <p:cNvPicPr>
            <a:picLocks noChangeAspect="1"/>
          </p:cNvPicPr>
          <p:nvPr/>
        </p:nvPicPr>
        <p:blipFill>
          <a:blip r:embed="rId8"/>
          <a:stretch>
            <a:fillRect/>
          </a:stretch>
        </p:blipFill>
        <p:spPr>
          <a:xfrm>
            <a:off x="169638" y="5046415"/>
            <a:ext cx="2943655" cy="1385522"/>
          </a:xfrm>
          <a:prstGeom prst="rect">
            <a:avLst/>
          </a:prstGeom>
          <a:ln>
            <a:solidFill>
              <a:schemeClr val="tx1"/>
            </a:solidFill>
          </a:ln>
        </p:spPr>
      </p:pic>
      <p:cxnSp>
        <p:nvCxnSpPr>
          <p:cNvPr id="20" name="直線矢印コネクタ 19"/>
          <p:cNvCxnSpPr/>
          <p:nvPr/>
        </p:nvCxnSpPr>
        <p:spPr>
          <a:xfrm>
            <a:off x="3289300" y="5657067"/>
            <a:ext cx="673100" cy="7934"/>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1" name="図 20"/>
          <p:cNvPicPr>
            <a:picLocks noChangeAspect="1"/>
          </p:cNvPicPr>
          <p:nvPr/>
        </p:nvPicPr>
        <p:blipFill>
          <a:blip r:embed="rId9"/>
          <a:stretch>
            <a:fillRect/>
          </a:stretch>
        </p:blipFill>
        <p:spPr>
          <a:xfrm>
            <a:off x="4147915" y="5087747"/>
            <a:ext cx="1438275" cy="1123950"/>
          </a:xfrm>
          <a:prstGeom prst="rect">
            <a:avLst/>
          </a:prstGeom>
        </p:spPr>
      </p:pic>
      <p:sp>
        <p:nvSpPr>
          <p:cNvPr id="22" name="テキスト ボックス 21"/>
          <p:cNvSpPr txBox="1"/>
          <p:nvPr/>
        </p:nvSpPr>
        <p:spPr>
          <a:xfrm>
            <a:off x="6387390" y="5087747"/>
            <a:ext cx="4748672" cy="646331"/>
          </a:xfrm>
          <a:prstGeom prst="rect">
            <a:avLst/>
          </a:prstGeom>
          <a:noFill/>
        </p:spPr>
        <p:txBody>
          <a:bodyPr wrap="none" rtlCol="0">
            <a:spAutoFit/>
          </a:bodyPr>
          <a:lstStyle/>
          <a:p>
            <a:r>
              <a:rPr lang="ja-JP" altLang="en-US" dirty="0" smtClean="0"/>
              <a:t>上記をさらに</a:t>
            </a:r>
            <a:r>
              <a:rPr lang="en-US" altLang="ja-JP" dirty="0" smtClean="0"/>
              <a:t>top</a:t>
            </a:r>
            <a:r>
              <a:rPr lang="ja-JP" altLang="en-US" dirty="0" smtClean="0"/>
              <a:t>と</a:t>
            </a:r>
            <a:r>
              <a:rPr lang="en-US" altLang="ja-JP" dirty="0" smtClean="0"/>
              <a:t>bottom</a:t>
            </a:r>
            <a:r>
              <a:rPr lang="ja-JP" altLang="en-US" dirty="0" smtClean="0"/>
              <a:t>の値</a:t>
            </a:r>
            <a:r>
              <a:rPr lang="ja-JP" altLang="en-US" dirty="0"/>
              <a:t>も</a:t>
            </a:r>
            <a:r>
              <a:rPr lang="ja-JP" altLang="en-US" dirty="0" smtClean="0"/>
              <a:t>逆に設定した。</a:t>
            </a:r>
            <a:endParaRPr lang="en-US" altLang="ja-JP" dirty="0" smtClean="0"/>
          </a:p>
          <a:p>
            <a:r>
              <a:rPr lang="ja-JP" altLang="en-US" dirty="0" smtClean="0"/>
              <a:t>左右と上下向きが反転した</a:t>
            </a:r>
            <a:endParaRPr lang="en-US" altLang="ja-JP" dirty="0" smtClean="0"/>
          </a:p>
        </p:txBody>
      </p:sp>
    </p:spTree>
    <p:extLst>
      <p:ext uri="{BB962C8B-B14F-4D97-AF65-F5344CB8AC3E}">
        <p14:creationId xmlns:p14="http://schemas.microsoft.com/office/powerpoint/2010/main" val="2638488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8970726" cy="646331"/>
          </a:xfrm>
          <a:prstGeom prst="rect">
            <a:avLst/>
          </a:prstGeom>
          <a:noFill/>
        </p:spPr>
        <p:txBody>
          <a:bodyPr wrap="none" rtlCol="0">
            <a:spAutoFit/>
          </a:bodyPr>
          <a:lstStyle/>
          <a:p>
            <a:r>
              <a:rPr kumimoji="1" lang="ja-JP" altLang="en-US" dirty="0" smtClean="0"/>
              <a:t>・主人公機を動かそう</a:t>
            </a:r>
            <a:endParaRPr kumimoji="1" lang="en-US" altLang="ja-JP" dirty="0" smtClean="0"/>
          </a:p>
          <a:p>
            <a:r>
              <a:rPr lang="ja-JP" altLang="en-US" dirty="0"/>
              <a:t>　</a:t>
            </a:r>
            <a:r>
              <a:rPr lang="ja-JP" altLang="en-US" dirty="0" smtClean="0"/>
              <a:t>数字を設定だと主人公機は動きません。動かすには、数値が変動できる</a:t>
            </a:r>
            <a:r>
              <a:rPr lang="ja-JP" altLang="en-US" dirty="0" smtClean="0">
                <a:solidFill>
                  <a:srgbClr val="FF0000"/>
                </a:solidFill>
              </a:rPr>
              <a:t>変数</a:t>
            </a:r>
            <a:r>
              <a:rPr lang="ja-JP" altLang="en-US" dirty="0" smtClean="0"/>
              <a:t>を使います。</a:t>
            </a:r>
            <a:endParaRPr kumimoji="1" lang="ja-JP" altLang="en-US" dirty="0"/>
          </a:p>
        </p:txBody>
      </p:sp>
      <p:sp>
        <p:nvSpPr>
          <p:cNvPr id="5" name="テキスト ボックス 4"/>
          <p:cNvSpPr txBox="1"/>
          <p:nvPr/>
        </p:nvSpPr>
        <p:spPr>
          <a:xfrm>
            <a:off x="0" y="1079500"/>
            <a:ext cx="11717695" cy="646331"/>
          </a:xfrm>
          <a:prstGeom prst="rect">
            <a:avLst/>
          </a:prstGeom>
          <a:noFill/>
        </p:spPr>
        <p:txBody>
          <a:bodyPr wrap="none" rtlCol="0">
            <a:spAutoFit/>
          </a:bodyPr>
          <a:lstStyle/>
          <a:p>
            <a:r>
              <a:rPr kumimoji="1" lang="ja-JP" altLang="en-US" dirty="0" smtClean="0"/>
              <a:t>・変数とは</a:t>
            </a:r>
            <a:endParaRPr kumimoji="1" lang="en-US" altLang="ja-JP" dirty="0" smtClean="0"/>
          </a:p>
          <a:p>
            <a:r>
              <a:rPr lang="ja-JP" altLang="en-US" dirty="0"/>
              <a:t>　</a:t>
            </a:r>
            <a:r>
              <a:rPr lang="ja-JP" altLang="en-US" dirty="0" smtClean="0"/>
              <a:t>数学で見たことあると思いますが、変動する数字です。</a:t>
            </a:r>
            <a:r>
              <a:rPr lang="en-US" altLang="ja-JP" dirty="0" smtClean="0"/>
              <a:t>Program</a:t>
            </a:r>
            <a:r>
              <a:rPr lang="ja-JP" altLang="en-US" dirty="0" smtClean="0"/>
              <a:t>では</a:t>
            </a:r>
            <a:r>
              <a:rPr lang="en-US" altLang="ja-JP" dirty="0" smtClean="0"/>
              <a:t>Data</a:t>
            </a:r>
            <a:r>
              <a:rPr lang="ja-JP" altLang="en-US" dirty="0" smtClean="0"/>
              <a:t>（値）をひとつだけ保存する事ができるモノです</a:t>
            </a:r>
            <a:endParaRPr kumimoji="1" lang="ja-JP" altLang="en-US" dirty="0"/>
          </a:p>
        </p:txBody>
      </p:sp>
      <p:sp>
        <p:nvSpPr>
          <p:cNvPr id="6" name="フローチャート: 磁気ディスク 5"/>
          <p:cNvSpPr/>
          <p:nvPr/>
        </p:nvSpPr>
        <p:spPr>
          <a:xfrm>
            <a:off x="342900" y="2159000"/>
            <a:ext cx="2197100" cy="9779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t>Memory</a:t>
            </a:r>
            <a:endParaRPr kumimoji="1" lang="ja-JP" altLang="en-US" b="1" dirty="0"/>
          </a:p>
        </p:txBody>
      </p:sp>
      <p:sp>
        <p:nvSpPr>
          <p:cNvPr id="7" name="右矢印 6"/>
          <p:cNvSpPr/>
          <p:nvPr/>
        </p:nvSpPr>
        <p:spPr>
          <a:xfrm>
            <a:off x="2057400" y="2470148"/>
            <a:ext cx="1054100" cy="406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 name="グループ化 19"/>
          <p:cNvGrpSpPr/>
          <p:nvPr/>
        </p:nvGrpSpPr>
        <p:grpSpPr>
          <a:xfrm>
            <a:off x="3111500" y="1923771"/>
            <a:ext cx="1524000" cy="1213129"/>
            <a:chOff x="3073400" y="2625584"/>
            <a:chExt cx="2844800" cy="2276615"/>
          </a:xfrm>
        </p:grpSpPr>
        <p:sp>
          <p:nvSpPr>
            <p:cNvPr id="8" name="直方体 7"/>
            <p:cNvSpPr/>
            <p:nvPr/>
          </p:nvSpPr>
          <p:spPr>
            <a:xfrm>
              <a:off x="3073400" y="2625584"/>
              <a:ext cx="2844800" cy="227661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変数</a:t>
              </a:r>
              <a:endParaRPr kumimoji="1" lang="ja-JP" altLang="en-US" dirty="0"/>
            </a:p>
          </p:txBody>
        </p:sp>
        <p:cxnSp>
          <p:nvCxnSpPr>
            <p:cNvPr id="10" name="直線コネクタ 9"/>
            <p:cNvCxnSpPr/>
            <p:nvPr/>
          </p:nvCxnSpPr>
          <p:spPr>
            <a:xfrm flipV="1">
              <a:off x="3621136" y="2625584"/>
              <a:ext cx="0" cy="5875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テキスト ボックス 20"/>
          <p:cNvSpPr txBox="1"/>
          <p:nvPr/>
        </p:nvSpPr>
        <p:spPr>
          <a:xfrm>
            <a:off x="365994" y="3238259"/>
            <a:ext cx="7700121" cy="369332"/>
          </a:xfrm>
          <a:prstGeom prst="rect">
            <a:avLst/>
          </a:prstGeom>
          <a:noFill/>
        </p:spPr>
        <p:txBody>
          <a:bodyPr wrap="none" rtlCol="0">
            <a:spAutoFit/>
          </a:bodyPr>
          <a:lstStyle/>
          <a:p>
            <a:r>
              <a:rPr lang="en-US" altLang="ja-JP" dirty="0" smtClean="0"/>
              <a:t>Program</a:t>
            </a:r>
            <a:r>
              <a:rPr kumimoji="1" lang="ja-JP" altLang="en-US" dirty="0" smtClean="0"/>
              <a:t>で変数を宣言すると</a:t>
            </a:r>
            <a:r>
              <a:rPr lang="en-US" altLang="ja-JP" dirty="0" smtClean="0"/>
              <a:t>Memory</a:t>
            </a:r>
            <a:r>
              <a:rPr kumimoji="1" lang="ja-JP" altLang="en-US" dirty="0" smtClean="0"/>
              <a:t>から</a:t>
            </a:r>
            <a:r>
              <a:rPr kumimoji="1" lang="en-US" altLang="ja-JP" dirty="0" smtClean="0"/>
              <a:t>Data</a:t>
            </a:r>
            <a:r>
              <a:rPr kumimoji="1" lang="ja-JP" altLang="en-US" dirty="0" smtClean="0"/>
              <a:t>を保存できる変数を作り出せる。</a:t>
            </a:r>
            <a:endParaRPr kumimoji="1" lang="ja-JP" altLang="en-US" dirty="0"/>
          </a:p>
        </p:txBody>
      </p:sp>
      <p:grpSp>
        <p:nvGrpSpPr>
          <p:cNvPr id="22" name="グループ化 21"/>
          <p:cNvGrpSpPr/>
          <p:nvPr/>
        </p:nvGrpSpPr>
        <p:grpSpPr>
          <a:xfrm>
            <a:off x="854408" y="4703728"/>
            <a:ext cx="1524000" cy="1213129"/>
            <a:chOff x="3073400" y="2625584"/>
            <a:chExt cx="2844800" cy="2276615"/>
          </a:xfrm>
        </p:grpSpPr>
        <p:sp>
          <p:nvSpPr>
            <p:cNvPr id="23" name="直方体 22"/>
            <p:cNvSpPr/>
            <p:nvPr/>
          </p:nvSpPr>
          <p:spPr>
            <a:xfrm>
              <a:off x="3073400" y="2625584"/>
              <a:ext cx="2844800" cy="227661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変数</a:t>
              </a:r>
              <a:endParaRPr kumimoji="1" lang="ja-JP" altLang="en-US" dirty="0"/>
            </a:p>
          </p:txBody>
        </p:sp>
        <p:cxnSp>
          <p:nvCxnSpPr>
            <p:cNvPr id="24" name="直線コネクタ 23"/>
            <p:cNvCxnSpPr/>
            <p:nvPr/>
          </p:nvCxnSpPr>
          <p:spPr>
            <a:xfrm flipV="1">
              <a:off x="3621136" y="2625584"/>
              <a:ext cx="0" cy="5875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環状矢印 25"/>
          <p:cNvSpPr/>
          <p:nvPr/>
        </p:nvSpPr>
        <p:spPr>
          <a:xfrm>
            <a:off x="103264" y="3666903"/>
            <a:ext cx="1336675" cy="1453116"/>
          </a:xfrm>
          <a:prstGeom prst="circularArrow">
            <a:avLst>
              <a:gd name="adj1" fmla="val 8637"/>
              <a:gd name="adj2" fmla="val 2033167"/>
              <a:gd name="adj3" fmla="val 19648978"/>
              <a:gd name="adj4" fmla="val 10800000"/>
              <a:gd name="adj5" fmla="val 138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右矢印 26"/>
          <p:cNvSpPr/>
          <p:nvPr/>
        </p:nvSpPr>
        <p:spPr>
          <a:xfrm>
            <a:off x="2670508" y="5080181"/>
            <a:ext cx="762000" cy="3238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p:cNvGrpSpPr/>
          <p:nvPr/>
        </p:nvGrpSpPr>
        <p:grpSpPr>
          <a:xfrm>
            <a:off x="3808586" y="4701156"/>
            <a:ext cx="1524000" cy="1213129"/>
            <a:chOff x="3073400" y="2625584"/>
            <a:chExt cx="2844800" cy="2276615"/>
          </a:xfrm>
        </p:grpSpPr>
        <p:sp>
          <p:nvSpPr>
            <p:cNvPr id="29" name="直方体 28"/>
            <p:cNvSpPr/>
            <p:nvPr/>
          </p:nvSpPr>
          <p:spPr>
            <a:xfrm>
              <a:off x="3073400" y="2625584"/>
              <a:ext cx="2844800" cy="227661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変数</a:t>
              </a:r>
              <a:endParaRPr kumimoji="1" lang="ja-JP" altLang="en-US" dirty="0"/>
            </a:p>
          </p:txBody>
        </p:sp>
        <p:cxnSp>
          <p:nvCxnSpPr>
            <p:cNvPr id="30" name="直線コネクタ 29"/>
            <p:cNvCxnSpPr/>
            <p:nvPr/>
          </p:nvCxnSpPr>
          <p:spPr>
            <a:xfrm flipV="1">
              <a:off x="3621136" y="2625584"/>
              <a:ext cx="0" cy="5875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テキスト ボックス 31"/>
          <p:cNvSpPr txBox="1"/>
          <p:nvPr/>
        </p:nvSpPr>
        <p:spPr>
          <a:xfrm>
            <a:off x="192057" y="4196594"/>
            <a:ext cx="301686" cy="369332"/>
          </a:xfrm>
          <a:prstGeom prst="rect">
            <a:avLst/>
          </a:prstGeom>
          <a:solidFill>
            <a:schemeClr val="bg1"/>
          </a:solidFill>
          <a:ln>
            <a:solidFill>
              <a:schemeClr val="tx1"/>
            </a:solidFill>
          </a:ln>
        </p:spPr>
        <p:txBody>
          <a:bodyPr wrap="none" rtlCol="0">
            <a:spAutoFit/>
          </a:bodyPr>
          <a:lstStyle/>
          <a:p>
            <a:r>
              <a:rPr kumimoji="1" lang="en-US" altLang="ja-JP" dirty="0" smtClean="0"/>
              <a:t>5</a:t>
            </a:r>
            <a:endParaRPr kumimoji="1" lang="ja-JP" altLang="en-US" dirty="0"/>
          </a:p>
        </p:txBody>
      </p:sp>
      <p:sp>
        <p:nvSpPr>
          <p:cNvPr id="33" name="テキスト ボックス 32"/>
          <p:cNvSpPr txBox="1"/>
          <p:nvPr/>
        </p:nvSpPr>
        <p:spPr>
          <a:xfrm>
            <a:off x="4352425" y="4710849"/>
            <a:ext cx="301686" cy="369332"/>
          </a:xfrm>
          <a:prstGeom prst="rect">
            <a:avLst/>
          </a:prstGeom>
          <a:noFill/>
          <a:ln>
            <a:noFill/>
          </a:ln>
        </p:spPr>
        <p:txBody>
          <a:bodyPr wrap="none" rtlCol="0">
            <a:spAutoFit/>
          </a:bodyPr>
          <a:lstStyle/>
          <a:p>
            <a:r>
              <a:rPr kumimoji="1" lang="en-US" altLang="ja-JP" dirty="0" smtClean="0"/>
              <a:t>5</a:t>
            </a:r>
            <a:endParaRPr kumimoji="1" lang="ja-JP" altLang="en-US" dirty="0"/>
          </a:p>
        </p:txBody>
      </p:sp>
      <p:sp>
        <p:nvSpPr>
          <p:cNvPr id="34" name="テキスト ボックス 33"/>
          <p:cNvSpPr txBox="1"/>
          <p:nvPr/>
        </p:nvSpPr>
        <p:spPr>
          <a:xfrm>
            <a:off x="1494831" y="6107788"/>
            <a:ext cx="2690032" cy="369332"/>
          </a:xfrm>
          <a:prstGeom prst="rect">
            <a:avLst/>
          </a:prstGeom>
          <a:noFill/>
        </p:spPr>
        <p:txBody>
          <a:bodyPr wrap="none" rtlCol="0">
            <a:spAutoFit/>
          </a:bodyPr>
          <a:lstStyle/>
          <a:p>
            <a:r>
              <a:rPr lang="en-US" altLang="ja-JP" dirty="0" smtClean="0"/>
              <a:t>Data</a:t>
            </a:r>
            <a:r>
              <a:rPr kumimoji="1" lang="ja-JP" altLang="en-US" dirty="0" smtClean="0"/>
              <a:t>を</a:t>
            </a:r>
            <a:r>
              <a:rPr lang="ja-JP" altLang="en-US" dirty="0" smtClean="0"/>
              <a:t>１</a:t>
            </a:r>
            <a:r>
              <a:rPr lang="ja-JP" altLang="en-US" dirty="0"/>
              <a:t>つ</a:t>
            </a:r>
            <a:r>
              <a:rPr kumimoji="1" lang="ja-JP" altLang="en-US" dirty="0" smtClean="0"/>
              <a:t>だけ保存できる</a:t>
            </a:r>
            <a:endParaRPr kumimoji="1" lang="ja-JP" altLang="en-US" dirty="0"/>
          </a:p>
        </p:txBody>
      </p:sp>
      <p:sp>
        <p:nvSpPr>
          <p:cNvPr id="35" name="右矢印 34"/>
          <p:cNvSpPr/>
          <p:nvPr/>
        </p:nvSpPr>
        <p:spPr>
          <a:xfrm>
            <a:off x="5801155" y="5061314"/>
            <a:ext cx="762000" cy="3238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p:cNvGrpSpPr/>
          <p:nvPr/>
        </p:nvGrpSpPr>
        <p:grpSpPr>
          <a:xfrm>
            <a:off x="6939233" y="4701156"/>
            <a:ext cx="1524000" cy="1213129"/>
            <a:chOff x="3073400" y="2625584"/>
            <a:chExt cx="2844800" cy="2276615"/>
          </a:xfrm>
        </p:grpSpPr>
        <p:sp>
          <p:nvSpPr>
            <p:cNvPr id="37" name="直方体 36"/>
            <p:cNvSpPr/>
            <p:nvPr/>
          </p:nvSpPr>
          <p:spPr>
            <a:xfrm>
              <a:off x="3073400" y="2625584"/>
              <a:ext cx="2844800" cy="227661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変数</a:t>
              </a:r>
              <a:endParaRPr kumimoji="1" lang="ja-JP" altLang="en-US" dirty="0"/>
            </a:p>
          </p:txBody>
        </p:sp>
        <p:cxnSp>
          <p:nvCxnSpPr>
            <p:cNvPr id="38" name="直線コネクタ 37"/>
            <p:cNvCxnSpPr/>
            <p:nvPr/>
          </p:nvCxnSpPr>
          <p:spPr>
            <a:xfrm flipV="1">
              <a:off x="3621136" y="2625584"/>
              <a:ext cx="0" cy="5875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テキスト ボックス 38"/>
          <p:cNvSpPr txBox="1"/>
          <p:nvPr/>
        </p:nvSpPr>
        <p:spPr>
          <a:xfrm>
            <a:off x="7483072" y="4710849"/>
            <a:ext cx="301686" cy="369332"/>
          </a:xfrm>
          <a:prstGeom prst="rect">
            <a:avLst/>
          </a:prstGeom>
          <a:noFill/>
          <a:ln>
            <a:noFill/>
          </a:ln>
        </p:spPr>
        <p:txBody>
          <a:bodyPr wrap="none" rtlCol="0">
            <a:spAutoFit/>
          </a:bodyPr>
          <a:lstStyle/>
          <a:p>
            <a:r>
              <a:rPr kumimoji="1" lang="en-US" altLang="ja-JP" dirty="0" smtClean="0"/>
              <a:t>5</a:t>
            </a:r>
            <a:endParaRPr kumimoji="1" lang="ja-JP" altLang="en-US" dirty="0"/>
          </a:p>
        </p:txBody>
      </p:sp>
      <p:sp>
        <p:nvSpPr>
          <p:cNvPr id="40" name="環状矢印 39"/>
          <p:cNvSpPr/>
          <p:nvPr/>
        </p:nvSpPr>
        <p:spPr>
          <a:xfrm>
            <a:off x="6356240" y="3738104"/>
            <a:ext cx="1336675" cy="1453116"/>
          </a:xfrm>
          <a:prstGeom prst="circularArrow">
            <a:avLst>
              <a:gd name="adj1" fmla="val 8637"/>
              <a:gd name="adj2" fmla="val 2033167"/>
              <a:gd name="adj3" fmla="val 19648978"/>
              <a:gd name="adj4" fmla="val 10800000"/>
              <a:gd name="adj5" fmla="val 138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ボックス 40"/>
          <p:cNvSpPr txBox="1"/>
          <p:nvPr/>
        </p:nvSpPr>
        <p:spPr>
          <a:xfrm>
            <a:off x="6295293" y="4292954"/>
            <a:ext cx="535724" cy="369332"/>
          </a:xfrm>
          <a:prstGeom prst="rect">
            <a:avLst/>
          </a:prstGeom>
          <a:solidFill>
            <a:schemeClr val="bg1"/>
          </a:solidFill>
          <a:ln>
            <a:solidFill>
              <a:schemeClr val="tx1"/>
            </a:solidFill>
          </a:ln>
        </p:spPr>
        <p:txBody>
          <a:bodyPr wrap="none" rtlCol="0">
            <a:spAutoFit/>
          </a:bodyPr>
          <a:lstStyle/>
          <a:p>
            <a:r>
              <a:rPr lang="en-US" altLang="ja-JP" dirty="0" smtClean="0"/>
              <a:t>10</a:t>
            </a:r>
            <a:r>
              <a:rPr lang="en-US" altLang="ja-JP" dirty="0"/>
              <a:t>0</a:t>
            </a:r>
            <a:endParaRPr kumimoji="1" lang="ja-JP" altLang="en-US" dirty="0"/>
          </a:p>
        </p:txBody>
      </p:sp>
      <p:sp>
        <p:nvSpPr>
          <p:cNvPr id="46" name="右矢印 45"/>
          <p:cNvSpPr/>
          <p:nvPr/>
        </p:nvSpPr>
        <p:spPr>
          <a:xfrm>
            <a:off x="8508280" y="5120019"/>
            <a:ext cx="762000" cy="3238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9610486" y="4694989"/>
            <a:ext cx="1524000" cy="1213129"/>
            <a:chOff x="3073400" y="2625584"/>
            <a:chExt cx="2844800" cy="2276615"/>
          </a:xfrm>
        </p:grpSpPr>
        <p:sp>
          <p:nvSpPr>
            <p:cNvPr id="48" name="直方体 47"/>
            <p:cNvSpPr/>
            <p:nvPr/>
          </p:nvSpPr>
          <p:spPr>
            <a:xfrm>
              <a:off x="3073400" y="2625584"/>
              <a:ext cx="2844800" cy="227661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変数</a:t>
              </a:r>
              <a:endParaRPr kumimoji="1" lang="ja-JP" altLang="en-US" dirty="0"/>
            </a:p>
          </p:txBody>
        </p:sp>
        <p:cxnSp>
          <p:nvCxnSpPr>
            <p:cNvPr id="49" name="直線コネクタ 48"/>
            <p:cNvCxnSpPr/>
            <p:nvPr/>
          </p:nvCxnSpPr>
          <p:spPr>
            <a:xfrm flipV="1">
              <a:off x="3621136" y="2625584"/>
              <a:ext cx="0" cy="5875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 name="テキスト ボックス 49"/>
          <p:cNvSpPr txBox="1"/>
          <p:nvPr/>
        </p:nvSpPr>
        <p:spPr>
          <a:xfrm>
            <a:off x="10069880" y="4691982"/>
            <a:ext cx="535724" cy="369332"/>
          </a:xfrm>
          <a:prstGeom prst="rect">
            <a:avLst/>
          </a:prstGeom>
          <a:noFill/>
          <a:ln>
            <a:noFill/>
          </a:ln>
        </p:spPr>
        <p:txBody>
          <a:bodyPr wrap="none" rtlCol="0">
            <a:spAutoFit/>
          </a:bodyPr>
          <a:lstStyle/>
          <a:p>
            <a:r>
              <a:rPr lang="en-US" altLang="ja-JP" dirty="0" smtClean="0"/>
              <a:t>100</a:t>
            </a:r>
            <a:endParaRPr kumimoji="1" lang="ja-JP" altLang="en-US" dirty="0"/>
          </a:p>
        </p:txBody>
      </p:sp>
      <p:sp>
        <p:nvSpPr>
          <p:cNvPr id="52" name="テキスト ボックス 51"/>
          <p:cNvSpPr txBox="1"/>
          <p:nvPr/>
        </p:nvSpPr>
        <p:spPr>
          <a:xfrm>
            <a:off x="6631688" y="6109974"/>
            <a:ext cx="4589462" cy="369332"/>
          </a:xfrm>
          <a:prstGeom prst="rect">
            <a:avLst/>
          </a:prstGeom>
          <a:noFill/>
        </p:spPr>
        <p:txBody>
          <a:bodyPr wrap="none" rtlCol="0">
            <a:spAutoFit/>
          </a:bodyPr>
          <a:lstStyle/>
          <a:p>
            <a:r>
              <a:rPr kumimoji="1" lang="ja-JP" altLang="en-US" dirty="0" smtClean="0"/>
              <a:t>新しく</a:t>
            </a:r>
            <a:r>
              <a:rPr lang="en-US" altLang="ja-JP" dirty="0" smtClean="0"/>
              <a:t>Data</a:t>
            </a:r>
            <a:r>
              <a:rPr kumimoji="1" lang="ja-JP" altLang="en-US" dirty="0" smtClean="0"/>
              <a:t>を入れると前の</a:t>
            </a:r>
            <a:r>
              <a:rPr lang="en-US" altLang="ja-JP" dirty="0" smtClean="0"/>
              <a:t>Data</a:t>
            </a:r>
            <a:r>
              <a:rPr kumimoji="1" lang="ja-JP" altLang="en-US" dirty="0" smtClean="0"/>
              <a:t>は上書きされる</a:t>
            </a:r>
            <a:endParaRPr kumimoji="1" lang="ja-JP" altLang="en-US" dirty="0"/>
          </a:p>
        </p:txBody>
      </p:sp>
    </p:spTree>
    <p:extLst>
      <p:ext uri="{BB962C8B-B14F-4D97-AF65-F5344CB8AC3E}">
        <p14:creationId xmlns:p14="http://schemas.microsoft.com/office/powerpoint/2010/main" val="2872455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347152" cy="646331"/>
          </a:xfrm>
          <a:prstGeom prst="rect">
            <a:avLst/>
          </a:prstGeom>
          <a:noFill/>
        </p:spPr>
        <p:txBody>
          <a:bodyPr wrap="none" rtlCol="0">
            <a:spAutoFit/>
          </a:bodyPr>
          <a:lstStyle/>
          <a:p>
            <a:r>
              <a:rPr kumimoji="1" lang="ja-JP" altLang="en-US" dirty="0" smtClean="0"/>
              <a:t>・変数を宣言する</a:t>
            </a:r>
            <a:endParaRPr kumimoji="1" lang="en-US" altLang="ja-JP" dirty="0" smtClean="0"/>
          </a:p>
          <a:p>
            <a:r>
              <a:rPr lang="ja-JP" altLang="en-US" dirty="0"/>
              <a:t>　</a:t>
            </a:r>
            <a:r>
              <a:rPr lang="ja-JP" altLang="en-US" dirty="0" smtClean="0"/>
              <a:t>変数は</a:t>
            </a:r>
            <a:r>
              <a:rPr lang="en-US" altLang="ja-JP" dirty="0" err="1" smtClean="0"/>
              <a:t>ObjHero.</a:t>
            </a:r>
            <a:r>
              <a:rPr lang="en-US" altLang="ja-JP" dirty="0" err="1"/>
              <a:t>h</a:t>
            </a:r>
            <a:r>
              <a:rPr lang="ja-JP" altLang="en-US" dirty="0" smtClean="0"/>
              <a:t>の</a:t>
            </a:r>
            <a:r>
              <a:rPr lang="en-US" altLang="ja-JP" dirty="0" smtClean="0"/>
              <a:t>class</a:t>
            </a:r>
            <a:r>
              <a:rPr lang="ja-JP" altLang="en-US" dirty="0" smtClean="0"/>
              <a:t>内で宣言します。</a:t>
            </a:r>
            <a:endParaRPr lang="en-US" altLang="ja-JP" dirty="0" smtClean="0"/>
          </a:p>
        </p:txBody>
      </p:sp>
      <p:pic>
        <p:nvPicPr>
          <p:cNvPr id="6" name="図 5"/>
          <p:cNvPicPr>
            <a:picLocks noChangeAspect="1"/>
          </p:cNvPicPr>
          <p:nvPr/>
        </p:nvPicPr>
        <p:blipFill>
          <a:blip r:embed="rId2"/>
          <a:stretch>
            <a:fillRect/>
          </a:stretch>
        </p:blipFill>
        <p:spPr>
          <a:xfrm>
            <a:off x="272584" y="752475"/>
            <a:ext cx="4505325" cy="3143250"/>
          </a:xfrm>
          <a:prstGeom prst="rect">
            <a:avLst/>
          </a:prstGeom>
          <a:ln>
            <a:solidFill>
              <a:schemeClr val="tx1"/>
            </a:solidFill>
          </a:ln>
        </p:spPr>
      </p:pic>
      <p:cxnSp>
        <p:nvCxnSpPr>
          <p:cNvPr id="7" name="直線矢印コネクタ 6"/>
          <p:cNvCxnSpPr/>
          <p:nvPr/>
        </p:nvCxnSpPr>
        <p:spPr>
          <a:xfrm flipH="1">
            <a:off x="1981200" y="863600"/>
            <a:ext cx="3187700" cy="224790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270500" y="646331"/>
            <a:ext cx="5849678" cy="646331"/>
          </a:xfrm>
          <a:prstGeom prst="rect">
            <a:avLst/>
          </a:prstGeom>
          <a:noFill/>
        </p:spPr>
        <p:txBody>
          <a:bodyPr wrap="none" rtlCol="0">
            <a:spAutoFit/>
          </a:bodyPr>
          <a:lstStyle/>
          <a:p>
            <a:r>
              <a:rPr lang="en-US" altLang="ja-JP" dirty="0" smtClean="0">
                <a:solidFill>
                  <a:srgbClr val="0070C0"/>
                </a:solidFill>
              </a:rPr>
              <a:t>float</a:t>
            </a:r>
            <a:r>
              <a:rPr lang="en-US" altLang="ja-JP" dirty="0" smtClean="0"/>
              <a:t> </a:t>
            </a:r>
            <a:r>
              <a:rPr lang="en-US" altLang="ja-JP" dirty="0" err="1" smtClean="0"/>
              <a:t>m_x</a:t>
            </a:r>
            <a:r>
              <a:rPr lang="en-US" altLang="ja-JP" dirty="0" smtClean="0"/>
              <a:t>; </a:t>
            </a:r>
            <a:r>
              <a:rPr lang="ja-JP" altLang="en-US" dirty="0" smtClean="0"/>
              <a:t>の部分が変数を宣言です。</a:t>
            </a:r>
            <a:endParaRPr lang="en-US" altLang="ja-JP" dirty="0" smtClean="0"/>
          </a:p>
          <a:p>
            <a:r>
              <a:rPr lang="ja-JP" altLang="en-US" dirty="0" smtClean="0"/>
              <a:t>変数の宣言には、型・名前の２つ要素が必要になります。</a:t>
            </a:r>
            <a:endParaRPr lang="en-US" altLang="ja-JP" dirty="0" smtClean="0"/>
          </a:p>
        </p:txBody>
      </p:sp>
      <p:sp>
        <p:nvSpPr>
          <p:cNvPr id="14" name="テキスト ボックス 13"/>
          <p:cNvSpPr txBox="1"/>
          <p:nvPr/>
        </p:nvSpPr>
        <p:spPr>
          <a:xfrm>
            <a:off x="6286500" y="1292662"/>
            <a:ext cx="2620782" cy="769441"/>
          </a:xfrm>
          <a:prstGeom prst="rect">
            <a:avLst/>
          </a:prstGeom>
          <a:noFill/>
        </p:spPr>
        <p:txBody>
          <a:bodyPr wrap="none" rtlCol="0">
            <a:spAutoFit/>
          </a:bodyPr>
          <a:lstStyle/>
          <a:p>
            <a:r>
              <a:rPr lang="en-US" altLang="ja-JP" sz="4400" dirty="0"/>
              <a:t>f</a:t>
            </a:r>
            <a:r>
              <a:rPr kumimoji="1" lang="en-US" altLang="ja-JP" sz="4400" dirty="0" smtClean="0"/>
              <a:t>loat  </a:t>
            </a:r>
            <a:r>
              <a:rPr kumimoji="1" lang="en-US" altLang="ja-JP" sz="4400" dirty="0" err="1" smtClean="0"/>
              <a:t>m_x</a:t>
            </a:r>
            <a:r>
              <a:rPr kumimoji="1" lang="en-US" altLang="ja-JP" sz="4400" dirty="0" smtClean="0"/>
              <a:t>;</a:t>
            </a:r>
            <a:endParaRPr kumimoji="1" lang="ja-JP" altLang="en-US" sz="4400" dirty="0"/>
          </a:p>
        </p:txBody>
      </p:sp>
      <p:sp>
        <p:nvSpPr>
          <p:cNvPr id="17" name="テキスト ボックス 16"/>
          <p:cNvSpPr txBox="1"/>
          <p:nvPr/>
        </p:nvSpPr>
        <p:spPr>
          <a:xfrm>
            <a:off x="6269016" y="2062103"/>
            <a:ext cx="1089529" cy="369332"/>
          </a:xfrm>
          <a:prstGeom prst="rect">
            <a:avLst/>
          </a:prstGeom>
          <a:noFill/>
        </p:spPr>
        <p:txBody>
          <a:bodyPr wrap="none" rtlCol="0">
            <a:spAutoFit/>
          </a:bodyPr>
          <a:lstStyle/>
          <a:p>
            <a:r>
              <a:rPr kumimoji="1" lang="ja-JP" altLang="en-US" dirty="0" smtClean="0"/>
              <a:t>型（</a:t>
            </a:r>
            <a:r>
              <a:rPr kumimoji="1" lang="en-US" altLang="ja-JP" dirty="0" smtClean="0"/>
              <a:t>Type</a:t>
            </a:r>
            <a:r>
              <a:rPr kumimoji="1" lang="ja-JP" altLang="en-US" dirty="0" smtClean="0"/>
              <a:t>）</a:t>
            </a:r>
            <a:endParaRPr kumimoji="1" lang="ja-JP" altLang="en-US" dirty="0"/>
          </a:p>
        </p:txBody>
      </p:sp>
      <p:sp>
        <p:nvSpPr>
          <p:cNvPr id="18" name="テキスト ボックス 17"/>
          <p:cNvSpPr txBox="1"/>
          <p:nvPr/>
        </p:nvSpPr>
        <p:spPr>
          <a:xfrm>
            <a:off x="7596891" y="2066806"/>
            <a:ext cx="1409360" cy="369332"/>
          </a:xfrm>
          <a:prstGeom prst="rect">
            <a:avLst/>
          </a:prstGeom>
          <a:noFill/>
        </p:spPr>
        <p:txBody>
          <a:bodyPr wrap="none" rtlCol="0">
            <a:spAutoFit/>
          </a:bodyPr>
          <a:lstStyle/>
          <a:p>
            <a:r>
              <a:rPr lang="ja-JP" altLang="en-US" dirty="0"/>
              <a:t>名前</a:t>
            </a:r>
            <a:r>
              <a:rPr kumimoji="1" lang="ja-JP" altLang="en-US" dirty="0" smtClean="0"/>
              <a:t>（</a:t>
            </a:r>
            <a:r>
              <a:rPr lang="en-US" altLang="ja-JP" dirty="0" smtClean="0"/>
              <a:t>name</a:t>
            </a:r>
            <a:r>
              <a:rPr kumimoji="1" lang="ja-JP" altLang="en-US" dirty="0" smtClean="0"/>
              <a:t>）</a:t>
            </a:r>
            <a:endParaRPr kumimoji="1" lang="ja-JP" altLang="en-US" dirty="0"/>
          </a:p>
        </p:txBody>
      </p:sp>
      <p:cxnSp>
        <p:nvCxnSpPr>
          <p:cNvPr id="19" name="直線矢印コネクタ 18"/>
          <p:cNvCxnSpPr/>
          <p:nvPr/>
        </p:nvCxnSpPr>
        <p:spPr>
          <a:xfrm>
            <a:off x="7596891" y="2468047"/>
            <a:ext cx="0" cy="488394"/>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5270500" y="3111500"/>
            <a:ext cx="6369821" cy="369332"/>
          </a:xfrm>
          <a:prstGeom prst="rect">
            <a:avLst/>
          </a:prstGeom>
          <a:noFill/>
        </p:spPr>
        <p:txBody>
          <a:bodyPr wrap="none" rtlCol="0">
            <a:spAutoFit/>
          </a:bodyPr>
          <a:lstStyle/>
          <a:p>
            <a:r>
              <a:rPr kumimoji="1" lang="ja-JP" altLang="en-US" dirty="0" smtClean="0">
                <a:solidFill>
                  <a:srgbClr val="FF0000"/>
                </a:solidFill>
              </a:rPr>
              <a:t>少数の値</a:t>
            </a:r>
            <a:r>
              <a:rPr kumimoji="1" lang="ja-JP" altLang="en-US" dirty="0" smtClean="0"/>
              <a:t>を保存できる</a:t>
            </a:r>
            <a:r>
              <a:rPr lang="en-US" altLang="ja-JP" dirty="0" smtClean="0"/>
              <a:t>Type</a:t>
            </a:r>
            <a:r>
              <a:rPr kumimoji="1" lang="ja-JP" altLang="en-US" dirty="0" smtClean="0"/>
              <a:t>の</a:t>
            </a:r>
            <a:r>
              <a:rPr kumimoji="1" lang="en-US" altLang="ja-JP" dirty="0" err="1" smtClean="0">
                <a:solidFill>
                  <a:srgbClr val="FF0000"/>
                </a:solidFill>
              </a:rPr>
              <a:t>m_x</a:t>
            </a:r>
            <a:r>
              <a:rPr kumimoji="1" lang="ja-JP" altLang="en-US" dirty="0" smtClean="0">
                <a:solidFill>
                  <a:srgbClr val="FF0000"/>
                </a:solidFill>
              </a:rPr>
              <a:t>と言う名前の変数</a:t>
            </a:r>
            <a:r>
              <a:rPr kumimoji="1" lang="ja-JP" altLang="en-US" dirty="0" smtClean="0"/>
              <a:t>を作成した。</a:t>
            </a:r>
            <a:endParaRPr kumimoji="1" lang="ja-JP" altLang="en-US" dirty="0"/>
          </a:p>
        </p:txBody>
      </p:sp>
      <p:sp>
        <p:nvSpPr>
          <p:cNvPr id="22" name="テキスト ボックス 21"/>
          <p:cNvSpPr txBox="1"/>
          <p:nvPr/>
        </p:nvSpPr>
        <p:spPr>
          <a:xfrm>
            <a:off x="272584" y="4001869"/>
            <a:ext cx="6811865" cy="369332"/>
          </a:xfrm>
          <a:prstGeom prst="rect">
            <a:avLst/>
          </a:prstGeom>
          <a:noFill/>
        </p:spPr>
        <p:txBody>
          <a:bodyPr wrap="none" rtlCol="0">
            <a:spAutoFit/>
          </a:bodyPr>
          <a:lstStyle/>
          <a:p>
            <a:r>
              <a:rPr kumimoji="1" lang="ja-JP" altLang="en-US" dirty="0" smtClean="0"/>
              <a:t>これで、変数の宣言ができました。それでは</a:t>
            </a:r>
            <a:r>
              <a:rPr lang="en-US" altLang="ja-JP" dirty="0" smtClean="0"/>
              <a:t>Comment</a:t>
            </a:r>
            <a:r>
              <a:rPr kumimoji="1" lang="ja-JP" altLang="en-US" dirty="0" smtClean="0"/>
              <a:t>をつけましょう。</a:t>
            </a:r>
            <a:endParaRPr kumimoji="1" lang="ja-JP" altLang="en-US" dirty="0"/>
          </a:p>
        </p:txBody>
      </p:sp>
      <p:pic>
        <p:nvPicPr>
          <p:cNvPr id="23" name="図 22"/>
          <p:cNvPicPr>
            <a:picLocks noChangeAspect="1"/>
          </p:cNvPicPr>
          <p:nvPr/>
        </p:nvPicPr>
        <p:blipFill>
          <a:blip r:embed="rId3"/>
          <a:stretch>
            <a:fillRect/>
          </a:stretch>
        </p:blipFill>
        <p:spPr>
          <a:xfrm>
            <a:off x="272584" y="4477344"/>
            <a:ext cx="4410390" cy="2240955"/>
          </a:xfrm>
          <a:prstGeom prst="rect">
            <a:avLst/>
          </a:prstGeom>
          <a:ln>
            <a:solidFill>
              <a:schemeClr val="tx1"/>
            </a:solidFill>
          </a:ln>
        </p:spPr>
      </p:pic>
      <p:cxnSp>
        <p:nvCxnSpPr>
          <p:cNvPr id="24" name="直線矢印コネクタ 23"/>
          <p:cNvCxnSpPr/>
          <p:nvPr/>
        </p:nvCxnSpPr>
        <p:spPr>
          <a:xfrm flipH="1">
            <a:off x="3523315" y="5448300"/>
            <a:ext cx="2039285" cy="629424"/>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5562600" y="5091281"/>
            <a:ext cx="5729454" cy="646331"/>
          </a:xfrm>
          <a:prstGeom prst="rect">
            <a:avLst/>
          </a:prstGeom>
          <a:noFill/>
        </p:spPr>
        <p:txBody>
          <a:bodyPr wrap="none" rtlCol="0">
            <a:spAutoFit/>
          </a:bodyPr>
          <a:lstStyle/>
          <a:p>
            <a:r>
              <a:rPr kumimoji="1" lang="ja-JP" altLang="en-US" dirty="0" smtClean="0"/>
              <a:t>このように変数が何に使用するのかを書いておくと非常に</a:t>
            </a:r>
            <a:endParaRPr kumimoji="1" lang="en-US" altLang="ja-JP" dirty="0" smtClean="0"/>
          </a:p>
          <a:p>
            <a:r>
              <a:rPr kumimoji="1" lang="ja-JP" altLang="en-US" dirty="0" smtClean="0"/>
              <a:t>わかりやすいです。</a:t>
            </a:r>
            <a:endParaRPr kumimoji="1" lang="ja-JP" altLang="en-US" dirty="0"/>
          </a:p>
        </p:txBody>
      </p:sp>
    </p:spTree>
    <p:extLst>
      <p:ext uri="{BB962C8B-B14F-4D97-AF65-F5344CB8AC3E}">
        <p14:creationId xmlns:p14="http://schemas.microsoft.com/office/powerpoint/2010/main" val="331236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5597045" cy="646331"/>
          </a:xfrm>
          <a:prstGeom prst="rect">
            <a:avLst/>
          </a:prstGeom>
          <a:noFill/>
        </p:spPr>
        <p:txBody>
          <a:bodyPr wrap="none" rtlCol="0">
            <a:spAutoFit/>
          </a:bodyPr>
          <a:lstStyle/>
          <a:p>
            <a:r>
              <a:rPr kumimoji="1" lang="ja-JP" altLang="en-US" dirty="0" smtClean="0"/>
              <a:t>・主人公機を動かす。</a:t>
            </a:r>
            <a:endParaRPr kumimoji="1" lang="en-US" altLang="ja-JP" dirty="0" smtClean="0"/>
          </a:p>
          <a:p>
            <a:r>
              <a:rPr lang="en-US" altLang="ja-JP" dirty="0" smtClean="0"/>
              <a:t>ObjHero.cpp</a:t>
            </a:r>
            <a:r>
              <a:rPr lang="ja-JP" altLang="en-US" dirty="0" smtClean="0"/>
              <a:t>に変数を利用した</a:t>
            </a:r>
            <a:r>
              <a:rPr lang="en-US" altLang="ja-JP" dirty="0" smtClean="0"/>
              <a:t>Program</a:t>
            </a:r>
            <a:r>
              <a:rPr lang="ja-JP" altLang="en-US" dirty="0" smtClean="0"/>
              <a:t>を追加しましょう。</a:t>
            </a:r>
            <a:endParaRPr kumimoji="1" lang="ja-JP" altLang="en-US" dirty="0"/>
          </a:p>
        </p:txBody>
      </p:sp>
      <p:pic>
        <p:nvPicPr>
          <p:cNvPr id="5" name="図 4"/>
          <p:cNvPicPr>
            <a:picLocks noChangeAspect="1"/>
          </p:cNvPicPr>
          <p:nvPr/>
        </p:nvPicPr>
        <p:blipFill>
          <a:blip r:embed="rId2"/>
          <a:stretch>
            <a:fillRect/>
          </a:stretch>
        </p:blipFill>
        <p:spPr>
          <a:xfrm>
            <a:off x="197734" y="835024"/>
            <a:ext cx="5437666" cy="5400675"/>
          </a:xfrm>
          <a:prstGeom prst="rect">
            <a:avLst/>
          </a:prstGeom>
          <a:ln>
            <a:solidFill>
              <a:schemeClr val="tx1"/>
            </a:solidFill>
          </a:ln>
        </p:spPr>
      </p:pic>
      <p:cxnSp>
        <p:nvCxnSpPr>
          <p:cNvPr id="6" name="直線矢印コネクタ 5"/>
          <p:cNvCxnSpPr/>
          <p:nvPr/>
        </p:nvCxnSpPr>
        <p:spPr>
          <a:xfrm flipH="1">
            <a:off x="1181100" y="1422400"/>
            <a:ext cx="4940300" cy="3810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286500" y="1053068"/>
            <a:ext cx="4668650" cy="646331"/>
          </a:xfrm>
          <a:prstGeom prst="rect">
            <a:avLst/>
          </a:prstGeom>
          <a:noFill/>
        </p:spPr>
        <p:txBody>
          <a:bodyPr wrap="none" rtlCol="0">
            <a:spAutoFit/>
          </a:bodyPr>
          <a:lstStyle/>
          <a:p>
            <a:r>
              <a:rPr kumimoji="1" lang="ja-JP" altLang="en-US" dirty="0" smtClean="0"/>
              <a:t>変数</a:t>
            </a:r>
            <a:r>
              <a:rPr kumimoji="1" lang="en-US" altLang="ja-JP" dirty="0" err="1" smtClean="0"/>
              <a:t>m_x</a:t>
            </a:r>
            <a:r>
              <a:rPr kumimoji="1" lang="ja-JP" altLang="en-US" dirty="0" smtClean="0"/>
              <a:t>の値を</a:t>
            </a:r>
            <a:r>
              <a:rPr kumimoji="1" lang="en-US" altLang="ja-JP" dirty="0" smtClean="0"/>
              <a:t>0</a:t>
            </a:r>
            <a:r>
              <a:rPr kumimoji="1" lang="ja-JP" altLang="en-US" dirty="0" smtClean="0"/>
              <a:t>を入れて初期化</a:t>
            </a:r>
            <a:endParaRPr kumimoji="1" lang="en-US" altLang="ja-JP" dirty="0" smtClean="0"/>
          </a:p>
          <a:p>
            <a:r>
              <a:rPr lang="ja-JP" altLang="en-US" dirty="0" smtClean="0"/>
              <a:t>このＩｎｉｔ</a:t>
            </a:r>
            <a:r>
              <a:rPr lang="en-US" altLang="ja-JP" dirty="0" smtClean="0"/>
              <a:t>Method</a:t>
            </a:r>
            <a:r>
              <a:rPr lang="ja-JP" altLang="en-US" dirty="0" smtClean="0"/>
              <a:t>は初めに一回だけ実行される。</a:t>
            </a:r>
            <a:endParaRPr kumimoji="1" lang="ja-JP" altLang="en-US" dirty="0"/>
          </a:p>
        </p:txBody>
      </p:sp>
      <p:cxnSp>
        <p:nvCxnSpPr>
          <p:cNvPr id="10" name="直線矢印コネクタ 9"/>
          <p:cNvCxnSpPr/>
          <p:nvPr/>
        </p:nvCxnSpPr>
        <p:spPr>
          <a:xfrm flipH="1">
            <a:off x="1574800" y="2475468"/>
            <a:ext cx="4546600" cy="1905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6286500" y="2152302"/>
            <a:ext cx="4612545" cy="646331"/>
          </a:xfrm>
          <a:prstGeom prst="rect">
            <a:avLst/>
          </a:prstGeom>
          <a:noFill/>
        </p:spPr>
        <p:txBody>
          <a:bodyPr wrap="none" rtlCol="0">
            <a:spAutoFit/>
          </a:bodyPr>
          <a:lstStyle/>
          <a:p>
            <a:r>
              <a:rPr kumimoji="1" lang="ja-JP" altLang="en-US" dirty="0" smtClean="0"/>
              <a:t>変数</a:t>
            </a:r>
            <a:r>
              <a:rPr lang="en-US" altLang="ja-JP" dirty="0" err="1"/>
              <a:t>m_x</a:t>
            </a:r>
            <a:r>
              <a:rPr kumimoji="1" lang="ja-JP" altLang="en-US" dirty="0" smtClean="0"/>
              <a:t>の値に１を加算代入する。</a:t>
            </a:r>
            <a:endParaRPr kumimoji="1" lang="en-US" altLang="ja-JP" dirty="0" smtClean="0"/>
          </a:p>
          <a:p>
            <a:r>
              <a:rPr lang="ja-JP" altLang="en-US" dirty="0" smtClean="0"/>
              <a:t>このＡｃｔｉｏｎ</a:t>
            </a:r>
            <a:r>
              <a:rPr lang="en-US" altLang="ja-JP" dirty="0" smtClean="0"/>
              <a:t>Method</a:t>
            </a:r>
            <a:r>
              <a:rPr lang="ja-JP" altLang="en-US" dirty="0" smtClean="0"/>
              <a:t>は常に</a:t>
            </a:r>
            <a:r>
              <a:rPr lang="en-US" altLang="ja-JP" dirty="0" smtClean="0"/>
              <a:t>Loop</a:t>
            </a:r>
            <a:r>
              <a:rPr lang="ja-JP" altLang="en-US" dirty="0" smtClean="0"/>
              <a:t>し続けている。</a:t>
            </a:r>
            <a:endParaRPr kumimoji="1" lang="ja-JP" altLang="en-US" dirty="0"/>
          </a:p>
        </p:txBody>
      </p:sp>
      <p:cxnSp>
        <p:nvCxnSpPr>
          <p:cNvPr id="13" name="直線矢印コネクタ 12"/>
          <p:cNvCxnSpPr/>
          <p:nvPr/>
        </p:nvCxnSpPr>
        <p:spPr>
          <a:xfrm flipH="1">
            <a:off x="2679700" y="3838574"/>
            <a:ext cx="3441700" cy="2021444"/>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6286500" y="3653908"/>
            <a:ext cx="5871287" cy="1200329"/>
          </a:xfrm>
          <a:prstGeom prst="rect">
            <a:avLst/>
          </a:prstGeom>
          <a:noFill/>
        </p:spPr>
        <p:txBody>
          <a:bodyPr wrap="none" rtlCol="0">
            <a:spAutoFit/>
          </a:bodyPr>
          <a:lstStyle/>
          <a:p>
            <a:r>
              <a:rPr lang="ja-JP" altLang="en-US" dirty="0" smtClean="0"/>
              <a:t>表示位置は、</a:t>
            </a:r>
            <a:r>
              <a:rPr lang="en-US" altLang="ja-JP" dirty="0" err="1" smtClean="0"/>
              <a:t>m_x</a:t>
            </a:r>
            <a:r>
              <a:rPr lang="ja-JP" altLang="en-US" dirty="0" smtClean="0"/>
              <a:t>が加算されている。</a:t>
            </a:r>
            <a:endParaRPr lang="en-US" altLang="ja-JP" dirty="0" smtClean="0"/>
          </a:p>
          <a:p>
            <a:r>
              <a:rPr lang="en-US" altLang="ja-JP" dirty="0" err="1" smtClean="0"/>
              <a:t>m_x</a:t>
            </a:r>
            <a:r>
              <a:rPr lang="ja-JP" altLang="en-US" dirty="0" smtClean="0"/>
              <a:t>はＡｃｔｉｏｎ</a:t>
            </a:r>
            <a:r>
              <a:rPr lang="en-US" altLang="ja-JP" dirty="0" smtClean="0"/>
              <a:t>Method</a:t>
            </a:r>
            <a:r>
              <a:rPr lang="ja-JP" altLang="en-US" dirty="0" smtClean="0"/>
              <a:t>によって常に１加算され続けるため</a:t>
            </a:r>
            <a:endParaRPr lang="en-US" altLang="ja-JP" dirty="0" smtClean="0"/>
          </a:p>
          <a:p>
            <a:r>
              <a:rPr lang="ja-JP" altLang="en-US" dirty="0" smtClean="0"/>
              <a:t>主人公機が動いてるように見える。</a:t>
            </a:r>
            <a:endParaRPr lang="en-US" altLang="ja-JP" dirty="0" smtClean="0"/>
          </a:p>
          <a:p>
            <a:r>
              <a:rPr lang="ja-JP" altLang="en-US" dirty="0" smtClean="0"/>
              <a:t>このＤｒａｗ</a:t>
            </a:r>
            <a:r>
              <a:rPr lang="en-US" altLang="ja-JP" dirty="0" smtClean="0"/>
              <a:t>Method</a:t>
            </a:r>
            <a:r>
              <a:rPr lang="ja-JP" altLang="en-US" dirty="0" smtClean="0"/>
              <a:t>もＡｃｔｉｏｎ</a:t>
            </a:r>
            <a:r>
              <a:rPr lang="en-US" altLang="ja-JP" dirty="0" smtClean="0"/>
              <a:t>Method</a:t>
            </a:r>
            <a:r>
              <a:rPr lang="ja-JP" altLang="en-US" dirty="0" smtClean="0"/>
              <a:t>同様に</a:t>
            </a:r>
            <a:r>
              <a:rPr lang="en-US" altLang="ja-JP" dirty="0" smtClean="0"/>
              <a:t>Loop</a:t>
            </a:r>
            <a:r>
              <a:rPr lang="ja-JP" altLang="en-US" dirty="0" smtClean="0"/>
              <a:t>している。</a:t>
            </a:r>
            <a:endParaRPr lang="en-US" altLang="ja-JP" dirty="0" smtClean="0"/>
          </a:p>
        </p:txBody>
      </p:sp>
      <p:sp>
        <p:nvSpPr>
          <p:cNvPr id="17" name="テキスト ボックス 16"/>
          <p:cNvSpPr txBox="1"/>
          <p:nvPr/>
        </p:nvSpPr>
        <p:spPr>
          <a:xfrm>
            <a:off x="197734" y="6373851"/>
            <a:ext cx="5331909" cy="369332"/>
          </a:xfrm>
          <a:prstGeom prst="rect">
            <a:avLst/>
          </a:prstGeom>
          <a:noFill/>
        </p:spPr>
        <p:txBody>
          <a:bodyPr wrap="none" rtlCol="0">
            <a:spAutoFit/>
          </a:bodyPr>
          <a:lstStyle/>
          <a:p>
            <a:r>
              <a:rPr kumimoji="1" lang="ja-JP" altLang="en-US" dirty="0" smtClean="0"/>
              <a:t>うまくいけば、主人公機が勝手に</a:t>
            </a:r>
            <a:r>
              <a:rPr kumimoji="1" lang="ja-JP" altLang="en-US" dirty="0" err="1" smtClean="0"/>
              <a:t>ｘ</a:t>
            </a:r>
            <a:r>
              <a:rPr kumimoji="1" lang="ja-JP" altLang="en-US" dirty="0" smtClean="0"/>
              <a:t>方向に移動します。</a:t>
            </a:r>
            <a:endParaRPr kumimoji="1" lang="ja-JP" altLang="en-US" dirty="0"/>
          </a:p>
        </p:txBody>
      </p:sp>
    </p:spTree>
    <p:extLst>
      <p:ext uri="{BB962C8B-B14F-4D97-AF65-F5344CB8AC3E}">
        <p14:creationId xmlns:p14="http://schemas.microsoft.com/office/powerpoint/2010/main" val="3408498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0272364" cy="646331"/>
          </a:xfrm>
          <a:prstGeom prst="rect">
            <a:avLst/>
          </a:prstGeom>
          <a:noFill/>
        </p:spPr>
        <p:txBody>
          <a:bodyPr wrap="none" rtlCol="0">
            <a:spAutoFit/>
          </a:bodyPr>
          <a:lstStyle/>
          <a:p>
            <a:r>
              <a:rPr lang="ja-JP" altLang="en-US" dirty="0" smtClean="0"/>
              <a:t>・</a:t>
            </a:r>
            <a:r>
              <a:rPr lang="en-US" altLang="ja-JP" dirty="0" smtClean="0"/>
              <a:t>Key</a:t>
            </a:r>
            <a:r>
              <a:rPr kumimoji="1" lang="ja-JP" altLang="en-US" dirty="0" smtClean="0"/>
              <a:t>で主人公機を動かそう</a:t>
            </a:r>
            <a:endParaRPr kumimoji="1" lang="en-US" altLang="ja-JP" dirty="0" smtClean="0"/>
          </a:p>
          <a:p>
            <a:r>
              <a:rPr lang="ja-JP" altLang="en-US" dirty="0"/>
              <a:t>　</a:t>
            </a:r>
            <a:r>
              <a:rPr lang="en-US" altLang="ja-JP" dirty="0" smtClean="0"/>
              <a:t>CObjHero.cpp</a:t>
            </a:r>
            <a:r>
              <a:rPr lang="ja-JP" altLang="en-US" dirty="0" smtClean="0"/>
              <a:t>に</a:t>
            </a:r>
            <a:r>
              <a:rPr lang="en-US" altLang="ja-JP" dirty="0" smtClean="0"/>
              <a:t>key</a:t>
            </a:r>
            <a:r>
              <a:rPr lang="ja-JP" altLang="en-US" dirty="0" smtClean="0"/>
              <a:t>制御</a:t>
            </a:r>
            <a:r>
              <a:rPr lang="en-US" altLang="ja-JP" dirty="0" smtClean="0"/>
              <a:t>program</a:t>
            </a:r>
            <a:r>
              <a:rPr lang="ja-JP" altLang="en-US" dirty="0" smtClean="0"/>
              <a:t>を追加してみよう。</a:t>
            </a:r>
            <a:r>
              <a:rPr lang="en-US" altLang="ja-JP" dirty="0" smtClean="0"/>
              <a:t>key</a:t>
            </a:r>
            <a:r>
              <a:rPr lang="ja-JP" altLang="en-US" dirty="0" smtClean="0"/>
              <a:t>認識させるには、</a:t>
            </a:r>
            <a:r>
              <a:rPr lang="en-US" altLang="ja-JP" dirty="0" err="1" smtClean="0"/>
              <a:t>WinInputs.h</a:t>
            </a:r>
            <a:r>
              <a:rPr lang="ja-JP" altLang="en-US" dirty="0" smtClean="0"/>
              <a:t>の</a:t>
            </a:r>
            <a:r>
              <a:rPr lang="en-US" altLang="ja-JP" dirty="0" smtClean="0"/>
              <a:t>Include</a:t>
            </a:r>
            <a:r>
              <a:rPr lang="ja-JP" altLang="en-US" dirty="0" smtClean="0"/>
              <a:t>させます。</a:t>
            </a:r>
            <a:endParaRPr kumimoji="1" lang="ja-JP" altLang="en-US" dirty="0"/>
          </a:p>
        </p:txBody>
      </p:sp>
      <p:pic>
        <p:nvPicPr>
          <p:cNvPr id="5" name="図 4"/>
          <p:cNvPicPr>
            <a:picLocks noChangeAspect="1"/>
          </p:cNvPicPr>
          <p:nvPr/>
        </p:nvPicPr>
        <p:blipFill>
          <a:blip r:embed="rId2"/>
          <a:stretch>
            <a:fillRect/>
          </a:stretch>
        </p:blipFill>
        <p:spPr>
          <a:xfrm>
            <a:off x="250825" y="746125"/>
            <a:ext cx="3409950" cy="742950"/>
          </a:xfrm>
          <a:prstGeom prst="rect">
            <a:avLst/>
          </a:prstGeom>
          <a:ln>
            <a:solidFill>
              <a:schemeClr val="tx1"/>
            </a:solidFill>
          </a:ln>
        </p:spPr>
      </p:pic>
      <p:pic>
        <p:nvPicPr>
          <p:cNvPr id="6" name="図 5"/>
          <p:cNvPicPr>
            <a:picLocks noChangeAspect="1"/>
          </p:cNvPicPr>
          <p:nvPr/>
        </p:nvPicPr>
        <p:blipFill>
          <a:blip r:embed="rId3"/>
          <a:stretch>
            <a:fillRect/>
          </a:stretch>
        </p:blipFill>
        <p:spPr>
          <a:xfrm>
            <a:off x="250825" y="2139951"/>
            <a:ext cx="4333875" cy="1619250"/>
          </a:xfrm>
          <a:prstGeom prst="rect">
            <a:avLst/>
          </a:prstGeom>
          <a:ln>
            <a:solidFill>
              <a:schemeClr val="tx1"/>
            </a:solidFill>
          </a:ln>
        </p:spPr>
      </p:pic>
      <p:sp>
        <p:nvSpPr>
          <p:cNvPr id="7" name="正方形/長方形 6"/>
          <p:cNvSpPr/>
          <p:nvPr/>
        </p:nvSpPr>
        <p:spPr>
          <a:xfrm>
            <a:off x="0" y="1489075"/>
            <a:ext cx="4638514" cy="646331"/>
          </a:xfrm>
          <a:prstGeom prst="rect">
            <a:avLst/>
          </a:prstGeom>
        </p:spPr>
        <p:txBody>
          <a:bodyPr wrap="none">
            <a:spAutoFit/>
          </a:bodyPr>
          <a:lstStyle/>
          <a:p>
            <a:r>
              <a:rPr lang="ja-JP" altLang="en-US" dirty="0" smtClean="0"/>
              <a:t>・</a:t>
            </a:r>
            <a:r>
              <a:rPr lang="en-US" altLang="ja-JP" dirty="0" smtClean="0"/>
              <a:t>Key</a:t>
            </a:r>
            <a:r>
              <a:rPr lang="ja-JP" altLang="en-US" dirty="0" smtClean="0"/>
              <a:t>を入力</a:t>
            </a:r>
            <a:r>
              <a:rPr lang="en-US" altLang="ja-JP" dirty="0" smtClean="0"/>
              <a:t>program</a:t>
            </a:r>
            <a:r>
              <a:rPr lang="ja-JP" altLang="en-US" dirty="0" smtClean="0"/>
              <a:t>追加</a:t>
            </a:r>
            <a:endParaRPr lang="en-US" altLang="ja-JP" dirty="0" smtClean="0"/>
          </a:p>
          <a:p>
            <a:r>
              <a:rPr lang="ja-JP" altLang="en-US" dirty="0"/>
              <a:t>　</a:t>
            </a:r>
            <a:r>
              <a:rPr lang="en-US" altLang="ja-JP" dirty="0" smtClean="0"/>
              <a:t>key</a:t>
            </a:r>
            <a:r>
              <a:rPr lang="ja-JP" altLang="en-US" dirty="0" smtClean="0"/>
              <a:t>の制御には</a:t>
            </a:r>
            <a:r>
              <a:rPr lang="en-US" altLang="ja-JP" dirty="0" smtClean="0"/>
              <a:t>if</a:t>
            </a:r>
            <a:r>
              <a:rPr lang="ja-JP" altLang="en-US" dirty="0" smtClean="0"/>
              <a:t>文と言う制御文を使います。</a:t>
            </a:r>
            <a:endParaRPr lang="en-US" altLang="ja-JP" dirty="0"/>
          </a:p>
        </p:txBody>
      </p:sp>
      <p:sp>
        <p:nvSpPr>
          <p:cNvPr id="8" name="テキスト ボックス 7"/>
          <p:cNvSpPr txBox="1"/>
          <p:nvPr/>
        </p:nvSpPr>
        <p:spPr>
          <a:xfrm>
            <a:off x="5027791" y="2529571"/>
            <a:ext cx="6324552" cy="923330"/>
          </a:xfrm>
          <a:prstGeom prst="rect">
            <a:avLst/>
          </a:prstGeom>
          <a:noFill/>
        </p:spPr>
        <p:txBody>
          <a:bodyPr wrap="none" rtlCol="0">
            <a:spAutoFit/>
          </a:bodyPr>
          <a:lstStyle/>
          <a:p>
            <a:r>
              <a:rPr kumimoji="1" lang="en-US" altLang="ja-JP" dirty="0" smtClean="0"/>
              <a:t>If</a:t>
            </a:r>
            <a:r>
              <a:rPr kumimoji="1" lang="ja-JP" altLang="en-US" dirty="0" smtClean="0"/>
              <a:t>文は、（　）の条件が正しい場合、</a:t>
            </a:r>
            <a:r>
              <a:rPr kumimoji="1" lang="en-US" altLang="ja-JP" dirty="0" smtClean="0"/>
              <a:t>{ }</a:t>
            </a:r>
            <a:r>
              <a:rPr kumimoji="1" lang="ja-JP" altLang="en-US" dirty="0" smtClean="0"/>
              <a:t>（</a:t>
            </a:r>
            <a:r>
              <a:rPr lang="en-US" altLang="ja-JP" dirty="0" smtClean="0"/>
              <a:t>Block</a:t>
            </a:r>
            <a:r>
              <a:rPr kumimoji="1" lang="ja-JP" altLang="en-US" dirty="0" smtClean="0"/>
              <a:t>）の中の命令を</a:t>
            </a:r>
            <a:endParaRPr kumimoji="1" lang="en-US" altLang="ja-JP" dirty="0" smtClean="0"/>
          </a:p>
          <a:p>
            <a:r>
              <a:rPr lang="ja-JP" altLang="en-US" dirty="0" smtClean="0"/>
              <a:t>実行するという制御命令です。Ａｃｔｉｏｎ</a:t>
            </a:r>
            <a:r>
              <a:rPr lang="en-US" altLang="ja-JP" dirty="0" smtClean="0"/>
              <a:t>Method</a:t>
            </a:r>
            <a:r>
              <a:rPr lang="ja-JP" altLang="en-US" dirty="0" smtClean="0"/>
              <a:t>に追加した命令を</a:t>
            </a:r>
            <a:endParaRPr lang="en-US" altLang="ja-JP" dirty="0" smtClean="0"/>
          </a:p>
          <a:p>
            <a:r>
              <a:rPr lang="ja-JP" altLang="en-US" dirty="0" smtClean="0"/>
              <a:t>できる限り翻訳すると下記のようになる。</a:t>
            </a:r>
            <a:endParaRPr lang="en-US" altLang="ja-JP" dirty="0" smtClean="0"/>
          </a:p>
        </p:txBody>
      </p:sp>
      <p:sp>
        <p:nvSpPr>
          <p:cNvPr id="9" name="テキスト ボックス 8"/>
          <p:cNvSpPr txBox="1"/>
          <p:nvPr/>
        </p:nvSpPr>
        <p:spPr>
          <a:xfrm>
            <a:off x="1233244" y="4829512"/>
            <a:ext cx="8020722" cy="2062103"/>
          </a:xfrm>
          <a:prstGeom prst="rect">
            <a:avLst/>
          </a:prstGeom>
          <a:noFill/>
        </p:spPr>
        <p:txBody>
          <a:bodyPr wrap="none" rtlCol="0">
            <a:spAutoFit/>
          </a:bodyPr>
          <a:lstStyle/>
          <a:p>
            <a:r>
              <a:rPr kumimoji="1" lang="en-US" altLang="ja-JP" sz="3200" dirty="0" smtClean="0">
                <a:solidFill>
                  <a:schemeClr val="accent5">
                    <a:lumMod val="75000"/>
                  </a:schemeClr>
                </a:solidFill>
              </a:rPr>
              <a:t>If </a:t>
            </a:r>
            <a:r>
              <a:rPr kumimoji="1" lang="en-US" altLang="ja-JP" sz="3200" dirty="0" smtClean="0"/>
              <a:t>( </a:t>
            </a:r>
            <a:r>
              <a:rPr kumimoji="1" lang="ja-JP" altLang="en-US" sz="3200" dirty="0" smtClean="0"/>
              <a:t>　</a:t>
            </a:r>
            <a:r>
              <a:rPr kumimoji="1" lang="en-US" altLang="ja-JP" sz="3200" dirty="0" smtClean="0">
                <a:solidFill>
                  <a:schemeClr val="accent2"/>
                </a:solidFill>
              </a:rPr>
              <a:t>Input::</a:t>
            </a:r>
            <a:r>
              <a:rPr kumimoji="1" lang="en-US" altLang="ja-JP" sz="3200" dirty="0" err="1" smtClean="0">
                <a:solidFill>
                  <a:schemeClr val="accent2"/>
                </a:solidFill>
              </a:rPr>
              <a:t>GetVKey</a:t>
            </a:r>
            <a:r>
              <a:rPr kumimoji="1" lang="en-US" altLang="ja-JP" sz="3200" dirty="0" smtClean="0">
                <a:solidFill>
                  <a:schemeClr val="accent2"/>
                </a:solidFill>
              </a:rPr>
              <a:t>(VK_RIGHIT) </a:t>
            </a:r>
            <a:r>
              <a:rPr kumimoji="1" lang="ja-JP" altLang="en-US" sz="3200" dirty="0" smtClean="0"/>
              <a:t>　    </a:t>
            </a:r>
            <a:r>
              <a:rPr kumimoji="1" lang="en-US" altLang="ja-JP" sz="3200" dirty="0" smtClean="0">
                <a:solidFill>
                  <a:srgbClr val="C00000"/>
                </a:solidFill>
              </a:rPr>
              <a:t>==</a:t>
            </a:r>
            <a:r>
              <a:rPr kumimoji="1" lang="en-US" altLang="ja-JP" sz="3200" dirty="0" smtClean="0"/>
              <a:t>    </a:t>
            </a:r>
            <a:r>
              <a:rPr kumimoji="1" lang="en-US" altLang="ja-JP" sz="3200" dirty="0" smtClean="0">
                <a:solidFill>
                  <a:schemeClr val="accent5">
                    <a:lumMod val="75000"/>
                  </a:schemeClr>
                </a:solidFill>
              </a:rPr>
              <a:t>true </a:t>
            </a:r>
            <a:r>
              <a:rPr kumimoji="1" lang="en-US" altLang="ja-JP" sz="3200" dirty="0" smtClean="0"/>
              <a:t>)</a:t>
            </a:r>
          </a:p>
          <a:p>
            <a:r>
              <a:rPr lang="en-US" altLang="ja-JP" sz="3200" dirty="0" smtClean="0"/>
              <a:t>{</a:t>
            </a:r>
          </a:p>
          <a:p>
            <a:r>
              <a:rPr lang="en-US" altLang="ja-JP" sz="3200" dirty="0" smtClean="0"/>
              <a:t>     </a:t>
            </a:r>
            <a:r>
              <a:rPr lang="en-US" altLang="ja-JP" sz="3200" dirty="0" err="1" smtClean="0"/>
              <a:t>m_x</a:t>
            </a:r>
            <a:r>
              <a:rPr lang="en-US" altLang="ja-JP" sz="3200" dirty="0" smtClean="0"/>
              <a:t>+=1.0f;</a:t>
            </a:r>
            <a:endParaRPr lang="en-US" altLang="ja-JP" sz="3200" dirty="0"/>
          </a:p>
          <a:p>
            <a:r>
              <a:rPr lang="en-US" altLang="ja-JP" sz="3200" dirty="0" smtClean="0"/>
              <a:t>}</a:t>
            </a:r>
            <a:endParaRPr kumimoji="1" lang="ja-JP" altLang="en-US" sz="3200" dirty="0"/>
          </a:p>
        </p:txBody>
      </p:sp>
      <p:sp>
        <p:nvSpPr>
          <p:cNvPr id="10" name="テキスト ボックス 9"/>
          <p:cNvSpPr txBox="1"/>
          <p:nvPr/>
        </p:nvSpPr>
        <p:spPr>
          <a:xfrm>
            <a:off x="1233244" y="3961495"/>
            <a:ext cx="9725739" cy="923330"/>
          </a:xfrm>
          <a:prstGeom prst="rect">
            <a:avLst/>
          </a:prstGeom>
          <a:noFill/>
        </p:spPr>
        <p:txBody>
          <a:bodyPr wrap="none" rtlCol="0">
            <a:spAutoFit/>
          </a:bodyPr>
          <a:lstStyle/>
          <a:p>
            <a:r>
              <a:rPr lang="ja-JP" altLang="en-US" b="1" dirty="0" smtClean="0">
                <a:solidFill>
                  <a:schemeClr val="accent5">
                    <a:lumMod val="75000"/>
                  </a:schemeClr>
                </a:solidFill>
              </a:rPr>
              <a:t>もし</a:t>
            </a:r>
            <a:r>
              <a:rPr lang="ja-JP" altLang="en-US" b="1" dirty="0"/>
              <a:t>　</a:t>
            </a:r>
            <a:r>
              <a:rPr lang="ja-JP" altLang="en-US" b="1" dirty="0" smtClean="0"/>
              <a:t>　　　</a:t>
            </a:r>
            <a:r>
              <a:rPr lang="ja-JP" altLang="en-US" b="1" dirty="0" smtClean="0">
                <a:solidFill>
                  <a:schemeClr val="accent2"/>
                </a:solidFill>
              </a:rPr>
              <a:t>　カーソル</a:t>
            </a:r>
            <a:r>
              <a:rPr lang="ja-JP" altLang="en-US" b="1" dirty="0">
                <a:solidFill>
                  <a:schemeClr val="accent2"/>
                </a:solidFill>
              </a:rPr>
              <a:t>の左</a:t>
            </a:r>
            <a:r>
              <a:rPr lang="ja-JP" altLang="en-US" b="1" dirty="0" smtClean="0">
                <a:solidFill>
                  <a:schemeClr val="accent2"/>
                </a:solidFill>
              </a:rPr>
              <a:t>キーの状態を調べた時　</a:t>
            </a:r>
            <a:r>
              <a:rPr lang="ja-JP" altLang="en-US" b="1" dirty="0" smtClean="0"/>
              <a:t>　　　　　　　　　</a:t>
            </a:r>
            <a:r>
              <a:rPr lang="en-US" altLang="ja-JP" b="1" dirty="0" smtClean="0">
                <a:solidFill>
                  <a:schemeClr val="accent1">
                    <a:lumMod val="75000"/>
                  </a:schemeClr>
                </a:solidFill>
              </a:rPr>
              <a:t>true</a:t>
            </a:r>
            <a:r>
              <a:rPr lang="ja-JP" altLang="en-US" b="1" dirty="0" smtClean="0">
                <a:solidFill>
                  <a:schemeClr val="accent1">
                    <a:lumMod val="75000"/>
                  </a:schemeClr>
                </a:solidFill>
              </a:rPr>
              <a:t>（押されてる）</a:t>
            </a:r>
            <a:r>
              <a:rPr lang="ja-JP" altLang="en-US" b="1" dirty="0" smtClean="0"/>
              <a:t>と</a:t>
            </a:r>
            <a:r>
              <a:rPr lang="ja-JP" altLang="en-US" b="1" dirty="0" smtClean="0">
                <a:solidFill>
                  <a:srgbClr val="C00000"/>
                </a:solidFill>
              </a:rPr>
              <a:t>等しい　</a:t>
            </a:r>
            <a:r>
              <a:rPr lang="ja-JP" altLang="en-US" b="1" dirty="0" smtClean="0"/>
              <a:t>場合、</a:t>
            </a:r>
            <a:endParaRPr lang="en-US" altLang="ja-JP" b="1" dirty="0" smtClean="0"/>
          </a:p>
          <a:p>
            <a:r>
              <a:rPr lang="ja-JP" altLang="en-US" b="1" dirty="0" smtClean="0"/>
              <a:t>      </a:t>
            </a:r>
            <a:r>
              <a:rPr lang="ja-JP" altLang="en-US" b="1" dirty="0" smtClean="0">
                <a:solidFill>
                  <a:schemeClr val="accent2"/>
                </a:solidFill>
              </a:rPr>
              <a:t>（　キー認識</a:t>
            </a:r>
            <a:r>
              <a:rPr lang="en-US" altLang="ja-JP" b="1" dirty="0" smtClean="0">
                <a:solidFill>
                  <a:schemeClr val="accent2"/>
                </a:solidFill>
              </a:rPr>
              <a:t>(</a:t>
            </a:r>
            <a:r>
              <a:rPr lang="ja-JP" altLang="en-US" b="1" dirty="0" smtClean="0">
                <a:solidFill>
                  <a:schemeClr val="accent2"/>
                </a:solidFill>
              </a:rPr>
              <a:t>押されてる＝</a:t>
            </a:r>
            <a:r>
              <a:rPr lang="en-US" altLang="ja-JP" b="1" dirty="0" smtClean="0">
                <a:solidFill>
                  <a:schemeClr val="accent2"/>
                </a:solidFill>
              </a:rPr>
              <a:t>true  </a:t>
            </a:r>
            <a:r>
              <a:rPr lang="ja-JP" altLang="en-US" b="1" dirty="0" smtClean="0">
                <a:solidFill>
                  <a:schemeClr val="accent2"/>
                </a:solidFill>
              </a:rPr>
              <a:t>押されていない</a:t>
            </a:r>
            <a:r>
              <a:rPr lang="en-US" altLang="ja-JP" b="1" dirty="0" smtClean="0">
                <a:solidFill>
                  <a:schemeClr val="accent2"/>
                </a:solidFill>
              </a:rPr>
              <a:t>=false)</a:t>
            </a:r>
            <a:r>
              <a:rPr lang="ja-JP" altLang="en-US" b="1" dirty="0" smtClean="0">
                <a:solidFill>
                  <a:schemeClr val="accent2"/>
                </a:solidFill>
              </a:rPr>
              <a:t>　）</a:t>
            </a:r>
            <a:endParaRPr lang="en-US" altLang="ja-JP" b="1" dirty="0" smtClean="0">
              <a:solidFill>
                <a:schemeClr val="accent2"/>
              </a:solidFill>
            </a:endParaRPr>
          </a:p>
          <a:p>
            <a:r>
              <a:rPr lang="en-US" altLang="ja-JP" dirty="0"/>
              <a:t> </a:t>
            </a:r>
            <a:r>
              <a:rPr lang="en-US" altLang="ja-JP" dirty="0" smtClean="0"/>
              <a:t>                           </a:t>
            </a:r>
            <a:endParaRPr kumimoji="1" lang="ja-JP" altLang="en-US" dirty="0"/>
          </a:p>
        </p:txBody>
      </p:sp>
      <p:sp>
        <p:nvSpPr>
          <p:cNvPr id="11" name="テキスト ボックス 10"/>
          <p:cNvSpPr txBox="1"/>
          <p:nvPr/>
        </p:nvSpPr>
        <p:spPr>
          <a:xfrm>
            <a:off x="1524595" y="5615105"/>
            <a:ext cx="3986989" cy="369332"/>
          </a:xfrm>
          <a:prstGeom prst="rect">
            <a:avLst/>
          </a:prstGeom>
          <a:noFill/>
        </p:spPr>
        <p:txBody>
          <a:bodyPr wrap="none" rtlCol="0">
            <a:spAutoFit/>
          </a:bodyPr>
          <a:lstStyle/>
          <a:p>
            <a:r>
              <a:rPr kumimoji="1" lang="ja-JP" altLang="en-US" dirty="0" smtClean="0"/>
              <a:t>変数</a:t>
            </a:r>
            <a:r>
              <a:rPr kumimoji="1" lang="en-US" altLang="ja-JP" dirty="0" err="1" smtClean="0"/>
              <a:t>m_x</a:t>
            </a:r>
            <a:r>
              <a:rPr kumimoji="1" lang="ja-JP" altLang="en-US" dirty="0" smtClean="0"/>
              <a:t>に</a:t>
            </a:r>
            <a:r>
              <a:rPr kumimoji="1" lang="en-US" altLang="ja-JP" dirty="0" smtClean="0"/>
              <a:t>1.0f</a:t>
            </a:r>
            <a:r>
              <a:rPr kumimoji="1" lang="ja-JP" altLang="en-US" dirty="0" smtClean="0"/>
              <a:t>の値を加算代入しなさい</a:t>
            </a:r>
            <a:endParaRPr kumimoji="1" lang="ja-JP" altLang="en-US" dirty="0"/>
          </a:p>
        </p:txBody>
      </p:sp>
    </p:spTree>
    <p:extLst>
      <p:ext uri="{BB962C8B-B14F-4D97-AF65-F5344CB8AC3E}">
        <p14:creationId xmlns:p14="http://schemas.microsoft.com/office/powerpoint/2010/main" val="4039326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871299" cy="369332"/>
          </a:xfrm>
          <a:prstGeom prst="rect">
            <a:avLst/>
          </a:prstGeom>
          <a:noFill/>
        </p:spPr>
        <p:txBody>
          <a:bodyPr wrap="none" rtlCol="0">
            <a:spAutoFit/>
          </a:bodyPr>
          <a:lstStyle/>
          <a:p>
            <a:r>
              <a:rPr kumimoji="1" lang="ja-JP" altLang="en-US" dirty="0" smtClean="0"/>
              <a:t>・左右に動かせるようにする</a:t>
            </a:r>
            <a:endParaRPr kumimoji="1" lang="ja-JP" altLang="en-US" dirty="0"/>
          </a:p>
        </p:txBody>
      </p:sp>
      <p:pic>
        <p:nvPicPr>
          <p:cNvPr id="5" name="図 4"/>
          <p:cNvPicPr>
            <a:picLocks noChangeAspect="1"/>
          </p:cNvPicPr>
          <p:nvPr/>
        </p:nvPicPr>
        <p:blipFill>
          <a:blip r:embed="rId2"/>
          <a:stretch>
            <a:fillRect/>
          </a:stretch>
        </p:blipFill>
        <p:spPr>
          <a:xfrm>
            <a:off x="249802" y="473075"/>
            <a:ext cx="5242994" cy="3036784"/>
          </a:xfrm>
          <a:prstGeom prst="rect">
            <a:avLst/>
          </a:prstGeom>
          <a:ln>
            <a:solidFill>
              <a:schemeClr val="tx1"/>
            </a:solidFill>
          </a:ln>
        </p:spPr>
      </p:pic>
      <p:sp>
        <p:nvSpPr>
          <p:cNvPr id="2" name="テキスト ボックス 1"/>
          <p:cNvSpPr txBox="1"/>
          <p:nvPr/>
        </p:nvSpPr>
        <p:spPr>
          <a:xfrm>
            <a:off x="5829300" y="2133600"/>
            <a:ext cx="6239913" cy="369332"/>
          </a:xfrm>
          <a:prstGeom prst="rect">
            <a:avLst/>
          </a:prstGeom>
          <a:noFill/>
        </p:spPr>
        <p:txBody>
          <a:bodyPr wrap="none" rtlCol="0">
            <a:spAutoFit/>
          </a:bodyPr>
          <a:lstStyle/>
          <a:p>
            <a:r>
              <a:rPr kumimoji="1" lang="ja-JP" altLang="en-US" dirty="0" smtClean="0"/>
              <a:t>右に移動の</a:t>
            </a:r>
            <a:r>
              <a:rPr lang="en-US" altLang="ja-JP" dirty="0" smtClean="0"/>
              <a:t>program</a:t>
            </a:r>
            <a:r>
              <a:rPr lang="ja-JP" altLang="en-US" dirty="0" smtClean="0"/>
              <a:t>に左に移動できる</a:t>
            </a:r>
            <a:r>
              <a:rPr lang="en-US" altLang="ja-JP" dirty="0" smtClean="0"/>
              <a:t>program</a:t>
            </a:r>
            <a:r>
              <a:rPr lang="ja-JP" altLang="en-US" dirty="0" smtClean="0"/>
              <a:t>を追加しました。</a:t>
            </a:r>
            <a:endParaRPr kumimoji="1" lang="ja-JP" altLang="en-US" dirty="0"/>
          </a:p>
        </p:txBody>
      </p:sp>
      <p:sp>
        <p:nvSpPr>
          <p:cNvPr id="3" name="テキスト ボックス 2"/>
          <p:cNvSpPr txBox="1"/>
          <p:nvPr/>
        </p:nvSpPr>
        <p:spPr>
          <a:xfrm>
            <a:off x="249802" y="3911600"/>
            <a:ext cx="11857605" cy="923330"/>
          </a:xfrm>
          <a:prstGeom prst="rect">
            <a:avLst/>
          </a:prstGeom>
          <a:noFill/>
        </p:spPr>
        <p:txBody>
          <a:bodyPr wrap="none" rtlCol="0">
            <a:spAutoFit/>
          </a:bodyPr>
          <a:lstStyle/>
          <a:p>
            <a:r>
              <a:rPr kumimoji="1" lang="ja-JP" altLang="en-US" dirty="0" smtClean="0"/>
              <a:t>Ｉｎｐｕｔ：：ＧｅｔＶｋｅｙ</a:t>
            </a:r>
            <a:r>
              <a:rPr kumimoji="1" lang="en-US" altLang="ja-JP" dirty="0" smtClean="0"/>
              <a:t>Method</a:t>
            </a:r>
            <a:r>
              <a:rPr kumimoji="1" lang="ja-JP" altLang="en-US" dirty="0" smtClean="0"/>
              <a:t>は（　）の中に押しているかどうか調べたい</a:t>
            </a:r>
            <a:r>
              <a:rPr kumimoji="1" lang="en-US" altLang="ja-JP" dirty="0" smtClean="0"/>
              <a:t>Key</a:t>
            </a:r>
            <a:r>
              <a:rPr kumimoji="1" lang="ja-JP" altLang="en-US" dirty="0" smtClean="0"/>
              <a:t>を入れると、押してる</a:t>
            </a:r>
            <a:r>
              <a:rPr kumimoji="1" lang="ja-JP" altLang="en-US" dirty="0" err="1" smtClean="0"/>
              <a:t>を</a:t>
            </a:r>
            <a:r>
              <a:rPr lang="en-US" altLang="ja-JP" dirty="0" smtClean="0"/>
              <a:t>true</a:t>
            </a:r>
            <a:r>
              <a:rPr lang="ja-JP" altLang="en-US" dirty="0" smtClean="0"/>
              <a:t>・押していないを</a:t>
            </a:r>
            <a:r>
              <a:rPr lang="en-US" altLang="ja-JP" dirty="0" smtClean="0"/>
              <a:t>false</a:t>
            </a:r>
            <a:r>
              <a:rPr lang="ja-JP" altLang="en-US" dirty="0" smtClean="0"/>
              <a:t>で</a:t>
            </a:r>
            <a:endParaRPr lang="en-US" altLang="ja-JP" dirty="0" smtClean="0"/>
          </a:p>
          <a:p>
            <a:r>
              <a:rPr kumimoji="1" lang="ja-JP" altLang="en-US" dirty="0"/>
              <a:t>返</a:t>
            </a:r>
            <a:r>
              <a:rPr kumimoji="1" lang="ja-JP" altLang="en-US" dirty="0" smtClean="0"/>
              <a:t>してくれます。それを「</a:t>
            </a:r>
            <a:r>
              <a:rPr kumimoji="1" lang="en-US" altLang="ja-JP" dirty="0" smtClean="0"/>
              <a:t>==</a:t>
            </a:r>
            <a:r>
              <a:rPr kumimoji="1" lang="ja-JP" altLang="en-US" dirty="0" smtClean="0"/>
              <a:t>（左辺と右辺等しい）」で比較して</a:t>
            </a:r>
            <a:r>
              <a:rPr kumimoji="1" lang="en-US" altLang="ja-JP" dirty="0" smtClean="0"/>
              <a:t>true</a:t>
            </a:r>
            <a:r>
              <a:rPr kumimoji="1" lang="ja-JP" altLang="en-US" dirty="0" smtClean="0"/>
              <a:t>と同じであるか調べています。</a:t>
            </a:r>
            <a:endParaRPr kumimoji="1" lang="en-US" altLang="ja-JP" dirty="0" smtClean="0"/>
          </a:p>
          <a:p>
            <a:r>
              <a:rPr lang="ja-JP" altLang="en-US" dirty="0" smtClean="0"/>
              <a:t>これで、主人公機は左右に動かす事ができました。</a:t>
            </a:r>
            <a:endParaRPr kumimoji="1" lang="ja-JP" altLang="en-US" dirty="0"/>
          </a:p>
        </p:txBody>
      </p:sp>
    </p:spTree>
    <p:extLst>
      <p:ext uri="{BB962C8B-B14F-4D97-AF65-F5344CB8AC3E}">
        <p14:creationId xmlns:p14="http://schemas.microsoft.com/office/powerpoint/2010/main" val="355804063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2672</TotalTime>
  <Words>1477</Words>
  <Application>Microsoft Office PowerPoint</Application>
  <PresentationFormat>ユーザー設定</PresentationFormat>
  <Paragraphs>225</Paragraphs>
  <Slides>23</Slides>
  <Notes>0</Notes>
  <HiddenSlides>0</HiddenSlides>
  <MMClips>0</MMClips>
  <ScaleCrop>false</ScaleCrop>
  <HeadingPairs>
    <vt:vector size="4" baseType="variant">
      <vt:variant>
        <vt:lpstr>テーマ</vt:lpstr>
      </vt:variant>
      <vt:variant>
        <vt:i4>1</vt:i4>
      </vt:variant>
      <vt:variant>
        <vt:lpstr>スライド タイトル</vt:lpstr>
      </vt:variant>
      <vt:variant>
        <vt:i4>23</vt:i4>
      </vt:variant>
    </vt:vector>
  </HeadingPairs>
  <TitlesOfParts>
    <vt:vector size="24" baseType="lpstr">
      <vt:lpstr>Office テーマ</vt:lpstr>
      <vt:lpstr>Ｇａｍｅ開発指南書３</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lan6b</cp:lastModifiedBy>
  <cp:revision>171</cp:revision>
  <dcterms:created xsi:type="dcterms:W3CDTF">2016-04-21T00:45:06Z</dcterms:created>
  <dcterms:modified xsi:type="dcterms:W3CDTF">2016-07-11T05:51:56Z</dcterms:modified>
</cp:coreProperties>
</file>