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0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dirty="0" smtClean="0"/>
              <a:t>開発指南書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ＳｈｏｏｔｉｎｇＧａｍｅ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lang="ja-JP" altLang="en-US" dirty="0" smtClean="0"/>
              <a:t>弾丸や主人公機を制御する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09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・Ｚ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を押すたびに弾丸が発射される仕組みを作る。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今は、Ｚ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を押し続ける間、常に弾丸が発射されます。これは、あまりよくないのでＺ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が押されたら発射と言う仕組みにし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ます。</a:t>
            </a:r>
            <a:endParaRPr kumimoji="1" lang="en-US" altLang="ja-JP" dirty="0" smtClean="0"/>
          </a:p>
          <a:p>
            <a:r>
              <a:rPr lang="ja-JP" altLang="en-US" dirty="0" smtClean="0"/>
              <a:t>それでは、今回は</a:t>
            </a:r>
            <a:r>
              <a:rPr lang="en-US" altLang="ja-JP" dirty="0" smtClean="0"/>
              <a:t>Algorithm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FlowChart</a:t>
            </a:r>
            <a:r>
              <a:rPr lang="ja-JP" altLang="en-US" dirty="0" smtClean="0"/>
              <a:t>で書いて</a:t>
            </a:r>
            <a:r>
              <a:rPr kumimoji="1" lang="ja-JP" altLang="en-US" dirty="0" smtClean="0"/>
              <a:t>説明します。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6400" y="723900"/>
            <a:ext cx="987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フローチャート</a:t>
            </a:r>
            <a:endParaRPr kumimoji="1" lang="ja-JP" altLang="en-US" sz="1050" dirty="0"/>
          </a:p>
        </p:txBody>
      </p:sp>
      <p:sp>
        <p:nvSpPr>
          <p:cNvPr id="6" name="正方形/長方形 5"/>
          <p:cNvSpPr/>
          <p:nvPr/>
        </p:nvSpPr>
        <p:spPr>
          <a:xfrm>
            <a:off x="5995580" y="914232"/>
            <a:ext cx="60960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400" dirty="0" err="1" smtClean="0"/>
              <a:t>FlowChart</a:t>
            </a:r>
            <a:r>
              <a:rPr lang="ja-JP" altLang="en-US" sz="1400" dirty="0" smtClean="0"/>
              <a:t>（流れ図）と</a:t>
            </a:r>
            <a:r>
              <a:rPr lang="ja-JP" altLang="en-US" sz="1400" dirty="0"/>
              <a:t>は</a:t>
            </a:r>
            <a:endParaRPr lang="en-US" altLang="ja-JP" sz="1400" dirty="0" smtClean="0"/>
          </a:p>
          <a:p>
            <a:r>
              <a:rPr lang="en-US" altLang="ja-JP" sz="1400" dirty="0" smtClean="0"/>
              <a:t>Algorithm</a:t>
            </a:r>
            <a:r>
              <a:rPr lang="ja-JP" altLang="en-US" sz="1400" dirty="0" smtClean="0"/>
              <a:t>（</a:t>
            </a:r>
            <a:r>
              <a:rPr lang="ja-JP" altLang="en-US" sz="1400" dirty="0"/>
              <a:t>計算の手順、算法）を図で表したもの。流れ図ともいう。図のような記号を用い、計算の順序に従って線で結ぶ</a:t>
            </a:r>
            <a:r>
              <a:rPr lang="ja-JP" altLang="en-US" sz="1400" dirty="0" smtClean="0"/>
              <a:t>。</a:t>
            </a:r>
            <a:r>
              <a:rPr lang="en-US" altLang="ja-JP" sz="1400" dirty="0" smtClean="0"/>
              <a:t>Algorithm</a:t>
            </a:r>
            <a:r>
              <a:rPr lang="ja-JP" altLang="en-US" sz="1400" dirty="0" smtClean="0"/>
              <a:t>は</a:t>
            </a:r>
            <a:r>
              <a:rPr lang="ja-JP" altLang="en-US" sz="1400" dirty="0"/>
              <a:t>、繰り返しがあったり、条件によって別々のことを行ったりするので、文章</a:t>
            </a:r>
            <a:r>
              <a:rPr lang="ja-JP" altLang="en-US" sz="1400" dirty="0" smtClean="0"/>
              <a:t>や</a:t>
            </a:r>
            <a:r>
              <a:rPr lang="en-US" altLang="ja-JP" sz="1400" dirty="0" smtClean="0"/>
              <a:t>program</a:t>
            </a:r>
            <a:r>
              <a:rPr lang="ja-JP" altLang="en-US" sz="1400" dirty="0" err="1" smtClean="0"/>
              <a:t>だけで</a:t>
            </a:r>
            <a:r>
              <a:rPr lang="ja-JP" altLang="en-US" sz="1400" dirty="0"/>
              <a:t>記録するには複雑すぎて理解しにくいことが多々ある。これ</a:t>
            </a:r>
            <a:r>
              <a:rPr lang="ja-JP" altLang="en-US" sz="1400" dirty="0" smtClean="0"/>
              <a:t>を</a:t>
            </a:r>
            <a:r>
              <a:rPr lang="en-US" altLang="ja-JP" sz="1400" dirty="0" err="1" smtClean="0"/>
              <a:t>FlowChart</a:t>
            </a:r>
            <a:r>
              <a:rPr lang="ja-JP" altLang="en-US" sz="1400" dirty="0" smtClean="0"/>
              <a:t>で</a:t>
            </a:r>
            <a:r>
              <a:rPr lang="ja-JP" altLang="en-US" sz="1400" dirty="0"/>
              <a:t>表しておけば、一目で</a:t>
            </a:r>
            <a:r>
              <a:rPr lang="ja-JP" altLang="en-US" sz="1400" dirty="0" smtClean="0"/>
              <a:t>その全貌がわかる。</a:t>
            </a:r>
            <a:endParaRPr lang="ja-JP" altLang="en-US" sz="1400" dirty="0"/>
          </a:p>
        </p:txBody>
      </p:sp>
      <p:sp>
        <p:nvSpPr>
          <p:cNvPr id="7" name="フローチャート: 端子 6"/>
          <p:cNvSpPr/>
          <p:nvPr/>
        </p:nvSpPr>
        <p:spPr>
          <a:xfrm>
            <a:off x="456376" y="1365429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8" name="フローチャート: 判断 7"/>
          <p:cNvSpPr/>
          <p:nvPr/>
        </p:nvSpPr>
        <p:spPr>
          <a:xfrm>
            <a:off x="294039" y="1956854"/>
            <a:ext cx="2788474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Zkey</a:t>
            </a:r>
            <a:r>
              <a:rPr kumimoji="1" lang="ja-JP" altLang="en-US" sz="1400" dirty="0" smtClean="0"/>
              <a:t>が押される</a:t>
            </a:r>
            <a:endParaRPr kumimoji="1" lang="ja-JP" altLang="en-US" sz="1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070571" y="2249481"/>
            <a:ext cx="12093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688276" y="2542108"/>
            <a:ext cx="0" cy="289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688276" y="1772883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判断 17"/>
          <p:cNvSpPr/>
          <p:nvPr/>
        </p:nvSpPr>
        <p:spPr>
          <a:xfrm>
            <a:off x="139700" y="2832100"/>
            <a:ext cx="2780476" cy="546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</a:t>
            </a:r>
            <a:r>
              <a:rPr lang="ja-JP" altLang="en-US" dirty="0" smtClean="0"/>
              <a:t>の値が</a:t>
            </a:r>
            <a:r>
              <a:rPr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29020" y="188014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88276" y="25098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1688276" y="3378200"/>
            <a:ext cx="0" cy="289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879608" y="3105150"/>
            <a:ext cx="4058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287502" y="3105150"/>
            <a:ext cx="21686" cy="2152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処理 27"/>
          <p:cNvSpPr/>
          <p:nvPr/>
        </p:nvSpPr>
        <p:spPr>
          <a:xfrm>
            <a:off x="682970" y="3674542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弾丸発射処理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00638" y="33485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602205" y="26580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i="1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1706723" y="5257800"/>
            <a:ext cx="1591622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279900" y="2249481"/>
            <a:ext cx="0" cy="112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682970" y="4493692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←　</a:t>
            </a:r>
            <a:r>
              <a:rPr lang="en-US" altLang="ja-JP" dirty="0" smtClean="0"/>
              <a:t>false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1675575" y="4207942"/>
            <a:ext cx="0" cy="289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1688277" y="5027092"/>
            <a:ext cx="18445" cy="662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: 処理 51"/>
          <p:cNvSpPr/>
          <p:nvPr/>
        </p:nvSpPr>
        <p:spPr>
          <a:xfrm>
            <a:off x="3416212" y="3378200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←　</a:t>
            </a:r>
            <a:r>
              <a:rPr lang="en-US" altLang="ja-JP" dirty="0" smtClean="0"/>
              <a:t>true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4279900" y="3911600"/>
            <a:ext cx="0" cy="16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 flipV="1">
            <a:off x="1706723" y="5488330"/>
            <a:ext cx="2573177" cy="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端子 58"/>
          <p:cNvSpPr/>
          <p:nvPr/>
        </p:nvSpPr>
        <p:spPr>
          <a:xfrm>
            <a:off x="474822" y="5679570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995580" y="2542108"/>
            <a:ext cx="6122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FlowChart</a:t>
            </a:r>
            <a:r>
              <a:rPr lang="ja-JP" altLang="en-US" dirty="0" smtClean="0"/>
              <a:t>だと</a:t>
            </a:r>
            <a:r>
              <a:rPr lang="en-US" altLang="ja-JP" dirty="0" smtClean="0"/>
              <a:t>Algorithm</a:t>
            </a:r>
            <a:r>
              <a:rPr lang="ja-JP" altLang="en-US" dirty="0" smtClean="0"/>
              <a:t>がわかりやすいですね。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は、Ｚ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が押し続けても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でないと弾丸発射の処理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が実行されない</a:t>
            </a:r>
            <a:r>
              <a:rPr lang="ja-JP" altLang="en-US" dirty="0" smtClean="0"/>
              <a:t>と言う部分です。</a:t>
            </a:r>
            <a:endParaRPr lang="en-US" altLang="ja-JP" dirty="0" smtClean="0"/>
          </a:p>
          <a:p>
            <a:r>
              <a:rPr lang="ja-JP" altLang="en-US" dirty="0" smtClean="0"/>
              <a:t>また、</a:t>
            </a:r>
            <a:r>
              <a:rPr kumimoji="1" lang="ja-JP" altLang="en-US" dirty="0" smtClean="0"/>
              <a:t>変数の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を離さないと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にならないと言う部分も</a:t>
            </a:r>
            <a:endParaRPr lang="en-US" altLang="ja-JP" dirty="0" smtClean="0"/>
          </a:p>
          <a:p>
            <a:r>
              <a:rPr lang="ja-JP" altLang="en-US" dirty="0"/>
              <a:t>大切</a:t>
            </a:r>
            <a:r>
              <a:rPr lang="ja-JP" altLang="en-US" dirty="0" smtClean="0"/>
              <a:t>な部分です。</a:t>
            </a:r>
            <a:endParaRPr lang="en-US" altLang="ja-JP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494" y="6386518"/>
            <a:ext cx="858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このように複雑な</a:t>
            </a:r>
            <a:r>
              <a:rPr lang="en-US" altLang="ja-JP" dirty="0" smtClean="0"/>
              <a:t>Algorithm</a:t>
            </a:r>
            <a:r>
              <a:rPr lang="ja-JP" altLang="en-US" dirty="0" smtClean="0"/>
              <a:t>の</a:t>
            </a:r>
            <a:r>
              <a:rPr lang="ja-JP" altLang="en-US" dirty="0"/>
              <a:t>時</a:t>
            </a:r>
            <a:r>
              <a:rPr lang="ja-JP" altLang="en-US" dirty="0" smtClean="0"/>
              <a:t>とは</a:t>
            </a:r>
            <a:r>
              <a:rPr lang="en-US" altLang="ja-JP" dirty="0" err="1" smtClean="0"/>
              <a:t>FlowChart</a:t>
            </a:r>
            <a:r>
              <a:rPr lang="ja-JP" altLang="en-US" dirty="0" smtClean="0"/>
              <a:t>を書くことで解りやすく説明とかできます。</a:t>
            </a:r>
            <a:endParaRPr kumimoji="1" lang="ja-JP" altLang="en-US" dirty="0"/>
          </a:p>
        </p:txBody>
      </p:sp>
      <p:sp>
        <p:nvSpPr>
          <p:cNvPr id="62" name="フローチャート: 処理 61"/>
          <p:cNvSpPr/>
          <p:nvPr/>
        </p:nvSpPr>
        <p:spPr>
          <a:xfrm>
            <a:off x="9396976" y="4561552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3" name="フローチャート: 判断 62"/>
          <p:cNvSpPr/>
          <p:nvPr/>
        </p:nvSpPr>
        <p:spPr>
          <a:xfrm>
            <a:off x="9043580" y="5281865"/>
            <a:ext cx="2788474" cy="8154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条件分岐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32014" y="628424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図は他にも色々ある</a:t>
            </a:r>
            <a:endParaRPr kumimoji="1" lang="ja-JP" altLang="en-US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8775700" y="4207942"/>
            <a:ext cx="3342454" cy="25479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4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03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FlowChart</a:t>
            </a:r>
            <a:r>
              <a:rPr kumimoji="1" lang="ja-JP" altLang="en-US" dirty="0" smtClean="0"/>
              <a:t>を元に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を組む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その前に、</a:t>
            </a:r>
            <a:r>
              <a:rPr lang="en-US" altLang="ja-JP" dirty="0" err="1" smtClean="0"/>
              <a:t>FlowChart</a:t>
            </a:r>
            <a:r>
              <a:rPr lang="ja-JP" altLang="en-US" dirty="0" smtClean="0"/>
              <a:t>にあった変数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を用意します。名前は</a:t>
            </a:r>
            <a:r>
              <a:rPr lang="en-US" altLang="ja-JP" dirty="0" err="1" smtClean="0"/>
              <a:t>m_f</a:t>
            </a:r>
            <a:r>
              <a:rPr lang="ja-JP" altLang="en-US" dirty="0" smtClean="0"/>
              <a:t>に少し改変します。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303337"/>
            <a:ext cx="5594375" cy="3014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46917" y="4790340"/>
            <a:ext cx="100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r>
              <a:rPr kumimoji="1" lang="en-US" altLang="ja-JP" dirty="0" smtClean="0"/>
              <a:t>ool</a:t>
            </a:r>
            <a:r>
              <a:rPr kumimoji="1" lang="ja-JP" altLang="en-US" dirty="0" smtClean="0"/>
              <a:t>型とは、</a:t>
            </a:r>
            <a:r>
              <a:rPr kumimoji="1" lang="en-US" altLang="ja-JP" dirty="0" smtClean="0"/>
              <a:t>true  </a:t>
            </a:r>
            <a:r>
              <a:rPr lang="ja-JP" altLang="en-US" dirty="0" smtClean="0"/>
              <a:t>か　</a:t>
            </a:r>
            <a:r>
              <a:rPr lang="en-US" altLang="ja-JP" dirty="0" smtClean="0"/>
              <a:t>float  </a:t>
            </a:r>
            <a:r>
              <a:rPr lang="ja-JP" altLang="en-US" dirty="0" smtClean="0"/>
              <a:t>の２種類の情報しか持つ事が</a:t>
            </a:r>
            <a:r>
              <a:rPr kumimoji="1" lang="ja-JP" altLang="en-US" dirty="0" smtClean="0"/>
              <a:t>できない。</a:t>
            </a:r>
            <a:r>
              <a:rPr kumimoji="1" lang="en-US" altLang="ja-JP" dirty="0" smtClean="0"/>
              <a:t>switch</a:t>
            </a:r>
            <a:r>
              <a:rPr kumimoji="1" lang="ja-JP" altLang="en-US" dirty="0" smtClean="0"/>
              <a:t>みたいな変数を作る型です。 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4000" y="4655403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スイッチ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673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ObjHero.cpp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を打ちましょう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" y="915987"/>
            <a:ext cx="5533850" cy="4926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フローチャート: 端子 5"/>
          <p:cNvSpPr/>
          <p:nvPr/>
        </p:nvSpPr>
        <p:spPr>
          <a:xfrm>
            <a:off x="6590476" y="915987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7" name="フローチャート: 判断 6"/>
          <p:cNvSpPr/>
          <p:nvPr/>
        </p:nvSpPr>
        <p:spPr>
          <a:xfrm>
            <a:off x="6428139" y="1507412"/>
            <a:ext cx="2788474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Zkey</a:t>
            </a:r>
            <a:r>
              <a:rPr kumimoji="1" lang="ja-JP" altLang="en-US" sz="1400" dirty="0" smtClean="0"/>
              <a:t>が押される</a:t>
            </a:r>
            <a:endParaRPr kumimoji="1" lang="ja-JP" altLang="en-US" sz="14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9204671" y="1800039"/>
            <a:ext cx="12093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7822376" y="2092666"/>
            <a:ext cx="0" cy="289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822376" y="1323441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判断 10"/>
          <p:cNvSpPr/>
          <p:nvPr/>
        </p:nvSpPr>
        <p:spPr>
          <a:xfrm>
            <a:off x="6273800" y="2382658"/>
            <a:ext cx="2780476" cy="546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</a:t>
            </a:r>
            <a:r>
              <a:rPr lang="ja-JP" altLang="en-US" dirty="0" smtClean="0"/>
              <a:t>の値が</a:t>
            </a:r>
            <a:r>
              <a:rPr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3120" y="143070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22376" y="206041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7822376" y="2928758"/>
            <a:ext cx="0" cy="289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9013708" y="2655708"/>
            <a:ext cx="4058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9421602" y="2655708"/>
            <a:ext cx="21686" cy="2152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処理 16"/>
          <p:cNvSpPr/>
          <p:nvPr/>
        </p:nvSpPr>
        <p:spPr>
          <a:xfrm>
            <a:off x="6817070" y="3225100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弾丸発射処理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34738" y="289915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36305" y="22085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i="1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840823" y="4808358"/>
            <a:ext cx="1591622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0414000" y="1800039"/>
            <a:ext cx="0" cy="112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6817070" y="4044250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←　</a:t>
            </a:r>
            <a:r>
              <a:rPr lang="en-US" altLang="ja-JP" dirty="0" smtClean="0"/>
              <a:t>false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7809675" y="3758500"/>
            <a:ext cx="0" cy="289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822377" y="4577650"/>
            <a:ext cx="18445" cy="662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9550312" y="2928758"/>
            <a:ext cx="2081681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←　</a:t>
            </a:r>
            <a:r>
              <a:rPr lang="en-US" altLang="ja-JP" dirty="0" smtClean="0"/>
              <a:t>true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10414000" y="3462158"/>
            <a:ext cx="0" cy="16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7840823" y="5038888"/>
            <a:ext cx="2573177" cy="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端子 27"/>
          <p:cNvSpPr/>
          <p:nvPr/>
        </p:nvSpPr>
        <p:spPr>
          <a:xfrm>
            <a:off x="6608922" y="5230128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11137900" y="3462158"/>
            <a:ext cx="31262" cy="2544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 flipV="1">
            <a:off x="2197100" y="5470688"/>
            <a:ext cx="8972062" cy="536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2" idx="1"/>
          </p:cNvCxnSpPr>
          <p:nvPr/>
        </p:nvCxnSpPr>
        <p:spPr>
          <a:xfrm flipH="1">
            <a:off x="2175188" y="4310950"/>
            <a:ext cx="4641882" cy="272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7" idx="1"/>
          </p:cNvCxnSpPr>
          <p:nvPr/>
        </p:nvCxnSpPr>
        <p:spPr>
          <a:xfrm flipH="1">
            <a:off x="4973636" y="3491800"/>
            <a:ext cx="1843434" cy="410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2097613" y="2806700"/>
            <a:ext cx="4882443" cy="705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2604981" y="1882799"/>
            <a:ext cx="4259045" cy="1133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92087" y="6235700"/>
            <a:ext cx="756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主人公機が弾丸発射する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を先ほどの</a:t>
            </a:r>
            <a:r>
              <a:rPr kumimoji="1" lang="en-US" altLang="ja-JP" dirty="0" err="1" smtClean="0"/>
              <a:t>Flow</a:t>
            </a:r>
            <a:r>
              <a:rPr lang="en-US" altLang="ja-JP" dirty="0" err="1" smtClean="0"/>
              <a:t>Chart</a:t>
            </a:r>
            <a:r>
              <a:rPr lang="ja-JP" altLang="en-US" dirty="0" smtClean="0"/>
              <a:t>を元に改造しました。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1360556" y="744719"/>
            <a:ext cx="2877333" cy="1190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055608" y="41649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rue</a:t>
            </a:r>
            <a:r>
              <a:rPr kumimoji="1" lang="ja-JP" altLang="en-US" dirty="0" smtClean="0"/>
              <a:t>で初期化しましょう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7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7" y="3794043"/>
            <a:ext cx="1904981" cy="19049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1143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・主人公の弾丸発射位置を良くする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主人公機から弾丸を発射させると</a:t>
            </a:r>
            <a:r>
              <a:rPr kumimoji="1" lang="ja-JP" altLang="en-US" dirty="0" smtClean="0">
                <a:solidFill>
                  <a:srgbClr val="FF0000"/>
                </a:solidFill>
              </a:rPr>
              <a:t>同じ位置</a:t>
            </a:r>
            <a:r>
              <a:rPr kumimoji="1" lang="ja-JP" altLang="en-US" dirty="0" smtClean="0"/>
              <a:t>から出てきます。ちょっと変な感じなので発射位置をずらします。</a:t>
            </a:r>
            <a:r>
              <a:rPr lang="ja-JP" altLang="en-US" dirty="0" smtClean="0"/>
              <a:t>この値を</a:t>
            </a:r>
            <a:endParaRPr lang="en-US" altLang="ja-JP" dirty="0" smtClean="0"/>
          </a:p>
          <a:p>
            <a:r>
              <a:rPr kumimoji="1" lang="ja-JP" altLang="en-US" dirty="0" smtClean="0"/>
              <a:t>を</a:t>
            </a:r>
            <a:r>
              <a:rPr lang="en-US" altLang="ja-JP" dirty="0" err="1" smtClean="0"/>
              <a:t>O</a:t>
            </a:r>
            <a:r>
              <a:rPr kumimoji="1" lang="en-US" altLang="ja-JP" dirty="0" err="1" smtClean="0"/>
              <a:t>ffSet</a:t>
            </a:r>
            <a:r>
              <a:rPr kumimoji="1" lang="ja-JP" altLang="en-US" dirty="0" smtClean="0"/>
              <a:t>値と言います。</a:t>
            </a:r>
            <a:r>
              <a:rPr kumimoji="1" lang="en-US" altLang="ja-JP" dirty="0" err="1" smtClean="0"/>
              <a:t>OffSet</a:t>
            </a:r>
            <a:r>
              <a:rPr kumimoji="1" lang="ja-JP" altLang="en-US" dirty="0" smtClean="0"/>
              <a:t>とは「偏り」と言う意味っぽく</a:t>
            </a:r>
            <a:r>
              <a:rPr lang="ja-JP" altLang="en-US" dirty="0" smtClean="0"/>
              <a:t>、開発側が任意で</a:t>
            </a:r>
            <a:r>
              <a:rPr kumimoji="1" lang="ja-JP" altLang="en-US" dirty="0" smtClean="0"/>
              <a:t>設定している値の事です。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4" y="1138237"/>
            <a:ext cx="2724542" cy="17446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37" y="1161967"/>
            <a:ext cx="2671763" cy="173053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86696" y="2946477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今はこんな感じ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921001" y="1981200"/>
            <a:ext cx="761999" cy="12701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185954" y="3682959"/>
            <a:ext cx="221565" cy="222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2000"/>
          </a:blip>
          <a:stretch>
            <a:fillRect/>
          </a:stretch>
        </p:blipFill>
        <p:spPr>
          <a:xfrm>
            <a:off x="1780295" y="3960973"/>
            <a:ext cx="1895375" cy="1895375"/>
          </a:xfrm>
          <a:prstGeom prst="rect">
            <a:avLst/>
          </a:prstGeom>
          <a:blipFill dpi="0" rotWithShape="1">
            <a:blip r:embed="rId6">
              <a:alphaModFix amt="41000"/>
            </a:blip>
            <a:srcRect/>
            <a:stretch>
              <a:fillRect/>
            </a:stretch>
          </a:blipFill>
        </p:spPr>
      </p:pic>
      <p:sp>
        <p:nvSpPr>
          <p:cNvPr id="14" name="円/楕円 13"/>
          <p:cNvSpPr/>
          <p:nvPr/>
        </p:nvSpPr>
        <p:spPr>
          <a:xfrm>
            <a:off x="1651071" y="3849890"/>
            <a:ext cx="221565" cy="222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3782" y="326849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それを・・・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971275" y="3636719"/>
            <a:ext cx="1255695" cy="274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226970" y="3428907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こんな感じの場所で発射させたいので・・・。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19" y="5884886"/>
            <a:ext cx="9823003" cy="9587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矢印コネクタ 27"/>
          <p:cNvCxnSpPr/>
          <p:nvPr/>
        </p:nvCxnSpPr>
        <p:spPr>
          <a:xfrm flipH="1">
            <a:off x="5480853" y="5398083"/>
            <a:ext cx="234147" cy="733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108700" y="5398083"/>
            <a:ext cx="561787" cy="772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293620" y="4979153"/>
            <a:ext cx="465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追加！　発射位置を主人公機の位置</a:t>
            </a:r>
            <a:r>
              <a:rPr kumimoji="1" lang="en-US" altLang="ja-JP" dirty="0" smtClean="0"/>
              <a:t>+offset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0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75" y="3131301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75" y="1277401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1230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・調整をしている中であることに気づく・・・。主人公機の斜め移動はなぜ早く感じるのか？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主人公機が斜め移動すると、まっすぐ移動するより早い速度を動いているように感じます。毎回</a:t>
            </a:r>
            <a:r>
              <a:rPr lang="en-US" altLang="ja-JP" dirty="0" smtClean="0"/>
              <a:t>1.0f</a:t>
            </a:r>
            <a:r>
              <a:rPr lang="ja-JP" altLang="en-US" dirty="0" smtClean="0"/>
              <a:t>進んでいるのになぜでしょ</a:t>
            </a:r>
            <a:endParaRPr lang="en-US" altLang="ja-JP" dirty="0" smtClean="0"/>
          </a:p>
          <a:p>
            <a:r>
              <a:rPr lang="ja-JP" altLang="en-US" dirty="0" smtClean="0"/>
              <a:t>うか？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6" y="1341965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V="1">
            <a:off x="511176" y="1252845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196975" y="88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7" y="5408296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V="1">
            <a:off x="498477" y="5332094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rot="16200000" flipV="1">
            <a:off x="1628777" y="4201792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308042" y="4950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01033" y="4003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1033" y="3339199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こっちの方が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なぜか早い</a:t>
            </a:r>
            <a:endParaRPr kumimoji="1" lang="ja-JP" altLang="en-US" b="1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6394320" y="3084193"/>
            <a:ext cx="1064132" cy="444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542" y="1462180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344" y="3739175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直線矢印コネクタ 32"/>
          <p:cNvCxnSpPr/>
          <p:nvPr/>
        </p:nvCxnSpPr>
        <p:spPr>
          <a:xfrm flipV="1">
            <a:off x="7421944" y="3662973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rot="16200000" flipV="1">
            <a:off x="8552244" y="2532671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395050" y="326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45920" y="2489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7458452" y="1404366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81541" y="274633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それは、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44941" y="496082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この緑の矢印が・・・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7288184" y="5618934"/>
            <a:ext cx="3105559" cy="635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7299707" y="5618934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438568" y="5982244"/>
            <a:ext cx="661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緑の矢印は赤の矢印</a:t>
            </a:r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より長いからです。</a:t>
            </a:r>
            <a:endParaRPr lang="en-US" altLang="ja-JP" dirty="0"/>
          </a:p>
          <a:p>
            <a:r>
              <a:rPr lang="ja-JP" altLang="en-US" dirty="0"/>
              <a:t>座標</a:t>
            </a:r>
            <a:r>
              <a:rPr lang="ja-JP" altLang="en-US" dirty="0" smtClean="0"/>
              <a:t>からの１と言う値を使っても移動の矢印から見ると１ではない。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90880" y="264757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と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91033" y="162137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こっち</a:t>
            </a:r>
            <a:r>
              <a:rPr lang="ja-JP" altLang="en-US" b="1" dirty="0" smtClean="0"/>
              <a:t>が普通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764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/>
          <p:nvPr/>
        </p:nvCxnSpPr>
        <p:spPr>
          <a:xfrm rot="10800000" flipV="1">
            <a:off x="6012245" y="3631868"/>
            <a:ext cx="2247899" cy="12702"/>
          </a:xfrm>
          <a:prstGeom prst="straightConnector1">
            <a:avLst/>
          </a:prstGeom>
          <a:ln w="1174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0" y="0"/>
            <a:ext cx="1124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・ベクトル（</a:t>
            </a:r>
            <a:r>
              <a:rPr lang="en-US" altLang="ja-JP" dirty="0"/>
              <a:t>Vector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おい</a:t>
            </a:r>
            <a:r>
              <a:rPr lang="ja-JP" altLang="en-US" dirty="0"/>
              <a:t>て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とはとても重要なモノです。この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は力と向きを表すモノで、よく矢印として表現されます。</a:t>
            </a:r>
            <a:endParaRPr lang="en-US" altLang="ja-JP" dirty="0"/>
          </a:p>
          <a:p>
            <a:r>
              <a:rPr kumimoji="1" lang="en-US" altLang="ja-JP" dirty="0" smtClean="0"/>
              <a:t>( x</a:t>
            </a:r>
            <a:r>
              <a:rPr kumimoji="1" lang="ja-JP" altLang="en-US" dirty="0" smtClean="0"/>
              <a:t>軸方向の力</a:t>
            </a:r>
            <a:r>
              <a:rPr kumimoji="1" lang="en-US" altLang="ja-JP" dirty="0" smtClean="0"/>
              <a:t> , 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</a:t>
            </a:r>
            <a:r>
              <a:rPr lang="ja-JP" altLang="en-US" dirty="0"/>
              <a:t>方向の</a:t>
            </a:r>
            <a:r>
              <a:rPr lang="ja-JP" altLang="en-US" dirty="0" smtClean="0"/>
              <a:t>力 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に各軸方向の力に値を入れる事ができる。その値は下記のように矢印で表現できる。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48044" y="3675673"/>
            <a:ext cx="2247899" cy="12702"/>
          </a:xfrm>
          <a:prstGeom prst="straightConnector1">
            <a:avLst/>
          </a:prstGeom>
          <a:ln w="1174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rot="16200000" flipV="1">
            <a:off x="1478344" y="2545371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84552" y="1417066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965200" y="38100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91996" y="238064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,</a:t>
            </a:r>
            <a:r>
              <a:rPr lang="en-US" altLang="ja-JP" dirty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1194" y="217703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1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8260144" y="1417066"/>
            <a:ext cx="1" cy="2189285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6048753" y="1373261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917912" y="375035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-1,0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39294" y="232099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0</a:t>
            </a:r>
            <a:r>
              <a:rPr kumimoji="1" lang="en-US" altLang="ja-JP" dirty="0" smtClean="0"/>
              <a:t>,-</a:t>
            </a:r>
            <a:r>
              <a:rPr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58492" y="211739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-</a:t>
            </a:r>
            <a:r>
              <a:rPr lang="en-US" altLang="ja-JP" dirty="0" smtClean="0"/>
              <a:t>1</a:t>
            </a:r>
            <a:r>
              <a:rPr kumimoji="1" lang="en-US" altLang="ja-JP" dirty="0" smtClean="0"/>
              <a:t>,-</a:t>
            </a:r>
            <a:r>
              <a:rPr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7800" y="4686300"/>
            <a:ext cx="1084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とでは、</a:t>
            </a:r>
            <a:r>
              <a:rPr kumimoji="1" lang="en-US" altLang="ja-JP" dirty="0" smtClean="0"/>
              <a:t>Character</a:t>
            </a:r>
            <a:r>
              <a:rPr lang="ja-JP" altLang="en-US" dirty="0" smtClean="0"/>
              <a:t>の移動の向きや速度などで使われる時が多いです。他にも色々な使い方がありますが、</a:t>
            </a:r>
            <a:endParaRPr lang="en-US" altLang="ja-JP" dirty="0" smtClean="0"/>
          </a:p>
          <a:p>
            <a:r>
              <a:rPr lang="ja-JP" altLang="en-US" dirty="0" smtClean="0"/>
              <a:t>それはいったん置いておきましょう。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672445" y="4597228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キャラクター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2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84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を位置に加算すると移動する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76652" y="451882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103294" y="121185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1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77" y="1211854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円/楕円 7"/>
          <p:cNvSpPr/>
          <p:nvPr/>
        </p:nvSpPr>
        <p:spPr>
          <a:xfrm>
            <a:off x="3880386" y="1129304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32648" y="104613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  <a:endParaRPr kumimoji="1" lang="ja-JP" altLang="en-US" sz="6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46500" y="76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( 3 , 4 )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40948" y="112930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 smtClean="0"/>
              <a:t>=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7128702" y="451882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525" y="2748374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円/楕円 14"/>
          <p:cNvSpPr/>
          <p:nvPr/>
        </p:nvSpPr>
        <p:spPr>
          <a:xfrm>
            <a:off x="6960172" y="2665824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93" y="457040"/>
            <a:ext cx="16954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円/楕円 16"/>
          <p:cNvSpPr/>
          <p:nvPr/>
        </p:nvSpPr>
        <p:spPr>
          <a:xfrm>
            <a:off x="9226740" y="374490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99629" y="22991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( 3 , 4 )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226740" y="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( 4 , 5 )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40" y="2996071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分だけ移動します。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5100" y="3837261"/>
            <a:ext cx="813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の長さを知る。この</a:t>
            </a:r>
            <a:r>
              <a:rPr lang="ja-JP" altLang="en-US" dirty="0"/>
              <a:t>緑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の長さを知りましょう。そのためには、１を知る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rot="10800000" flipV="1">
            <a:off x="3831140" y="5526962"/>
            <a:ext cx="2247899" cy="12702"/>
          </a:xfrm>
          <a:prstGeom prst="straightConnector1">
            <a:avLst/>
          </a:prstGeom>
          <a:ln w="1174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89479" y="5576069"/>
            <a:ext cx="2247899" cy="12702"/>
          </a:xfrm>
          <a:prstGeom prst="straightConnector1">
            <a:avLst/>
          </a:prstGeom>
          <a:ln w="1174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6200000" flipV="1">
            <a:off x="1669526" y="5562982"/>
            <a:ext cx="2247899" cy="12702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6588948" y="4474690"/>
            <a:ext cx="1" cy="2189285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49671" y="510656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1,0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11012" y="535535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0,1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0984" y="50723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/>
              <a:t>0</a:t>
            </a:r>
            <a:r>
              <a:rPr kumimoji="1" lang="en-US" altLang="ja-JP" dirty="0" smtClean="0"/>
              <a:t>,-1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52075" y="52923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 dirty="0" smtClean="0"/>
              <a:t>-1</a:t>
            </a:r>
            <a:r>
              <a:rPr kumimoji="1" lang="en-US" altLang="ja-JP" dirty="0" smtClean="0"/>
              <a:t>,0</a:t>
            </a:r>
            <a:r>
              <a:rPr kumimoji="1"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21250" y="4344159"/>
            <a:ext cx="423295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これらの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の長さは「１」基準となる</a:t>
            </a:r>
            <a:endParaRPr lang="en-US" altLang="ja-JP" dirty="0" smtClean="0"/>
          </a:p>
          <a:p>
            <a:r>
              <a:rPr lang="ja-JP" altLang="en-US" dirty="0" smtClean="0"/>
              <a:t>長さなので</a:t>
            </a:r>
            <a:r>
              <a:rPr kumimoji="1" lang="ja-JP" altLang="en-US" dirty="0" smtClean="0"/>
              <a:t>「単位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単位を英語</a:t>
            </a:r>
            <a:r>
              <a:rPr lang="ja-JP" altLang="en-US" dirty="0" smtClean="0"/>
              <a:t>言うと</a:t>
            </a:r>
            <a:endParaRPr lang="en-US" altLang="ja-JP" dirty="0" smtClean="0"/>
          </a:p>
          <a:p>
            <a:r>
              <a:rPr lang="ja-JP" altLang="en-US" sz="900" dirty="0"/>
              <a:t>ユニット</a:t>
            </a:r>
            <a:endParaRPr lang="en-US" altLang="ja-JP" sz="900" dirty="0" smtClean="0"/>
          </a:p>
          <a:p>
            <a:r>
              <a:rPr lang="en-US" altLang="ja-JP" dirty="0" err="1" smtClean="0"/>
              <a:t>UnitVector</a:t>
            </a:r>
            <a:r>
              <a:rPr lang="ja-JP" altLang="en-US" dirty="0" smtClean="0"/>
              <a:t>と言います。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横</a:t>
            </a:r>
            <a:r>
              <a:rPr lang="ja-JP" altLang="en-US" dirty="0" smtClean="0"/>
              <a:t>を見ると上記の緑の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r>
              <a:rPr lang="en-US" altLang="ja-JP" dirty="0" err="1" smtClean="0"/>
              <a:t>UnitVector</a:t>
            </a:r>
            <a:r>
              <a:rPr lang="ja-JP" altLang="en-US" dirty="0" smtClean="0"/>
              <a:t>では無い事がわかります。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では、これの緑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を考えよう。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5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/>
        </p:nvSpPr>
        <p:spPr>
          <a:xfrm flipH="1">
            <a:off x="773075" y="4019550"/>
            <a:ext cx="2200349" cy="23205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・三平方定理で一発でわかる。</a:t>
            </a:r>
            <a:endParaRPr kumimoji="1" lang="en-US" altLang="ja-JP" dirty="0" smtClean="0"/>
          </a:p>
          <a:p>
            <a:r>
              <a:rPr lang="ja-JP" altLang="en-US" dirty="0" smtClean="0"/>
              <a:t>各辺の長さが</a:t>
            </a:r>
            <a:r>
              <a:rPr lang="en-US" altLang="ja-JP" dirty="0" smtClean="0"/>
              <a:t>a</a:t>
            </a:r>
            <a:r>
              <a:rPr lang="ja-JP" altLang="en-US" dirty="0" smtClean="0"/>
              <a:t>・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の時、</a:t>
            </a:r>
            <a:r>
              <a:rPr lang="en-US" altLang="ja-JP" dirty="0" smtClean="0"/>
              <a:t>c</a:t>
            </a:r>
            <a:r>
              <a:rPr lang="ja-JP" altLang="en-US" dirty="0" smtClean="0"/>
              <a:t>の辺の長さがわかるその式は下記のとおりである。</a:t>
            </a:r>
            <a:endParaRPr kumimoji="1" lang="ja-JP" altLang="en-US" dirty="0"/>
          </a:p>
        </p:txBody>
      </p:sp>
      <p:sp>
        <p:nvSpPr>
          <p:cNvPr id="5" name="直角三角形 4"/>
          <p:cNvSpPr/>
          <p:nvPr/>
        </p:nvSpPr>
        <p:spPr>
          <a:xfrm flipH="1">
            <a:off x="342900" y="914400"/>
            <a:ext cx="3060700" cy="20701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5613" y="29845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03600" y="1764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90800" y="15801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075653" y="2195552"/>
                <a:ext cx="2100983" cy="422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  <m:sup/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/>
                      </m:sSup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53" y="2195552"/>
                <a:ext cx="2100983" cy="422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572793" y="1487785"/>
                <a:ext cx="1335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93" y="1487785"/>
                <a:ext cx="13353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83" t="-4444" r="-137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/>
          <p:cNvCxnSpPr/>
          <p:nvPr/>
        </p:nvCxnSpPr>
        <p:spPr>
          <a:xfrm flipV="1">
            <a:off x="762034" y="4019550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313642" y="46852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（</a:t>
            </a:r>
            <a:r>
              <a:rPr lang="en-US" altLang="ja-JP" dirty="0"/>
              <a:t>1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831216" y="6392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01914" y="5167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0" y="3502025"/>
            <a:ext cx="278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・緑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の長さを求める。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455570" y="4115236"/>
                <a:ext cx="4748630" cy="1853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  <m:sup/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/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</a:t>
                </a:r>
                <a:endParaRPr lang="en-US" altLang="ja-JP" dirty="0" smtClean="0"/>
              </a:p>
              <a:p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２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ja-JP" altLang="en-US" dirty="0" smtClean="0"/>
                  <a:t>　　　　＝</a:t>
                </a:r>
                <a:r>
                  <a:rPr kumimoji="1" lang="en-US" altLang="ja-JP" dirty="0" smtClean="0"/>
                  <a:t>|c|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                   </a:t>
                </a:r>
                <a:r>
                  <a:rPr kumimoji="1" lang="ja-JP" altLang="en-US" dirty="0" smtClean="0"/>
                  <a:t>約</a:t>
                </a:r>
                <a:r>
                  <a:rPr kumimoji="1" lang="en-US" altLang="ja-JP" dirty="0" smtClean="0"/>
                  <a:t>1.41 </a:t>
                </a:r>
                <a:r>
                  <a:rPr kumimoji="1" lang="ja-JP" altLang="en-US" dirty="0" smtClean="0"/>
                  <a:t>　　＝</a:t>
                </a:r>
                <a:r>
                  <a:rPr lang="en-US" altLang="ja-JP" dirty="0" smtClean="0"/>
                  <a:t>|c|</a:t>
                </a:r>
              </a:p>
              <a:p>
                <a:r>
                  <a:rPr kumimoji="1" lang="en-US" altLang="ja-JP" dirty="0" smtClean="0"/>
                  <a:t>       </a:t>
                </a: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70" y="4115236"/>
                <a:ext cx="4748630" cy="1853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3981363" y="6040450"/>
            <a:ext cx="83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コレ</a:t>
            </a:r>
            <a:r>
              <a:rPr lang="ja-JP" altLang="en-US" dirty="0" smtClean="0"/>
              <a:t>を</a:t>
            </a:r>
            <a:r>
              <a:rPr lang="ja-JP" altLang="en-US" dirty="0"/>
              <a:t>見</a:t>
            </a:r>
            <a:r>
              <a:rPr lang="ja-JP" altLang="en-US" dirty="0" smtClean="0"/>
              <a:t>ると通常の上下左右移動（長さ１）より斜め移動は</a:t>
            </a:r>
            <a:r>
              <a:rPr lang="en-US" altLang="ja-JP" dirty="0" smtClean="0"/>
              <a:t>41</a:t>
            </a:r>
            <a:r>
              <a:rPr lang="ja-JP" altLang="en-US" dirty="0" smtClean="0"/>
              <a:t>％</a:t>
            </a:r>
            <a:r>
              <a:rPr lang="ja-JP" altLang="en-US" dirty="0" smtClean="0"/>
              <a:t>ほど早いとわかります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6057900" y="5020464"/>
            <a:ext cx="2889310" cy="516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947210" y="4689232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cVector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|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|</a:t>
            </a:r>
            <a:r>
              <a:rPr lang="ja-JP" altLang="en-US" dirty="0" smtClean="0"/>
              <a:t>が付くと</a:t>
            </a:r>
            <a:endParaRPr lang="en-US" altLang="ja-JP" dirty="0" smtClean="0"/>
          </a:p>
          <a:p>
            <a:r>
              <a:rPr kumimoji="1" lang="ja-JP" altLang="en-US" dirty="0"/>
              <a:t>長</a:t>
            </a:r>
            <a:r>
              <a:rPr kumimoji="1" lang="ja-JP" altLang="en-US" dirty="0" smtClean="0"/>
              <a:t>さを表現している</a:t>
            </a:r>
            <a:r>
              <a:rPr lang="ja-JP" altLang="en-US" dirty="0" smtClean="0"/>
              <a:t>スカラー</a:t>
            </a:r>
            <a:endParaRPr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scalar</a:t>
            </a:r>
            <a:r>
              <a:rPr kumimoji="1" lang="ja-JP" altLang="en-US" dirty="0" smtClean="0"/>
              <a:t>）と言う。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80808" y="374522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三平方の定理に値を当てはめると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2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17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・斜め移動の際の緑</a:t>
            </a:r>
            <a:r>
              <a:rPr kumimoji="1" lang="en-US" altLang="ja-JP" dirty="0" smtClean="0"/>
              <a:t>(g)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UnitVector</a:t>
            </a:r>
            <a:r>
              <a:rPr lang="ja-JP" altLang="en-US" dirty="0" smtClean="0"/>
              <a:t>にする。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このような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/>
              <a:t>UnitVector</a:t>
            </a:r>
            <a:r>
              <a:rPr kumimoji="1" lang="ja-JP" altLang="en-US" dirty="0" smtClean="0"/>
              <a:t>にする事を正規化（</a:t>
            </a:r>
            <a:r>
              <a:rPr lang="en-US" altLang="ja-JP" dirty="0"/>
              <a:t>Normalization</a:t>
            </a:r>
            <a:r>
              <a:rPr kumimoji="1" lang="ja-JP" altLang="en-US" dirty="0" smtClean="0"/>
              <a:t>）と言う。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443717" y="908050"/>
            <a:ext cx="2211391" cy="2296492"/>
          </a:xfrm>
          <a:prstGeom prst="straightConnector1">
            <a:avLst/>
          </a:prstGeom>
          <a:ln w="1174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723329" y="150455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ノーマライゼーション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639870" y="2376978"/>
                <a:ext cx="1107996" cy="951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g</a:t>
                </a:r>
                <a:r>
                  <a:rPr kumimoji="1" lang="en-US" altLang="ja-JP" dirty="0" smtClean="0"/>
                  <a:t>=</a:t>
                </a:r>
                <a:r>
                  <a:rPr kumimoji="1" lang="ja-JP" altLang="en-US" dirty="0" smtClean="0"/>
                  <a:t>（１，１）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kumimoji="1" lang="en-US" altLang="ja-JP" dirty="0" smtClean="0"/>
                  <a:t>|g|=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２</m:t>
                        </m:r>
                      </m:e>
                    </m:ra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70" y="2376978"/>
                <a:ext cx="1107996" cy="951864"/>
              </a:xfrm>
              <a:prstGeom prst="rect">
                <a:avLst/>
              </a:prstGeom>
              <a:blipFill rotWithShape="0">
                <a:blip r:embed="rId2"/>
                <a:stretch>
                  <a:fillRect l="-4396" t="-5769" r="-4945"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 flipV="1">
            <a:off x="3587809" y="2235200"/>
            <a:ext cx="1960236" cy="43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55700" y="16869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-300000">
            <a:off x="1209999" y="1763164"/>
            <a:ext cx="215900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-300000">
            <a:off x="1703511" y="2462562"/>
            <a:ext cx="215900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911600" y="190941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Normalization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6175593" y="1390061"/>
            <a:ext cx="1636547" cy="1690277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666977" y="2285706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（？　</a:t>
            </a:r>
            <a:r>
              <a:rPr kumimoji="1" lang="ja-JP" altLang="en-US" dirty="0" err="1" smtClean="0"/>
              <a:t>，</a:t>
            </a:r>
            <a:r>
              <a:rPr lang="ja-JP" altLang="en-US" dirty="0"/>
              <a:t>？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|g|=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0927" y="3430671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Normalization</a:t>
            </a:r>
            <a:r>
              <a:rPr kumimoji="1" lang="ja-JP" altLang="en-US" dirty="0" smtClean="0"/>
              <a:t>の式を見る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95637" y="4658333"/>
                <a:ext cx="4410067" cy="1365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  <m:sup/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|</m:t>
                          </m:r>
                        </m:e>
                        <m:sup/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ja-JP" i="1" smtClean="0">
                              <a:latin typeface="Cambria Math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  <m:r>
                            <a:rPr lang="ja-JP" altLang="en-US" b="0" i="1" smtClean="0">
                              <a:latin typeface="Cambria Math"/>
                            </a:rPr>
                            <m:t>を各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𝑉𝑒𝑐𝑡𝑜𝑟</m:t>
                          </m:r>
                          <m:r>
                            <a:rPr lang="ja-JP" altLang="en-US" b="0" i="1" smtClean="0">
                              <a:latin typeface="Cambria Math"/>
                            </a:rPr>
                            <m:t>の</m:t>
                          </m:r>
                          <m:r>
                            <a:rPr lang="ja-JP" altLang="en-US" i="1">
                              <a:latin typeface="Cambria Math"/>
                            </a:rPr>
                            <m:t>要素</m:t>
                          </m:r>
                          <m:r>
                            <a:rPr lang="ja-JP" altLang="en-US" b="0" i="1" smtClean="0">
                              <a:latin typeface="Cambria Math"/>
                            </a:rPr>
                            <m:t>に</m:t>
                          </m:r>
                          <m:r>
                            <a:rPr lang="ja-JP" altLang="en-US" i="1">
                              <a:latin typeface="Cambria Math"/>
                            </a:rPr>
                            <m:t>乗算</m:t>
                          </m:r>
                          <m:r>
                            <a:rPr lang="ja-JP" altLang="en-US" i="1" smtClean="0">
                              <a:latin typeface="Cambria Math"/>
                            </a:rPr>
                            <m:t>する</m:t>
                          </m:r>
                        </m:e>
                        <m:sup/>
                      </m:sSup>
                    </m:oMath>
                  </m:oMathPara>
                </a14:m>
                <a:endParaRPr lang="en-US" altLang="ja-JP" dirty="0"/>
              </a:p>
              <a:p>
                <a:r>
                  <a:rPr kumimoji="1" lang="en-US" altLang="ja-JP" dirty="0" smtClean="0"/>
                  <a:t>              1   /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𝑔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  ∗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 =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p/>
                    </m:sSup>
                  </m:oMath>
                </a14:m>
                <a:endParaRPr kumimoji="1" lang="en-US" altLang="ja-JP" dirty="0" smtClean="0"/>
              </a:p>
              <a:p>
                <a:r>
                  <a:rPr lang="en-US" altLang="ja-JP" dirty="0"/>
                  <a:t> </a:t>
                </a:r>
                <a:r>
                  <a:rPr lang="en-US" altLang="ja-JP" dirty="0" smtClean="0"/>
                  <a:t>             1   </a:t>
                </a:r>
                <a:r>
                  <a:rPr lang="en-US" altLang="ja-JP" dirty="0"/>
                  <a:t>/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𝑔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  ∗</m:t>
                        </m:r>
                        <m:r>
                          <a:rPr lang="en-US" altLang="ja-JP" i="1">
                            <a:latin typeface="Cambria Math"/>
                          </a:rPr>
                          <m:t>𝑔</m:t>
                        </m:r>
                        <m:r>
                          <a:rPr lang="en-US" altLang="ja-JP" i="1">
                            <a:latin typeface="Cambria Math"/>
                          </a:rPr>
                          <m:t>.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ja-JP" i="1">
                            <a:latin typeface="Cambria Math"/>
                          </a:rPr>
                          <m:t> =</m:t>
                        </m:r>
                        <m:r>
                          <a:rPr lang="en-US" altLang="ja-JP" i="1">
                            <a:latin typeface="Cambria Math"/>
                          </a:rPr>
                          <m:t>𝑔</m:t>
                        </m:r>
                        <m:r>
                          <a:rPr lang="en-US" altLang="ja-JP" i="1">
                            <a:latin typeface="Cambria Math"/>
                          </a:rPr>
                          <m:t>.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e>
                      <m:sup/>
                    </m:sSup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7" y="4658333"/>
                <a:ext cx="4410067" cy="1365951"/>
              </a:xfrm>
              <a:prstGeom prst="rect">
                <a:avLst/>
              </a:prstGeom>
              <a:blipFill rotWithShape="1">
                <a:blip r:embed="rId3"/>
                <a:stretch>
                  <a:fillRect b="-10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91432" y="4141843"/>
                <a:ext cx="1984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2" y="4141843"/>
                <a:ext cx="1984902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2462" t="-2174" r="-4308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 flipV="1">
            <a:off x="4805704" y="4141843"/>
            <a:ext cx="1636547" cy="1690277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378624" y="4152984"/>
            <a:ext cx="35757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g=</a:t>
            </a:r>
            <a:r>
              <a:rPr lang="ja-JP" altLang="en-US" dirty="0" smtClean="0"/>
              <a:t>（</a:t>
            </a:r>
            <a:r>
              <a:rPr lang="en-US" altLang="ja-JP" dirty="0" smtClean="0"/>
              <a:t>0.7</a:t>
            </a:r>
            <a:r>
              <a:rPr lang="ja-JP" altLang="en-US" dirty="0"/>
              <a:t>　</a:t>
            </a:r>
            <a:r>
              <a:rPr lang="ja-JP" altLang="en-US" dirty="0" smtClean="0"/>
              <a:t>，</a:t>
            </a:r>
            <a:r>
              <a:rPr lang="en-US" altLang="ja-JP" dirty="0" smtClean="0"/>
              <a:t>0.7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|g|=0.98…</a:t>
            </a:r>
            <a:endParaRPr lang="en-US" altLang="ja-JP" dirty="0"/>
          </a:p>
          <a:p>
            <a:r>
              <a:rPr lang="ja-JP" altLang="en-US" dirty="0" smtClean="0"/>
              <a:t>この値の長さを求めると約１となる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正規化することで</a:t>
            </a:r>
            <a:r>
              <a:rPr lang="en-US" altLang="ja-JP" dirty="0" err="1" smtClean="0"/>
              <a:t>UnitVector</a:t>
            </a:r>
            <a:r>
              <a:rPr lang="ja-JP" altLang="en-US" dirty="0" smtClean="0"/>
              <a:t>となり</a:t>
            </a:r>
            <a:endParaRPr lang="en-US" altLang="ja-JP" dirty="0" smtClean="0"/>
          </a:p>
          <a:p>
            <a:r>
              <a:rPr lang="ja-JP" altLang="en-US" b="1" dirty="0">
                <a:solidFill>
                  <a:srgbClr val="FF0000"/>
                </a:solidFill>
              </a:rPr>
              <a:t>ある</a:t>
            </a:r>
            <a:r>
              <a:rPr lang="ja-JP" altLang="en-US" b="1" dirty="0" smtClean="0">
                <a:solidFill>
                  <a:srgbClr val="FF0000"/>
                </a:solidFill>
              </a:rPr>
              <a:t>意味、</a:t>
            </a:r>
            <a:r>
              <a:rPr lang="ja-JP" altLang="en-US" dirty="0" smtClean="0">
                <a:solidFill>
                  <a:srgbClr val="FF0000"/>
                </a:solidFill>
              </a:rPr>
              <a:t>方向だけの</a:t>
            </a:r>
            <a:r>
              <a:rPr lang="en-US" altLang="ja-JP" dirty="0" smtClean="0">
                <a:solidFill>
                  <a:srgbClr val="FF0000"/>
                </a:solidFill>
              </a:rPr>
              <a:t>Vector</a:t>
            </a:r>
            <a:r>
              <a:rPr lang="ja-JP" altLang="en-US" dirty="0" smtClean="0">
                <a:solidFill>
                  <a:srgbClr val="FF0000"/>
                </a:solidFill>
              </a:rPr>
              <a:t>になる</a:t>
            </a:r>
            <a:endParaRPr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7139" y="6027003"/>
                <a:ext cx="3024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1/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で長さを％</a:t>
                </a:r>
                <a:r>
                  <a:rPr lang="ja-JP" altLang="en-US" dirty="0" smtClean="0"/>
                  <a:t>の値している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" y="6027003"/>
                <a:ext cx="30245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3333" r="-1613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93"/>
            <a:ext cx="1005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・主人公機の移動に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UnitVector</a:t>
            </a:r>
            <a:r>
              <a:rPr lang="ja-JP" altLang="en-US" dirty="0" smtClean="0"/>
              <a:t>を意識して移動を</a:t>
            </a:r>
            <a:r>
              <a:rPr lang="en-US" altLang="ja-JP" dirty="0" smtClean="0"/>
              <a:t>Normalization</a:t>
            </a:r>
            <a:r>
              <a:rPr lang="ja-JP" altLang="en-US" dirty="0" smtClean="0"/>
              <a:t>した値を適用した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にする</a:t>
            </a:r>
            <a:endParaRPr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7" y="738757"/>
            <a:ext cx="5215896" cy="2797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92287" y="369425"/>
            <a:ext cx="430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ObjHero.h</a:t>
            </a:r>
            <a:r>
              <a:rPr lang="ja-JP" altLang="en-US" dirty="0" smtClean="0"/>
              <a:t>で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用の変数を用意します。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608183" y="2893512"/>
            <a:ext cx="554622" cy="288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162805" y="2668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76" y="725859"/>
            <a:ext cx="3626109" cy="2797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099326" y="369425"/>
            <a:ext cx="356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ObjHero.cpp</a:t>
            </a:r>
            <a:r>
              <a:rPr kumimoji="1" lang="ja-JP" altLang="en-US" dirty="0" smtClean="0"/>
              <a:t>で作った変数を初期化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-1" y="3554354"/>
            <a:ext cx="939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Key</a:t>
            </a:r>
            <a:r>
              <a:rPr lang="ja-JP" altLang="en-US" dirty="0"/>
              <a:t>による入力部分を</a:t>
            </a:r>
            <a:r>
              <a:rPr lang="ja-JP" altLang="en-US" dirty="0" smtClean="0"/>
              <a:t>変更用に上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が押された時の</a:t>
            </a:r>
            <a:r>
              <a:rPr lang="en-US" altLang="ja-JP" dirty="0" err="1" smtClean="0"/>
              <a:t>FlowChart</a:t>
            </a:r>
            <a:r>
              <a:rPr lang="ja-JP" altLang="en-US" dirty="0" smtClean="0"/>
              <a:t>を先に見てみよう</a:t>
            </a:r>
            <a:endParaRPr lang="en-US" altLang="ja-JP" dirty="0"/>
          </a:p>
        </p:txBody>
      </p:sp>
      <p:sp>
        <p:nvSpPr>
          <p:cNvPr id="18" name="フローチャート: 端子 5"/>
          <p:cNvSpPr/>
          <p:nvPr/>
        </p:nvSpPr>
        <p:spPr>
          <a:xfrm>
            <a:off x="392287" y="3962505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Start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1624187" y="4356205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583346" y="4526422"/>
            <a:ext cx="2081681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kumimoji="1" lang="en-US" altLang="ja-JP" dirty="0" err="1" smtClean="0"/>
              <a:t>m_vy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0.0</a:t>
            </a:r>
            <a:r>
              <a:rPr kumimoji="1" lang="ja-JP" altLang="en-US" dirty="0" smtClean="0"/>
              <a:t>ｆ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1647129" y="4885151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判断 6"/>
          <p:cNvSpPr/>
          <p:nvPr/>
        </p:nvSpPr>
        <p:spPr>
          <a:xfrm>
            <a:off x="169385" y="5059657"/>
            <a:ext cx="2941245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上</a:t>
            </a:r>
            <a:r>
              <a:rPr lang="en-US" altLang="ja-JP" sz="1400" dirty="0" smtClean="0"/>
              <a:t>Key</a:t>
            </a:r>
            <a:r>
              <a:rPr lang="ja-JP" altLang="en-US" sz="1400" dirty="0" smtClean="0"/>
              <a:t>が押される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47129" y="554225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00235" y="49554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1624186" y="5659360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098104" y="5364810"/>
            <a:ext cx="3577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453699" y="5364810"/>
            <a:ext cx="2110" cy="1031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583345" y="5911583"/>
            <a:ext cx="2081681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m_vy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m_vy</a:t>
            </a:r>
            <a:r>
              <a:rPr kumimoji="1" lang="en-US" altLang="ja-JP" dirty="0" smtClean="0"/>
              <a:t>+-1.0</a:t>
            </a:r>
            <a:r>
              <a:rPr kumimoji="1" lang="ja-JP" altLang="en-US" dirty="0" smtClean="0"/>
              <a:t>ｆ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1624184" y="6270312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1647129" y="6396423"/>
            <a:ext cx="1808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441490" y="64473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92685" y="3923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5398322" y="4201616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357481" y="4441313"/>
            <a:ext cx="2081681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m</a:t>
            </a:r>
            <a:r>
              <a:rPr kumimoji="1" lang="en-US" altLang="ja-JP" dirty="0" err="1" smtClean="0"/>
              <a:t>_y</a:t>
            </a:r>
            <a:r>
              <a:rPr kumimoji="1" lang="ja-JP" altLang="en-US" dirty="0" smtClean="0"/>
              <a:t>←</a:t>
            </a:r>
            <a:r>
              <a:rPr kumimoji="1" lang="en-US" altLang="ja-JP" dirty="0" err="1" smtClean="0"/>
              <a:t>m_y+m_vy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5421266" y="4809230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端子 5"/>
          <p:cNvSpPr/>
          <p:nvPr/>
        </p:nvSpPr>
        <p:spPr>
          <a:xfrm>
            <a:off x="4166421" y="4970259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241676" y="4293018"/>
            <a:ext cx="4948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初め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に初期化し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が押された時だけ</a:t>
            </a:r>
            <a:endParaRPr lang="en-US" altLang="ja-JP" dirty="0" smtClean="0"/>
          </a:p>
          <a:p>
            <a:r>
              <a:rPr lang="en-US" altLang="ja-JP" dirty="0" smtClean="0"/>
              <a:t>Vector</a:t>
            </a:r>
            <a:r>
              <a:rPr lang="ja-JP" altLang="en-US" dirty="0" smtClean="0"/>
              <a:t>の値が変化するようしています。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位置である</a:t>
            </a:r>
            <a:r>
              <a:rPr lang="en-US" altLang="ja-JP" dirty="0" err="1" smtClean="0"/>
              <a:t>m_y</a:t>
            </a:r>
            <a:r>
              <a:rPr lang="ja-JP" altLang="en-US" dirty="0" smtClean="0"/>
              <a:t>は常に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を加算していますが</a:t>
            </a:r>
            <a:endParaRPr lang="en-US" altLang="ja-JP" dirty="0" smtClean="0"/>
          </a:p>
          <a:p>
            <a:r>
              <a:rPr lang="en-US" altLang="ja-JP" dirty="0" smtClean="0"/>
              <a:t>Key</a:t>
            </a:r>
            <a:r>
              <a:rPr lang="ja-JP" altLang="en-US" dirty="0" smtClean="0"/>
              <a:t>が押されていない場合は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なので</a:t>
            </a:r>
            <a:r>
              <a:rPr lang="ja-JP" altLang="en-US" dirty="0" smtClean="0"/>
              <a:t>動きません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99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098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・主人公機や弾丸などが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の外に出た時の処理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弾丸や主人公等の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が動く中でそれらが</a:t>
            </a:r>
            <a:r>
              <a:rPr lang="en-US" altLang="ja-JP" dirty="0" smtClean="0"/>
              <a:t>Window</a:t>
            </a:r>
            <a:r>
              <a:rPr lang="ja-JP" altLang="en-US" dirty="0" smtClean="0"/>
              <a:t>の外へ出てしまった場合どうなるのかを考えよう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79400" y="1092200"/>
            <a:ext cx="464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</a:t>
            </a:r>
            <a:endParaRPr kumimoji="1" lang="ja-JP" altLang="en-US" dirty="0"/>
          </a:p>
        </p:txBody>
      </p:sp>
      <p:sp>
        <p:nvSpPr>
          <p:cNvPr id="6" name="ストライプ矢印 5"/>
          <p:cNvSpPr/>
          <p:nvPr/>
        </p:nvSpPr>
        <p:spPr>
          <a:xfrm>
            <a:off x="1270000" y="2882900"/>
            <a:ext cx="5575300" cy="406400"/>
          </a:xfrm>
          <a:prstGeom prst="stripedRightArrow">
            <a:avLst>
              <a:gd name="adj1" fmla="val 3823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229100" y="2743200"/>
            <a:ext cx="1206500" cy="5842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ストライプ矢印 8"/>
          <p:cNvSpPr/>
          <p:nvPr/>
        </p:nvSpPr>
        <p:spPr>
          <a:xfrm>
            <a:off x="1219200" y="2844800"/>
            <a:ext cx="2921000" cy="406400"/>
          </a:xfrm>
          <a:prstGeom prst="stripedRightArrow">
            <a:avLst>
              <a:gd name="adj1" fmla="val 3823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34200" y="2755900"/>
            <a:ext cx="1206500" cy="5842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35600" y="22479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見えない領域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3862169"/>
            <a:ext cx="1242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見えない領域に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が達しても、自動的に消えることはありません。</a:t>
            </a:r>
            <a:r>
              <a:rPr lang="en-US" altLang="ja-JP" dirty="0"/>
              <a:t> Program </a:t>
            </a:r>
            <a:r>
              <a:rPr lang="ja-JP" altLang="en-US" dirty="0" smtClean="0"/>
              <a:t>が終了するまで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の外側で残り続けます。</a:t>
            </a:r>
            <a:endParaRPr kumimoji="1" lang="en-US" altLang="ja-JP" dirty="0" smtClean="0"/>
          </a:p>
          <a:p>
            <a:r>
              <a:rPr lang="en-US" altLang="ja-JP" dirty="0" smtClean="0"/>
              <a:t>Program</a:t>
            </a:r>
            <a:r>
              <a:rPr lang="ja-JP" altLang="en-US" dirty="0" smtClean="0"/>
              <a:t>が終了したら自動的に破棄されるのも</a:t>
            </a:r>
            <a:r>
              <a:rPr lang="en-US" altLang="ja-JP" dirty="0" smtClean="0"/>
              <a:t>Library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でそのような命令を出してるからです。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76200" y="4723368"/>
            <a:ext cx="111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の位置情報を見て、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の枠外に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が出た時、自動的に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を破棄するため方法を見てみよう。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01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53329"/>
            <a:ext cx="599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Flowchart</a:t>
            </a:r>
            <a:r>
              <a:rPr kumimoji="1" lang="ja-JP" altLang="en-US" dirty="0" smtClean="0"/>
              <a:t>を上下左右の移動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にすると</a:t>
            </a:r>
            <a:endParaRPr kumimoji="1" lang="en-US" altLang="ja-JP" dirty="0" smtClean="0"/>
          </a:p>
          <a:p>
            <a:r>
              <a:rPr lang="ja-JP" altLang="en-US" dirty="0"/>
              <a:t>以下のよう</a:t>
            </a:r>
            <a:r>
              <a:rPr lang="ja-JP" altLang="en-US" dirty="0" smtClean="0"/>
              <a:t>になりますが</a:t>
            </a:r>
            <a:r>
              <a:rPr lang="en-US" altLang="ja-JP" dirty="0" smtClean="0"/>
              <a:t>Normalization</a:t>
            </a:r>
            <a:r>
              <a:rPr lang="ja-JP" altLang="en-US" dirty="0" smtClean="0"/>
              <a:t>部分は追加していない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133589" y="1728592"/>
            <a:ext cx="19243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887505" y="1816367"/>
            <a:ext cx="25543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続いて、</a:t>
            </a:r>
            <a:endParaRPr lang="en-US" altLang="ja-JP" dirty="0" smtClean="0"/>
          </a:p>
          <a:p>
            <a:r>
              <a:rPr lang="en-US" altLang="ja-JP" dirty="0" smtClean="0"/>
              <a:t>Normalization</a:t>
            </a:r>
            <a:r>
              <a:rPr lang="ja-JP" altLang="en-US" dirty="0" smtClean="0"/>
              <a:t>を意識した</a:t>
            </a:r>
            <a:endParaRPr lang="en-US" altLang="ja-JP" dirty="0" smtClean="0"/>
          </a:p>
          <a:p>
            <a:r>
              <a:rPr lang="en-US" altLang="ja-JP" dirty="0" smtClean="0"/>
              <a:t>Flowchart</a:t>
            </a:r>
            <a:r>
              <a:rPr lang="ja-JP" altLang="en-US" dirty="0" smtClean="0"/>
              <a:t>考える</a:t>
            </a:r>
            <a:endParaRPr lang="ja-JP" altLang="en-US" dirty="0"/>
          </a:p>
        </p:txBody>
      </p:sp>
      <p:sp>
        <p:nvSpPr>
          <p:cNvPr id="14" name="フローチャート: 端子 5"/>
          <p:cNvSpPr/>
          <p:nvPr/>
        </p:nvSpPr>
        <p:spPr>
          <a:xfrm>
            <a:off x="6205741" y="516541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Start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437641" y="910241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6205742" y="1080458"/>
            <a:ext cx="2607948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</a:t>
            </a:r>
            <a:r>
              <a:rPr lang="en-US" altLang="ja-JP" dirty="0" smtClean="0"/>
              <a:t>  Vector</a:t>
            </a:r>
            <a:r>
              <a:rPr lang="ja-JP" altLang="en-US" dirty="0" smtClean="0"/>
              <a:t>用変数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0.0</a:t>
            </a:r>
            <a:r>
              <a:rPr kumimoji="1" lang="ja-JP" altLang="en-US" dirty="0" smtClean="0"/>
              <a:t>ｆ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460583" y="1439187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判断 6"/>
          <p:cNvSpPr/>
          <p:nvPr/>
        </p:nvSpPr>
        <p:spPr>
          <a:xfrm>
            <a:off x="5982839" y="1613693"/>
            <a:ext cx="3058637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上下左右</a:t>
            </a:r>
            <a:r>
              <a:rPr lang="en-US" altLang="ja-JP" sz="1400" dirty="0" smtClean="0"/>
              <a:t>Key</a:t>
            </a:r>
            <a:r>
              <a:rPr lang="ja-JP" altLang="en-US" sz="1400" dirty="0" smtClean="0"/>
              <a:t>が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押される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60583" y="209628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13689" y="15095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437640" y="2213396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911558" y="1918846"/>
            <a:ext cx="3577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267153" y="1918846"/>
            <a:ext cx="2110" cy="1031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5982839" y="2465619"/>
            <a:ext cx="3107571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Vector</a:t>
            </a:r>
            <a:r>
              <a:rPr lang="ja-JP" altLang="en-US" dirty="0" smtClean="0"/>
              <a:t>の要素ｘｙに</a:t>
            </a:r>
            <a:r>
              <a:rPr lang="en-US" altLang="ja-JP" dirty="0"/>
              <a:t>-1.0</a:t>
            </a:r>
            <a:r>
              <a:rPr lang="ja-JP" altLang="en-US" dirty="0" err="1" smtClean="0"/>
              <a:t>ｆ</a:t>
            </a:r>
            <a:r>
              <a:rPr lang="ja-JP" altLang="en-US" dirty="0" smtClean="0"/>
              <a:t>を加算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7437638" y="2824348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7460583" y="2950459"/>
            <a:ext cx="1808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処理 28"/>
          <p:cNvSpPr/>
          <p:nvPr/>
        </p:nvSpPr>
        <p:spPr>
          <a:xfrm>
            <a:off x="5980281" y="5070437"/>
            <a:ext cx="3416120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位置</a:t>
            </a:r>
            <a:r>
              <a:rPr kumimoji="1" lang="ja-JP" altLang="en-US" dirty="0" smtClean="0"/>
              <a:t>←</a:t>
            </a:r>
            <a:r>
              <a:rPr lang="ja-JP" altLang="en-US" dirty="0" smtClean="0"/>
              <a:t>位置</a:t>
            </a:r>
            <a:r>
              <a:rPr lang="en-US" altLang="ja-JP" dirty="0" smtClean="0"/>
              <a:t>+</a:t>
            </a:r>
            <a:r>
              <a:rPr kumimoji="1" lang="en-US" altLang="ja-JP" dirty="0" smtClean="0"/>
              <a:t>Vector</a:t>
            </a:r>
            <a:endParaRPr kumimoji="1" lang="ja-JP" altLang="en-US" dirty="0"/>
          </a:p>
        </p:txBody>
      </p:sp>
      <p:sp>
        <p:nvSpPr>
          <p:cNvPr id="33" name="フローチャート: 処理 32"/>
          <p:cNvSpPr/>
          <p:nvPr/>
        </p:nvSpPr>
        <p:spPr>
          <a:xfrm>
            <a:off x="5448822" y="3076571"/>
            <a:ext cx="4158641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Vector</a:t>
            </a:r>
            <a:r>
              <a:rPr lang="ja-JP" altLang="en-US" dirty="0" smtClean="0"/>
              <a:t>の長さを求める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7495718" y="3439577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判断 6"/>
          <p:cNvSpPr/>
          <p:nvPr/>
        </p:nvSpPr>
        <p:spPr>
          <a:xfrm>
            <a:off x="5980396" y="3614083"/>
            <a:ext cx="3058637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Vector</a:t>
            </a:r>
            <a:r>
              <a:rPr lang="ja-JP" altLang="en-US" sz="1400" dirty="0" smtClean="0"/>
              <a:t>＝</a:t>
            </a:r>
            <a:r>
              <a:rPr kumimoji="1" lang="en-US" altLang="ja-JP" sz="1400" dirty="0" smtClean="0"/>
              <a:t>0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28142" y="428338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7528142" y="4213786"/>
            <a:ext cx="0" cy="8566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9039033" y="35246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9024982" y="3923687"/>
            <a:ext cx="12087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10233744" y="3906710"/>
            <a:ext cx="0" cy="292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8911558" y="4200428"/>
            <a:ext cx="2918380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Vector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Normalization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10233744" y="4575998"/>
            <a:ext cx="0" cy="292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7688341" y="4868625"/>
            <a:ext cx="254540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535102" y="5423005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端子 5"/>
          <p:cNvSpPr/>
          <p:nvPr/>
        </p:nvSpPr>
        <p:spPr>
          <a:xfrm>
            <a:off x="6280257" y="5584034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4000145" y="6031468"/>
            <a:ext cx="8221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</a:t>
            </a:r>
            <a:r>
              <a:rPr lang="ja-JP" altLang="en-US" dirty="0" smtClean="0"/>
              <a:t>を求めて</a:t>
            </a:r>
            <a:r>
              <a:rPr lang="en-US" altLang="ja-JP" dirty="0" smtClean="0"/>
              <a:t>0</a:t>
            </a:r>
            <a:r>
              <a:rPr lang="ja-JP" altLang="en-US" dirty="0" smtClean="0"/>
              <a:t>かどうかを調べてる理由として、</a:t>
            </a:r>
            <a:r>
              <a:rPr lang="en-US" altLang="ja-JP" dirty="0" smtClean="0"/>
              <a:t>Normalization</a:t>
            </a:r>
            <a:r>
              <a:rPr lang="ja-JP" altLang="en-US" dirty="0" smtClean="0"/>
              <a:t>時に</a:t>
            </a:r>
            <a:r>
              <a:rPr lang="en-US" altLang="ja-JP" dirty="0" smtClean="0"/>
              <a:t>Zero</a:t>
            </a:r>
            <a:r>
              <a:rPr lang="ja-JP" altLang="en-US" dirty="0" smtClean="0"/>
              <a:t>除算してしまう</a:t>
            </a:r>
            <a:endParaRPr lang="en-US" altLang="ja-JP" dirty="0" smtClean="0"/>
          </a:p>
          <a:p>
            <a:r>
              <a:rPr lang="ja-JP" altLang="en-US" dirty="0" smtClean="0"/>
              <a:t>からです</a:t>
            </a:r>
            <a:r>
              <a:rPr lang="ja-JP" altLang="en-US" dirty="0"/>
              <a:t>。</a:t>
            </a:r>
          </a:p>
        </p:txBody>
      </p:sp>
      <p:grpSp>
        <p:nvGrpSpPr>
          <p:cNvPr id="2056" name="グループ化 2055"/>
          <p:cNvGrpSpPr/>
          <p:nvPr/>
        </p:nvGrpSpPr>
        <p:grpSpPr>
          <a:xfrm>
            <a:off x="576197" y="713391"/>
            <a:ext cx="3311308" cy="5851489"/>
            <a:chOff x="576197" y="713391"/>
            <a:chExt cx="3311308" cy="585148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97" y="713391"/>
              <a:ext cx="3311308" cy="58514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23" y="2032411"/>
              <a:ext cx="3217390" cy="3217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68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93"/>
            <a:ext cx="377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Flowchart</a:t>
            </a:r>
            <a:r>
              <a:rPr lang="ja-JP" altLang="en-US" dirty="0" smtClean="0"/>
              <a:t>を</a:t>
            </a:r>
            <a:r>
              <a:rPr lang="ja-JP" altLang="en-US" dirty="0"/>
              <a:t>意識して</a:t>
            </a:r>
            <a:r>
              <a:rPr lang="en-US" altLang="ja-JP" dirty="0" smtClean="0"/>
              <a:t>program</a:t>
            </a:r>
            <a:r>
              <a:rPr lang="ja-JP" altLang="en-US" dirty="0"/>
              <a:t>にすると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697909" y="2942921"/>
                <a:ext cx="3414759" cy="6852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s</a:t>
                </a:r>
                <a:r>
                  <a:rPr kumimoji="1" lang="en-US" altLang="ja-JP" dirty="0" err="1" smtClean="0"/>
                  <a:t>qrt</a:t>
                </a:r>
                <a:r>
                  <a:rPr kumimoji="1" lang="ja-JP" altLang="en-US" dirty="0" smtClean="0"/>
                  <a:t>関数</a:t>
                </a:r>
                <a:endParaRPr kumimoji="1" lang="en-US" altLang="ja-JP" dirty="0" smtClean="0"/>
              </a:p>
              <a:p>
                <a:r>
                  <a:rPr lang="en-US" altLang="ja-JP" dirty="0"/>
                  <a:t> </a:t>
                </a:r>
                <a:r>
                  <a:rPr lang="ja-JP" altLang="en-US" dirty="0" smtClean="0"/>
                  <a:t>（　）に入れた値の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/>
                          </a:rPr>
                        </m:ctrlPr>
                      </m:radPr>
                      <m:deg/>
                      <m:e/>
                    </m:rad>
                  </m:oMath>
                </a14:m>
                <a:r>
                  <a:rPr lang="ja-JP" altLang="en-US" dirty="0" smtClean="0"/>
                  <a:t>を求め返す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09" y="2942921"/>
                <a:ext cx="3414759" cy="685252"/>
              </a:xfrm>
              <a:prstGeom prst="rect">
                <a:avLst/>
              </a:prstGeom>
              <a:blipFill rotWithShape="1">
                <a:blip r:embed="rId2"/>
                <a:stretch>
                  <a:fillRect l="-1423" t="-6140" r="-1246" b="-96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端子 5"/>
          <p:cNvSpPr/>
          <p:nvPr/>
        </p:nvSpPr>
        <p:spPr>
          <a:xfrm>
            <a:off x="5236709" y="579010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468609" y="972710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5236710" y="1142927"/>
            <a:ext cx="2607948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</a:t>
            </a:r>
            <a:r>
              <a:rPr lang="en-US" altLang="ja-JP" dirty="0" smtClean="0"/>
              <a:t>  Vector</a:t>
            </a:r>
            <a:r>
              <a:rPr lang="ja-JP" altLang="en-US" dirty="0" smtClean="0"/>
              <a:t>用変数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0.0</a:t>
            </a:r>
            <a:r>
              <a:rPr kumimoji="1" lang="ja-JP" altLang="en-US" dirty="0" smtClean="0"/>
              <a:t>ｆ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491551" y="1501656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6"/>
          <p:cNvSpPr/>
          <p:nvPr/>
        </p:nvSpPr>
        <p:spPr>
          <a:xfrm>
            <a:off x="5013807" y="1676162"/>
            <a:ext cx="3058637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上下左右</a:t>
            </a:r>
            <a:r>
              <a:rPr lang="en-US" altLang="ja-JP" sz="1400" dirty="0" smtClean="0"/>
              <a:t>Key</a:t>
            </a:r>
            <a:r>
              <a:rPr lang="ja-JP" altLang="en-US" sz="1400" dirty="0" smtClean="0"/>
              <a:t>が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押される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1551" y="21587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44657" y="15719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6468608" y="2275865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942526" y="1981315"/>
            <a:ext cx="3577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8298121" y="1981315"/>
            <a:ext cx="2110" cy="1031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013807" y="2528088"/>
            <a:ext cx="3058637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Vector</a:t>
            </a:r>
            <a:r>
              <a:rPr lang="ja-JP" altLang="en-US" dirty="0"/>
              <a:t>の要素ｘｙに</a:t>
            </a:r>
            <a:r>
              <a:rPr lang="en-US" altLang="ja-JP" dirty="0"/>
              <a:t>-1.0</a:t>
            </a:r>
            <a:r>
              <a:rPr lang="ja-JP" altLang="en-US" dirty="0" err="1"/>
              <a:t>ｆ</a:t>
            </a:r>
            <a:r>
              <a:rPr lang="ja-JP" altLang="en-US" dirty="0"/>
              <a:t>を加算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6468606" y="2886817"/>
            <a:ext cx="1" cy="252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6491551" y="3012928"/>
            <a:ext cx="1808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5011249" y="5132906"/>
            <a:ext cx="3416120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位置</a:t>
            </a:r>
            <a:r>
              <a:rPr kumimoji="1" lang="ja-JP" altLang="en-US" dirty="0" smtClean="0"/>
              <a:t>←</a:t>
            </a:r>
            <a:r>
              <a:rPr lang="ja-JP" altLang="en-US" dirty="0" smtClean="0"/>
              <a:t>位置</a:t>
            </a:r>
            <a:r>
              <a:rPr lang="en-US" altLang="ja-JP" dirty="0" smtClean="0"/>
              <a:t>+</a:t>
            </a:r>
            <a:r>
              <a:rPr kumimoji="1" lang="en-US" altLang="ja-JP" dirty="0" smtClean="0"/>
              <a:t>Vector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4479790" y="3139040"/>
            <a:ext cx="4158641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Vector</a:t>
            </a:r>
            <a:r>
              <a:rPr lang="ja-JP" altLang="en-US" dirty="0" smtClean="0"/>
              <a:t>の長さを求める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6526686" y="3502046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6"/>
          <p:cNvSpPr/>
          <p:nvPr/>
        </p:nvSpPr>
        <p:spPr>
          <a:xfrm>
            <a:off x="5011364" y="3676552"/>
            <a:ext cx="3058637" cy="5852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Vector</a:t>
            </a:r>
            <a:r>
              <a:rPr lang="ja-JP" altLang="en-US" sz="1400" dirty="0" smtClean="0"/>
              <a:t>＝</a:t>
            </a:r>
            <a:r>
              <a:rPr kumimoji="1" lang="en-US" altLang="ja-JP" sz="1400" dirty="0" smtClean="0"/>
              <a:t>0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05676" y="419701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cxnSp>
        <p:nvCxnSpPr>
          <p:cNvPr id="27" name="直線コネクタ 26"/>
          <p:cNvCxnSpPr/>
          <p:nvPr/>
        </p:nvCxnSpPr>
        <p:spPr>
          <a:xfrm>
            <a:off x="6559110" y="4276255"/>
            <a:ext cx="0" cy="8566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070001" y="35871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8055950" y="3986156"/>
            <a:ext cx="12087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9264712" y="3969179"/>
            <a:ext cx="0" cy="292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7942526" y="4262897"/>
            <a:ext cx="2918380" cy="3587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Vector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Normalization</a:t>
            </a:r>
            <a:endParaRPr kumimoji="1"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9264712" y="4638467"/>
            <a:ext cx="0" cy="292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6719309" y="4931094"/>
            <a:ext cx="254540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6566070" y="5485474"/>
            <a:ext cx="0" cy="170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端子 5"/>
          <p:cNvSpPr/>
          <p:nvPr/>
        </p:nvSpPr>
        <p:spPr>
          <a:xfrm>
            <a:off x="5311225" y="5646503"/>
            <a:ext cx="24638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44476" y="6219770"/>
            <a:ext cx="781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</a:t>
            </a:r>
            <a:r>
              <a:rPr lang="ja-JP" altLang="en-US" dirty="0" smtClean="0"/>
              <a:t>斜め移動の際に速度</a:t>
            </a:r>
            <a:r>
              <a:rPr lang="en-US" altLang="ja-JP" dirty="0" smtClean="0"/>
              <a:t>Up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取れて、上下左右と同じ速度が出たと思いま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す。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や％の考えはこれからも沢山出るので気</a:t>
            </a:r>
            <a:r>
              <a:rPr lang="ja-JP" altLang="en-US" dirty="0"/>
              <a:t>を</a:t>
            </a:r>
            <a:r>
              <a:rPr kumimoji="1" lang="ja-JP" altLang="en-US" dirty="0" smtClean="0"/>
              <a:t>付けましょう。</a:t>
            </a: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348055" y="571892"/>
            <a:ext cx="3848165" cy="5991952"/>
            <a:chOff x="348055" y="571892"/>
            <a:chExt cx="3848165" cy="59919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55" y="571892"/>
              <a:ext cx="3848165" cy="59919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73" y="1389746"/>
              <a:ext cx="1455831" cy="283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6" name="直線矢印コネクタ 35"/>
          <p:cNvCxnSpPr/>
          <p:nvPr/>
        </p:nvCxnSpPr>
        <p:spPr>
          <a:xfrm flipH="1" flipV="1">
            <a:off x="3363657" y="2707452"/>
            <a:ext cx="1116133" cy="578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1716066" y="3228697"/>
            <a:ext cx="3295183" cy="757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2467627" y="4494222"/>
            <a:ext cx="5474900" cy="144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2" idx="1"/>
          </p:cNvCxnSpPr>
          <p:nvPr/>
        </p:nvCxnSpPr>
        <p:spPr>
          <a:xfrm flipH="1">
            <a:off x="1458770" y="5312271"/>
            <a:ext cx="3552479" cy="222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9" idx="1"/>
          </p:cNvCxnSpPr>
          <p:nvPr/>
        </p:nvCxnSpPr>
        <p:spPr>
          <a:xfrm flipH="1" flipV="1">
            <a:off x="3682652" y="1501656"/>
            <a:ext cx="1331155" cy="1205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8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73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文を用いて領域の外に出た事を認識させる</a:t>
            </a:r>
            <a:r>
              <a:rPr lang="ja-JP" altLang="en-US" dirty="0" smtClean="0"/>
              <a:t>には、</a:t>
            </a:r>
            <a:r>
              <a:rPr lang="ja-JP" altLang="en-US" dirty="0"/>
              <a:t>以下</a:t>
            </a:r>
            <a:r>
              <a:rPr lang="ja-JP" altLang="en-US" dirty="0" smtClean="0"/>
              <a:t>の文章を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で表現させることで実現できる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「 もし、主人公の</a:t>
            </a:r>
            <a:r>
              <a:rPr lang="ja-JP" altLang="en-US" dirty="0"/>
              <a:t>ｍ</a:t>
            </a:r>
            <a:r>
              <a:rPr lang="en-US" altLang="ja-JP" dirty="0" smtClean="0"/>
              <a:t>_</a:t>
            </a:r>
            <a:r>
              <a:rPr lang="ja-JP" altLang="en-US" dirty="0" smtClean="0"/>
              <a:t>ｘ（主人公のｘ軸方向の位置）が、</a:t>
            </a:r>
            <a:r>
              <a:rPr lang="en-US" altLang="ja-JP" dirty="0" smtClean="0"/>
              <a:t>Window</a:t>
            </a:r>
            <a:r>
              <a:rPr lang="ja-JP" altLang="en-US" dirty="0" smtClean="0"/>
              <a:t>の</a:t>
            </a:r>
            <a:r>
              <a:rPr lang="en-US" altLang="ja-JP" dirty="0" smtClean="0"/>
              <a:t>800pixel</a:t>
            </a:r>
            <a:r>
              <a:rPr lang="ja-JP" altLang="en-US" dirty="0" smtClean="0"/>
              <a:t>より大きい値になったら」　図で表すと下の様になる。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65200" y="1083112"/>
            <a:ext cx="4648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3269" y="3750112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800pixel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3400" y="2231946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600</a:t>
            </a:r>
            <a:r>
              <a:rPr kumimoji="1" lang="en-US" altLang="ja-JP" dirty="0" smtClean="0"/>
              <a:t>pixel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30900" y="1324412"/>
            <a:ext cx="9271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主人公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867400" y="1260912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58155" y="92333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m_x,m_y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56571" y="4977110"/>
            <a:ext cx="6649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この｛　｝（</a:t>
            </a:r>
            <a:r>
              <a:rPr lang="en-US" altLang="ja-JP" dirty="0" smtClean="0"/>
              <a:t>Block</a:t>
            </a:r>
            <a:r>
              <a:rPr kumimoji="1" lang="ja-JP" altLang="en-US" dirty="0" smtClean="0"/>
              <a:t>）に入れば、主人公は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軸方向に対して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lang="ja-JP" altLang="en-US" dirty="0"/>
              <a:t>外</a:t>
            </a:r>
            <a:r>
              <a:rPr lang="ja-JP" altLang="en-US" dirty="0" smtClean="0"/>
              <a:t>にいる事を認識できる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でも、本当に認識できているかどうかわからないので少し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いじってみましょう。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6" y="4215368"/>
            <a:ext cx="3448395" cy="24648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矢印コネクタ 15"/>
          <p:cNvCxnSpPr/>
          <p:nvPr/>
        </p:nvCxnSpPr>
        <p:spPr>
          <a:xfrm flipH="1">
            <a:off x="2041871" y="5334516"/>
            <a:ext cx="3209924" cy="1468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965200" y="5016500"/>
            <a:ext cx="2908300" cy="81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873502" y="4203686"/>
            <a:ext cx="2078163" cy="8982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51665" y="3900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2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88900"/>
            <a:ext cx="1237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dirty="0" smtClean="0"/>
              <a:t>主人公が</a:t>
            </a:r>
            <a:r>
              <a:rPr lang="en-US" altLang="ja-JP" dirty="0" smtClean="0"/>
              <a:t>+</a:t>
            </a:r>
            <a:r>
              <a:rPr lang="ja-JP" altLang="en-US" dirty="0" err="1" smtClean="0"/>
              <a:t>ｘ</a:t>
            </a:r>
            <a:r>
              <a:rPr lang="ja-JP" altLang="en-US" dirty="0" smtClean="0"/>
              <a:t>軸方向に領域 </a:t>
            </a:r>
            <a:r>
              <a:rPr lang="en-US" altLang="ja-JP" dirty="0" smtClean="0"/>
              <a:t>(Window)</a:t>
            </a:r>
            <a:r>
              <a:rPr lang="ja-JP" altLang="en-US" dirty="0"/>
              <a:t>外</a:t>
            </a:r>
            <a:r>
              <a:rPr lang="ja-JP" altLang="en-US" dirty="0" smtClean="0"/>
              <a:t>に出たら</a:t>
            </a:r>
            <a:r>
              <a:rPr lang="en-US" altLang="ja-JP" dirty="0" smtClean="0"/>
              <a:t>x</a:t>
            </a:r>
            <a:r>
              <a:rPr lang="ja-JP" altLang="en-US" dirty="0" smtClean="0"/>
              <a:t>軸方向の原点に戻る。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を作成して本当に認識しているかどうか見る。</a:t>
            </a:r>
            <a:endParaRPr lang="en-US" altLang="ja-JP" dirty="0" smtClean="0"/>
          </a:p>
          <a:p>
            <a:r>
              <a:rPr kumimoji="1" lang="en-US" altLang="ja-JP" dirty="0" smtClean="0"/>
              <a:t>Comment</a:t>
            </a:r>
            <a:r>
              <a:rPr kumimoji="1" lang="ja-JP" altLang="en-US" dirty="0" smtClean="0"/>
              <a:t>もついでに追加しました。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866774"/>
            <a:ext cx="4903611" cy="22066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187703" y="1752600"/>
            <a:ext cx="2298697" cy="123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486400" y="1567934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</a:t>
            </a:r>
            <a:endParaRPr kumimoji="1" lang="en-US" altLang="ja-JP" dirty="0" smtClean="0"/>
          </a:p>
          <a:p>
            <a:r>
              <a:rPr lang="en-US" altLang="ja-JP" dirty="0" smtClean="0"/>
              <a:t>If</a:t>
            </a:r>
            <a:r>
              <a:rPr lang="ja-JP" altLang="en-US" dirty="0" smtClean="0"/>
              <a:t>文の条件が見たられた時（領域外を認識）した時</a:t>
            </a:r>
            <a:endParaRPr lang="en-US" altLang="ja-JP" dirty="0" smtClean="0"/>
          </a:p>
          <a:p>
            <a:r>
              <a:rPr lang="en-US" altLang="ja-JP" b="1" dirty="0" err="1" smtClean="0"/>
              <a:t>m_x</a:t>
            </a:r>
            <a:r>
              <a:rPr lang="ja-JP" altLang="en-US" b="1" dirty="0" smtClean="0"/>
              <a:t>の値に</a:t>
            </a:r>
            <a:r>
              <a:rPr kumimoji="1" lang="en-US" altLang="ja-JP" b="1" dirty="0" smtClean="0"/>
              <a:t>0</a:t>
            </a:r>
            <a:r>
              <a:rPr lang="ja-JP" altLang="en-US" b="1" dirty="0"/>
              <a:t>を</a:t>
            </a:r>
            <a:r>
              <a:rPr kumimoji="1" lang="ja-JP" altLang="en-US" b="1" dirty="0" smtClean="0"/>
              <a:t>代入。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73619" y="2704067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「＝」は、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言語では代入を表します。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964877" y="2485767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equal</a:t>
            </a:r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716337"/>
            <a:ext cx="3170324" cy="185896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960" y="3716337"/>
            <a:ext cx="2214740" cy="160119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0803" y="55753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横に移動させる。</a:t>
            </a:r>
            <a:r>
              <a:rPr lang="en-US" altLang="ja-JP" dirty="0" err="1"/>
              <a:t>m</a:t>
            </a:r>
            <a:r>
              <a:rPr kumimoji="1" lang="en-US" altLang="ja-JP" dirty="0" err="1" smtClean="0"/>
              <a:t>_x</a:t>
            </a:r>
            <a:r>
              <a:rPr kumimoji="1" lang="ja-JP" altLang="en-US" dirty="0" smtClean="0"/>
              <a:t>の値が</a:t>
            </a:r>
            <a:r>
              <a:rPr lang="ja-JP" altLang="en-US" dirty="0" smtClean="0"/>
              <a:t>加算される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727447" y="4516935"/>
            <a:ext cx="2381886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753727" y="4669999"/>
            <a:ext cx="236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</a:t>
            </a:r>
            <a:r>
              <a:rPr lang="en-US" altLang="ja-JP" dirty="0" err="1" smtClean="0"/>
              <a:t>_x</a:t>
            </a:r>
            <a:r>
              <a:rPr lang="ja-JP" altLang="en-US" dirty="0" smtClean="0"/>
              <a:t>が８００</a:t>
            </a:r>
            <a:r>
              <a:rPr lang="en-US" altLang="ja-JP" dirty="0" smtClean="0"/>
              <a:t>pixel</a:t>
            </a:r>
            <a:r>
              <a:rPr lang="ja-JP" altLang="en-US" dirty="0" smtClean="0"/>
              <a:t>超えて</a:t>
            </a:r>
            <a:endParaRPr lang="en-US" altLang="ja-JP" dirty="0" smtClean="0"/>
          </a:p>
          <a:p>
            <a:r>
              <a:rPr lang="en-US" altLang="ja-JP" dirty="0" smtClean="0"/>
              <a:t>If</a:t>
            </a:r>
            <a:r>
              <a:rPr lang="ja-JP" altLang="en-US" dirty="0" smtClean="0"/>
              <a:t>文の条件を満たすと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53571" y="5482967"/>
            <a:ext cx="5965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_x</a:t>
            </a:r>
            <a:r>
              <a:rPr kumimoji="1" lang="ja-JP" altLang="en-US" dirty="0" smtClean="0"/>
              <a:t>の値を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に代入しました。</a:t>
            </a:r>
            <a:endParaRPr kumimoji="1" lang="en-US" altLang="ja-JP" dirty="0" smtClean="0"/>
          </a:p>
          <a:p>
            <a:r>
              <a:rPr lang="en-US" altLang="ja-JP" dirty="0" err="1" smtClean="0"/>
              <a:t>m_x</a:t>
            </a:r>
            <a:r>
              <a:rPr lang="ja-JP" altLang="en-US" dirty="0" smtClean="0"/>
              <a:t>は、主人公の位置Ｘ情報なので元の位置に戻ったように</a:t>
            </a:r>
            <a:endParaRPr lang="en-US" altLang="ja-JP" dirty="0" smtClean="0"/>
          </a:p>
          <a:p>
            <a:r>
              <a:rPr kumimoji="1" lang="ja-JP" altLang="en-US" dirty="0"/>
              <a:t>見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88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Object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するには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508000"/>
            <a:ext cx="65405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>
            <a:stCxn id="10" idx="1"/>
          </p:cNvCxnSpPr>
          <p:nvPr/>
        </p:nvCxnSpPr>
        <p:spPr>
          <a:xfrm flipH="1">
            <a:off x="6680204" y="843866"/>
            <a:ext cx="838196" cy="5401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518400" y="52070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更新</a:t>
            </a:r>
            <a:endParaRPr lang="en-US" altLang="ja-JP" dirty="0" smtClean="0"/>
          </a:p>
          <a:p>
            <a:r>
              <a:rPr lang="en-US" altLang="ja-JP" dirty="0" smtClean="0"/>
              <a:t>Object</a:t>
            </a:r>
            <a:r>
              <a:rPr lang="ja-JP" altLang="en-US" dirty="0" smtClean="0"/>
              <a:t>を破棄する命令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1300" y="1935034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この命令に書き換えると</a:t>
            </a:r>
            <a:r>
              <a:rPr lang="en-US" altLang="ja-JP" dirty="0" smtClean="0"/>
              <a:t>Object</a:t>
            </a:r>
            <a:r>
              <a:rPr kumimoji="1" lang="ja-JP" altLang="en-US" dirty="0" smtClean="0"/>
              <a:t>は破棄され現れる事はありません。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6" y="3334782"/>
            <a:ext cx="65405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139700" y="2717800"/>
            <a:ext cx="387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>
                <a:solidFill>
                  <a:srgbClr val="002060"/>
                </a:solidFill>
              </a:rPr>
              <a:t>this</a:t>
            </a:r>
            <a:r>
              <a:rPr kumimoji="1" lang="ja-JP" altLang="en-US" dirty="0" smtClean="0"/>
              <a:t>とは、自分自身を表すＣ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の宣言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8236" y="4858968"/>
            <a:ext cx="936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この場合、「主人公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が持ってる</a:t>
            </a:r>
            <a:r>
              <a:rPr lang="en-US" altLang="ja-JP" dirty="0" smtClean="0"/>
              <a:t>Status</a:t>
            </a:r>
            <a:r>
              <a:rPr lang="ja-JP" altLang="en-US" dirty="0" smtClean="0"/>
              <a:t>　の状態を</a:t>
            </a:r>
            <a:r>
              <a:rPr lang="en-US" altLang="ja-JP" dirty="0" smtClean="0">
                <a:solidFill>
                  <a:srgbClr val="002060"/>
                </a:solidFill>
              </a:rPr>
              <a:t>false</a:t>
            </a:r>
            <a:r>
              <a:rPr lang="en-US" altLang="ja-JP" dirty="0" smtClean="0"/>
              <a:t>(</a:t>
            </a:r>
            <a:r>
              <a:rPr lang="ja-JP" altLang="en-US" dirty="0" smtClean="0"/>
              <a:t>今回は破棄を表す</a:t>
            </a:r>
            <a:r>
              <a:rPr lang="en-US" altLang="ja-JP" dirty="0" smtClean="0"/>
              <a:t>)</a:t>
            </a:r>
            <a:r>
              <a:rPr lang="ja-JP" altLang="en-US" dirty="0" smtClean="0"/>
              <a:t>する」となります。</a:t>
            </a:r>
            <a:endParaRPr lang="en-US" altLang="ja-JP" dirty="0" smtClean="0"/>
          </a:p>
          <a:p>
            <a:r>
              <a:rPr lang="ja-JP" altLang="en-US" dirty="0" smtClean="0"/>
              <a:t>また、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が存在する場合、</a:t>
            </a:r>
            <a:r>
              <a:rPr lang="en-US" altLang="ja-JP" dirty="0" smtClean="0"/>
              <a:t>Status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2060"/>
                </a:solidFill>
              </a:rPr>
              <a:t>true</a:t>
            </a:r>
            <a:r>
              <a:rPr lang="ja-JP" altLang="en-US" dirty="0" smtClean="0"/>
              <a:t>（生存）になっています。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36181" y="4769588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ステータス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9700" y="5779358"/>
            <a:ext cx="1180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しかし、</a:t>
            </a:r>
            <a:r>
              <a:rPr lang="en-US" altLang="ja-JP" dirty="0" smtClean="0"/>
              <a:t>G</a:t>
            </a:r>
            <a:r>
              <a:rPr kumimoji="1" lang="en-US" altLang="ja-JP" dirty="0" smtClean="0"/>
              <a:t>ame</a:t>
            </a:r>
            <a:r>
              <a:rPr kumimoji="1" lang="ja-JP" altLang="en-US" dirty="0" smtClean="0"/>
              <a:t>で主人公機が画面の外に出ると</a:t>
            </a:r>
            <a:r>
              <a:rPr kumimoji="1" lang="en-US" altLang="ja-JP" dirty="0" err="1" smtClean="0"/>
              <a:t>GameOver</a:t>
            </a:r>
            <a:r>
              <a:rPr kumimoji="1" lang="ja-JP" altLang="en-US" dirty="0" smtClean="0"/>
              <a:t>（主人公機消滅）なるのは、あまりにも酷いので外に出ないように</a:t>
            </a:r>
            <a:endParaRPr kumimoji="1" lang="en-US" altLang="ja-JP" dirty="0" smtClean="0"/>
          </a:p>
          <a:p>
            <a:r>
              <a:rPr lang="ja-JP" altLang="en-US" dirty="0" smtClean="0"/>
              <a:t>するにしましょう。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0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27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・「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の外に出ないようにする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を考える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原点に戻す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で実行すると、主人公機が完全に隠れないと原点に移動は実行されません。要するに、このままでは</a:t>
            </a:r>
            <a:endParaRPr lang="en-US" altLang="ja-JP" dirty="0" smtClean="0"/>
          </a:p>
          <a:p>
            <a:r>
              <a:rPr kumimoji="1" lang="ja-JP" altLang="en-US" dirty="0" smtClean="0"/>
              <a:t>主人公機がはみ出てしまう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3344021"/>
            <a:ext cx="5261025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40084" y="6493621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800pixel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16271" y="4975455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600</a:t>
            </a:r>
            <a:r>
              <a:rPr kumimoji="1" lang="en-US" altLang="ja-JP" dirty="0" smtClean="0"/>
              <a:t>pixel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333926" y="3347375"/>
            <a:ext cx="927100" cy="749300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主人公</a:t>
            </a:r>
            <a:endParaRPr kumimoji="1" lang="ja-JP" altLang="en-US" b="1" dirty="0"/>
          </a:p>
        </p:txBody>
      </p:sp>
      <p:sp>
        <p:nvSpPr>
          <p:cNvPr id="9" name="円/楕円 8"/>
          <p:cNvSpPr/>
          <p:nvPr/>
        </p:nvSpPr>
        <p:spPr>
          <a:xfrm>
            <a:off x="4249661" y="3263148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00835" y="296376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m_x,m_y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85269" y="409061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52194" y="3537359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2780419"/>
            <a:ext cx="1100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・はみ出さずに</a:t>
            </a:r>
            <a:r>
              <a:rPr lang="ja-JP" altLang="en-US" dirty="0" smtClean="0"/>
              <a:t> </a:t>
            </a:r>
            <a:r>
              <a:rPr lang="ja-JP" altLang="en-US" dirty="0"/>
              <a:t>「</a:t>
            </a:r>
            <a:r>
              <a:rPr lang="en-US" altLang="ja-JP" dirty="0"/>
              <a:t>window</a:t>
            </a:r>
            <a:r>
              <a:rPr lang="ja-JP" altLang="en-US" dirty="0"/>
              <a:t>の外に出ないようにする</a:t>
            </a:r>
            <a:r>
              <a:rPr lang="ja-JP" altLang="en-US" dirty="0" smtClean="0"/>
              <a:t>」ために認識させるためには主人公の幅を加えないといけない。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1" y="952302"/>
            <a:ext cx="2551964" cy="149637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24" y="1112217"/>
            <a:ext cx="44862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直線矢印コネクタ 21"/>
          <p:cNvCxnSpPr>
            <a:stCxn id="24" idx="1"/>
          </p:cNvCxnSpPr>
          <p:nvPr/>
        </p:nvCxnSpPr>
        <p:spPr>
          <a:xfrm flipH="1" flipV="1">
            <a:off x="4200836" y="1527635"/>
            <a:ext cx="863599" cy="9443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064435" y="228734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左の図のようにはみ出る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86" y="3382099"/>
            <a:ext cx="5210147" cy="10491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直線矢印コネクタ 30"/>
          <p:cNvCxnSpPr/>
          <p:nvPr/>
        </p:nvCxnSpPr>
        <p:spPr>
          <a:xfrm flipH="1" flipV="1">
            <a:off x="7138946" y="3813635"/>
            <a:ext cx="11154" cy="10102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4788529" y="4459944"/>
            <a:ext cx="2575421" cy="3799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63950" y="4683908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条件に主人公の幅分を追加した。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5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35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・「外に出ない」を言い換えると「外に出ても、出てない位置に戻す」とも言える。</a:t>
            </a:r>
            <a:endParaRPr kumimoji="1" lang="en-US" altLang="ja-JP" dirty="0" smtClean="0"/>
          </a:p>
          <a:p>
            <a:r>
              <a:rPr lang="ja-JP" altLang="en-US" dirty="0" smtClean="0"/>
              <a:t>主人公機が外でない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は、思いつかないですが、「外</a:t>
            </a:r>
            <a:r>
              <a:rPr lang="ja-JP" altLang="en-US" dirty="0"/>
              <a:t>に出ても、出てない位置に</a:t>
            </a:r>
            <a:r>
              <a:rPr lang="ja-JP" altLang="en-US" dirty="0" smtClean="0"/>
              <a:t>戻す」ことで外に出ないと同じ表現が</a:t>
            </a:r>
            <a:endParaRPr lang="en-US" altLang="ja-JP" dirty="0" smtClean="0"/>
          </a:p>
          <a:p>
            <a:r>
              <a:rPr kumimoji="1" lang="ja-JP" altLang="en-US" dirty="0"/>
              <a:t>可能</a:t>
            </a:r>
            <a:r>
              <a:rPr kumimoji="1" lang="ja-JP" altLang="en-US" dirty="0" smtClean="0"/>
              <a:t>です</a:t>
            </a:r>
            <a:r>
              <a:rPr kumimoji="1" lang="ja-JP" altLang="en-US" dirty="0"/>
              <a:t>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7500" y="1146921"/>
            <a:ext cx="2365425" cy="160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55826" y="1150275"/>
            <a:ext cx="927100" cy="749300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主人公</a:t>
            </a:r>
            <a:endParaRPr kumimoji="1" lang="ja-JP" altLang="en-US" b="1" dirty="0"/>
          </a:p>
        </p:txBody>
      </p:sp>
      <p:sp>
        <p:nvSpPr>
          <p:cNvPr id="8" name="円/楕円 7"/>
          <p:cNvSpPr/>
          <p:nvPr/>
        </p:nvSpPr>
        <p:spPr>
          <a:xfrm>
            <a:off x="1671561" y="1066048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07169" y="189351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74094" y="1340259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816499" y="1157944"/>
            <a:ext cx="2365425" cy="160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718374" y="1152519"/>
            <a:ext cx="927100" cy="749300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主人公</a:t>
            </a:r>
            <a:endParaRPr kumimoji="1" lang="ja-JP" altLang="en-US" b="1" dirty="0"/>
          </a:p>
        </p:txBody>
      </p:sp>
      <p:sp>
        <p:nvSpPr>
          <p:cNvPr id="20" name="円/楕円 19"/>
          <p:cNvSpPr/>
          <p:nvPr/>
        </p:nvSpPr>
        <p:spPr>
          <a:xfrm>
            <a:off x="5634109" y="1068292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69717" y="1895756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36642" y="1342503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970288" y="2069399"/>
            <a:ext cx="77050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78153" y="282239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移動する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74731" y="283317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そうするとはみ出る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271094" y="1157944"/>
            <a:ext cx="2365425" cy="160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9709419" y="1157944"/>
            <a:ext cx="927100" cy="749300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主人公</a:t>
            </a:r>
            <a:endParaRPr kumimoji="1" lang="ja-JP" altLang="en-US" b="1" dirty="0"/>
          </a:p>
        </p:txBody>
      </p:sp>
      <p:sp>
        <p:nvSpPr>
          <p:cNvPr id="30" name="円/楕円 29"/>
          <p:cNvSpPr/>
          <p:nvPr/>
        </p:nvSpPr>
        <p:spPr>
          <a:xfrm>
            <a:off x="9625154" y="1073717"/>
            <a:ext cx="168530" cy="1651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60762" y="1901181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627687" y="1347928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32pixel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006916" y="2851150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無理やりはみ出すまで位置に戻す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7083772" y="2055998"/>
            <a:ext cx="77050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39700" y="3695700"/>
            <a:ext cx="34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・この</a:t>
            </a:r>
            <a:r>
              <a:rPr lang="en-US" altLang="ja-JP" dirty="0" smtClean="0"/>
              <a:t>algorithm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にすると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1" y="4190664"/>
            <a:ext cx="8476120" cy="158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テキスト ボックス 36"/>
          <p:cNvSpPr txBox="1"/>
          <p:nvPr/>
        </p:nvSpPr>
        <p:spPr>
          <a:xfrm>
            <a:off x="148905" y="5901628"/>
            <a:ext cx="950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主人公機の位置を</a:t>
            </a:r>
            <a:r>
              <a:rPr kumimoji="1" lang="en-US" altLang="ja-JP" dirty="0" smtClean="0"/>
              <a:t>window</a:t>
            </a:r>
            <a:r>
              <a:rPr kumimoji="1" lang="ja-JP" altLang="en-US" dirty="0" smtClean="0"/>
              <a:t>の幅－主人公機の幅に移動することで、はみ出さないようを表現した。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はみ出ても描画する</a:t>
            </a:r>
            <a:r>
              <a:rPr lang="ja-JP" altLang="en-US" dirty="0">
                <a:solidFill>
                  <a:srgbClr val="FF0000"/>
                </a:solidFill>
              </a:rPr>
              <a:t>前</a:t>
            </a:r>
            <a:r>
              <a:rPr lang="ja-JP" altLang="en-US" dirty="0" smtClean="0">
                <a:solidFill>
                  <a:srgbClr val="FF0000"/>
                </a:solidFill>
              </a:rPr>
              <a:t>に位置を変更させてるので停止しているように見える。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11" y="4198333"/>
            <a:ext cx="3117413" cy="1576831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10694631" y="5315176"/>
            <a:ext cx="157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停止！</a:t>
            </a:r>
            <a:endParaRPr kumimoji="1" lang="ja-JP" altLang="en-US" sz="28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7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362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・４方向に対して同じ</a:t>
            </a:r>
            <a:r>
              <a:rPr lang="en-US" altLang="ja-JP" dirty="0"/>
              <a:t>A</a:t>
            </a:r>
            <a:r>
              <a:rPr kumimoji="1" lang="en-US" altLang="ja-JP" dirty="0" smtClean="0"/>
              <a:t>lgorithm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program</a:t>
            </a:r>
            <a:r>
              <a:rPr kumimoji="1" lang="ja-JP" altLang="en-US" dirty="0" smtClean="0"/>
              <a:t>を組む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Algorithm</a:t>
            </a:r>
            <a:r>
              <a:rPr lang="ja-JP" altLang="en-US" dirty="0" smtClean="0"/>
              <a:t>とは、問題</a:t>
            </a:r>
            <a:r>
              <a:rPr lang="ja-JP" altLang="en-US" dirty="0"/>
              <a:t>を解くための手順を定式化した形で表現した</a:t>
            </a:r>
            <a:r>
              <a:rPr lang="ja-JP" altLang="en-US" dirty="0" smtClean="0"/>
              <a:t>ものです。よって、</a:t>
            </a:r>
            <a:r>
              <a:rPr lang="ja-JP" altLang="en-US" dirty="0"/>
              <a:t> 「外に出ても、出てない位置に戻す</a:t>
            </a:r>
            <a:r>
              <a:rPr lang="ja-JP" altLang="en-US" dirty="0" smtClean="0"/>
              <a:t>」と言う</a:t>
            </a:r>
            <a:endParaRPr lang="en-US" altLang="ja-JP" dirty="0" smtClean="0"/>
          </a:p>
          <a:p>
            <a:r>
              <a:rPr kumimoji="1" lang="en-US" altLang="ja-JP" dirty="0" smtClean="0"/>
              <a:t>Algorithm</a:t>
            </a:r>
            <a:r>
              <a:rPr kumimoji="1" lang="ja-JP" altLang="en-US" dirty="0" err="1" smtClean="0"/>
              <a:t>は完</a:t>
            </a:r>
            <a:r>
              <a:rPr kumimoji="1" lang="ja-JP" altLang="en-US" dirty="0" smtClean="0"/>
              <a:t>成しているので、後は</a:t>
            </a:r>
            <a:r>
              <a:rPr kumimoji="1" lang="en-US" altLang="ja-JP" dirty="0" smtClean="0"/>
              <a:t>-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軸と</a:t>
            </a:r>
            <a:r>
              <a:rPr kumimoji="1" lang="en-US" altLang="ja-JP" dirty="0" smtClean="0"/>
              <a:t>+</a:t>
            </a:r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軸・</a:t>
            </a:r>
            <a:r>
              <a:rPr kumimoji="1" lang="en-US" altLang="ja-JP" dirty="0" smtClean="0"/>
              <a:t>-</a:t>
            </a:r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軸に対しても対応すれば良いのです。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88946"/>
            <a:ext cx="3968750" cy="3103641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 flipV="1">
            <a:off x="2126939" y="1663700"/>
            <a:ext cx="9836" cy="7448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1066804" y="2602342"/>
            <a:ext cx="787396" cy="3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485640" y="2590476"/>
            <a:ext cx="787400" cy="118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136775" y="2767442"/>
            <a:ext cx="3560" cy="6367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0500" y="1219200"/>
            <a:ext cx="3968750" cy="29479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15" y="1114022"/>
            <a:ext cx="4071938" cy="5418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直線矢印コネクタ 17"/>
          <p:cNvCxnSpPr/>
          <p:nvPr/>
        </p:nvCxnSpPr>
        <p:spPr>
          <a:xfrm flipH="1" flipV="1">
            <a:off x="7899404" y="2407025"/>
            <a:ext cx="1104896" cy="148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004300" y="219984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＋Ｘ軸方向に対しての処理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951405" y="3258556"/>
            <a:ext cx="1104896" cy="148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056301" y="305137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＋</a:t>
            </a:r>
            <a:r>
              <a:rPr lang="ja-JP" altLang="en-US" dirty="0" smtClean="0"/>
              <a:t>Ｙ軸方向に対しての処理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 flipV="1">
            <a:off x="7951405" y="4156593"/>
            <a:ext cx="1104896" cy="148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056301" y="3949415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－Ｙ軸方向に対しての処理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7983157" y="4985612"/>
            <a:ext cx="1104896" cy="148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088053" y="480129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－</a:t>
            </a:r>
            <a:r>
              <a:rPr lang="ja-JP" altLang="en-US" dirty="0"/>
              <a:t>Ｘ</a:t>
            </a:r>
            <a:r>
              <a:rPr lang="ja-JP" altLang="en-US" dirty="0" smtClean="0"/>
              <a:t>軸方向に対しての処理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7278" y="5252563"/>
            <a:ext cx="351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Comment</a:t>
            </a:r>
            <a:r>
              <a:rPr lang="ja-JP" altLang="en-US" dirty="0" smtClean="0"/>
              <a:t>の内容も領域に対しての</a:t>
            </a:r>
            <a:endParaRPr lang="en-US" altLang="ja-JP" dirty="0" smtClean="0"/>
          </a:p>
          <a:p>
            <a:r>
              <a:rPr kumimoji="1" lang="ja-JP" altLang="en-US" dirty="0" smtClean="0"/>
              <a:t>処理として書きました。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7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029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・弾丸は領域外に出ると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するようにする。</a:t>
            </a:r>
            <a:endParaRPr lang="en-US" altLang="ja-JP" dirty="0" smtClean="0"/>
          </a:p>
          <a:p>
            <a:r>
              <a:rPr kumimoji="1" lang="ja-JP" altLang="en-US" dirty="0"/>
              <a:t>弾丸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を押せば、たくさん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が発生し自動的に動いて勝手に領域外</a:t>
            </a:r>
            <a:r>
              <a:rPr lang="ja-JP" altLang="en-US" dirty="0"/>
              <a:t>行</a:t>
            </a:r>
            <a:r>
              <a:rPr lang="ja-JP" altLang="en-US" dirty="0" smtClean="0"/>
              <a:t>くのでこれは領域外では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しないといけま</a:t>
            </a:r>
            <a:endParaRPr lang="en-US" altLang="ja-JP" dirty="0" smtClean="0"/>
          </a:p>
          <a:p>
            <a:r>
              <a:rPr lang="ja-JP" altLang="en-US" dirty="0" smtClean="0"/>
              <a:t>せん。</a:t>
            </a:r>
            <a:r>
              <a:rPr lang="en-US" altLang="ja-JP" b="1" dirty="0" smtClean="0"/>
              <a:t>Bullect.cpp</a:t>
            </a:r>
            <a:r>
              <a:rPr lang="ja-JP" altLang="en-US" dirty="0" smtClean="0"/>
              <a:t>のＡｃｔｉｏｎ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に領域外に出たら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を破棄する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を追加しましょう。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00329"/>
            <a:ext cx="4497388" cy="36460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4660900" y="1714500"/>
            <a:ext cx="1155700" cy="1155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816600" y="1529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7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1844</Words>
  <Application>Microsoft Office PowerPoint</Application>
  <PresentationFormat>ユーザー設定</PresentationFormat>
  <Paragraphs>304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Ｇａｍｅ開発指南書４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lan6b</cp:lastModifiedBy>
  <cp:revision>240</cp:revision>
  <dcterms:created xsi:type="dcterms:W3CDTF">2016-04-21T00:45:06Z</dcterms:created>
  <dcterms:modified xsi:type="dcterms:W3CDTF">2016-09-05T05:43:33Z</dcterms:modified>
</cp:coreProperties>
</file>