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5" d="100"/>
          <a:sy n="75" d="100"/>
        </p:scale>
        <p:origin x="-120"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2016/9/5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2016/9/5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2016/9/5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2016/9/5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2016/9/5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2016/9/5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2016/9/5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2016/9/5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smtClean="0"/>
              <a:t>Ｇａｍ</a:t>
            </a:r>
            <a:r>
              <a:rPr lang="ja-JP" altLang="en-US"/>
              <a:t>ｅ</a:t>
            </a:r>
            <a:r>
              <a:rPr kumimoji="1" lang="ja-JP" altLang="en-US" smtClean="0"/>
              <a:t>開発指南書</a:t>
            </a:r>
            <a:r>
              <a:rPr lang="ja-JP" altLang="en-US"/>
              <a:t>５</a:t>
            </a:r>
            <a:endParaRPr kumimoji="1" lang="ja-JP" altLang="en-US"/>
          </a:p>
        </p:txBody>
      </p:sp>
      <p:sp>
        <p:nvSpPr>
          <p:cNvPr id="3" name="サブタイトル 2"/>
          <p:cNvSpPr>
            <a:spLocks noGrp="1"/>
          </p:cNvSpPr>
          <p:nvPr>
            <p:ph type="subTitle" idx="1"/>
          </p:nvPr>
        </p:nvSpPr>
        <p:spPr/>
        <p:txBody>
          <a:bodyPr/>
          <a:lstStyle/>
          <a:p>
            <a:r>
              <a:rPr lang="ja-JP" altLang="en-US"/>
              <a:t>ＳｈｏｏｔｉｎｇＧａｍｅ</a:t>
            </a:r>
            <a:r>
              <a:rPr kumimoji="1" lang="ja-JP" altLang="en-US" smtClean="0"/>
              <a:t>開発</a:t>
            </a:r>
            <a:endParaRPr lang="en-US" altLang="ja-JP"/>
          </a:p>
          <a:p>
            <a:r>
              <a:rPr lang="ja-JP" altLang="en-US"/>
              <a:t>敵</a:t>
            </a:r>
            <a:r>
              <a:rPr lang="ja-JP" altLang="en-US" smtClean="0"/>
              <a:t>を作る・あたり判定を知る</a:t>
            </a:r>
            <a:endParaRPr kumimoji="1"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9118522" cy="646331"/>
          </a:xfrm>
          <a:prstGeom prst="rect">
            <a:avLst/>
          </a:prstGeom>
          <a:noFill/>
        </p:spPr>
        <p:txBody>
          <a:bodyPr wrap="none" rtlCol="0">
            <a:spAutoFit/>
          </a:bodyPr>
          <a:lstStyle/>
          <a:p>
            <a:r>
              <a:rPr kumimoji="1" lang="ja-JP" altLang="en-US" smtClean="0"/>
              <a:t>・</a:t>
            </a:r>
            <a:r>
              <a:rPr kumimoji="1" lang="en-US" altLang="ja-JP" err="1" smtClean="0"/>
              <a:t>HitBox</a:t>
            </a:r>
            <a:r>
              <a:rPr kumimoji="1" lang="ja-JP" altLang="en-US" smtClean="0"/>
              <a:t>の概要</a:t>
            </a:r>
            <a:endParaRPr kumimoji="1" lang="en-US" altLang="ja-JP" smtClean="0"/>
          </a:p>
          <a:p>
            <a:r>
              <a:rPr lang="ja-JP" altLang="en-US"/>
              <a:t>　</a:t>
            </a:r>
            <a:r>
              <a:rPr lang="en-US" altLang="ja-JP" err="1" smtClean="0"/>
              <a:t>HitBox</a:t>
            </a:r>
            <a:r>
              <a:rPr lang="ja-JP" altLang="en-US" err="1" smtClean="0"/>
              <a:t>には</a:t>
            </a:r>
            <a:r>
              <a:rPr lang="ja-JP" altLang="en-US" smtClean="0"/>
              <a:t>色々な情報を入れる必要があります。以下の図のような感じだと思ってください。</a:t>
            </a:r>
            <a:endParaRPr kumimoji="1" lang="ja-JP" altLang="en-US"/>
          </a:p>
        </p:txBody>
      </p:sp>
      <p:sp>
        <p:nvSpPr>
          <p:cNvPr id="3" name="正方形/長方形 2"/>
          <p:cNvSpPr/>
          <p:nvPr/>
        </p:nvSpPr>
        <p:spPr>
          <a:xfrm>
            <a:off x="6143774" y="2222500"/>
            <a:ext cx="1943100" cy="149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2"/>
          <a:stretch>
            <a:fillRect/>
          </a:stretch>
        </p:blipFill>
        <p:spPr>
          <a:xfrm>
            <a:off x="1048462" y="2125676"/>
            <a:ext cx="2011615" cy="1595424"/>
          </a:xfrm>
          <a:prstGeom prst="rect">
            <a:avLst/>
          </a:prstGeom>
          <a:ln>
            <a:solidFill>
              <a:schemeClr val="tx1"/>
            </a:solidFill>
          </a:ln>
        </p:spPr>
      </p:pic>
      <p:sp>
        <p:nvSpPr>
          <p:cNvPr id="7" name="テキスト ボックス 6"/>
          <p:cNvSpPr txBox="1"/>
          <p:nvPr/>
        </p:nvSpPr>
        <p:spPr>
          <a:xfrm>
            <a:off x="1587900" y="2787134"/>
            <a:ext cx="932738" cy="369332"/>
          </a:xfrm>
          <a:prstGeom prst="rect">
            <a:avLst/>
          </a:prstGeom>
          <a:solidFill>
            <a:schemeClr val="bg1"/>
          </a:solidFill>
          <a:ln>
            <a:solidFill>
              <a:schemeClr val="tx1"/>
            </a:solidFill>
          </a:ln>
        </p:spPr>
        <p:txBody>
          <a:bodyPr wrap="square" rtlCol="0">
            <a:spAutoFit/>
          </a:bodyPr>
          <a:lstStyle/>
          <a:p>
            <a:r>
              <a:rPr kumimoji="1" lang="en-US" altLang="ja-JP" smtClean="0"/>
              <a:t>Object</a:t>
            </a:r>
            <a:endParaRPr kumimoji="1" lang="ja-JP" altLang="en-US"/>
          </a:p>
        </p:txBody>
      </p:sp>
      <p:sp>
        <p:nvSpPr>
          <p:cNvPr id="14" name="テキスト ボックス 13"/>
          <p:cNvSpPr txBox="1"/>
          <p:nvPr/>
        </p:nvSpPr>
        <p:spPr>
          <a:xfrm>
            <a:off x="6864855" y="5420398"/>
            <a:ext cx="2444038" cy="807913"/>
          </a:xfrm>
          <a:prstGeom prst="rect">
            <a:avLst/>
          </a:prstGeom>
          <a:noFill/>
          <a:ln>
            <a:solidFill>
              <a:schemeClr val="tx1"/>
            </a:solidFill>
          </a:ln>
        </p:spPr>
        <p:txBody>
          <a:bodyPr wrap="square" rtlCol="0">
            <a:spAutoFit/>
          </a:bodyPr>
          <a:lstStyle/>
          <a:p>
            <a:pPr algn="ctr"/>
            <a:r>
              <a:rPr kumimoji="1" lang="en-US" altLang="ja-JP" sz="1050" smtClean="0"/>
              <a:t>       </a:t>
            </a:r>
          </a:p>
          <a:p>
            <a:pPr algn="ctr"/>
            <a:r>
              <a:rPr kumimoji="1" lang="en-US" altLang="ja-JP" sz="1050" smtClean="0"/>
              <a:t>   </a:t>
            </a:r>
            <a:r>
              <a:rPr lang="en-US" altLang="ja-JP" err="1" smtClean="0"/>
              <a:t>HitBox</a:t>
            </a:r>
            <a:r>
              <a:rPr kumimoji="1" lang="en-US" altLang="ja-JP" err="1" smtClean="0"/>
              <a:t>Manager</a:t>
            </a:r>
            <a:endParaRPr kumimoji="1" lang="en-US" altLang="ja-JP" smtClean="0"/>
          </a:p>
          <a:p>
            <a:pPr algn="ctr"/>
            <a:endParaRPr kumimoji="1" lang="ja-JP" altLang="en-US"/>
          </a:p>
        </p:txBody>
      </p:sp>
      <p:cxnSp>
        <p:nvCxnSpPr>
          <p:cNvPr id="15" name="直線矢印コネクタ 14"/>
          <p:cNvCxnSpPr/>
          <p:nvPr/>
        </p:nvCxnSpPr>
        <p:spPr>
          <a:xfrm flipV="1">
            <a:off x="7188200" y="3721100"/>
            <a:ext cx="0" cy="16992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7223006" y="4974866"/>
            <a:ext cx="2797882" cy="369332"/>
          </a:xfrm>
          <a:prstGeom prst="rect">
            <a:avLst/>
          </a:prstGeom>
          <a:noFill/>
        </p:spPr>
        <p:txBody>
          <a:bodyPr wrap="none" rtlCol="0">
            <a:spAutoFit/>
          </a:bodyPr>
          <a:lstStyle/>
          <a:p>
            <a:r>
              <a:rPr lang="ja-JP" altLang="en-US" dirty="0" smtClean="0"/>
              <a:t>②情報</a:t>
            </a:r>
            <a:r>
              <a:rPr lang="ja-JP" altLang="en-US" dirty="0" smtClean="0"/>
              <a:t>を元に</a:t>
            </a:r>
            <a:r>
              <a:rPr lang="en-US" altLang="ja-JP" dirty="0" err="1" smtClean="0"/>
              <a:t>HitBox</a:t>
            </a:r>
            <a:r>
              <a:rPr lang="ja-JP" altLang="en-US" dirty="0" smtClean="0"/>
              <a:t>を作成</a:t>
            </a:r>
            <a:endParaRPr kumimoji="1" lang="ja-JP" altLang="en-US" dirty="0"/>
          </a:p>
        </p:txBody>
      </p:sp>
      <p:sp>
        <p:nvSpPr>
          <p:cNvPr id="17" name="テキスト ボックス 16"/>
          <p:cNvSpPr txBox="1"/>
          <p:nvPr/>
        </p:nvSpPr>
        <p:spPr>
          <a:xfrm>
            <a:off x="6694200" y="2769851"/>
            <a:ext cx="800540" cy="369332"/>
          </a:xfrm>
          <a:prstGeom prst="rect">
            <a:avLst/>
          </a:prstGeom>
          <a:noFill/>
        </p:spPr>
        <p:txBody>
          <a:bodyPr wrap="none" rtlCol="0">
            <a:spAutoFit/>
          </a:bodyPr>
          <a:lstStyle/>
          <a:p>
            <a:r>
              <a:rPr kumimoji="1" lang="en-US" altLang="ja-JP" err="1" smtClean="0"/>
              <a:t>HitBox</a:t>
            </a:r>
            <a:endParaRPr kumimoji="1" lang="ja-JP" altLang="en-US"/>
          </a:p>
        </p:txBody>
      </p:sp>
      <p:sp>
        <p:nvSpPr>
          <p:cNvPr id="20" name="テキスト ボックス 19"/>
          <p:cNvSpPr txBox="1"/>
          <p:nvPr/>
        </p:nvSpPr>
        <p:spPr>
          <a:xfrm rot="154060">
            <a:off x="3242337" y="2581939"/>
            <a:ext cx="2920671" cy="307777"/>
          </a:xfrm>
          <a:prstGeom prst="rect">
            <a:avLst/>
          </a:prstGeom>
          <a:noFill/>
        </p:spPr>
        <p:txBody>
          <a:bodyPr wrap="none" rtlCol="0">
            <a:spAutoFit/>
          </a:bodyPr>
          <a:lstStyle/>
          <a:p>
            <a:r>
              <a:rPr lang="ja-JP" altLang="en-US" sz="1400" dirty="0" smtClean="0"/>
              <a:t>③</a:t>
            </a:r>
            <a:r>
              <a:rPr lang="en-US" altLang="ja-JP" sz="1400" dirty="0" smtClean="0">
                <a:solidFill>
                  <a:schemeClr val="accent1">
                    <a:lumMod val="75000"/>
                  </a:schemeClr>
                </a:solidFill>
              </a:rPr>
              <a:t>t</a:t>
            </a:r>
            <a:r>
              <a:rPr kumimoji="1" lang="en-US" altLang="ja-JP" sz="1400" dirty="0" smtClean="0">
                <a:solidFill>
                  <a:schemeClr val="accent1">
                    <a:lumMod val="75000"/>
                  </a:schemeClr>
                </a:solidFill>
              </a:rPr>
              <a:t>his</a:t>
            </a:r>
            <a:r>
              <a:rPr kumimoji="1" lang="ja-JP" altLang="en-US" sz="1400" dirty="0" smtClean="0"/>
              <a:t>で</a:t>
            </a:r>
            <a:r>
              <a:rPr kumimoji="1" lang="en-US" altLang="ja-JP" sz="1400" dirty="0" err="1" smtClean="0"/>
              <a:t>HitBox</a:t>
            </a:r>
            <a:r>
              <a:rPr lang="ja-JP" altLang="en-US" sz="1400" dirty="0" smtClean="0"/>
              <a:t>が</a:t>
            </a:r>
            <a:r>
              <a:rPr lang="en-US" altLang="ja-JP" sz="1400" dirty="0" smtClean="0"/>
              <a:t>Object</a:t>
            </a:r>
            <a:r>
              <a:rPr lang="ja-JP" altLang="en-US" sz="1400" dirty="0" smtClean="0"/>
              <a:t>を</a:t>
            </a:r>
            <a:r>
              <a:rPr kumimoji="1" lang="ja-JP" altLang="en-US" sz="1400" dirty="0" smtClean="0"/>
              <a:t>認識できる</a:t>
            </a:r>
            <a:endParaRPr kumimoji="1" lang="ja-JP" altLang="en-US" sz="1400" dirty="0"/>
          </a:p>
        </p:txBody>
      </p:sp>
      <p:cxnSp>
        <p:nvCxnSpPr>
          <p:cNvPr id="22" name="直線矢印コネクタ 21"/>
          <p:cNvCxnSpPr/>
          <p:nvPr/>
        </p:nvCxnSpPr>
        <p:spPr>
          <a:xfrm>
            <a:off x="3060077" y="3619500"/>
            <a:ext cx="3804778" cy="2082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rot="1879981">
            <a:off x="2975776" y="4510065"/>
            <a:ext cx="3403817" cy="369332"/>
          </a:xfrm>
          <a:prstGeom prst="rect">
            <a:avLst/>
          </a:prstGeom>
          <a:noFill/>
        </p:spPr>
        <p:txBody>
          <a:bodyPr wrap="none" rtlCol="0">
            <a:spAutoFit/>
          </a:bodyPr>
          <a:lstStyle/>
          <a:p>
            <a:r>
              <a:rPr kumimoji="1" lang="ja-JP" altLang="en-US" dirty="0" smtClean="0"/>
              <a:t>①</a:t>
            </a:r>
            <a:r>
              <a:rPr kumimoji="1" lang="en-US" altLang="ja-JP" dirty="0" err="1" smtClean="0"/>
              <a:t>HitBox</a:t>
            </a:r>
            <a:r>
              <a:rPr kumimoji="1" lang="ja-JP" altLang="en-US" dirty="0" smtClean="0"/>
              <a:t>を作成時に、情報を渡す</a:t>
            </a:r>
            <a:endParaRPr kumimoji="1" lang="ja-JP" altLang="en-US" dirty="0"/>
          </a:p>
        </p:txBody>
      </p:sp>
      <p:sp>
        <p:nvSpPr>
          <p:cNvPr id="24" name="円/楕円 23"/>
          <p:cNvSpPr/>
          <p:nvPr/>
        </p:nvSpPr>
        <p:spPr>
          <a:xfrm>
            <a:off x="6067574" y="2140988"/>
            <a:ext cx="147130" cy="16124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5630871" y="1802368"/>
            <a:ext cx="1071319" cy="369332"/>
          </a:xfrm>
          <a:prstGeom prst="rect">
            <a:avLst/>
          </a:prstGeom>
          <a:noFill/>
        </p:spPr>
        <p:txBody>
          <a:bodyPr wrap="none" rtlCol="0">
            <a:spAutoFit/>
          </a:bodyPr>
          <a:lstStyle/>
          <a:p>
            <a:r>
              <a:rPr kumimoji="1" lang="en-US" altLang="ja-JP" err="1" smtClean="0"/>
              <a:t>Pos</a:t>
            </a:r>
            <a:r>
              <a:rPr kumimoji="1" lang="en-US" altLang="ja-JP" smtClean="0"/>
              <a:t>( x , y)</a:t>
            </a:r>
            <a:endParaRPr kumimoji="1" lang="ja-JP" altLang="en-US"/>
          </a:p>
        </p:txBody>
      </p:sp>
      <p:cxnSp>
        <p:nvCxnSpPr>
          <p:cNvPr id="27" name="直線矢印コネクタ 26"/>
          <p:cNvCxnSpPr>
            <a:stCxn id="24" idx="6"/>
          </p:cNvCxnSpPr>
          <p:nvPr/>
        </p:nvCxnSpPr>
        <p:spPr>
          <a:xfrm flipV="1">
            <a:off x="6214704" y="2221610"/>
            <a:ext cx="1872170" cy="1"/>
          </a:xfrm>
          <a:prstGeom prst="straightConnector1">
            <a:avLst/>
          </a:prstGeom>
          <a:ln w="412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6141139" y="2297005"/>
            <a:ext cx="0" cy="1448688"/>
          </a:xfrm>
          <a:prstGeom prst="straightConnector1">
            <a:avLst/>
          </a:prstGeom>
          <a:ln w="412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7661116" y="1814178"/>
            <a:ext cx="851515" cy="369332"/>
          </a:xfrm>
          <a:prstGeom prst="rect">
            <a:avLst/>
          </a:prstGeom>
          <a:noFill/>
        </p:spPr>
        <p:txBody>
          <a:bodyPr wrap="none" rtlCol="0">
            <a:spAutoFit/>
          </a:bodyPr>
          <a:lstStyle/>
          <a:p>
            <a:r>
              <a:rPr lang="ja-JP" altLang="en-US" smtClean="0"/>
              <a:t>横幅</a:t>
            </a:r>
            <a:r>
              <a:rPr lang="en-US" altLang="ja-JP"/>
              <a:t>W</a:t>
            </a:r>
            <a:endParaRPr kumimoji="1" lang="ja-JP" altLang="en-US"/>
          </a:p>
        </p:txBody>
      </p:sp>
      <p:sp>
        <p:nvSpPr>
          <p:cNvPr id="33" name="テキスト ボックス 32"/>
          <p:cNvSpPr txBox="1"/>
          <p:nvPr/>
        </p:nvSpPr>
        <p:spPr>
          <a:xfrm>
            <a:off x="5696632" y="3731327"/>
            <a:ext cx="790601" cy="369332"/>
          </a:xfrm>
          <a:prstGeom prst="rect">
            <a:avLst/>
          </a:prstGeom>
          <a:noFill/>
        </p:spPr>
        <p:txBody>
          <a:bodyPr wrap="none" rtlCol="0">
            <a:spAutoFit/>
          </a:bodyPr>
          <a:lstStyle/>
          <a:p>
            <a:r>
              <a:rPr lang="ja-JP" altLang="en-US" smtClean="0"/>
              <a:t>縦幅</a:t>
            </a:r>
            <a:r>
              <a:rPr lang="en-US" altLang="ja-JP" smtClean="0"/>
              <a:t>H</a:t>
            </a:r>
            <a:endParaRPr kumimoji="1" lang="ja-JP" altLang="en-US"/>
          </a:p>
        </p:txBody>
      </p:sp>
      <p:sp>
        <p:nvSpPr>
          <p:cNvPr id="34" name="角丸四角形吹き出し 33"/>
          <p:cNvSpPr/>
          <p:nvPr/>
        </p:nvSpPr>
        <p:spPr>
          <a:xfrm>
            <a:off x="8865978" y="1409700"/>
            <a:ext cx="3186321" cy="3488966"/>
          </a:xfrm>
          <a:prstGeom prst="wedgeRoundRectCallout">
            <a:avLst>
              <a:gd name="adj1" fmla="val -83653"/>
              <a:gd name="adj2" fmla="val -173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mtClean="0">
                <a:solidFill>
                  <a:schemeClr val="tx1"/>
                </a:solidFill>
              </a:rPr>
              <a:t>属性</a:t>
            </a:r>
            <a:r>
              <a:rPr lang="en-US" altLang="ja-JP" smtClean="0">
                <a:solidFill>
                  <a:schemeClr val="tx1"/>
                </a:solidFill>
              </a:rPr>
              <a:t>(ELEMENT:</a:t>
            </a:r>
            <a:r>
              <a:rPr lang="ja-JP" altLang="en-US">
                <a:solidFill>
                  <a:schemeClr val="tx1"/>
                </a:solidFill>
              </a:rPr>
              <a:t>要素</a:t>
            </a:r>
            <a:r>
              <a:rPr lang="en-US" altLang="ja-JP" smtClean="0">
                <a:solidFill>
                  <a:schemeClr val="tx1"/>
                </a:solidFill>
              </a:rPr>
              <a:t>)</a:t>
            </a:r>
            <a:r>
              <a:rPr lang="ja-JP" altLang="en-US" smtClean="0">
                <a:solidFill>
                  <a:schemeClr val="tx1"/>
                </a:solidFill>
              </a:rPr>
              <a:t>：</a:t>
            </a:r>
            <a:endParaRPr lang="en-US" altLang="ja-JP" smtClean="0">
              <a:solidFill>
                <a:schemeClr val="tx1"/>
              </a:solidFill>
            </a:endParaRPr>
          </a:p>
          <a:p>
            <a:r>
              <a:rPr lang="ja-JP" altLang="en-US" smtClean="0">
                <a:solidFill>
                  <a:schemeClr val="tx1"/>
                </a:solidFill>
              </a:rPr>
              <a:t>属性を持たせる事で同属性同士だと当たり判定実行させないようにできる。</a:t>
            </a:r>
            <a:endParaRPr lang="en-US" altLang="ja-JP" smtClean="0">
              <a:solidFill>
                <a:schemeClr val="tx1"/>
              </a:solidFill>
            </a:endParaRPr>
          </a:p>
          <a:p>
            <a:endParaRPr lang="en-US" altLang="ja-JP" smtClean="0">
              <a:solidFill>
                <a:schemeClr val="tx1"/>
              </a:solidFill>
            </a:endParaRPr>
          </a:p>
          <a:p>
            <a:r>
              <a:rPr lang="en-US" altLang="ja-JP" err="1" smtClean="0">
                <a:solidFill>
                  <a:schemeClr val="tx1"/>
                </a:solidFill>
              </a:rPr>
              <a:t>ObjectName</a:t>
            </a:r>
            <a:r>
              <a:rPr lang="en-US" altLang="ja-JP" smtClean="0">
                <a:solidFill>
                  <a:schemeClr val="tx1"/>
                </a:solidFill>
              </a:rPr>
              <a:t>:</a:t>
            </a:r>
          </a:p>
          <a:p>
            <a:r>
              <a:rPr lang="en-US" altLang="ja-JP" smtClean="0">
                <a:solidFill>
                  <a:schemeClr val="tx1"/>
                </a:solidFill>
              </a:rPr>
              <a:t> </a:t>
            </a:r>
            <a:r>
              <a:rPr lang="ja-JP" altLang="en-US" smtClean="0">
                <a:solidFill>
                  <a:schemeClr val="tx1"/>
                </a:solidFill>
              </a:rPr>
              <a:t>　この</a:t>
            </a:r>
            <a:r>
              <a:rPr lang="en-US" altLang="ja-JP" err="1" smtClean="0">
                <a:solidFill>
                  <a:schemeClr val="tx1"/>
                </a:solidFill>
              </a:rPr>
              <a:t>HitBox</a:t>
            </a:r>
            <a:r>
              <a:rPr lang="ja-JP" altLang="en-US" smtClean="0">
                <a:solidFill>
                  <a:schemeClr val="tx1"/>
                </a:solidFill>
              </a:rPr>
              <a:t>と関連を持つ</a:t>
            </a:r>
            <a:endParaRPr lang="en-US" altLang="ja-JP" smtClean="0">
              <a:solidFill>
                <a:schemeClr val="tx1"/>
              </a:solidFill>
            </a:endParaRPr>
          </a:p>
          <a:p>
            <a:r>
              <a:rPr lang="en-US" altLang="ja-JP" err="1" smtClean="0">
                <a:solidFill>
                  <a:schemeClr val="tx1"/>
                </a:solidFill>
              </a:rPr>
              <a:t>ObjectName</a:t>
            </a:r>
            <a:r>
              <a:rPr lang="ja-JP" altLang="en-US" smtClean="0">
                <a:solidFill>
                  <a:schemeClr val="tx1"/>
                </a:solidFill>
              </a:rPr>
              <a:t>情報</a:t>
            </a:r>
            <a:endParaRPr lang="en-US" altLang="ja-JP" smtClean="0">
              <a:solidFill>
                <a:schemeClr val="tx1"/>
              </a:solidFill>
            </a:endParaRPr>
          </a:p>
          <a:p>
            <a:endParaRPr lang="en-US" altLang="ja-JP" smtClean="0">
              <a:solidFill>
                <a:schemeClr val="tx1"/>
              </a:solidFill>
            </a:endParaRPr>
          </a:p>
          <a:p>
            <a:r>
              <a:rPr lang="en-US" altLang="ja-JP" smtClean="0">
                <a:solidFill>
                  <a:schemeClr val="tx1"/>
                </a:solidFill>
              </a:rPr>
              <a:t>Point:</a:t>
            </a:r>
          </a:p>
          <a:p>
            <a:r>
              <a:rPr lang="ja-JP" altLang="en-US" smtClean="0">
                <a:solidFill>
                  <a:schemeClr val="tx1"/>
                </a:solidFill>
              </a:rPr>
              <a:t>　個別情報</a:t>
            </a:r>
            <a:endParaRPr lang="en-US" altLang="ja-JP" smtClean="0">
              <a:solidFill>
                <a:schemeClr val="tx1"/>
              </a:solidFill>
            </a:endParaRPr>
          </a:p>
        </p:txBody>
      </p:sp>
      <p:sp>
        <p:nvSpPr>
          <p:cNvPr id="35" name="テキスト ボックス 34"/>
          <p:cNvSpPr txBox="1"/>
          <p:nvPr/>
        </p:nvSpPr>
        <p:spPr>
          <a:xfrm>
            <a:off x="9739069" y="1512224"/>
            <a:ext cx="720069" cy="253916"/>
          </a:xfrm>
          <a:prstGeom prst="rect">
            <a:avLst/>
          </a:prstGeom>
          <a:noFill/>
        </p:spPr>
        <p:txBody>
          <a:bodyPr wrap="none" rtlCol="0">
            <a:spAutoFit/>
          </a:bodyPr>
          <a:lstStyle/>
          <a:p>
            <a:r>
              <a:rPr lang="ja-JP" altLang="en-US" sz="1050" dirty="0"/>
              <a:t>エレメント</a:t>
            </a:r>
            <a:endParaRPr kumimoji="1" lang="ja-JP" altLang="en-US" sz="1050" dirty="0"/>
          </a:p>
        </p:txBody>
      </p:sp>
      <p:cxnSp>
        <p:nvCxnSpPr>
          <p:cNvPr id="37" name="直線矢印コネクタ 36"/>
          <p:cNvCxnSpPr>
            <a:stCxn id="17" idx="1"/>
          </p:cNvCxnSpPr>
          <p:nvPr/>
        </p:nvCxnSpPr>
        <p:spPr>
          <a:xfrm flipH="1" flipV="1">
            <a:off x="3083726" y="2826788"/>
            <a:ext cx="3610474" cy="1277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a:off x="3156350" y="3021349"/>
            <a:ext cx="3423868" cy="721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6934082" y="6228311"/>
            <a:ext cx="2296141" cy="369332"/>
          </a:xfrm>
          <a:prstGeom prst="rect">
            <a:avLst/>
          </a:prstGeom>
          <a:noFill/>
        </p:spPr>
        <p:txBody>
          <a:bodyPr wrap="none" rtlCol="0">
            <a:spAutoFit/>
          </a:bodyPr>
          <a:lstStyle/>
          <a:p>
            <a:r>
              <a:rPr kumimoji="1" lang="en-US" altLang="ja-JP" err="1" smtClean="0"/>
              <a:t>HitBox</a:t>
            </a:r>
            <a:r>
              <a:rPr kumimoji="1" lang="ja-JP" altLang="en-US" smtClean="0"/>
              <a:t>を管理するモノ</a:t>
            </a:r>
            <a:endParaRPr kumimoji="1" lang="ja-JP" altLang="en-US"/>
          </a:p>
        </p:txBody>
      </p:sp>
    </p:spTree>
    <p:extLst>
      <p:ext uri="{BB962C8B-B14F-4D97-AF65-F5344CB8AC3E}">
        <p14:creationId xmlns:p14="http://schemas.microsoft.com/office/powerpoint/2010/main" val="1648122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12296956" cy="1200329"/>
          </a:xfrm>
          <a:prstGeom prst="rect">
            <a:avLst/>
          </a:prstGeom>
        </p:spPr>
        <p:txBody>
          <a:bodyPr wrap="none">
            <a:spAutoFit/>
          </a:bodyPr>
          <a:lstStyle/>
          <a:p>
            <a:r>
              <a:rPr lang="ja-JP" altLang="en-US" smtClean="0"/>
              <a:t>・属性</a:t>
            </a:r>
            <a:r>
              <a:rPr lang="en-US" altLang="ja-JP"/>
              <a:t>(ELEMENT:</a:t>
            </a:r>
            <a:r>
              <a:rPr lang="ja-JP" altLang="en-US"/>
              <a:t>要素</a:t>
            </a:r>
            <a:r>
              <a:rPr lang="en-US" altLang="ja-JP" smtClean="0"/>
              <a:t>)</a:t>
            </a:r>
            <a:r>
              <a:rPr lang="ja-JP" altLang="en-US" smtClean="0"/>
              <a:t>を知る。</a:t>
            </a:r>
            <a:endParaRPr lang="en-US" altLang="ja-JP" smtClean="0"/>
          </a:p>
          <a:p>
            <a:r>
              <a:rPr lang="ja-JP" altLang="en-US"/>
              <a:t>　</a:t>
            </a:r>
            <a:r>
              <a:rPr lang="ja-JP" altLang="en-US" smtClean="0"/>
              <a:t>主人公機が放った弾丸が主人公機と当たり判定をする必要が無いですよね。属性とはこのような無駄な処理を省くための措</a:t>
            </a:r>
            <a:endParaRPr lang="en-US" altLang="ja-JP" smtClean="0"/>
          </a:p>
          <a:p>
            <a:r>
              <a:rPr lang="ja-JP" altLang="en-US" smtClean="0"/>
              <a:t>置です。基本的には同属性同士では当たり判定は実行しないと言うモノです。属性はこちらで用意していますのでそれを使って</a:t>
            </a:r>
            <a:endParaRPr lang="en-US" altLang="ja-JP" smtClean="0"/>
          </a:p>
          <a:p>
            <a:r>
              <a:rPr lang="ja-JP" altLang="en-US" smtClean="0"/>
              <a:t>ください。属性一覧は、</a:t>
            </a:r>
            <a:r>
              <a:rPr lang="en-US" altLang="ja-JP" err="1" smtClean="0"/>
              <a:t>GameHead.h</a:t>
            </a:r>
            <a:r>
              <a:rPr lang="ja-JP" altLang="en-US" smtClean="0"/>
              <a:t>にあります。</a:t>
            </a:r>
            <a:endParaRPr lang="en-US" altLang="ja-JP" smtClean="0"/>
          </a:p>
        </p:txBody>
      </p:sp>
      <p:pic>
        <p:nvPicPr>
          <p:cNvPr id="5" name="図 4"/>
          <p:cNvPicPr>
            <a:picLocks noChangeAspect="1"/>
          </p:cNvPicPr>
          <p:nvPr/>
        </p:nvPicPr>
        <p:blipFill>
          <a:blip r:embed="rId2"/>
          <a:stretch>
            <a:fillRect/>
          </a:stretch>
        </p:blipFill>
        <p:spPr>
          <a:xfrm>
            <a:off x="312737" y="1754187"/>
            <a:ext cx="7164498" cy="4240213"/>
          </a:xfrm>
          <a:prstGeom prst="rect">
            <a:avLst/>
          </a:prstGeom>
          <a:ln>
            <a:solidFill>
              <a:schemeClr val="tx1"/>
            </a:solidFill>
          </a:ln>
        </p:spPr>
      </p:pic>
      <p:cxnSp>
        <p:nvCxnSpPr>
          <p:cNvPr id="8" name="直線矢印コネクタ 7"/>
          <p:cNvCxnSpPr/>
          <p:nvPr/>
        </p:nvCxnSpPr>
        <p:spPr>
          <a:xfrm flipH="1" flipV="1">
            <a:off x="2616200" y="3289301"/>
            <a:ext cx="939800" cy="17779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3556000" y="3289301"/>
            <a:ext cx="3799438" cy="369332"/>
          </a:xfrm>
          <a:prstGeom prst="rect">
            <a:avLst/>
          </a:prstGeom>
          <a:noFill/>
        </p:spPr>
        <p:txBody>
          <a:bodyPr wrap="none" rtlCol="0">
            <a:spAutoFit/>
          </a:bodyPr>
          <a:lstStyle/>
          <a:p>
            <a:r>
              <a:rPr lang="ja-JP" altLang="en-US" smtClean="0"/>
              <a:t>主人公</a:t>
            </a:r>
            <a:r>
              <a:rPr lang="ja-JP" altLang="en-US"/>
              <a:t>機</a:t>
            </a:r>
            <a:r>
              <a:rPr lang="ja-JP" altLang="en-US" smtClean="0"/>
              <a:t>はこの属性を使用しました。</a:t>
            </a:r>
            <a:endParaRPr kumimoji="1" lang="ja-JP" altLang="en-US"/>
          </a:p>
        </p:txBody>
      </p:sp>
      <p:sp>
        <p:nvSpPr>
          <p:cNvPr id="12" name="正方形/長方形 11"/>
          <p:cNvSpPr/>
          <p:nvPr/>
        </p:nvSpPr>
        <p:spPr>
          <a:xfrm>
            <a:off x="208117" y="1337628"/>
            <a:ext cx="3908442" cy="369332"/>
          </a:xfrm>
          <a:prstGeom prst="rect">
            <a:avLst/>
          </a:prstGeom>
        </p:spPr>
        <p:txBody>
          <a:bodyPr wrap="none">
            <a:spAutoFit/>
          </a:bodyPr>
          <a:lstStyle/>
          <a:p>
            <a:r>
              <a:rPr lang="en-US" altLang="ja-JP" err="1" smtClean="0"/>
              <a:t>GameHead.h</a:t>
            </a:r>
            <a:r>
              <a:rPr lang="ja-JP" altLang="en-US" smtClean="0"/>
              <a:t>　</a:t>
            </a:r>
            <a:r>
              <a:rPr lang="ja-JP" altLang="en-US" b="1" smtClean="0"/>
              <a:t>確認だけ、してください。</a:t>
            </a:r>
            <a:endParaRPr lang="ja-JP" altLang="en-US" b="1"/>
          </a:p>
        </p:txBody>
      </p:sp>
      <p:sp>
        <p:nvSpPr>
          <p:cNvPr id="13" name="テキスト ボックス 12"/>
          <p:cNvSpPr txBox="1"/>
          <p:nvPr/>
        </p:nvSpPr>
        <p:spPr>
          <a:xfrm>
            <a:off x="312737" y="6451600"/>
            <a:ext cx="4581703" cy="369332"/>
          </a:xfrm>
          <a:prstGeom prst="rect">
            <a:avLst/>
          </a:prstGeom>
          <a:noFill/>
        </p:spPr>
        <p:txBody>
          <a:bodyPr wrap="none" rtlCol="0">
            <a:spAutoFit/>
          </a:bodyPr>
          <a:lstStyle/>
          <a:p>
            <a:r>
              <a:rPr lang="ja-JP" altLang="en-US"/>
              <a:t>今</a:t>
            </a:r>
            <a:r>
              <a:rPr lang="ja-JP" altLang="en-US" smtClean="0"/>
              <a:t>は、</a:t>
            </a:r>
            <a:r>
              <a:rPr lang="en-US" altLang="ja-JP" err="1" smtClean="0"/>
              <a:t>ElEMENT</a:t>
            </a:r>
            <a:r>
              <a:rPr lang="ja-JP" altLang="en-US" smtClean="0"/>
              <a:t>を変更する必要はありません。</a:t>
            </a:r>
            <a:endParaRPr kumimoji="1" lang="ja-JP" altLang="en-US"/>
          </a:p>
        </p:txBody>
      </p:sp>
    </p:spTree>
    <p:extLst>
      <p:ext uri="{BB962C8B-B14F-4D97-AF65-F5344CB8AC3E}">
        <p14:creationId xmlns:p14="http://schemas.microsoft.com/office/powerpoint/2010/main" val="2464029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700087" y="923330"/>
            <a:ext cx="1964796" cy="2006600"/>
          </a:xfrm>
          <a:prstGeom prst="rect">
            <a:avLst/>
          </a:prstGeom>
        </p:spPr>
      </p:pic>
      <p:pic>
        <p:nvPicPr>
          <p:cNvPr id="5" name="図 4"/>
          <p:cNvPicPr>
            <a:picLocks noChangeAspect="1"/>
          </p:cNvPicPr>
          <p:nvPr/>
        </p:nvPicPr>
        <p:blipFill>
          <a:blip r:embed="rId3"/>
          <a:stretch>
            <a:fillRect/>
          </a:stretch>
        </p:blipFill>
        <p:spPr>
          <a:xfrm>
            <a:off x="700087" y="4089400"/>
            <a:ext cx="1964796" cy="1602860"/>
          </a:xfrm>
          <a:prstGeom prst="rect">
            <a:avLst/>
          </a:prstGeom>
        </p:spPr>
      </p:pic>
      <p:sp>
        <p:nvSpPr>
          <p:cNvPr id="6" name="テキスト ボックス 5"/>
          <p:cNvSpPr txBox="1"/>
          <p:nvPr/>
        </p:nvSpPr>
        <p:spPr>
          <a:xfrm>
            <a:off x="0" y="0"/>
            <a:ext cx="12364923" cy="923330"/>
          </a:xfrm>
          <a:prstGeom prst="rect">
            <a:avLst/>
          </a:prstGeom>
          <a:noFill/>
        </p:spPr>
        <p:txBody>
          <a:bodyPr wrap="none" rtlCol="0">
            <a:spAutoFit/>
          </a:bodyPr>
          <a:lstStyle/>
          <a:p>
            <a:r>
              <a:rPr kumimoji="1" lang="ja-JP" altLang="en-US" smtClean="0"/>
              <a:t>・当たり判定を用意して実行すると</a:t>
            </a:r>
            <a:endParaRPr kumimoji="1" lang="en-US" altLang="ja-JP" smtClean="0"/>
          </a:p>
          <a:p>
            <a:r>
              <a:rPr lang="ja-JP" altLang="en-US"/>
              <a:t>　</a:t>
            </a:r>
            <a:r>
              <a:rPr lang="ja-JP" altLang="en-US" smtClean="0"/>
              <a:t>当たり判定の</a:t>
            </a:r>
            <a:r>
              <a:rPr lang="en-US" altLang="ja-JP" smtClean="0"/>
              <a:t>program</a:t>
            </a:r>
            <a:r>
              <a:rPr lang="ja-JP" altLang="en-US" smtClean="0"/>
              <a:t>を書き込んで実行すると</a:t>
            </a:r>
            <a:r>
              <a:rPr lang="en-US" altLang="ja-JP" err="1" smtClean="0"/>
              <a:t>HitBox</a:t>
            </a:r>
            <a:r>
              <a:rPr lang="ja-JP" altLang="en-US" smtClean="0"/>
              <a:t>が現れます。これは</a:t>
            </a:r>
            <a:r>
              <a:rPr lang="en-US" altLang="ja-JP" err="1" smtClean="0"/>
              <a:t>DebugMode</a:t>
            </a:r>
            <a:r>
              <a:rPr lang="ja-JP" altLang="en-US" smtClean="0"/>
              <a:t>のみの確認用ですから</a:t>
            </a:r>
            <a:r>
              <a:rPr lang="en-US" altLang="ja-JP" smtClean="0"/>
              <a:t>Release</a:t>
            </a:r>
            <a:r>
              <a:rPr lang="ja-JP" altLang="en-US" smtClean="0"/>
              <a:t>（完成版）</a:t>
            </a:r>
            <a:endParaRPr lang="en-US" altLang="ja-JP" smtClean="0"/>
          </a:p>
          <a:p>
            <a:r>
              <a:rPr lang="ja-JP" altLang="en-US" smtClean="0"/>
              <a:t>時には表示されません。</a:t>
            </a:r>
            <a:r>
              <a:rPr lang="ja-JP" altLang="en-US" b="1" smtClean="0">
                <a:solidFill>
                  <a:srgbClr val="FF0000"/>
                </a:solidFill>
              </a:rPr>
              <a:t>あくまで確認用</a:t>
            </a:r>
            <a:r>
              <a:rPr lang="ja-JP" altLang="en-US" smtClean="0"/>
              <a:t>です。</a:t>
            </a:r>
            <a:endParaRPr lang="en-US" altLang="ja-JP" smtClean="0"/>
          </a:p>
        </p:txBody>
      </p:sp>
      <p:sp>
        <p:nvSpPr>
          <p:cNvPr id="7" name="テキスト ボックス 6"/>
          <p:cNvSpPr txBox="1"/>
          <p:nvPr/>
        </p:nvSpPr>
        <p:spPr>
          <a:xfrm>
            <a:off x="7115876" y="200055"/>
            <a:ext cx="1135247" cy="261610"/>
          </a:xfrm>
          <a:prstGeom prst="rect">
            <a:avLst/>
          </a:prstGeom>
          <a:noFill/>
        </p:spPr>
        <p:txBody>
          <a:bodyPr wrap="none" rtlCol="0">
            <a:spAutoFit/>
          </a:bodyPr>
          <a:lstStyle/>
          <a:p>
            <a:r>
              <a:rPr kumimoji="1" lang="ja-JP" altLang="en-US" sz="1100" smtClean="0"/>
              <a:t>デバック　モード</a:t>
            </a:r>
            <a:endParaRPr kumimoji="1" lang="ja-JP" altLang="en-US" sz="1100"/>
          </a:p>
        </p:txBody>
      </p:sp>
      <p:sp>
        <p:nvSpPr>
          <p:cNvPr id="8" name="テキスト ボックス 7"/>
          <p:cNvSpPr txBox="1"/>
          <p:nvPr/>
        </p:nvSpPr>
        <p:spPr>
          <a:xfrm>
            <a:off x="10541000" y="187354"/>
            <a:ext cx="615874" cy="246221"/>
          </a:xfrm>
          <a:prstGeom prst="rect">
            <a:avLst/>
          </a:prstGeom>
          <a:noFill/>
        </p:spPr>
        <p:txBody>
          <a:bodyPr wrap="none" rtlCol="0">
            <a:spAutoFit/>
          </a:bodyPr>
          <a:lstStyle/>
          <a:p>
            <a:r>
              <a:rPr kumimoji="1" lang="ja-JP" altLang="en-US" sz="1000" smtClean="0"/>
              <a:t>リリース</a:t>
            </a:r>
            <a:endParaRPr kumimoji="1" lang="ja-JP" altLang="en-US" sz="1000"/>
          </a:p>
        </p:txBody>
      </p:sp>
      <p:sp>
        <p:nvSpPr>
          <p:cNvPr id="9" name="テキスト ボックス 8"/>
          <p:cNvSpPr txBox="1"/>
          <p:nvPr/>
        </p:nvSpPr>
        <p:spPr>
          <a:xfrm>
            <a:off x="110766" y="3048000"/>
            <a:ext cx="12143389" cy="923330"/>
          </a:xfrm>
          <a:prstGeom prst="rect">
            <a:avLst/>
          </a:prstGeom>
          <a:noFill/>
        </p:spPr>
        <p:txBody>
          <a:bodyPr wrap="none" rtlCol="0">
            <a:spAutoFit/>
          </a:bodyPr>
          <a:lstStyle/>
          <a:p>
            <a:r>
              <a:rPr kumimoji="1" lang="ja-JP" altLang="en-US" smtClean="0"/>
              <a:t>・</a:t>
            </a:r>
            <a:r>
              <a:rPr kumimoji="1" lang="en-US" altLang="ja-JP" smtClean="0"/>
              <a:t>Key</a:t>
            </a:r>
            <a:r>
              <a:rPr kumimoji="1" lang="ja-JP" altLang="en-US" smtClean="0"/>
              <a:t>を入力しても</a:t>
            </a:r>
            <a:r>
              <a:rPr kumimoji="1" lang="en-US" altLang="ja-JP" err="1" smtClean="0"/>
              <a:t>HitBox</a:t>
            </a:r>
            <a:r>
              <a:rPr kumimoji="1" lang="ja-JP" altLang="en-US" smtClean="0"/>
              <a:t>は動かない</a:t>
            </a:r>
            <a:endParaRPr kumimoji="1" lang="en-US" altLang="ja-JP" smtClean="0"/>
          </a:p>
          <a:p>
            <a:r>
              <a:rPr kumimoji="1" lang="ja-JP" altLang="en-US" smtClean="0"/>
              <a:t>主人公機は動く命令をしていますが、</a:t>
            </a:r>
            <a:r>
              <a:rPr kumimoji="1" lang="en-US" altLang="ja-JP" err="1" smtClean="0"/>
              <a:t>HitBox</a:t>
            </a:r>
            <a:r>
              <a:rPr kumimoji="1" lang="ja-JP" altLang="en-US" smtClean="0"/>
              <a:t>にそんな命令を書いていないので、動くわけがありません。よって下の図のような</a:t>
            </a:r>
            <a:endParaRPr kumimoji="1" lang="en-US" altLang="ja-JP" smtClean="0"/>
          </a:p>
          <a:p>
            <a:r>
              <a:rPr lang="ja-JP" altLang="en-US"/>
              <a:t>事</a:t>
            </a:r>
            <a:r>
              <a:rPr lang="ja-JP" altLang="en-US" smtClean="0"/>
              <a:t>になってしまいます。</a:t>
            </a:r>
            <a:endParaRPr kumimoji="1" lang="en-US" altLang="ja-JP" smtClean="0"/>
          </a:p>
        </p:txBody>
      </p:sp>
      <p:cxnSp>
        <p:nvCxnSpPr>
          <p:cNvPr id="10" name="直線矢印コネクタ 9"/>
          <p:cNvCxnSpPr/>
          <p:nvPr/>
        </p:nvCxnSpPr>
        <p:spPr>
          <a:xfrm flipH="1">
            <a:off x="1892300" y="923330"/>
            <a:ext cx="1219201" cy="80387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266700" y="6096000"/>
            <a:ext cx="4963538" cy="369332"/>
          </a:xfrm>
          <a:prstGeom prst="rect">
            <a:avLst/>
          </a:prstGeom>
          <a:noFill/>
        </p:spPr>
        <p:txBody>
          <a:bodyPr wrap="none" rtlCol="0">
            <a:spAutoFit/>
          </a:bodyPr>
          <a:lstStyle/>
          <a:p>
            <a:r>
              <a:rPr lang="en-US" altLang="ja-JP" err="1" smtClean="0"/>
              <a:t>HitBox</a:t>
            </a:r>
            <a:r>
              <a:rPr lang="ja-JP" altLang="en-US" smtClean="0"/>
              <a:t>の情報を変更する方法を見て行きましょう。</a:t>
            </a:r>
            <a:endParaRPr kumimoji="1" lang="ja-JP" altLang="en-US"/>
          </a:p>
        </p:txBody>
      </p:sp>
    </p:spTree>
    <p:extLst>
      <p:ext uri="{BB962C8B-B14F-4D97-AF65-F5344CB8AC3E}">
        <p14:creationId xmlns:p14="http://schemas.microsoft.com/office/powerpoint/2010/main" val="125579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033102" cy="646331"/>
          </a:xfrm>
          <a:prstGeom prst="rect">
            <a:avLst/>
          </a:prstGeom>
          <a:noFill/>
        </p:spPr>
        <p:txBody>
          <a:bodyPr wrap="none" rtlCol="0">
            <a:spAutoFit/>
          </a:bodyPr>
          <a:lstStyle/>
          <a:p>
            <a:r>
              <a:rPr kumimoji="1" lang="ja-JP" altLang="en-US" smtClean="0"/>
              <a:t>・</a:t>
            </a:r>
            <a:r>
              <a:rPr kumimoji="1" lang="en-US" altLang="ja-JP" err="1" smtClean="0"/>
              <a:t>HitBox</a:t>
            </a:r>
            <a:r>
              <a:rPr kumimoji="1" lang="ja-JP" altLang="en-US" smtClean="0"/>
              <a:t>の情報を更新する</a:t>
            </a:r>
            <a:endParaRPr kumimoji="1" lang="en-US" altLang="ja-JP" smtClean="0"/>
          </a:p>
          <a:p>
            <a:r>
              <a:rPr lang="ja-JP" altLang="en-US" smtClean="0"/>
              <a:t>　</a:t>
            </a:r>
            <a:r>
              <a:rPr lang="en-US" altLang="ja-JP" err="1" smtClean="0"/>
              <a:t>HitBox</a:t>
            </a:r>
            <a:r>
              <a:rPr lang="ja-JP" altLang="en-US" smtClean="0"/>
              <a:t>の情報を更新するには、</a:t>
            </a:r>
            <a:r>
              <a:rPr lang="en-US" altLang="ja-JP" err="1" smtClean="0"/>
              <a:t>HitBoxManager</a:t>
            </a:r>
            <a:r>
              <a:rPr lang="ja-JP" altLang="en-US" smtClean="0"/>
              <a:t>が管理する</a:t>
            </a:r>
            <a:r>
              <a:rPr lang="en-US" altLang="ja-JP" err="1" smtClean="0"/>
              <a:t>HitBox</a:t>
            </a:r>
            <a:r>
              <a:rPr lang="ja-JP" altLang="en-US" smtClean="0"/>
              <a:t>探し出し、更新用の入り口を引っ張ってくる必要があります</a:t>
            </a:r>
            <a:endParaRPr kumimoji="1" lang="ja-JP" altLang="en-US"/>
          </a:p>
        </p:txBody>
      </p:sp>
      <p:sp>
        <p:nvSpPr>
          <p:cNvPr id="18" name="正方形/長方形 17"/>
          <p:cNvSpPr/>
          <p:nvPr/>
        </p:nvSpPr>
        <p:spPr>
          <a:xfrm>
            <a:off x="8206879" y="1066463"/>
            <a:ext cx="1943100" cy="149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p:cNvPicPr>
            <a:picLocks noChangeAspect="1"/>
          </p:cNvPicPr>
          <p:nvPr/>
        </p:nvPicPr>
        <p:blipFill>
          <a:blip r:embed="rId2"/>
          <a:stretch>
            <a:fillRect/>
          </a:stretch>
        </p:blipFill>
        <p:spPr>
          <a:xfrm>
            <a:off x="770934" y="968832"/>
            <a:ext cx="2011615" cy="1595424"/>
          </a:xfrm>
          <a:prstGeom prst="rect">
            <a:avLst/>
          </a:prstGeom>
          <a:ln>
            <a:solidFill>
              <a:schemeClr val="tx1"/>
            </a:solidFill>
          </a:ln>
        </p:spPr>
      </p:pic>
      <p:sp>
        <p:nvSpPr>
          <p:cNvPr id="20" name="テキスト ボックス 19"/>
          <p:cNvSpPr txBox="1"/>
          <p:nvPr/>
        </p:nvSpPr>
        <p:spPr>
          <a:xfrm>
            <a:off x="1310372" y="1630290"/>
            <a:ext cx="932738" cy="369332"/>
          </a:xfrm>
          <a:prstGeom prst="rect">
            <a:avLst/>
          </a:prstGeom>
          <a:solidFill>
            <a:schemeClr val="bg1"/>
          </a:solidFill>
          <a:ln>
            <a:solidFill>
              <a:schemeClr val="tx1"/>
            </a:solidFill>
          </a:ln>
        </p:spPr>
        <p:txBody>
          <a:bodyPr wrap="square" rtlCol="0">
            <a:spAutoFit/>
          </a:bodyPr>
          <a:lstStyle/>
          <a:p>
            <a:r>
              <a:rPr kumimoji="1" lang="en-US" altLang="ja-JP" smtClean="0"/>
              <a:t>Object</a:t>
            </a:r>
            <a:endParaRPr kumimoji="1" lang="ja-JP" altLang="en-US"/>
          </a:p>
        </p:txBody>
      </p:sp>
      <p:sp>
        <p:nvSpPr>
          <p:cNvPr id="21" name="テキスト ボックス 20"/>
          <p:cNvSpPr txBox="1"/>
          <p:nvPr/>
        </p:nvSpPr>
        <p:spPr>
          <a:xfrm>
            <a:off x="8962159" y="3477946"/>
            <a:ext cx="2444038" cy="807913"/>
          </a:xfrm>
          <a:prstGeom prst="rect">
            <a:avLst/>
          </a:prstGeom>
          <a:noFill/>
          <a:ln>
            <a:solidFill>
              <a:schemeClr val="tx1"/>
            </a:solidFill>
          </a:ln>
        </p:spPr>
        <p:txBody>
          <a:bodyPr wrap="square" rtlCol="0">
            <a:spAutoFit/>
          </a:bodyPr>
          <a:lstStyle/>
          <a:p>
            <a:pPr algn="ctr"/>
            <a:r>
              <a:rPr kumimoji="1" lang="en-US" altLang="ja-JP" sz="1050" smtClean="0"/>
              <a:t>       </a:t>
            </a:r>
          </a:p>
          <a:p>
            <a:pPr algn="ctr"/>
            <a:r>
              <a:rPr kumimoji="1" lang="en-US" altLang="ja-JP" sz="1050" smtClean="0"/>
              <a:t>   </a:t>
            </a:r>
            <a:r>
              <a:rPr lang="en-US" altLang="ja-JP" err="1" smtClean="0"/>
              <a:t>HitBox</a:t>
            </a:r>
            <a:r>
              <a:rPr kumimoji="1" lang="en-US" altLang="ja-JP" err="1" smtClean="0"/>
              <a:t>Manager</a:t>
            </a:r>
            <a:endParaRPr kumimoji="1" lang="en-US" altLang="ja-JP" smtClean="0"/>
          </a:p>
          <a:p>
            <a:pPr algn="ctr"/>
            <a:endParaRPr kumimoji="1" lang="ja-JP" altLang="en-US"/>
          </a:p>
        </p:txBody>
      </p:sp>
      <p:sp>
        <p:nvSpPr>
          <p:cNvPr id="24" name="テキスト ボックス 23"/>
          <p:cNvSpPr txBox="1"/>
          <p:nvPr/>
        </p:nvSpPr>
        <p:spPr>
          <a:xfrm>
            <a:off x="8757305" y="1613814"/>
            <a:ext cx="800540" cy="369332"/>
          </a:xfrm>
          <a:prstGeom prst="rect">
            <a:avLst/>
          </a:prstGeom>
          <a:noFill/>
        </p:spPr>
        <p:txBody>
          <a:bodyPr wrap="none" rtlCol="0">
            <a:spAutoFit/>
          </a:bodyPr>
          <a:lstStyle/>
          <a:p>
            <a:r>
              <a:rPr kumimoji="1" lang="en-US" altLang="ja-JP" err="1" smtClean="0"/>
              <a:t>HitBox</a:t>
            </a:r>
            <a:endParaRPr kumimoji="1" lang="ja-JP" altLang="en-US"/>
          </a:p>
        </p:txBody>
      </p:sp>
      <p:cxnSp>
        <p:nvCxnSpPr>
          <p:cNvPr id="26" name="直線矢印コネクタ 25"/>
          <p:cNvCxnSpPr/>
          <p:nvPr/>
        </p:nvCxnSpPr>
        <p:spPr>
          <a:xfrm>
            <a:off x="2856114" y="2467566"/>
            <a:ext cx="5961789" cy="11773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2808289" y="2741512"/>
            <a:ext cx="4615366" cy="646331"/>
          </a:xfrm>
          <a:prstGeom prst="rect">
            <a:avLst/>
          </a:prstGeom>
          <a:solidFill>
            <a:schemeClr val="bg1"/>
          </a:solidFill>
          <a:ln>
            <a:solidFill>
              <a:srgbClr val="FF0000"/>
            </a:solidFill>
          </a:ln>
        </p:spPr>
        <p:txBody>
          <a:bodyPr wrap="none" rtlCol="0">
            <a:spAutoFit/>
          </a:bodyPr>
          <a:lstStyle/>
          <a:p>
            <a:r>
              <a:rPr kumimoji="1" lang="ja-JP" altLang="en-US" smtClean="0"/>
              <a:t>①　</a:t>
            </a:r>
            <a:r>
              <a:rPr kumimoji="1" lang="en-US" altLang="ja-JP" err="1" smtClean="0"/>
              <a:t>GetHitBox</a:t>
            </a:r>
            <a:r>
              <a:rPr kumimoji="1" lang="en-US" altLang="ja-JP" smtClean="0"/>
              <a:t>()</a:t>
            </a:r>
            <a:r>
              <a:rPr kumimoji="1" lang="ja-JP" altLang="en-US" smtClean="0"/>
              <a:t>で</a:t>
            </a:r>
            <a:r>
              <a:rPr kumimoji="1" lang="en-US" altLang="ja-JP" err="1" smtClean="0"/>
              <a:t>HitBox</a:t>
            </a:r>
            <a:r>
              <a:rPr kumimoji="1" lang="ja-JP" altLang="en-US" smtClean="0"/>
              <a:t>を探す</a:t>
            </a:r>
            <a:endParaRPr kumimoji="1" lang="en-US" altLang="ja-JP" smtClean="0"/>
          </a:p>
          <a:p>
            <a:r>
              <a:rPr kumimoji="1" lang="ja-JP" altLang="en-US" smtClean="0"/>
              <a:t>手がかりとして</a:t>
            </a:r>
            <a:r>
              <a:rPr kumimoji="1" lang="en-US" altLang="ja-JP" smtClean="0">
                <a:solidFill>
                  <a:srgbClr val="0070C0"/>
                </a:solidFill>
              </a:rPr>
              <a:t>this</a:t>
            </a:r>
            <a:r>
              <a:rPr kumimoji="1" lang="ja-JP" altLang="en-US" smtClean="0"/>
              <a:t>で</a:t>
            </a:r>
            <a:r>
              <a:rPr kumimoji="1" lang="en-US" altLang="ja-JP" smtClean="0"/>
              <a:t>Object</a:t>
            </a:r>
            <a:r>
              <a:rPr kumimoji="1" lang="ja-JP" altLang="en-US" smtClean="0"/>
              <a:t>の自身の情報渡す</a:t>
            </a:r>
            <a:endParaRPr kumimoji="1" lang="ja-JP" altLang="en-US"/>
          </a:p>
        </p:txBody>
      </p:sp>
      <p:sp>
        <p:nvSpPr>
          <p:cNvPr id="28" name="円/楕円 27"/>
          <p:cNvSpPr/>
          <p:nvPr/>
        </p:nvSpPr>
        <p:spPr>
          <a:xfrm>
            <a:off x="8130679" y="984951"/>
            <a:ext cx="147130" cy="16124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7693976" y="646331"/>
            <a:ext cx="1071319" cy="369332"/>
          </a:xfrm>
          <a:prstGeom prst="rect">
            <a:avLst/>
          </a:prstGeom>
          <a:noFill/>
        </p:spPr>
        <p:txBody>
          <a:bodyPr wrap="none" rtlCol="0">
            <a:spAutoFit/>
          </a:bodyPr>
          <a:lstStyle/>
          <a:p>
            <a:r>
              <a:rPr kumimoji="1" lang="en-US" altLang="ja-JP" err="1" smtClean="0"/>
              <a:t>Pos</a:t>
            </a:r>
            <a:r>
              <a:rPr kumimoji="1" lang="en-US" altLang="ja-JP" smtClean="0"/>
              <a:t>( x , y)</a:t>
            </a:r>
            <a:endParaRPr kumimoji="1" lang="ja-JP" altLang="en-US"/>
          </a:p>
        </p:txBody>
      </p:sp>
      <p:cxnSp>
        <p:nvCxnSpPr>
          <p:cNvPr id="30" name="直線矢印コネクタ 29"/>
          <p:cNvCxnSpPr>
            <a:stCxn id="28" idx="6"/>
          </p:cNvCxnSpPr>
          <p:nvPr/>
        </p:nvCxnSpPr>
        <p:spPr>
          <a:xfrm flipV="1">
            <a:off x="8277809" y="1065573"/>
            <a:ext cx="1872170" cy="1"/>
          </a:xfrm>
          <a:prstGeom prst="straightConnector1">
            <a:avLst/>
          </a:prstGeom>
          <a:ln w="412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8204244" y="1140968"/>
            <a:ext cx="0" cy="1448688"/>
          </a:xfrm>
          <a:prstGeom prst="straightConnector1">
            <a:avLst/>
          </a:prstGeom>
          <a:ln w="412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9724221" y="658141"/>
            <a:ext cx="851515" cy="369332"/>
          </a:xfrm>
          <a:prstGeom prst="rect">
            <a:avLst/>
          </a:prstGeom>
          <a:noFill/>
        </p:spPr>
        <p:txBody>
          <a:bodyPr wrap="none" rtlCol="0">
            <a:spAutoFit/>
          </a:bodyPr>
          <a:lstStyle/>
          <a:p>
            <a:r>
              <a:rPr lang="ja-JP" altLang="en-US" smtClean="0"/>
              <a:t>横幅</a:t>
            </a:r>
            <a:r>
              <a:rPr lang="en-US" altLang="ja-JP"/>
              <a:t>W</a:t>
            </a:r>
            <a:endParaRPr kumimoji="1" lang="ja-JP" altLang="en-US"/>
          </a:p>
        </p:txBody>
      </p:sp>
      <p:sp>
        <p:nvSpPr>
          <p:cNvPr id="36" name="テキスト ボックス 35"/>
          <p:cNvSpPr txBox="1"/>
          <p:nvPr/>
        </p:nvSpPr>
        <p:spPr>
          <a:xfrm>
            <a:off x="9110056" y="3916527"/>
            <a:ext cx="2296141" cy="369332"/>
          </a:xfrm>
          <a:prstGeom prst="rect">
            <a:avLst/>
          </a:prstGeom>
          <a:noFill/>
        </p:spPr>
        <p:txBody>
          <a:bodyPr wrap="none" rtlCol="0">
            <a:spAutoFit/>
          </a:bodyPr>
          <a:lstStyle/>
          <a:p>
            <a:r>
              <a:rPr kumimoji="1" lang="en-US" altLang="ja-JP" err="1" smtClean="0"/>
              <a:t>HitBox</a:t>
            </a:r>
            <a:r>
              <a:rPr kumimoji="1" lang="ja-JP" altLang="en-US" smtClean="0"/>
              <a:t>を管理するモノ</a:t>
            </a:r>
            <a:endParaRPr kumimoji="1" lang="ja-JP" altLang="en-US"/>
          </a:p>
        </p:txBody>
      </p:sp>
      <p:cxnSp>
        <p:nvCxnSpPr>
          <p:cNvPr id="39" name="直線矢印コネクタ 38"/>
          <p:cNvCxnSpPr>
            <a:stCxn id="21" idx="0"/>
          </p:cNvCxnSpPr>
          <p:nvPr/>
        </p:nvCxnSpPr>
        <p:spPr>
          <a:xfrm flipH="1" flipV="1">
            <a:off x="9724221" y="2564256"/>
            <a:ext cx="459957" cy="9136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8817903" y="2853427"/>
            <a:ext cx="2536272" cy="369332"/>
          </a:xfrm>
          <a:prstGeom prst="rect">
            <a:avLst/>
          </a:prstGeom>
          <a:solidFill>
            <a:schemeClr val="bg1"/>
          </a:solidFill>
          <a:ln>
            <a:solidFill>
              <a:srgbClr val="FF0000"/>
            </a:solidFill>
          </a:ln>
        </p:spPr>
        <p:txBody>
          <a:bodyPr wrap="none" rtlCol="0">
            <a:spAutoFit/>
          </a:bodyPr>
          <a:lstStyle/>
          <a:p>
            <a:r>
              <a:rPr kumimoji="1" lang="ja-JP" altLang="en-US" smtClean="0"/>
              <a:t>②　情報を元に探し出す</a:t>
            </a:r>
            <a:endParaRPr kumimoji="1" lang="ja-JP" altLang="en-US"/>
          </a:p>
        </p:txBody>
      </p:sp>
      <p:cxnSp>
        <p:nvCxnSpPr>
          <p:cNvPr id="44" name="直線矢印コネクタ 43"/>
          <p:cNvCxnSpPr/>
          <p:nvPr/>
        </p:nvCxnSpPr>
        <p:spPr>
          <a:xfrm flipH="1" flipV="1">
            <a:off x="2856114" y="1306075"/>
            <a:ext cx="5609136" cy="2057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3829269" y="1181929"/>
            <a:ext cx="2621230" cy="369332"/>
          </a:xfrm>
          <a:prstGeom prst="rect">
            <a:avLst/>
          </a:prstGeom>
          <a:solidFill>
            <a:schemeClr val="bg1"/>
          </a:solidFill>
          <a:ln>
            <a:solidFill>
              <a:srgbClr val="FF0000"/>
            </a:solidFill>
          </a:ln>
        </p:spPr>
        <p:txBody>
          <a:bodyPr wrap="none" rtlCol="0">
            <a:spAutoFit/>
          </a:bodyPr>
          <a:lstStyle/>
          <a:p>
            <a:r>
              <a:rPr lang="ja-JP" altLang="en-US" smtClean="0"/>
              <a:t>③更新用の入り口を渡す</a:t>
            </a:r>
            <a:endParaRPr kumimoji="1" lang="ja-JP" altLang="en-US"/>
          </a:p>
        </p:txBody>
      </p:sp>
      <p:cxnSp>
        <p:nvCxnSpPr>
          <p:cNvPr id="49" name="直線矢印コネクタ 48"/>
          <p:cNvCxnSpPr/>
          <p:nvPr/>
        </p:nvCxnSpPr>
        <p:spPr>
          <a:xfrm>
            <a:off x="2808289" y="1991693"/>
            <a:ext cx="5688011" cy="1272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3150428" y="1823692"/>
            <a:ext cx="4514377" cy="369332"/>
          </a:xfrm>
          <a:prstGeom prst="rect">
            <a:avLst/>
          </a:prstGeom>
          <a:solidFill>
            <a:schemeClr val="bg1"/>
          </a:solidFill>
          <a:ln>
            <a:solidFill>
              <a:srgbClr val="FF0000"/>
            </a:solidFill>
          </a:ln>
        </p:spPr>
        <p:txBody>
          <a:bodyPr wrap="none" rtlCol="0">
            <a:spAutoFit/>
          </a:bodyPr>
          <a:lstStyle/>
          <a:p>
            <a:r>
              <a:rPr lang="ja-JP" altLang="en-US"/>
              <a:t>④</a:t>
            </a:r>
            <a:r>
              <a:rPr lang="ja-JP" altLang="en-US" smtClean="0"/>
              <a:t>更新用の入り口から新しい情報に上書き</a:t>
            </a:r>
            <a:endParaRPr kumimoji="1" lang="ja-JP" altLang="en-US"/>
          </a:p>
        </p:txBody>
      </p:sp>
      <p:pic>
        <p:nvPicPr>
          <p:cNvPr id="57" name="図 56"/>
          <p:cNvPicPr>
            <a:picLocks noChangeAspect="1"/>
          </p:cNvPicPr>
          <p:nvPr/>
        </p:nvPicPr>
        <p:blipFill>
          <a:blip r:embed="rId3"/>
          <a:stretch>
            <a:fillRect/>
          </a:stretch>
        </p:blipFill>
        <p:spPr>
          <a:xfrm>
            <a:off x="177799" y="3650204"/>
            <a:ext cx="8090948" cy="3106196"/>
          </a:xfrm>
          <a:prstGeom prst="rect">
            <a:avLst/>
          </a:prstGeom>
          <a:ln>
            <a:solidFill>
              <a:schemeClr val="tx1"/>
            </a:solidFill>
          </a:ln>
        </p:spPr>
      </p:pic>
      <p:cxnSp>
        <p:nvCxnSpPr>
          <p:cNvPr id="65" name="直線矢印コネクタ 64"/>
          <p:cNvCxnSpPr/>
          <p:nvPr/>
        </p:nvCxnSpPr>
        <p:spPr>
          <a:xfrm flipH="1">
            <a:off x="2752999" y="4616352"/>
            <a:ext cx="714101" cy="35273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3059211" y="4255155"/>
            <a:ext cx="4463081" cy="369332"/>
          </a:xfrm>
          <a:prstGeom prst="rect">
            <a:avLst/>
          </a:prstGeom>
          <a:solidFill>
            <a:schemeClr val="bg1"/>
          </a:solidFill>
          <a:ln>
            <a:solidFill>
              <a:schemeClr val="tx1"/>
            </a:solidFill>
          </a:ln>
        </p:spPr>
        <p:txBody>
          <a:bodyPr wrap="none" rtlCol="0">
            <a:spAutoFit/>
          </a:bodyPr>
          <a:lstStyle/>
          <a:p>
            <a:r>
              <a:rPr kumimoji="1" lang="ja-JP" altLang="en-US" smtClean="0"/>
              <a:t>追加：主人公機の新しい座標を更新している</a:t>
            </a:r>
            <a:endParaRPr kumimoji="1" lang="ja-JP" altLang="en-US"/>
          </a:p>
        </p:txBody>
      </p:sp>
      <p:sp>
        <p:nvSpPr>
          <p:cNvPr id="67" name="テキスト ボックス 66"/>
          <p:cNvSpPr txBox="1"/>
          <p:nvPr/>
        </p:nvSpPr>
        <p:spPr>
          <a:xfrm>
            <a:off x="3006179" y="4753448"/>
            <a:ext cx="415498" cy="369332"/>
          </a:xfrm>
          <a:prstGeom prst="rect">
            <a:avLst/>
          </a:prstGeom>
          <a:noFill/>
        </p:spPr>
        <p:txBody>
          <a:bodyPr wrap="none" rtlCol="0">
            <a:spAutoFit/>
          </a:bodyPr>
          <a:lstStyle/>
          <a:p>
            <a:r>
              <a:rPr kumimoji="1" lang="ja-JP" altLang="en-US" smtClean="0"/>
              <a:t>①</a:t>
            </a:r>
            <a:endParaRPr kumimoji="1" lang="ja-JP" altLang="en-US"/>
          </a:p>
        </p:txBody>
      </p:sp>
      <p:sp>
        <p:nvSpPr>
          <p:cNvPr id="69" name="テキスト ボックス 68"/>
          <p:cNvSpPr txBox="1"/>
          <p:nvPr/>
        </p:nvSpPr>
        <p:spPr>
          <a:xfrm>
            <a:off x="626685" y="5434263"/>
            <a:ext cx="415498" cy="369332"/>
          </a:xfrm>
          <a:prstGeom prst="rect">
            <a:avLst/>
          </a:prstGeom>
          <a:noFill/>
        </p:spPr>
        <p:txBody>
          <a:bodyPr wrap="none" rtlCol="0">
            <a:spAutoFit/>
          </a:bodyPr>
          <a:lstStyle/>
          <a:p>
            <a:r>
              <a:rPr lang="ja-JP" altLang="en-US"/>
              <a:t>④</a:t>
            </a:r>
            <a:endParaRPr kumimoji="1" lang="ja-JP" altLang="en-US"/>
          </a:p>
        </p:txBody>
      </p:sp>
      <p:sp>
        <p:nvSpPr>
          <p:cNvPr id="70" name="テキスト ボックス 69"/>
          <p:cNvSpPr txBox="1"/>
          <p:nvPr/>
        </p:nvSpPr>
        <p:spPr>
          <a:xfrm>
            <a:off x="98756" y="3275568"/>
            <a:ext cx="1370375" cy="369332"/>
          </a:xfrm>
          <a:prstGeom prst="rect">
            <a:avLst/>
          </a:prstGeom>
          <a:noFill/>
        </p:spPr>
        <p:txBody>
          <a:bodyPr wrap="none" rtlCol="0">
            <a:spAutoFit/>
          </a:bodyPr>
          <a:lstStyle/>
          <a:p>
            <a:r>
              <a:rPr kumimoji="1" lang="en-US" altLang="ja-JP" smtClean="0"/>
              <a:t>ObjHero.cpp</a:t>
            </a:r>
            <a:endParaRPr kumimoji="1" lang="ja-JP" altLang="en-US"/>
          </a:p>
        </p:txBody>
      </p:sp>
      <p:pic>
        <p:nvPicPr>
          <p:cNvPr id="71" name="図 70"/>
          <p:cNvPicPr>
            <a:picLocks noChangeAspect="1"/>
          </p:cNvPicPr>
          <p:nvPr/>
        </p:nvPicPr>
        <p:blipFill>
          <a:blip r:embed="rId4"/>
          <a:stretch>
            <a:fillRect/>
          </a:stretch>
        </p:blipFill>
        <p:spPr>
          <a:xfrm>
            <a:off x="9386663" y="4984913"/>
            <a:ext cx="1344036" cy="1372632"/>
          </a:xfrm>
          <a:prstGeom prst="rect">
            <a:avLst/>
          </a:prstGeom>
        </p:spPr>
      </p:pic>
      <p:cxnSp>
        <p:nvCxnSpPr>
          <p:cNvPr id="72" name="直線矢印コネクタ 71"/>
          <p:cNvCxnSpPr/>
          <p:nvPr/>
        </p:nvCxnSpPr>
        <p:spPr>
          <a:xfrm flipV="1">
            <a:off x="10227117" y="5803595"/>
            <a:ext cx="434155" cy="728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9051350" y="6357545"/>
            <a:ext cx="1977144" cy="369332"/>
          </a:xfrm>
          <a:prstGeom prst="rect">
            <a:avLst/>
          </a:prstGeom>
          <a:noFill/>
        </p:spPr>
        <p:txBody>
          <a:bodyPr wrap="none" rtlCol="0">
            <a:spAutoFit/>
          </a:bodyPr>
          <a:lstStyle/>
          <a:p>
            <a:r>
              <a:rPr lang="ja-JP" altLang="en-US" smtClean="0"/>
              <a:t>これで</a:t>
            </a:r>
            <a:r>
              <a:rPr lang="en-US" altLang="ja-JP" err="1" smtClean="0"/>
              <a:t>HitBox</a:t>
            </a:r>
            <a:r>
              <a:rPr lang="ja-JP" altLang="en-US" smtClean="0"/>
              <a:t>も動く</a:t>
            </a:r>
            <a:endParaRPr kumimoji="1" lang="ja-JP" altLang="en-US"/>
          </a:p>
        </p:txBody>
      </p:sp>
      <p:cxnSp>
        <p:nvCxnSpPr>
          <p:cNvPr id="75" name="直線矢印コネクタ 74"/>
          <p:cNvCxnSpPr/>
          <p:nvPr/>
        </p:nvCxnSpPr>
        <p:spPr>
          <a:xfrm flipH="1" flipV="1">
            <a:off x="1776741" y="5568129"/>
            <a:ext cx="631472" cy="41357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p:cNvSpPr txBox="1"/>
          <p:nvPr/>
        </p:nvSpPr>
        <p:spPr>
          <a:xfrm>
            <a:off x="2389226" y="5764358"/>
            <a:ext cx="3580404" cy="369332"/>
          </a:xfrm>
          <a:prstGeom prst="rect">
            <a:avLst/>
          </a:prstGeom>
          <a:solidFill>
            <a:schemeClr val="bg1"/>
          </a:solidFill>
          <a:ln>
            <a:solidFill>
              <a:schemeClr val="tx1"/>
            </a:solidFill>
          </a:ln>
        </p:spPr>
        <p:txBody>
          <a:bodyPr wrap="none" rtlCol="0">
            <a:spAutoFit/>
          </a:bodyPr>
          <a:lstStyle/>
          <a:p>
            <a:r>
              <a:rPr kumimoji="1" lang="ja-JP" altLang="en-US" smtClean="0"/>
              <a:t>追加：</a:t>
            </a:r>
            <a:r>
              <a:rPr kumimoji="1" lang="en-US" altLang="ja-JP" err="1" smtClean="0"/>
              <a:t>SetPos</a:t>
            </a:r>
            <a:r>
              <a:rPr kumimoji="1" lang="ja-JP" altLang="en-US" smtClean="0"/>
              <a:t>で位置情報更新できる</a:t>
            </a:r>
            <a:endParaRPr kumimoji="1" lang="ja-JP" altLang="en-US"/>
          </a:p>
        </p:txBody>
      </p:sp>
    </p:spTree>
    <p:extLst>
      <p:ext uri="{BB962C8B-B14F-4D97-AF65-F5344CB8AC3E}">
        <p14:creationId xmlns:p14="http://schemas.microsoft.com/office/powerpoint/2010/main" val="3698213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727128" cy="646331"/>
          </a:xfrm>
          <a:prstGeom prst="rect">
            <a:avLst/>
          </a:prstGeom>
          <a:noFill/>
        </p:spPr>
        <p:txBody>
          <a:bodyPr wrap="none" rtlCol="0">
            <a:spAutoFit/>
          </a:bodyPr>
          <a:lstStyle/>
          <a:p>
            <a:r>
              <a:rPr kumimoji="1" lang="ja-JP" altLang="en-US" smtClean="0"/>
              <a:t>・敵にも</a:t>
            </a:r>
            <a:r>
              <a:rPr kumimoji="1" lang="en-US" altLang="ja-JP" err="1" smtClean="0"/>
              <a:t>HitBox</a:t>
            </a:r>
            <a:r>
              <a:rPr kumimoji="1" lang="ja-JP" altLang="en-US" smtClean="0"/>
              <a:t>を付ける</a:t>
            </a:r>
            <a:endParaRPr kumimoji="1" lang="en-US" altLang="ja-JP" smtClean="0"/>
          </a:p>
          <a:p>
            <a:r>
              <a:rPr lang="ja-JP" altLang="en-US"/>
              <a:t>　</a:t>
            </a:r>
            <a:r>
              <a:rPr lang="ja-JP" altLang="en-US" smtClean="0"/>
              <a:t>主人公機と同じ内容の</a:t>
            </a:r>
            <a:r>
              <a:rPr lang="en-US" altLang="ja-JP" smtClean="0"/>
              <a:t>program</a:t>
            </a:r>
            <a:r>
              <a:rPr lang="ja-JP" altLang="en-US" smtClean="0"/>
              <a:t>を記載します。</a:t>
            </a:r>
            <a:endParaRPr kumimoji="1" lang="ja-JP" altLang="en-US"/>
          </a:p>
        </p:txBody>
      </p:sp>
      <p:pic>
        <p:nvPicPr>
          <p:cNvPr id="5" name="図 4"/>
          <p:cNvPicPr>
            <a:picLocks noChangeAspect="1"/>
          </p:cNvPicPr>
          <p:nvPr/>
        </p:nvPicPr>
        <p:blipFill>
          <a:blip r:embed="rId2"/>
          <a:stretch>
            <a:fillRect/>
          </a:stretch>
        </p:blipFill>
        <p:spPr>
          <a:xfrm>
            <a:off x="320673" y="1184274"/>
            <a:ext cx="8635619" cy="4213226"/>
          </a:xfrm>
          <a:prstGeom prst="rect">
            <a:avLst/>
          </a:prstGeom>
          <a:ln>
            <a:solidFill>
              <a:schemeClr val="tx1"/>
            </a:solidFill>
          </a:ln>
        </p:spPr>
      </p:pic>
      <p:cxnSp>
        <p:nvCxnSpPr>
          <p:cNvPr id="6" name="直線矢印コネクタ 5"/>
          <p:cNvCxnSpPr/>
          <p:nvPr/>
        </p:nvCxnSpPr>
        <p:spPr>
          <a:xfrm flipH="1">
            <a:off x="3863529" y="1676400"/>
            <a:ext cx="584543" cy="317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448072" y="1491734"/>
            <a:ext cx="646331" cy="369332"/>
          </a:xfrm>
          <a:prstGeom prst="rect">
            <a:avLst/>
          </a:prstGeom>
          <a:noFill/>
        </p:spPr>
        <p:txBody>
          <a:bodyPr wrap="none" rtlCol="0">
            <a:spAutoFit/>
          </a:bodyPr>
          <a:lstStyle/>
          <a:p>
            <a:r>
              <a:rPr kumimoji="1" lang="ja-JP" altLang="en-US" smtClean="0"/>
              <a:t>追加</a:t>
            </a:r>
            <a:endParaRPr kumimoji="1" lang="ja-JP" altLang="en-US"/>
          </a:p>
        </p:txBody>
      </p:sp>
      <p:sp>
        <p:nvSpPr>
          <p:cNvPr id="9" name="テキスト ボックス 8"/>
          <p:cNvSpPr txBox="1"/>
          <p:nvPr/>
        </p:nvSpPr>
        <p:spPr>
          <a:xfrm>
            <a:off x="219074" y="814942"/>
            <a:ext cx="1530932" cy="369332"/>
          </a:xfrm>
          <a:prstGeom prst="rect">
            <a:avLst/>
          </a:prstGeom>
          <a:noFill/>
        </p:spPr>
        <p:txBody>
          <a:bodyPr wrap="none" rtlCol="0">
            <a:spAutoFit/>
          </a:bodyPr>
          <a:lstStyle/>
          <a:p>
            <a:r>
              <a:rPr kumimoji="1" lang="en-US" altLang="ja-JP" smtClean="0"/>
              <a:t>ObjEnemy.cpp</a:t>
            </a:r>
            <a:endParaRPr kumimoji="1" lang="ja-JP" altLang="en-US"/>
          </a:p>
        </p:txBody>
      </p:sp>
      <p:cxnSp>
        <p:nvCxnSpPr>
          <p:cNvPr id="10" name="直線矢印コネクタ 9"/>
          <p:cNvCxnSpPr/>
          <p:nvPr/>
        </p:nvCxnSpPr>
        <p:spPr>
          <a:xfrm flipH="1">
            <a:off x="3132731" y="3657600"/>
            <a:ext cx="400598" cy="38417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2976069" y="3288268"/>
            <a:ext cx="5835572" cy="369332"/>
          </a:xfrm>
          <a:prstGeom prst="rect">
            <a:avLst/>
          </a:prstGeom>
          <a:noFill/>
        </p:spPr>
        <p:txBody>
          <a:bodyPr wrap="none" rtlCol="0">
            <a:spAutoFit/>
          </a:bodyPr>
          <a:lstStyle/>
          <a:p>
            <a:r>
              <a:rPr kumimoji="1" lang="ja-JP" altLang="en-US" smtClean="0"/>
              <a:t>追加</a:t>
            </a:r>
            <a:r>
              <a:rPr kumimoji="1" lang="en-US" altLang="ja-JP" smtClean="0"/>
              <a:t>:</a:t>
            </a:r>
            <a:r>
              <a:rPr kumimoji="1" lang="en-US" altLang="ja-JP" err="1" smtClean="0"/>
              <a:t>HitBox</a:t>
            </a:r>
            <a:r>
              <a:rPr kumimoji="1" lang="ja-JP" altLang="en-US" smtClean="0"/>
              <a:t>を作成、</a:t>
            </a:r>
            <a:r>
              <a:rPr lang="en-US" altLang="ja-JP" smtClean="0"/>
              <a:t>ELEMENT</a:t>
            </a:r>
            <a:r>
              <a:rPr kumimoji="1" lang="ja-JP" altLang="en-US" smtClean="0"/>
              <a:t>と</a:t>
            </a:r>
            <a:r>
              <a:rPr kumimoji="1" lang="en-US" altLang="ja-JP" err="1" smtClean="0"/>
              <a:t>ObjName</a:t>
            </a:r>
            <a:r>
              <a:rPr kumimoji="1" lang="ja-JP" altLang="en-US" smtClean="0"/>
              <a:t>を気をつけましょう</a:t>
            </a:r>
            <a:endParaRPr kumimoji="1" lang="ja-JP" altLang="en-US"/>
          </a:p>
        </p:txBody>
      </p:sp>
      <p:sp>
        <p:nvSpPr>
          <p:cNvPr id="13" name="テキスト ボックス 12"/>
          <p:cNvSpPr txBox="1"/>
          <p:nvPr/>
        </p:nvSpPr>
        <p:spPr>
          <a:xfrm>
            <a:off x="256321" y="5404921"/>
            <a:ext cx="8764322" cy="369332"/>
          </a:xfrm>
          <a:prstGeom prst="rect">
            <a:avLst/>
          </a:prstGeom>
          <a:noFill/>
        </p:spPr>
        <p:txBody>
          <a:bodyPr wrap="none" rtlCol="0">
            <a:spAutoFit/>
          </a:bodyPr>
          <a:lstStyle/>
          <a:p>
            <a:r>
              <a:rPr kumimoji="1" lang="en-US" altLang="ja-JP" smtClean="0">
                <a:solidFill>
                  <a:srgbClr val="0070C0"/>
                </a:solidFill>
              </a:rPr>
              <a:t>this</a:t>
            </a:r>
            <a:r>
              <a:rPr kumimoji="1" lang="ja-JP" altLang="en-US" smtClean="0"/>
              <a:t>は、自分自身を指しますので、敵機の</a:t>
            </a:r>
            <a:r>
              <a:rPr kumimoji="1" lang="en-US" altLang="ja-JP" smtClean="0"/>
              <a:t>Method</a:t>
            </a:r>
            <a:r>
              <a:rPr kumimoji="1" lang="ja-JP" altLang="en-US" smtClean="0"/>
              <a:t>内なので敵機自身を指す事に</a:t>
            </a:r>
            <a:r>
              <a:rPr lang="ja-JP" altLang="en-US" smtClean="0"/>
              <a:t>なります</a:t>
            </a:r>
            <a:r>
              <a:rPr lang="ja-JP" altLang="en-US"/>
              <a:t>。</a:t>
            </a:r>
            <a:endParaRPr kumimoji="1" lang="ja-JP" altLang="en-US"/>
          </a:p>
        </p:txBody>
      </p:sp>
      <p:pic>
        <p:nvPicPr>
          <p:cNvPr id="14" name="図 13"/>
          <p:cNvPicPr>
            <a:picLocks noChangeAspect="1"/>
          </p:cNvPicPr>
          <p:nvPr/>
        </p:nvPicPr>
        <p:blipFill>
          <a:blip r:embed="rId3"/>
          <a:stretch>
            <a:fillRect/>
          </a:stretch>
        </p:blipFill>
        <p:spPr>
          <a:xfrm>
            <a:off x="9853612" y="1971674"/>
            <a:ext cx="1476375" cy="1200150"/>
          </a:xfrm>
          <a:prstGeom prst="rect">
            <a:avLst/>
          </a:prstGeom>
        </p:spPr>
      </p:pic>
      <p:cxnSp>
        <p:nvCxnSpPr>
          <p:cNvPr id="15" name="直線矢印コネクタ 14"/>
          <p:cNvCxnSpPr/>
          <p:nvPr/>
        </p:nvCxnSpPr>
        <p:spPr>
          <a:xfrm flipH="1">
            <a:off x="6472832" y="3472934"/>
            <a:ext cx="2887068" cy="1172089"/>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9429734" y="3195935"/>
            <a:ext cx="2622565" cy="923330"/>
          </a:xfrm>
          <a:prstGeom prst="rect">
            <a:avLst/>
          </a:prstGeom>
          <a:noFill/>
        </p:spPr>
        <p:txBody>
          <a:bodyPr wrap="square" rtlCol="0">
            <a:spAutoFit/>
          </a:bodyPr>
          <a:lstStyle/>
          <a:p>
            <a:r>
              <a:rPr kumimoji="1" lang="ja-JP" altLang="en-US" smtClean="0"/>
              <a:t>指定した</a:t>
            </a:r>
            <a:r>
              <a:rPr kumimoji="1" lang="en-US" altLang="ja-JP" smtClean="0"/>
              <a:t>ELEMENT</a:t>
            </a:r>
            <a:r>
              <a:rPr kumimoji="1" lang="ja-JP" altLang="en-US" smtClean="0"/>
              <a:t>に</a:t>
            </a:r>
            <a:r>
              <a:rPr lang="ja-JP" altLang="en-US" smtClean="0"/>
              <a:t>よって</a:t>
            </a:r>
            <a:r>
              <a:rPr lang="en-US" altLang="ja-JP" smtClean="0"/>
              <a:t>Debug</a:t>
            </a:r>
            <a:r>
              <a:rPr lang="ja-JP" altLang="en-US" smtClean="0"/>
              <a:t>用の</a:t>
            </a:r>
            <a:r>
              <a:rPr lang="en-US" altLang="ja-JP" err="1" smtClean="0"/>
              <a:t>HitBox</a:t>
            </a:r>
            <a:r>
              <a:rPr lang="ja-JP" altLang="en-US" smtClean="0"/>
              <a:t>の色が変わります</a:t>
            </a:r>
            <a:endParaRPr kumimoji="1" lang="en-US" altLang="ja-JP" smtClean="0"/>
          </a:p>
        </p:txBody>
      </p:sp>
    </p:spTree>
    <p:extLst>
      <p:ext uri="{BB962C8B-B14F-4D97-AF65-F5344CB8AC3E}">
        <p14:creationId xmlns:p14="http://schemas.microsoft.com/office/powerpoint/2010/main" val="3677716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071949" cy="369332"/>
          </a:xfrm>
          <a:prstGeom prst="rect">
            <a:avLst/>
          </a:prstGeom>
          <a:noFill/>
        </p:spPr>
        <p:txBody>
          <a:bodyPr wrap="none" rtlCol="0">
            <a:spAutoFit/>
          </a:bodyPr>
          <a:lstStyle/>
          <a:p>
            <a:r>
              <a:rPr kumimoji="1" lang="ja-JP" altLang="en-US" smtClean="0"/>
              <a:t>・動かないけど、更新用の入り口を作る</a:t>
            </a:r>
            <a:endParaRPr kumimoji="1" lang="ja-JP" altLang="en-US"/>
          </a:p>
        </p:txBody>
      </p:sp>
      <p:pic>
        <p:nvPicPr>
          <p:cNvPr id="5" name="図 4"/>
          <p:cNvPicPr>
            <a:picLocks noChangeAspect="1"/>
          </p:cNvPicPr>
          <p:nvPr/>
        </p:nvPicPr>
        <p:blipFill>
          <a:blip r:embed="rId2"/>
          <a:stretch>
            <a:fillRect/>
          </a:stretch>
        </p:blipFill>
        <p:spPr>
          <a:xfrm>
            <a:off x="276224" y="477837"/>
            <a:ext cx="5519699" cy="2100263"/>
          </a:xfrm>
          <a:prstGeom prst="rect">
            <a:avLst/>
          </a:prstGeom>
          <a:ln>
            <a:solidFill>
              <a:schemeClr val="tx1"/>
            </a:solidFill>
          </a:ln>
        </p:spPr>
      </p:pic>
      <p:sp>
        <p:nvSpPr>
          <p:cNvPr id="6" name="テキスト ボックス 5"/>
          <p:cNvSpPr txBox="1"/>
          <p:nvPr/>
        </p:nvSpPr>
        <p:spPr>
          <a:xfrm>
            <a:off x="161924" y="2686605"/>
            <a:ext cx="11174854" cy="369332"/>
          </a:xfrm>
          <a:prstGeom prst="rect">
            <a:avLst/>
          </a:prstGeom>
          <a:noFill/>
        </p:spPr>
        <p:txBody>
          <a:bodyPr wrap="none" rtlCol="0">
            <a:spAutoFit/>
          </a:bodyPr>
          <a:lstStyle/>
          <a:p>
            <a:r>
              <a:rPr lang="ja-JP" altLang="en-US" smtClean="0"/>
              <a:t>更新用の入り口と</a:t>
            </a:r>
            <a:r>
              <a:rPr lang="ja-JP" altLang="en-US"/>
              <a:t>言</a:t>
            </a:r>
            <a:r>
              <a:rPr lang="ja-JP" altLang="en-US" smtClean="0"/>
              <a:t>ってますが、要するに間接的に変数を触るための方法です。そのための特殊変数もあります。</a:t>
            </a:r>
            <a:endParaRPr lang="en-US" altLang="ja-JP" smtClean="0"/>
          </a:p>
        </p:txBody>
      </p:sp>
      <p:sp>
        <p:nvSpPr>
          <p:cNvPr id="7" name="テキスト ボックス 6"/>
          <p:cNvSpPr txBox="1"/>
          <p:nvPr/>
        </p:nvSpPr>
        <p:spPr>
          <a:xfrm>
            <a:off x="161924" y="3465591"/>
            <a:ext cx="4619341" cy="369332"/>
          </a:xfrm>
          <a:prstGeom prst="rect">
            <a:avLst/>
          </a:prstGeom>
          <a:noFill/>
        </p:spPr>
        <p:txBody>
          <a:bodyPr wrap="none" rtlCol="0">
            <a:spAutoFit/>
          </a:bodyPr>
          <a:lstStyle/>
          <a:p>
            <a:r>
              <a:rPr kumimoji="1" lang="ja-JP" altLang="en-US" smtClean="0"/>
              <a:t>・間接参照</a:t>
            </a:r>
            <a:r>
              <a:rPr kumimoji="1" lang="en-US" altLang="ja-JP" smtClean="0"/>
              <a:t>(indirection)</a:t>
            </a:r>
            <a:r>
              <a:rPr kumimoji="1" lang="ja-JP" altLang="en-US" smtClean="0"/>
              <a:t>と</a:t>
            </a:r>
            <a:r>
              <a:rPr kumimoji="1" lang="en-US" altLang="ja-JP" smtClean="0"/>
              <a:t>Address</a:t>
            </a:r>
            <a:r>
              <a:rPr kumimoji="1" lang="ja-JP" altLang="en-US" smtClean="0"/>
              <a:t>と</a:t>
            </a:r>
            <a:r>
              <a:rPr kumimoji="1" lang="en-US" altLang="ja-JP" smtClean="0"/>
              <a:t>Pointer</a:t>
            </a:r>
            <a:r>
              <a:rPr kumimoji="1" lang="ja-JP" altLang="en-US" smtClean="0"/>
              <a:t>の話</a:t>
            </a:r>
            <a:endParaRPr kumimoji="1" lang="ja-JP" altLang="en-US"/>
          </a:p>
        </p:txBody>
      </p:sp>
      <p:sp>
        <p:nvSpPr>
          <p:cNvPr id="9" name="テキスト ボックス 8"/>
          <p:cNvSpPr txBox="1"/>
          <p:nvPr/>
        </p:nvSpPr>
        <p:spPr>
          <a:xfrm>
            <a:off x="1346200" y="3340536"/>
            <a:ext cx="1032655" cy="246221"/>
          </a:xfrm>
          <a:prstGeom prst="rect">
            <a:avLst/>
          </a:prstGeom>
          <a:noFill/>
        </p:spPr>
        <p:txBody>
          <a:bodyPr wrap="none" rtlCol="0">
            <a:spAutoFit/>
          </a:bodyPr>
          <a:lstStyle/>
          <a:p>
            <a:r>
              <a:rPr lang="ja-JP" altLang="en-US" sz="1000"/>
              <a:t>インテレクション</a:t>
            </a:r>
            <a:endParaRPr kumimoji="1" lang="ja-JP" altLang="en-US" sz="1000"/>
          </a:p>
        </p:txBody>
      </p:sp>
      <p:sp>
        <p:nvSpPr>
          <p:cNvPr id="10" name="テキスト ボックス 9"/>
          <p:cNvSpPr txBox="1"/>
          <p:nvPr/>
        </p:nvSpPr>
        <p:spPr>
          <a:xfrm>
            <a:off x="2611410" y="3340535"/>
            <a:ext cx="615874" cy="246221"/>
          </a:xfrm>
          <a:prstGeom prst="rect">
            <a:avLst/>
          </a:prstGeom>
          <a:noFill/>
        </p:spPr>
        <p:txBody>
          <a:bodyPr wrap="none" rtlCol="0">
            <a:spAutoFit/>
          </a:bodyPr>
          <a:lstStyle/>
          <a:p>
            <a:r>
              <a:rPr kumimoji="1" lang="ja-JP" altLang="en-US" sz="1000" smtClean="0"/>
              <a:t>アドレス</a:t>
            </a:r>
            <a:endParaRPr kumimoji="1" lang="ja-JP" altLang="en-US" sz="1000"/>
          </a:p>
        </p:txBody>
      </p:sp>
      <p:sp>
        <p:nvSpPr>
          <p:cNvPr id="11" name="テキスト ボックス 10"/>
          <p:cNvSpPr txBox="1"/>
          <p:nvPr/>
        </p:nvSpPr>
        <p:spPr>
          <a:xfrm>
            <a:off x="3512068" y="3340535"/>
            <a:ext cx="620683" cy="246221"/>
          </a:xfrm>
          <a:prstGeom prst="rect">
            <a:avLst/>
          </a:prstGeom>
          <a:noFill/>
        </p:spPr>
        <p:txBody>
          <a:bodyPr wrap="none" rtlCol="0">
            <a:spAutoFit/>
          </a:bodyPr>
          <a:lstStyle/>
          <a:p>
            <a:r>
              <a:rPr lang="ja-JP" altLang="en-US" sz="1000"/>
              <a:t>ポインタ</a:t>
            </a:r>
            <a:endParaRPr kumimoji="1" lang="ja-JP" altLang="en-US" sz="1000"/>
          </a:p>
        </p:txBody>
      </p:sp>
      <p:sp>
        <p:nvSpPr>
          <p:cNvPr id="13" name="直方体 12"/>
          <p:cNvSpPr/>
          <p:nvPr/>
        </p:nvSpPr>
        <p:spPr>
          <a:xfrm>
            <a:off x="768350" y="4160924"/>
            <a:ext cx="1155700" cy="9271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14951" y="5108631"/>
            <a:ext cx="1862498" cy="369332"/>
          </a:xfrm>
          <a:prstGeom prst="rect">
            <a:avLst/>
          </a:prstGeom>
          <a:noFill/>
        </p:spPr>
        <p:txBody>
          <a:bodyPr wrap="none" rtlCol="0">
            <a:spAutoFit/>
          </a:bodyPr>
          <a:lstStyle/>
          <a:p>
            <a:r>
              <a:rPr kumimoji="1" lang="ja-JP" altLang="en-US" smtClean="0"/>
              <a:t>型：</a:t>
            </a:r>
            <a:r>
              <a:rPr kumimoji="1" lang="en-US" altLang="ja-JP" err="1" smtClean="0"/>
              <a:t>int</a:t>
            </a:r>
            <a:r>
              <a:rPr kumimoji="1" lang="ja-JP" altLang="en-US" smtClean="0"/>
              <a:t>　変数名：ｘ</a:t>
            </a:r>
            <a:endParaRPr kumimoji="1" lang="ja-JP" altLang="en-US"/>
          </a:p>
        </p:txBody>
      </p:sp>
      <p:cxnSp>
        <p:nvCxnSpPr>
          <p:cNvPr id="16" name="直線コネクタ 15"/>
          <p:cNvCxnSpPr/>
          <p:nvPr/>
        </p:nvCxnSpPr>
        <p:spPr>
          <a:xfrm>
            <a:off x="1008206" y="4149178"/>
            <a:ext cx="0" cy="2471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442894" y="5771134"/>
            <a:ext cx="11543738" cy="923330"/>
          </a:xfrm>
          <a:prstGeom prst="rect">
            <a:avLst/>
          </a:prstGeom>
          <a:noFill/>
        </p:spPr>
        <p:txBody>
          <a:bodyPr wrap="none" rtlCol="0">
            <a:spAutoFit/>
          </a:bodyPr>
          <a:lstStyle/>
          <a:p>
            <a:r>
              <a:rPr kumimoji="1" lang="ja-JP" altLang="en-US" smtClean="0"/>
              <a:t>　　　　　</a:t>
            </a:r>
            <a:r>
              <a:rPr kumimoji="1" lang="ja-JP" altLang="en-US" sz="1000" smtClean="0"/>
              <a:t>アクセス</a:t>
            </a:r>
            <a:endParaRPr kumimoji="1" lang="en-US" altLang="ja-JP" sz="1000" smtClean="0"/>
          </a:p>
          <a:p>
            <a:r>
              <a:rPr kumimoji="1" lang="ja-JP" altLang="en-US" smtClean="0"/>
              <a:t>変数に</a:t>
            </a:r>
            <a:r>
              <a:rPr kumimoji="1" lang="en-US" altLang="ja-JP" smtClean="0"/>
              <a:t>access</a:t>
            </a:r>
            <a:r>
              <a:rPr kumimoji="1" lang="ja-JP" altLang="en-US" smtClean="0"/>
              <a:t>する時、名前を使っていました。実はこの</a:t>
            </a:r>
            <a:r>
              <a:rPr kumimoji="1" lang="en-US" altLang="ja-JP" smtClean="0"/>
              <a:t>access</a:t>
            </a:r>
            <a:r>
              <a:rPr kumimoji="1" lang="ja-JP" altLang="en-US" smtClean="0"/>
              <a:t>にはもう</a:t>
            </a:r>
            <a:r>
              <a:rPr kumimoji="1" lang="en-US" altLang="ja-JP" smtClean="0"/>
              <a:t>1</a:t>
            </a:r>
            <a:r>
              <a:rPr kumimoji="1" lang="ja-JP" altLang="en-US" err="1" smtClean="0"/>
              <a:t>つの</a:t>
            </a:r>
            <a:r>
              <a:rPr kumimoji="1" lang="ja-JP" altLang="en-US" smtClean="0"/>
              <a:t>方法があります。</a:t>
            </a:r>
            <a:r>
              <a:rPr lang="ja-JP" altLang="en-US" smtClean="0"/>
              <a:t>その方法には</a:t>
            </a:r>
            <a:endParaRPr kumimoji="1" lang="en-US" altLang="ja-JP" smtClean="0"/>
          </a:p>
          <a:p>
            <a:r>
              <a:rPr lang="en-US" altLang="ja-JP" smtClean="0"/>
              <a:t>Memory</a:t>
            </a:r>
            <a:r>
              <a:rPr lang="ja-JP" altLang="en-US" smtClean="0"/>
              <a:t>と</a:t>
            </a:r>
            <a:r>
              <a:rPr lang="en-US" altLang="ja-JP" smtClean="0"/>
              <a:t>Address</a:t>
            </a:r>
            <a:r>
              <a:rPr lang="ja-JP" altLang="en-US" smtClean="0"/>
              <a:t>との関係も</a:t>
            </a:r>
            <a:r>
              <a:rPr lang="ja-JP" altLang="en-US"/>
              <a:t>出</a:t>
            </a:r>
            <a:r>
              <a:rPr lang="ja-JP" altLang="en-US" smtClean="0"/>
              <a:t>てきます。そしてこの関係と特殊変数</a:t>
            </a:r>
            <a:r>
              <a:rPr lang="en-US" altLang="ja-JP" smtClean="0"/>
              <a:t>Pointer</a:t>
            </a:r>
            <a:r>
              <a:rPr lang="ja-JP" altLang="en-US" smtClean="0"/>
              <a:t>はＣ言語Ｃ</a:t>
            </a:r>
            <a:r>
              <a:rPr lang="en-US" altLang="ja-JP" smtClean="0"/>
              <a:t>++</a:t>
            </a:r>
            <a:r>
              <a:rPr lang="ja-JP" altLang="en-US" smtClean="0"/>
              <a:t>おいてとても重要なモノです。</a:t>
            </a:r>
            <a:endParaRPr kumimoji="1" lang="ja-JP" altLang="en-US"/>
          </a:p>
        </p:txBody>
      </p:sp>
      <p:sp>
        <p:nvSpPr>
          <p:cNvPr id="18" name="テキスト ボックス 17"/>
          <p:cNvSpPr txBox="1"/>
          <p:nvPr/>
        </p:nvSpPr>
        <p:spPr>
          <a:xfrm>
            <a:off x="2842856" y="3996410"/>
            <a:ext cx="1581378" cy="1200329"/>
          </a:xfrm>
          <a:prstGeom prst="rect">
            <a:avLst/>
          </a:prstGeom>
          <a:noFill/>
          <a:ln>
            <a:solidFill>
              <a:schemeClr val="tx1"/>
            </a:solidFill>
          </a:ln>
        </p:spPr>
        <p:txBody>
          <a:bodyPr wrap="square" rtlCol="0">
            <a:spAutoFit/>
          </a:bodyPr>
          <a:lstStyle/>
          <a:p>
            <a:r>
              <a:rPr kumimoji="1" lang="en-US" altLang="ja-JP" err="1" smtClean="0"/>
              <a:t>int</a:t>
            </a:r>
            <a:r>
              <a:rPr kumimoji="1" lang="en-US" altLang="ja-JP" smtClean="0"/>
              <a:t>  x;</a:t>
            </a:r>
          </a:p>
          <a:p>
            <a:endParaRPr lang="en-US" altLang="ja-JP"/>
          </a:p>
          <a:p>
            <a:r>
              <a:rPr lang="en-US" altLang="ja-JP" smtClean="0"/>
              <a:t>x </a:t>
            </a:r>
            <a:r>
              <a:rPr kumimoji="1" lang="en-US" altLang="ja-JP" smtClean="0"/>
              <a:t>= 5;</a:t>
            </a:r>
          </a:p>
          <a:p>
            <a:r>
              <a:rPr lang="en-US" altLang="ja-JP"/>
              <a:t>x</a:t>
            </a:r>
            <a:r>
              <a:rPr kumimoji="1" lang="en-US" altLang="ja-JP" smtClean="0"/>
              <a:t> = x + 1;</a:t>
            </a:r>
            <a:endParaRPr kumimoji="1" lang="ja-JP" altLang="en-US"/>
          </a:p>
        </p:txBody>
      </p:sp>
      <p:cxnSp>
        <p:nvCxnSpPr>
          <p:cNvPr id="20" name="直線矢印コネクタ 19"/>
          <p:cNvCxnSpPr/>
          <p:nvPr/>
        </p:nvCxnSpPr>
        <p:spPr>
          <a:xfrm>
            <a:off x="2531497" y="4727047"/>
            <a:ext cx="281169" cy="80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3060700" y="5477963"/>
            <a:ext cx="3751348" cy="369332"/>
          </a:xfrm>
          <a:prstGeom prst="rect">
            <a:avLst/>
          </a:prstGeom>
          <a:noFill/>
        </p:spPr>
        <p:txBody>
          <a:bodyPr wrap="none" rtlCol="0">
            <a:spAutoFit/>
          </a:bodyPr>
          <a:lstStyle/>
          <a:p>
            <a:r>
              <a:rPr lang="ja-JP" altLang="en-US"/>
              <a:t>変</a:t>
            </a:r>
            <a:r>
              <a:rPr lang="ja-JP" altLang="en-US" smtClean="0"/>
              <a:t>数名を使って、演算対象にできる。</a:t>
            </a:r>
            <a:endParaRPr kumimoji="1" lang="ja-JP" altLang="en-US"/>
          </a:p>
        </p:txBody>
      </p:sp>
      <p:cxnSp>
        <p:nvCxnSpPr>
          <p:cNvPr id="24" name="直線矢印コネクタ 23"/>
          <p:cNvCxnSpPr/>
          <p:nvPr/>
        </p:nvCxnSpPr>
        <p:spPr>
          <a:xfrm>
            <a:off x="2531497" y="5028242"/>
            <a:ext cx="281169" cy="80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2531497" y="4727047"/>
            <a:ext cx="0" cy="93558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a:endCxn id="22" idx="1"/>
          </p:cNvCxnSpPr>
          <p:nvPr/>
        </p:nvCxnSpPr>
        <p:spPr>
          <a:xfrm>
            <a:off x="2531497" y="5662629"/>
            <a:ext cx="52920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353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グループ化 31"/>
          <p:cNvGrpSpPr/>
          <p:nvPr/>
        </p:nvGrpSpPr>
        <p:grpSpPr>
          <a:xfrm>
            <a:off x="1004967" y="3074628"/>
            <a:ext cx="3927874" cy="942934"/>
            <a:chOff x="4065667" y="3063495"/>
            <a:chExt cx="3927874" cy="942934"/>
          </a:xfrm>
        </p:grpSpPr>
        <p:sp>
          <p:nvSpPr>
            <p:cNvPr id="17" name="正方形/長方形 16"/>
            <p:cNvSpPr/>
            <p:nvPr/>
          </p:nvSpPr>
          <p:spPr>
            <a:xfrm>
              <a:off x="4065667" y="3065083"/>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4483100" y="3065083"/>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4900533" y="3063495"/>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5317966" y="3063495"/>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5735399" y="3063495"/>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6152832" y="3063495"/>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6570265" y="3063495"/>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6987698" y="3063495"/>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7462626" y="3349502"/>
              <a:ext cx="530915" cy="369332"/>
            </a:xfrm>
            <a:prstGeom prst="rect">
              <a:avLst/>
            </a:prstGeom>
            <a:noFill/>
          </p:spPr>
          <p:txBody>
            <a:bodyPr wrap="none" rtlCol="0">
              <a:spAutoFit/>
            </a:bodyPr>
            <a:lstStyle/>
            <a:p>
              <a:r>
                <a:rPr kumimoji="1" lang="ja-JP" altLang="en-US" smtClean="0"/>
                <a:t>・・・</a:t>
              </a:r>
              <a:endParaRPr kumimoji="1" lang="ja-JP" altLang="en-US"/>
            </a:p>
          </p:txBody>
        </p:sp>
      </p:grpSp>
      <p:sp>
        <p:nvSpPr>
          <p:cNvPr id="31" name="テキスト ボックス 30"/>
          <p:cNvSpPr txBox="1"/>
          <p:nvPr/>
        </p:nvSpPr>
        <p:spPr>
          <a:xfrm>
            <a:off x="587534" y="4015974"/>
            <a:ext cx="883575" cy="369332"/>
          </a:xfrm>
          <a:prstGeom prst="rect">
            <a:avLst/>
          </a:prstGeom>
          <a:noFill/>
        </p:spPr>
        <p:txBody>
          <a:bodyPr wrap="none" rtlCol="0">
            <a:spAutoFit/>
          </a:bodyPr>
          <a:lstStyle/>
          <a:p>
            <a:r>
              <a:rPr kumimoji="1" lang="en-US" altLang="ja-JP" smtClean="0"/>
              <a:t>0000</a:t>
            </a:r>
            <a:r>
              <a:rPr kumimoji="1" lang="ja-JP" altLang="en-US" smtClean="0"/>
              <a:t>番</a:t>
            </a:r>
            <a:endParaRPr kumimoji="1" lang="ja-JP" altLang="en-US"/>
          </a:p>
        </p:txBody>
      </p:sp>
      <p:sp>
        <p:nvSpPr>
          <p:cNvPr id="4" name="テキスト ボックス 3"/>
          <p:cNvSpPr txBox="1"/>
          <p:nvPr/>
        </p:nvSpPr>
        <p:spPr>
          <a:xfrm>
            <a:off x="0" y="0"/>
            <a:ext cx="11466409" cy="800219"/>
          </a:xfrm>
          <a:prstGeom prst="rect">
            <a:avLst/>
          </a:prstGeom>
          <a:noFill/>
        </p:spPr>
        <p:txBody>
          <a:bodyPr wrap="none" rtlCol="0">
            <a:spAutoFit/>
          </a:bodyPr>
          <a:lstStyle/>
          <a:p>
            <a:r>
              <a:rPr lang="ja-JP" altLang="en-US" sz="1000" smtClean="0"/>
              <a:t>　　　　　　　　ヴァリアブル</a:t>
            </a:r>
            <a:endParaRPr kumimoji="1" lang="en-US" altLang="ja-JP" sz="1000" smtClean="0"/>
          </a:p>
          <a:p>
            <a:r>
              <a:rPr kumimoji="1" lang="ja-JP" altLang="en-US" smtClean="0"/>
              <a:t>・変数</a:t>
            </a:r>
            <a:r>
              <a:rPr kumimoji="1" lang="en-US" altLang="ja-JP" smtClean="0"/>
              <a:t>(Variable)</a:t>
            </a:r>
            <a:r>
              <a:rPr kumimoji="1" lang="ja-JP" altLang="en-US" smtClean="0"/>
              <a:t>と</a:t>
            </a:r>
            <a:r>
              <a:rPr lang="en-US" altLang="ja-JP" smtClean="0"/>
              <a:t>Memory</a:t>
            </a:r>
            <a:r>
              <a:rPr lang="ja-JP" altLang="en-US" smtClean="0"/>
              <a:t>と</a:t>
            </a:r>
            <a:r>
              <a:rPr lang="en-US" altLang="ja-JP" smtClean="0"/>
              <a:t>address</a:t>
            </a:r>
            <a:r>
              <a:rPr lang="ja-JP" altLang="en-US" smtClean="0"/>
              <a:t>との関係</a:t>
            </a:r>
            <a:endParaRPr lang="en-US" altLang="ja-JP" smtClean="0"/>
          </a:p>
          <a:p>
            <a:r>
              <a:rPr kumimoji="1" lang="ja-JP" altLang="en-US" smtClean="0"/>
              <a:t>ＰＣの機器に記憶装置に</a:t>
            </a:r>
            <a:r>
              <a:rPr lang="en-US" altLang="ja-JP" smtClean="0"/>
              <a:t>Memory</a:t>
            </a:r>
            <a:r>
              <a:rPr lang="ja-JP" altLang="en-US" smtClean="0"/>
              <a:t>があります。</a:t>
            </a:r>
            <a:r>
              <a:rPr lang="en-US" altLang="ja-JP" smtClean="0"/>
              <a:t>PC</a:t>
            </a:r>
            <a:r>
              <a:rPr lang="ja-JP" altLang="en-US" smtClean="0"/>
              <a:t>が処理すべき</a:t>
            </a:r>
            <a:r>
              <a:rPr lang="en-US" altLang="ja-JP" err="1" smtClean="0"/>
              <a:t>DigitalData</a:t>
            </a:r>
            <a:r>
              <a:rPr lang="ja-JP" altLang="en-US" smtClean="0"/>
              <a:t>をある期間だけ保持するのに使う装置です。</a:t>
            </a:r>
            <a:endParaRPr kumimoji="1" lang="ja-JP" altLang="en-US"/>
          </a:p>
        </p:txBody>
      </p:sp>
      <p:sp>
        <p:nvSpPr>
          <p:cNvPr id="6" name="テキスト ボックス 5"/>
          <p:cNvSpPr txBox="1"/>
          <p:nvPr/>
        </p:nvSpPr>
        <p:spPr>
          <a:xfrm>
            <a:off x="5969000" y="315098"/>
            <a:ext cx="649537" cy="246221"/>
          </a:xfrm>
          <a:prstGeom prst="rect">
            <a:avLst/>
          </a:prstGeom>
          <a:noFill/>
        </p:spPr>
        <p:txBody>
          <a:bodyPr wrap="none" rtlCol="0">
            <a:spAutoFit/>
          </a:bodyPr>
          <a:lstStyle/>
          <a:p>
            <a:r>
              <a:rPr kumimoji="1" lang="ja-JP" altLang="en-US" sz="1000" smtClean="0"/>
              <a:t>デジタル</a:t>
            </a:r>
            <a:endParaRPr kumimoji="1" lang="ja-JP" altLang="en-US" sz="1000"/>
          </a:p>
        </p:txBody>
      </p:sp>
      <p:pic>
        <p:nvPicPr>
          <p:cNvPr id="7" name="図 6"/>
          <p:cNvPicPr>
            <a:picLocks noChangeAspect="1"/>
          </p:cNvPicPr>
          <p:nvPr/>
        </p:nvPicPr>
        <p:blipFill>
          <a:blip r:embed="rId2"/>
          <a:stretch>
            <a:fillRect/>
          </a:stretch>
        </p:blipFill>
        <p:spPr>
          <a:xfrm>
            <a:off x="185735" y="1132005"/>
            <a:ext cx="2047875" cy="809625"/>
          </a:xfrm>
          <a:prstGeom prst="rect">
            <a:avLst/>
          </a:prstGeom>
        </p:spPr>
      </p:pic>
      <p:sp>
        <p:nvSpPr>
          <p:cNvPr id="8" name="円/楕円 7"/>
          <p:cNvSpPr/>
          <p:nvPr/>
        </p:nvSpPr>
        <p:spPr>
          <a:xfrm>
            <a:off x="1274757" y="1422399"/>
            <a:ext cx="363543" cy="381235"/>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a:stCxn id="8" idx="3"/>
          </p:cNvCxnSpPr>
          <p:nvPr/>
        </p:nvCxnSpPr>
        <p:spPr>
          <a:xfrm>
            <a:off x="1327997" y="1747803"/>
            <a:ext cx="211081" cy="1617697"/>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8" idx="6"/>
            <a:endCxn id="15" idx="7"/>
          </p:cNvCxnSpPr>
          <p:nvPr/>
        </p:nvCxnSpPr>
        <p:spPr>
          <a:xfrm>
            <a:off x="1638300" y="1613017"/>
            <a:ext cx="875411" cy="1452066"/>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円/楕円 14"/>
          <p:cNvSpPr/>
          <p:nvPr/>
        </p:nvSpPr>
        <p:spPr>
          <a:xfrm>
            <a:off x="1536699" y="2878178"/>
            <a:ext cx="1144641" cy="1276268"/>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687467" y="2387501"/>
            <a:ext cx="2701765" cy="369332"/>
          </a:xfrm>
          <a:prstGeom prst="rect">
            <a:avLst/>
          </a:prstGeom>
          <a:solidFill>
            <a:schemeClr val="bg1"/>
          </a:solidFill>
          <a:ln>
            <a:solidFill>
              <a:srgbClr val="C00000"/>
            </a:solidFill>
          </a:ln>
        </p:spPr>
        <p:txBody>
          <a:bodyPr wrap="none" rtlCol="0">
            <a:spAutoFit/>
          </a:bodyPr>
          <a:lstStyle/>
          <a:p>
            <a:r>
              <a:rPr kumimoji="1" lang="en-US" altLang="ja-JP" smtClean="0"/>
              <a:t>Digital</a:t>
            </a:r>
            <a:r>
              <a:rPr kumimoji="1" lang="ja-JP" altLang="en-US" smtClean="0"/>
              <a:t>の中ではこんな感じ</a:t>
            </a:r>
            <a:endParaRPr kumimoji="1" lang="ja-JP" altLang="en-US"/>
          </a:p>
        </p:txBody>
      </p:sp>
      <p:sp>
        <p:nvSpPr>
          <p:cNvPr id="33" name="テキスト ボックス 32"/>
          <p:cNvSpPr txBox="1"/>
          <p:nvPr/>
        </p:nvSpPr>
        <p:spPr>
          <a:xfrm>
            <a:off x="3960138" y="4015974"/>
            <a:ext cx="883575" cy="369332"/>
          </a:xfrm>
          <a:prstGeom prst="rect">
            <a:avLst/>
          </a:prstGeom>
          <a:noFill/>
        </p:spPr>
        <p:txBody>
          <a:bodyPr wrap="none" rtlCol="0">
            <a:spAutoFit/>
          </a:bodyPr>
          <a:lstStyle/>
          <a:p>
            <a:r>
              <a:rPr kumimoji="1" lang="en-US" altLang="ja-JP" smtClean="0"/>
              <a:t>0007</a:t>
            </a:r>
            <a:r>
              <a:rPr kumimoji="1" lang="ja-JP" altLang="en-US" smtClean="0"/>
              <a:t>番</a:t>
            </a:r>
            <a:endParaRPr kumimoji="1" lang="ja-JP" altLang="en-US"/>
          </a:p>
        </p:txBody>
      </p:sp>
      <p:sp>
        <p:nvSpPr>
          <p:cNvPr id="34" name="テキスト ボックス 33"/>
          <p:cNvSpPr txBox="1"/>
          <p:nvPr/>
        </p:nvSpPr>
        <p:spPr>
          <a:xfrm>
            <a:off x="4932841" y="3318973"/>
            <a:ext cx="6813084" cy="923330"/>
          </a:xfrm>
          <a:prstGeom prst="rect">
            <a:avLst/>
          </a:prstGeom>
          <a:noFill/>
        </p:spPr>
        <p:txBody>
          <a:bodyPr wrap="none" rtlCol="0">
            <a:spAutoFit/>
          </a:bodyPr>
          <a:lstStyle/>
          <a:p>
            <a:r>
              <a:rPr kumimoji="1" lang="ja-JP" altLang="en-US" smtClean="0"/>
              <a:t>こんな感じに</a:t>
            </a:r>
            <a:r>
              <a:rPr kumimoji="1" lang="en-US" altLang="ja-JP" smtClean="0"/>
              <a:t>1byte</a:t>
            </a:r>
            <a:r>
              <a:rPr kumimoji="1" lang="ja-JP" altLang="en-US" smtClean="0"/>
              <a:t>の</a:t>
            </a:r>
            <a:r>
              <a:rPr kumimoji="1" lang="en-US" altLang="ja-JP" smtClean="0"/>
              <a:t>Data</a:t>
            </a:r>
            <a:r>
              <a:rPr kumimoji="1" lang="ja-JP" altLang="en-US" smtClean="0"/>
              <a:t>を入れる箱がたくさんあり、</a:t>
            </a:r>
            <a:endParaRPr kumimoji="1" lang="en-US" altLang="ja-JP" smtClean="0"/>
          </a:p>
          <a:p>
            <a:r>
              <a:rPr lang="ja-JP" altLang="en-US" b="1" smtClean="0">
                <a:solidFill>
                  <a:srgbClr val="FF0000"/>
                </a:solidFill>
              </a:rPr>
              <a:t>それ</a:t>
            </a:r>
            <a:r>
              <a:rPr lang="ja-JP" altLang="en-US" b="1">
                <a:solidFill>
                  <a:srgbClr val="FF0000"/>
                </a:solidFill>
              </a:rPr>
              <a:t>が</a:t>
            </a:r>
            <a:r>
              <a:rPr kumimoji="1" lang="ja-JP" altLang="en-US" b="1" smtClean="0">
                <a:solidFill>
                  <a:srgbClr val="FF0000"/>
                </a:solidFill>
              </a:rPr>
              <a:t>順番に一列に並んでいる。</a:t>
            </a:r>
            <a:r>
              <a:rPr kumimoji="1" lang="ja-JP" altLang="en-US" smtClean="0"/>
              <a:t>この順番に並んでいるという事は、</a:t>
            </a:r>
            <a:endParaRPr kumimoji="1" lang="en-US" altLang="ja-JP" smtClean="0"/>
          </a:p>
          <a:p>
            <a:r>
              <a:rPr kumimoji="1" lang="ja-JP" altLang="en-US" smtClean="0"/>
              <a:t>数える事できる。</a:t>
            </a:r>
            <a:r>
              <a:rPr lang="ja-JP" altLang="en-US" b="1" smtClean="0">
                <a:solidFill>
                  <a:srgbClr val="FF0000"/>
                </a:solidFill>
              </a:rPr>
              <a:t>この順番そこが、</a:t>
            </a:r>
            <a:r>
              <a:rPr lang="en-US" altLang="ja-JP" b="1" smtClean="0">
                <a:solidFill>
                  <a:srgbClr val="FF0000"/>
                </a:solidFill>
              </a:rPr>
              <a:t>address</a:t>
            </a:r>
            <a:r>
              <a:rPr lang="ja-JP" altLang="en-US" b="1" smtClean="0">
                <a:solidFill>
                  <a:srgbClr val="FF0000"/>
                </a:solidFill>
              </a:rPr>
              <a:t>です</a:t>
            </a:r>
            <a:r>
              <a:rPr lang="ja-JP" altLang="en-US" b="1">
                <a:solidFill>
                  <a:srgbClr val="FF0000"/>
                </a:solidFill>
              </a:rPr>
              <a:t>。</a:t>
            </a:r>
            <a:endParaRPr kumimoji="1" lang="ja-JP" altLang="en-US" b="1">
              <a:solidFill>
                <a:srgbClr val="FF0000"/>
              </a:solidFill>
            </a:endParaRPr>
          </a:p>
        </p:txBody>
      </p:sp>
      <p:sp>
        <p:nvSpPr>
          <p:cNvPr id="35" name="テキスト ボックス 34"/>
          <p:cNvSpPr txBox="1"/>
          <p:nvPr/>
        </p:nvSpPr>
        <p:spPr>
          <a:xfrm>
            <a:off x="107104" y="4460384"/>
            <a:ext cx="7349641" cy="369332"/>
          </a:xfrm>
          <a:prstGeom prst="rect">
            <a:avLst/>
          </a:prstGeom>
          <a:noFill/>
        </p:spPr>
        <p:txBody>
          <a:bodyPr wrap="none" rtlCol="0">
            <a:spAutoFit/>
          </a:bodyPr>
          <a:lstStyle/>
          <a:p>
            <a:r>
              <a:rPr kumimoji="1" lang="ja-JP" altLang="en-US" smtClean="0"/>
              <a:t>変数を作成を宣言すると、</a:t>
            </a:r>
            <a:r>
              <a:rPr kumimoji="1" lang="en-US" altLang="ja-JP" smtClean="0"/>
              <a:t>Memory</a:t>
            </a:r>
            <a:r>
              <a:rPr kumimoji="1" lang="ja-JP" altLang="en-US" smtClean="0"/>
              <a:t>空間の空いてるどこかに作られます。</a:t>
            </a:r>
            <a:endParaRPr kumimoji="1" lang="ja-JP" altLang="en-US"/>
          </a:p>
        </p:txBody>
      </p:sp>
      <p:grpSp>
        <p:nvGrpSpPr>
          <p:cNvPr id="36" name="グループ化 35"/>
          <p:cNvGrpSpPr/>
          <p:nvPr/>
        </p:nvGrpSpPr>
        <p:grpSpPr>
          <a:xfrm>
            <a:off x="915839" y="5182061"/>
            <a:ext cx="3927874" cy="942934"/>
            <a:chOff x="4065667" y="3063495"/>
            <a:chExt cx="3927874" cy="942934"/>
          </a:xfrm>
        </p:grpSpPr>
        <p:sp>
          <p:nvSpPr>
            <p:cNvPr id="37" name="正方形/長方形 36"/>
            <p:cNvSpPr/>
            <p:nvPr/>
          </p:nvSpPr>
          <p:spPr>
            <a:xfrm>
              <a:off x="4065667" y="3065083"/>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4483100" y="3065083"/>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4900533" y="3063495"/>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5317966" y="3063495"/>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5735399" y="3063495"/>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152832" y="3063495"/>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6570265" y="3063495"/>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6987698" y="3063495"/>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7462626" y="3349502"/>
              <a:ext cx="530915" cy="369332"/>
            </a:xfrm>
            <a:prstGeom prst="rect">
              <a:avLst/>
            </a:prstGeom>
            <a:noFill/>
          </p:spPr>
          <p:txBody>
            <a:bodyPr wrap="none" rtlCol="0">
              <a:spAutoFit/>
            </a:bodyPr>
            <a:lstStyle/>
            <a:p>
              <a:r>
                <a:rPr kumimoji="1" lang="ja-JP" altLang="en-US" smtClean="0"/>
                <a:t>・・・</a:t>
              </a:r>
              <a:endParaRPr kumimoji="1" lang="ja-JP" altLang="en-US"/>
            </a:p>
          </p:txBody>
        </p:sp>
      </p:grpSp>
      <p:sp>
        <p:nvSpPr>
          <p:cNvPr id="46" name="テキスト ボックス 45"/>
          <p:cNvSpPr txBox="1"/>
          <p:nvPr/>
        </p:nvSpPr>
        <p:spPr>
          <a:xfrm>
            <a:off x="498406" y="6123407"/>
            <a:ext cx="883575" cy="369332"/>
          </a:xfrm>
          <a:prstGeom prst="rect">
            <a:avLst/>
          </a:prstGeom>
          <a:noFill/>
        </p:spPr>
        <p:txBody>
          <a:bodyPr wrap="none" rtlCol="0">
            <a:spAutoFit/>
          </a:bodyPr>
          <a:lstStyle/>
          <a:p>
            <a:r>
              <a:rPr kumimoji="1" lang="en-US" altLang="ja-JP" smtClean="0"/>
              <a:t>0000</a:t>
            </a:r>
            <a:r>
              <a:rPr kumimoji="1" lang="ja-JP" altLang="en-US" smtClean="0"/>
              <a:t>番</a:t>
            </a:r>
            <a:endParaRPr kumimoji="1" lang="ja-JP" altLang="en-US"/>
          </a:p>
        </p:txBody>
      </p:sp>
      <p:sp>
        <p:nvSpPr>
          <p:cNvPr id="47" name="テキスト ボックス 46"/>
          <p:cNvSpPr txBox="1"/>
          <p:nvPr/>
        </p:nvSpPr>
        <p:spPr>
          <a:xfrm>
            <a:off x="3871010" y="6123407"/>
            <a:ext cx="883575" cy="369332"/>
          </a:xfrm>
          <a:prstGeom prst="rect">
            <a:avLst/>
          </a:prstGeom>
          <a:noFill/>
        </p:spPr>
        <p:txBody>
          <a:bodyPr wrap="none" rtlCol="0">
            <a:spAutoFit/>
          </a:bodyPr>
          <a:lstStyle/>
          <a:p>
            <a:r>
              <a:rPr kumimoji="1" lang="en-US" altLang="ja-JP" smtClean="0"/>
              <a:t>0007</a:t>
            </a:r>
            <a:r>
              <a:rPr kumimoji="1" lang="ja-JP" altLang="en-US" smtClean="0"/>
              <a:t>番</a:t>
            </a:r>
            <a:endParaRPr kumimoji="1" lang="ja-JP" altLang="en-US"/>
          </a:p>
        </p:txBody>
      </p:sp>
      <p:sp>
        <p:nvSpPr>
          <p:cNvPr id="48" name="正方形/長方形 47"/>
          <p:cNvSpPr/>
          <p:nvPr/>
        </p:nvSpPr>
        <p:spPr>
          <a:xfrm>
            <a:off x="2168138" y="5182061"/>
            <a:ext cx="1669732" cy="941346"/>
          </a:xfrm>
          <a:prstGeom prst="rect">
            <a:avLst/>
          </a:prstGeom>
          <a:solidFill>
            <a:srgbClr val="FF0000">
              <a:alpha val="24000"/>
            </a:srgbClr>
          </a:solid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a:off x="2218938" y="5480922"/>
            <a:ext cx="1599797" cy="338554"/>
          </a:xfrm>
          <a:prstGeom prst="rect">
            <a:avLst/>
          </a:prstGeom>
          <a:solidFill>
            <a:schemeClr val="bg1"/>
          </a:solidFill>
        </p:spPr>
        <p:txBody>
          <a:bodyPr wrap="none" rtlCol="0">
            <a:spAutoFit/>
          </a:bodyPr>
          <a:lstStyle/>
          <a:p>
            <a:r>
              <a:rPr lang="en-US" altLang="ja-JP" sz="1600" err="1"/>
              <a:t>i</a:t>
            </a:r>
            <a:r>
              <a:rPr kumimoji="1" lang="en-US" altLang="ja-JP" sz="1600" err="1" smtClean="0"/>
              <a:t>nt</a:t>
            </a:r>
            <a:r>
              <a:rPr kumimoji="1" lang="ja-JP" altLang="en-US" sz="1600" smtClean="0"/>
              <a:t>  ｘ で使う</a:t>
            </a:r>
            <a:r>
              <a:rPr lang="ja-JP" altLang="en-US" sz="1600"/>
              <a:t>部分</a:t>
            </a:r>
            <a:endParaRPr kumimoji="1" lang="ja-JP" altLang="en-US" sz="1600"/>
          </a:p>
        </p:txBody>
      </p:sp>
      <p:sp>
        <p:nvSpPr>
          <p:cNvPr id="50" name="テキスト ボックス 49"/>
          <p:cNvSpPr txBox="1"/>
          <p:nvPr/>
        </p:nvSpPr>
        <p:spPr>
          <a:xfrm>
            <a:off x="1799414" y="6123407"/>
            <a:ext cx="883575" cy="369332"/>
          </a:xfrm>
          <a:prstGeom prst="rect">
            <a:avLst/>
          </a:prstGeom>
          <a:noFill/>
        </p:spPr>
        <p:txBody>
          <a:bodyPr wrap="none" rtlCol="0">
            <a:spAutoFit/>
          </a:bodyPr>
          <a:lstStyle/>
          <a:p>
            <a:r>
              <a:rPr kumimoji="1" lang="en-US" altLang="ja-JP" smtClean="0"/>
              <a:t>0003</a:t>
            </a:r>
            <a:r>
              <a:rPr kumimoji="1" lang="ja-JP" altLang="en-US" smtClean="0"/>
              <a:t>番</a:t>
            </a:r>
            <a:endParaRPr kumimoji="1" lang="ja-JP" altLang="en-US"/>
          </a:p>
        </p:txBody>
      </p:sp>
      <p:sp>
        <p:nvSpPr>
          <p:cNvPr id="51" name="テキスト ボックス 50"/>
          <p:cNvSpPr txBox="1"/>
          <p:nvPr/>
        </p:nvSpPr>
        <p:spPr>
          <a:xfrm>
            <a:off x="4901208" y="5273555"/>
            <a:ext cx="7318414" cy="646331"/>
          </a:xfrm>
          <a:prstGeom prst="rect">
            <a:avLst/>
          </a:prstGeom>
          <a:noFill/>
        </p:spPr>
        <p:txBody>
          <a:bodyPr wrap="none" rtlCol="0">
            <a:spAutoFit/>
          </a:bodyPr>
          <a:lstStyle/>
          <a:p>
            <a:r>
              <a:rPr kumimoji="1" lang="en-US" altLang="ja-JP" smtClean="0"/>
              <a:t>0003</a:t>
            </a:r>
            <a:r>
              <a:rPr kumimoji="1" lang="ja-JP" altLang="en-US" smtClean="0"/>
              <a:t>番目から</a:t>
            </a:r>
            <a:r>
              <a:rPr kumimoji="1" lang="en-US" altLang="ja-JP" err="1" smtClean="0"/>
              <a:t>int</a:t>
            </a:r>
            <a:r>
              <a:rPr kumimoji="1" lang="ja-JP" altLang="en-US" smtClean="0"/>
              <a:t>型分（４</a:t>
            </a:r>
            <a:r>
              <a:rPr kumimoji="1" lang="en-US" altLang="ja-JP" smtClean="0"/>
              <a:t>byte</a:t>
            </a:r>
            <a:r>
              <a:rPr kumimoji="1" lang="ja-JP" altLang="en-US" smtClean="0"/>
              <a:t>分）</a:t>
            </a:r>
            <a:r>
              <a:rPr kumimoji="1" lang="en-US" altLang="ja-JP" smtClean="0"/>
              <a:t> </a:t>
            </a:r>
            <a:r>
              <a:rPr kumimoji="1" lang="ja-JP" altLang="en-US" smtClean="0"/>
              <a:t>変数</a:t>
            </a:r>
            <a:r>
              <a:rPr kumimoji="1" lang="en-US" altLang="ja-JP" smtClean="0"/>
              <a:t>x</a:t>
            </a:r>
            <a:r>
              <a:rPr kumimoji="1" lang="ja-JP" altLang="en-US" smtClean="0"/>
              <a:t>用の空間が作られ、</a:t>
            </a:r>
            <a:r>
              <a:rPr kumimoji="1" lang="en-US" altLang="ja-JP" smtClean="0"/>
              <a:t>x</a:t>
            </a:r>
            <a:r>
              <a:rPr lang="ja-JP" altLang="en-US" err="1" smtClean="0"/>
              <a:t>には</a:t>
            </a:r>
            <a:r>
              <a:rPr lang="en-US" altLang="ja-JP" smtClean="0"/>
              <a:t>address</a:t>
            </a:r>
            <a:r>
              <a:rPr lang="ja-JP" altLang="en-US" smtClean="0"/>
              <a:t>を</a:t>
            </a:r>
            <a:endParaRPr lang="en-US" altLang="ja-JP" smtClean="0"/>
          </a:p>
          <a:p>
            <a:r>
              <a:rPr lang="ja-JP" altLang="en-US"/>
              <a:t>持つ事</a:t>
            </a:r>
            <a:r>
              <a:rPr lang="ja-JP" altLang="en-US" smtClean="0"/>
              <a:t>になります</a:t>
            </a:r>
            <a:r>
              <a:rPr lang="ja-JP" altLang="en-US"/>
              <a:t>。</a:t>
            </a:r>
            <a:r>
              <a:rPr lang="ja-JP" altLang="en-US" smtClean="0"/>
              <a:t>（と、言うより元よりある）</a:t>
            </a:r>
            <a:endParaRPr lang="en-US" altLang="ja-JP" smtClean="0"/>
          </a:p>
        </p:txBody>
      </p:sp>
    </p:spTree>
    <p:extLst>
      <p:ext uri="{BB962C8B-B14F-4D97-AF65-F5344CB8AC3E}">
        <p14:creationId xmlns:p14="http://schemas.microsoft.com/office/powerpoint/2010/main" val="883205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188886" cy="369332"/>
          </a:xfrm>
          <a:prstGeom prst="rect">
            <a:avLst/>
          </a:prstGeom>
          <a:noFill/>
        </p:spPr>
        <p:txBody>
          <a:bodyPr wrap="none" rtlCol="0">
            <a:spAutoFit/>
          </a:bodyPr>
          <a:lstStyle/>
          <a:p>
            <a:r>
              <a:rPr kumimoji="1" lang="ja-JP" altLang="en-US" smtClean="0"/>
              <a:t>・変数名は</a:t>
            </a:r>
            <a:r>
              <a:rPr lang="en-US" altLang="ja-JP" smtClean="0"/>
              <a:t>address</a:t>
            </a:r>
            <a:r>
              <a:rPr lang="ja-JP" altLang="en-US" smtClean="0"/>
              <a:t>を持っている</a:t>
            </a:r>
            <a:endParaRPr kumimoji="1" lang="ja-JP" altLang="en-US"/>
          </a:p>
        </p:txBody>
      </p:sp>
      <p:grpSp>
        <p:nvGrpSpPr>
          <p:cNvPr id="5" name="グループ化 4"/>
          <p:cNvGrpSpPr/>
          <p:nvPr/>
        </p:nvGrpSpPr>
        <p:grpSpPr>
          <a:xfrm>
            <a:off x="611039" y="800561"/>
            <a:ext cx="3927874" cy="942934"/>
            <a:chOff x="4065667" y="3063495"/>
            <a:chExt cx="3927874" cy="942934"/>
          </a:xfrm>
        </p:grpSpPr>
        <p:sp>
          <p:nvSpPr>
            <p:cNvPr id="6" name="正方形/長方形 5"/>
            <p:cNvSpPr/>
            <p:nvPr/>
          </p:nvSpPr>
          <p:spPr>
            <a:xfrm>
              <a:off x="4065667" y="3065083"/>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483100" y="3065083"/>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900533" y="3063495"/>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5317966" y="3063495"/>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5735399" y="3063495"/>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152832" y="3063495"/>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6570265" y="3063495"/>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6987698" y="3063495"/>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7462626" y="3349502"/>
              <a:ext cx="530915" cy="369332"/>
            </a:xfrm>
            <a:prstGeom prst="rect">
              <a:avLst/>
            </a:prstGeom>
            <a:noFill/>
          </p:spPr>
          <p:txBody>
            <a:bodyPr wrap="none" rtlCol="0">
              <a:spAutoFit/>
            </a:bodyPr>
            <a:lstStyle/>
            <a:p>
              <a:r>
                <a:rPr kumimoji="1" lang="ja-JP" altLang="en-US" smtClean="0"/>
                <a:t>・・・</a:t>
              </a:r>
              <a:endParaRPr kumimoji="1" lang="ja-JP" altLang="en-US"/>
            </a:p>
          </p:txBody>
        </p:sp>
      </p:grpSp>
      <p:sp>
        <p:nvSpPr>
          <p:cNvPr id="15" name="テキスト ボックス 14"/>
          <p:cNvSpPr txBox="1"/>
          <p:nvPr/>
        </p:nvSpPr>
        <p:spPr>
          <a:xfrm>
            <a:off x="193606" y="1741907"/>
            <a:ext cx="883575" cy="369332"/>
          </a:xfrm>
          <a:prstGeom prst="rect">
            <a:avLst/>
          </a:prstGeom>
          <a:noFill/>
        </p:spPr>
        <p:txBody>
          <a:bodyPr wrap="none" rtlCol="0">
            <a:spAutoFit/>
          </a:bodyPr>
          <a:lstStyle/>
          <a:p>
            <a:r>
              <a:rPr kumimoji="1" lang="en-US" altLang="ja-JP" smtClean="0"/>
              <a:t>0000</a:t>
            </a:r>
            <a:r>
              <a:rPr kumimoji="1" lang="ja-JP" altLang="en-US" smtClean="0"/>
              <a:t>番</a:t>
            </a:r>
            <a:endParaRPr kumimoji="1" lang="ja-JP" altLang="en-US"/>
          </a:p>
        </p:txBody>
      </p:sp>
      <p:sp>
        <p:nvSpPr>
          <p:cNvPr id="16" name="テキスト ボックス 15"/>
          <p:cNvSpPr txBox="1"/>
          <p:nvPr/>
        </p:nvSpPr>
        <p:spPr>
          <a:xfrm>
            <a:off x="3566210" y="1741907"/>
            <a:ext cx="883575" cy="369332"/>
          </a:xfrm>
          <a:prstGeom prst="rect">
            <a:avLst/>
          </a:prstGeom>
          <a:noFill/>
        </p:spPr>
        <p:txBody>
          <a:bodyPr wrap="none" rtlCol="0">
            <a:spAutoFit/>
          </a:bodyPr>
          <a:lstStyle/>
          <a:p>
            <a:r>
              <a:rPr kumimoji="1" lang="en-US" altLang="ja-JP" smtClean="0"/>
              <a:t>0007</a:t>
            </a:r>
            <a:r>
              <a:rPr kumimoji="1" lang="ja-JP" altLang="en-US" smtClean="0"/>
              <a:t>番</a:t>
            </a:r>
            <a:endParaRPr kumimoji="1" lang="ja-JP" altLang="en-US"/>
          </a:p>
        </p:txBody>
      </p:sp>
      <p:sp>
        <p:nvSpPr>
          <p:cNvPr id="17" name="正方形/長方形 16"/>
          <p:cNvSpPr/>
          <p:nvPr/>
        </p:nvSpPr>
        <p:spPr>
          <a:xfrm>
            <a:off x="1863338" y="800561"/>
            <a:ext cx="1669732" cy="941346"/>
          </a:xfrm>
          <a:prstGeom prst="rect">
            <a:avLst/>
          </a:prstGeom>
          <a:solidFill>
            <a:srgbClr val="FF0000">
              <a:alpha val="24000"/>
            </a:srgbClr>
          </a:solid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494614" y="1741907"/>
            <a:ext cx="883575" cy="369332"/>
          </a:xfrm>
          <a:prstGeom prst="rect">
            <a:avLst/>
          </a:prstGeom>
          <a:noFill/>
        </p:spPr>
        <p:txBody>
          <a:bodyPr wrap="none" rtlCol="0">
            <a:spAutoFit/>
          </a:bodyPr>
          <a:lstStyle/>
          <a:p>
            <a:r>
              <a:rPr kumimoji="1" lang="en-US" altLang="ja-JP" smtClean="0"/>
              <a:t>0003</a:t>
            </a:r>
            <a:r>
              <a:rPr kumimoji="1" lang="ja-JP" altLang="en-US" smtClean="0"/>
              <a:t>番</a:t>
            </a:r>
            <a:endParaRPr kumimoji="1" lang="ja-JP" altLang="en-US"/>
          </a:p>
        </p:txBody>
      </p:sp>
      <p:sp>
        <p:nvSpPr>
          <p:cNvPr id="19" name="テキスト ボックス 18"/>
          <p:cNvSpPr txBox="1"/>
          <p:nvPr/>
        </p:nvSpPr>
        <p:spPr>
          <a:xfrm>
            <a:off x="1814629" y="443358"/>
            <a:ext cx="1367682" cy="369332"/>
          </a:xfrm>
          <a:prstGeom prst="rect">
            <a:avLst/>
          </a:prstGeom>
          <a:noFill/>
        </p:spPr>
        <p:txBody>
          <a:bodyPr wrap="none" rtlCol="0">
            <a:spAutoFit/>
          </a:bodyPr>
          <a:lstStyle/>
          <a:p>
            <a:r>
              <a:rPr kumimoji="1" lang="en-US" altLang="ja-JP" smtClean="0"/>
              <a:t>x</a:t>
            </a:r>
            <a:r>
              <a:rPr lang="ja-JP" altLang="en-US" smtClean="0"/>
              <a:t>は</a:t>
            </a:r>
            <a:r>
              <a:rPr lang="ja-JP" altLang="en-US"/>
              <a:t>、</a:t>
            </a:r>
            <a:r>
              <a:rPr lang="en-US" altLang="ja-JP" smtClean="0"/>
              <a:t>0003</a:t>
            </a:r>
            <a:r>
              <a:rPr lang="ja-JP" altLang="en-US" smtClean="0"/>
              <a:t>番</a:t>
            </a:r>
            <a:endParaRPr kumimoji="1" lang="ja-JP" altLang="en-US"/>
          </a:p>
        </p:txBody>
      </p:sp>
      <p:sp>
        <p:nvSpPr>
          <p:cNvPr id="20" name="テキスト ボックス 19"/>
          <p:cNvSpPr txBox="1"/>
          <p:nvPr/>
        </p:nvSpPr>
        <p:spPr>
          <a:xfrm>
            <a:off x="5105400" y="788322"/>
            <a:ext cx="790601" cy="923330"/>
          </a:xfrm>
          <a:prstGeom prst="rect">
            <a:avLst/>
          </a:prstGeom>
          <a:noFill/>
          <a:ln>
            <a:solidFill>
              <a:schemeClr val="tx1"/>
            </a:solidFill>
          </a:ln>
        </p:spPr>
        <p:txBody>
          <a:bodyPr wrap="none" rtlCol="0">
            <a:spAutoFit/>
          </a:bodyPr>
          <a:lstStyle/>
          <a:p>
            <a:r>
              <a:rPr kumimoji="1" lang="en-US" altLang="ja-JP" err="1" smtClean="0"/>
              <a:t>int</a:t>
            </a:r>
            <a:r>
              <a:rPr kumimoji="1" lang="en-US" altLang="ja-JP" smtClean="0"/>
              <a:t> x;</a:t>
            </a:r>
          </a:p>
          <a:p>
            <a:endParaRPr lang="en-US" altLang="ja-JP"/>
          </a:p>
          <a:p>
            <a:r>
              <a:rPr lang="en-US" altLang="ja-JP"/>
              <a:t>x</a:t>
            </a:r>
            <a:r>
              <a:rPr lang="en-US" altLang="ja-JP" smtClean="0"/>
              <a:t> =  5;</a:t>
            </a:r>
            <a:r>
              <a:rPr kumimoji="1" lang="en-US" altLang="ja-JP" smtClean="0"/>
              <a:t> </a:t>
            </a:r>
            <a:endParaRPr kumimoji="1" lang="ja-JP" altLang="en-US"/>
          </a:p>
        </p:txBody>
      </p:sp>
      <p:sp>
        <p:nvSpPr>
          <p:cNvPr id="21" name="テキスト ボックス 20"/>
          <p:cNvSpPr txBox="1"/>
          <p:nvPr/>
        </p:nvSpPr>
        <p:spPr>
          <a:xfrm>
            <a:off x="2221954" y="969838"/>
            <a:ext cx="952500" cy="584775"/>
          </a:xfrm>
          <a:prstGeom prst="rect">
            <a:avLst/>
          </a:prstGeom>
          <a:solidFill>
            <a:schemeClr val="bg1"/>
          </a:solidFill>
          <a:ln>
            <a:solidFill>
              <a:schemeClr val="tx1"/>
            </a:solidFill>
          </a:ln>
        </p:spPr>
        <p:txBody>
          <a:bodyPr wrap="square" rtlCol="0">
            <a:spAutoFit/>
          </a:bodyPr>
          <a:lstStyle/>
          <a:p>
            <a:pPr algn="ctr"/>
            <a:r>
              <a:rPr kumimoji="1" lang="en-US" altLang="ja-JP" sz="3200" smtClean="0"/>
              <a:t>5</a:t>
            </a:r>
            <a:endParaRPr kumimoji="1" lang="ja-JP" altLang="en-US" sz="3200"/>
          </a:p>
        </p:txBody>
      </p:sp>
      <p:sp>
        <p:nvSpPr>
          <p:cNvPr id="22" name="テキスト ボックス 21"/>
          <p:cNvSpPr txBox="1"/>
          <p:nvPr/>
        </p:nvSpPr>
        <p:spPr>
          <a:xfrm>
            <a:off x="6111243" y="1185281"/>
            <a:ext cx="5133008" cy="369332"/>
          </a:xfrm>
          <a:prstGeom prst="rect">
            <a:avLst/>
          </a:prstGeom>
          <a:noFill/>
        </p:spPr>
        <p:txBody>
          <a:bodyPr wrap="none" rtlCol="0">
            <a:spAutoFit/>
          </a:bodyPr>
          <a:lstStyle/>
          <a:p>
            <a:r>
              <a:rPr lang="ja-JP" altLang="en-US" smtClean="0"/>
              <a:t>なので、変数名にから</a:t>
            </a:r>
            <a:r>
              <a:rPr lang="ja-JP" altLang="en-US" b="1" smtClean="0">
                <a:solidFill>
                  <a:srgbClr val="FF0000"/>
                </a:solidFill>
              </a:rPr>
              <a:t>直接</a:t>
            </a:r>
            <a:r>
              <a:rPr lang="en-US" altLang="ja-JP" smtClean="0"/>
              <a:t>Data</a:t>
            </a:r>
            <a:r>
              <a:rPr lang="ja-JP" altLang="en-US" smtClean="0"/>
              <a:t>を入れる事ができる</a:t>
            </a:r>
            <a:endParaRPr kumimoji="1" lang="ja-JP" altLang="en-US"/>
          </a:p>
        </p:txBody>
      </p:sp>
      <p:sp>
        <p:nvSpPr>
          <p:cNvPr id="23" name="テキスト ボックス 22"/>
          <p:cNvSpPr txBox="1"/>
          <p:nvPr/>
        </p:nvSpPr>
        <p:spPr>
          <a:xfrm>
            <a:off x="119369" y="2337329"/>
            <a:ext cx="5346720" cy="646331"/>
          </a:xfrm>
          <a:prstGeom prst="rect">
            <a:avLst/>
          </a:prstGeom>
          <a:noFill/>
        </p:spPr>
        <p:txBody>
          <a:bodyPr wrap="none" rtlCol="0">
            <a:spAutoFit/>
          </a:bodyPr>
          <a:lstStyle/>
          <a:p>
            <a:r>
              <a:rPr kumimoji="1" lang="ja-JP" altLang="en-US" smtClean="0"/>
              <a:t>・</a:t>
            </a:r>
            <a:r>
              <a:rPr lang="en-US" altLang="ja-JP"/>
              <a:t> </a:t>
            </a:r>
            <a:r>
              <a:rPr lang="ja-JP" altLang="en-US" smtClean="0"/>
              <a:t>（ポインタ）</a:t>
            </a:r>
            <a:r>
              <a:rPr lang="en-US" altLang="ja-JP" smtClean="0"/>
              <a:t>Pointer</a:t>
            </a:r>
            <a:r>
              <a:rPr lang="ja-JP" altLang="en-US" smtClean="0"/>
              <a:t>を使う事で間接的に</a:t>
            </a:r>
            <a:r>
              <a:rPr lang="en-US" altLang="ja-JP" smtClean="0"/>
              <a:t>access</a:t>
            </a:r>
            <a:r>
              <a:rPr lang="ja-JP" altLang="en-US" smtClean="0"/>
              <a:t>できる。</a:t>
            </a:r>
            <a:endParaRPr lang="en-US" altLang="ja-JP" smtClean="0"/>
          </a:p>
          <a:p>
            <a:r>
              <a:rPr lang="en-US" altLang="ja-JP" smtClean="0"/>
              <a:t>Pointer</a:t>
            </a:r>
            <a:r>
              <a:rPr lang="ja-JP" altLang="en-US" smtClean="0"/>
              <a:t>は実数でなく</a:t>
            </a:r>
            <a:r>
              <a:rPr lang="en-US" altLang="ja-JP" smtClean="0"/>
              <a:t>address</a:t>
            </a:r>
            <a:r>
              <a:rPr lang="ja-JP" altLang="en-US" smtClean="0"/>
              <a:t>を保存できる特殊な変数</a:t>
            </a:r>
            <a:endParaRPr kumimoji="1" lang="ja-JP" altLang="en-US"/>
          </a:p>
        </p:txBody>
      </p:sp>
      <p:grpSp>
        <p:nvGrpSpPr>
          <p:cNvPr id="44" name="グループ化 43"/>
          <p:cNvGrpSpPr/>
          <p:nvPr/>
        </p:nvGrpSpPr>
        <p:grpSpPr>
          <a:xfrm>
            <a:off x="91650" y="3585667"/>
            <a:ext cx="7209843" cy="942934"/>
            <a:chOff x="580697" y="3937461"/>
            <a:chExt cx="7209843" cy="942934"/>
          </a:xfrm>
        </p:grpSpPr>
        <p:sp>
          <p:nvSpPr>
            <p:cNvPr id="26" name="正方形/長方形 25"/>
            <p:cNvSpPr/>
            <p:nvPr/>
          </p:nvSpPr>
          <p:spPr>
            <a:xfrm>
              <a:off x="580697" y="3939049"/>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998130" y="3939049"/>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415563"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832996"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2250429"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2667862"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3085295"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3502728"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3920161" y="3939049"/>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4337594" y="3939049"/>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4755027"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5172460"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5589893"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6007326"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6424759"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6842192"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7259625" y="4223468"/>
              <a:ext cx="530915" cy="369332"/>
            </a:xfrm>
            <a:prstGeom prst="rect">
              <a:avLst/>
            </a:prstGeom>
            <a:noFill/>
          </p:spPr>
          <p:txBody>
            <a:bodyPr wrap="none" rtlCol="0">
              <a:spAutoFit/>
            </a:bodyPr>
            <a:lstStyle/>
            <a:p>
              <a:r>
                <a:rPr kumimoji="1" lang="ja-JP" altLang="en-US" smtClean="0"/>
                <a:t>・・・</a:t>
              </a:r>
              <a:endParaRPr kumimoji="1" lang="ja-JP" altLang="en-US"/>
            </a:p>
          </p:txBody>
        </p:sp>
      </p:grpSp>
      <p:sp>
        <p:nvSpPr>
          <p:cNvPr id="45" name="正方形/長方形 44"/>
          <p:cNvSpPr/>
          <p:nvPr/>
        </p:nvSpPr>
        <p:spPr>
          <a:xfrm>
            <a:off x="1343949" y="3585667"/>
            <a:ext cx="1669732" cy="941346"/>
          </a:xfrm>
          <a:prstGeom prst="rect">
            <a:avLst/>
          </a:prstGeom>
          <a:solidFill>
            <a:srgbClr val="FF0000">
              <a:alpha val="24000"/>
            </a:srgbClr>
          </a:solid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286257" y="3213269"/>
            <a:ext cx="1367682" cy="369332"/>
          </a:xfrm>
          <a:prstGeom prst="rect">
            <a:avLst/>
          </a:prstGeom>
          <a:noFill/>
        </p:spPr>
        <p:txBody>
          <a:bodyPr wrap="none" rtlCol="0">
            <a:spAutoFit/>
          </a:bodyPr>
          <a:lstStyle/>
          <a:p>
            <a:r>
              <a:rPr kumimoji="1" lang="en-US" altLang="ja-JP" smtClean="0"/>
              <a:t>x</a:t>
            </a:r>
            <a:r>
              <a:rPr lang="ja-JP" altLang="en-US" smtClean="0"/>
              <a:t>は</a:t>
            </a:r>
            <a:r>
              <a:rPr lang="ja-JP" altLang="en-US"/>
              <a:t>、</a:t>
            </a:r>
            <a:r>
              <a:rPr lang="en-US" altLang="ja-JP" smtClean="0"/>
              <a:t>0003</a:t>
            </a:r>
            <a:r>
              <a:rPr lang="ja-JP" altLang="en-US" smtClean="0"/>
              <a:t>番</a:t>
            </a:r>
            <a:endParaRPr kumimoji="1" lang="ja-JP" altLang="en-US"/>
          </a:p>
        </p:txBody>
      </p:sp>
      <p:sp>
        <p:nvSpPr>
          <p:cNvPr id="47" name="正方形/長方形 46"/>
          <p:cNvSpPr/>
          <p:nvPr/>
        </p:nvSpPr>
        <p:spPr>
          <a:xfrm>
            <a:off x="3848547" y="3582601"/>
            <a:ext cx="1669732" cy="941346"/>
          </a:xfrm>
          <a:prstGeom prst="rect">
            <a:avLst/>
          </a:prstGeom>
          <a:solidFill>
            <a:srgbClr val="FF0000">
              <a:alpha val="24000"/>
            </a:srgbClr>
          </a:solid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8160677" y="3304695"/>
            <a:ext cx="1981200" cy="1754326"/>
          </a:xfrm>
          <a:prstGeom prst="rect">
            <a:avLst/>
          </a:prstGeom>
          <a:noFill/>
          <a:ln>
            <a:solidFill>
              <a:schemeClr val="tx1"/>
            </a:solidFill>
          </a:ln>
        </p:spPr>
        <p:txBody>
          <a:bodyPr wrap="square" rtlCol="0">
            <a:spAutoFit/>
          </a:bodyPr>
          <a:lstStyle/>
          <a:p>
            <a:r>
              <a:rPr lang="en-US" altLang="ja-JP" err="1" smtClean="0"/>
              <a:t>i</a:t>
            </a:r>
            <a:r>
              <a:rPr kumimoji="1" lang="en-US" altLang="ja-JP" err="1" smtClean="0"/>
              <a:t>nt</a:t>
            </a:r>
            <a:r>
              <a:rPr kumimoji="1" lang="en-US" altLang="ja-JP" smtClean="0"/>
              <a:t>    x;</a:t>
            </a:r>
          </a:p>
          <a:p>
            <a:r>
              <a:rPr lang="en-US" altLang="ja-JP" err="1" smtClean="0"/>
              <a:t>int</a:t>
            </a:r>
            <a:r>
              <a:rPr lang="en-US" altLang="ja-JP" smtClean="0"/>
              <a:t>*  p;</a:t>
            </a:r>
          </a:p>
          <a:p>
            <a:endParaRPr kumimoji="1" lang="en-US" altLang="ja-JP"/>
          </a:p>
          <a:p>
            <a:r>
              <a:rPr lang="en-US" altLang="ja-JP"/>
              <a:t>x</a:t>
            </a:r>
            <a:r>
              <a:rPr lang="en-US" altLang="ja-JP" smtClean="0"/>
              <a:t> = 5;</a:t>
            </a:r>
          </a:p>
          <a:p>
            <a:r>
              <a:rPr lang="en-US" altLang="ja-JP"/>
              <a:t>p</a:t>
            </a:r>
            <a:r>
              <a:rPr kumimoji="1" lang="en-US" altLang="ja-JP" smtClean="0"/>
              <a:t> = &amp;x;</a:t>
            </a:r>
          </a:p>
          <a:p>
            <a:r>
              <a:rPr lang="en-US" altLang="ja-JP" smtClean="0"/>
              <a:t>*p=10;</a:t>
            </a:r>
            <a:r>
              <a:rPr kumimoji="1" lang="en-US" altLang="ja-JP" smtClean="0"/>
              <a:t> </a:t>
            </a:r>
            <a:endParaRPr kumimoji="1" lang="ja-JP" altLang="en-US"/>
          </a:p>
        </p:txBody>
      </p:sp>
      <p:sp>
        <p:nvSpPr>
          <p:cNvPr id="49" name="テキスト ボックス 48"/>
          <p:cNvSpPr txBox="1"/>
          <p:nvPr/>
        </p:nvSpPr>
        <p:spPr>
          <a:xfrm>
            <a:off x="3815730" y="3216335"/>
            <a:ext cx="1807995" cy="369332"/>
          </a:xfrm>
          <a:prstGeom prst="rect">
            <a:avLst/>
          </a:prstGeom>
          <a:noFill/>
        </p:spPr>
        <p:txBody>
          <a:bodyPr wrap="none" rtlCol="0">
            <a:spAutoFit/>
          </a:bodyPr>
          <a:lstStyle/>
          <a:p>
            <a:r>
              <a:rPr lang="en-US" altLang="ja-JP" err="1" smtClean="0"/>
              <a:t>i</a:t>
            </a:r>
            <a:r>
              <a:rPr kumimoji="1" lang="en-US" altLang="ja-JP" err="1" smtClean="0"/>
              <a:t>nt</a:t>
            </a:r>
            <a:r>
              <a:rPr kumimoji="1" lang="en-US" altLang="ja-JP" smtClean="0"/>
              <a:t>* </a:t>
            </a:r>
            <a:r>
              <a:rPr lang="en-US" altLang="ja-JP"/>
              <a:t>p</a:t>
            </a:r>
            <a:r>
              <a:rPr lang="ja-JP" altLang="en-US" smtClean="0"/>
              <a:t>は</a:t>
            </a:r>
            <a:r>
              <a:rPr lang="ja-JP" altLang="en-US"/>
              <a:t>、</a:t>
            </a:r>
            <a:r>
              <a:rPr lang="en-US" altLang="ja-JP" smtClean="0"/>
              <a:t>0009</a:t>
            </a:r>
            <a:r>
              <a:rPr lang="ja-JP" altLang="en-US" smtClean="0"/>
              <a:t>番</a:t>
            </a:r>
            <a:endParaRPr kumimoji="1" lang="ja-JP" altLang="en-US"/>
          </a:p>
        </p:txBody>
      </p:sp>
      <p:cxnSp>
        <p:nvCxnSpPr>
          <p:cNvPr id="51" name="直線矢印コネクタ 50"/>
          <p:cNvCxnSpPr/>
          <p:nvPr/>
        </p:nvCxnSpPr>
        <p:spPr>
          <a:xfrm>
            <a:off x="7941130" y="3776358"/>
            <a:ext cx="29574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V="1">
            <a:off x="7941130" y="3213269"/>
            <a:ext cx="0" cy="56308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5466089" y="2289939"/>
            <a:ext cx="3777829" cy="923330"/>
          </a:xfrm>
          <a:prstGeom prst="rect">
            <a:avLst/>
          </a:prstGeom>
          <a:noFill/>
          <a:ln>
            <a:solidFill>
              <a:schemeClr val="tx1"/>
            </a:solidFill>
          </a:ln>
        </p:spPr>
        <p:txBody>
          <a:bodyPr wrap="none" rtlCol="0">
            <a:spAutoFit/>
          </a:bodyPr>
          <a:lstStyle/>
          <a:p>
            <a:r>
              <a:rPr lang="ja-JP" altLang="en-US"/>
              <a:t>型</a:t>
            </a:r>
            <a:r>
              <a:rPr lang="ja-JP" altLang="en-US" smtClean="0"/>
              <a:t>に「*」を付けると</a:t>
            </a:r>
            <a:r>
              <a:rPr lang="en-US" altLang="ja-JP" smtClean="0"/>
              <a:t>Pointer</a:t>
            </a:r>
            <a:r>
              <a:rPr lang="ja-JP" altLang="en-US" smtClean="0"/>
              <a:t>型となる。</a:t>
            </a:r>
            <a:endParaRPr lang="en-US" altLang="ja-JP" smtClean="0"/>
          </a:p>
          <a:p>
            <a:r>
              <a:rPr lang="en-US" altLang="ja-JP" err="1"/>
              <a:t>int</a:t>
            </a:r>
            <a:r>
              <a:rPr lang="ja-JP" altLang="en-US"/>
              <a:t>型の</a:t>
            </a:r>
            <a:r>
              <a:rPr lang="en-US" altLang="ja-JP"/>
              <a:t>Memory</a:t>
            </a:r>
            <a:r>
              <a:rPr lang="ja-JP" altLang="en-US"/>
              <a:t>領域の</a:t>
            </a:r>
            <a:r>
              <a:rPr lang="en-US" altLang="ja-JP"/>
              <a:t>address</a:t>
            </a:r>
            <a:r>
              <a:rPr lang="ja-JP" altLang="en-US"/>
              <a:t>を格納</a:t>
            </a:r>
            <a:endParaRPr lang="en-US" altLang="ja-JP"/>
          </a:p>
          <a:p>
            <a:r>
              <a:rPr lang="ja-JP" altLang="en-US"/>
              <a:t>できる</a:t>
            </a:r>
            <a:r>
              <a:rPr lang="en-US" altLang="ja-JP"/>
              <a:t>Pointer</a:t>
            </a:r>
            <a:r>
              <a:rPr lang="ja-JP" altLang="en-US"/>
              <a:t>が</a:t>
            </a:r>
            <a:r>
              <a:rPr lang="ja-JP" altLang="en-US" smtClean="0"/>
              <a:t>作られる</a:t>
            </a:r>
            <a:endParaRPr lang="ja-JP" altLang="en-US"/>
          </a:p>
        </p:txBody>
      </p:sp>
      <p:sp>
        <p:nvSpPr>
          <p:cNvPr id="59" name="テキスト ボックス 58"/>
          <p:cNvSpPr txBox="1"/>
          <p:nvPr/>
        </p:nvSpPr>
        <p:spPr>
          <a:xfrm>
            <a:off x="1690710" y="3771076"/>
            <a:ext cx="952500" cy="584775"/>
          </a:xfrm>
          <a:prstGeom prst="rect">
            <a:avLst/>
          </a:prstGeom>
          <a:solidFill>
            <a:schemeClr val="bg1"/>
          </a:solidFill>
          <a:ln>
            <a:solidFill>
              <a:schemeClr val="tx1"/>
            </a:solidFill>
          </a:ln>
        </p:spPr>
        <p:txBody>
          <a:bodyPr wrap="square" rtlCol="0">
            <a:spAutoFit/>
          </a:bodyPr>
          <a:lstStyle/>
          <a:p>
            <a:pPr algn="ctr"/>
            <a:r>
              <a:rPr kumimoji="1" lang="en-US" altLang="ja-JP" sz="3200" smtClean="0"/>
              <a:t>5</a:t>
            </a:r>
            <a:endParaRPr kumimoji="1" lang="ja-JP" altLang="en-US" sz="3200"/>
          </a:p>
        </p:txBody>
      </p:sp>
      <p:sp>
        <p:nvSpPr>
          <p:cNvPr id="60" name="テキスト ボックス 59"/>
          <p:cNvSpPr txBox="1"/>
          <p:nvPr/>
        </p:nvSpPr>
        <p:spPr>
          <a:xfrm>
            <a:off x="3933609" y="3773463"/>
            <a:ext cx="1509288" cy="584775"/>
          </a:xfrm>
          <a:prstGeom prst="rect">
            <a:avLst/>
          </a:prstGeom>
          <a:solidFill>
            <a:schemeClr val="bg1"/>
          </a:solidFill>
          <a:ln>
            <a:solidFill>
              <a:schemeClr val="tx1"/>
            </a:solidFill>
          </a:ln>
        </p:spPr>
        <p:txBody>
          <a:bodyPr wrap="square" rtlCol="0">
            <a:spAutoFit/>
          </a:bodyPr>
          <a:lstStyle/>
          <a:p>
            <a:pPr algn="ctr"/>
            <a:r>
              <a:rPr lang="en-US" altLang="ja-JP" sz="3200" smtClean="0"/>
              <a:t>0003</a:t>
            </a:r>
            <a:r>
              <a:rPr lang="ja-JP" altLang="en-US" sz="3200" smtClean="0"/>
              <a:t>番</a:t>
            </a:r>
            <a:endParaRPr kumimoji="1" lang="ja-JP" altLang="en-US" sz="3200"/>
          </a:p>
        </p:txBody>
      </p:sp>
      <p:cxnSp>
        <p:nvCxnSpPr>
          <p:cNvPr id="64" name="直線コネクタ 63"/>
          <p:cNvCxnSpPr/>
          <p:nvPr/>
        </p:nvCxnSpPr>
        <p:spPr>
          <a:xfrm flipH="1">
            <a:off x="7301493" y="4358238"/>
            <a:ext cx="935384" cy="37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H="1">
            <a:off x="7307170" y="4355851"/>
            <a:ext cx="1" cy="4987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H="1">
            <a:off x="2289891" y="4854577"/>
            <a:ext cx="5014440" cy="7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flipV="1">
            <a:off x="2313759" y="4622073"/>
            <a:ext cx="0" cy="2653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flipH="1">
            <a:off x="4624657" y="4622073"/>
            <a:ext cx="3612220" cy="1121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flipV="1">
            <a:off x="4626430" y="4553167"/>
            <a:ext cx="0" cy="2036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1" name="四角形吹き出し 80"/>
          <p:cNvSpPr/>
          <p:nvPr/>
        </p:nvSpPr>
        <p:spPr>
          <a:xfrm>
            <a:off x="9381240" y="2977739"/>
            <a:ext cx="2480908" cy="911739"/>
          </a:xfrm>
          <a:prstGeom prst="wedgeRectCallout">
            <a:avLst>
              <a:gd name="adj1" fmla="val -74908"/>
              <a:gd name="adj2" fmla="val 117463"/>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mtClean="0"/>
              <a:t>＆：</a:t>
            </a:r>
            <a:r>
              <a:rPr kumimoji="1" lang="en-US" altLang="ja-JP" smtClean="0"/>
              <a:t>address</a:t>
            </a:r>
            <a:r>
              <a:rPr kumimoji="1" lang="ja-JP" altLang="en-US" smtClean="0"/>
              <a:t>演算子</a:t>
            </a:r>
            <a:endParaRPr kumimoji="1" lang="en-US" altLang="ja-JP" smtClean="0"/>
          </a:p>
          <a:p>
            <a:r>
              <a:rPr lang="ja-JP" altLang="en-US" smtClean="0"/>
              <a:t>　変数の</a:t>
            </a:r>
            <a:r>
              <a:rPr lang="en-US" altLang="ja-JP" smtClean="0"/>
              <a:t>address</a:t>
            </a:r>
            <a:r>
              <a:rPr lang="ja-JP" altLang="en-US" smtClean="0"/>
              <a:t>を返す演算子</a:t>
            </a:r>
            <a:endParaRPr kumimoji="1" lang="ja-JP" altLang="en-US"/>
          </a:p>
        </p:txBody>
      </p:sp>
      <p:sp>
        <p:nvSpPr>
          <p:cNvPr id="61" name="四角形吹き出し 60"/>
          <p:cNvSpPr/>
          <p:nvPr/>
        </p:nvSpPr>
        <p:spPr>
          <a:xfrm>
            <a:off x="5623725" y="5156800"/>
            <a:ext cx="6202877" cy="987401"/>
          </a:xfrm>
          <a:prstGeom prst="wedgeRectCallout">
            <a:avLst>
              <a:gd name="adj1" fmla="val -7479"/>
              <a:gd name="adj2" fmla="val -70275"/>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a:t>*</a:t>
            </a:r>
            <a:r>
              <a:rPr kumimoji="1" lang="ja-JP" altLang="en-US" smtClean="0"/>
              <a:t>：</a:t>
            </a:r>
            <a:r>
              <a:rPr lang="ja-JP" altLang="en-US" smtClean="0"/>
              <a:t>間接参照</a:t>
            </a:r>
            <a:r>
              <a:rPr kumimoji="1" lang="ja-JP" altLang="en-US" smtClean="0"/>
              <a:t>演算子</a:t>
            </a:r>
            <a:endParaRPr kumimoji="1" lang="en-US" altLang="ja-JP" smtClean="0"/>
          </a:p>
          <a:p>
            <a:r>
              <a:rPr lang="ja-JP" altLang="en-US" smtClean="0"/>
              <a:t>　</a:t>
            </a:r>
            <a:r>
              <a:rPr lang="en-US" altLang="ja-JP" smtClean="0"/>
              <a:t>p</a:t>
            </a:r>
            <a:r>
              <a:rPr lang="ja-JP" altLang="en-US" smtClean="0"/>
              <a:t>が持つ</a:t>
            </a:r>
            <a:r>
              <a:rPr lang="en-US" altLang="ja-JP" smtClean="0"/>
              <a:t>address</a:t>
            </a:r>
            <a:r>
              <a:rPr lang="ja-JP" altLang="en-US" smtClean="0"/>
              <a:t>先に情報を触ることができる。</a:t>
            </a:r>
            <a:endParaRPr lang="en-US" altLang="ja-JP" smtClean="0"/>
          </a:p>
          <a:p>
            <a:r>
              <a:rPr lang="ja-JP" altLang="en-US" smtClean="0"/>
              <a:t>この場合、</a:t>
            </a:r>
            <a:r>
              <a:rPr lang="en-US" altLang="ja-JP" smtClean="0"/>
              <a:t>p</a:t>
            </a:r>
            <a:r>
              <a:rPr lang="ja-JP" altLang="en-US" smtClean="0"/>
              <a:t>は</a:t>
            </a:r>
            <a:r>
              <a:rPr lang="ja-JP" altLang="en-US" err="1" smtClean="0"/>
              <a:t>ｘ</a:t>
            </a:r>
            <a:r>
              <a:rPr lang="ja-JP" altLang="en-US" smtClean="0"/>
              <a:t>の</a:t>
            </a:r>
            <a:r>
              <a:rPr lang="en-US" altLang="ja-JP" smtClean="0"/>
              <a:t>address</a:t>
            </a:r>
            <a:r>
              <a:rPr lang="ja-JP" altLang="en-US" smtClean="0"/>
              <a:t>を持っているので</a:t>
            </a:r>
            <a:r>
              <a:rPr lang="ja-JP" altLang="en-US" err="1" smtClean="0"/>
              <a:t>ｘ</a:t>
            </a:r>
            <a:r>
              <a:rPr lang="ja-JP" altLang="en-US" smtClean="0"/>
              <a:t>の値が１０になる</a:t>
            </a:r>
            <a:endParaRPr kumimoji="1" lang="ja-JP" altLang="en-US"/>
          </a:p>
        </p:txBody>
      </p:sp>
      <p:sp>
        <p:nvSpPr>
          <p:cNvPr id="2" name="テキスト ボックス 1"/>
          <p:cNvSpPr txBox="1"/>
          <p:nvPr/>
        </p:nvSpPr>
        <p:spPr>
          <a:xfrm>
            <a:off x="119369" y="6169254"/>
            <a:ext cx="10735696" cy="646331"/>
          </a:xfrm>
          <a:prstGeom prst="rect">
            <a:avLst/>
          </a:prstGeom>
          <a:noFill/>
        </p:spPr>
        <p:txBody>
          <a:bodyPr wrap="none" rtlCol="0">
            <a:spAutoFit/>
          </a:bodyPr>
          <a:lstStyle/>
          <a:p>
            <a:r>
              <a:rPr lang="en-US" altLang="ja-JP" smtClean="0"/>
              <a:t>Data</a:t>
            </a:r>
            <a:r>
              <a:rPr lang="ja-JP" altLang="en-US" smtClean="0"/>
              <a:t>を入れる時、変数名から入れる正門と</a:t>
            </a:r>
            <a:r>
              <a:rPr lang="en-US" altLang="ja-JP" smtClean="0"/>
              <a:t>address</a:t>
            </a:r>
            <a:r>
              <a:rPr lang="ja-JP" altLang="en-US" smtClean="0"/>
              <a:t>から入れると言う正門を通らずに裏口から入る方法がある。</a:t>
            </a:r>
            <a:endParaRPr lang="en-US" altLang="ja-JP" smtClean="0"/>
          </a:p>
          <a:p>
            <a:r>
              <a:rPr kumimoji="1" lang="ja-JP" altLang="en-US" smtClean="0"/>
              <a:t>変数に複数の出入り口があると便利</a:t>
            </a:r>
            <a:r>
              <a:rPr lang="ja-JP" altLang="en-US"/>
              <a:t>っ</a:t>
            </a:r>
            <a:r>
              <a:rPr kumimoji="1" lang="ja-JP" altLang="en-US" smtClean="0"/>
              <a:t>て感じです。</a:t>
            </a:r>
            <a:endParaRPr kumimoji="1" lang="ja-JP" altLang="en-US"/>
          </a:p>
        </p:txBody>
      </p:sp>
      <p:cxnSp>
        <p:nvCxnSpPr>
          <p:cNvPr id="71" name="直線コネクタ 70"/>
          <p:cNvCxnSpPr/>
          <p:nvPr/>
        </p:nvCxnSpPr>
        <p:spPr>
          <a:xfrm flipH="1">
            <a:off x="1440493" y="5650785"/>
            <a:ext cx="4209340" cy="109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1028472" y="5263761"/>
            <a:ext cx="952500" cy="584775"/>
          </a:xfrm>
          <a:prstGeom prst="rect">
            <a:avLst/>
          </a:prstGeom>
          <a:solidFill>
            <a:schemeClr val="bg1"/>
          </a:solidFill>
          <a:ln>
            <a:solidFill>
              <a:schemeClr val="tx1"/>
            </a:solidFill>
          </a:ln>
        </p:spPr>
        <p:txBody>
          <a:bodyPr wrap="square" rtlCol="0">
            <a:spAutoFit/>
          </a:bodyPr>
          <a:lstStyle/>
          <a:p>
            <a:pPr algn="ctr"/>
            <a:r>
              <a:rPr kumimoji="1" lang="en-US" altLang="ja-JP" sz="3200" smtClean="0"/>
              <a:t>10</a:t>
            </a:r>
            <a:endParaRPr kumimoji="1" lang="ja-JP" altLang="en-US" sz="3200"/>
          </a:p>
        </p:txBody>
      </p:sp>
      <p:cxnSp>
        <p:nvCxnSpPr>
          <p:cNvPr id="76" name="直線矢印コネクタ 75"/>
          <p:cNvCxnSpPr>
            <a:stCxn id="74" idx="0"/>
          </p:cNvCxnSpPr>
          <p:nvPr/>
        </p:nvCxnSpPr>
        <p:spPr>
          <a:xfrm flipV="1">
            <a:off x="1504722" y="4241006"/>
            <a:ext cx="476250" cy="10227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567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グループ化 30"/>
          <p:cNvGrpSpPr/>
          <p:nvPr/>
        </p:nvGrpSpPr>
        <p:grpSpPr>
          <a:xfrm>
            <a:off x="4597201" y="1310775"/>
            <a:ext cx="7209843" cy="942934"/>
            <a:chOff x="580697" y="3937461"/>
            <a:chExt cx="7209843" cy="942934"/>
          </a:xfrm>
        </p:grpSpPr>
        <p:sp>
          <p:nvSpPr>
            <p:cNvPr id="32" name="正方形/長方形 31"/>
            <p:cNvSpPr/>
            <p:nvPr/>
          </p:nvSpPr>
          <p:spPr>
            <a:xfrm>
              <a:off x="580697" y="3939049"/>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98130" y="3939049"/>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1415563"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832996"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2250429"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2667862"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3085295"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3502728"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3920161" y="3939049"/>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337594" y="3939049"/>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4755027"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5172460"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5589893"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6007326"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6424759"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6842192"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7259625" y="4223468"/>
              <a:ext cx="530915" cy="369332"/>
            </a:xfrm>
            <a:prstGeom prst="rect">
              <a:avLst/>
            </a:prstGeom>
            <a:noFill/>
          </p:spPr>
          <p:txBody>
            <a:bodyPr wrap="none" rtlCol="0">
              <a:spAutoFit/>
            </a:bodyPr>
            <a:lstStyle/>
            <a:p>
              <a:r>
                <a:rPr kumimoji="1" lang="ja-JP" altLang="en-US" smtClean="0"/>
                <a:t>・・・</a:t>
              </a:r>
              <a:endParaRPr kumimoji="1" lang="ja-JP" altLang="en-US"/>
            </a:p>
          </p:txBody>
        </p:sp>
      </p:grpSp>
      <p:sp>
        <p:nvSpPr>
          <p:cNvPr id="4" name="テキスト ボックス 3"/>
          <p:cNvSpPr txBox="1"/>
          <p:nvPr/>
        </p:nvSpPr>
        <p:spPr>
          <a:xfrm>
            <a:off x="0" y="25052"/>
            <a:ext cx="3815468" cy="369332"/>
          </a:xfrm>
          <a:prstGeom prst="rect">
            <a:avLst/>
          </a:prstGeom>
          <a:noFill/>
        </p:spPr>
        <p:txBody>
          <a:bodyPr wrap="none" rtlCol="0">
            <a:spAutoFit/>
          </a:bodyPr>
          <a:lstStyle/>
          <a:p>
            <a:r>
              <a:rPr kumimoji="1" lang="ja-JP" altLang="en-US" smtClean="0"/>
              <a:t>・もう少しだけ順番に沿って見てみる。</a:t>
            </a:r>
            <a:endParaRPr kumimoji="1" lang="ja-JP" altLang="en-US"/>
          </a:p>
        </p:txBody>
      </p:sp>
      <p:sp>
        <p:nvSpPr>
          <p:cNvPr id="5" name="テキスト ボックス 4"/>
          <p:cNvSpPr txBox="1"/>
          <p:nvPr/>
        </p:nvSpPr>
        <p:spPr>
          <a:xfrm>
            <a:off x="156546" y="404733"/>
            <a:ext cx="1981200" cy="1754326"/>
          </a:xfrm>
          <a:prstGeom prst="rect">
            <a:avLst/>
          </a:prstGeom>
          <a:noFill/>
          <a:ln>
            <a:solidFill>
              <a:schemeClr val="tx1"/>
            </a:solidFill>
          </a:ln>
        </p:spPr>
        <p:txBody>
          <a:bodyPr wrap="square" rtlCol="0">
            <a:spAutoFit/>
          </a:bodyPr>
          <a:lstStyle/>
          <a:p>
            <a:r>
              <a:rPr lang="ja-JP" altLang="en-US" smtClean="0"/>
              <a:t>①　</a:t>
            </a:r>
            <a:r>
              <a:rPr lang="en-US" altLang="ja-JP" err="1" smtClean="0"/>
              <a:t>i</a:t>
            </a:r>
            <a:r>
              <a:rPr kumimoji="1" lang="en-US" altLang="ja-JP" err="1" smtClean="0"/>
              <a:t>nt</a:t>
            </a:r>
            <a:r>
              <a:rPr kumimoji="1" lang="en-US" altLang="ja-JP" smtClean="0"/>
              <a:t>    x;</a:t>
            </a:r>
          </a:p>
          <a:p>
            <a:r>
              <a:rPr lang="ja-JP" altLang="en-US" smtClean="0"/>
              <a:t>②　</a:t>
            </a:r>
            <a:r>
              <a:rPr lang="en-US" altLang="ja-JP" err="1" smtClean="0"/>
              <a:t>int</a:t>
            </a:r>
            <a:r>
              <a:rPr lang="en-US" altLang="ja-JP" smtClean="0"/>
              <a:t>*  p;</a:t>
            </a:r>
          </a:p>
          <a:p>
            <a:endParaRPr kumimoji="1" lang="en-US" altLang="ja-JP"/>
          </a:p>
          <a:p>
            <a:r>
              <a:rPr lang="ja-JP" altLang="en-US" smtClean="0"/>
              <a:t>③　</a:t>
            </a:r>
            <a:r>
              <a:rPr lang="en-US" altLang="ja-JP" smtClean="0"/>
              <a:t>x = 5;</a:t>
            </a:r>
          </a:p>
          <a:p>
            <a:r>
              <a:rPr lang="ja-JP" altLang="en-US" smtClean="0"/>
              <a:t>④　</a:t>
            </a:r>
            <a:r>
              <a:rPr lang="en-US" altLang="ja-JP" smtClean="0"/>
              <a:t>p</a:t>
            </a:r>
            <a:r>
              <a:rPr kumimoji="1" lang="en-US" altLang="ja-JP" smtClean="0"/>
              <a:t> = &amp;x;</a:t>
            </a:r>
          </a:p>
          <a:p>
            <a:r>
              <a:rPr lang="ja-JP" altLang="en-US" smtClean="0"/>
              <a:t>⑤　</a:t>
            </a:r>
            <a:r>
              <a:rPr lang="en-US" altLang="ja-JP" smtClean="0"/>
              <a:t>*p=10;</a:t>
            </a:r>
            <a:r>
              <a:rPr kumimoji="1" lang="en-US" altLang="ja-JP" smtClean="0"/>
              <a:t> </a:t>
            </a:r>
            <a:endParaRPr kumimoji="1" lang="ja-JP" altLang="en-US"/>
          </a:p>
        </p:txBody>
      </p:sp>
      <p:sp>
        <p:nvSpPr>
          <p:cNvPr id="6" name="テキスト ボックス 5"/>
          <p:cNvSpPr txBox="1"/>
          <p:nvPr/>
        </p:nvSpPr>
        <p:spPr>
          <a:xfrm>
            <a:off x="156546" y="2196637"/>
            <a:ext cx="3441520" cy="646331"/>
          </a:xfrm>
          <a:prstGeom prst="rect">
            <a:avLst/>
          </a:prstGeom>
          <a:noFill/>
        </p:spPr>
        <p:txBody>
          <a:bodyPr wrap="none" rtlCol="0">
            <a:spAutoFit/>
          </a:bodyPr>
          <a:lstStyle/>
          <a:p>
            <a:r>
              <a:rPr kumimoji="1" lang="en-US" altLang="ja-JP" smtClean="0"/>
              <a:t>Program</a:t>
            </a:r>
            <a:r>
              <a:rPr kumimoji="1" lang="ja-JP" altLang="en-US" smtClean="0"/>
              <a:t>の順にメモリがどのような</a:t>
            </a:r>
            <a:endParaRPr kumimoji="1" lang="en-US" altLang="ja-JP" smtClean="0"/>
          </a:p>
          <a:p>
            <a:r>
              <a:rPr lang="ja-JP" altLang="en-US"/>
              <a:t>動き</a:t>
            </a:r>
            <a:r>
              <a:rPr lang="ja-JP" altLang="en-US" smtClean="0"/>
              <a:t>をするかを見てみよう。</a:t>
            </a:r>
            <a:endParaRPr kumimoji="1" lang="ja-JP" altLang="en-US"/>
          </a:p>
        </p:txBody>
      </p:sp>
      <p:grpSp>
        <p:nvGrpSpPr>
          <p:cNvPr id="7" name="グループ化 6"/>
          <p:cNvGrpSpPr/>
          <p:nvPr/>
        </p:nvGrpSpPr>
        <p:grpSpPr>
          <a:xfrm>
            <a:off x="4652662" y="25052"/>
            <a:ext cx="7209843" cy="942934"/>
            <a:chOff x="580697" y="3937461"/>
            <a:chExt cx="7209843" cy="942934"/>
          </a:xfrm>
        </p:grpSpPr>
        <p:sp>
          <p:nvSpPr>
            <p:cNvPr id="8" name="正方形/長方形 7"/>
            <p:cNvSpPr/>
            <p:nvPr/>
          </p:nvSpPr>
          <p:spPr>
            <a:xfrm>
              <a:off x="580697" y="3939049"/>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998130" y="3939049"/>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415563"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1832996"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2250429"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2667862"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3085295"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3502728"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3920161" y="3939049"/>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4337594" y="3939049"/>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4755027"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5172460"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5589893"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6007326"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6424759"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6842192"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259625" y="4223468"/>
              <a:ext cx="530915" cy="369332"/>
            </a:xfrm>
            <a:prstGeom prst="rect">
              <a:avLst/>
            </a:prstGeom>
            <a:noFill/>
          </p:spPr>
          <p:txBody>
            <a:bodyPr wrap="none" rtlCol="0">
              <a:spAutoFit/>
            </a:bodyPr>
            <a:lstStyle/>
            <a:p>
              <a:r>
                <a:rPr kumimoji="1" lang="ja-JP" altLang="en-US" smtClean="0"/>
                <a:t>・・・</a:t>
              </a:r>
              <a:endParaRPr kumimoji="1" lang="ja-JP" altLang="en-US"/>
            </a:p>
          </p:txBody>
        </p:sp>
      </p:grpSp>
      <p:sp>
        <p:nvSpPr>
          <p:cNvPr id="25" name="テキスト ボックス 24"/>
          <p:cNvSpPr txBox="1"/>
          <p:nvPr/>
        </p:nvSpPr>
        <p:spPr>
          <a:xfrm>
            <a:off x="4317826" y="323757"/>
            <a:ext cx="415498" cy="369332"/>
          </a:xfrm>
          <a:prstGeom prst="rect">
            <a:avLst/>
          </a:prstGeom>
          <a:noFill/>
        </p:spPr>
        <p:txBody>
          <a:bodyPr wrap="none" rtlCol="0">
            <a:spAutoFit/>
          </a:bodyPr>
          <a:lstStyle/>
          <a:p>
            <a:r>
              <a:rPr kumimoji="1" lang="ja-JP" altLang="en-US" smtClean="0"/>
              <a:t>①</a:t>
            </a:r>
            <a:endParaRPr kumimoji="1" lang="ja-JP" altLang="en-US"/>
          </a:p>
        </p:txBody>
      </p:sp>
      <p:sp>
        <p:nvSpPr>
          <p:cNvPr id="26" name="正方形/長方形 25"/>
          <p:cNvSpPr/>
          <p:nvPr/>
        </p:nvSpPr>
        <p:spPr>
          <a:xfrm>
            <a:off x="5904961" y="14703"/>
            <a:ext cx="1669732" cy="941346"/>
          </a:xfrm>
          <a:prstGeom prst="rect">
            <a:avLst/>
          </a:prstGeom>
          <a:solidFill>
            <a:srgbClr val="FF0000">
              <a:alpha val="24000"/>
            </a:srgbClr>
          </a:solid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5959940" y="64353"/>
            <a:ext cx="607346" cy="369332"/>
          </a:xfrm>
          <a:prstGeom prst="rect">
            <a:avLst/>
          </a:prstGeom>
          <a:solidFill>
            <a:schemeClr val="bg1"/>
          </a:solidFill>
          <a:ln>
            <a:solidFill>
              <a:schemeClr val="tx1"/>
            </a:solidFill>
          </a:ln>
        </p:spPr>
        <p:txBody>
          <a:bodyPr wrap="none" rtlCol="0">
            <a:spAutoFit/>
          </a:bodyPr>
          <a:lstStyle/>
          <a:p>
            <a:r>
              <a:rPr lang="en-US" altLang="ja-JP" err="1" smtClean="0"/>
              <a:t>int</a:t>
            </a:r>
            <a:r>
              <a:rPr lang="en-US" altLang="ja-JP" smtClean="0"/>
              <a:t> </a:t>
            </a:r>
            <a:r>
              <a:rPr lang="ja-JP" altLang="en-US" smtClean="0"/>
              <a:t>ｘ</a:t>
            </a:r>
            <a:endParaRPr kumimoji="1" lang="ja-JP" altLang="en-US"/>
          </a:p>
        </p:txBody>
      </p:sp>
      <p:sp>
        <p:nvSpPr>
          <p:cNvPr id="28" name="テキスト ボックス 27"/>
          <p:cNvSpPr txBox="1"/>
          <p:nvPr/>
        </p:nvSpPr>
        <p:spPr>
          <a:xfrm>
            <a:off x="4239401" y="1567409"/>
            <a:ext cx="415498" cy="369332"/>
          </a:xfrm>
          <a:prstGeom prst="rect">
            <a:avLst/>
          </a:prstGeom>
          <a:noFill/>
        </p:spPr>
        <p:txBody>
          <a:bodyPr wrap="none" rtlCol="0">
            <a:spAutoFit/>
          </a:bodyPr>
          <a:lstStyle/>
          <a:p>
            <a:r>
              <a:rPr lang="ja-JP" altLang="en-US"/>
              <a:t>②</a:t>
            </a:r>
            <a:endParaRPr kumimoji="1" lang="ja-JP" altLang="en-US"/>
          </a:p>
        </p:txBody>
      </p:sp>
      <p:sp>
        <p:nvSpPr>
          <p:cNvPr id="29" name="正方形/長方形 28"/>
          <p:cNvSpPr/>
          <p:nvPr/>
        </p:nvSpPr>
        <p:spPr>
          <a:xfrm>
            <a:off x="5886298" y="1312363"/>
            <a:ext cx="1669732" cy="941346"/>
          </a:xfrm>
          <a:prstGeom prst="rect">
            <a:avLst/>
          </a:prstGeom>
          <a:solidFill>
            <a:srgbClr val="FF0000">
              <a:alpha val="24000"/>
            </a:srgbClr>
          </a:solid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5963260" y="1382743"/>
            <a:ext cx="607346" cy="369332"/>
          </a:xfrm>
          <a:prstGeom prst="rect">
            <a:avLst/>
          </a:prstGeom>
          <a:solidFill>
            <a:schemeClr val="bg1"/>
          </a:solidFill>
          <a:ln>
            <a:solidFill>
              <a:schemeClr val="tx1"/>
            </a:solidFill>
          </a:ln>
        </p:spPr>
        <p:txBody>
          <a:bodyPr wrap="none" rtlCol="0">
            <a:spAutoFit/>
          </a:bodyPr>
          <a:lstStyle/>
          <a:p>
            <a:r>
              <a:rPr lang="en-US" altLang="ja-JP" err="1"/>
              <a:t>i</a:t>
            </a:r>
            <a:r>
              <a:rPr lang="en-US" altLang="ja-JP" err="1" smtClean="0"/>
              <a:t>nt</a:t>
            </a:r>
            <a:r>
              <a:rPr lang="en-US" altLang="ja-JP" smtClean="0"/>
              <a:t> </a:t>
            </a:r>
            <a:r>
              <a:rPr lang="ja-JP" altLang="en-US" smtClean="0"/>
              <a:t>ｘ</a:t>
            </a:r>
            <a:endParaRPr kumimoji="1" lang="ja-JP" altLang="en-US"/>
          </a:p>
        </p:txBody>
      </p:sp>
      <p:sp>
        <p:nvSpPr>
          <p:cNvPr id="49" name="正方形/長方形 48"/>
          <p:cNvSpPr/>
          <p:nvPr/>
        </p:nvSpPr>
        <p:spPr>
          <a:xfrm>
            <a:off x="8354098" y="1297617"/>
            <a:ext cx="1669732" cy="941346"/>
          </a:xfrm>
          <a:prstGeom prst="rect">
            <a:avLst/>
          </a:prstGeom>
          <a:solidFill>
            <a:srgbClr val="FF0000">
              <a:alpha val="24000"/>
            </a:srgbClr>
          </a:solid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8432878" y="1348075"/>
            <a:ext cx="825354" cy="369332"/>
          </a:xfrm>
          <a:prstGeom prst="rect">
            <a:avLst/>
          </a:prstGeom>
          <a:solidFill>
            <a:schemeClr val="bg1"/>
          </a:solidFill>
          <a:ln>
            <a:solidFill>
              <a:schemeClr val="tx1"/>
            </a:solidFill>
          </a:ln>
        </p:spPr>
        <p:txBody>
          <a:bodyPr wrap="none">
            <a:spAutoFit/>
          </a:bodyPr>
          <a:lstStyle/>
          <a:p>
            <a:r>
              <a:rPr lang="en-US" altLang="ja-JP" err="1"/>
              <a:t>i</a:t>
            </a:r>
            <a:r>
              <a:rPr lang="en-US" altLang="ja-JP" err="1" smtClean="0"/>
              <a:t>nt</a:t>
            </a:r>
            <a:r>
              <a:rPr lang="en-US" altLang="ja-JP" smtClean="0"/>
              <a:t>*</a:t>
            </a:r>
            <a:r>
              <a:rPr lang="ja-JP" altLang="en-US" smtClean="0"/>
              <a:t>　</a:t>
            </a:r>
            <a:r>
              <a:rPr lang="en-US" altLang="ja-JP" smtClean="0"/>
              <a:t>p</a:t>
            </a:r>
            <a:endParaRPr lang="ja-JP" altLang="en-US"/>
          </a:p>
        </p:txBody>
      </p:sp>
      <p:grpSp>
        <p:nvGrpSpPr>
          <p:cNvPr id="51" name="グループ化 50"/>
          <p:cNvGrpSpPr/>
          <p:nvPr/>
        </p:nvGrpSpPr>
        <p:grpSpPr>
          <a:xfrm>
            <a:off x="4627089" y="2663308"/>
            <a:ext cx="7209843" cy="942934"/>
            <a:chOff x="580697" y="3937461"/>
            <a:chExt cx="7209843" cy="942934"/>
          </a:xfrm>
        </p:grpSpPr>
        <p:sp>
          <p:nvSpPr>
            <p:cNvPr id="52" name="正方形/長方形 51"/>
            <p:cNvSpPr/>
            <p:nvPr/>
          </p:nvSpPr>
          <p:spPr>
            <a:xfrm>
              <a:off x="580697" y="3939049"/>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998130" y="3939049"/>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1415563"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1832996"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2250429"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2667862"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3085295"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3502728"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3920161" y="3939049"/>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4337594" y="3939049"/>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4755027"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5172460"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5589893"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6007326"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6424759"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6842192"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p:cNvSpPr txBox="1"/>
            <p:nvPr/>
          </p:nvSpPr>
          <p:spPr>
            <a:xfrm>
              <a:off x="7259625" y="4223468"/>
              <a:ext cx="530915" cy="369332"/>
            </a:xfrm>
            <a:prstGeom prst="rect">
              <a:avLst/>
            </a:prstGeom>
            <a:noFill/>
          </p:spPr>
          <p:txBody>
            <a:bodyPr wrap="none" rtlCol="0">
              <a:spAutoFit/>
            </a:bodyPr>
            <a:lstStyle/>
            <a:p>
              <a:r>
                <a:rPr kumimoji="1" lang="ja-JP" altLang="en-US" smtClean="0"/>
                <a:t>・・・</a:t>
              </a:r>
              <a:endParaRPr kumimoji="1" lang="ja-JP" altLang="en-US"/>
            </a:p>
          </p:txBody>
        </p:sp>
      </p:grpSp>
      <p:sp>
        <p:nvSpPr>
          <p:cNvPr id="69" name="テキスト ボックス 68"/>
          <p:cNvSpPr txBox="1"/>
          <p:nvPr/>
        </p:nvSpPr>
        <p:spPr>
          <a:xfrm>
            <a:off x="4269289" y="2919942"/>
            <a:ext cx="415498" cy="369332"/>
          </a:xfrm>
          <a:prstGeom prst="rect">
            <a:avLst/>
          </a:prstGeom>
          <a:noFill/>
        </p:spPr>
        <p:txBody>
          <a:bodyPr wrap="none" rtlCol="0">
            <a:spAutoFit/>
          </a:bodyPr>
          <a:lstStyle/>
          <a:p>
            <a:r>
              <a:rPr lang="ja-JP" altLang="en-US"/>
              <a:t>③</a:t>
            </a:r>
            <a:endParaRPr kumimoji="1" lang="ja-JP" altLang="en-US"/>
          </a:p>
        </p:txBody>
      </p:sp>
      <p:sp>
        <p:nvSpPr>
          <p:cNvPr id="70" name="正方形/長方形 69"/>
          <p:cNvSpPr/>
          <p:nvPr/>
        </p:nvSpPr>
        <p:spPr>
          <a:xfrm>
            <a:off x="5908687" y="2664896"/>
            <a:ext cx="1669732" cy="941346"/>
          </a:xfrm>
          <a:prstGeom prst="rect">
            <a:avLst/>
          </a:prstGeom>
          <a:solidFill>
            <a:srgbClr val="FF0000">
              <a:alpha val="24000"/>
            </a:srgbClr>
          </a:solid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8383986" y="2650150"/>
            <a:ext cx="1669732" cy="941346"/>
          </a:xfrm>
          <a:prstGeom prst="rect">
            <a:avLst/>
          </a:prstGeom>
          <a:solidFill>
            <a:srgbClr val="FF0000">
              <a:alpha val="24000"/>
            </a:srgbClr>
          </a:solid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p:cNvSpPr txBox="1"/>
          <p:nvPr/>
        </p:nvSpPr>
        <p:spPr>
          <a:xfrm>
            <a:off x="6904167" y="2788070"/>
            <a:ext cx="796927" cy="584775"/>
          </a:xfrm>
          <a:prstGeom prst="rect">
            <a:avLst/>
          </a:prstGeom>
          <a:solidFill>
            <a:schemeClr val="bg1"/>
          </a:solidFill>
          <a:ln>
            <a:solidFill>
              <a:schemeClr val="tx1"/>
            </a:solidFill>
          </a:ln>
        </p:spPr>
        <p:txBody>
          <a:bodyPr wrap="square" rtlCol="0">
            <a:spAutoFit/>
          </a:bodyPr>
          <a:lstStyle/>
          <a:p>
            <a:pPr algn="ctr"/>
            <a:r>
              <a:rPr kumimoji="1" lang="en-US" altLang="ja-JP" sz="3200" smtClean="0"/>
              <a:t>5</a:t>
            </a:r>
            <a:endParaRPr kumimoji="1" lang="ja-JP" altLang="en-US" sz="3200"/>
          </a:p>
        </p:txBody>
      </p:sp>
      <p:cxnSp>
        <p:nvCxnSpPr>
          <p:cNvPr id="76" name="直線矢印コネクタ 75"/>
          <p:cNvCxnSpPr/>
          <p:nvPr/>
        </p:nvCxnSpPr>
        <p:spPr>
          <a:xfrm flipH="1">
            <a:off x="6345574" y="3080457"/>
            <a:ext cx="816063" cy="18625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79" name="グループ化 78"/>
          <p:cNvGrpSpPr/>
          <p:nvPr/>
        </p:nvGrpSpPr>
        <p:grpSpPr>
          <a:xfrm>
            <a:off x="4570347" y="3967526"/>
            <a:ext cx="7209843" cy="942934"/>
            <a:chOff x="580697" y="3937461"/>
            <a:chExt cx="7209843" cy="942934"/>
          </a:xfrm>
        </p:grpSpPr>
        <p:sp>
          <p:nvSpPr>
            <p:cNvPr id="80" name="正方形/長方形 79"/>
            <p:cNvSpPr/>
            <p:nvPr/>
          </p:nvSpPr>
          <p:spPr>
            <a:xfrm>
              <a:off x="580697" y="3939049"/>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p:cNvSpPr/>
            <p:nvPr/>
          </p:nvSpPr>
          <p:spPr>
            <a:xfrm>
              <a:off x="998130" y="3939049"/>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p:cNvSpPr/>
            <p:nvPr/>
          </p:nvSpPr>
          <p:spPr>
            <a:xfrm>
              <a:off x="1415563"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1832996"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p:cNvSpPr/>
            <p:nvPr/>
          </p:nvSpPr>
          <p:spPr>
            <a:xfrm>
              <a:off x="2250429"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2667862"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p:cNvSpPr/>
            <p:nvPr/>
          </p:nvSpPr>
          <p:spPr>
            <a:xfrm>
              <a:off x="3085295"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a:off x="3502728"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p:cNvSpPr/>
            <p:nvPr/>
          </p:nvSpPr>
          <p:spPr>
            <a:xfrm>
              <a:off x="3920161" y="3939049"/>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4337594" y="3939049"/>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4755027"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p:cNvSpPr/>
            <p:nvPr/>
          </p:nvSpPr>
          <p:spPr>
            <a:xfrm>
              <a:off x="5172460"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a:off x="5589893"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p:nvSpPr>
          <p:spPr>
            <a:xfrm>
              <a:off x="6007326"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p:nvSpPr>
          <p:spPr>
            <a:xfrm>
              <a:off x="6424759"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p:cNvSpPr/>
            <p:nvPr/>
          </p:nvSpPr>
          <p:spPr>
            <a:xfrm>
              <a:off x="6842192"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p:cNvSpPr txBox="1"/>
            <p:nvPr/>
          </p:nvSpPr>
          <p:spPr>
            <a:xfrm>
              <a:off x="7259625" y="4223468"/>
              <a:ext cx="530915" cy="369332"/>
            </a:xfrm>
            <a:prstGeom prst="rect">
              <a:avLst/>
            </a:prstGeom>
            <a:noFill/>
          </p:spPr>
          <p:txBody>
            <a:bodyPr wrap="none" rtlCol="0">
              <a:spAutoFit/>
            </a:bodyPr>
            <a:lstStyle/>
            <a:p>
              <a:r>
                <a:rPr kumimoji="1" lang="ja-JP" altLang="en-US" smtClean="0"/>
                <a:t>・・・</a:t>
              </a:r>
              <a:endParaRPr kumimoji="1" lang="ja-JP" altLang="en-US"/>
            </a:p>
          </p:txBody>
        </p:sp>
      </p:grpSp>
      <p:sp>
        <p:nvSpPr>
          <p:cNvPr id="97" name="正方形/長方形 96"/>
          <p:cNvSpPr/>
          <p:nvPr/>
        </p:nvSpPr>
        <p:spPr>
          <a:xfrm>
            <a:off x="5851945" y="3969114"/>
            <a:ext cx="1669732" cy="941346"/>
          </a:xfrm>
          <a:prstGeom prst="rect">
            <a:avLst/>
          </a:prstGeom>
          <a:solidFill>
            <a:srgbClr val="FF0000">
              <a:alpha val="24000"/>
            </a:srgbClr>
          </a:solid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p:cNvSpPr/>
          <p:nvPr/>
        </p:nvSpPr>
        <p:spPr>
          <a:xfrm>
            <a:off x="8327244" y="3954368"/>
            <a:ext cx="1669732" cy="941346"/>
          </a:xfrm>
          <a:prstGeom prst="rect">
            <a:avLst/>
          </a:prstGeom>
          <a:solidFill>
            <a:srgbClr val="FF0000">
              <a:alpha val="24000"/>
            </a:srgbClr>
          </a:solid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ボックス 103"/>
          <p:cNvSpPr txBox="1"/>
          <p:nvPr/>
        </p:nvSpPr>
        <p:spPr>
          <a:xfrm>
            <a:off x="4226789" y="4255121"/>
            <a:ext cx="415498" cy="369332"/>
          </a:xfrm>
          <a:prstGeom prst="rect">
            <a:avLst/>
          </a:prstGeom>
          <a:noFill/>
        </p:spPr>
        <p:txBody>
          <a:bodyPr wrap="none" rtlCol="0">
            <a:spAutoFit/>
          </a:bodyPr>
          <a:lstStyle/>
          <a:p>
            <a:r>
              <a:rPr lang="ja-JP" altLang="en-US" smtClean="0"/>
              <a:t>④</a:t>
            </a:r>
            <a:endParaRPr kumimoji="1" lang="ja-JP" altLang="en-US"/>
          </a:p>
        </p:txBody>
      </p:sp>
      <p:sp>
        <p:nvSpPr>
          <p:cNvPr id="105" name="テキスト ボックス 104"/>
          <p:cNvSpPr txBox="1"/>
          <p:nvPr/>
        </p:nvSpPr>
        <p:spPr>
          <a:xfrm>
            <a:off x="9531270" y="4060545"/>
            <a:ext cx="1509288" cy="584775"/>
          </a:xfrm>
          <a:prstGeom prst="rect">
            <a:avLst/>
          </a:prstGeom>
          <a:solidFill>
            <a:schemeClr val="bg1"/>
          </a:solidFill>
          <a:ln>
            <a:solidFill>
              <a:schemeClr val="tx1"/>
            </a:solidFill>
          </a:ln>
        </p:spPr>
        <p:txBody>
          <a:bodyPr wrap="square" rtlCol="0">
            <a:spAutoFit/>
          </a:bodyPr>
          <a:lstStyle/>
          <a:p>
            <a:pPr algn="ctr"/>
            <a:r>
              <a:rPr lang="en-US" altLang="ja-JP" sz="3200" smtClean="0"/>
              <a:t>0003</a:t>
            </a:r>
            <a:r>
              <a:rPr lang="ja-JP" altLang="en-US" sz="3200" smtClean="0"/>
              <a:t>番</a:t>
            </a:r>
            <a:endParaRPr kumimoji="1" lang="ja-JP" altLang="en-US" sz="3200"/>
          </a:p>
        </p:txBody>
      </p:sp>
      <p:sp>
        <p:nvSpPr>
          <p:cNvPr id="112" name="テキスト ボックス 111"/>
          <p:cNvSpPr txBox="1"/>
          <p:nvPr/>
        </p:nvSpPr>
        <p:spPr>
          <a:xfrm>
            <a:off x="4627089" y="941443"/>
            <a:ext cx="2760692" cy="369332"/>
          </a:xfrm>
          <a:prstGeom prst="rect">
            <a:avLst/>
          </a:prstGeom>
          <a:noFill/>
        </p:spPr>
        <p:txBody>
          <a:bodyPr wrap="none" rtlCol="0">
            <a:spAutoFit/>
          </a:bodyPr>
          <a:lstStyle/>
          <a:p>
            <a:r>
              <a:rPr kumimoji="1" lang="en-US" altLang="ja-JP" smtClean="0"/>
              <a:t>0003</a:t>
            </a:r>
            <a:r>
              <a:rPr kumimoji="1" lang="ja-JP" altLang="en-US" smtClean="0"/>
              <a:t>番に変数</a:t>
            </a:r>
            <a:r>
              <a:rPr kumimoji="1" lang="ja-JP" altLang="en-US" err="1" smtClean="0"/>
              <a:t>ｘ</a:t>
            </a:r>
            <a:r>
              <a:rPr kumimoji="1" lang="ja-JP" altLang="en-US" smtClean="0"/>
              <a:t>が作られる</a:t>
            </a:r>
            <a:endParaRPr kumimoji="1" lang="ja-JP" altLang="en-US"/>
          </a:p>
        </p:txBody>
      </p:sp>
      <p:sp>
        <p:nvSpPr>
          <p:cNvPr id="114" name="正方形/長方形 113"/>
          <p:cNvSpPr/>
          <p:nvPr/>
        </p:nvSpPr>
        <p:spPr>
          <a:xfrm>
            <a:off x="4591279" y="2256784"/>
            <a:ext cx="3286862" cy="369332"/>
          </a:xfrm>
          <a:prstGeom prst="rect">
            <a:avLst/>
          </a:prstGeom>
        </p:spPr>
        <p:txBody>
          <a:bodyPr wrap="none">
            <a:spAutoFit/>
          </a:bodyPr>
          <a:lstStyle/>
          <a:p>
            <a:r>
              <a:rPr lang="en-US" altLang="ja-JP" smtClean="0"/>
              <a:t>Pointer</a:t>
            </a:r>
            <a:r>
              <a:rPr lang="ja-JP" altLang="en-US" smtClean="0"/>
              <a:t>　</a:t>
            </a:r>
            <a:r>
              <a:rPr lang="en-US" altLang="ja-JP" smtClean="0"/>
              <a:t>p</a:t>
            </a:r>
            <a:r>
              <a:rPr lang="ja-JP" altLang="en-US" smtClean="0"/>
              <a:t>が</a:t>
            </a:r>
            <a:r>
              <a:rPr lang="en-US" altLang="ja-JP" smtClean="0"/>
              <a:t>0009</a:t>
            </a:r>
            <a:r>
              <a:rPr lang="ja-JP" altLang="en-US" smtClean="0"/>
              <a:t>番に作られる。</a:t>
            </a:r>
            <a:endParaRPr lang="ja-JP" altLang="en-US"/>
          </a:p>
        </p:txBody>
      </p:sp>
      <p:sp>
        <p:nvSpPr>
          <p:cNvPr id="115" name="テキスト ボックス 114"/>
          <p:cNvSpPr txBox="1"/>
          <p:nvPr/>
        </p:nvSpPr>
        <p:spPr>
          <a:xfrm>
            <a:off x="5993148" y="2735276"/>
            <a:ext cx="607346" cy="369332"/>
          </a:xfrm>
          <a:prstGeom prst="rect">
            <a:avLst/>
          </a:prstGeom>
          <a:solidFill>
            <a:schemeClr val="bg1"/>
          </a:solidFill>
          <a:ln>
            <a:solidFill>
              <a:schemeClr val="tx1"/>
            </a:solidFill>
          </a:ln>
        </p:spPr>
        <p:txBody>
          <a:bodyPr wrap="none" rtlCol="0">
            <a:spAutoFit/>
          </a:bodyPr>
          <a:lstStyle/>
          <a:p>
            <a:r>
              <a:rPr lang="en-US" altLang="ja-JP" err="1"/>
              <a:t>i</a:t>
            </a:r>
            <a:r>
              <a:rPr lang="en-US" altLang="ja-JP" err="1" smtClean="0"/>
              <a:t>nt</a:t>
            </a:r>
            <a:r>
              <a:rPr lang="en-US" altLang="ja-JP" smtClean="0"/>
              <a:t> </a:t>
            </a:r>
            <a:r>
              <a:rPr lang="ja-JP" altLang="en-US" smtClean="0"/>
              <a:t>ｘ</a:t>
            </a:r>
            <a:endParaRPr kumimoji="1" lang="ja-JP" altLang="en-US"/>
          </a:p>
        </p:txBody>
      </p:sp>
      <p:sp>
        <p:nvSpPr>
          <p:cNvPr id="116" name="正方形/長方形 115"/>
          <p:cNvSpPr/>
          <p:nvPr/>
        </p:nvSpPr>
        <p:spPr>
          <a:xfrm>
            <a:off x="8432878" y="2707576"/>
            <a:ext cx="825354" cy="369332"/>
          </a:xfrm>
          <a:prstGeom prst="rect">
            <a:avLst/>
          </a:prstGeom>
          <a:solidFill>
            <a:schemeClr val="bg1"/>
          </a:solidFill>
          <a:ln>
            <a:solidFill>
              <a:schemeClr val="tx1"/>
            </a:solidFill>
          </a:ln>
        </p:spPr>
        <p:txBody>
          <a:bodyPr wrap="none">
            <a:spAutoFit/>
          </a:bodyPr>
          <a:lstStyle/>
          <a:p>
            <a:r>
              <a:rPr lang="en-US" altLang="ja-JP" err="1"/>
              <a:t>i</a:t>
            </a:r>
            <a:r>
              <a:rPr lang="en-US" altLang="ja-JP" err="1" smtClean="0"/>
              <a:t>nt</a:t>
            </a:r>
            <a:r>
              <a:rPr lang="en-US" altLang="ja-JP" smtClean="0"/>
              <a:t>*</a:t>
            </a:r>
            <a:r>
              <a:rPr lang="ja-JP" altLang="en-US" smtClean="0"/>
              <a:t>　</a:t>
            </a:r>
            <a:r>
              <a:rPr lang="en-US" altLang="ja-JP" smtClean="0"/>
              <a:t>p</a:t>
            </a:r>
            <a:endParaRPr lang="ja-JP" altLang="en-US"/>
          </a:p>
        </p:txBody>
      </p:sp>
      <p:sp>
        <p:nvSpPr>
          <p:cNvPr id="117" name="テキスト ボックス 116"/>
          <p:cNvSpPr txBox="1"/>
          <p:nvPr/>
        </p:nvSpPr>
        <p:spPr>
          <a:xfrm>
            <a:off x="4587782" y="3598194"/>
            <a:ext cx="3579826" cy="369332"/>
          </a:xfrm>
          <a:prstGeom prst="rect">
            <a:avLst/>
          </a:prstGeom>
          <a:noFill/>
        </p:spPr>
        <p:txBody>
          <a:bodyPr wrap="none" rtlCol="0">
            <a:spAutoFit/>
          </a:bodyPr>
          <a:lstStyle/>
          <a:p>
            <a:r>
              <a:rPr kumimoji="1" lang="ja-JP" altLang="en-US" smtClean="0"/>
              <a:t>変数名から直接</a:t>
            </a:r>
            <a:r>
              <a:rPr lang="en-US" altLang="ja-JP" smtClean="0"/>
              <a:t>Access</a:t>
            </a:r>
            <a:r>
              <a:rPr lang="ja-JP" altLang="en-US" smtClean="0"/>
              <a:t>して５を代入</a:t>
            </a:r>
            <a:endParaRPr kumimoji="1" lang="ja-JP" altLang="en-US"/>
          </a:p>
        </p:txBody>
      </p:sp>
      <p:sp>
        <p:nvSpPr>
          <p:cNvPr id="118" name="テキスト ボックス 117"/>
          <p:cNvSpPr txBox="1"/>
          <p:nvPr/>
        </p:nvSpPr>
        <p:spPr>
          <a:xfrm>
            <a:off x="5931037" y="4030656"/>
            <a:ext cx="607346" cy="369332"/>
          </a:xfrm>
          <a:prstGeom prst="rect">
            <a:avLst/>
          </a:prstGeom>
          <a:solidFill>
            <a:schemeClr val="bg1"/>
          </a:solidFill>
          <a:ln>
            <a:solidFill>
              <a:schemeClr val="tx1"/>
            </a:solidFill>
          </a:ln>
        </p:spPr>
        <p:txBody>
          <a:bodyPr wrap="none" rtlCol="0">
            <a:spAutoFit/>
          </a:bodyPr>
          <a:lstStyle/>
          <a:p>
            <a:r>
              <a:rPr lang="en-US" altLang="ja-JP" err="1"/>
              <a:t>i</a:t>
            </a:r>
            <a:r>
              <a:rPr lang="en-US" altLang="ja-JP" err="1" smtClean="0"/>
              <a:t>nt</a:t>
            </a:r>
            <a:r>
              <a:rPr lang="en-US" altLang="ja-JP" smtClean="0"/>
              <a:t> </a:t>
            </a:r>
            <a:r>
              <a:rPr lang="ja-JP" altLang="en-US" smtClean="0"/>
              <a:t>ｘ</a:t>
            </a:r>
            <a:endParaRPr kumimoji="1" lang="ja-JP" altLang="en-US"/>
          </a:p>
        </p:txBody>
      </p:sp>
      <p:cxnSp>
        <p:nvCxnSpPr>
          <p:cNvPr id="119" name="直線矢印コネクタ 118"/>
          <p:cNvCxnSpPr/>
          <p:nvPr/>
        </p:nvCxnSpPr>
        <p:spPr>
          <a:xfrm flipH="1">
            <a:off x="8826992" y="4399238"/>
            <a:ext cx="816063" cy="18625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0" name="正方形/長方形 119"/>
          <p:cNvSpPr/>
          <p:nvPr/>
        </p:nvSpPr>
        <p:spPr>
          <a:xfrm>
            <a:off x="8419071" y="4030656"/>
            <a:ext cx="825354" cy="369332"/>
          </a:xfrm>
          <a:prstGeom prst="rect">
            <a:avLst/>
          </a:prstGeom>
          <a:solidFill>
            <a:schemeClr val="bg1"/>
          </a:solidFill>
          <a:ln>
            <a:solidFill>
              <a:schemeClr val="tx1"/>
            </a:solidFill>
          </a:ln>
        </p:spPr>
        <p:txBody>
          <a:bodyPr wrap="none">
            <a:spAutoFit/>
          </a:bodyPr>
          <a:lstStyle/>
          <a:p>
            <a:r>
              <a:rPr lang="en-US" altLang="ja-JP" err="1"/>
              <a:t>i</a:t>
            </a:r>
            <a:r>
              <a:rPr lang="en-US" altLang="ja-JP" err="1" smtClean="0"/>
              <a:t>nt</a:t>
            </a:r>
            <a:r>
              <a:rPr lang="en-US" altLang="ja-JP" smtClean="0"/>
              <a:t>*</a:t>
            </a:r>
            <a:r>
              <a:rPr lang="ja-JP" altLang="en-US" smtClean="0"/>
              <a:t>　</a:t>
            </a:r>
            <a:r>
              <a:rPr lang="en-US" altLang="ja-JP" smtClean="0"/>
              <a:t>p</a:t>
            </a:r>
            <a:endParaRPr lang="ja-JP" altLang="en-US"/>
          </a:p>
        </p:txBody>
      </p:sp>
      <p:sp>
        <p:nvSpPr>
          <p:cNvPr id="121" name="テキスト ボックス 120"/>
          <p:cNvSpPr txBox="1"/>
          <p:nvPr/>
        </p:nvSpPr>
        <p:spPr>
          <a:xfrm>
            <a:off x="4540863" y="4891131"/>
            <a:ext cx="3400483" cy="369332"/>
          </a:xfrm>
          <a:prstGeom prst="rect">
            <a:avLst/>
          </a:prstGeom>
          <a:noFill/>
        </p:spPr>
        <p:txBody>
          <a:bodyPr wrap="none" rtlCol="0">
            <a:spAutoFit/>
          </a:bodyPr>
          <a:lstStyle/>
          <a:p>
            <a:r>
              <a:rPr lang="ja-JP" altLang="en-US" smtClean="0"/>
              <a:t>変数</a:t>
            </a:r>
            <a:r>
              <a:rPr lang="en-US" altLang="ja-JP" smtClean="0"/>
              <a:t>x</a:t>
            </a:r>
            <a:r>
              <a:rPr lang="ja-JP" altLang="en-US" smtClean="0"/>
              <a:t>の</a:t>
            </a:r>
            <a:r>
              <a:rPr lang="en-US" altLang="ja-JP" smtClean="0"/>
              <a:t>address0003</a:t>
            </a:r>
            <a:r>
              <a:rPr lang="ja-JP" altLang="en-US" smtClean="0"/>
              <a:t>番を</a:t>
            </a:r>
            <a:r>
              <a:rPr lang="en-US" altLang="ja-JP" smtClean="0"/>
              <a:t>p</a:t>
            </a:r>
            <a:r>
              <a:rPr lang="ja-JP" altLang="en-US" smtClean="0"/>
              <a:t>に代入</a:t>
            </a:r>
            <a:endParaRPr kumimoji="1" lang="ja-JP" altLang="en-US"/>
          </a:p>
        </p:txBody>
      </p:sp>
      <p:grpSp>
        <p:nvGrpSpPr>
          <p:cNvPr id="176" name="グループ化 175"/>
          <p:cNvGrpSpPr/>
          <p:nvPr/>
        </p:nvGrpSpPr>
        <p:grpSpPr>
          <a:xfrm>
            <a:off x="4540863" y="5253413"/>
            <a:ext cx="7209843" cy="942934"/>
            <a:chOff x="580697" y="3937461"/>
            <a:chExt cx="7209843" cy="942934"/>
          </a:xfrm>
        </p:grpSpPr>
        <p:sp>
          <p:nvSpPr>
            <p:cNvPr id="177" name="正方形/長方形 176"/>
            <p:cNvSpPr/>
            <p:nvPr/>
          </p:nvSpPr>
          <p:spPr>
            <a:xfrm>
              <a:off x="580697" y="3939049"/>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正方形/長方形 177"/>
            <p:cNvSpPr/>
            <p:nvPr/>
          </p:nvSpPr>
          <p:spPr>
            <a:xfrm>
              <a:off x="998130" y="3939049"/>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正方形/長方形 178"/>
            <p:cNvSpPr/>
            <p:nvPr/>
          </p:nvSpPr>
          <p:spPr>
            <a:xfrm>
              <a:off x="1415563"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正方形/長方形 179"/>
            <p:cNvSpPr/>
            <p:nvPr/>
          </p:nvSpPr>
          <p:spPr>
            <a:xfrm>
              <a:off x="1832996"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正方形/長方形 180"/>
            <p:cNvSpPr/>
            <p:nvPr/>
          </p:nvSpPr>
          <p:spPr>
            <a:xfrm>
              <a:off x="2250429"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正方形/長方形 181"/>
            <p:cNvSpPr/>
            <p:nvPr/>
          </p:nvSpPr>
          <p:spPr>
            <a:xfrm>
              <a:off x="2667862"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正方形/長方形 182"/>
            <p:cNvSpPr/>
            <p:nvPr/>
          </p:nvSpPr>
          <p:spPr>
            <a:xfrm>
              <a:off x="3085295"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正方形/長方形 183"/>
            <p:cNvSpPr/>
            <p:nvPr/>
          </p:nvSpPr>
          <p:spPr>
            <a:xfrm>
              <a:off x="3502728"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正方形/長方形 184"/>
            <p:cNvSpPr/>
            <p:nvPr/>
          </p:nvSpPr>
          <p:spPr>
            <a:xfrm>
              <a:off x="3920161" y="3939049"/>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正方形/長方形 185"/>
            <p:cNvSpPr/>
            <p:nvPr/>
          </p:nvSpPr>
          <p:spPr>
            <a:xfrm>
              <a:off x="4337594" y="3939049"/>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正方形/長方形 186"/>
            <p:cNvSpPr/>
            <p:nvPr/>
          </p:nvSpPr>
          <p:spPr>
            <a:xfrm>
              <a:off x="4755027"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正方形/長方形 187"/>
            <p:cNvSpPr/>
            <p:nvPr/>
          </p:nvSpPr>
          <p:spPr>
            <a:xfrm>
              <a:off x="5172460"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9" name="正方形/長方形 188"/>
            <p:cNvSpPr/>
            <p:nvPr/>
          </p:nvSpPr>
          <p:spPr>
            <a:xfrm>
              <a:off x="5589893"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正方形/長方形 189"/>
            <p:cNvSpPr/>
            <p:nvPr/>
          </p:nvSpPr>
          <p:spPr>
            <a:xfrm>
              <a:off x="6007326"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正方形/長方形 190"/>
            <p:cNvSpPr/>
            <p:nvPr/>
          </p:nvSpPr>
          <p:spPr>
            <a:xfrm>
              <a:off x="6424759"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6842192" y="3937461"/>
              <a:ext cx="417433" cy="941346"/>
            </a:xfrm>
            <a:prstGeom prst="rect">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7259625" y="4223468"/>
              <a:ext cx="530915" cy="369332"/>
            </a:xfrm>
            <a:prstGeom prst="rect">
              <a:avLst/>
            </a:prstGeom>
            <a:noFill/>
          </p:spPr>
          <p:txBody>
            <a:bodyPr wrap="none" rtlCol="0">
              <a:spAutoFit/>
            </a:bodyPr>
            <a:lstStyle/>
            <a:p>
              <a:r>
                <a:rPr kumimoji="1" lang="ja-JP" altLang="en-US" smtClean="0"/>
                <a:t>・・・</a:t>
              </a:r>
              <a:endParaRPr kumimoji="1" lang="ja-JP" altLang="en-US"/>
            </a:p>
          </p:txBody>
        </p:sp>
      </p:grpSp>
      <p:sp>
        <p:nvSpPr>
          <p:cNvPr id="194" name="正方形/長方形 193"/>
          <p:cNvSpPr/>
          <p:nvPr/>
        </p:nvSpPr>
        <p:spPr>
          <a:xfrm>
            <a:off x="5822461" y="5255001"/>
            <a:ext cx="1669732" cy="941346"/>
          </a:xfrm>
          <a:prstGeom prst="rect">
            <a:avLst/>
          </a:prstGeom>
          <a:solidFill>
            <a:srgbClr val="FF0000">
              <a:alpha val="24000"/>
            </a:srgbClr>
          </a:solid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正方形/長方形 194"/>
          <p:cNvSpPr/>
          <p:nvPr/>
        </p:nvSpPr>
        <p:spPr>
          <a:xfrm>
            <a:off x="8297760" y="5240255"/>
            <a:ext cx="1669732" cy="941346"/>
          </a:xfrm>
          <a:prstGeom prst="rect">
            <a:avLst/>
          </a:prstGeom>
          <a:solidFill>
            <a:srgbClr val="FF0000">
              <a:alpha val="24000"/>
            </a:srgbClr>
          </a:solidFill>
          <a:ln w="666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p:cNvSpPr txBox="1"/>
          <p:nvPr/>
        </p:nvSpPr>
        <p:spPr>
          <a:xfrm>
            <a:off x="4197305" y="5541008"/>
            <a:ext cx="415498" cy="369332"/>
          </a:xfrm>
          <a:prstGeom prst="rect">
            <a:avLst/>
          </a:prstGeom>
          <a:noFill/>
        </p:spPr>
        <p:txBody>
          <a:bodyPr wrap="none" rtlCol="0">
            <a:spAutoFit/>
          </a:bodyPr>
          <a:lstStyle/>
          <a:p>
            <a:r>
              <a:rPr lang="ja-JP" altLang="en-US" smtClean="0"/>
              <a:t>④</a:t>
            </a:r>
            <a:endParaRPr kumimoji="1" lang="ja-JP" altLang="en-US"/>
          </a:p>
        </p:txBody>
      </p:sp>
      <p:sp>
        <p:nvSpPr>
          <p:cNvPr id="198" name="テキスト ボックス 197"/>
          <p:cNvSpPr txBox="1"/>
          <p:nvPr/>
        </p:nvSpPr>
        <p:spPr>
          <a:xfrm>
            <a:off x="8383986" y="5666500"/>
            <a:ext cx="1509288" cy="461665"/>
          </a:xfrm>
          <a:prstGeom prst="rect">
            <a:avLst/>
          </a:prstGeom>
          <a:solidFill>
            <a:schemeClr val="bg1"/>
          </a:solidFill>
          <a:ln>
            <a:solidFill>
              <a:schemeClr val="tx1"/>
            </a:solidFill>
          </a:ln>
        </p:spPr>
        <p:txBody>
          <a:bodyPr wrap="square" rtlCol="0">
            <a:spAutoFit/>
          </a:bodyPr>
          <a:lstStyle/>
          <a:p>
            <a:pPr algn="ctr"/>
            <a:r>
              <a:rPr lang="en-US" altLang="ja-JP" sz="2400" smtClean="0"/>
              <a:t>0003</a:t>
            </a:r>
            <a:r>
              <a:rPr lang="ja-JP" altLang="en-US" sz="2400" smtClean="0"/>
              <a:t>番</a:t>
            </a:r>
            <a:endParaRPr kumimoji="1" lang="ja-JP" altLang="en-US" sz="2400"/>
          </a:p>
        </p:txBody>
      </p:sp>
      <p:sp>
        <p:nvSpPr>
          <p:cNvPr id="199" name="テキスト ボックス 198"/>
          <p:cNvSpPr txBox="1"/>
          <p:nvPr/>
        </p:nvSpPr>
        <p:spPr>
          <a:xfrm>
            <a:off x="5901553" y="5316543"/>
            <a:ext cx="607346" cy="369332"/>
          </a:xfrm>
          <a:prstGeom prst="rect">
            <a:avLst/>
          </a:prstGeom>
          <a:solidFill>
            <a:schemeClr val="bg1"/>
          </a:solidFill>
          <a:ln>
            <a:solidFill>
              <a:schemeClr val="tx1"/>
            </a:solidFill>
          </a:ln>
        </p:spPr>
        <p:txBody>
          <a:bodyPr wrap="none" rtlCol="0">
            <a:spAutoFit/>
          </a:bodyPr>
          <a:lstStyle/>
          <a:p>
            <a:r>
              <a:rPr lang="en-US" altLang="ja-JP" err="1"/>
              <a:t>i</a:t>
            </a:r>
            <a:r>
              <a:rPr lang="en-US" altLang="ja-JP" err="1" smtClean="0"/>
              <a:t>nt</a:t>
            </a:r>
            <a:r>
              <a:rPr lang="en-US" altLang="ja-JP" smtClean="0"/>
              <a:t> </a:t>
            </a:r>
            <a:r>
              <a:rPr lang="ja-JP" altLang="en-US" smtClean="0"/>
              <a:t>ｘ</a:t>
            </a:r>
            <a:endParaRPr kumimoji="1" lang="ja-JP" altLang="en-US"/>
          </a:p>
        </p:txBody>
      </p:sp>
      <p:sp>
        <p:nvSpPr>
          <p:cNvPr id="201" name="正方形/長方形 200"/>
          <p:cNvSpPr/>
          <p:nvPr/>
        </p:nvSpPr>
        <p:spPr>
          <a:xfrm>
            <a:off x="8352009" y="5278965"/>
            <a:ext cx="825354" cy="369332"/>
          </a:xfrm>
          <a:prstGeom prst="rect">
            <a:avLst/>
          </a:prstGeom>
          <a:solidFill>
            <a:schemeClr val="bg1"/>
          </a:solidFill>
          <a:ln>
            <a:solidFill>
              <a:schemeClr val="tx1"/>
            </a:solidFill>
          </a:ln>
        </p:spPr>
        <p:txBody>
          <a:bodyPr wrap="none">
            <a:spAutoFit/>
          </a:bodyPr>
          <a:lstStyle/>
          <a:p>
            <a:r>
              <a:rPr lang="en-US" altLang="ja-JP" err="1"/>
              <a:t>i</a:t>
            </a:r>
            <a:r>
              <a:rPr lang="en-US" altLang="ja-JP" err="1" smtClean="0"/>
              <a:t>nt</a:t>
            </a:r>
            <a:r>
              <a:rPr lang="en-US" altLang="ja-JP" smtClean="0"/>
              <a:t>*</a:t>
            </a:r>
            <a:r>
              <a:rPr lang="ja-JP" altLang="en-US" smtClean="0"/>
              <a:t>　</a:t>
            </a:r>
            <a:r>
              <a:rPr lang="en-US" altLang="ja-JP" smtClean="0"/>
              <a:t>p</a:t>
            </a:r>
            <a:endParaRPr lang="ja-JP" altLang="en-US"/>
          </a:p>
        </p:txBody>
      </p:sp>
      <p:sp>
        <p:nvSpPr>
          <p:cNvPr id="202" name="テキスト ボックス 201"/>
          <p:cNvSpPr txBox="1"/>
          <p:nvPr/>
        </p:nvSpPr>
        <p:spPr>
          <a:xfrm>
            <a:off x="4511379" y="6177018"/>
            <a:ext cx="4008213" cy="369332"/>
          </a:xfrm>
          <a:prstGeom prst="rect">
            <a:avLst/>
          </a:prstGeom>
          <a:noFill/>
        </p:spPr>
        <p:txBody>
          <a:bodyPr wrap="none" rtlCol="0">
            <a:spAutoFit/>
          </a:bodyPr>
          <a:lstStyle/>
          <a:p>
            <a:r>
              <a:rPr lang="en-US" altLang="ja-JP" smtClean="0"/>
              <a:t>Pointer</a:t>
            </a:r>
            <a:r>
              <a:rPr lang="ja-JP" altLang="en-US"/>
              <a:t> </a:t>
            </a:r>
            <a:r>
              <a:rPr lang="en-US" altLang="ja-JP" smtClean="0"/>
              <a:t>p</a:t>
            </a:r>
            <a:r>
              <a:rPr lang="ja-JP" altLang="en-US" smtClean="0"/>
              <a:t>から変数</a:t>
            </a:r>
            <a:r>
              <a:rPr lang="ja-JP" altLang="en-US" err="1" smtClean="0"/>
              <a:t>ｘ</a:t>
            </a:r>
            <a:r>
              <a:rPr lang="ja-JP" altLang="en-US" smtClean="0"/>
              <a:t>の値を</a:t>
            </a:r>
            <a:r>
              <a:rPr lang="en-US" altLang="ja-JP" smtClean="0"/>
              <a:t>10</a:t>
            </a:r>
            <a:r>
              <a:rPr lang="ja-JP" altLang="en-US" smtClean="0"/>
              <a:t>を代入する</a:t>
            </a:r>
            <a:endParaRPr kumimoji="1" lang="ja-JP" altLang="en-US"/>
          </a:p>
        </p:txBody>
      </p:sp>
      <p:sp>
        <p:nvSpPr>
          <p:cNvPr id="103" name="テキスト ボックス 102"/>
          <p:cNvSpPr txBox="1"/>
          <p:nvPr/>
        </p:nvSpPr>
        <p:spPr>
          <a:xfrm>
            <a:off x="6523602" y="5539420"/>
            <a:ext cx="638035" cy="584775"/>
          </a:xfrm>
          <a:prstGeom prst="rect">
            <a:avLst/>
          </a:prstGeom>
          <a:solidFill>
            <a:schemeClr val="bg1"/>
          </a:solidFill>
          <a:ln>
            <a:solidFill>
              <a:schemeClr val="tx1"/>
            </a:solidFill>
          </a:ln>
        </p:spPr>
        <p:txBody>
          <a:bodyPr wrap="square" rtlCol="0">
            <a:spAutoFit/>
          </a:bodyPr>
          <a:lstStyle/>
          <a:p>
            <a:pPr algn="ctr"/>
            <a:r>
              <a:rPr kumimoji="1" lang="en-US" altLang="ja-JP" sz="3200" smtClean="0"/>
              <a:t>5</a:t>
            </a:r>
            <a:endParaRPr kumimoji="1" lang="ja-JP" altLang="en-US" sz="3200"/>
          </a:p>
        </p:txBody>
      </p:sp>
      <p:sp>
        <p:nvSpPr>
          <p:cNvPr id="205" name="テキスト ボックス 204"/>
          <p:cNvSpPr txBox="1"/>
          <p:nvPr/>
        </p:nvSpPr>
        <p:spPr>
          <a:xfrm>
            <a:off x="6752894" y="4358548"/>
            <a:ext cx="799244" cy="584775"/>
          </a:xfrm>
          <a:prstGeom prst="rect">
            <a:avLst/>
          </a:prstGeom>
          <a:solidFill>
            <a:schemeClr val="bg1"/>
          </a:solidFill>
          <a:ln>
            <a:solidFill>
              <a:schemeClr val="tx1"/>
            </a:solidFill>
          </a:ln>
        </p:spPr>
        <p:txBody>
          <a:bodyPr wrap="square" rtlCol="0">
            <a:spAutoFit/>
          </a:bodyPr>
          <a:lstStyle/>
          <a:p>
            <a:pPr algn="ctr"/>
            <a:r>
              <a:rPr kumimoji="1" lang="en-US" altLang="ja-JP" sz="3200" smtClean="0"/>
              <a:t>5</a:t>
            </a:r>
            <a:endParaRPr kumimoji="1" lang="ja-JP" altLang="en-US" sz="3200"/>
          </a:p>
        </p:txBody>
      </p:sp>
      <p:sp>
        <p:nvSpPr>
          <p:cNvPr id="196" name="テキスト ボックス 195"/>
          <p:cNvSpPr txBox="1"/>
          <p:nvPr/>
        </p:nvSpPr>
        <p:spPr>
          <a:xfrm>
            <a:off x="7137942" y="5304444"/>
            <a:ext cx="799244" cy="584775"/>
          </a:xfrm>
          <a:prstGeom prst="rect">
            <a:avLst/>
          </a:prstGeom>
          <a:solidFill>
            <a:schemeClr val="bg1"/>
          </a:solidFill>
          <a:ln>
            <a:solidFill>
              <a:schemeClr val="tx1"/>
            </a:solidFill>
          </a:ln>
        </p:spPr>
        <p:txBody>
          <a:bodyPr wrap="square" rtlCol="0">
            <a:spAutoFit/>
          </a:bodyPr>
          <a:lstStyle/>
          <a:p>
            <a:pPr algn="ctr"/>
            <a:r>
              <a:rPr lang="en-US" altLang="ja-JP" sz="3200"/>
              <a:t>10</a:t>
            </a:r>
            <a:endParaRPr kumimoji="1" lang="ja-JP" altLang="en-US" sz="3200"/>
          </a:p>
        </p:txBody>
      </p:sp>
      <p:cxnSp>
        <p:nvCxnSpPr>
          <p:cNvPr id="203" name="直線矢印コネクタ 202"/>
          <p:cNvCxnSpPr/>
          <p:nvPr/>
        </p:nvCxnSpPr>
        <p:spPr>
          <a:xfrm flipH="1">
            <a:off x="6863691" y="5679879"/>
            <a:ext cx="476216" cy="17673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9" name="テキスト ボックス 208"/>
          <p:cNvSpPr txBox="1"/>
          <p:nvPr/>
        </p:nvSpPr>
        <p:spPr>
          <a:xfrm>
            <a:off x="270840" y="4116621"/>
            <a:ext cx="3833293" cy="646331"/>
          </a:xfrm>
          <a:prstGeom prst="rect">
            <a:avLst/>
          </a:prstGeom>
          <a:noFill/>
          <a:ln>
            <a:solidFill>
              <a:schemeClr val="tx1"/>
            </a:solidFill>
          </a:ln>
        </p:spPr>
        <p:txBody>
          <a:bodyPr wrap="none" rtlCol="0">
            <a:spAutoFit/>
          </a:bodyPr>
          <a:lstStyle/>
          <a:p>
            <a:r>
              <a:rPr kumimoji="1" lang="ja-JP" altLang="en-US" smtClean="0"/>
              <a:t>　「*○○  」　・・・　間接参照演算子</a:t>
            </a:r>
            <a:endParaRPr kumimoji="1" lang="en-US" altLang="ja-JP" smtClean="0"/>
          </a:p>
          <a:p>
            <a:r>
              <a:rPr lang="ja-JP" altLang="en-US" smtClean="0"/>
              <a:t>　「</a:t>
            </a:r>
            <a:r>
              <a:rPr lang="en-US" altLang="ja-JP" smtClean="0"/>
              <a:t>&amp;</a:t>
            </a:r>
            <a:r>
              <a:rPr lang="ja-JP" altLang="en-US" smtClean="0"/>
              <a:t>○</a:t>
            </a:r>
            <a:r>
              <a:rPr lang="ja-JP" altLang="en-US"/>
              <a:t>○ </a:t>
            </a:r>
            <a:r>
              <a:rPr lang="ja-JP" altLang="en-US" smtClean="0"/>
              <a:t>」   </a:t>
            </a:r>
            <a:r>
              <a:rPr lang="ja-JP" altLang="en-US"/>
              <a:t>・・</a:t>
            </a:r>
            <a:r>
              <a:rPr lang="ja-JP" altLang="en-US" smtClean="0"/>
              <a:t>・　</a:t>
            </a:r>
            <a:r>
              <a:rPr lang="en-US" altLang="ja-JP" smtClean="0"/>
              <a:t>address</a:t>
            </a:r>
            <a:r>
              <a:rPr lang="ja-JP" altLang="en-US" smtClean="0"/>
              <a:t>参照演算子</a:t>
            </a:r>
            <a:endParaRPr lang="en-US" altLang="ja-JP"/>
          </a:p>
        </p:txBody>
      </p:sp>
      <p:sp>
        <p:nvSpPr>
          <p:cNvPr id="210" name="テキスト ボックス 209"/>
          <p:cNvSpPr txBox="1"/>
          <p:nvPr/>
        </p:nvSpPr>
        <p:spPr>
          <a:xfrm>
            <a:off x="270840" y="3782860"/>
            <a:ext cx="1217000" cy="369332"/>
          </a:xfrm>
          <a:prstGeom prst="rect">
            <a:avLst/>
          </a:prstGeom>
          <a:noFill/>
        </p:spPr>
        <p:txBody>
          <a:bodyPr wrap="none" rtlCol="0">
            <a:spAutoFit/>
          </a:bodyPr>
          <a:lstStyle/>
          <a:p>
            <a:r>
              <a:rPr lang="ja-JP" altLang="en-US" smtClean="0"/>
              <a:t>覚えよう！</a:t>
            </a:r>
            <a:endParaRPr kumimoji="1" lang="ja-JP" altLang="en-US"/>
          </a:p>
        </p:txBody>
      </p:sp>
    </p:spTree>
    <p:extLst>
      <p:ext uri="{BB962C8B-B14F-4D97-AF65-F5344CB8AC3E}">
        <p14:creationId xmlns:p14="http://schemas.microsoft.com/office/powerpoint/2010/main" val="3814663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p:cNvSpPr txBox="1"/>
          <p:nvPr/>
        </p:nvSpPr>
        <p:spPr>
          <a:xfrm>
            <a:off x="4197421" y="5142225"/>
            <a:ext cx="2008238" cy="1084912"/>
          </a:xfrm>
          <a:prstGeom prst="rect">
            <a:avLst/>
          </a:prstGeom>
          <a:noFill/>
          <a:ln>
            <a:solidFill>
              <a:schemeClr val="tx1"/>
            </a:solidFill>
          </a:ln>
        </p:spPr>
        <p:txBody>
          <a:bodyPr wrap="square" rtlCol="0">
            <a:spAutoFit/>
          </a:bodyPr>
          <a:lstStyle/>
          <a:p>
            <a:pPr algn="ctr"/>
            <a:r>
              <a:rPr kumimoji="1" lang="en-US" altLang="ja-JP" sz="1050" smtClean="0"/>
              <a:t>       </a:t>
            </a:r>
          </a:p>
          <a:p>
            <a:pPr algn="ctr"/>
            <a:r>
              <a:rPr kumimoji="1" lang="en-US" altLang="ja-JP" sz="1050" smtClean="0"/>
              <a:t>   </a:t>
            </a:r>
            <a:r>
              <a:rPr lang="en-US" altLang="ja-JP" err="1" smtClean="0"/>
              <a:t>HitBox</a:t>
            </a:r>
            <a:r>
              <a:rPr kumimoji="1" lang="en-US" altLang="ja-JP" err="1" smtClean="0"/>
              <a:t>Manager</a:t>
            </a:r>
            <a:endParaRPr kumimoji="1" lang="en-US" altLang="ja-JP" smtClean="0"/>
          </a:p>
          <a:p>
            <a:pPr algn="ctr"/>
            <a:r>
              <a:rPr lang="ja-JP" altLang="en-US" smtClean="0"/>
              <a:t>の</a:t>
            </a:r>
            <a:endParaRPr lang="en-US" altLang="ja-JP" smtClean="0"/>
          </a:p>
          <a:p>
            <a:pPr algn="ctr"/>
            <a:r>
              <a:rPr lang="en-US" altLang="ja-JP" err="1" smtClean="0"/>
              <a:t>GetHItBox</a:t>
            </a:r>
            <a:r>
              <a:rPr lang="ja-JP" altLang="en-US" smtClean="0"/>
              <a:t>（）機能</a:t>
            </a:r>
            <a:endParaRPr kumimoji="1" lang="en-US" altLang="ja-JP" smtClean="0"/>
          </a:p>
        </p:txBody>
      </p:sp>
      <p:sp>
        <p:nvSpPr>
          <p:cNvPr id="31" name="四角形吹き出し 30"/>
          <p:cNvSpPr/>
          <p:nvPr/>
        </p:nvSpPr>
        <p:spPr>
          <a:xfrm>
            <a:off x="6324600" y="5142225"/>
            <a:ext cx="3091984" cy="1556565"/>
          </a:xfrm>
          <a:prstGeom prst="wedgeRectCallout">
            <a:avLst>
              <a:gd name="adj1" fmla="val -58392"/>
              <a:gd name="adj2" fmla="val 701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0" y="0"/>
            <a:ext cx="4634154" cy="369332"/>
          </a:xfrm>
          <a:prstGeom prst="rect">
            <a:avLst/>
          </a:prstGeom>
          <a:noFill/>
        </p:spPr>
        <p:txBody>
          <a:bodyPr wrap="none" rtlCol="0">
            <a:spAutoFit/>
          </a:bodyPr>
          <a:lstStyle/>
          <a:p>
            <a:r>
              <a:rPr kumimoji="1" lang="ja-JP" altLang="en-US" smtClean="0"/>
              <a:t>・これらを学んで、本題の</a:t>
            </a:r>
            <a:r>
              <a:rPr kumimoji="1" lang="en-US" altLang="ja-JP" smtClean="0"/>
              <a:t>program</a:t>
            </a:r>
            <a:r>
              <a:rPr kumimoji="1" lang="ja-JP" altLang="en-US" smtClean="0"/>
              <a:t>を見てみよう</a:t>
            </a:r>
            <a:endParaRPr kumimoji="1" lang="ja-JP" altLang="en-US"/>
          </a:p>
        </p:txBody>
      </p:sp>
      <p:pic>
        <p:nvPicPr>
          <p:cNvPr id="5" name="図 4"/>
          <p:cNvPicPr>
            <a:picLocks noChangeAspect="1"/>
          </p:cNvPicPr>
          <p:nvPr/>
        </p:nvPicPr>
        <p:blipFill>
          <a:blip r:embed="rId2"/>
          <a:stretch>
            <a:fillRect/>
          </a:stretch>
        </p:blipFill>
        <p:spPr>
          <a:xfrm>
            <a:off x="226119" y="502889"/>
            <a:ext cx="6299941" cy="2397148"/>
          </a:xfrm>
          <a:prstGeom prst="rect">
            <a:avLst/>
          </a:prstGeom>
          <a:ln>
            <a:solidFill>
              <a:schemeClr val="tx1"/>
            </a:solidFill>
          </a:ln>
        </p:spPr>
      </p:pic>
      <p:sp>
        <p:nvSpPr>
          <p:cNvPr id="8" name="テキスト ボックス 7"/>
          <p:cNvSpPr txBox="1"/>
          <p:nvPr/>
        </p:nvSpPr>
        <p:spPr>
          <a:xfrm>
            <a:off x="226119" y="3147257"/>
            <a:ext cx="11234486" cy="923330"/>
          </a:xfrm>
          <a:prstGeom prst="rect">
            <a:avLst/>
          </a:prstGeom>
          <a:noFill/>
        </p:spPr>
        <p:txBody>
          <a:bodyPr wrap="none" rtlCol="0">
            <a:spAutoFit/>
          </a:bodyPr>
          <a:lstStyle/>
          <a:p>
            <a:r>
              <a:rPr kumimoji="1" lang="en-US" altLang="ja-JP" err="1" smtClean="0"/>
              <a:t>CHitBox</a:t>
            </a:r>
            <a:r>
              <a:rPr lang="ja-JP" altLang="en-US"/>
              <a:t>に</a:t>
            </a:r>
            <a:r>
              <a:rPr lang="ja-JP" altLang="en-US" smtClean="0"/>
              <a:t>は「*」が付いているので</a:t>
            </a:r>
            <a:r>
              <a:rPr lang="en-US" altLang="ja-JP" smtClean="0">
                <a:solidFill>
                  <a:srgbClr val="FF0000"/>
                </a:solidFill>
              </a:rPr>
              <a:t>hit</a:t>
            </a:r>
            <a:r>
              <a:rPr lang="ja-JP" altLang="en-US" smtClean="0">
                <a:solidFill>
                  <a:srgbClr val="FF0000"/>
                </a:solidFill>
              </a:rPr>
              <a:t>は、</a:t>
            </a:r>
            <a:r>
              <a:rPr lang="en-US" altLang="ja-JP" smtClean="0">
                <a:solidFill>
                  <a:srgbClr val="FF0000"/>
                </a:solidFill>
              </a:rPr>
              <a:t>Pointer</a:t>
            </a:r>
            <a:r>
              <a:rPr lang="ja-JP" altLang="en-US" smtClean="0"/>
              <a:t>だとわかる。</a:t>
            </a:r>
            <a:r>
              <a:rPr lang="en-US" altLang="ja-JP" smtClean="0"/>
              <a:t>Hits::</a:t>
            </a:r>
            <a:r>
              <a:rPr lang="en-US" altLang="ja-JP" err="1" smtClean="0"/>
              <a:t>GetHitBox</a:t>
            </a:r>
            <a:r>
              <a:rPr lang="ja-JP" altLang="en-US" smtClean="0"/>
              <a:t>は</a:t>
            </a:r>
            <a:r>
              <a:rPr lang="ja-JP" altLang="en-US" smtClean="0">
                <a:solidFill>
                  <a:srgbClr val="FF0000"/>
                </a:solidFill>
              </a:rPr>
              <a:t>、</a:t>
            </a:r>
            <a:r>
              <a:rPr lang="en-US" altLang="ja-JP" err="1" smtClean="0">
                <a:solidFill>
                  <a:srgbClr val="FF0000"/>
                </a:solidFill>
              </a:rPr>
              <a:t>HitBox</a:t>
            </a:r>
            <a:r>
              <a:rPr lang="ja-JP" altLang="en-US" smtClean="0">
                <a:solidFill>
                  <a:srgbClr val="FF0000"/>
                </a:solidFill>
              </a:rPr>
              <a:t>の</a:t>
            </a:r>
            <a:r>
              <a:rPr lang="en-US" altLang="ja-JP" smtClean="0">
                <a:solidFill>
                  <a:srgbClr val="FF0000"/>
                </a:solidFill>
              </a:rPr>
              <a:t>address</a:t>
            </a:r>
            <a:r>
              <a:rPr lang="ja-JP" altLang="en-US" smtClean="0">
                <a:solidFill>
                  <a:srgbClr val="FF0000"/>
                </a:solidFill>
              </a:rPr>
              <a:t>を</a:t>
            </a:r>
            <a:r>
              <a:rPr lang="en-US" altLang="ja-JP" smtClean="0">
                <a:solidFill>
                  <a:srgbClr val="FF0000"/>
                </a:solidFill>
              </a:rPr>
              <a:t>hit</a:t>
            </a:r>
            <a:r>
              <a:rPr lang="ja-JP" altLang="en-US" smtClean="0">
                <a:solidFill>
                  <a:srgbClr val="FF0000"/>
                </a:solidFill>
              </a:rPr>
              <a:t>に渡している。</a:t>
            </a:r>
            <a:endParaRPr lang="en-US" altLang="ja-JP" smtClean="0">
              <a:solidFill>
                <a:srgbClr val="FF0000"/>
              </a:solidFill>
            </a:endParaRPr>
          </a:p>
          <a:p>
            <a:r>
              <a:rPr lang="ja-JP" altLang="en-US"/>
              <a:t>「</a:t>
            </a:r>
            <a:r>
              <a:rPr kumimoji="1" lang="en-US" altLang="ja-JP" smtClean="0"/>
              <a:t>-&gt;</a:t>
            </a:r>
            <a:r>
              <a:rPr kumimoji="1" lang="ja-JP" altLang="en-US" smtClean="0"/>
              <a:t>」も間接参照の一部なんですが、はまだ教えていませんで、間接参照っぽいモノでいいです。</a:t>
            </a:r>
            <a:endParaRPr kumimoji="1" lang="en-US" altLang="ja-JP" smtClean="0"/>
          </a:p>
          <a:p>
            <a:r>
              <a:rPr kumimoji="1" lang="ja-JP" altLang="en-US" smtClean="0"/>
              <a:t>重要なのは</a:t>
            </a:r>
            <a:r>
              <a:rPr kumimoji="1" lang="en-US" altLang="ja-JP" smtClean="0">
                <a:solidFill>
                  <a:srgbClr val="FF0000"/>
                </a:solidFill>
              </a:rPr>
              <a:t>hit</a:t>
            </a:r>
            <a:r>
              <a:rPr kumimoji="1" lang="ja-JP" altLang="en-US" smtClean="0">
                <a:solidFill>
                  <a:srgbClr val="FF0000"/>
                </a:solidFill>
              </a:rPr>
              <a:t>から</a:t>
            </a:r>
            <a:r>
              <a:rPr kumimoji="1" lang="en-US" altLang="ja-JP" err="1" smtClean="0">
                <a:solidFill>
                  <a:srgbClr val="FF0000"/>
                </a:solidFill>
              </a:rPr>
              <a:t>HitBox</a:t>
            </a:r>
            <a:r>
              <a:rPr kumimoji="1" lang="ja-JP" altLang="en-US" smtClean="0">
                <a:solidFill>
                  <a:srgbClr val="FF0000"/>
                </a:solidFill>
              </a:rPr>
              <a:t>に間接的に参照して情報を更新</a:t>
            </a:r>
            <a:r>
              <a:rPr kumimoji="1" lang="ja-JP" altLang="en-US" smtClean="0"/>
              <a:t>しています。</a:t>
            </a:r>
            <a:endParaRPr kumimoji="1" lang="ja-JP" altLang="en-US"/>
          </a:p>
        </p:txBody>
      </p:sp>
      <p:sp>
        <p:nvSpPr>
          <p:cNvPr id="9" name="テキスト ボックス 8"/>
          <p:cNvSpPr txBox="1"/>
          <p:nvPr/>
        </p:nvSpPr>
        <p:spPr>
          <a:xfrm>
            <a:off x="325677" y="4412386"/>
            <a:ext cx="10224466" cy="646331"/>
          </a:xfrm>
          <a:prstGeom prst="rect">
            <a:avLst/>
          </a:prstGeom>
          <a:noFill/>
        </p:spPr>
        <p:txBody>
          <a:bodyPr wrap="none" rtlCol="0">
            <a:spAutoFit/>
          </a:bodyPr>
          <a:lstStyle/>
          <a:p>
            <a:r>
              <a:rPr lang="en-US" altLang="ja-JP" smtClean="0">
                <a:solidFill>
                  <a:srgbClr val="0070C0"/>
                </a:solidFill>
              </a:rPr>
              <a:t>t</a:t>
            </a:r>
            <a:r>
              <a:rPr kumimoji="1" lang="en-US" altLang="ja-JP" smtClean="0">
                <a:solidFill>
                  <a:srgbClr val="0070C0"/>
                </a:solidFill>
              </a:rPr>
              <a:t>his</a:t>
            </a:r>
            <a:r>
              <a:rPr kumimoji="1" lang="ja-JP" altLang="en-US" smtClean="0"/>
              <a:t>も正確な言い方では</a:t>
            </a:r>
            <a:r>
              <a:rPr lang="en-US" altLang="ja-JP" err="1" smtClean="0"/>
              <a:t>T</a:t>
            </a:r>
            <a:r>
              <a:rPr kumimoji="1" lang="en-US" altLang="ja-JP" err="1" smtClean="0"/>
              <a:t>hisPointer</a:t>
            </a:r>
            <a:r>
              <a:rPr kumimoji="1" lang="ja-JP" altLang="en-US" smtClean="0"/>
              <a:t>です</a:t>
            </a:r>
            <a:r>
              <a:rPr lang="ja-JP" altLang="en-US" smtClean="0"/>
              <a:t>。よって自分自身でなく、自分自身の</a:t>
            </a:r>
            <a:r>
              <a:rPr lang="en-US" altLang="ja-JP" smtClean="0"/>
              <a:t>address</a:t>
            </a:r>
            <a:r>
              <a:rPr lang="ja-JP" altLang="en-US" smtClean="0"/>
              <a:t>を意味しています。</a:t>
            </a:r>
            <a:endParaRPr lang="en-US" altLang="ja-JP"/>
          </a:p>
          <a:p>
            <a:r>
              <a:rPr kumimoji="1" lang="en-US" altLang="ja-JP" err="1" smtClean="0"/>
              <a:t>GetHitBox</a:t>
            </a:r>
            <a:r>
              <a:rPr kumimoji="1" lang="ja-JP" altLang="en-US" smtClean="0"/>
              <a:t>の</a:t>
            </a:r>
            <a:r>
              <a:rPr lang="ja-JP" altLang="en-US" smtClean="0"/>
              <a:t>（　）に入れた</a:t>
            </a:r>
            <a:r>
              <a:rPr lang="en-US" altLang="ja-JP" err="1" smtClean="0"/>
              <a:t>ThisPointer</a:t>
            </a:r>
            <a:r>
              <a:rPr lang="ja-JP" altLang="en-US"/>
              <a:t>で</a:t>
            </a:r>
            <a:r>
              <a:rPr lang="en-US" altLang="ja-JP" err="1" smtClean="0"/>
              <a:t>HitBox</a:t>
            </a:r>
            <a:r>
              <a:rPr lang="ja-JP" altLang="en-US" err="1" smtClean="0"/>
              <a:t>に登</a:t>
            </a:r>
            <a:r>
              <a:rPr lang="ja-JP" altLang="en-US" smtClean="0"/>
              <a:t>録した</a:t>
            </a:r>
            <a:r>
              <a:rPr lang="en-US" altLang="ja-JP" smtClean="0"/>
              <a:t>address</a:t>
            </a:r>
            <a:r>
              <a:rPr lang="ja-JP" altLang="en-US" smtClean="0"/>
              <a:t>を探しているという事になります。</a:t>
            </a:r>
            <a:endParaRPr lang="en-US" altLang="ja-JP" smtClean="0"/>
          </a:p>
        </p:txBody>
      </p:sp>
      <p:pic>
        <p:nvPicPr>
          <p:cNvPr id="7" name="図 6"/>
          <p:cNvPicPr>
            <a:picLocks noChangeAspect="1"/>
          </p:cNvPicPr>
          <p:nvPr/>
        </p:nvPicPr>
        <p:blipFill>
          <a:blip r:embed="rId3"/>
          <a:stretch>
            <a:fillRect/>
          </a:stretch>
        </p:blipFill>
        <p:spPr>
          <a:xfrm>
            <a:off x="325677" y="5321743"/>
            <a:ext cx="927257" cy="870304"/>
          </a:xfrm>
          <a:prstGeom prst="rect">
            <a:avLst/>
          </a:prstGeom>
          <a:ln>
            <a:solidFill>
              <a:schemeClr val="tx1"/>
            </a:solidFill>
          </a:ln>
        </p:spPr>
      </p:pic>
      <p:sp>
        <p:nvSpPr>
          <p:cNvPr id="10" name="テキスト ボックス 9"/>
          <p:cNvSpPr txBox="1"/>
          <p:nvPr/>
        </p:nvSpPr>
        <p:spPr>
          <a:xfrm>
            <a:off x="588276" y="6007381"/>
            <a:ext cx="857720" cy="369332"/>
          </a:xfrm>
          <a:prstGeom prst="rect">
            <a:avLst/>
          </a:prstGeom>
          <a:solidFill>
            <a:schemeClr val="bg1"/>
          </a:solidFill>
          <a:ln>
            <a:solidFill>
              <a:schemeClr val="tx1"/>
            </a:solidFill>
          </a:ln>
        </p:spPr>
        <p:txBody>
          <a:bodyPr wrap="square" rtlCol="0">
            <a:spAutoFit/>
          </a:bodyPr>
          <a:lstStyle/>
          <a:p>
            <a:r>
              <a:rPr kumimoji="1" lang="en-US" altLang="ja-JP" smtClean="0"/>
              <a:t>Object</a:t>
            </a:r>
            <a:endParaRPr kumimoji="1" lang="ja-JP" altLang="en-US"/>
          </a:p>
        </p:txBody>
      </p:sp>
      <p:sp>
        <p:nvSpPr>
          <p:cNvPr id="12" name="正方形/長方形 11"/>
          <p:cNvSpPr/>
          <p:nvPr/>
        </p:nvSpPr>
        <p:spPr>
          <a:xfrm>
            <a:off x="6897994" y="5702581"/>
            <a:ext cx="441821" cy="444163"/>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p:cNvCxnSpPr>
            <a:stCxn id="7" idx="3"/>
            <a:endCxn id="11" idx="1"/>
          </p:cNvCxnSpPr>
          <p:nvPr/>
        </p:nvCxnSpPr>
        <p:spPr>
          <a:xfrm flipV="1">
            <a:off x="1252934" y="5684681"/>
            <a:ext cx="2944487" cy="722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834257" y="5505226"/>
            <a:ext cx="1603516" cy="369332"/>
          </a:xfrm>
          <a:prstGeom prst="rect">
            <a:avLst/>
          </a:prstGeom>
          <a:solidFill>
            <a:schemeClr val="bg1"/>
          </a:solidFill>
          <a:ln>
            <a:solidFill>
              <a:srgbClr val="FF0000"/>
            </a:solidFill>
          </a:ln>
        </p:spPr>
        <p:txBody>
          <a:bodyPr wrap="none" rtlCol="0">
            <a:spAutoFit/>
          </a:bodyPr>
          <a:lstStyle/>
          <a:p>
            <a:r>
              <a:rPr kumimoji="1" lang="ja-JP" altLang="en-US" smtClean="0"/>
              <a:t>自分</a:t>
            </a:r>
            <a:r>
              <a:rPr lang="ja-JP" altLang="en-US"/>
              <a:t>の</a:t>
            </a:r>
            <a:r>
              <a:rPr kumimoji="1" lang="en-US" altLang="ja-JP" smtClean="0"/>
              <a:t>address</a:t>
            </a:r>
            <a:endParaRPr kumimoji="1" lang="ja-JP" altLang="en-US"/>
          </a:p>
        </p:txBody>
      </p:sp>
      <p:sp>
        <p:nvSpPr>
          <p:cNvPr id="16" name="正方形/長方形 15"/>
          <p:cNvSpPr/>
          <p:nvPr/>
        </p:nvSpPr>
        <p:spPr>
          <a:xfrm>
            <a:off x="7050394" y="5854981"/>
            <a:ext cx="441821" cy="444163"/>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7202794" y="6007381"/>
            <a:ext cx="441821" cy="444163"/>
          </a:xfrm>
          <a:prstGeom prst="rec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p:cNvCxnSpPr/>
          <p:nvPr/>
        </p:nvCxnSpPr>
        <p:spPr>
          <a:xfrm>
            <a:off x="6511100" y="5563395"/>
            <a:ext cx="1286556" cy="8881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6424868" y="5231390"/>
            <a:ext cx="2991716" cy="369332"/>
          </a:xfrm>
          <a:prstGeom prst="rect">
            <a:avLst/>
          </a:prstGeom>
          <a:noFill/>
        </p:spPr>
        <p:txBody>
          <a:bodyPr wrap="none" rtlCol="0">
            <a:spAutoFit/>
          </a:bodyPr>
          <a:lstStyle/>
          <a:p>
            <a:r>
              <a:rPr lang="ja-JP" altLang="en-US"/>
              <a:t>登録</a:t>
            </a:r>
            <a:r>
              <a:rPr lang="ja-JP" altLang="en-US" smtClean="0"/>
              <a:t>した</a:t>
            </a:r>
            <a:r>
              <a:rPr lang="en-US" altLang="ja-JP" smtClean="0"/>
              <a:t>address</a:t>
            </a:r>
            <a:r>
              <a:rPr lang="ja-JP" altLang="en-US" smtClean="0"/>
              <a:t>同じモノ探す</a:t>
            </a:r>
            <a:endParaRPr kumimoji="1" lang="ja-JP" altLang="en-US"/>
          </a:p>
        </p:txBody>
      </p:sp>
      <p:cxnSp>
        <p:nvCxnSpPr>
          <p:cNvPr id="23" name="直線矢印コネクタ 22"/>
          <p:cNvCxnSpPr/>
          <p:nvPr/>
        </p:nvCxnSpPr>
        <p:spPr>
          <a:xfrm flipH="1" flipV="1">
            <a:off x="1536700" y="6330870"/>
            <a:ext cx="3351891" cy="3276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V="1">
            <a:off x="4888591" y="6227137"/>
            <a:ext cx="0" cy="4425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2725177" y="6329458"/>
            <a:ext cx="2627835" cy="369332"/>
          </a:xfrm>
          <a:prstGeom prst="rect">
            <a:avLst/>
          </a:prstGeom>
          <a:solidFill>
            <a:schemeClr val="bg1"/>
          </a:solidFill>
          <a:ln>
            <a:solidFill>
              <a:srgbClr val="FF0000"/>
            </a:solidFill>
          </a:ln>
        </p:spPr>
        <p:txBody>
          <a:bodyPr wrap="none" rtlCol="0">
            <a:spAutoFit/>
          </a:bodyPr>
          <a:lstStyle/>
          <a:p>
            <a:r>
              <a:rPr kumimoji="1" lang="ja-JP" altLang="en-US" smtClean="0"/>
              <a:t>見つけたら</a:t>
            </a:r>
            <a:r>
              <a:rPr kumimoji="1" lang="en-US" altLang="ja-JP" smtClean="0"/>
              <a:t>address</a:t>
            </a:r>
            <a:r>
              <a:rPr kumimoji="1" lang="ja-JP" altLang="en-US" smtClean="0"/>
              <a:t>を返す</a:t>
            </a:r>
            <a:endParaRPr kumimoji="1" lang="ja-JP" altLang="en-US"/>
          </a:p>
        </p:txBody>
      </p:sp>
    </p:spTree>
    <p:extLst>
      <p:ext uri="{BB962C8B-B14F-4D97-AF65-F5344CB8AC3E}">
        <p14:creationId xmlns:p14="http://schemas.microsoft.com/office/powerpoint/2010/main" val="2525864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9650399" cy="923330"/>
          </a:xfrm>
          <a:prstGeom prst="rect">
            <a:avLst/>
          </a:prstGeom>
          <a:noFill/>
        </p:spPr>
        <p:txBody>
          <a:bodyPr wrap="none" rtlCol="0">
            <a:spAutoFit/>
          </a:bodyPr>
          <a:lstStyle/>
          <a:p>
            <a:r>
              <a:rPr kumimoji="1" lang="ja-JP" altLang="en-US" smtClean="0"/>
              <a:t>・敵を作成しよう。</a:t>
            </a:r>
            <a:endParaRPr kumimoji="1" lang="en-US" altLang="ja-JP" smtClean="0"/>
          </a:p>
          <a:p>
            <a:r>
              <a:rPr lang="ja-JP" altLang="en-US"/>
              <a:t>　</a:t>
            </a:r>
            <a:r>
              <a:rPr lang="ja-JP" altLang="en-US" smtClean="0"/>
              <a:t>主人公機が何も無いところに弾丸を撃ち込んでも何も面白くないので敵を用意したいと思います。</a:t>
            </a:r>
            <a:endParaRPr lang="en-US" altLang="ja-JP" smtClean="0"/>
          </a:p>
          <a:p>
            <a:r>
              <a:rPr kumimoji="1" lang="ja-JP" altLang="en-US"/>
              <a:t>　</a:t>
            </a:r>
            <a:r>
              <a:rPr kumimoji="1" lang="ja-JP" altLang="en-US" smtClean="0"/>
              <a:t>それでは、</a:t>
            </a:r>
            <a:r>
              <a:rPr kumimoji="1" lang="en-US" altLang="ja-JP" smtClean="0"/>
              <a:t>ObjEnemy.cpp</a:t>
            </a:r>
            <a:r>
              <a:rPr kumimoji="1" lang="ja-JP" altLang="en-US" smtClean="0"/>
              <a:t>と</a:t>
            </a:r>
            <a:r>
              <a:rPr kumimoji="1" lang="en-US" altLang="ja-JP" err="1" smtClean="0"/>
              <a:t>ObjEnemy.h</a:t>
            </a:r>
            <a:r>
              <a:rPr lang="ja-JP" altLang="en-US" smtClean="0"/>
              <a:t>を作成しましょう。</a:t>
            </a:r>
            <a:endParaRPr kumimoji="1" lang="ja-JP" altLang="en-US"/>
          </a:p>
        </p:txBody>
      </p:sp>
      <p:pic>
        <p:nvPicPr>
          <p:cNvPr id="7" name="図 6"/>
          <p:cNvPicPr>
            <a:picLocks noChangeAspect="1"/>
          </p:cNvPicPr>
          <p:nvPr/>
        </p:nvPicPr>
        <p:blipFill>
          <a:blip r:embed="rId2"/>
          <a:stretch>
            <a:fillRect/>
          </a:stretch>
        </p:blipFill>
        <p:spPr>
          <a:xfrm>
            <a:off x="275684" y="1535440"/>
            <a:ext cx="6296025" cy="400050"/>
          </a:xfrm>
          <a:prstGeom prst="rect">
            <a:avLst/>
          </a:prstGeom>
          <a:ln>
            <a:solidFill>
              <a:schemeClr val="tx1"/>
            </a:solidFill>
          </a:ln>
        </p:spPr>
      </p:pic>
      <p:pic>
        <p:nvPicPr>
          <p:cNvPr id="8" name="図 7"/>
          <p:cNvPicPr>
            <a:picLocks noChangeAspect="1"/>
          </p:cNvPicPr>
          <p:nvPr/>
        </p:nvPicPr>
        <p:blipFill>
          <a:blip r:embed="rId3"/>
          <a:stretch>
            <a:fillRect/>
          </a:stretch>
        </p:blipFill>
        <p:spPr>
          <a:xfrm>
            <a:off x="275684" y="2409509"/>
            <a:ext cx="4114800" cy="371475"/>
          </a:xfrm>
          <a:prstGeom prst="rect">
            <a:avLst/>
          </a:prstGeom>
          <a:ln>
            <a:solidFill>
              <a:schemeClr val="tx1"/>
            </a:solidFill>
          </a:ln>
        </p:spPr>
      </p:pic>
      <p:pic>
        <p:nvPicPr>
          <p:cNvPr id="9" name="図 8"/>
          <p:cNvPicPr>
            <a:picLocks noChangeAspect="1"/>
          </p:cNvPicPr>
          <p:nvPr/>
        </p:nvPicPr>
        <p:blipFill>
          <a:blip r:embed="rId4"/>
          <a:stretch>
            <a:fillRect/>
          </a:stretch>
        </p:blipFill>
        <p:spPr>
          <a:xfrm>
            <a:off x="250284" y="2902133"/>
            <a:ext cx="4143375" cy="333375"/>
          </a:xfrm>
          <a:prstGeom prst="rect">
            <a:avLst/>
          </a:prstGeom>
          <a:ln>
            <a:solidFill>
              <a:schemeClr val="tx1"/>
            </a:solidFill>
          </a:ln>
        </p:spPr>
      </p:pic>
      <p:sp>
        <p:nvSpPr>
          <p:cNvPr id="10" name="テキスト ボックス 9"/>
          <p:cNvSpPr txBox="1"/>
          <p:nvPr/>
        </p:nvSpPr>
        <p:spPr>
          <a:xfrm>
            <a:off x="224288" y="1099173"/>
            <a:ext cx="5453929" cy="369332"/>
          </a:xfrm>
          <a:prstGeom prst="rect">
            <a:avLst/>
          </a:prstGeom>
          <a:noFill/>
        </p:spPr>
        <p:txBody>
          <a:bodyPr wrap="none" rtlCol="0">
            <a:spAutoFit/>
          </a:bodyPr>
          <a:lstStyle/>
          <a:p>
            <a:r>
              <a:rPr kumimoji="1" lang="en-US" altLang="ja-JP" err="1" smtClean="0"/>
              <a:t>SolutionExplorer</a:t>
            </a:r>
            <a:r>
              <a:rPr kumimoji="1" lang="ja-JP" altLang="en-US" smtClean="0"/>
              <a:t>から、「　追加　」　→　</a:t>
            </a:r>
            <a:r>
              <a:rPr lang="ja-JP" altLang="en-US" smtClean="0"/>
              <a:t>「　</a:t>
            </a:r>
            <a:r>
              <a:rPr kumimoji="1" lang="ja-JP" altLang="en-US" smtClean="0"/>
              <a:t>新しい項目　」</a:t>
            </a:r>
            <a:endParaRPr kumimoji="1" lang="ja-JP" altLang="en-US"/>
          </a:p>
        </p:txBody>
      </p:sp>
      <p:sp>
        <p:nvSpPr>
          <p:cNvPr id="12" name="テキスト ボックス 11"/>
          <p:cNvSpPr txBox="1"/>
          <p:nvPr/>
        </p:nvSpPr>
        <p:spPr>
          <a:xfrm>
            <a:off x="247109" y="2069361"/>
            <a:ext cx="4554324" cy="369332"/>
          </a:xfrm>
          <a:prstGeom prst="rect">
            <a:avLst/>
          </a:prstGeom>
          <a:noFill/>
        </p:spPr>
        <p:txBody>
          <a:bodyPr wrap="none" rtlCol="0">
            <a:spAutoFit/>
          </a:bodyPr>
          <a:lstStyle/>
          <a:p>
            <a:r>
              <a:rPr kumimoji="1" lang="en-US" altLang="ja-JP" smtClean="0"/>
              <a:t>ObjEnemy.cpp</a:t>
            </a:r>
            <a:r>
              <a:rPr kumimoji="1" lang="ja-JP" altLang="en-US" smtClean="0"/>
              <a:t>と</a:t>
            </a:r>
            <a:r>
              <a:rPr kumimoji="1" lang="en-US" altLang="ja-JP" err="1" smtClean="0"/>
              <a:t>ObjEneym.h</a:t>
            </a:r>
            <a:r>
              <a:rPr kumimoji="1" lang="ja-JP" altLang="en-US" smtClean="0"/>
              <a:t>を作成しましょう。</a:t>
            </a:r>
            <a:endParaRPr kumimoji="1" lang="ja-JP" altLang="en-US"/>
          </a:p>
        </p:txBody>
      </p:sp>
      <p:pic>
        <p:nvPicPr>
          <p:cNvPr id="13" name="図 12"/>
          <p:cNvPicPr>
            <a:picLocks noChangeAspect="1"/>
          </p:cNvPicPr>
          <p:nvPr/>
        </p:nvPicPr>
        <p:blipFill>
          <a:blip r:embed="rId5"/>
          <a:stretch>
            <a:fillRect/>
          </a:stretch>
        </p:blipFill>
        <p:spPr>
          <a:xfrm>
            <a:off x="6965950" y="775605"/>
            <a:ext cx="3067050" cy="4010758"/>
          </a:xfrm>
          <a:prstGeom prst="rect">
            <a:avLst/>
          </a:prstGeom>
          <a:ln>
            <a:solidFill>
              <a:schemeClr val="tx1"/>
            </a:solidFill>
          </a:ln>
        </p:spPr>
      </p:pic>
      <p:cxnSp>
        <p:nvCxnSpPr>
          <p:cNvPr id="14" name="直線矢印コネクタ 13"/>
          <p:cNvCxnSpPr/>
          <p:nvPr/>
        </p:nvCxnSpPr>
        <p:spPr>
          <a:xfrm flipV="1">
            <a:off x="4533901" y="2778841"/>
            <a:ext cx="3086099" cy="12329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354111" y="5016500"/>
            <a:ext cx="5748240" cy="369332"/>
          </a:xfrm>
          <a:prstGeom prst="rect">
            <a:avLst/>
          </a:prstGeom>
          <a:noFill/>
        </p:spPr>
        <p:txBody>
          <a:bodyPr wrap="none" rtlCol="0">
            <a:spAutoFit/>
          </a:bodyPr>
          <a:lstStyle/>
          <a:p>
            <a:r>
              <a:rPr kumimoji="1" lang="ja-JP" altLang="en-US" smtClean="0"/>
              <a:t>新たに追加した</a:t>
            </a:r>
            <a:r>
              <a:rPr kumimoji="1" lang="en-US" altLang="ja-JP" smtClean="0"/>
              <a:t>Object</a:t>
            </a:r>
            <a:r>
              <a:rPr kumimoji="1" lang="ja-JP" altLang="en-US" smtClean="0"/>
              <a:t>に初期</a:t>
            </a:r>
            <a:r>
              <a:rPr lang="en-US" altLang="ja-JP" smtClean="0"/>
              <a:t>program</a:t>
            </a:r>
            <a:r>
              <a:rPr lang="ja-JP" altLang="en-US" smtClean="0"/>
              <a:t>を書き込みましょう。</a:t>
            </a:r>
            <a:endParaRPr kumimoji="1" lang="ja-JP" altLang="en-US"/>
          </a:p>
        </p:txBody>
      </p:sp>
    </p:spTree>
    <p:extLst>
      <p:ext uri="{BB962C8B-B14F-4D97-AF65-F5344CB8AC3E}">
        <p14:creationId xmlns:p14="http://schemas.microsoft.com/office/powerpoint/2010/main" val="1020952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174726" cy="1200329"/>
          </a:xfrm>
          <a:prstGeom prst="rect">
            <a:avLst/>
          </a:prstGeom>
          <a:noFill/>
        </p:spPr>
        <p:txBody>
          <a:bodyPr wrap="none" rtlCol="0">
            <a:spAutoFit/>
          </a:bodyPr>
          <a:lstStyle/>
          <a:p>
            <a:r>
              <a:rPr kumimoji="1" lang="ja-JP" altLang="en-US" smtClean="0"/>
              <a:t>・主人公機と敵機が当たると主人公機が消滅する</a:t>
            </a:r>
            <a:endParaRPr kumimoji="1" lang="en-US" altLang="ja-JP" smtClean="0"/>
          </a:p>
          <a:p>
            <a:r>
              <a:rPr lang="ja-JP" altLang="en-US"/>
              <a:t>　</a:t>
            </a:r>
            <a:r>
              <a:rPr lang="en-US" altLang="ja-JP" err="1" smtClean="0"/>
              <a:t>HitBox</a:t>
            </a:r>
            <a:r>
              <a:rPr lang="ja-JP" altLang="en-US" smtClean="0"/>
              <a:t>で当たり判定はできました。今度は「任意の条件を満たすと主人公機消滅をする」作ります。</a:t>
            </a:r>
            <a:endParaRPr lang="en-US" altLang="ja-JP" smtClean="0"/>
          </a:p>
          <a:p>
            <a:r>
              <a:rPr kumimoji="1" lang="ja-JP" altLang="en-US"/>
              <a:t>任意</a:t>
            </a:r>
            <a:r>
              <a:rPr kumimoji="1" lang="ja-JP" altLang="en-US" smtClean="0"/>
              <a:t>の条件とは、主人公機と敵機が当たった時です。</a:t>
            </a:r>
            <a:r>
              <a:rPr kumimoji="1" lang="en-US" altLang="ja-JP" smtClean="0"/>
              <a:t>Program</a:t>
            </a:r>
            <a:r>
              <a:rPr kumimoji="1" lang="ja-JP" altLang="en-US" smtClean="0"/>
              <a:t>的には「主人公機と敵機が持つ</a:t>
            </a:r>
            <a:r>
              <a:rPr kumimoji="1" lang="en-US" altLang="ja-JP" err="1" smtClean="0"/>
              <a:t>HitBox</a:t>
            </a:r>
            <a:r>
              <a:rPr kumimoji="1" lang="ja-JP" altLang="en-US" smtClean="0"/>
              <a:t>が当たったら」</a:t>
            </a:r>
            <a:endParaRPr kumimoji="1" lang="en-US" altLang="ja-JP" smtClean="0"/>
          </a:p>
          <a:p>
            <a:r>
              <a:rPr lang="ja-JP" altLang="en-US" smtClean="0"/>
              <a:t>になりますが</a:t>
            </a:r>
            <a:endParaRPr kumimoji="1" lang="ja-JP" altLang="en-US"/>
          </a:p>
        </p:txBody>
      </p:sp>
      <p:pic>
        <p:nvPicPr>
          <p:cNvPr id="2" name="図 1"/>
          <p:cNvPicPr>
            <a:picLocks noChangeAspect="1"/>
          </p:cNvPicPr>
          <p:nvPr/>
        </p:nvPicPr>
        <p:blipFill>
          <a:blip r:embed="rId2"/>
          <a:stretch>
            <a:fillRect/>
          </a:stretch>
        </p:blipFill>
        <p:spPr>
          <a:xfrm>
            <a:off x="550862" y="1241424"/>
            <a:ext cx="10348792" cy="2352675"/>
          </a:xfrm>
          <a:prstGeom prst="rect">
            <a:avLst/>
          </a:prstGeom>
          <a:ln>
            <a:solidFill>
              <a:schemeClr val="tx1"/>
            </a:solidFill>
          </a:ln>
        </p:spPr>
      </p:pic>
      <p:cxnSp>
        <p:nvCxnSpPr>
          <p:cNvPr id="5" name="直線矢印コネクタ 4"/>
          <p:cNvCxnSpPr/>
          <p:nvPr/>
        </p:nvCxnSpPr>
        <p:spPr>
          <a:xfrm flipH="1">
            <a:off x="6498095" y="2159000"/>
            <a:ext cx="588505" cy="12116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7086600" y="1974334"/>
            <a:ext cx="646331" cy="369332"/>
          </a:xfrm>
          <a:prstGeom prst="rect">
            <a:avLst/>
          </a:prstGeom>
          <a:noFill/>
        </p:spPr>
        <p:txBody>
          <a:bodyPr wrap="none" rtlCol="0">
            <a:spAutoFit/>
          </a:bodyPr>
          <a:lstStyle/>
          <a:p>
            <a:r>
              <a:rPr kumimoji="1" lang="ja-JP" altLang="en-US" smtClean="0"/>
              <a:t>追加</a:t>
            </a:r>
            <a:endParaRPr kumimoji="1" lang="ja-JP" altLang="en-US"/>
          </a:p>
        </p:txBody>
      </p:sp>
      <p:sp>
        <p:nvSpPr>
          <p:cNvPr id="7" name="テキスト ボックス 6"/>
          <p:cNvSpPr txBox="1"/>
          <p:nvPr/>
        </p:nvSpPr>
        <p:spPr>
          <a:xfrm>
            <a:off x="144853" y="3697067"/>
            <a:ext cx="12054326" cy="923330"/>
          </a:xfrm>
          <a:prstGeom prst="rect">
            <a:avLst/>
          </a:prstGeom>
          <a:noFill/>
        </p:spPr>
        <p:txBody>
          <a:bodyPr wrap="none" rtlCol="0">
            <a:spAutoFit/>
          </a:bodyPr>
          <a:lstStyle/>
          <a:p>
            <a:r>
              <a:rPr lang="en-US" altLang="ja-JP"/>
              <a:t>i</a:t>
            </a:r>
            <a:r>
              <a:rPr kumimoji="1" lang="en-US" altLang="ja-JP" smtClean="0"/>
              <a:t>f</a:t>
            </a:r>
            <a:r>
              <a:rPr kumimoji="1" lang="ja-JP" altLang="en-US" smtClean="0"/>
              <a:t>文で自身の</a:t>
            </a:r>
            <a:r>
              <a:rPr lang="en-US" altLang="ja-JP" err="1" smtClean="0"/>
              <a:t>HitBox</a:t>
            </a:r>
            <a:r>
              <a:rPr lang="ja-JP" altLang="en-US" smtClean="0"/>
              <a:t>が他の</a:t>
            </a:r>
            <a:r>
              <a:rPr lang="en-US" altLang="ja-JP" err="1" smtClean="0"/>
              <a:t>HitBox</a:t>
            </a:r>
            <a:r>
              <a:rPr lang="ja-JP" altLang="en-US" smtClean="0"/>
              <a:t>が当たっているか</a:t>
            </a:r>
            <a:r>
              <a:rPr lang="en-US" altLang="ja-JP" smtClean="0"/>
              <a:t>check</a:t>
            </a:r>
            <a:r>
              <a:rPr lang="ja-JP" altLang="en-US" smtClean="0"/>
              <a:t>します。</a:t>
            </a:r>
            <a:r>
              <a:rPr lang="en-US" altLang="ja-JP" smtClean="0"/>
              <a:t>check</a:t>
            </a:r>
            <a:r>
              <a:rPr lang="ja-JP" altLang="en-US" smtClean="0"/>
              <a:t>で</a:t>
            </a:r>
            <a:r>
              <a:rPr lang="ja-JP" altLang="en-US"/>
              <a:t>は</a:t>
            </a:r>
            <a:r>
              <a:rPr lang="en-US" altLang="ja-JP" err="1" smtClean="0"/>
              <a:t>CheckObjNameHit</a:t>
            </a:r>
            <a:r>
              <a:rPr lang="ja-JP" altLang="en-US" smtClean="0"/>
              <a:t>と言う</a:t>
            </a:r>
            <a:r>
              <a:rPr lang="en-US" altLang="ja-JP" smtClean="0"/>
              <a:t>Method</a:t>
            </a:r>
            <a:r>
              <a:rPr lang="ja-JP" altLang="en-US" smtClean="0"/>
              <a:t>で確認できます。</a:t>
            </a:r>
            <a:endParaRPr lang="en-US" altLang="ja-JP" smtClean="0"/>
          </a:p>
          <a:p>
            <a:r>
              <a:rPr lang="en-US" altLang="ja-JP" err="1" smtClean="0"/>
              <a:t>CheckObjNameHit</a:t>
            </a:r>
            <a:r>
              <a:rPr lang="ja-JP" altLang="en-US" smtClean="0"/>
              <a:t>で</a:t>
            </a:r>
            <a:r>
              <a:rPr lang="ja-JP" altLang="en-US"/>
              <a:t>、</a:t>
            </a:r>
            <a:r>
              <a:rPr lang="ja-JP" altLang="en-US" smtClean="0"/>
              <a:t>当たった相手が（　）に入れた</a:t>
            </a:r>
            <a:r>
              <a:rPr lang="en-US" altLang="ja-JP" err="1" smtClean="0"/>
              <a:t>ObjectName</a:t>
            </a:r>
            <a:r>
              <a:rPr lang="ja-JP" altLang="en-US" smtClean="0"/>
              <a:t>と同じであれば</a:t>
            </a:r>
            <a:r>
              <a:rPr lang="en-US" altLang="ja-JP" smtClean="0"/>
              <a:t>address</a:t>
            </a:r>
            <a:r>
              <a:rPr lang="ja-JP" altLang="en-US" smtClean="0"/>
              <a:t>を返してくれます。</a:t>
            </a:r>
            <a:endParaRPr lang="en-US" altLang="ja-JP" smtClean="0"/>
          </a:p>
          <a:p>
            <a:r>
              <a:rPr lang="ja-JP" altLang="en-US" smtClean="0"/>
              <a:t>当たっていなかったり、</a:t>
            </a:r>
            <a:r>
              <a:rPr lang="en-US" altLang="ja-JP" err="1" smtClean="0"/>
              <a:t>ObjectName</a:t>
            </a:r>
            <a:r>
              <a:rPr lang="ja-JP" altLang="en-US" smtClean="0"/>
              <a:t>が違った場合は</a:t>
            </a:r>
            <a:r>
              <a:rPr lang="en-US" altLang="ja-JP" err="1" smtClean="0">
                <a:solidFill>
                  <a:srgbClr val="002060"/>
                </a:solidFill>
              </a:rPr>
              <a:t>nullptr</a:t>
            </a:r>
            <a:r>
              <a:rPr lang="ja-JP" altLang="en-US" smtClean="0"/>
              <a:t>を返します。</a:t>
            </a:r>
            <a:endParaRPr lang="en-US" altLang="ja-JP" smtClean="0"/>
          </a:p>
        </p:txBody>
      </p:sp>
      <p:sp>
        <p:nvSpPr>
          <p:cNvPr id="8" name="テキスト ボックス 7"/>
          <p:cNvSpPr txBox="1"/>
          <p:nvPr/>
        </p:nvSpPr>
        <p:spPr>
          <a:xfrm>
            <a:off x="144853" y="6223000"/>
            <a:ext cx="6519670" cy="530915"/>
          </a:xfrm>
          <a:prstGeom prst="rect">
            <a:avLst/>
          </a:prstGeom>
          <a:noFill/>
          <a:ln>
            <a:solidFill>
              <a:schemeClr val="tx1"/>
            </a:solidFill>
          </a:ln>
        </p:spPr>
        <p:txBody>
          <a:bodyPr wrap="none" rtlCol="0">
            <a:spAutoFit/>
          </a:bodyPr>
          <a:lstStyle/>
          <a:p>
            <a:r>
              <a:rPr kumimoji="1" lang="ja-JP" altLang="en-US" sz="1050" smtClean="0"/>
              <a:t>ヌルポインター</a:t>
            </a:r>
            <a:endParaRPr kumimoji="1" lang="en-US" altLang="ja-JP" sz="1050" smtClean="0"/>
          </a:p>
          <a:p>
            <a:r>
              <a:rPr kumimoji="1" lang="en-US" altLang="ja-JP" smtClean="0"/>
              <a:t>nullptr</a:t>
            </a:r>
            <a:r>
              <a:rPr lang="ja-JP" altLang="en-US" smtClean="0"/>
              <a:t>・・・</a:t>
            </a:r>
            <a:r>
              <a:rPr lang="en-US" altLang="ja-JP" smtClean="0"/>
              <a:t>address</a:t>
            </a:r>
            <a:r>
              <a:rPr lang="ja-JP" altLang="en-US" smtClean="0"/>
              <a:t>無しを指します。また、</a:t>
            </a:r>
            <a:r>
              <a:rPr lang="en-US" altLang="ja-JP" smtClean="0"/>
              <a:t>ptr</a:t>
            </a:r>
            <a:r>
              <a:rPr lang="ja-JP" altLang="en-US" smtClean="0"/>
              <a:t>は</a:t>
            </a:r>
            <a:r>
              <a:rPr lang="en-US" altLang="ja-JP" smtClean="0"/>
              <a:t>pointer</a:t>
            </a:r>
            <a:r>
              <a:rPr lang="ja-JP" altLang="en-US" smtClean="0"/>
              <a:t>の略称です。</a:t>
            </a:r>
            <a:endParaRPr kumimoji="1" lang="ja-JP" altLang="en-US"/>
          </a:p>
        </p:txBody>
      </p:sp>
      <p:sp>
        <p:nvSpPr>
          <p:cNvPr id="10" name="テキスト ボックス 9"/>
          <p:cNvSpPr txBox="1"/>
          <p:nvPr/>
        </p:nvSpPr>
        <p:spPr>
          <a:xfrm>
            <a:off x="279400" y="5067300"/>
            <a:ext cx="11538736" cy="646331"/>
          </a:xfrm>
          <a:prstGeom prst="rect">
            <a:avLst/>
          </a:prstGeom>
          <a:noFill/>
        </p:spPr>
        <p:txBody>
          <a:bodyPr wrap="none" rtlCol="0">
            <a:spAutoFit/>
          </a:bodyPr>
          <a:lstStyle/>
          <a:p>
            <a:r>
              <a:rPr lang="en-US" altLang="ja-JP" smtClean="0"/>
              <a:t>Object</a:t>
            </a:r>
            <a:r>
              <a:rPr lang="ja-JP" altLang="en-US" smtClean="0"/>
              <a:t>は、</a:t>
            </a:r>
            <a:r>
              <a:rPr lang="en-US" altLang="ja-JP" smtClean="0"/>
              <a:t>Object</a:t>
            </a:r>
            <a:r>
              <a:rPr lang="ja-JP" altLang="en-US" smtClean="0"/>
              <a:t>の</a:t>
            </a:r>
            <a:r>
              <a:rPr lang="en-US" altLang="ja-JP" smtClean="0"/>
              <a:t>Status</a:t>
            </a:r>
            <a:r>
              <a:rPr lang="ja-JP" altLang="en-US" smtClean="0"/>
              <a:t>を</a:t>
            </a:r>
            <a:r>
              <a:rPr lang="en-US" altLang="ja-JP" smtClean="0"/>
              <a:t>false</a:t>
            </a:r>
            <a:r>
              <a:rPr lang="ja-JP" altLang="en-US" smtClean="0"/>
              <a:t>にすれば、自動的に消滅しますが、</a:t>
            </a:r>
            <a:r>
              <a:rPr kumimoji="1" lang="ja-JP" altLang="en-US" smtClean="0"/>
              <a:t>当たり判定は</a:t>
            </a:r>
            <a:r>
              <a:rPr lang="en-US" altLang="ja-JP" smtClean="0"/>
              <a:t>DeleteHitBox</a:t>
            </a:r>
            <a:r>
              <a:rPr lang="ja-JP" altLang="en-US" smtClean="0"/>
              <a:t>で削除命令を出さないと</a:t>
            </a:r>
            <a:endParaRPr lang="en-US" altLang="ja-JP" smtClean="0"/>
          </a:p>
          <a:p>
            <a:r>
              <a:rPr kumimoji="1" lang="ja-JP" altLang="en-US" smtClean="0"/>
              <a:t>いけません。その時、</a:t>
            </a:r>
            <a:r>
              <a:rPr kumimoji="1" lang="en-US" altLang="ja-JP" smtClean="0"/>
              <a:t>HitBox</a:t>
            </a:r>
            <a:r>
              <a:rPr lang="ja-JP" altLang="en-US" smtClean="0"/>
              <a:t>を持つ</a:t>
            </a:r>
            <a:r>
              <a:rPr lang="en-US" altLang="ja-JP" smtClean="0"/>
              <a:t>Object</a:t>
            </a:r>
            <a:r>
              <a:rPr lang="ja-JP" altLang="en-US" smtClean="0"/>
              <a:t>の</a:t>
            </a:r>
            <a:r>
              <a:rPr lang="en-US" altLang="ja-JP" smtClean="0"/>
              <a:t>address</a:t>
            </a:r>
            <a:r>
              <a:rPr lang="ja-JP" altLang="en-US" smtClean="0"/>
              <a:t>が必要になります。</a:t>
            </a:r>
            <a:endParaRPr kumimoji="1" lang="ja-JP" altLang="en-US"/>
          </a:p>
        </p:txBody>
      </p:sp>
    </p:spTree>
    <p:extLst>
      <p:ext uri="{BB962C8B-B14F-4D97-AF65-F5344CB8AC3E}">
        <p14:creationId xmlns:p14="http://schemas.microsoft.com/office/powerpoint/2010/main" val="4013411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1823" y="0"/>
            <a:ext cx="12120177" cy="646331"/>
          </a:xfrm>
          <a:prstGeom prst="rect">
            <a:avLst/>
          </a:prstGeom>
          <a:noFill/>
        </p:spPr>
        <p:txBody>
          <a:bodyPr wrap="none" rtlCol="0">
            <a:spAutoFit/>
          </a:bodyPr>
          <a:lstStyle/>
          <a:p>
            <a:r>
              <a:rPr kumimoji="1" lang="ja-JP" altLang="en-US" smtClean="0"/>
              <a:t>・</a:t>
            </a:r>
            <a:r>
              <a:rPr lang="ja-JP" altLang="en-US" smtClean="0"/>
              <a:t>初期</a:t>
            </a:r>
            <a:r>
              <a:rPr lang="en-US" altLang="ja-JP" smtClean="0"/>
              <a:t>program</a:t>
            </a:r>
            <a:r>
              <a:rPr lang="ja-JP" altLang="en-US" smtClean="0"/>
              <a:t>を書く。</a:t>
            </a:r>
            <a:endParaRPr lang="en-US" altLang="ja-JP" smtClean="0"/>
          </a:p>
          <a:p>
            <a:r>
              <a:rPr kumimoji="1" lang="ja-JP" altLang="en-US"/>
              <a:t>　</a:t>
            </a:r>
            <a:r>
              <a:rPr kumimoji="1" lang="ja-JP" altLang="en-US" smtClean="0"/>
              <a:t>主人公機・弾丸を作成したように、空っぽの</a:t>
            </a:r>
            <a:r>
              <a:rPr lang="en-US" altLang="ja-JP" smtClean="0"/>
              <a:t>program</a:t>
            </a:r>
            <a:r>
              <a:rPr lang="ja-JP" altLang="en-US" smtClean="0"/>
              <a:t>を書いて、ついでに</a:t>
            </a:r>
            <a:r>
              <a:rPr lang="en-US" altLang="ja-JP" err="1" smtClean="0"/>
              <a:t>GameHead.h</a:t>
            </a:r>
            <a:r>
              <a:rPr lang="ja-JP" altLang="en-US" err="1" smtClean="0"/>
              <a:t>にも</a:t>
            </a:r>
            <a:r>
              <a:rPr lang="en-US" altLang="ja-JP" smtClean="0"/>
              <a:t>Link</a:t>
            </a:r>
            <a:r>
              <a:rPr lang="ja-JP" altLang="en-US" smtClean="0"/>
              <a:t>に必要事項を書き込みましょう</a:t>
            </a:r>
            <a:endParaRPr lang="en-US" altLang="ja-JP"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63" y="1097002"/>
            <a:ext cx="3702596" cy="32131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テキスト ボックス 4"/>
          <p:cNvSpPr txBox="1"/>
          <p:nvPr/>
        </p:nvSpPr>
        <p:spPr>
          <a:xfrm>
            <a:off x="169863" y="727670"/>
            <a:ext cx="1311321" cy="369332"/>
          </a:xfrm>
          <a:prstGeom prst="rect">
            <a:avLst/>
          </a:prstGeom>
          <a:noFill/>
        </p:spPr>
        <p:txBody>
          <a:bodyPr wrap="none" rtlCol="0">
            <a:spAutoFit/>
          </a:bodyPr>
          <a:lstStyle/>
          <a:p>
            <a:r>
              <a:rPr kumimoji="1" lang="en-US" altLang="ja-JP" err="1" smtClean="0"/>
              <a:t>ObjEnemy.h</a:t>
            </a:r>
            <a:endParaRPr kumimoji="1" lang="ja-JP" alt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079500"/>
            <a:ext cx="3276600" cy="542004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テキスト ボックス 7"/>
          <p:cNvSpPr txBox="1"/>
          <p:nvPr/>
        </p:nvSpPr>
        <p:spPr>
          <a:xfrm>
            <a:off x="4038600" y="689570"/>
            <a:ext cx="1530932" cy="369332"/>
          </a:xfrm>
          <a:prstGeom prst="rect">
            <a:avLst/>
          </a:prstGeom>
          <a:noFill/>
        </p:spPr>
        <p:txBody>
          <a:bodyPr wrap="none" rtlCol="0">
            <a:spAutoFit/>
          </a:bodyPr>
          <a:lstStyle/>
          <a:p>
            <a:r>
              <a:rPr kumimoji="1" lang="en-US" altLang="ja-JP" smtClean="0"/>
              <a:t>ObjEnemy.cpp</a:t>
            </a:r>
            <a:endParaRPr kumimoji="1" lang="ja-JP" altLang="en-US"/>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513" y="1109702"/>
            <a:ext cx="3889772"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13" y="3729335"/>
            <a:ext cx="3850710" cy="78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テキスト ボックス 5"/>
          <p:cNvSpPr txBox="1"/>
          <p:nvPr/>
        </p:nvSpPr>
        <p:spPr>
          <a:xfrm>
            <a:off x="7542213" y="689570"/>
            <a:ext cx="1412566" cy="369332"/>
          </a:xfrm>
          <a:prstGeom prst="rect">
            <a:avLst/>
          </a:prstGeom>
          <a:noFill/>
        </p:spPr>
        <p:txBody>
          <a:bodyPr wrap="none" rtlCol="0">
            <a:spAutoFit/>
          </a:bodyPr>
          <a:lstStyle/>
          <a:p>
            <a:r>
              <a:rPr kumimoji="1" lang="en-US" altLang="ja-JP" err="1" smtClean="0"/>
              <a:t>GameHead.h</a:t>
            </a:r>
            <a:endParaRPr kumimoji="1" lang="ja-JP" altLang="en-US"/>
          </a:p>
        </p:txBody>
      </p:sp>
      <p:sp>
        <p:nvSpPr>
          <p:cNvPr id="7" name="テキスト ボックス 6"/>
          <p:cNvSpPr txBox="1"/>
          <p:nvPr/>
        </p:nvSpPr>
        <p:spPr>
          <a:xfrm>
            <a:off x="9298958" y="2823170"/>
            <a:ext cx="300082" cy="923330"/>
          </a:xfrm>
          <a:prstGeom prst="rect">
            <a:avLst/>
          </a:prstGeom>
          <a:noFill/>
        </p:spPr>
        <p:txBody>
          <a:bodyPr wrap="none" rtlCol="0">
            <a:spAutoFit/>
          </a:bodyPr>
          <a:lstStyle/>
          <a:p>
            <a:r>
              <a:rPr lang="ja-JP" altLang="en-US" smtClean="0"/>
              <a:t>・</a:t>
            </a:r>
            <a:endParaRPr lang="en-US" altLang="ja-JP" smtClean="0"/>
          </a:p>
          <a:p>
            <a:r>
              <a:rPr lang="ja-JP" altLang="en-US" smtClean="0"/>
              <a:t>・</a:t>
            </a:r>
            <a:endParaRPr lang="en-US" altLang="ja-JP" smtClean="0"/>
          </a:p>
          <a:p>
            <a:r>
              <a:rPr lang="ja-JP" altLang="en-US" smtClean="0"/>
              <a:t>・</a:t>
            </a:r>
            <a:endParaRPr kumimoji="1" lang="ja-JP" altLang="en-US"/>
          </a:p>
        </p:txBody>
      </p:sp>
      <p:sp>
        <p:nvSpPr>
          <p:cNvPr id="9" name="正方形/長方形 8"/>
          <p:cNvSpPr/>
          <p:nvPr/>
        </p:nvSpPr>
        <p:spPr>
          <a:xfrm>
            <a:off x="7542213" y="1058903"/>
            <a:ext cx="4004072" cy="3601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p:nvPr/>
        </p:nvCxnSpPr>
        <p:spPr>
          <a:xfrm flipH="1">
            <a:off x="8858249" y="2410541"/>
            <a:ext cx="686000"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a:off x="9353649" y="4282243"/>
            <a:ext cx="686000" cy="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7509877" y="5486400"/>
            <a:ext cx="4779385" cy="923330"/>
          </a:xfrm>
          <a:prstGeom prst="rect">
            <a:avLst/>
          </a:prstGeom>
          <a:noFill/>
        </p:spPr>
        <p:txBody>
          <a:bodyPr wrap="none" rtlCol="0">
            <a:spAutoFit/>
          </a:bodyPr>
          <a:lstStyle/>
          <a:p>
            <a:r>
              <a:rPr lang="en-US" altLang="ja-JP" err="1" smtClean="0"/>
              <a:t>ObjEnemy</a:t>
            </a:r>
            <a:r>
              <a:rPr lang="ja-JP" altLang="en-US" smtClean="0"/>
              <a:t>の</a:t>
            </a:r>
            <a:r>
              <a:rPr lang="en-US" altLang="ja-JP" smtClean="0"/>
              <a:t>.h</a:t>
            </a:r>
            <a:r>
              <a:rPr lang="ja-JP" altLang="en-US" smtClean="0"/>
              <a:t>と</a:t>
            </a:r>
            <a:r>
              <a:rPr lang="en-US" altLang="ja-JP" err="1" smtClean="0"/>
              <a:t>cpp</a:t>
            </a:r>
            <a:r>
              <a:rPr lang="ja-JP" altLang="en-US" smtClean="0"/>
              <a:t>は全部</a:t>
            </a:r>
            <a:r>
              <a:rPr lang="ja-JP" altLang="en-US" err="1" smtClean="0"/>
              <a:t>打つの</a:t>
            </a:r>
            <a:r>
              <a:rPr lang="ja-JP" altLang="en-US" smtClean="0"/>
              <a:t>はめんどいの</a:t>
            </a:r>
            <a:endParaRPr lang="en-US" altLang="ja-JP" smtClean="0"/>
          </a:p>
          <a:p>
            <a:r>
              <a:rPr lang="ja-JP" altLang="en-US" smtClean="0"/>
              <a:t>で</a:t>
            </a:r>
            <a:r>
              <a:rPr kumimoji="1" lang="ja-JP" altLang="en-US" smtClean="0"/>
              <a:t>主人公機や弾丸から</a:t>
            </a:r>
            <a:r>
              <a:rPr lang="en-US" altLang="ja-JP" smtClean="0"/>
              <a:t>program</a:t>
            </a:r>
            <a:r>
              <a:rPr lang="ja-JP" altLang="en-US" smtClean="0"/>
              <a:t>を</a:t>
            </a:r>
            <a:r>
              <a:rPr lang="en-US" altLang="ja-JP" smtClean="0"/>
              <a:t>Copy</a:t>
            </a:r>
            <a:r>
              <a:rPr lang="ja-JP" altLang="en-US" smtClean="0"/>
              <a:t>して</a:t>
            </a:r>
            <a:r>
              <a:rPr kumimoji="1" lang="ja-JP" altLang="en-US" smtClean="0"/>
              <a:t>必要</a:t>
            </a:r>
            <a:endParaRPr kumimoji="1" lang="en-US" altLang="ja-JP" smtClean="0"/>
          </a:p>
          <a:p>
            <a:r>
              <a:rPr kumimoji="1" lang="ja-JP" altLang="en-US" smtClean="0"/>
              <a:t>なところだけ更新しよう。</a:t>
            </a:r>
            <a:endParaRPr kumimoji="1" lang="ja-JP" altLang="en-US"/>
          </a:p>
        </p:txBody>
      </p:sp>
    </p:spTree>
    <p:extLst>
      <p:ext uri="{BB962C8B-B14F-4D97-AF65-F5344CB8AC3E}">
        <p14:creationId xmlns:p14="http://schemas.microsoft.com/office/powerpoint/2010/main" val="335372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図 42"/>
          <p:cNvPicPr>
            <a:picLocks noChangeAspect="1"/>
          </p:cNvPicPr>
          <p:nvPr/>
        </p:nvPicPr>
        <p:blipFill>
          <a:blip r:embed="rId2"/>
          <a:stretch>
            <a:fillRect/>
          </a:stretch>
        </p:blipFill>
        <p:spPr>
          <a:xfrm>
            <a:off x="6445121" y="1060489"/>
            <a:ext cx="5412850" cy="4362411"/>
          </a:xfrm>
          <a:prstGeom prst="rect">
            <a:avLst/>
          </a:prstGeom>
          <a:ln>
            <a:solidFill>
              <a:schemeClr val="tx1"/>
            </a:solidFill>
          </a:ln>
        </p:spPr>
      </p:pic>
      <p:pic>
        <p:nvPicPr>
          <p:cNvPr id="35" name="図 34"/>
          <p:cNvPicPr>
            <a:picLocks noChangeAspect="1"/>
          </p:cNvPicPr>
          <p:nvPr/>
        </p:nvPicPr>
        <p:blipFill>
          <a:blip r:embed="rId3"/>
          <a:stretch>
            <a:fillRect/>
          </a:stretch>
        </p:blipFill>
        <p:spPr>
          <a:xfrm>
            <a:off x="1068782" y="1811337"/>
            <a:ext cx="5191834" cy="3205163"/>
          </a:xfrm>
          <a:prstGeom prst="rect">
            <a:avLst/>
          </a:prstGeom>
          <a:ln>
            <a:solidFill>
              <a:schemeClr val="tx1"/>
            </a:solidFill>
          </a:ln>
        </p:spPr>
      </p:pic>
      <p:sp>
        <p:nvSpPr>
          <p:cNvPr id="4" name="テキスト ボックス 3"/>
          <p:cNvSpPr txBox="1"/>
          <p:nvPr/>
        </p:nvSpPr>
        <p:spPr>
          <a:xfrm>
            <a:off x="23041" y="25400"/>
            <a:ext cx="12310934" cy="923330"/>
          </a:xfrm>
          <a:prstGeom prst="rect">
            <a:avLst/>
          </a:prstGeom>
          <a:noFill/>
        </p:spPr>
        <p:txBody>
          <a:bodyPr wrap="none" rtlCol="0">
            <a:spAutoFit/>
          </a:bodyPr>
          <a:lstStyle/>
          <a:p>
            <a:r>
              <a:rPr kumimoji="1" lang="ja-JP" altLang="en-US" smtClean="0"/>
              <a:t>・敵</a:t>
            </a:r>
            <a:r>
              <a:rPr kumimoji="1" lang="en-US" altLang="ja-JP" smtClean="0"/>
              <a:t>Graphic</a:t>
            </a:r>
            <a:r>
              <a:rPr kumimoji="1" lang="ja-JP" altLang="en-US" smtClean="0"/>
              <a:t>を表示させよう。</a:t>
            </a:r>
            <a:endParaRPr kumimoji="1" lang="en-US" altLang="ja-JP" smtClean="0"/>
          </a:p>
          <a:p>
            <a:r>
              <a:rPr lang="ja-JP" altLang="en-US"/>
              <a:t>　</a:t>
            </a:r>
            <a:r>
              <a:rPr lang="ja-JP" altLang="en-US" smtClean="0"/>
              <a:t>主人公機や弾丸を表示させたように、表示だけの</a:t>
            </a:r>
            <a:r>
              <a:rPr lang="en-US" altLang="ja-JP" smtClean="0"/>
              <a:t>program</a:t>
            </a:r>
            <a:r>
              <a:rPr lang="ja-JP" altLang="en-US" smtClean="0"/>
              <a:t>を打ちましょう。一度にやってしまいたい気持ちがあるとは思います</a:t>
            </a:r>
            <a:endParaRPr lang="en-US" altLang="ja-JP" smtClean="0"/>
          </a:p>
          <a:p>
            <a:r>
              <a:rPr lang="ja-JP" altLang="en-US" smtClean="0"/>
              <a:t>が、</a:t>
            </a:r>
            <a:r>
              <a:rPr kumimoji="1" lang="ja-JP" altLang="en-US" smtClean="0"/>
              <a:t>やってしまうと、</a:t>
            </a:r>
            <a:r>
              <a:rPr kumimoji="1" lang="en-US" altLang="ja-JP" smtClean="0"/>
              <a:t>Bug</a:t>
            </a:r>
            <a:r>
              <a:rPr kumimoji="1" lang="ja-JP" altLang="en-US" smtClean="0"/>
              <a:t>が出た時どこでなにが</a:t>
            </a:r>
            <a:r>
              <a:rPr lang="en-US" altLang="ja-JP" smtClean="0"/>
              <a:t>Miss</a:t>
            </a:r>
            <a:r>
              <a:rPr lang="ja-JP" altLang="en-US" smtClean="0"/>
              <a:t>したのかがわからなくなってしまい、結局やり直しってことにも繋がります。</a:t>
            </a:r>
            <a:endParaRPr kumimoji="1" lang="ja-JP" altLang="en-US"/>
          </a:p>
        </p:txBody>
      </p:sp>
      <p:sp>
        <p:nvSpPr>
          <p:cNvPr id="19" name="テキスト ボックス 18"/>
          <p:cNvSpPr txBox="1"/>
          <p:nvPr/>
        </p:nvSpPr>
        <p:spPr>
          <a:xfrm>
            <a:off x="1474555" y="1048305"/>
            <a:ext cx="855042" cy="369332"/>
          </a:xfrm>
          <a:prstGeom prst="rect">
            <a:avLst/>
          </a:prstGeom>
          <a:noFill/>
        </p:spPr>
        <p:txBody>
          <a:bodyPr wrap="none" rtlCol="0">
            <a:spAutoFit/>
          </a:bodyPr>
          <a:lstStyle/>
          <a:p>
            <a:r>
              <a:rPr kumimoji="1" lang="en-US" altLang="ja-JP" smtClean="0">
                <a:solidFill>
                  <a:srgbClr val="FF0000"/>
                </a:solidFill>
              </a:rPr>
              <a:t>32pixel</a:t>
            </a:r>
            <a:endParaRPr kumimoji="1" lang="ja-JP" altLang="en-US">
              <a:solidFill>
                <a:srgbClr val="FF0000"/>
              </a:solidFill>
            </a:endParaRPr>
          </a:p>
        </p:txBody>
      </p:sp>
      <p:sp>
        <p:nvSpPr>
          <p:cNvPr id="20" name="テキスト ボックス 19"/>
          <p:cNvSpPr txBox="1"/>
          <p:nvPr/>
        </p:nvSpPr>
        <p:spPr>
          <a:xfrm>
            <a:off x="2366359" y="1048305"/>
            <a:ext cx="855042" cy="369332"/>
          </a:xfrm>
          <a:prstGeom prst="rect">
            <a:avLst/>
          </a:prstGeom>
          <a:noFill/>
        </p:spPr>
        <p:txBody>
          <a:bodyPr wrap="none" rtlCol="0">
            <a:spAutoFit/>
          </a:bodyPr>
          <a:lstStyle/>
          <a:p>
            <a:r>
              <a:rPr lang="en-US" altLang="ja-JP" smtClean="0">
                <a:solidFill>
                  <a:srgbClr val="FF0000"/>
                </a:solidFill>
              </a:rPr>
              <a:t>64</a:t>
            </a:r>
            <a:r>
              <a:rPr kumimoji="1" lang="en-US" altLang="ja-JP" smtClean="0">
                <a:solidFill>
                  <a:srgbClr val="FF0000"/>
                </a:solidFill>
              </a:rPr>
              <a:t>pixel</a:t>
            </a:r>
            <a:endParaRPr kumimoji="1" lang="ja-JP" altLang="en-US">
              <a:solidFill>
                <a:srgbClr val="FF0000"/>
              </a:solidFill>
            </a:endParaRPr>
          </a:p>
        </p:txBody>
      </p:sp>
      <p:sp>
        <p:nvSpPr>
          <p:cNvPr id="21" name="テキスト ボックス 20"/>
          <p:cNvSpPr txBox="1"/>
          <p:nvPr/>
        </p:nvSpPr>
        <p:spPr>
          <a:xfrm>
            <a:off x="711871" y="1060489"/>
            <a:ext cx="738023" cy="369332"/>
          </a:xfrm>
          <a:prstGeom prst="rect">
            <a:avLst/>
          </a:prstGeom>
          <a:noFill/>
        </p:spPr>
        <p:txBody>
          <a:bodyPr wrap="none" rtlCol="0">
            <a:spAutoFit/>
          </a:bodyPr>
          <a:lstStyle/>
          <a:p>
            <a:r>
              <a:rPr lang="en-US" altLang="ja-JP">
                <a:solidFill>
                  <a:srgbClr val="FF0000"/>
                </a:solidFill>
              </a:rPr>
              <a:t>0</a:t>
            </a:r>
            <a:r>
              <a:rPr kumimoji="1" lang="en-US" altLang="ja-JP" smtClean="0">
                <a:solidFill>
                  <a:srgbClr val="FF0000"/>
                </a:solidFill>
              </a:rPr>
              <a:t>pixel</a:t>
            </a:r>
            <a:endParaRPr kumimoji="1" lang="ja-JP" altLang="en-US">
              <a:solidFill>
                <a:srgbClr val="FF0000"/>
              </a:solidFill>
            </a:endParaRPr>
          </a:p>
        </p:txBody>
      </p:sp>
      <p:cxnSp>
        <p:nvCxnSpPr>
          <p:cNvPr id="22" name="直線矢印コネクタ 21"/>
          <p:cNvCxnSpPr>
            <a:stCxn id="21" idx="2"/>
          </p:cNvCxnSpPr>
          <p:nvPr/>
        </p:nvCxnSpPr>
        <p:spPr>
          <a:xfrm>
            <a:off x="1080883" y="1429821"/>
            <a:ext cx="88900" cy="5596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1914255" y="1368524"/>
            <a:ext cx="88900" cy="5596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2783150" y="1368524"/>
            <a:ext cx="88900" cy="5596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3638192" y="1368523"/>
            <a:ext cx="88900" cy="5596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3224524" y="1060489"/>
            <a:ext cx="855042" cy="369332"/>
          </a:xfrm>
          <a:prstGeom prst="rect">
            <a:avLst/>
          </a:prstGeom>
          <a:noFill/>
        </p:spPr>
        <p:txBody>
          <a:bodyPr wrap="none" rtlCol="0">
            <a:spAutoFit/>
          </a:bodyPr>
          <a:lstStyle/>
          <a:p>
            <a:r>
              <a:rPr lang="en-US" altLang="ja-JP" smtClean="0">
                <a:solidFill>
                  <a:srgbClr val="FF0000"/>
                </a:solidFill>
              </a:rPr>
              <a:t>96</a:t>
            </a:r>
            <a:r>
              <a:rPr kumimoji="1" lang="en-US" altLang="ja-JP" smtClean="0">
                <a:solidFill>
                  <a:srgbClr val="FF0000"/>
                </a:solidFill>
              </a:rPr>
              <a:t>pixel</a:t>
            </a:r>
            <a:endParaRPr kumimoji="1" lang="ja-JP" altLang="en-US">
              <a:solidFill>
                <a:srgbClr val="FF0000"/>
              </a:solidFill>
            </a:endParaRPr>
          </a:p>
        </p:txBody>
      </p:sp>
      <p:cxnSp>
        <p:nvCxnSpPr>
          <p:cNvPr id="27" name="直線矢印コネクタ 26"/>
          <p:cNvCxnSpPr/>
          <p:nvPr/>
        </p:nvCxnSpPr>
        <p:spPr>
          <a:xfrm>
            <a:off x="4477433" y="1363760"/>
            <a:ext cx="88900" cy="5596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4094362" y="1061560"/>
            <a:ext cx="972061" cy="369332"/>
          </a:xfrm>
          <a:prstGeom prst="rect">
            <a:avLst/>
          </a:prstGeom>
          <a:noFill/>
        </p:spPr>
        <p:txBody>
          <a:bodyPr wrap="none" rtlCol="0">
            <a:spAutoFit/>
          </a:bodyPr>
          <a:lstStyle/>
          <a:p>
            <a:r>
              <a:rPr lang="en-US" altLang="ja-JP" smtClean="0">
                <a:solidFill>
                  <a:srgbClr val="FF0000"/>
                </a:solidFill>
              </a:rPr>
              <a:t>126</a:t>
            </a:r>
            <a:r>
              <a:rPr kumimoji="1" lang="en-US" altLang="ja-JP" smtClean="0">
                <a:solidFill>
                  <a:srgbClr val="FF0000"/>
                </a:solidFill>
              </a:rPr>
              <a:t>pixel</a:t>
            </a:r>
            <a:endParaRPr kumimoji="1" lang="ja-JP" altLang="en-US">
              <a:solidFill>
                <a:srgbClr val="FF0000"/>
              </a:solidFill>
            </a:endParaRPr>
          </a:p>
        </p:txBody>
      </p:sp>
      <p:cxnSp>
        <p:nvCxnSpPr>
          <p:cNvPr id="29" name="直線矢印コネクタ 28"/>
          <p:cNvCxnSpPr/>
          <p:nvPr/>
        </p:nvCxnSpPr>
        <p:spPr>
          <a:xfrm>
            <a:off x="699770" y="2522576"/>
            <a:ext cx="463948" cy="279816"/>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29234" y="2168047"/>
            <a:ext cx="855042" cy="369332"/>
          </a:xfrm>
          <a:prstGeom prst="rect">
            <a:avLst/>
          </a:prstGeom>
          <a:noFill/>
        </p:spPr>
        <p:txBody>
          <a:bodyPr wrap="none" rtlCol="0">
            <a:spAutoFit/>
          </a:bodyPr>
          <a:lstStyle/>
          <a:p>
            <a:r>
              <a:rPr kumimoji="1" lang="en-US" altLang="ja-JP" smtClean="0">
                <a:solidFill>
                  <a:schemeClr val="accent6">
                    <a:lumMod val="75000"/>
                  </a:schemeClr>
                </a:solidFill>
              </a:rPr>
              <a:t>32pixel</a:t>
            </a:r>
            <a:endParaRPr kumimoji="1" lang="ja-JP" altLang="en-US">
              <a:solidFill>
                <a:schemeClr val="accent6">
                  <a:lumMod val="75000"/>
                </a:schemeClr>
              </a:solidFill>
            </a:endParaRPr>
          </a:p>
        </p:txBody>
      </p:sp>
      <p:cxnSp>
        <p:nvCxnSpPr>
          <p:cNvPr id="31" name="直線矢印コネクタ 30"/>
          <p:cNvCxnSpPr/>
          <p:nvPr/>
        </p:nvCxnSpPr>
        <p:spPr>
          <a:xfrm>
            <a:off x="687383" y="3312157"/>
            <a:ext cx="463948" cy="279816"/>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23041" y="2942825"/>
            <a:ext cx="855042" cy="369332"/>
          </a:xfrm>
          <a:prstGeom prst="rect">
            <a:avLst/>
          </a:prstGeom>
          <a:noFill/>
        </p:spPr>
        <p:txBody>
          <a:bodyPr wrap="none" rtlCol="0">
            <a:spAutoFit/>
          </a:bodyPr>
          <a:lstStyle/>
          <a:p>
            <a:r>
              <a:rPr lang="en-US" altLang="ja-JP" smtClean="0">
                <a:solidFill>
                  <a:schemeClr val="accent6">
                    <a:lumMod val="75000"/>
                  </a:schemeClr>
                </a:solidFill>
              </a:rPr>
              <a:t>64</a:t>
            </a:r>
            <a:r>
              <a:rPr kumimoji="1" lang="en-US" altLang="ja-JP" smtClean="0">
                <a:solidFill>
                  <a:schemeClr val="accent6">
                    <a:lumMod val="75000"/>
                  </a:schemeClr>
                </a:solidFill>
              </a:rPr>
              <a:t>pixel</a:t>
            </a:r>
            <a:endParaRPr kumimoji="1" lang="ja-JP" altLang="en-US">
              <a:solidFill>
                <a:schemeClr val="accent6">
                  <a:lumMod val="75000"/>
                </a:schemeClr>
              </a:solidFill>
            </a:endParaRPr>
          </a:p>
        </p:txBody>
      </p:sp>
      <p:cxnSp>
        <p:nvCxnSpPr>
          <p:cNvPr id="33" name="直線矢印コネクタ 32"/>
          <p:cNvCxnSpPr/>
          <p:nvPr/>
        </p:nvCxnSpPr>
        <p:spPr>
          <a:xfrm>
            <a:off x="712867" y="1711036"/>
            <a:ext cx="463948" cy="279816"/>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42331" y="1356507"/>
            <a:ext cx="790922" cy="369332"/>
          </a:xfrm>
          <a:prstGeom prst="rect">
            <a:avLst/>
          </a:prstGeom>
          <a:noFill/>
        </p:spPr>
        <p:txBody>
          <a:bodyPr wrap="none" rtlCol="0">
            <a:spAutoFit/>
          </a:bodyPr>
          <a:lstStyle/>
          <a:p>
            <a:r>
              <a:rPr lang="ja-JP" altLang="en-US">
                <a:solidFill>
                  <a:schemeClr val="accent6">
                    <a:lumMod val="75000"/>
                  </a:schemeClr>
                </a:solidFill>
              </a:rPr>
              <a:t> </a:t>
            </a:r>
            <a:r>
              <a:rPr lang="en-US" altLang="ja-JP" smtClean="0">
                <a:solidFill>
                  <a:schemeClr val="accent6">
                    <a:lumMod val="75000"/>
                  </a:schemeClr>
                </a:solidFill>
              </a:rPr>
              <a:t>0</a:t>
            </a:r>
            <a:r>
              <a:rPr kumimoji="1" lang="en-US" altLang="ja-JP" smtClean="0">
                <a:solidFill>
                  <a:schemeClr val="accent6">
                    <a:lumMod val="75000"/>
                  </a:schemeClr>
                </a:solidFill>
              </a:rPr>
              <a:t>pixel</a:t>
            </a:r>
            <a:endParaRPr kumimoji="1" lang="ja-JP" altLang="en-US">
              <a:solidFill>
                <a:schemeClr val="accent6">
                  <a:lumMod val="75000"/>
                </a:schemeClr>
              </a:solidFill>
            </a:endParaRPr>
          </a:p>
        </p:txBody>
      </p:sp>
      <p:sp>
        <p:nvSpPr>
          <p:cNvPr id="2" name="テキスト ボックス 1"/>
          <p:cNvSpPr txBox="1"/>
          <p:nvPr/>
        </p:nvSpPr>
        <p:spPr>
          <a:xfrm>
            <a:off x="42331" y="5624551"/>
            <a:ext cx="11774057" cy="369332"/>
          </a:xfrm>
          <a:prstGeom prst="rect">
            <a:avLst/>
          </a:prstGeom>
          <a:noFill/>
        </p:spPr>
        <p:txBody>
          <a:bodyPr wrap="none" rtlCol="0">
            <a:spAutoFit/>
          </a:bodyPr>
          <a:lstStyle/>
          <a:p>
            <a:r>
              <a:rPr kumimoji="1" lang="ja-JP" altLang="en-US" smtClean="0"/>
              <a:t>敵の</a:t>
            </a:r>
            <a:r>
              <a:rPr lang="en-US" altLang="ja-JP" smtClean="0"/>
              <a:t>Graphic</a:t>
            </a:r>
            <a:r>
              <a:rPr lang="ja-JP" altLang="en-US" smtClean="0"/>
              <a:t>は、黒い戦闘機です。</a:t>
            </a:r>
            <a:r>
              <a:rPr lang="en-US" altLang="ja-JP" smtClean="0"/>
              <a:t>Graphic</a:t>
            </a:r>
            <a:r>
              <a:rPr lang="ja-JP" altLang="en-US" smtClean="0"/>
              <a:t>表示</a:t>
            </a:r>
            <a:r>
              <a:rPr lang="en-US" altLang="ja-JP" smtClean="0"/>
              <a:t>program</a:t>
            </a:r>
            <a:r>
              <a:rPr lang="ja-JP" altLang="en-US" smtClean="0"/>
              <a:t>を打ち込んで、敵機</a:t>
            </a:r>
            <a:r>
              <a:rPr lang="en-US" altLang="ja-JP" smtClean="0"/>
              <a:t>Object</a:t>
            </a:r>
            <a:r>
              <a:rPr lang="ja-JP" altLang="en-US" smtClean="0"/>
              <a:t>を</a:t>
            </a:r>
            <a:r>
              <a:rPr lang="en-US" altLang="ja-JP" err="1" smtClean="0"/>
              <a:t>SceneMain</a:t>
            </a:r>
            <a:r>
              <a:rPr lang="ja-JP" altLang="en-US" smtClean="0"/>
              <a:t>で作って出してみましょう。</a:t>
            </a:r>
            <a:endParaRPr kumimoji="1" lang="ja-JP" altLang="en-US"/>
          </a:p>
        </p:txBody>
      </p:sp>
      <p:cxnSp>
        <p:nvCxnSpPr>
          <p:cNvPr id="37" name="直線矢印コネクタ 36"/>
          <p:cNvCxnSpPr/>
          <p:nvPr/>
        </p:nvCxnSpPr>
        <p:spPr>
          <a:xfrm>
            <a:off x="2692400" y="2641600"/>
            <a:ext cx="3949700" cy="5080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H="1">
            <a:off x="8509000" y="3799543"/>
            <a:ext cx="571923" cy="31525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9080922" y="3337878"/>
            <a:ext cx="2350323" cy="923330"/>
          </a:xfrm>
          <a:prstGeom prst="rect">
            <a:avLst/>
          </a:prstGeom>
          <a:noFill/>
          <a:ln>
            <a:solidFill>
              <a:schemeClr val="tx1"/>
            </a:solidFill>
          </a:ln>
        </p:spPr>
        <p:txBody>
          <a:bodyPr wrap="none" rtlCol="0">
            <a:spAutoFit/>
          </a:bodyPr>
          <a:lstStyle/>
          <a:p>
            <a:r>
              <a:rPr lang="ja-JP" altLang="en-US"/>
              <a:t>表示</a:t>
            </a:r>
            <a:r>
              <a:rPr lang="ja-JP" altLang="en-US" smtClean="0"/>
              <a:t>を反転させるため</a:t>
            </a:r>
            <a:endParaRPr lang="en-US" altLang="ja-JP" smtClean="0"/>
          </a:p>
          <a:p>
            <a:r>
              <a:rPr kumimoji="1" lang="en-US" altLang="ja-JP" smtClean="0"/>
              <a:t>Right</a:t>
            </a:r>
            <a:r>
              <a:rPr kumimoji="1" lang="ja-JP" altLang="en-US" smtClean="0"/>
              <a:t>と</a:t>
            </a:r>
            <a:r>
              <a:rPr kumimoji="1" lang="en-US" altLang="ja-JP" smtClean="0"/>
              <a:t>left</a:t>
            </a:r>
            <a:r>
              <a:rPr lang="ja-JP" altLang="en-US" smtClean="0"/>
              <a:t>の値を逆に</a:t>
            </a:r>
            <a:endParaRPr lang="en-US" altLang="ja-JP" smtClean="0"/>
          </a:p>
          <a:p>
            <a:r>
              <a:rPr kumimoji="1" lang="ja-JP" altLang="en-US" smtClean="0"/>
              <a:t>しています</a:t>
            </a:r>
            <a:r>
              <a:rPr kumimoji="1" lang="ja-JP" altLang="en-US"/>
              <a:t>。</a:t>
            </a:r>
          </a:p>
        </p:txBody>
      </p:sp>
    </p:spTree>
    <p:extLst>
      <p:ext uri="{BB962C8B-B14F-4D97-AF65-F5344CB8AC3E}">
        <p14:creationId xmlns:p14="http://schemas.microsoft.com/office/powerpoint/2010/main" val="2400840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858749" cy="369332"/>
          </a:xfrm>
          <a:prstGeom prst="rect">
            <a:avLst/>
          </a:prstGeom>
          <a:noFill/>
        </p:spPr>
        <p:txBody>
          <a:bodyPr wrap="none" rtlCol="0">
            <a:spAutoFit/>
          </a:bodyPr>
          <a:lstStyle/>
          <a:p>
            <a:r>
              <a:rPr kumimoji="1" lang="ja-JP" altLang="en-US" smtClean="0"/>
              <a:t>・</a:t>
            </a:r>
            <a:r>
              <a:rPr kumimoji="1" lang="en-US" altLang="ja-JP" err="1" smtClean="0"/>
              <a:t>SceneMain</a:t>
            </a:r>
            <a:r>
              <a:rPr kumimoji="1" lang="ja-JP" altLang="en-US" smtClean="0"/>
              <a:t>で敵機</a:t>
            </a:r>
            <a:r>
              <a:rPr kumimoji="1" lang="en-US" altLang="ja-JP" smtClean="0"/>
              <a:t>Object</a:t>
            </a:r>
            <a:r>
              <a:rPr kumimoji="1" lang="ja-JP" altLang="en-US" smtClean="0"/>
              <a:t>作って出す。</a:t>
            </a:r>
            <a:endParaRPr kumimoji="1" lang="ja-JP" altLang="en-US"/>
          </a:p>
        </p:txBody>
      </p:sp>
      <p:pic>
        <p:nvPicPr>
          <p:cNvPr id="5" name="図 4"/>
          <p:cNvPicPr>
            <a:picLocks noChangeAspect="1"/>
          </p:cNvPicPr>
          <p:nvPr/>
        </p:nvPicPr>
        <p:blipFill>
          <a:blip r:embed="rId2"/>
          <a:stretch>
            <a:fillRect/>
          </a:stretch>
        </p:blipFill>
        <p:spPr>
          <a:xfrm>
            <a:off x="242887" y="463550"/>
            <a:ext cx="11310476" cy="3549650"/>
          </a:xfrm>
          <a:prstGeom prst="rect">
            <a:avLst/>
          </a:prstGeom>
          <a:ln>
            <a:solidFill>
              <a:schemeClr val="tx1"/>
            </a:solidFill>
          </a:ln>
        </p:spPr>
      </p:pic>
      <p:sp>
        <p:nvSpPr>
          <p:cNvPr id="6" name="テキスト ボックス 5"/>
          <p:cNvSpPr txBox="1"/>
          <p:nvPr/>
        </p:nvSpPr>
        <p:spPr>
          <a:xfrm>
            <a:off x="242887" y="4107418"/>
            <a:ext cx="6790192" cy="369332"/>
          </a:xfrm>
          <a:prstGeom prst="rect">
            <a:avLst/>
          </a:prstGeom>
          <a:noFill/>
        </p:spPr>
        <p:txBody>
          <a:bodyPr wrap="none" rtlCol="0">
            <a:spAutoFit/>
          </a:bodyPr>
          <a:lstStyle/>
          <a:p>
            <a:r>
              <a:rPr kumimoji="1" lang="ja-JP" altLang="en-US" smtClean="0"/>
              <a:t>主人公機</a:t>
            </a:r>
            <a:r>
              <a:rPr kumimoji="1" lang="en-US" altLang="ja-JP" smtClean="0"/>
              <a:t>Object</a:t>
            </a:r>
            <a:r>
              <a:rPr kumimoji="1" lang="ja-JP" altLang="en-US" smtClean="0"/>
              <a:t>を参考に、敵機</a:t>
            </a:r>
            <a:r>
              <a:rPr kumimoji="1" lang="en-US" altLang="ja-JP" smtClean="0"/>
              <a:t>Object</a:t>
            </a:r>
            <a:r>
              <a:rPr kumimoji="1" lang="ja-JP" altLang="en-US" smtClean="0"/>
              <a:t>を作成</a:t>
            </a:r>
            <a:r>
              <a:rPr kumimoji="1" lang="en-US" altLang="ja-JP" smtClean="0"/>
              <a:t>program</a:t>
            </a:r>
            <a:r>
              <a:rPr kumimoji="1" lang="ja-JP" altLang="en-US" smtClean="0"/>
              <a:t>を打ちましょう。</a:t>
            </a:r>
            <a:endParaRPr kumimoji="1" lang="ja-JP"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 y="4614665"/>
            <a:ext cx="2124532" cy="1953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3438917" y="5406598"/>
            <a:ext cx="6428363" cy="369332"/>
          </a:xfrm>
          <a:prstGeom prst="rect">
            <a:avLst/>
          </a:prstGeom>
          <a:noFill/>
        </p:spPr>
        <p:txBody>
          <a:bodyPr wrap="none" rtlCol="0">
            <a:spAutoFit/>
          </a:bodyPr>
          <a:lstStyle/>
          <a:p>
            <a:r>
              <a:rPr kumimoji="1" lang="ja-JP" altLang="en-US" smtClean="0"/>
              <a:t>背景が黒なので、見づらいが敵機が描画されて</a:t>
            </a:r>
            <a:r>
              <a:rPr lang="ja-JP" altLang="en-US" smtClean="0"/>
              <a:t>いたら成功です。</a:t>
            </a:r>
            <a:endParaRPr kumimoji="1" lang="ja-JP" altLang="en-US"/>
          </a:p>
        </p:txBody>
      </p:sp>
    </p:spTree>
    <p:extLst>
      <p:ext uri="{BB962C8B-B14F-4D97-AF65-F5344CB8AC3E}">
        <p14:creationId xmlns:p14="http://schemas.microsoft.com/office/powerpoint/2010/main" val="2220686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567824" cy="923330"/>
          </a:xfrm>
          <a:prstGeom prst="rect">
            <a:avLst/>
          </a:prstGeom>
          <a:noFill/>
        </p:spPr>
        <p:txBody>
          <a:bodyPr wrap="none" rtlCol="0">
            <a:spAutoFit/>
          </a:bodyPr>
          <a:lstStyle/>
          <a:p>
            <a:r>
              <a:rPr kumimoji="1" lang="ja-JP" altLang="en-US" smtClean="0"/>
              <a:t>・敵機と主人公機の配置位置を変更する</a:t>
            </a:r>
            <a:endParaRPr kumimoji="1" lang="en-US" altLang="ja-JP" smtClean="0"/>
          </a:p>
          <a:p>
            <a:r>
              <a:rPr lang="ja-JP" altLang="en-US"/>
              <a:t>　</a:t>
            </a:r>
            <a:r>
              <a:rPr lang="ja-JP" altLang="en-US" smtClean="0"/>
              <a:t>先</a:t>
            </a:r>
            <a:r>
              <a:rPr lang="ja-JP" altLang="en-US" err="1" smtClean="0"/>
              <a:t>っちょに</a:t>
            </a:r>
            <a:r>
              <a:rPr lang="ja-JP" altLang="en-US" smtClean="0"/>
              <a:t>、いてもわかりにくいので位置を変更します。</a:t>
            </a:r>
            <a:endParaRPr lang="en-US" altLang="ja-JP" smtClean="0"/>
          </a:p>
          <a:p>
            <a:r>
              <a:rPr kumimoji="1" lang="en-US" altLang="ja-JP"/>
              <a:t> </a:t>
            </a:r>
            <a:r>
              <a:rPr kumimoji="1" lang="en-US" altLang="ja-JP" smtClean="0"/>
              <a:t>  </a:t>
            </a:r>
            <a:r>
              <a:rPr kumimoji="1" lang="ja-JP" altLang="en-US" smtClean="0"/>
              <a:t>先に主人公機から真ん中あたりに出るように変更してみましょう。</a:t>
            </a:r>
            <a:endParaRPr kumimoji="1" lang="ja-JP" altLang="en-US"/>
          </a:p>
        </p:txBody>
      </p:sp>
      <p:pic>
        <p:nvPicPr>
          <p:cNvPr id="5" name="図 4"/>
          <p:cNvPicPr>
            <a:picLocks noChangeAspect="1"/>
          </p:cNvPicPr>
          <p:nvPr/>
        </p:nvPicPr>
        <p:blipFill>
          <a:blip r:embed="rId2"/>
          <a:stretch>
            <a:fillRect/>
          </a:stretch>
        </p:blipFill>
        <p:spPr>
          <a:xfrm>
            <a:off x="114300" y="1260474"/>
            <a:ext cx="2969936" cy="2168525"/>
          </a:xfrm>
          <a:prstGeom prst="rect">
            <a:avLst/>
          </a:prstGeom>
          <a:ln>
            <a:solidFill>
              <a:schemeClr val="tx1"/>
            </a:solidFill>
          </a:ln>
        </p:spPr>
      </p:pic>
      <p:sp>
        <p:nvSpPr>
          <p:cNvPr id="7" name="テキスト ボックス 6"/>
          <p:cNvSpPr txBox="1"/>
          <p:nvPr/>
        </p:nvSpPr>
        <p:spPr>
          <a:xfrm>
            <a:off x="0" y="891142"/>
            <a:ext cx="1370375" cy="369332"/>
          </a:xfrm>
          <a:prstGeom prst="rect">
            <a:avLst/>
          </a:prstGeom>
          <a:noFill/>
        </p:spPr>
        <p:txBody>
          <a:bodyPr wrap="none" rtlCol="0">
            <a:spAutoFit/>
          </a:bodyPr>
          <a:lstStyle/>
          <a:p>
            <a:r>
              <a:rPr kumimoji="1" lang="en-US" altLang="ja-JP" smtClean="0"/>
              <a:t>ObjHero.cpp</a:t>
            </a:r>
            <a:endParaRPr kumimoji="1" lang="ja-JP" altLang="en-US"/>
          </a:p>
        </p:txBody>
      </p:sp>
      <p:pic>
        <p:nvPicPr>
          <p:cNvPr id="8" name="図 7"/>
          <p:cNvPicPr>
            <a:picLocks noChangeAspect="1"/>
          </p:cNvPicPr>
          <p:nvPr/>
        </p:nvPicPr>
        <p:blipFill>
          <a:blip r:embed="rId3"/>
          <a:stretch>
            <a:fillRect/>
          </a:stretch>
        </p:blipFill>
        <p:spPr>
          <a:xfrm>
            <a:off x="5567288" y="3108324"/>
            <a:ext cx="4552527" cy="3546475"/>
          </a:xfrm>
          <a:prstGeom prst="rect">
            <a:avLst/>
          </a:prstGeom>
        </p:spPr>
      </p:pic>
      <p:cxnSp>
        <p:nvCxnSpPr>
          <p:cNvPr id="10" name="直線コネクタ 9"/>
          <p:cNvCxnSpPr/>
          <p:nvPr/>
        </p:nvCxnSpPr>
        <p:spPr>
          <a:xfrm>
            <a:off x="5567288" y="3257550"/>
            <a:ext cx="0" cy="3397249"/>
          </a:xfrm>
          <a:prstGeom prst="line">
            <a:avLst/>
          </a:prstGeom>
          <a:ln w="1143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589134" y="6377800"/>
            <a:ext cx="978153" cy="369332"/>
          </a:xfrm>
          <a:prstGeom prst="rect">
            <a:avLst/>
          </a:prstGeom>
          <a:noFill/>
        </p:spPr>
        <p:txBody>
          <a:bodyPr wrap="none" rtlCol="0">
            <a:spAutoFit/>
          </a:bodyPr>
          <a:lstStyle/>
          <a:p>
            <a:r>
              <a:rPr kumimoji="1" lang="en-US" altLang="ja-JP" smtClean="0"/>
              <a:t>600</a:t>
            </a:r>
            <a:r>
              <a:rPr lang="en-US" altLang="ja-JP" smtClean="0"/>
              <a:t>pixle</a:t>
            </a:r>
            <a:endParaRPr kumimoji="1" lang="ja-JP" altLang="en-US"/>
          </a:p>
        </p:txBody>
      </p:sp>
      <p:cxnSp>
        <p:nvCxnSpPr>
          <p:cNvPr id="13" name="直線コネクタ 12"/>
          <p:cNvCxnSpPr/>
          <p:nvPr/>
        </p:nvCxnSpPr>
        <p:spPr>
          <a:xfrm flipH="1">
            <a:off x="5128518" y="4956174"/>
            <a:ext cx="438769"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4150364" y="4771508"/>
            <a:ext cx="978153" cy="369332"/>
          </a:xfrm>
          <a:prstGeom prst="rect">
            <a:avLst/>
          </a:prstGeom>
          <a:noFill/>
        </p:spPr>
        <p:txBody>
          <a:bodyPr wrap="none" rtlCol="0">
            <a:spAutoFit/>
          </a:bodyPr>
          <a:lstStyle/>
          <a:p>
            <a:r>
              <a:rPr lang="en-US" altLang="ja-JP" smtClean="0"/>
              <a:t>300pixle</a:t>
            </a:r>
            <a:endParaRPr kumimoji="1" lang="ja-JP" altLang="en-US"/>
          </a:p>
        </p:txBody>
      </p:sp>
      <p:cxnSp>
        <p:nvCxnSpPr>
          <p:cNvPr id="17" name="直線矢印コネクタ 16"/>
          <p:cNvCxnSpPr>
            <a:stCxn id="15" idx="1"/>
          </p:cNvCxnSpPr>
          <p:nvPr/>
        </p:nvCxnSpPr>
        <p:spPr>
          <a:xfrm flipH="1" flipV="1">
            <a:off x="1765301" y="2463800"/>
            <a:ext cx="2385063" cy="249237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4" name="図 23"/>
          <p:cNvPicPr>
            <a:picLocks noChangeAspect="1"/>
          </p:cNvPicPr>
          <p:nvPr/>
        </p:nvPicPr>
        <p:blipFill>
          <a:blip r:embed="rId4"/>
          <a:stretch>
            <a:fillRect/>
          </a:stretch>
        </p:blipFill>
        <p:spPr>
          <a:xfrm>
            <a:off x="8370551" y="817432"/>
            <a:ext cx="3081181" cy="1825885"/>
          </a:xfrm>
          <a:prstGeom prst="rect">
            <a:avLst/>
          </a:prstGeom>
        </p:spPr>
      </p:pic>
      <p:cxnSp>
        <p:nvCxnSpPr>
          <p:cNvPr id="20" name="直線矢印コネクタ 19"/>
          <p:cNvCxnSpPr/>
          <p:nvPr/>
        </p:nvCxnSpPr>
        <p:spPr>
          <a:xfrm flipH="1">
            <a:off x="2957832" y="1521041"/>
            <a:ext cx="5002424" cy="72004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8370551" y="817432"/>
            <a:ext cx="0" cy="1825885"/>
          </a:xfrm>
          <a:prstGeom prst="line">
            <a:avLst/>
          </a:prstGeom>
          <a:ln w="1143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H="1" flipV="1">
            <a:off x="7843551" y="1422401"/>
            <a:ext cx="2506949" cy="100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H="1" flipV="1">
            <a:off x="7843552" y="1617107"/>
            <a:ext cx="2506948" cy="2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10341775" y="1432440"/>
            <a:ext cx="535724" cy="369332"/>
          </a:xfrm>
          <a:prstGeom prst="rect">
            <a:avLst/>
          </a:prstGeom>
          <a:noFill/>
        </p:spPr>
        <p:txBody>
          <a:bodyPr wrap="none" rtlCol="0">
            <a:spAutoFit/>
          </a:bodyPr>
          <a:lstStyle/>
          <a:p>
            <a:r>
              <a:rPr lang="en-US" altLang="ja-JP" smtClean="0">
                <a:solidFill>
                  <a:schemeClr val="bg1"/>
                </a:solidFill>
              </a:rPr>
              <a:t>30</a:t>
            </a:r>
            <a:r>
              <a:rPr lang="en-US" altLang="ja-JP">
                <a:solidFill>
                  <a:schemeClr val="bg1"/>
                </a:solidFill>
              </a:rPr>
              <a:t>0</a:t>
            </a:r>
            <a:endParaRPr kumimoji="1" lang="ja-JP" altLang="en-US">
              <a:solidFill>
                <a:schemeClr val="bg1"/>
              </a:solidFill>
            </a:endParaRPr>
          </a:p>
        </p:txBody>
      </p:sp>
      <p:cxnSp>
        <p:nvCxnSpPr>
          <p:cNvPr id="37" name="直線コネクタ 36"/>
          <p:cNvCxnSpPr/>
          <p:nvPr/>
        </p:nvCxnSpPr>
        <p:spPr>
          <a:xfrm>
            <a:off x="8017299" y="1429867"/>
            <a:ext cx="7267" cy="1823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4414300" y="1336375"/>
            <a:ext cx="2212785" cy="369332"/>
          </a:xfrm>
          <a:prstGeom prst="rect">
            <a:avLst/>
          </a:prstGeom>
          <a:noFill/>
        </p:spPr>
        <p:txBody>
          <a:bodyPr wrap="none" rtlCol="0">
            <a:spAutoFit/>
          </a:bodyPr>
          <a:lstStyle/>
          <a:p>
            <a:r>
              <a:rPr kumimoji="1" lang="ja-JP" altLang="en-US" smtClean="0"/>
              <a:t>主人公機の幅</a:t>
            </a:r>
            <a:r>
              <a:rPr kumimoji="1" lang="en-US" altLang="ja-JP" smtClean="0"/>
              <a:t>/2pixel</a:t>
            </a:r>
            <a:endParaRPr kumimoji="1" lang="ja-JP" altLang="en-US"/>
          </a:p>
        </p:txBody>
      </p:sp>
    </p:spTree>
    <p:extLst>
      <p:ext uri="{BB962C8B-B14F-4D97-AF65-F5344CB8AC3E}">
        <p14:creationId xmlns:p14="http://schemas.microsoft.com/office/powerpoint/2010/main" val="463455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127000"/>
            <a:ext cx="11457367" cy="646331"/>
          </a:xfrm>
          <a:prstGeom prst="rect">
            <a:avLst/>
          </a:prstGeom>
          <a:noFill/>
        </p:spPr>
        <p:txBody>
          <a:bodyPr wrap="none" rtlCol="0">
            <a:spAutoFit/>
          </a:bodyPr>
          <a:lstStyle/>
          <a:p>
            <a:r>
              <a:rPr lang="ja-JP" altLang="en-US" smtClean="0"/>
              <a:t>・敵機を位置（</a:t>
            </a:r>
            <a:r>
              <a:rPr lang="en-US" altLang="ja-JP" smtClean="0"/>
              <a:t>Position</a:t>
            </a:r>
            <a:r>
              <a:rPr lang="ja-JP" altLang="en-US" smtClean="0"/>
              <a:t>）を変数</a:t>
            </a:r>
            <a:r>
              <a:rPr lang="en-US" altLang="ja-JP" smtClean="0"/>
              <a:t>x</a:t>
            </a:r>
            <a:r>
              <a:rPr lang="ja-JP" altLang="en-US" smtClean="0"/>
              <a:t>・</a:t>
            </a:r>
            <a:r>
              <a:rPr lang="en-US" altLang="ja-JP" smtClean="0"/>
              <a:t>y</a:t>
            </a:r>
            <a:r>
              <a:rPr lang="ja-JP" altLang="en-US" smtClean="0"/>
              <a:t>で動くようにする</a:t>
            </a:r>
            <a:endParaRPr lang="en-US" altLang="ja-JP" smtClean="0"/>
          </a:p>
          <a:p>
            <a:r>
              <a:rPr lang="ja-JP" altLang="en-US"/>
              <a:t>　</a:t>
            </a:r>
            <a:r>
              <a:rPr lang="ja-JP" altLang="en-US" smtClean="0"/>
              <a:t>主人公同様に</a:t>
            </a:r>
            <a:r>
              <a:rPr lang="ja-JP" altLang="en-US"/>
              <a:t>変数</a:t>
            </a:r>
            <a:r>
              <a:rPr lang="ja-JP" altLang="en-US" smtClean="0"/>
              <a:t>で動くように改造しましょう。位置は英語で</a:t>
            </a:r>
            <a:r>
              <a:rPr lang="en-US" altLang="ja-JP" smtClean="0"/>
              <a:t>Position</a:t>
            </a:r>
            <a:r>
              <a:rPr lang="ja-JP" altLang="en-US" smtClean="0"/>
              <a:t>ですが、</a:t>
            </a:r>
            <a:r>
              <a:rPr lang="ja-JP" altLang="en-US" smtClean="0">
                <a:solidFill>
                  <a:srgbClr val="FF0000"/>
                </a:solidFill>
              </a:rPr>
              <a:t>省略して</a:t>
            </a:r>
            <a:r>
              <a:rPr lang="en-US" altLang="ja-JP" b="1" err="1" smtClean="0">
                <a:solidFill>
                  <a:srgbClr val="FF0000"/>
                </a:solidFill>
              </a:rPr>
              <a:t>Pos</a:t>
            </a:r>
            <a:r>
              <a:rPr lang="ja-JP" altLang="en-US" smtClean="0">
                <a:solidFill>
                  <a:srgbClr val="FF0000"/>
                </a:solidFill>
              </a:rPr>
              <a:t>と言われる事が多いです。</a:t>
            </a:r>
            <a:endParaRPr lang="en-US" altLang="ja-JP" smtClean="0">
              <a:solidFill>
                <a:srgbClr val="FF0000"/>
              </a:solidFill>
            </a:endParaRPr>
          </a:p>
        </p:txBody>
      </p:sp>
      <p:sp>
        <p:nvSpPr>
          <p:cNvPr id="6" name="テキスト ボックス 5"/>
          <p:cNvSpPr txBox="1"/>
          <p:nvPr/>
        </p:nvSpPr>
        <p:spPr>
          <a:xfrm>
            <a:off x="1447800" y="-3805"/>
            <a:ext cx="782587" cy="261610"/>
          </a:xfrm>
          <a:prstGeom prst="rect">
            <a:avLst/>
          </a:prstGeom>
          <a:noFill/>
        </p:spPr>
        <p:txBody>
          <a:bodyPr wrap="none" rtlCol="0">
            <a:spAutoFit/>
          </a:bodyPr>
          <a:lstStyle/>
          <a:p>
            <a:r>
              <a:rPr kumimoji="1" lang="ja-JP" altLang="en-US" sz="1100" smtClean="0"/>
              <a:t>ポジション</a:t>
            </a:r>
            <a:endParaRPr kumimoji="1" lang="ja-JP" altLang="en-US" sz="1100"/>
          </a:p>
        </p:txBody>
      </p:sp>
      <p:sp>
        <p:nvSpPr>
          <p:cNvPr id="7" name="テキスト ボックス 6"/>
          <p:cNvSpPr txBox="1"/>
          <p:nvPr/>
        </p:nvSpPr>
        <p:spPr>
          <a:xfrm>
            <a:off x="165100" y="773331"/>
            <a:ext cx="1311321" cy="369332"/>
          </a:xfrm>
          <a:prstGeom prst="rect">
            <a:avLst/>
          </a:prstGeom>
          <a:noFill/>
        </p:spPr>
        <p:txBody>
          <a:bodyPr wrap="none" rtlCol="0">
            <a:spAutoFit/>
          </a:bodyPr>
          <a:lstStyle/>
          <a:p>
            <a:r>
              <a:rPr kumimoji="1" lang="en-US" altLang="ja-JP" err="1" smtClean="0"/>
              <a:t>ObjEnemy.h</a:t>
            </a:r>
            <a:endParaRPr kumimoji="1" lang="ja-JP" altLang="en-US"/>
          </a:p>
        </p:txBody>
      </p:sp>
      <p:pic>
        <p:nvPicPr>
          <p:cNvPr id="8" name="図 7"/>
          <p:cNvPicPr>
            <a:picLocks noChangeAspect="1"/>
          </p:cNvPicPr>
          <p:nvPr/>
        </p:nvPicPr>
        <p:blipFill>
          <a:blip r:embed="rId2"/>
          <a:stretch>
            <a:fillRect/>
          </a:stretch>
        </p:blipFill>
        <p:spPr>
          <a:xfrm>
            <a:off x="270765" y="1142663"/>
            <a:ext cx="3563643" cy="3478213"/>
          </a:xfrm>
          <a:prstGeom prst="rect">
            <a:avLst/>
          </a:prstGeom>
          <a:ln>
            <a:solidFill>
              <a:schemeClr val="tx1"/>
            </a:solidFill>
          </a:ln>
        </p:spPr>
      </p:pic>
      <p:cxnSp>
        <p:nvCxnSpPr>
          <p:cNvPr id="9" name="直線矢印コネクタ 8"/>
          <p:cNvCxnSpPr/>
          <p:nvPr/>
        </p:nvCxnSpPr>
        <p:spPr>
          <a:xfrm flipH="1">
            <a:off x="3719832" y="4062631"/>
            <a:ext cx="496568" cy="588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216400" y="3877965"/>
            <a:ext cx="646331" cy="369332"/>
          </a:xfrm>
          <a:prstGeom prst="rect">
            <a:avLst/>
          </a:prstGeom>
          <a:noFill/>
        </p:spPr>
        <p:txBody>
          <a:bodyPr wrap="none" rtlCol="0">
            <a:spAutoFit/>
          </a:bodyPr>
          <a:lstStyle/>
          <a:p>
            <a:r>
              <a:rPr lang="ja-JP" altLang="en-US"/>
              <a:t>追加</a:t>
            </a:r>
            <a:endParaRPr kumimoji="1" lang="ja-JP" altLang="en-US"/>
          </a:p>
        </p:txBody>
      </p:sp>
      <p:sp>
        <p:nvSpPr>
          <p:cNvPr id="13" name="テキスト ボックス 12"/>
          <p:cNvSpPr txBox="1"/>
          <p:nvPr/>
        </p:nvSpPr>
        <p:spPr>
          <a:xfrm>
            <a:off x="5178424" y="773331"/>
            <a:ext cx="1530932" cy="369332"/>
          </a:xfrm>
          <a:prstGeom prst="rect">
            <a:avLst/>
          </a:prstGeom>
          <a:noFill/>
        </p:spPr>
        <p:txBody>
          <a:bodyPr wrap="none" rtlCol="0">
            <a:spAutoFit/>
          </a:bodyPr>
          <a:lstStyle/>
          <a:p>
            <a:r>
              <a:rPr kumimoji="1" lang="en-US" altLang="ja-JP" smtClean="0"/>
              <a:t>ObjEnemy.cpp</a:t>
            </a:r>
            <a:endParaRPr kumimoji="1" lang="ja-JP" altLang="en-US"/>
          </a:p>
        </p:txBody>
      </p:sp>
      <p:pic>
        <p:nvPicPr>
          <p:cNvPr id="14" name="図 13"/>
          <p:cNvPicPr>
            <a:picLocks noChangeAspect="1"/>
          </p:cNvPicPr>
          <p:nvPr/>
        </p:nvPicPr>
        <p:blipFill>
          <a:blip r:embed="rId3"/>
          <a:stretch>
            <a:fillRect/>
          </a:stretch>
        </p:blipFill>
        <p:spPr>
          <a:xfrm>
            <a:off x="5178423" y="1142663"/>
            <a:ext cx="3305177" cy="1319171"/>
          </a:xfrm>
          <a:prstGeom prst="rect">
            <a:avLst/>
          </a:prstGeom>
          <a:ln>
            <a:solidFill>
              <a:schemeClr val="tx1"/>
            </a:solidFill>
          </a:ln>
        </p:spPr>
      </p:pic>
      <p:sp>
        <p:nvSpPr>
          <p:cNvPr id="15" name="テキスト ボックス 14"/>
          <p:cNvSpPr txBox="1"/>
          <p:nvPr/>
        </p:nvSpPr>
        <p:spPr>
          <a:xfrm>
            <a:off x="3968116" y="2508000"/>
            <a:ext cx="8319906" cy="646331"/>
          </a:xfrm>
          <a:prstGeom prst="rect">
            <a:avLst/>
          </a:prstGeom>
          <a:noFill/>
        </p:spPr>
        <p:txBody>
          <a:bodyPr wrap="none" rtlCol="0">
            <a:spAutoFit/>
          </a:bodyPr>
          <a:lstStyle/>
          <a:p>
            <a:r>
              <a:rPr lang="ja-JP" altLang="en-US"/>
              <a:t>描画時に反応してるかどうかを</a:t>
            </a:r>
            <a:r>
              <a:rPr lang="ja-JP" altLang="en-US" smtClean="0"/>
              <a:t>見る、</a:t>
            </a:r>
            <a:r>
              <a:rPr lang="en-US" altLang="ja-JP" err="1" smtClean="0"/>
              <a:t>m_x</a:t>
            </a:r>
            <a:r>
              <a:rPr lang="ja-JP" altLang="en-US" smtClean="0"/>
              <a:t>と</a:t>
            </a:r>
            <a:r>
              <a:rPr lang="en-US" altLang="ja-JP" err="1" smtClean="0"/>
              <a:t>m_y</a:t>
            </a:r>
            <a:r>
              <a:rPr lang="ja-JP" altLang="en-US" smtClean="0"/>
              <a:t>の位置をあらかじめ入れておきます。</a:t>
            </a:r>
            <a:endParaRPr lang="en-US" altLang="ja-JP" smtClean="0"/>
          </a:p>
          <a:p>
            <a:endParaRPr kumimoji="1" lang="ja-JP" altLang="en-US"/>
          </a:p>
        </p:txBody>
      </p:sp>
      <p:pic>
        <p:nvPicPr>
          <p:cNvPr id="16" name="図 15"/>
          <p:cNvPicPr>
            <a:picLocks noChangeAspect="1"/>
          </p:cNvPicPr>
          <p:nvPr/>
        </p:nvPicPr>
        <p:blipFill>
          <a:blip r:embed="rId4"/>
          <a:stretch>
            <a:fillRect/>
          </a:stretch>
        </p:blipFill>
        <p:spPr>
          <a:xfrm>
            <a:off x="5255834" y="2925425"/>
            <a:ext cx="4904166" cy="3845557"/>
          </a:xfrm>
          <a:prstGeom prst="rect">
            <a:avLst/>
          </a:prstGeom>
          <a:ln>
            <a:solidFill>
              <a:schemeClr val="tx1"/>
            </a:solidFill>
          </a:ln>
        </p:spPr>
      </p:pic>
      <p:cxnSp>
        <p:nvCxnSpPr>
          <p:cNvPr id="17" name="直線矢印コネクタ 16"/>
          <p:cNvCxnSpPr/>
          <p:nvPr/>
        </p:nvCxnSpPr>
        <p:spPr>
          <a:xfrm flipH="1">
            <a:off x="7517132" y="5675531"/>
            <a:ext cx="496568" cy="588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013700" y="5490865"/>
            <a:ext cx="3815468" cy="369332"/>
          </a:xfrm>
          <a:prstGeom prst="rect">
            <a:avLst/>
          </a:prstGeom>
          <a:solidFill>
            <a:schemeClr val="bg1"/>
          </a:solidFill>
          <a:ln>
            <a:solidFill>
              <a:srgbClr val="FF0000"/>
            </a:solidFill>
          </a:ln>
        </p:spPr>
        <p:txBody>
          <a:bodyPr wrap="none" rtlCol="0">
            <a:spAutoFit/>
          </a:bodyPr>
          <a:lstStyle/>
          <a:p>
            <a:r>
              <a:rPr lang="ja-JP" altLang="en-US" smtClean="0"/>
              <a:t>更新：変数で表示位置を変更している</a:t>
            </a:r>
            <a:endParaRPr kumimoji="1" lang="ja-JP" altLang="en-US"/>
          </a:p>
        </p:txBody>
      </p:sp>
      <p:pic>
        <p:nvPicPr>
          <p:cNvPr id="19" name="図 18"/>
          <p:cNvPicPr>
            <a:picLocks noChangeAspect="1"/>
          </p:cNvPicPr>
          <p:nvPr/>
        </p:nvPicPr>
        <p:blipFill>
          <a:blip r:embed="rId5"/>
          <a:stretch>
            <a:fillRect/>
          </a:stretch>
        </p:blipFill>
        <p:spPr>
          <a:xfrm>
            <a:off x="680593" y="5073964"/>
            <a:ext cx="3923863" cy="1000335"/>
          </a:xfrm>
          <a:prstGeom prst="rect">
            <a:avLst/>
          </a:prstGeom>
        </p:spPr>
      </p:pic>
      <p:sp>
        <p:nvSpPr>
          <p:cNvPr id="20" name="テキスト ボックス 19"/>
          <p:cNvSpPr txBox="1"/>
          <p:nvPr/>
        </p:nvSpPr>
        <p:spPr>
          <a:xfrm>
            <a:off x="194578" y="6124651"/>
            <a:ext cx="4895892" cy="646331"/>
          </a:xfrm>
          <a:prstGeom prst="rect">
            <a:avLst/>
          </a:prstGeom>
          <a:noFill/>
        </p:spPr>
        <p:txBody>
          <a:bodyPr wrap="none" rtlCol="0">
            <a:spAutoFit/>
          </a:bodyPr>
          <a:lstStyle/>
          <a:p>
            <a:r>
              <a:rPr lang="ja-JP" altLang="en-US"/>
              <a:t>敵機</a:t>
            </a:r>
            <a:r>
              <a:rPr lang="ja-JP" altLang="en-US" smtClean="0"/>
              <a:t>が変数の影響を受けて表示位置が変わって</a:t>
            </a:r>
            <a:endParaRPr lang="en-US" altLang="ja-JP" smtClean="0"/>
          </a:p>
          <a:p>
            <a:r>
              <a:rPr lang="ja-JP" altLang="en-US" smtClean="0"/>
              <a:t>いたら</a:t>
            </a:r>
            <a:r>
              <a:rPr kumimoji="1" lang="ja-JP" altLang="en-US" smtClean="0"/>
              <a:t>ＯＫ！</a:t>
            </a:r>
            <a:endParaRPr kumimoji="1" lang="ja-JP" altLang="en-US"/>
          </a:p>
        </p:txBody>
      </p:sp>
    </p:spTree>
    <p:extLst>
      <p:ext uri="{BB962C8B-B14F-4D97-AF65-F5344CB8AC3E}">
        <p14:creationId xmlns:p14="http://schemas.microsoft.com/office/powerpoint/2010/main" val="1406019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241300"/>
            <a:ext cx="11824712" cy="923330"/>
          </a:xfrm>
          <a:prstGeom prst="rect">
            <a:avLst/>
          </a:prstGeom>
          <a:noFill/>
        </p:spPr>
        <p:txBody>
          <a:bodyPr wrap="none" rtlCol="0">
            <a:spAutoFit/>
          </a:bodyPr>
          <a:lstStyle/>
          <a:p>
            <a:r>
              <a:rPr kumimoji="1" lang="ja-JP" altLang="en-US" smtClean="0"/>
              <a:t>・敵機と主人公機の当たり判定</a:t>
            </a:r>
            <a:r>
              <a:rPr lang="ja-JP" altLang="en-US" smtClean="0"/>
              <a:t>・衝突判定</a:t>
            </a:r>
            <a:r>
              <a:rPr kumimoji="1" lang="en-US" altLang="ja-JP" smtClean="0"/>
              <a:t>(</a:t>
            </a:r>
            <a:r>
              <a:rPr lang="ja-JP" altLang="ja-JP"/>
              <a:t>Collision Detection</a:t>
            </a:r>
            <a:r>
              <a:rPr kumimoji="1" lang="en-US" altLang="ja-JP" smtClean="0"/>
              <a:t>)</a:t>
            </a:r>
          </a:p>
          <a:p>
            <a:r>
              <a:rPr lang="ja-JP" altLang="en-US" smtClean="0"/>
              <a:t>　　</a:t>
            </a:r>
            <a:r>
              <a:rPr kumimoji="1" lang="ja-JP" altLang="en-US" smtClean="0"/>
              <a:t>敵機に動きを付ける前に</a:t>
            </a:r>
            <a:r>
              <a:rPr kumimoji="1" lang="en-US" altLang="ja-JP" err="1" smtClean="0"/>
              <a:t>CollisionDetection</a:t>
            </a:r>
            <a:r>
              <a:rPr kumimoji="1" lang="ja-JP" altLang="en-US" smtClean="0"/>
              <a:t>を知りましょう。</a:t>
            </a:r>
            <a:r>
              <a:rPr kumimoji="1" lang="en-US" altLang="ja-JP" smtClean="0"/>
              <a:t>Game</a:t>
            </a:r>
            <a:r>
              <a:rPr lang="ja-JP" altLang="en-US" smtClean="0"/>
              <a:t>から</a:t>
            </a:r>
            <a:r>
              <a:rPr lang="en-US" altLang="ja-JP" smtClean="0"/>
              <a:t>Graphic</a:t>
            </a:r>
            <a:r>
              <a:rPr lang="ja-JP" altLang="en-US" smtClean="0"/>
              <a:t>を抜くと</a:t>
            </a:r>
            <a:r>
              <a:rPr lang="en-US" altLang="ja-JP" err="1" smtClean="0"/>
              <a:t>CollisionDetection</a:t>
            </a:r>
            <a:r>
              <a:rPr lang="ja-JP" altLang="en-US" err="1" smtClean="0"/>
              <a:t>だけに</a:t>
            </a:r>
            <a:r>
              <a:rPr lang="ja-JP" altLang="en-US" smtClean="0"/>
              <a:t>なります。</a:t>
            </a:r>
            <a:endParaRPr lang="en-US" altLang="ja-JP" smtClean="0"/>
          </a:p>
          <a:p>
            <a:r>
              <a:rPr kumimoji="1" lang="ja-JP" altLang="en-US" smtClean="0"/>
              <a:t>この</a:t>
            </a:r>
            <a:r>
              <a:rPr kumimoji="1" lang="en-US" altLang="ja-JP" smtClean="0"/>
              <a:t>Library</a:t>
            </a:r>
            <a:r>
              <a:rPr kumimoji="1" lang="ja-JP" altLang="en-US" err="1" smtClean="0"/>
              <a:t>にも</a:t>
            </a:r>
            <a:r>
              <a:rPr kumimoji="1" lang="en-US" altLang="ja-JP" err="1" smtClean="0"/>
              <a:t>CollisionDetection</a:t>
            </a:r>
            <a:r>
              <a:rPr kumimoji="1" lang="ja-JP" altLang="en-US" err="1" smtClean="0"/>
              <a:t>が簡</a:t>
            </a:r>
            <a:r>
              <a:rPr kumimoji="1" lang="ja-JP" altLang="en-US" smtClean="0"/>
              <a:t>単に行えるように</a:t>
            </a:r>
            <a:r>
              <a:rPr kumimoji="1" lang="en-US" altLang="ja-JP" smtClean="0"/>
              <a:t>System</a:t>
            </a:r>
            <a:r>
              <a:rPr kumimoji="1" lang="ja-JP" altLang="en-US" smtClean="0"/>
              <a:t>が組み込まれています。</a:t>
            </a:r>
            <a:endParaRPr kumimoji="1" lang="ja-JP" altLang="en-US"/>
          </a:p>
        </p:txBody>
      </p:sp>
      <p:sp>
        <p:nvSpPr>
          <p:cNvPr id="6" name="テキスト ボックス 5"/>
          <p:cNvSpPr txBox="1"/>
          <p:nvPr/>
        </p:nvSpPr>
        <p:spPr>
          <a:xfrm>
            <a:off x="4318000" y="114342"/>
            <a:ext cx="1487908" cy="253916"/>
          </a:xfrm>
          <a:prstGeom prst="rect">
            <a:avLst/>
          </a:prstGeom>
          <a:noFill/>
        </p:spPr>
        <p:txBody>
          <a:bodyPr wrap="none" rtlCol="0">
            <a:spAutoFit/>
          </a:bodyPr>
          <a:lstStyle/>
          <a:p>
            <a:r>
              <a:rPr kumimoji="1" lang="ja-JP" altLang="en-US" sz="1050" smtClean="0"/>
              <a:t>コリジョンディダクション</a:t>
            </a:r>
            <a:endParaRPr kumimoji="1" lang="ja-JP" altLang="en-US" sz="1050"/>
          </a:p>
        </p:txBody>
      </p:sp>
      <p:pic>
        <p:nvPicPr>
          <p:cNvPr id="7" name="図 6"/>
          <p:cNvPicPr>
            <a:picLocks noChangeAspect="1"/>
          </p:cNvPicPr>
          <p:nvPr/>
        </p:nvPicPr>
        <p:blipFill>
          <a:blip r:embed="rId2"/>
          <a:stretch>
            <a:fillRect/>
          </a:stretch>
        </p:blipFill>
        <p:spPr>
          <a:xfrm>
            <a:off x="6287230" y="1649518"/>
            <a:ext cx="2011615" cy="1595424"/>
          </a:xfrm>
          <a:prstGeom prst="rect">
            <a:avLst/>
          </a:prstGeom>
          <a:ln>
            <a:noFill/>
          </a:ln>
        </p:spPr>
      </p:pic>
      <p:pic>
        <p:nvPicPr>
          <p:cNvPr id="8" name="図 7"/>
          <p:cNvPicPr>
            <a:picLocks noChangeAspect="1"/>
          </p:cNvPicPr>
          <p:nvPr/>
        </p:nvPicPr>
        <p:blipFill>
          <a:blip r:embed="rId3">
            <a:clrChange>
              <a:clrFrom>
                <a:srgbClr val="FFFFFF"/>
              </a:clrFrom>
              <a:clrTo>
                <a:srgbClr val="FFFFFF">
                  <a:alpha val="0"/>
                </a:srgbClr>
              </a:clrTo>
            </a:clrChange>
          </a:blip>
          <a:stretch>
            <a:fillRect/>
          </a:stretch>
        </p:blipFill>
        <p:spPr>
          <a:xfrm flipH="1">
            <a:off x="7901997" y="2609943"/>
            <a:ext cx="1961872" cy="1504106"/>
          </a:xfrm>
          <a:prstGeom prst="rect">
            <a:avLst/>
          </a:prstGeom>
        </p:spPr>
      </p:pic>
      <p:sp>
        <p:nvSpPr>
          <p:cNvPr id="9" name="正方形/長方形 8"/>
          <p:cNvSpPr/>
          <p:nvPr/>
        </p:nvSpPr>
        <p:spPr>
          <a:xfrm>
            <a:off x="6287230" y="1649518"/>
            <a:ext cx="2011615" cy="1824024"/>
          </a:xfrm>
          <a:prstGeom prst="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919145" y="2449984"/>
            <a:ext cx="2011615" cy="1824024"/>
          </a:xfrm>
          <a:prstGeom prst="rect">
            <a:avLst/>
          </a:prstGeom>
          <a:solidFill>
            <a:srgbClr val="FF0000">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7936294" y="2449984"/>
            <a:ext cx="362552" cy="1023558"/>
          </a:xfrm>
          <a:prstGeom prst="rect">
            <a:avLst/>
          </a:prstGeom>
          <a:solidFill>
            <a:srgbClr val="FF0000">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p:cNvCxnSpPr/>
          <p:nvPr/>
        </p:nvCxnSpPr>
        <p:spPr>
          <a:xfrm flipH="1">
            <a:off x="8397788" y="1714381"/>
            <a:ext cx="711200" cy="6556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9112175" y="1529715"/>
            <a:ext cx="2077813" cy="369332"/>
          </a:xfrm>
          <a:prstGeom prst="rect">
            <a:avLst/>
          </a:prstGeom>
          <a:noFill/>
        </p:spPr>
        <p:txBody>
          <a:bodyPr wrap="none" rtlCol="0">
            <a:spAutoFit/>
          </a:bodyPr>
          <a:lstStyle/>
          <a:p>
            <a:r>
              <a:rPr kumimoji="1" lang="ja-JP" altLang="en-US" smtClean="0"/>
              <a:t>当たっていると判定</a:t>
            </a:r>
            <a:endParaRPr kumimoji="1" lang="ja-JP" altLang="en-US"/>
          </a:p>
        </p:txBody>
      </p:sp>
      <p:sp>
        <p:nvSpPr>
          <p:cNvPr id="16" name="正方形/長方形 15"/>
          <p:cNvSpPr/>
          <p:nvPr/>
        </p:nvSpPr>
        <p:spPr>
          <a:xfrm>
            <a:off x="499959" y="5049825"/>
            <a:ext cx="477942" cy="461975"/>
          </a:xfrm>
          <a:prstGeom prst="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548972" y="5387770"/>
            <a:ext cx="10641696" cy="646331"/>
          </a:xfrm>
          <a:prstGeom prst="rect">
            <a:avLst/>
          </a:prstGeom>
          <a:noFill/>
        </p:spPr>
        <p:txBody>
          <a:bodyPr wrap="none" rtlCol="0">
            <a:spAutoFit/>
          </a:bodyPr>
          <a:lstStyle/>
          <a:p>
            <a:r>
              <a:rPr kumimoji="1" lang="ja-JP" altLang="en-US" smtClean="0"/>
              <a:t>・・・これを</a:t>
            </a:r>
            <a:r>
              <a:rPr kumimoji="1" lang="en-US" altLang="ja-JP" err="1" smtClean="0"/>
              <a:t>HitBox</a:t>
            </a:r>
            <a:r>
              <a:rPr kumimoji="1" lang="ja-JP" altLang="en-US" smtClean="0"/>
              <a:t>を言っています。これが他の</a:t>
            </a:r>
            <a:r>
              <a:rPr kumimoji="1" lang="en-US" altLang="ja-JP" err="1" smtClean="0"/>
              <a:t>HitBox</a:t>
            </a:r>
            <a:r>
              <a:rPr kumimoji="1" lang="ja-JP" altLang="en-US" smtClean="0"/>
              <a:t>を重なっているかどうか判定する仕組みを用意しています</a:t>
            </a:r>
            <a:endParaRPr kumimoji="1" lang="en-US" altLang="ja-JP" smtClean="0"/>
          </a:p>
          <a:p>
            <a:r>
              <a:rPr lang="ja-JP" altLang="en-US"/>
              <a:t>　</a:t>
            </a:r>
            <a:r>
              <a:rPr lang="ja-JP" altLang="en-US" smtClean="0"/>
              <a:t>　当たった時はそれ以外に色々な情報が取れる仕組みもあるのですが、少しずつ知っていきましょう。</a:t>
            </a:r>
            <a:endParaRPr kumimoji="1" lang="ja-JP" altLang="en-US"/>
          </a:p>
        </p:txBody>
      </p:sp>
      <p:pic>
        <p:nvPicPr>
          <p:cNvPr id="18" name="図 17"/>
          <p:cNvPicPr>
            <a:picLocks noChangeAspect="1"/>
          </p:cNvPicPr>
          <p:nvPr/>
        </p:nvPicPr>
        <p:blipFill>
          <a:blip r:embed="rId2"/>
          <a:stretch>
            <a:fillRect/>
          </a:stretch>
        </p:blipFill>
        <p:spPr>
          <a:xfrm>
            <a:off x="273762" y="1679116"/>
            <a:ext cx="2011615" cy="1595424"/>
          </a:xfrm>
          <a:prstGeom prst="rect">
            <a:avLst/>
          </a:prstGeom>
          <a:ln>
            <a:noFill/>
          </a:ln>
        </p:spPr>
      </p:pic>
      <p:pic>
        <p:nvPicPr>
          <p:cNvPr id="19" name="図 18"/>
          <p:cNvPicPr>
            <a:picLocks noChangeAspect="1"/>
          </p:cNvPicPr>
          <p:nvPr/>
        </p:nvPicPr>
        <p:blipFill>
          <a:blip r:embed="rId3">
            <a:clrChange>
              <a:clrFrom>
                <a:srgbClr val="FFFFFF"/>
              </a:clrFrom>
              <a:clrTo>
                <a:srgbClr val="FFFFFF">
                  <a:alpha val="0"/>
                </a:srgbClr>
              </a:clrTo>
            </a:clrChange>
          </a:blip>
          <a:stretch>
            <a:fillRect/>
          </a:stretch>
        </p:blipFill>
        <p:spPr>
          <a:xfrm flipH="1">
            <a:off x="2711625" y="2799500"/>
            <a:ext cx="1961872" cy="1504106"/>
          </a:xfrm>
          <a:prstGeom prst="rect">
            <a:avLst/>
          </a:prstGeom>
        </p:spPr>
      </p:pic>
      <p:sp>
        <p:nvSpPr>
          <p:cNvPr id="20" name="正方形/長方形 19"/>
          <p:cNvSpPr/>
          <p:nvPr/>
        </p:nvSpPr>
        <p:spPr>
          <a:xfrm>
            <a:off x="273762" y="1679116"/>
            <a:ext cx="2011615" cy="1824024"/>
          </a:xfrm>
          <a:prstGeom prst="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2728773" y="2639541"/>
            <a:ext cx="2011615" cy="1824024"/>
          </a:xfrm>
          <a:prstGeom prst="rect">
            <a:avLst/>
          </a:prstGeom>
          <a:solidFill>
            <a:srgbClr val="FF0000">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1064645" y="5511800"/>
            <a:ext cx="484327" cy="461975"/>
          </a:xfrm>
          <a:prstGeom prst="rect">
            <a:avLst/>
          </a:prstGeom>
          <a:solidFill>
            <a:srgbClr val="FF0000">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8823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408625" cy="369332"/>
          </a:xfrm>
          <a:prstGeom prst="rect">
            <a:avLst/>
          </a:prstGeom>
          <a:noFill/>
        </p:spPr>
        <p:txBody>
          <a:bodyPr wrap="none" rtlCol="0">
            <a:spAutoFit/>
          </a:bodyPr>
          <a:lstStyle/>
          <a:p>
            <a:r>
              <a:rPr kumimoji="1" lang="ja-JP" altLang="en-US" smtClean="0"/>
              <a:t>・主人公機に</a:t>
            </a:r>
            <a:r>
              <a:rPr kumimoji="1" lang="en-US" altLang="ja-JP" err="1" smtClean="0"/>
              <a:t>HitBox</a:t>
            </a:r>
            <a:r>
              <a:rPr kumimoji="1" lang="ja-JP" altLang="en-US" smtClean="0"/>
              <a:t>を用意しよう。</a:t>
            </a:r>
            <a:endParaRPr kumimoji="1" lang="ja-JP" altLang="en-US"/>
          </a:p>
        </p:txBody>
      </p:sp>
      <p:pic>
        <p:nvPicPr>
          <p:cNvPr id="5" name="図 4"/>
          <p:cNvPicPr>
            <a:picLocks noChangeAspect="1"/>
          </p:cNvPicPr>
          <p:nvPr/>
        </p:nvPicPr>
        <p:blipFill>
          <a:blip r:embed="rId2"/>
          <a:stretch>
            <a:fillRect/>
          </a:stretch>
        </p:blipFill>
        <p:spPr>
          <a:xfrm>
            <a:off x="198437" y="484187"/>
            <a:ext cx="3506009" cy="887413"/>
          </a:xfrm>
          <a:prstGeom prst="rect">
            <a:avLst/>
          </a:prstGeom>
          <a:ln>
            <a:solidFill>
              <a:schemeClr val="tx1"/>
            </a:solidFill>
          </a:ln>
        </p:spPr>
      </p:pic>
      <p:cxnSp>
        <p:nvCxnSpPr>
          <p:cNvPr id="6" name="直線矢印コネクタ 5"/>
          <p:cNvCxnSpPr/>
          <p:nvPr/>
        </p:nvCxnSpPr>
        <p:spPr>
          <a:xfrm flipH="1">
            <a:off x="3517902" y="680243"/>
            <a:ext cx="1193798" cy="4953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851400" y="484187"/>
            <a:ext cx="5493299" cy="369332"/>
          </a:xfrm>
          <a:prstGeom prst="rect">
            <a:avLst/>
          </a:prstGeom>
          <a:noFill/>
        </p:spPr>
        <p:txBody>
          <a:bodyPr wrap="none" rtlCol="0">
            <a:spAutoFit/>
          </a:bodyPr>
          <a:lstStyle/>
          <a:p>
            <a:r>
              <a:rPr kumimoji="1" lang="ja-JP" altLang="en-US" smtClean="0"/>
              <a:t>追加：</a:t>
            </a:r>
            <a:r>
              <a:rPr lang="ja-JP" altLang="ja-JP"/>
              <a:t> Collision </a:t>
            </a:r>
            <a:r>
              <a:rPr lang="ja-JP" altLang="ja-JP" smtClean="0"/>
              <a:t>Detection</a:t>
            </a:r>
            <a:r>
              <a:rPr lang="ja-JP" altLang="en-US" smtClean="0"/>
              <a:t>に必要なモノが含まれている</a:t>
            </a:r>
            <a:endParaRPr kumimoji="1" lang="ja-JP" altLang="en-US"/>
          </a:p>
        </p:txBody>
      </p:sp>
      <p:pic>
        <p:nvPicPr>
          <p:cNvPr id="9" name="図 8"/>
          <p:cNvPicPr>
            <a:picLocks noChangeAspect="1"/>
          </p:cNvPicPr>
          <p:nvPr/>
        </p:nvPicPr>
        <p:blipFill>
          <a:blip r:embed="rId3"/>
          <a:stretch>
            <a:fillRect/>
          </a:stretch>
        </p:blipFill>
        <p:spPr>
          <a:xfrm>
            <a:off x="198437" y="1567656"/>
            <a:ext cx="10648369" cy="2737644"/>
          </a:xfrm>
          <a:prstGeom prst="rect">
            <a:avLst/>
          </a:prstGeom>
          <a:ln>
            <a:noFill/>
          </a:ln>
        </p:spPr>
      </p:pic>
      <p:cxnSp>
        <p:nvCxnSpPr>
          <p:cNvPr id="10" name="直線矢印コネクタ 9"/>
          <p:cNvCxnSpPr/>
          <p:nvPr/>
        </p:nvCxnSpPr>
        <p:spPr>
          <a:xfrm flipH="1">
            <a:off x="4114801" y="3372643"/>
            <a:ext cx="1193798" cy="495300"/>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5338456" y="2726312"/>
            <a:ext cx="4519186" cy="646331"/>
          </a:xfrm>
          <a:prstGeom prst="rect">
            <a:avLst/>
          </a:prstGeom>
          <a:noFill/>
          <a:ln>
            <a:solidFill>
              <a:schemeClr val="tx1"/>
            </a:solidFill>
          </a:ln>
        </p:spPr>
        <p:txBody>
          <a:bodyPr wrap="none" rtlCol="0">
            <a:spAutoFit/>
          </a:bodyPr>
          <a:lstStyle/>
          <a:p>
            <a:r>
              <a:rPr lang="ja-JP" altLang="en-US" smtClean="0"/>
              <a:t>ＳｅｔＨｉｔＢｏｘ</a:t>
            </a:r>
            <a:r>
              <a:rPr lang="en-US" altLang="ja-JP" smtClean="0"/>
              <a:t>Method</a:t>
            </a:r>
            <a:r>
              <a:rPr lang="ja-JP" altLang="en-US" smtClean="0"/>
              <a:t>で</a:t>
            </a:r>
            <a:r>
              <a:rPr lang="en-US" altLang="ja-JP" err="1" smtClean="0"/>
              <a:t>HitBox</a:t>
            </a:r>
            <a:r>
              <a:rPr lang="ja-JP" altLang="en-US" smtClean="0"/>
              <a:t>を作るのですが</a:t>
            </a:r>
            <a:endParaRPr lang="en-US" altLang="ja-JP" smtClean="0"/>
          </a:p>
          <a:p>
            <a:r>
              <a:rPr kumimoji="1" lang="ja-JP" altLang="en-US"/>
              <a:t>色々</a:t>
            </a:r>
            <a:r>
              <a:rPr kumimoji="1" lang="ja-JP" altLang="en-US" smtClean="0"/>
              <a:t>と必要な情報が登録しないといけません</a:t>
            </a:r>
            <a:endParaRPr kumimoji="1" lang="ja-JP" altLang="en-US"/>
          </a:p>
        </p:txBody>
      </p:sp>
      <p:cxnSp>
        <p:nvCxnSpPr>
          <p:cNvPr id="12" name="直線矢印コネクタ 11"/>
          <p:cNvCxnSpPr/>
          <p:nvPr/>
        </p:nvCxnSpPr>
        <p:spPr>
          <a:xfrm flipV="1">
            <a:off x="1587500" y="4305302"/>
            <a:ext cx="1494647" cy="1269998"/>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279699" y="5556606"/>
            <a:ext cx="7318350" cy="369332"/>
          </a:xfrm>
          <a:prstGeom prst="rect">
            <a:avLst/>
          </a:prstGeom>
          <a:noFill/>
          <a:ln>
            <a:solidFill>
              <a:schemeClr val="tx1"/>
            </a:solidFill>
          </a:ln>
        </p:spPr>
        <p:txBody>
          <a:bodyPr wrap="none" rtlCol="0">
            <a:spAutoFit/>
          </a:bodyPr>
          <a:lstStyle/>
          <a:p>
            <a:r>
              <a:rPr kumimoji="1" lang="ja-JP" altLang="en-US" smtClean="0"/>
              <a:t>作成した</a:t>
            </a:r>
            <a:r>
              <a:rPr kumimoji="1" lang="en-US" altLang="ja-JP" err="1" smtClean="0"/>
              <a:t>HitBox</a:t>
            </a:r>
            <a:r>
              <a:rPr kumimoji="1" lang="ja-JP" altLang="en-US" smtClean="0"/>
              <a:t>とこの</a:t>
            </a:r>
            <a:r>
              <a:rPr kumimoji="1" lang="en-US" altLang="ja-JP" smtClean="0"/>
              <a:t>Object</a:t>
            </a:r>
            <a:r>
              <a:rPr lang="ja-JP" altLang="en-US" smtClean="0"/>
              <a:t>と関連付ける</a:t>
            </a:r>
            <a:r>
              <a:rPr lang="ja-JP" altLang="en-US"/>
              <a:t>「</a:t>
            </a:r>
            <a:r>
              <a:rPr lang="en-US" altLang="ja-JP" smtClean="0">
                <a:solidFill>
                  <a:srgbClr val="0070C0"/>
                </a:solidFill>
              </a:rPr>
              <a:t>this</a:t>
            </a:r>
            <a:r>
              <a:rPr lang="ja-JP" altLang="en-US" smtClean="0"/>
              <a:t>」は自分自身の</a:t>
            </a:r>
            <a:r>
              <a:rPr lang="en-US" altLang="ja-JP" smtClean="0"/>
              <a:t>Object</a:t>
            </a:r>
            <a:r>
              <a:rPr lang="ja-JP" altLang="en-US" smtClean="0"/>
              <a:t>を指す</a:t>
            </a:r>
            <a:endParaRPr kumimoji="1" lang="ja-JP" altLang="en-US"/>
          </a:p>
        </p:txBody>
      </p:sp>
      <p:cxnSp>
        <p:nvCxnSpPr>
          <p:cNvPr id="16" name="直線矢印コネクタ 15"/>
          <p:cNvCxnSpPr/>
          <p:nvPr/>
        </p:nvCxnSpPr>
        <p:spPr>
          <a:xfrm flipV="1">
            <a:off x="4711700" y="4399757"/>
            <a:ext cx="0" cy="49053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3661973" y="4387057"/>
            <a:ext cx="237885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3312356" y="4876362"/>
            <a:ext cx="3078087" cy="369332"/>
          </a:xfrm>
          <a:prstGeom prst="rect">
            <a:avLst/>
          </a:prstGeom>
          <a:noFill/>
          <a:ln>
            <a:solidFill>
              <a:schemeClr val="tx1"/>
            </a:solidFill>
          </a:ln>
        </p:spPr>
        <p:txBody>
          <a:bodyPr wrap="none" rtlCol="0">
            <a:spAutoFit/>
          </a:bodyPr>
          <a:lstStyle/>
          <a:p>
            <a:r>
              <a:rPr kumimoji="1" lang="ja-JP" altLang="en-US" smtClean="0"/>
              <a:t>位置ｘ </a:t>
            </a:r>
            <a:r>
              <a:rPr lang="en-US" altLang="ja-JP" smtClean="0"/>
              <a:t>, </a:t>
            </a:r>
            <a:r>
              <a:rPr kumimoji="1" lang="ja-JP" altLang="en-US" smtClean="0"/>
              <a:t>位置ｙ </a:t>
            </a:r>
            <a:r>
              <a:rPr kumimoji="1" lang="en-US" altLang="ja-JP" smtClean="0"/>
              <a:t>, </a:t>
            </a:r>
            <a:r>
              <a:rPr kumimoji="1" lang="ja-JP" altLang="en-US" smtClean="0"/>
              <a:t>横幅ｗ </a:t>
            </a:r>
            <a:r>
              <a:rPr kumimoji="1" lang="en-US" altLang="ja-JP" smtClean="0"/>
              <a:t>, </a:t>
            </a:r>
            <a:r>
              <a:rPr lang="ja-JP" altLang="en-US" smtClean="0"/>
              <a:t>縦幅</a:t>
            </a:r>
            <a:r>
              <a:rPr lang="ja-JP" altLang="en-US"/>
              <a:t>ｈ</a:t>
            </a:r>
            <a:endParaRPr kumimoji="1" lang="ja-JP" altLang="en-US"/>
          </a:p>
        </p:txBody>
      </p:sp>
      <p:cxnSp>
        <p:nvCxnSpPr>
          <p:cNvPr id="22" name="直線矢印コネクタ 21"/>
          <p:cNvCxnSpPr/>
          <p:nvPr/>
        </p:nvCxnSpPr>
        <p:spPr>
          <a:xfrm flipV="1">
            <a:off x="7454900" y="4385826"/>
            <a:ext cx="0" cy="49053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7143456" y="4876362"/>
            <a:ext cx="646331" cy="369332"/>
          </a:xfrm>
          <a:prstGeom prst="rect">
            <a:avLst/>
          </a:prstGeom>
          <a:noFill/>
          <a:ln>
            <a:solidFill>
              <a:schemeClr val="tx1"/>
            </a:solidFill>
          </a:ln>
        </p:spPr>
        <p:txBody>
          <a:bodyPr wrap="none" rtlCol="0">
            <a:spAutoFit/>
          </a:bodyPr>
          <a:lstStyle/>
          <a:p>
            <a:r>
              <a:rPr lang="ja-JP" altLang="en-US"/>
              <a:t>属性</a:t>
            </a:r>
            <a:endParaRPr kumimoji="1" lang="ja-JP" altLang="en-US"/>
          </a:p>
        </p:txBody>
      </p:sp>
      <p:cxnSp>
        <p:nvCxnSpPr>
          <p:cNvPr id="24" name="直線矢印コネクタ 23"/>
          <p:cNvCxnSpPr/>
          <p:nvPr/>
        </p:nvCxnSpPr>
        <p:spPr>
          <a:xfrm flipV="1">
            <a:off x="9038760" y="4399757"/>
            <a:ext cx="0" cy="490536"/>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452205" y="4875924"/>
            <a:ext cx="1362874" cy="369332"/>
          </a:xfrm>
          <a:prstGeom prst="rect">
            <a:avLst/>
          </a:prstGeom>
          <a:noFill/>
          <a:ln>
            <a:solidFill>
              <a:schemeClr val="tx1"/>
            </a:solidFill>
          </a:ln>
        </p:spPr>
        <p:txBody>
          <a:bodyPr wrap="none" rtlCol="0">
            <a:spAutoFit/>
          </a:bodyPr>
          <a:lstStyle/>
          <a:p>
            <a:r>
              <a:rPr kumimoji="1" lang="en-US" altLang="ja-JP" err="1" smtClean="0"/>
              <a:t>ObjectName</a:t>
            </a:r>
            <a:endParaRPr kumimoji="1" lang="ja-JP" altLang="en-US"/>
          </a:p>
        </p:txBody>
      </p:sp>
      <p:cxnSp>
        <p:nvCxnSpPr>
          <p:cNvPr id="26" name="直線矢印コネクタ 25"/>
          <p:cNvCxnSpPr>
            <a:stCxn id="27" idx="0"/>
          </p:cNvCxnSpPr>
          <p:nvPr/>
        </p:nvCxnSpPr>
        <p:spPr>
          <a:xfrm flipH="1" flipV="1">
            <a:off x="10006718" y="4341694"/>
            <a:ext cx="283826" cy="52732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9955516" y="4869016"/>
            <a:ext cx="670055" cy="369332"/>
          </a:xfrm>
          <a:prstGeom prst="rect">
            <a:avLst/>
          </a:prstGeom>
          <a:noFill/>
          <a:ln>
            <a:solidFill>
              <a:schemeClr val="tx1"/>
            </a:solidFill>
          </a:ln>
        </p:spPr>
        <p:txBody>
          <a:bodyPr wrap="none" rtlCol="0">
            <a:spAutoFit/>
          </a:bodyPr>
          <a:lstStyle/>
          <a:p>
            <a:r>
              <a:rPr lang="en-US" altLang="ja-JP" smtClean="0"/>
              <a:t>Point</a:t>
            </a:r>
            <a:endParaRPr kumimoji="1" lang="ja-JP" altLang="en-US"/>
          </a:p>
        </p:txBody>
      </p:sp>
      <p:sp>
        <p:nvSpPr>
          <p:cNvPr id="29" name="正方形/長方形 28"/>
          <p:cNvSpPr/>
          <p:nvPr/>
        </p:nvSpPr>
        <p:spPr>
          <a:xfrm>
            <a:off x="0" y="1486455"/>
            <a:ext cx="11836400" cy="52064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608658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4118</TotalTime>
  <Words>1420</Words>
  <Application>Microsoft Office PowerPoint</Application>
  <PresentationFormat>ユーザー設定</PresentationFormat>
  <Paragraphs>275</Paragraphs>
  <Slides>20</Slides>
  <Notes>0</Notes>
  <HiddenSlides>0</HiddenSlides>
  <MMClips>0</MMClip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Office テーマ</vt:lpstr>
      <vt:lpstr>Ｇａｍｅ開発指南書５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lan6b</cp:lastModifiedBy>
  <cp:revision>286</cp:revision>
  <dcterms:created xsi:type="dcterms:W3CDTF">2016-04-21T00:45:06Z</dcterms:created>
  <dcterms:modified xsi:type="dcterms:W3CDTF">2016-09-05T05:45:54Z</dcterms:modified>
</cp:coreProperties>
</file>