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2016/10/3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Ｇａｍ</a:t>
            </a:r>
            <a:r>
              <a:rPr lang="ja-JP" altLang="en-US"/>
              <a:t>ｅ</a:t>
            </a:r>
            <a:r>
              <a:rPr kumimoji="1" lang="ja-JP" altLang="en-US" smtClean="0"/>
              <a:t>開発指南書６</a:t>
            </a:r>
            <a:endParaRPr kumimoji="1" lang="ja-JP" altLang="en-US"/>
          </a:p>
        </p:txBody>
      </p:sp>
      <p:sp>
        <p:nvSpPr>
          <p:cNvPr id="3" name="サブタイトル 2"/>
          <p:cNvSpPr>
            <a:spLocks noGrp="1"/>
          </p:cNvSpPr>
          <p:nvPr>
            <p:ph type="subTitle" idx="1"/>
          </p:nvPr>
        </p:nvSpPr>
        <p:spPr/>
        <p:txBody>
          <a:bodyPr/>
          <a:lstStyle/>
          <a:p>
            <a:r>
              <a:rPr lang="ja-JP" altLang="en-US"/>
              <a:t>ＳｈｏｏｔｉｎｇＧａｍｅ</a:t>
            </a:r>
            <a:r>
              <a:rPr kumimoji="1" lang="ja-JP" altLang="en-US" smtClean="0"/>
              <a:t>開発</a:t>
            </a:r>
            <a:endParaRPr lang="en-US" altLang="ja-JP"/>
          </a:p>
          <a:p>
            <a:r>
              <a:rPr kumimoji="1" lang="ja-JP" altLang="en-US" smtClean="0"/>
              <a:t>・弾丸に当たり判定をつける・敵機に動きをつける</a:t>
            </a:r>
            <a:endParaRPr kumimoji="1" lang="en-US" altLang="ja-JP" smtClean="0"/>
          </a:p>
          <a:p>
            <a:r>
              <a:rPr lang="ja-JP" altLang="en-US" smtClean="0"/>
              <a:t>・弾丸を撃つ敵機を作る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487126" cy="646331"/>
          </a:xfrm>
          <a:prstGeom prst="rect">
            <a:avLst/>
          </a:prstGeom>
          <a:noFill/>
        </p:spPr>
        <p:txBody>
          <a:bodyPr wrap="none" rtlCol="0">
            <a:spAutoFit/>
          </a:bodyPr>
          <a:lstStyle/>
          <a:p>
            <a:r>
              <a:rPr kumimoji="1" lang="ja-JP" altLang="en-US" dirty="0" smtClean="0"/>
              <a:t>・配列の要素に</a:t>
            </a:r>
            <a:r>
              <a:rPr kumimoji="1" lang="en-US" altLang="ja-JP" dirty="0" smtClean="0"/>
              <a:t>access</a:t>
            </a:r>
            <a:r>
              <a:rPr kumimoji="1" lang="ja-JP" altLang="en-US" dirty="0" smtClean="0"/>
              <a:t>を知る</a:t>
            </a:r>
            <a:endParaRPr kumimoji="1" lang="en-US" altLang="ja-JP" dirty="0" smtClean="0"/>
          </a:p>
          <a:p>
            <a:r>
              <a:rPr lang="ja-JP" altLang="en-US" dirty="0"/>
              <a:t>　</a:t>
            </a:r>
            <a:r>
              <a:rPr lang="ja-JP" altLang="en-US" dirty="0" smtClean="0"/>
              <a:t>配列に情報を代入する方法を知りましょう。</a:t>
            </a:r>
            <a:endParaRPr kumimoji="1" lang="ja-JP" altLang="en-US" dirty="0"/>
          </a:p>
        </p:txBody>
      </p:sp>
      <p:sp>
        <p:nvSpPr>
          <p:cNvPr id="5" name="テキスト ボックス 4"/>
          <p:cNvSpPr txBox="1"/>
          <p:nvPr/>
        </p:nvSpPr>
        <p:spPr>
          <a:xfrm>
            <a:off x="239471" y="816967"/>
            <a:ext cx="1513129" cy="2585323"/>
          </a:xfrm>
          <a:prstGeom prst="rect">
            <a:avLst/>
          </a:prstGeom>
          <a:noFill/>
          <a:ln>
            <a:solidFill>
              <a:schemeClr val="tx1"/>
            </a:solidFill>
          </a:ln>
        </p:spPr>
        <p:txBody>
          <a:bodyPr wrap="square" rtlCol="0">
            <a:spAutoFit/>
          </a:bodyPr>
          <a:lstStyle/>
          <a:p>
            <a:r>
              <a:rPr lang="en-US" altLang="ja-JP"/>
              <a:t>i</a:t>
            </a:r>
            <a:r>
              <a:rPr kumimoji="1" lang="en-US" altLang="ja-JP" smtClean="0"/>
              <a:t>nt  x[4];</a:t>
            </a:r>
          </a:p>
          <a:p>
            <a:endParaRPr lang="en-US" altLang="ja-JP"/>
          </a:p>
          <a:p>
            <a:r>
              <a:rPr lang="en-US" altLang="ja-JP" smtClean="0"/>
              <a:t>x</a:t>
            </a:r>
            <a:r>
              <a:rPr kumimoji="1" lang="en-US" altLang="ja-JP" smtClean="0"/>
              <a:t>[0] = 2;</a:t>
            </a:r>
          </a:p>
          <a:p>
            <a:endParaRPr lang="en-US" altLang="ja-JP"/>
          </a:p>
          <a:p>
            <a:r>
              <a:rPr lang="en-US" altLang="ja-JP"/>
              <a:t>x</a:t>
            </a:r>
            <a:r>
              <a:rPr kumimoji="1" lang="en-US" altLang="ja-JP" smtClean="0"/>
              <a:t>[1]= 10;</a:t>
            </a:r>
          </a:p>
          <a:p>
            <a:endParaRPr kumimoji="1" lang="en-US" altLang="ja-JP" smtClean="0"/>
          </a:p>
          <a:p>
            <a:r>
              <a:rPr lang="en-US" altLang="ja-JP"/>
              <a:t>x</a:t>
            </a:r>
            <a:r>
              <a:rPr lang="en-US" altLang="ja-JP" smtClean="0"/>
              <a:t>[2]= 33;</a:t>
            </a:r>
          </a:p>
          <a:p>
            <a:endParaRPr kumimoji="1" lang="en-US" altLang="ja-JP"/>
          </a:p>
          <a:p>
            <a:r>
              <a:rPr lang="en-US" altLang="ja-JP" smtClean="0"/>
              <a:t>x[3]=5;</a:t>
            </a:r>
            <a:endParaRPr kumimoji="1" lang="en-US" altLang="ja-JP" smtClean="0"/>
          </a:p>
        </p:txBody>
      </p:sp>
      <p:grpSp>
        <p:nvGrpSpPr>
          <p:cNvPr id="6" name="グループ化 5"/>
          <p:cNvGrpSpPr/>
          <p:nvPr/>
        </p:nvGrpSpPr>
        <p:grpSpPr>
          <a:xfrm>
            <a:off x="2687054" y="1751568"/>
            <a:ext cx="1295400" cy="1193800"/>
            <a:chOff x="2489200" y="1828800"/>
            <a:chExt cx="1295400" cy="1193800"/>
          </a:xfrm>
        </p:grpSpPr>
        <p:sp>
          <p:nvSpPr>
            <p:cNvPr id="7" name="直方体 6"/>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3652254" y="1751568"/>
            <a:ext cx="1295400" cy="1193800"/>
            <a:chOff x="2489200" y="1828800"/>
            <a:chExt cx="1295400" cy="1193800"/>
          </a:xfrm>
        </p:grpSpPr>
        <p:sp>
          <p:nvSpPr>
            <p:cNvPr id="10" name="直方体 9"/>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4630153" y="1751568"/>
            <a:ext cx="1295400" cy="1193800"/>
            <a:chOff x="2489200" y="1828800"/>
            <a:chExt cx="1295400" cy="1193800"/>
          </a:xfrm>
        </p:grpSpPr>
        <p:sp>
          <p:nvSpPr>
            <p:cNvPr id="13" name="直方体 12"/>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5" name="グループ化 14"/>
          <p:cNvGrpSpPr/>
          <p:nvPr/>
        </p:nvGrpSpPr>
        <p:grpSpPr>
          <a:xfrm>
            <a:off x="5595353" y="1751568"/>
            <a:ext cx="1295400" cy="1193800"/>
            <a:chOff x="2489200" y="1828800"/>
            <a:chExt cx="1295400" cy="1193800"/>
          </a:xfrm>
        </p:grpSpPr>
        <p:sp>
          <p:nvSpPr>
            <p:cNvPr id="16" name="直方体 15"/>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2366764" y="2353667"/>
            <a:ext cx="284052" cy="369332"/>
          </a:xfrm>
          <a:prstGeom prst="rect">
            <a:avLst/>
          </a:prstGeom>
          <a:noFill/>
        </p:spPr>
        <p:txBody>
          <a:bodyPr wrap="none" rtlCol="0">
            <a:spAutoFit/>
          </a:bodyPr>
          <a:lstStyle/>
          <a:p>
            <a:r>
              <a:rPr kumimoji="1" lang="en-US" altLang="ja-JP" smtClean="0"/>
              <a:t>x</a:t>
            </a:r>
            <a:endParaRPr kumimoji="1" lang="ja-JP" altLang="en-US"/>
          </a:p>
        </p:txBody>
      </p:sp>
      <p:sp>
        <p:nvSpPr>
          <p:cNvPr id="19" name="テキスト ボックス 18"/>
          <p:cNvSpPr txBox="1"/>
          <p:nvPr/>
        </p:nvSpPr>
        <p:spPr>
          <a:xfrm>
            <a:off x="2948279" y="2309852"/>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0" name="テキスト ボックス 19"/>
          <p:cNvSpPr txBox="1"/>
          <p:nvPr/>
        </p:nvSpPr>
        <p:spPr>
          <a:xfrm>
            <a:off x="3913479" y="2309852"/>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21" name="テキスト ボックス 20"/>
          <p:cNvSpPr txBox="1"/>
          <p:nvPr/>
        </p:nvSpPr>
        <p:spPr>
          <a:xfrm>
            <a:off x="4894990" y="2309852"/>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22" name="テキスト ボックス 21"/>
          <p:cNvSpPr txBox="1"/>
          <p:nvPr/>
        </p:nvSpPr>
        <p:spPr>
          <a:xfrm>
            <a:off x="5961791" y="2309852"/>
            <a:ext cx="442750" cy="369332"/>
          </a:xfrm>
          <a:prstGeom prst="rect">
            <a:avLst/>
          </a:prstGeom>
          <a:noFill/>
        </p:spPr>
        <p:txBody>
          <a:bodyPr wrap="none" rtlCol="0">
            <a:spAutoFit/>
          </a:bodyPr>
          <a:lstStyle/>
          <a:p>
            <a:r>
              <a:rPr kumimoji="1" lang="en-US" altLang="ja-JP" smtClean="0"/>
              <a:t>[3]</a:t>
            </a:r>
            <a:endParaRPr kumimoji="1" lang="ja-JP" altLang="en-US"/>
          </a:p>
        </p:txBody>
      </p:sp>
      <p:cxnSp>
        <p:nvCxnSpPr>
          <p:cNvPr id="24" name="直線矢印コネクタ 23"/>
          <p:cNvCxnSpPr/>
          <p:nvPr/>
        </p:nvCxnSpPr>
        <p:spPr>
          <a:xfrm>
            <a:off x="3391029" y="1409700"/>
            <a:ext cx="0" cy="520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4356358" y="1409700"/>
            <a:ext cx="0" cy="520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5337740" y="1409700"/>
            <a:ext cx="0" cy="520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6261229" y="1409700"/>
            <a:ext cx="0" cy="520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240186" y="958850"/>
            <a:ext cx="301686" cy="369332"/>
          </a:xfrm>
          <a:prstGeom prst="rect">
            <a:avLst/>
          </a:prstGeom>
          <a:noFill/>
          <a:ln>
            <a:solidFill>
              <a:schemeClr val="tx1"/>
            </a:solidFill>
          </a:ln>
        </p:spPr>
        <p:txBody>
          <a:bodyPr wrap="none" rtlCol="0">
            <a:spAutoFit/>
          </a:bodyPr>
          <a:lstStyle/>
          <a:p>
            <a:r>
              <a:rPr kumimoji="1" lang="en-US" altLang="ja-JP" smtClean="0"/>
              <a:t>2</a:t>
            </a:r>
            <a:endParaRPr kumimoji="1" lang="ja-JP" altLang="en-US"/>
          </a:p>
        </p:txBody>
      </p:sp>
      <p:sp>
        <p:nvSpPr>
          <p:cNvPr id="31" name="テキスト ボックス 30"/>
          <p:cNvSpPr txBox="1"/>
          <p:nvPr/>
        </p:nvSpPr>
        <p:spPr>
          <a:xfrm>
            <a:off x="4146877" y="958850"/>
            <a:ext cx="418704" cy="369332"/>
          </a:xfrm>
          <a:prstGeom prst="rect">
            <a:avLst/>
          </a:prstGeom>
          <a:noFill/>
          <a:ln>
            <a:solidFill>
              <a:schemeClr val="tx1"/>
            </a:solidFill>
          </a:ln>
        </p:spPr>
        <p:txBody>
          <a:bodyPr wrap="none" rtlCol="0">
            <a:spAutoFit/>
          </a:bodyPr>
          <a:lstStyle/>
          <a:p>
            <a:r>
              <a:rPr lang="en-US" altLang="ja-JP" smtClean="0"/>
              <a:t>10</a:t>
            </a:r>
            <a:endParaRPr kumimoji="1" lang="ja-JP" altLang="en-US"/>
          </a:p>
        </p:txBody>
      </p:sp>
      <p:sp>
        <p:nvSpPr>
          <p:cNvPr id="32" name="テキスト ボックス 31"/>
          <p:cNvSpPr txBox="1"/>
          <p:nvPr/>
        </p:nvSpPr>
        <p:spPr>
          <a:xfrm>
            <a:off x="5156572" y="945892"/>
            <a:ext cx="418704" cy="369332"/>
          </a:xfrm>
          <a:prstGeom prst="rect">
            <a:avLst/>
          </a:prstGeom>
          <a:noFill/>
          <a:ln>
            <a:solidFill>
              <a:schemeClr val="tx1"/>
            </a:solidFill>
          </a:ln>
        </p:spPr>
        <p:txBody>
          <a:bodyPr wrap="none" rtlCol="0">
            <a:spAutoFit/>
          </a:bodyPr>
          <a:lstStyle/>
          <a:p>
            <a:r>
              <a:rPr lang="en-US" altLang="ja-JP" smtClean="0"/>
              <a:t>33</a:t>
            </a:r>
            <a:endParaRPr kumimoji="1" lang="ja-JP" altLang="en-US"/>
          </a:p>
        </p:txBody>
      </p:sp>
      <p:sp>
        <p:nvSpPr>
          <p:cNvPr id="33" name="テキスト ボックス 32"/>
          <p:cNvSpPr txBox="1"/>
          <p:nvPr/>
        </p:nvSpPr>
        <p:spPr>
          <a:xfrm>
            <a:off x="6110386" y="961767"/>
            <a:ext cx="301686" cy="369332"/>
          </a:xfrm>
          <a:prstGeom prst="rect">
            <a:avLst/>
          </a:prstGeom>
          <a:noFill/>
          <a:ln>
            <a:solidFill>
              <a:schemeClr val="tx1"/>
            </a:solidFill>
          </a:ln>
        </p:spPr>
        <p:txBody>
          <a:bodyPr wrap="none" rtlCol="0">
            <a:spAutoFit/>
          </a:bodyPr>
          <a:lstStyle/>
          <a:p>
            <a:r>
              <a:rPr lang="en-US" altLang="ja-JP"/>
              <a:t>5</a:t>
            </a:r>
            <a:endParaRPr kumimoji="1" lang="ja-JP" altLang="en-US"/>
          </a:p>
        </p:txBody>
      </p:sp>
      <p:sp>
        <p:nvSpPr>
          <p:cNvPr id="35" name="テキスト ボックス 34"/>
          <p:cNvSpPr txBox="1"/>
          <p:nvPr/>
        </p:nvSpPr>
        <p:spPr>
          <a:xfrm>
            <a:off x="7001321" y="1980168"/>
            <a:ext cx="5173211" cy="646331"/>
          </a:xfrm>
          <a:prstGeom prst="rect">
            <a:avLst/>
          </a:prstGeom>
          <a:noFill/>
        </p:spPr>
        <p:txBody>
          <a:bodyPr wrap="none" rtlCol="0">
            <a:spAutoFit/>
          </a:bodyPr>
          <a:lstStyle/>
          <a:p>
            <a:r>
              <a:rPr kumimoji="1" lang="ja-JP" altLang="en-US" smtClean="0"/>
              <a:t>配列名</a:t>
            </a:r>
            <a:r>
              <a:rPr kumimoji="1" lang="en-US" altLang="ja-JP" smtClean="0"/>
              <a:t>[ </a:t>
            </a:r>
            <a:r>
              <a:rPr kumimoji="1" lang="ja-JP" altLang="en-US" smtClean="0"/>
              <a:t>要素番号</a:t>
            </a:r>
            <a:r>
              <a:rPr kumimoji="1" lang="en-US" altLang="ja-JP" smtClean="0"/>
              <a:t> ]</a:t>
            </a:r>
            <a:r>
              <a:rPr kumimoji="1" lang="ja-JP" altLang="en-US" smtClean="0"/>
              <a:t>　</a:t>
            </a:r>
            <a:r>
              <a:rPr lang="ja-JP" altLang="en-US" smtClean="0"/>
              <a:t>で</a:t>
            </a:r>
            <a:r>
              <a:rPr lang="en-US" altLang="ja-JP" smtClean="0"/>
              <a:t>access</a:t>
            </a:r>
            <a:r>
              <a:rPr lang="ja-JP" altLang="en-US" smtClean="0"/>
              <a:t>できる。</a:t>
            </a:r>
            <a:endParaRPr lang="en-US" altLang="ja-JP" smtClean="0"/>
          </a:p>
          <a:p>
            <a:r>
              <a:rPr kumimoji="1" lang="en-US" altLang="ja-JP" smtClean="0"/>
              <a:t>[ ]</a:t>
            </a:r>
            <a:r>
              <a:rPr kumimoji="1" lang="ja-JP" altLang="en-US" smtClean="0"/>
              <a:t>がある以外は、ほぼ変数と使い方はかわりません</a:t>
            </a:r>
            <a:endParaRPr kumimoji="1" lang="ja-JP" altLang="en-US"/>
          </a:p>
        </p:txBody>
      </p:sp>
      <p:sp>
        <p:nvSpPr>
          <p:cNvPr id="37" name="テキスト ボックス 36"/>
          <p:cNvSpPr txBox="1"/>
          <p:nvPr/>
        </p:nvSpPr>
        <p:spPr>
          <a:xfrm>
            <a:off x="135586" y="3488094"/>
            <a:ext cx="4058675" cy="369332"/>
          </a:xfrm>
          <a:prstGeom prst="rect">
            <a:avLst/>
          </a:prstGeom>
          <a:noFill/>
        </p:spPr>
        <p:txBody>
          <a:bodyPr wrap="none" rtlCol="0">
            <a:spAutoFit/>
          </a:bodyPr>
          <a:lstStyle/>
          <a:p>
            <a:r>
              <a:rPr lang="ja-JP" altLang="en-US" smtClean="0"/>
              <a:t>・配列を</a:t>
            </a:r>
            <a:r>
              <a:rPr lang="en-US" altLang="ja-JP" smtClean="0"/>
              <a:t>Memory</a:t>
            </a:r>
            <a:r>
              <a:rPr lang="ja-JP" altLang="en-US" smtClean="0"/>
              <a:t>の視点から見てみよう。</a:t>
            </a:r>
            <a:endParaRPr kumimoji="1" lang="en-US" altLang="ja-JP" smtClean="0"/>
          </a:p>
        </p:txBody>
      </p:sp>
      <p:grpSp>
        <p:nvGrpSpPr>
          <p:cNvPr id="123" name="グループ化 122"/>
          <p:cNvGrpSpPr/>
          <p:nvPr/>
        </p:nvGrpSpPr>
        <p:grpSpPr>
          <a:xfrm>
            <a:off x="3935576" y="4404376"/>
            <a:ext cx="2483091" cy="780139"/>
            <a:chOff x="1349979" y="4377649"/>
            <a:chExt cx="2483091" cy="780139"/>
          </a:xfrm>
        </p:grpSpPr>
        <p:sp>
          <p:nvSpPr>
            <p:cNvPr id="39" name="正方形/長方形 38"/>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p:cNvGrpSpPr/>
          <p:nvPr/>
        </p:nvGrpSpPr>
        <p:grpSpPr>
          <a:xfrm>
            <a:off x="6437476" y="4404376"/>
            <a:ext cx="2483091" cy="780139"/>
            <a:chOff x="1349979" y="4377649"/>
            <a:chExt cx="2483091" cy="780139"/>
          </a:xfrm>
        </p:grpSpPr>
        <p:sp>
          <p:nvSpPr>
            <p:cNvPr id="154" name="正方形/長方形 153"/>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正方形/長方形 155"/>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正方形/長方形 156"/>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正方形/長方形 159"/>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正方形/長方形 160"/>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p:nvSpPr>
        <p:spPr>
          <a:xfrm>
            <a:off x="5080603" y="4403802"/>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3" name="テキスト ボックス 2"/>
          <p:cNvSpPr txBox="1"/>
          <p:nvPr/>
        </p:nvSpPr>
        <p:spPr>
          <a:xfrm>
            <a:off x="2280180" y="4622419"/>
            <a:ext cx="960006" cy="369332"/>
          </a:xfrm>
          <a:prstGeom prst="rect">
            <a:avLst/>
          </a:prstGeom>
          <a:noFill/>
        </p:spPr>
        <p:txBody>
          <a:bodyPr wrap="none" rtlCol="0">
            <a:spAutoFit/>
          </a:bodyPr>
          <a:lstStyle/>
          <a:p>
            <a:r>
              <a:rPr lang="en-US" altLang="ja-JP" dirty="0" err="1"/>
              <a:t>i</a:t>
            </a:r>
            <a:r>
              <a:rPr kumimoji="1" lang="en-US" altLang="ja-JP" dirty="0" err="1" smtClean="0"/>
              <a:t>nt</a:t>
            </a:r>
            <a:r>
              <a:rPr kumimoji="1" lang="en-US" altLang="ja-JP" dirty="0" smtClean="0"/>
              <a:t>  x[4];</a:t>
            </a:r>
            <a:endParaRPr kumimoji="1" lang="ja-JP" altLang="en-US" dirty="0"/>
          </a:p>
        </p:txBody>
      </p:sp>
      <p:sp>
        <p:nvSpPr>
          <p:cNvPr id="95" name="正方形/長方形 94"/>
          <p:cNvSpPr/>
          <p:nvPr/>
        </p:nvSpPr>
        <p:spPr>
          <a:xfrm>
            <a:off x="5546914" y="4414179"/>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96" name="正方形/長方形 95"/>
          <p:cNvSpPr/>
          <p:nvPr/>
        </p:nvSpPr>
        <p:spPr>
          <a:xfrm>
            <a:off x="5977844" y="4414179"/>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97" name="正方形/長方形 96"/>
          <p:cNvSpPr/>
          <p:nvPr/>
        </p:nvSpPr>
        <p:spPr>
          <a:xfrm>
            <a:off x="6437417" y="4403802"/>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23" name="テキスト ボックス 22"/>
          <p:cNvSpPr txBox="1"/>
          <p:nvPr/>
        </p:nvSpPr>
        <p:spPr>
          <a:xfrm>
            <a:off x="4952260" y="5202489"/>
            <a:ext cx="284052" cy="369332"/>
          </a:xfrm>
          <a:prstGeom prst="rect">
            <a:avLst/>
          </a:prstGeom>
          <a:noFill/>
        </p:spPr>
        <p:txBody>
          <a:bodyPr wrap="none" rtlCol="0">
            <a:spAutoFit/>
          </a:bodyPr>
          <a:lstStyle/>
          <a:p>
            <a:r>
              <a:rPr kumimoji="1" lang="en-US" altLang="ja-JP" smtClean="0"/>
              <a:t>x</a:t>
            </a:r>
            <a:endParaRPr kumimoji="1" lang="ja-JP" altLang="en-US"/>
          </a:p>
        </p:txBody>
      </p:sp>
      <p:sp>
        <p:nvSpPr>
          <p:cNvPr id="25" name="テキスト ボックス 24"/>
          <p:cNvSpPr txBox="1"/>
          <p:nvPr/>
        </p:nvSpPr>
        <p:spPr>
          <a:xfrm>
            <a:off x="5076920" y="5211242"/>
            <a:ext cx="1851789" cy="369332"/>
          </a:xfrm>
          <a:prstGeom prst="rect">
            <a:avLst/>
          </a:prstGeom>
          <a:noFill/>
        </p:spPr>
        <p:txBody>
          <a:bodyPr wrap="none" rtlCol="0">
            <a:spAutoFit/>
          </a:bodyPr>
          <a:lstStyle/>
          <a:p>
            <a:r>
              <a:rPr kumimoji="1" lang="en-US" altLang="ja-JP" smtClean="0"/>
              <a:t>[0]    [1]   [2]    [3]</a:t>
            </a:r>
            <a:endParaRPr kumimoji="1" lang="ja-JP" altLang="en-US"/>
          </a:p>
        </p:txBody>
      </p:sp>
      <p:sp>
        <p:nvSpPr>
          <p:cNvPr id="30" name="テキスト ボックス 29"/>
          <p:cNvSpPr txBox="1"/>
          <p:nvPr/>
        </p:nvSpPr>
        <p:spPr>
          <a:xfrm>
            <a:off x="531321" y="5727241"/>
            <a:ext cx="11238333" cy="646331"/>
          </a:xfrm>
          <a:prstGeom prst="rect">
            <a:avLst/>
          </a:prstGeom>
          <a:noFill/>
        </p:spPr>
        <p:txBody>
          <a:bodyPr wrap="none" rtlCol="0">
            <a:spAutoFit/>
          </a:bodyPr>
          <a:lstStyle/>
          <a:p>
            <a:r>
              <a:rPr lang="ja-JP" altLang="en-US" dirty="0" smtClean="0"/>
              <a:t>配列は、要素の数</a:t>
            </a:r>
            <a:r>
              <a:rPr lang="en-US" altLang="ja-JP" dirty="0" smtClean="0"/>
              <a:t>×byte</a:t>
            </a:r>
            <a:r>
              <a:rPr lang="ja-JP" altLang="en-US" dirty="0" smtClean="0"/>
              <a:t>の大きさの</a:t>
            </a:r>
            <a:r>
              <a:rPr lang="en-US" altLang="ja-JP" dirty="0" smtClean="0"/>
              <a:t>Memory</a:t>
            </a:r>
            <a:r>
              <a:rPr lang="ja-JP" altLang="en-US" dirty="0" smtClean="0"/>
              <a:t>を確保します。よってこの場合、１６</a:t>
            </a:r>
            <a:r>
              <a:rPr lang="en-US" altLang="ja-JP" dirty="0" smtClean="0"/>
              <a:t>byte</a:t>
            </a:r>
            <a:r>
              <a:rPr lang="ja-JP" altLang="en-US" dirty="0" smtClean="0"/>
              <a:t>を利用していることになります。</a:t>
            </a:r>
            <a:endParaRPr lang="en-US" altLang="ja-JP" dirty="0" smtClean="0"/>
          </a:p>
          <a:p>
            <a:endParaRPr lang="en-US" altLang="ja-JP" dirty="0" smtClean="0"/>
          </a:p>
        </p:txBody>
      </p:sp>
      <p:sp>
        <p:nvSpPr>
          <p:cNvPr id="34" name="テキスト ボックス 33"/>
          <p:cNvSpPr txBox="1"/>
          <p:nvPr/>
        </p:nvSpPr>
        <p:spPr>
          <a:xfrm>
            <a:off x="5531095" y="4034470"/>
            <a:ext cx="834587" cy="369332"/>
          </a:xfrm>
          <a:prstGeom prst="rect">
            <a:avLst/>
          </a:prstGeom>
          <a:noFill/>
        </p:spPr>
        <p:txBody>
          <a:bodyPr wrap="none" rtlCol="0">
            <a:spAutoFit/>
          </a:bodyPr>
          <a:lstStyle/>
          <a:p>
            <a:r>
              <a:rPr kumimoji="1" lang="en-US" altLang="ja-JP" dirty="0" smtClean="0"/>
              <a:t>16byte</a:t>
            </a:r>
            <a:endParaRPr kumimoji="1" lang="ja-JP" altLang="en-US" dirty="0"/>
          </a:p>
        </p:txBody>
      </p:sp>
    </p:spTree>
    <p:extLst>
      <p:ext uri="{BB962C8B-B14F-4D97-AF65-F5344CB8AC3E}">
        <p14:creationId xmlns:p14="http://schemas.microsoft.com/office/powerpoint/2010/main" val="1640268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492120" cy="1477328"/>
          </a:xfrm>
          <a:prstGeom prst="rect">
            <a:avLst/>
          </a:prstGeom>
          <a:noFill/>
        </p:spPr>
        <p:txBody>
          <a:bodyPr wrap="none" rtlCol="0">
            <a:spAutoFit/>
          </a:bodyPr>
          <a:lstStyle/>
          <a:p>
            <a:r>
              <a:rPr kumimoji="1" lang="en-US" altLang="ja-JP" dirty="0" smtClean="0"/>
              <a:t>         </a:t>
            </a:r>
            <a:r>
              <a:rPr lang="en-US" altLang="ja-JP" sz="1100" dirty="0" err="1" smtClean="0"/>
              <a:t>ArraySubscript</a:t>
            </a:r>
            <a:endParaRPr kumimoji="1" lang="en-US" altLang="ja-JP" sz="1100" dirty="0" smtClean="0"/>
          </a:p>
          <a:p>
            <a:r>
              <a:rPr kumimoji="1" lang="ja-JP" altLang="en-US" dirty="0" smtClean="0"/>
              <a:t>・</a:t>
            </a:r>
            <a:r>
              <a:rPr kumimoji="1" lang="en-US" altLang="ja-JP" dirty="0" smtClean="0"/>
              <a:t>[ ] (</a:t>
            </a:r>
            <a:r>
              <a:rPr kumimoji="1" lang="ja-JP" altLang="en-US" dirty="0" smtClean="0"/>
              <a:t>配列添字</a:t>
            </a:r>
            <a:r>
              <a:rPr kumimoji="1" lang="en-US" altLang="ja-JP" dirty="0" smtClean="0"/>
              <a:t>)</a:t>
            </a:r>
            <a:r>
              <a:rPr kumimoji="1" lang="ja-JP" altLang="en-US" dirty="0" smtClean="0"/>
              <a:t>を知る</a:t>
            </a:r>
            <a:endParaRPr kumimoji="1" lang="en-US" altLang="ja-JP" dirty="0" smtClean="0"/>
          </a:p>
          <a:p>
            <a:r>
              <a:rPr lang="en-US" altLang="ja-JP" dirty="0"/>
              <a:t> </a:t>
            </a:r>
            <a:r>
              <a:rPr lang="en-US" altLang="ja-JP" dirty="0" smtClean="0"/>
              <a:t> </a:t>
            </a:r>
            <a:r>
              <a:rPr lang="ja-JP" altLang="en-US" dirty="0" smtClean="0"/>
              <a:t>　配列を使いこなすには</a:t>
            </a:r>
            <a:r>
              <a:rPr lang="en-US" altLang="ja-JP" dirty="0" smtClean="0"/>
              <a:t>[ ]</a:t>
            </a:r>
            <a:r>
              <a:rPr lang="ja-JP" altLang="en-US" dirty="0" smtClean="0"/>
              <a:t>をよく知りましょう。</a:t>
            </a:r>
            <a:r>
              <a:rPr lang="en-US" altLang="ja-JP" dirty="0"/>
              <a:t>[</a:t>
            </a:r>
            <a:r>
              <a:rPr lang="en-US" altLang="ja-JP" dirty="0" smtClean="0"/>
              <a:t> ]</a:t>
            </a:r>
            <a:r>
              <a:rPr lang="ja-JP" altLang="en-US" dirty="0" smtClean="0"/>
              <a:t>に</a:t>
            </a:r>
            <a:r>
              <a:rPr lang="ja-JP" altLang="en-US" dirty="0"/>
              <a:t>任意</a:t>
            </a:r>
            <a:r>
              <a:rPr lang="ja-JP" altLang="en-US" dirty="0" smtClean="0"/>
              <a:t>の要素番号を書くとその場所に</a:t>
            </a:r>
            <a:r>
              <a:rPr lang="en-US" altLang="ja-JP" dirty="0" smtClean="0"/>
              <a:t>Data</a:t>
            </a:r>
            <a:r>
              <a:rPr lang="ja-JP" altLang="en-US" dirty="0" smtClean="0"/>
              <a:t>を代入するなどの</a:t>
            </a:r>
            <a:r>
              <a:rPr lang="en-US" altLang="ja-JP" dirty="0" smtClean="0"/>
              <a:t>access</a:t>
            </a:r>
            <a:r>
              <a:rPr lang="ja-JP" altLang="en-US" dirty="0" smtClean="0"/>
              <a:t>が</a:t>
            </a:r>
            <a:endParaRPr lang="en-US" altLang="ja-JP" dirty="0" smtClean="0"/>
          </a:p>
          <a:p>
            <a:r>
              <a:rPr lang="ja-JP" altLang="en-US" dirty="0"/>
              <a:t>できること</a:t>
            </a:r>
            <a:r>
              <a:rPr lang="ja-JP" altLang="en-US" dirty="0" smtClean="0"/>
              <a:t>は、前の</a:t>
            </a:r>
            <a:r>
              <a:rPr lang="en-US" altLang="ja-JP" dirty="0"/>
              <a:t>page</a:t>
            </a:r>
            <a:r>
              <a:rPr lang="ja-JP" altLang="en-US" dirty="0" smtClean="0"/>
              <a:t>で知ったと思います。</a:t>
            </a:r>
            <a:endParaRPr lang="en-US" altLang="ja-JP" dirty="0" smtClean="0"/>
          </a:p>
          <a:p>
            <a:endParaRPr kumimoji="1" lang="ja-JP" altLang="en-US" dirty="0"/>
          </a:p>
        </p:txBody>
      </p:sp>
      <p:grpSp>
        <p:nvGrpSpPr>
          <p:cNvPr id="6" name="グループ化 5"/>
          <p:cNvGrpSpPr/>
          <p:nvPr/>
        </p:nvGrpSpPr>
        <p:grpSpPr>
          <a:xfrm>
            <a:off x="4753338" y="1180330"/>
            <a:ext cx="2483091" cy="780139"/>
            <a:chOff x="1349979" y="4377649"/>
            <a:chExt cx="2483091" cy="780139"/>
          </a:xfrm>
        </p:grpSpPr>
        <p:sp>
          <p:nvSpPr>
            <p:cNvPr id="7" name="正方形/長方形 6"/>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p:cNvGrpSpPr/>
          <p:nvPr/>
        </p:nvGrpSpPr>
        <p:grpSpPr>
          <a:xfrm>
            <a:off x="7255238" y="1180330"/>
            <a:ext cx="2483091" cy="780139"/>
            <a:chOff x="1349979" y="4377649"/>
            <a:chExt cx="2483091" cy="780139"/>
          </a:xfrm>
        </p:grpSpPr>
        <p:sp>
          <p:nvSpPr>
            <p:cNvPr id="36" name="正方形/長方形 35"/>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5898365" y="1179756"/>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65" name="正方形/長方形 64"/>
          <p:cNvSpPr/>
          <p:nvPr/>
        </p:nvSpPr>
        <p:spPr>
          <a:xfrm>
            <a:off x="6364676" y="1190133"/>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66" name="正方形/長方形 65"/>
          <p:cNvSpPr/>
          <p:nvPr/>
        </p:nvSpPr>
        <p:spPr>
          <a:xfrm>
            <a:off x="6795606" y="1190133"/>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67" name="正方形/長方形 66"/>
          <p:cNvSpPr/>
          <p:nvPr/>
        </p:nvSpPr>
        <p:spPr>
          <a:xfrm>
            <a:off x="7255179" y="1179756"/>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68" name="テキスト ボックス 67"/>
          <p:cNvSpPr txBox="1"/>
          <p:nvPr/>
        </p:nvSpPr>
        <p:spPr>
          <a:xfrm>
            <a:off x="5770022" y="1978443"/>
            <a:ext cx="284052" cy="369332"/>
          </a:xfrm>
          <a:prstGeom prst="rect">
            <a:avLst/>
          </a:prstGeom>
          <a:noFill/>
        </p:spPr>
        <p:txBody>
          <a:bodyPr wrap="none" rtlCol="0">
            <a:spAutoFit/>
          </a:bodyPr>
          <a:lstStyle/>
          <a:p>
            <a:r>
              <a:rPr kumimoji="1" lang="en-US" altLang="ja-JP" smtClean="0"/>
              <a:t>x</a:t>
            </a:r>
            <a:endParaRPr kumimoji="1" lang="ja-JP" altLang="en-US"/>
          </a:p>
        </p:txBody>
      </p:sp>
      <p:sp>
        <p:nvSpPr>
          <p:cNvPr id="69" name="テキスト ボックス 68"/>
          <p:cNvSpPr txBox="1"/>
          <p:nvPr/>
        </p:nvSpPr>
        <p:spPr>
          <a:xfrm>
            <a:off x="5894682" y="1987196"/>
            <a:ext cx="1851789" cy="369332"/>
          </a:xfrm>
          <a:prstGeom prst="rect">
            <a:avLst/>
          </a:prstGeom>
          <a:noFill/>
        </p:spPr>
        <p:txBody>
          <a:bodyPr wrap="none" rtlCol="0">
            <a:spAutoFit/>
          </a:bodyPr>
          <a:lstStyle/>
          <a:p>
            <a:r>
              <a:rPr kumimoji="1" lang="en-US" altLang="ja-JP" smtClean="0"/>
              <a:t>[0]    [1]   [2]    [3]</a:t>
            </a:r>
            <a:endParaRPr kumimoji="1" lang="ja-JP" altLang="en-US"/>
          </a:p>
        </p:txBody>
      </p:sp>
      <p:sp>
        <p:nvSpPr>
          <p:cNvPr id="71" name="テキスト ボックス 70"/>
          <p:cNvSpPr txBox="1"/>
          <p:nvPr/>
        </p:nvSpPr>
        <p:spPr>
          <a:xfrm>
            <a:off x="662746" y="1219181"/>
            <a:ext cx="2573940" cy="923330"/>
          </a:xfrm>
          <a:prstGeom prst="rect">
            <a:avLst/>
          </a:prstGeom>
          <a:noFill/>
        </p:spPr>
        <p:txBody>
          <a:bodyPr wrap="square" rtlCol="0">
            <a:spAutoFit/>
          </a:bodyPr>
          <a:lstStyle/>
          <a:p>
            <a:r>
              <a:rPr lang="en-US" altLang="ja-JP" dirty="0" err="1"/>
              <a:t>i</a:t>
            </a:r>
            <a:r>
              <a:rPr lang="en-US" altLang="ja-JP" dirty="0" err="1" smtClean="0"/>
              <a:t>nt</a:t>
            </a:r>
            <a:r>
              <a:rPr lang="en-US" altLang="ja-JP" dirty="0" smtClean="0"/>
              <a:t>  x</a:t>
            </a:r>
            <a:r>
              <a:rPr kumimoji="1" lang="en-US" altLang="ja-JP" dirty="0" smtClean="0"/>
              <a:t>[4];</a:t>
            </a:r>
          </a:p>
          <a:p>
            <a:endParaRPr lang="en-US" altLang="ja-JP" dirty="0"/>
          </a:p>
          <a:p>
            <a:r>
              <a:rPr lang="en-US" altLang="ja-JP" dirty="0" smtClean="0"/>
              <a:t>x</a:t>
            </a:r>
            <a:r>
              <a:rPr kumimoji="1" lang="en-US" altLang="ja-JP" dirty="0" smtClean="0"/>
              <a:t>[2] =10;</a:t>
            </a:r>
            <a:endParaRPr kumimoji="1" lang="ja-JP" altLang="en-US" dirty="0"/>
          </a:p>
        </p:txBody>
      </p:sp>
      <p:cxnSp>
        <p:nvCxnSpPr>
          <p:cNvPr id="73" name="直線コネクタ 72"/>
          <p:cNvCxnSpPr/>
          <p:nvPr/>
        </p:nvCxnSpPr>
        <p:spPr>
          <a:xfrm>
            <a:off x="986972" y="2142511"/>
            <a:ext cx="2734" cy="4461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978144" y="2570242"/>
            <a:ext cx="5988713" cy="58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flipV="1">
            <a:off x="6966857" y="2335414"/>
            <a:ext cx="34318" cy="27715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1017709" y="2212586"/>
            <a:ext cx="4705134" cy="369332"/>
          </a:xfrm>
          <a:prstGeom prst="rect">
            <a:avLst/>
          </a:prstGeom>
          <a:noFill/>
        </p:spPr>
        <p:txBody>
          <a:bodyPr wrap="none" rtlCol="0">
            <a:spAutoFit/>
          </a:bodyPr>
          <a:lstStyle/>
          <a:p>
            <a:r>
              <a:rPr lang="ja-JP" altLang="en-US" dirty="0" smtClean="0"/>
              <a:t>要素番号２</a:t>
            </a:r>
            <a:r>
              <a:rPr lang="ja-JP" altLang="en-US" dirty="0"/>
              <a:t>番目</a:t>
            </a:r>
            <a:r>
              <a:rPr lang="ja-JP" altLang="en-US" dirty="0" smtClean="0"/>
              <a:t>に</a:t>
            </a:r>
            <a:r>
              <a:rPr lang="en-US" altLang="ja-JP" dirty="0" smtClean="0"/>
              <a:t>access</a:t>
            </a:r>
            <a:r>
              <a:rPr lang="ja-JP" altLang="en-US" dirty="0" smtClean="0"/>
              <a:t>して１０を代入している</a:t>
            </a:r>
            <a:endParaRPr kumimoji="1" lang="ja-JP" altLang="en-US" dirty="0"/>
          </a:p>
        </p:txBody>
      </p:sp>
      <p:sp>
        <p:nvSpPr>
          <p:cNvPr id="80" name="テキスト ボックス 79"/>
          <p:cNvSpPr txBox="1"/>
          <p:nvPr/>
        </p:nvSpPr>
        <p:spPr>
          <a:xfrm>
            <a:off x="114435" y="2691123"/>
            <a:ext cx="12199558" cy="923330"/>
          </a:xfrm>
          <a:prstGeom prst="rect">
            <a:avLst/>
          </a:prstGeom>
          <a:noFill/>
        </p:spPr>
        <p:txBody>
          <a:bodyPr wrap="none" rtlCol="0">
            <a:spAutoFit/>
          </a:bodyPr>
          <a:lstStyle/>
          <a:p>
            <a:r>
              <a:rPr lang="ja-JP" altLang="en-US" dirty="0"/>
              <a:t>・</a:t>
            </a:r>
            <a:r>
              <a:rPr kumimoji="1" lang="en-US" altLang="ja-JP" dirty="0" smtClean="0"/>
              <a:t>[ ]</a:t>
            </a:r>
            <a:r>
              <a:rPr lang="ja-JP" altLang="en-US" dirty="0" smtClean="0"/>
              <a:t>がどのような役目をしているのか。</a:t>
            </a:r>
            <a:endParaRPr lang="en-US" altLang="ja-JP" dirty="0" smtClean="0"/>
          </a:p>
          <a:p>
            <a:r>
              <a:rPr kumimoji="1" lang="ja-JP" altLang="en-US" dirty="0"/>
              <a:t>　</a:t>
            </a:r>
            <a:r>
              <a:rPr kumimoji="1" lang="ja-JP" altLang="en-US" dirty="0" smtClean="0"/>
              <a:t>この</a:t>
            </a:r>
            <a:r>
              <a:rPr kumimoji="1" lang="en-US" altLang="ja-JP" dirty="0" smtClean="0"/>
              <a:t>[ ]</a:t>
            </a:r>
            <a:r>
              <a:rPr kumimoji="1" lang="ja-JP" altLang="en-US" dirty="0" smtClean="0"/>
              <a:t>は、配列の型分だけ</a:t>
            </a:r>
            <a:r>
              <a:rPr lang="en-US" altLang="ja-JP" dirty="0" smtClean="0"/>
              <a:t>address</a:t>
            </a:r>
            <a:r>
              <a:rPr lang="ja-JP" altLang="en-US" dirty="0" smtClean="0"/>
              <a:t>をずらす事ができます。</a:t>
            </a:r>
            <a:r>
              <a:rPr lang="ja-JP" altLang="en-US" dirty="0"/>
              <a:t>下の</a:t>
            </a:r>
            <a:r>
              <a:rPr lang="ja-JP" altLang="en-US" dirty="0" smtClean="0"/>
              <a:t>図では</a:t>
            </a:r>
            <a:r>
              <a:rPr lang="en-US" altLang="ja-JP" dirty="0" smtClean="0"/>
              <a:t>x[0]</a:t>
            </a:r>
            <a:r>
              <a:rPr lang="ja-JP" altLang="en-US" dirty="0" smtClean="0"/>
              <a:t>番目が</a:t>
            </a:r>
            <a:r>
              <a:rPr lang="en-US" altLang="ja-JP" dirty="0" smtClean="0"/>
              <a:t>0014</a:t>
            </a:r>
            <a:r>
              <a:rPr lang="ja-JP" altLang="en-US" dirty="0" smtClean="0"/>
              <a:t>番地です。型は</a:t>
            </a:r>
            <a:r>
              <a:rPr lang="en-US" altLang="ja-JP" err="1" smtClean="0"/>
              <a:t>int</a:t>
            </a:r>
            <a:r>
              <a:rPr lang="ja-JP" altLang="en-US" smtClean="0"/>
              <a:t>型なので</a:t>
            </a:r>
            <a:r>
              <a:rPr lang="en-US" altLang="ja-JP" smtClean="0"/>
              <a:t>4byte</a:t>
            </a:r>
            <a:r>
              <a:rPr lang="ja-JP" altLang="en-US" smtClean="0"/>
              <a:t>単位</a:t>
            </a:r>
            <a:endParaRPr lang="en-US" altLang="ja-JP" smtClean="0"/>
          </a:p>
          <a:p>
            <a:r>
              <a:rPr lang="ja-JP" altLang="en-US" smtClean="0"/>
              <a:t>で</a:t>
            </a:r>
            <a:r>
              <a:rPr lang="en-US" altLang="ja-JP" smtClean="0"/>
              <a:t>[ ]</a:t>
            </a:r>
            <a:r>
              <a:rPr lang="ja-JP" altLang="en-US" smtClean="0"/>
              <a:t>でずらせれます</a:t>
            </a:r>
            <a:r>
              <a:rPr kumimoji="1" lang="ja-JP" altLang="en-US" smtClean="0"/>
              <a:t>。</a:t>
            </a:r>
            <a:r>
              <a:rPr kumimoji="1" lang="en-US" altLang="ja-JP" dirty="0" smtClean="0"/>
              <a:t>[2]</a:t>
            </a:r>
            <a:r>
              <a:rPr kumimoji="1" lang="ja-JP" altLang="en-US" dirty="0" smtClean="0"/>
              <a:t>に</a:t>
            </a:r>
            <a:r>
              <a:rPr kumimoji="1" lang="en-US" altLang="ja-JP" dirty="0" smtClean="0"/>
              <a:t>Access</a:t>
            </a:r>
            <a:r>
              <a:rPr kumimoji="1" lang="ja-JP" altLang="en-US" dirty="0" smtClean="0"/>
              <a:t>する場合、</a:t>
            </a:r>
            <a:r>
              <a:rPr kumimoji="1" lang="en-US" altLang="ja-JP" dirty="0" smtClean="0"/>
              <a:t>byte</a:t>
            </a:r>
            <a:r>
              <a:rPr kumimoji="1" lang="ja-JP" altLang="en-US" dirty="0" smtClean="0"/>
              <a:t>は、</a:t>
            </a:r>
            <a:r>
              <a:rPr kumimoji="1" lang="en-US" altLang="ja-JP" dirty="0" smtClean="0"/>
              <a:t>0014+4</a:t>
            </a:r>
            <a:r>
              <a:rPr lang="en-US" altLang="ja-JP" dirty="0" smtClean="0"/>
              <a:t>byte×2</a:t>
            </a:r>
            <a:r>
              <a:rPr lang="ja-JP" altLang="en-US" dirty="0" smtClean="0"/>
              <a:t>となり、</a:t>
            </a:r>
            <a:r>
              <a:rPr lang="en-US" altLang="ja-JP" dirty="0" smtClean="0"/>
              <a:t>0022</a:t>
            </a:r>
            <a:r>
              <a:rPr lang="ja-JP" altLang="en-US" dirty="0" smtClean="0"/>
              <a:t>番地を指すことになります</a:t>
            </a:r>
            <a:endParaRPr kumimoji="1" lang="en-US" altLang="ja-JP" dirty="0" smtClean="0"/>
          </a:p>
        </p:txBody>
      </p:sp>
      <p:grpSp>
        <p:nvGrpSpPr>
          <p:cNvPr id="81" name="グループ化 80"/>
          <p:cNvGrpSpPr/>
          <p:nvPr/>
        </p:nvGrpSpPr>
        <p:grpSpPr>
          <a:xfrm>
            <a:off x="314580" y="4404778"/>
            <a:ext cx="2483091" cy="780139"/>
            <a:chOff x="1349979" y="4377649"/>
            <a:chExt cx="2483091" cy="780139"/>
          </a:xfrm>
        </p:grpSpPr>
        <p:sp>
          <p:nvSpPr>
            <p:cNvPr id="82" name="正方形/長方形 81"/>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p:nvGrpSpPr>
        <p:grpSpPr>
          <a:xfrm>
            <a:off x="2816480" y="4404778"/>
            <a:ext cx="2483091" cy="780139"/>
            <a:chOff x="1349979" y="4377649"/>
            <a:chExt cx="2483091" cy="780139"/>
          </a:xfrm>
        </p:grpSpPr>
        <p:sp>
          <p:nvSpPr>
            <p:cNvPr id="111" name="正方形/長方形 110"/>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9" name="正方形/長方形 138"/>
          <p:cNvSpPr/>
          <p:nvPr/>
        </p:nvSpPr>
        <p:spPr>
          <a:xfrm>
            <a:off x="1459607" y="4404204"/>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140" name="正方形/長方形 139"/>
          <p:cNvSpPr/>
          <p:nvPr/>
        </p:nvSpPr>
        <p:spPr>
          <a:xfrm>
            <a:off x="1925918" y="4414581"/>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141" name="正方形/長方形 140"/>
          <p:cNvSpPr/>
          <p:nvPr/>
        </p:nvSpPr>
        <p:spPr>
          <a:xfrm>
            <a:off x="2356848" y="4414581"/>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142" name="正方形/長方形 141"/>
          <p:cNvSpPr/>
          <p:nvPr/>
        </p:nvSpPr>
        <p:spPr>
          <a:xfrm>
            <a:off x="2816421" y="4404204"/>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143" name="テキスト ボックス 142"/>
          <p:cNvSpPr txBox="1"/>
          <p:nvPr/>
        </p:nvSpPr>
        <p:spPr>
          <a:xfrm>
            <a:off x="1331264" y="5202891"/>
            <a:ext cx="284052" cy="369332"/>
          </a:xfrm>
          <a:prstGeom prst="rect">
            <a:avLst/>
          </a:prstGeom>
          <a:noFill/>
        </p:spPr>
        <p:txBody>
          <a:bodyPr wrap="none" rtlCol="0">
            <a:spAutoFit/>
          </a:bodyPr>
          <a:lstStyle/>
          <a:p>
            <a:r>
              <a:rPr kumimoji="1" lang="en-US" altLang="ja-JP" smtClean="0"/>
              <a:t>x</a:t>
            </a:r>
            <a:endParaRPr kumimoji="1" lang="ja-JP" altLang="en-US"/>
          </a:p>
        </p:txBody>
      </p:sp>
      <p:sp>
        <p:nvSpPr>
          <p:cNvPr id="144" name="テキスト ボックス 143"/>
          <p:cNvSpPr txBox="1"/>
          <p:nvPr/>
        </p:nvSpPr>
        <p:spPr>
          <a:xfrm>
            <a:off x="1455924" y="5211644"/>
            <a:ext cx="1851789" cy="369332"/>
          </a:xfrm>
          <a:prstGeom prst="rect">
            <a:avLst/>
          </a:prstGeom>
          <a:noFill/>
        </p:spPr>
        <p:txBody>
          <a:bodyPr wrap="none" rtlCol="0">
            <a:spAutoFit/>
          </a:bodyPr>
          <a:lstStyle/>
          <a:p>
            <a:r>
              <a:rPr kumimoji="1" lang="en-US" altLang="ja-JP" smtClean="0"/>
              <a:t>[0]    [1]   [2]    [3]</a:t>
            </a:r>
            <a:endParaRPr kumimoji="1" lang="ja-JP" altLang="en-US"/>
          </a:p>
        </p:txBody>
      </p:sp>
      <p:sp>
        <p:nvSpPr>
          <p:cNvPr id="145" name="テキスト ボックス 144"/>
          <p:cNvSpPr txBox="1"/>
          <p:nvPr/>
        </p:nvSpPr>
        <p:spPr>
          <a:xfrm>
            <a:off x="1910099" y="4034872"/>
            <a:ext cx="834587" cy="369332"/>
          </a:xfrm>
          <a:prstGeom prst="rect">
            <a:avLst/>
          </a:prstGeom>
          <a:noFill/>
        </p:spPr>
        <p:txBody>
          <a:bodyPr wrap="none" rtlCol="0">
            <a:spAutoFit/>
          </a:bodyPr>
          <a:lstStyle/>
          <a:p>
            <a:r>
              <a:rPr kumimoji="1" lang="en-US" altLang="ja-JP" dirty="0" smtClean="0"/>
              <a:t>16byte</a:t>
            </a:r>
            <a:endParaRPr kumimoji="1" lang="ja-JP" altLang="en-US" dirty="0"/>
          </a:p>
        </p:txBody>
      </p:sp>
      <p:cxnSp>
        <p:nvCxnSpPr>
          <p:cNvPr id="146" name="直線矢印コネクタ 145"/>
          <p:cNvCxnSpPr/>
          <p:nvPr/>
        </p:nvCxnSpPr>
        <p:spPr>
          <a:xfrm flipV="1">
            <a:off x="1465838" y="5190016"/>
            <a:ext cx="7452" cy="4914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8" name="テキスト ボックス 147"/>
          <p:cNvSpPr txBox="1"/>
          <p:nvPr/>
        </p:nvSpPr>
        <p:spPr>
          <a:xfrm>
            <a:off x="1302479" y="5651247"/>
            <a:ext cx="652743" cy="369332"/>
          </a:xfrm>
          <a:prstGeom prst="rect">
            <a:avLst/>
          </a:prstGeom>
          <a:noFill/>
        </p:spPr>
        <p:txBody>
          <a:bodyPr wrap="none" rtlCol="0">
            <a:spAutoFit/>
          </a:bodyPr>
          <a:lstStyle/>
          <a:p>
            <a:r>
              <a:rPr kumimoji="1" lang="en-US" altLang="ja-JP" dirty="0" smtClean="0"/>
              <a:t>0014</a:t>
            </a:r>
            <a:endParaRPr kumimoji="1" lang="ja-JP" altLang="en-US" dirty="0"/>
          </a:p>
        </p:txBody>
      </p:sp>
      <p:cxnSp>
        <p:nvCxnSpPr>
          <p:cNvPr id="149" name="直線矢印コネクタ 148"/>
          <p:cNvCxnSpPr/>
          <p:nvPr/>
        </p:nvCxnSpPr>
        <p:spPr>
          <a:xfrm flipH="1" flipV="1">
            <a:off x="314580" y="5219993"/>
            <a:ext cx="42109" cy="3522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1" name="テキスト ボックス 150"/>
          <p:cNvSpPr txBox="1"/>
          <p:nvPr/>
        </p:nvSpPr>
        <p:spPr>
          <a:xfrm>
            <a:off x="15770" y="5651247"/>
            <a:ext cx="652743" cy="369332"/>
          </a:xfrm>
          <a:prstGeom prst="rect">
            <a:avLst/>
          </a:prstGeom>
          <a:noFill/>
        </p:spPr>
        <p:txBody>
          <a:bodyPr wrap="none" rtlCol="0">
            <a:spAutoFit/>
          </a:bodyPr>
          <a:lstStyle/>
          <a:p>
            <a:r>
              <a:rPr kumimoji="1" lang="en-US" altLang="ja-JP" dirty="0" smtClean="0"/>
              <a:t>0000</a:t>
            </a:r>
            <a:endParaRPr kumimoji="1" lang="ja-JP" altLang="en-US" dirty="0"/>
          </a:p>
        </p:txBody>
      </p:sp>
      <p:cxnSp>
        <p:nvCxnSpPr>
          <p:cNvPr id="153" name="直線矢印コネクタ 152"/>
          <p:cNvCxnSpPr/>
          <p:nvPr/>
        </p:nvCxnSpPr>
        <p:spPr>
          <a:xfrm>
            <a:off x="5342388" y="4597650"/>
            <a:ext cx="1277413"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5417310" y="4791047"/>
            <a:ext cx="1191352" cy="369332"/>
          </a:xfrm>
          <a:prstGeom prst="rect">
            <a:avLst/>
          </a:prstGeom>
          <a:noFill/>
        </p:spPr>
        <p:txBody>
          <a:bodyPr wrap="none" rtlCol="0">
            <a:spAutoFit/>
          </a:bodyPr>
          <a:lstStyle/>
          <a:p>
            <a:r>
              <a:rPr lang="en-US" altLang="ja-JP" dirty="0"/>
              <a:t>x</a:t>
            </a:r>
            <a:r>
              <a:rPr kumimoji="1" lang="en-US" altLang="ja-JP" dirty="0" smtClean="0"/>
              <a:t>[2]</a:t>
            </a:r>
            <a:r>
              <a:rPr kumimoji="1" lang="ja-JP" altLang="en-US" dirty="0" smtClean="0"/>
              <a:t>を指す</a:t>
            </a:r>
            <a:endParaRPr kumimoji="1" lang="ja-JP" altLang="en-US" dirty="0"/>
          </a:p>
        </p:txBody>
      </p:sp>
      <p:grpSp>
        <p:nvGrpSpPr>
          <p:cNvPr id="157" name="グループ化 156"/>
          <p:cNvGrpSpPr/>
          <p:nvPr/>
        </p:nvGrpSpPr>
        <p:grpSpPr>
          <a:xfrm>
            <a:off x="6716655" y="4400977"/>
            <a:ext cx="2483091" cy="780139"/>
            <a:chOff x="1349979" y="4377649"/>
            <a:chExt cx="2483091" cy="780139"/>
          </a:xfrm>
        </p:grpSpPr>
        <p:sp>
          <p:nvSpPr>
            <p:cNvPr id="158" name="正方形/長方形 157"/>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正方形/長方形 159"/>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正方形/長方形 160"/>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正方形/長方形 169"/>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正方形/長方形 170"/>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正方形/長方形 183"/>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p:cNvGrpSpPr/>
          <p:nvPr/>
        </p:nvGrpSpPr>
        <p:grpSpPr>
          <a:xfrm>
            <a:off x="9218555" y="4400977"/>
            <a:ext cx="2483091" cy="780139"/>
            <a:chOff x="1349979" y="4377649"/>
            <a:chExt cx="2483091" cy="780139"/>
          </a:xfrm>
        </p:grpSpPr>
        <p:sp>
          <p:nvSpPr>
            <p:cNvPr id="187" name="正方形/長方形 186"/>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正方形/長方形 187"/>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正方形/長方形 188"/>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正方形/長方形 192"/>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正方形/長方形 196"/>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正方形/長方形 197"/>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正方形/長方形 198"/>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正方形/長方形 200"/>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正方形/長方形 209"/>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正方形/長方形 210"/>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正方形/長方形 211"/>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正方形/長方形 213"/>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5" name="正方形/長方形 214"/>
          <p:cNvSpPr/>
          <p:nvPr/>
        </p:nvSpPr>
        <p:spPr>
          <a:xfrm>
            <a:off x="7861682" y="4400403"/>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216" name="正方形/長方形 215"/>
          <p:cNvSpPr/>
          <p:nvPr/>
        </p:nvSpPr>
        <p:spPr>
          <a:xfrm>
            <a:off x="8327993" y="4410780"/>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217" name="正方形/長方形 216"/>
          <p:cNvSpPr/>
          <p:nvPr/>
        </p:nvSpPr>
        <p:spPr>
          <a:xfrm>
            <a:off x="8758923" y="4410780"/>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218" name="正方形/長方形 217"/>
          <p:cNvSpPr/>
          <p:nvPr/>
        </p:nvSpPr>
        <p:spPr>
          <a:xfrm>
            <a:off x="9218496" y="4400403"/>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cxnSp>
        <p:nvCxnSpPr>
          <p:cNvPr id="221" name="直線矢印コネクタ 220"/>
          <p:cNvCxnSpPr>
            <a:stCxn id="222" idx="0"/>
          </p:cNvCxnSpPr>
          <p:nvPr/>
        </p:nvCxnSpPr>
        <p:spPr>
          <a:xfrm flipV="1">
            <a:off x="7845644" y="5155360"/>
            <a:ext cx="19764" cy="3562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2" name="テキスト ボックス 221"/>
          <p:cNvSpPr txBox="1"/>
          <p:nvPr/>
        </p:nvSpPr>
        <p:spPr>
          <a:xfrm>
            <a:off x="7519272" y="5511634"/>
            <a:ext cx="652743" cy="369332"/>
          </a:xfrm>
          <a:prstGeom prst="rect">
            <a:avLst/>
          </a:prstGeom>
          <a:noFill/>
        </p:spPr>
        <p:txBody>
          <a:bodyPr wrap="none" rtlCol="0">
            <a:spAutoFit/>
          </a:bodyPr>
          <a:lstStyle/>
          <a:p>
            <a:r>
              <a:rPr kumimoji="1" lang="en-US" altLang="ja-JP" dirty="0" smtClean="0"/>
              <a:t>0014</a:t>
            </a:r>
            <a:endParaRPr kumimoji="1" lang="ja-JP" altLang="en-US" dirty="0"/>
          </a:p>
        </p:txBody>
      </p:sp>
      <p:cxnSp>
        <p:nvCxnSpPr>
          <p:cNvPr id="224" name="直線矢印コネクタ 223"/>
          <p:cNvCxnSpPr>
            <a:stCxn id="225" idx="0"/>
          </p:cNvCxnSpPr>
          <p:nvPr/>
        </p:nvCxnSpPr>
        <p:spPr>
          <a:xfrm flipH="1" flipV="1">
            <a:off x="8742171" y="5196592"/>
            <a:ext cx="129154" cy="3150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5" name="テキスト ボックス 224"/>
          <p:cNvSpPr txBox="1"/>
          <p:nvPr/>
        </p:nvSpPr>
        <p:spPr>
          <a:xfrm>
            <a:off x="8544953" y="5511634"/>
            <a:ext cx="652743" cy="369332"/>
          </a:xfrm>
          <a:prstGeom prst="rect">
            <a:avLst/>
          </a:prstGeom>
          <a:noFill/>
        </p:spPr>
        <p:txBody>
          <a:bodyPr wrap="none" rtlCol="0">
            <a:spAutoFit/>
          </a:bodyPr>
          <a:lstStyle/>
          <a:p>
            <a:r>
              <a:rPr kumimoji="1" lang="en-US" altLang="ja-JP" dirty="0" smtClean="0"/>
              <a:t>0022</a:t>
            </a:r>
            <a:endParaRPr kumimoji="1" lang="ja-JP" altLang="en-US" dirty="0"/>
          </a:p>
        </p:txBody>
      </p:sp>
      <p:sp>
        <p:nvSpPr>
          <p:cNvPr id="226" name="テキスト ボックス 225"/>
          <p:cNvSpPr txBox="1"/>
          <p:nvPr/>
        </p:nvSpPr>
        <p:spPr>
          <a:xfrm>
            <a:off x="2030868" y="6325507"/>
            <a:ext cx="8613127" cy="369332"/>
          </a:xfrm>
          <a:prstGeom prst="rect">
            <a:avLst/>
          </a:prstGeom>
          <a:noFill/>
        </p:spPr>
        <p:txBody>
          <a:bodyPr wrap="none" rtlCol="0">
            <a:spAutoFit/>
          </a:bodyPr>
          <a:lstStyle/>
          <a:p>
            <a:r>
              <a:rPr kumimoji="1" lang="ja-JP" altLang="en-US" dirty="0" smtClean="0"/>
              <a:t>配列</a:t>
            </a:r>
            <a:r>
              <a:rPr kumimoji="1" lang="en-US" altLang="ja-JP" dirty="0" smtClean="0"/>
              <a:t>x</a:t>
            </a:r>
            <a:r>
              <a:rPr lang="ja-JP" altLang="en-US" dirty="0" smtClean="0"/>
              <a:t>の</a:t>
            </a:r>
            <a:r>
              <a:rPr lang="en-US" altLang="ja-JP" dirty="0" smtClean="0"/>
              <a:t>address</a:t>
            </a:r>
            <a:r>
              <a:rPr lang="ja-JP" altLang="en-US" dirty="0" smtClean="0"/>
              <a:t>　</a:t>
            </a:r>
            <a:r>
              <a:rPr lang="en-US" altLang="ja-JP" dirty="0" smtClean="0"/>
              <a:t>+</a:t>
            </a:r>
            <a:r>
              <a:rPr lang="ja-JP" altLang="en-US" dirty="0" smtClean="0"/>
              <a:t>　</a:t>
            </a:r>
            <a:r>
              <a:rPr lang="en-US" altLang="ja-JP" dirty="0" err="1" smtClean="0"/>
              <a:t>int</a:t>
            </a:r>
            <a:r>
              <a:rPr lang="ja-JP" altLang="en-US" dirty="0" smtClean="0"/>
              <a:t>型　</a:t>
            </a:r>
            <a:r>
              <a:rPr lang="en-US" altLang="ja-JP" dirty="0" smtClean="0"/>
              <a:t>×</a:t>
            </a:r>
            <a:r>
              <a:rPr lang="ja-JP" altLang="en-US" dirty="0" smtClean="0"/>
              <a:t>　配列</a:t>
            </a:r>
            <a:r>
              <a:rPr lang="en-US" altLang="ja-JP" dirty="0" smtClean="0"/>
              <a:t>x</a:t>
            </a:r>
            <a:r>
              <a:rPr lang="ja-JP" altLang="en-US" dirty="0" smtClean="0"/>
              <a:t>指定する要素番号　＝　指す（指定）場所の</a:t>
            </a:r>
            <a:r>
              <a:rPr lang="en-US" altLang="ja-JP" dirty="0" smtClean="0"/>
              <a:t>address</a:t>
            </a:r>
            <a:endParaRPr kumimoji="1" lang="ja-JP" altLang="en-US" dirty="0"/>
          </a:p>
        </p:txBody>
      </p:sp>
      <p:sp>
        <p:nvSpPr>
          <p:cNvPr id="235" name="円/楕円 234"/>
          <p:cNvSpPr/>
          <p:nvPr/>
        </p:nvSpPr>
        <p:spPr>
          <a:xfrm>
            <a:off x="8444530" y="5511634"/>
            <a:ext cx="858244"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テキスト ボックス 236"/>
          <p:cNvSpPr txBox="1"/>
          <p:nvPr/>
        </p:nvSpPr>
        <p:spPr>
          <a:xfrm>
            <a:off x="2451864" y="6037342"/>
            <a:ext cx="652743" cy="369332"/>
          </a:xfrm>
          <a:prstGeom prst="rect">
            <a:avLst/>
          </a:prstGeom>
          <a:noFill/>
        </p:spPr>
        <p:txBody>
          <a:bodyPr wrap="none" rtlCol="0">
            <a:spAutoFit/>
          </a:bodyPr>
          <a:lstStyle/>
          <a:p>
            <a:r>
              <a:rPr kumimoji="1" lang="en-US" altLang="ja-JP" dirty="0" smtClean="0"/>
              <a:t>0014</a:t>
            </a:r>
            <a:endParaRPr kumimoji="1" lang="ja-JP" altLang="en-US" dirty="0"/>
          </a:p>
        </p:txBody>
      </p:sp>
      <p:sp>
        <p:nvSpPr>
          <p:cNvPr id="238" name="テキスト ボックス 237"/>
          <p:cNvSpPr txBox="1"/>
          <p:nvPr/>
        </p:nvSpPr>
        <p:spPr>
          <a:xfrm>
            <a:off x="3874388" y="6037342"/>
            <a:ext cx="717569" cy="369332"/>
          </a:xfrm>
          <a:prstGeom prst="rect">
            <a:avLst/>
          </a:prstGeom>
          <a:noFill/>
        </p:spPr>
        <p:txBody>
          <a:bodyPr wrap="none" rtlCol="0">
            <a:spAutoFit/>
          </a:bodyPr>
          <a:lstStyle/>
          <a:p>
            <a:r>
              <a:rPr kumimoji="1" lang="en-US" altLang="ja-JP" dirty="0" smtClean="0"/>
              <a:t>4byte</a:t>
            </a:r>
            <a:endParaRPr kumimoji="1" lang="ja-JP" altLang="en-US" dirty="0"/>
          </a:p>
        </p:txBody>
      </p:sp>
      <p:sp>
        <p:nvSpPr>
          <p:cNvPr id="239" name="テキスト ボックス 238"/>
          <p:cNvSpPr txBox="1"/>
          <p:nvPr/>
        </p:nvSpPr>
        <p:spPr>
          <a:xfrm>
            <a:off x="6656389" y="6037342"/>
            <a:ext cx="442750" cy="369332"/>
          </a:xfrm>
          <a:prstGeom prst="rect">
            <a:avLst/>
          </a:prstGeom>
          <a:noFill/>
        </p:spPr>
        <p:txBody>
          <a:bodyPr wrap="none" rtlCol="0">
            <a:spAutoFit/>
          </a:bodyPr>
          <a:lstStyle/>
          <a:p>
            <a:r>
              <a:rPr kumimoji="1" lang="en-US" altLang="ja-JP" dirty="0" smtClean="0"/>
              <a:t>[2]</a:t>
            </a:r>
            <a:endParaRPr kumimoji="1" lang="ja-JP" altLang="en-US" dirty="0"/>
          </a:p>
        </p:txBody>
      </p:sp>
      <p:sp>
        <p:nvSpPr>
          <p:cNvPr id="240" name="テキスト ボックス 239"/>
          <p:cNvSpPr txBox="1"/>
          <p:nvPr/>
        </p:nvSpPr>
        <p:spPr>
          <a:xfrm>
            <a:off x="8609206" y="6067580"/>
            <a:ext cx="652743" cy="369332"/>
          </a:xfrm>
          <a:prstGeom prst="rect">
            <a:avLst/>
          </a:prstGeom>
          <a:noFill/>
        </p:spPr>
        <p:txBody>
          <a:bodyPr wrap="none" rtlCol="0">
            <a:spAutoFit/>
          </a:bodyPr>
          <a:lstStyle/>
          <a:p>
            <a:r>
              <a:rPr kumimoji="1" lang="en-US" altLang="ja-JP" dirty="0" smtClean="0"/>
              <a:t>0022</a:t>
            </a:r>
            <a:endParaRPr kumimoji="1" lang="ja-JP" altLang="en-US" dirty="0"/>
          </a:p>
        </p:txBody>
      </p:sp>
    </p:spTree>
    <p:extLst>
      <p:ext uri="{BB962C8B-B14F-4D97-AF65-F5344CB8AC3E}">
        <p14:creationId xmlns:p14="http://schemas.microsoft.com/office/powerpoint/2010/main" val="419289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3200" y="232229"/>
            <a:ext cx="11309378" cy="923330"/>
          </a:xfrm>
          <a:prstGeom prst="rect">
            <a:avLst/>
          </a:prstGeom>
          <a:noFill/>
        </p:spPr>
        <p:txBody>
          <a:bodyPr wrap="none" rtlCol="0">
            <a:spAutoFit/>
          </a:bodyPr>
          <a:lstStyle/>
          <a:p>
            <a:r>
              <a:rPr kumimoji="1" lang="ja-JP" altLang="en-US" dirty="0" smtClean="0"/>
              <a:t>・配列の初期化を知る</a:t>
            </a:r>
            <a:endParaRPr kumimoji="1" lang="en-US" altLang="ja-JP" dirty="0" smtClean="0"/>
          </a:p>
          <a:p>
            <a:r>
              <a:rPr lang="ja-JP" altLang="en-US" dirty="0"/>
              <a:t>　</a:t>
            </a:r>
            <a:r>
              <a:rPr lang="ja-JP" altLang="en-US" dirty="0" smtClean="0"/>
              <a:t>　下の描画</a:t>
            </a:r>
            <a:r>
              <a:rPr lang="en-US" altLang="ja-JP" dirty="0" smtClean="0"/>
              <a:t>Color</a:t>
            </a:r>
            <a:r>
              <a:rPr lang="ja-JP" altLang="en-US" dirty="0" smtClean="0"/>
              <a:t>情報を見ると配列だとわかりますが、直接</a:t>
            </a:r>
            <a:r>
              <a:rPr lang="en-US" altLang="ja-JP" dirty="0" smtClean="0"/>
              <a:t>Data</a:t>
            </a:r>
            <a:r>
              <a:rPr lang="ja-JP" altLang="en-US" dirty="0" smtClean="0"/>
              <a:t>を入れていることがわかります。</a:t>
            </a:r>
            <a:r>
              <a:rPr lang="ja-JP" altLang="en-US" dirty="0" smtClean="0">
                <a:solidFill>
                  <a:srgbClr val="FF0000"/>
                </a:solidFill>
              </a:rPr>
              <a:t>配列は作成時のみ</a:t>
            </a:r>
            <a:endParaRPr lang="en-US" altLang="ja-JP" dirty="0" smtClean="0">
              <a:solidFill>
                <a:srgbClr val="FF0000"/>
              </a:solidFill>
            </a:endParaRPr>
          </a:p>
          <a:p>
            <a:r>
              <a:rPr lang="ja-JP" altLang="en-US" dirty="0" smtClean="0">
                <a:solidFill>
                  <a:srgbClr val="FF0000"/>
                </a:solidFill>
              </a:rPr>
              <a:t>直接</a:t>
            </a:r>
            <a:r>
              <a:rPr lang="en-US" altLang="ja-JP" dirty="0" smtClean="0">
                <a:solidFill>
                  <a:srgbClr val="FF0000"/>
                </a:solidFill>
              </a:rPr>
              <a:t>Data</a:t>
            </a:r>
            <a:r>
              <a:rPr lang="ja-JP" altLang="en-US" dirty="0" smtClean="0">
                <a:solidFill>
                  <a:srgbClr val="FF0000"/>
                </a:solidFill>
              </a:rPr>
              <a:t>を入れる初期化が可能</a:t>
            </a:r>
            <a:r>
              <a:rPr lang="ja-JP" altLang="en-US" dirty="0" smtClean="0"/>
              <a:t>です。</a:t>
            </a:r>
            <a:endParaRPr kumimoji="1" lang="ja-JP" altLang="en-US" dirty="0"/>
          </a:p>
        </p:txBody>
      </p:sp>
      <p:pic>
        <p:nvPicPr>
          <p:cNvPr id="5" name="図 4"/>
          <p:cNvPicPr>
            <a:picLocks noChangeAspect="1"/>
          </p:cNvPicPr>
          <p:nvPr/>
        </p:nvPicPr>
        <p:blipFill>
          <a:blip r:embed="rId2"/>
          <a:stretch>
            <a:fillRect/>
          </a:stretch>
        </p:blipFill>
        <p:spPr>
          <a:xfrm>
            <a:off x="1352096" y="1407916"/>
            <a:ext cx="8062576" cy="676715"/>
          </a:xfrm>
          <a:prstGeom prst="rect">
            <a:avLst/>
          </a:prstGeom>
          <a:ln>
            <a:solidFill>
              <a:schemeClr val="tx1"/>
            </a:solidFill>
          </a:ln>
        </p:spPr>
      </p:pic>
      <p:sp>
        <p:nvSpPr>
          <p:cNvPr id="10" name="テキスト ボックス 9"/>
          <p:cNvSpPr txBox="1"/>
          <p:nvPr/>
        </p:nvSpPr>
        <p:spPr>
          <a:xfrm>
            <a:off x="203200" y="2249714"/>
            <a:ext cx="5219699" cy="1200329"/>
          </a:xfrm>
          <a:prstGeom prst="rect">
            <a:avLst/>
          </a:prstGeom>
          <a:noFill/>
        </p:spPr>
        <p:txBody>
          <a:bodyPr wrap="none" rtlCol="0">
            <a:spAutoFit/>
          </a:bodyPr>
          <a:lstStyle/>
          <a:p>
            <a:r>
              <a:rPr lang="en-US" altLang="ja-JP" dirty="0"/>
              <a:t> </a:t>
            </a:r>
            <a:r>
              <a:rPr lang="ja-JP" altLang="en-US" dirty="0" smtClean="0"/>
              <a:t>　　　　　　　　</a:t>
            </a:r>
            <a:r>
              <a:rPr lang="en-US" altLang="ja-JP" dirty="0" smtClean="0"/>
              <a:t>[ </a:t>
            </a:r>
            <a:r>
              <a:rPr lang="en-US" altLang="ja-JP" dirty="0"/>
              <a:t>0 ]     [ 1 ]    [ 2 ]   [ 3 ]</a:t>
            </a:r>
          </a:p>
          <a:p>
            <a:r>
              <a:rPr lang="en-US" altLang="ja-JP" dirty="0"/>
              <a:t>float c [4]  =  { 1.0f  ,  1.0f  , 1.0f , 1.0f };</a:t>
            </a:r>
          </a:p>
          <a:p>
            <a:endParaRPr lang="en-US" altLang="ja-JP" dirty="0"/>
          </a:p>
          <a:p>
            <a:r>
              <a:rPr lang="ja-JP" altLang="en-US" dirty="0"/>
              <a:t>｛　</a:t>
            </a:r>
            <a:r>
              <a:rPr lang="ja-JP" altLang="en-US" dirty="0" smtClean="0"/>
              <a:t>　、</a:t>
            </a:r>
            <a:r>
              <a:rPr lang="ja-JP" altLang="en-US" dirty="0"/>
              <a:t>　、　｝で各要素に値をいれることが</a:t>
            </a:r>
            <a:r>
              <a:rPr lang="ja-JP" altLang="en-US" dirty="0" smtClean="0"/>
              <a:t>できる。　</a:t>
            </a:r>
            <a:endParaRPr kumimoji="1" lang="ja-JP" altLang="en-US" dirty="0"/>
          </a:p>
        </p:txBody>
      </p:sp>
      <p:sp>
        <p:nvSpPr>
          <p:cNvPr id="11" name="テキスト ボックス 10"/>
          <p:cNvSpPr txBox="1"/>
          <p:nvPr/>
        </p:nvSpPr>
        <p:spPr>
          <a:xfrm>
            <a:off x="203200" y="3657600"/>
            <a:ext cx="5841856" cy="369332"/>
          </a:xfrm>
          <a:prstGeom prst="rect">
            <a:avLst/>
          </a:prstGeom>
          <a:noFill/>
        </p:spPr>
        <p:txBody>
          <a:bodyPr wrap="none" rtlCol="0">
            <a:spAutoFit/>
          </a:bodyPr>
          <a:lstStyle/>
          <a:p>
            <a:r>
              <a:rPr kumimoji="1" lang="ja-JP" altLang="en-US" dirty="0" smtClean="0"/>
              <a:t>・配列名は、</a:t>
            </a:r>
            <a:r>
              <a:rPr lang="ja-JP" altLang="en-US" dirty="0"/>
              <a:t>配列</a:t>
            </a:r>
            <a:r>
              <a:rPr lang="ja-JP" altLang="en-US" dirty="0" smtClean="0"/>
              <a:t>の</a:t>
            </a:r>
            <a:r>
              <a:rPr lang="en-US" altLang="ja-JP" dirty="0" smtClean="0"/>
              <a:t>address</a:t>
            </a:r>
            <a:r>
              <a:rPr lang="ja-JP" altLang="en-US" smtClean="0"/>
              <a:t>情報だけなので注意</a:t>
            </a:r>
            <a:r>
              <a:rPr lang="ja-JP" altLang="en-US" dirty="0" smtClean="0"/>
              <a:t>しましょう。</a:t>
            </a:r>
            <a:endParaRPr kumimoji="1" lang="ja-JP" altLang="en-US" dirty="0"/>
          </a:p>
        </p:txBody>
      </p:sp>
      <p:grpSp>
        <p:nvGrpSpPr>
          <p:cNvPr id="12" name="グループ化 11"/>
          <p:cNvGrpSpPr/>
          <p:nvPr/>
        </p:nvGrpSpPr>
        <p:grpSpPr>
          <a:xfrm>
            <a:off x="2158193" y="4349856"/>
            <a:ext cx="2483091" cy="780139"/>
            <a:chOff x="1349979" y="4377649"/>
            <a:chExt cx="2483091" cy="780139"/>
          </a:xfrm>
        </p:grpSpPr>
        <p:sp>
          <p:nvSpPr>
            <p:cNvPr id="13" name="正方形/長方形 12"/>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4660093" y="4349856"/>
            <a:ext cx="2483091" cy="780139"/>
            <a:chOff x="1349979" y="4377649"/>
            <a:chExt cx="2483091" cy="780139"/>
          </a:xfrm>
        </p:grpSpPr>
        <p:sp>
          <p:nvSpPr>
            <p:cNvPr id="42" name="正方形/長方形 41"/>
            <p:cNvSpPr/>
            <p:nvPr/>
          </p:nvSpPr>
          <p:spPr>
            <a:xfrm>
              <a:off x="13499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14372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5244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6166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7039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7911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846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9718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0590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1513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2385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3257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4170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5042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25945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6818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7690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861279"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2948512" y="4385250"/>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35745"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1292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2164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3036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395909"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3483142" y="4383662"/>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570375" y="4382074"/>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661618"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748851" y="4377649"/>
              <a:ext cx="84219" cy="772538"/>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0" name="正方形/長方形 69"/>
          <p:cNvSpPr/>
          <p:nvPr/>
        </p:nvSpPr>
        <p:spPr>
          <a:xfrm>
            <a:off x="3303220" y="4349282"/>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71" name="正方形/長方形 70"/>
          <p:cNvSpPr/>
          <p:nvPr/>
        </p:nvSpPr>
        <p:spPr>
          <a:xfrm>
            <a:off x="3769531" y="4359659"/>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72" name="正方形/長方形 71"/>
          <p:cNvSpPr/>
          <p:nvPr/>
        </p:nvSpPr>
        <p:spPr>
          <a:xfrm>
            <a:off x="4200461" y="4359659"/>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73" name="正方形/長方形 72"/>
          <p:cNvSpPr/>
          <p:nvPr/>
        </p:nvSpPr>
        <p:spPr>
          <a:xfrm>
            <a:off x="4660034" y="4349282"/>
            <a:ext cx="439067" cy="785812"/>
          </a:xfrm>
          <a:prstGeom prst="rect">
            <a:avLst/>
          </a:prstGeom>
          <a:solidFill>
            <a:srgbClr val="C00000">
              <a:alpha val="64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４</a:t>
            </a:r>
            <a:endParaRPr kumimoji="1" lang="en-US" altLang="ja-JP" smtClean="0"/>
          </a:p>
          <a:p>
            <a:pPr algn="ctr"/>
            <a:r>
              <a:rPr lang="en-US" altLang="ja-JP" sz="1050" smtClean="0"/>
              <a:t>byte</a:t>
            </a:r>
            <a:endParaRPr kumimoji="1" lang="ja-JP" altLang="en-US" sz="1050"/>
          </a:p>
        </p:txBody>
      </p:sp>
      <p:sp>
        <p:nvSpPr>
          <p:cNvPr id="74" name="テキスト ボックス 73"/>
          <p:cNvSpPr txBox="1"/>
          <p:nvPr/>
        </p:nvSpPr>
        <p:spPr>
          <a:xfrm>
            <a:off x="3043742" y="5158723"/>
            <a:ext cx="28405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75" name="テキスト ボックス 74"/>
          <p:cNvSpPr txBox="1"/>
          <p:nvPr/>
        </p:nvSpPr>
        <p:spPr>
          <a:xfrm>
            <a:off x="3299537" y="5156722"/>
            <a:ext cx="1851789" cy="369332"/>
          </a:xfrm>
          <a:prstGeom prst="rect">
            <a:avLst/>
          </a:prstGeom>
          <a:noFill/>
        </p:spPr>
        <p:txBody>
          <a:bodyPr wrap="none" rtlCol="0">
            <a:spAutoFit/>
          </a:bodyPr>
          <a:lstStyle/>
          <a:p>
            <a:r>
              <a:rPr kumimoji="1" lang="en-US" altLang="ja-JP" smtClean="0"/>
              <a:t>[0]    [1]   [2]    [3]</a:t>
            </a:r>
            <a:endParaRPr kumimoji="1" lang="ja-JP" altLang="en-US"/>
          </a:p>
        </p:txBody>
      </p:sp>
      <p:sp>
        <p:nvSpPr>
          <p:cNvPr id="77" name="テキスト ボックス 76"/>
          <p:cNvSpPr txBox="1"/>
          <p:nvPr/>
        </p:nvSpPr>
        <p:spPr>
          <a:xfrm>
            <a:off x="1444829" y="6266153"/>
            <a:ext cx="8324908" cy="369332"/>
          </a:xfrm>
          <a:prstGeom prst="rect">
            <a:avLst/>
          </a:prstGeom>
          <a:noFill/>
        </p:spPr>
        <p:txBody>
          <a:bodyPr wrap="none" rtlCol="0">
            <a:spAutoFit/>
          </a:bodyPr>
          <a:lstStyle/>
          <a:p>
            <a:r>
              <a:rPr lang="en-US" altLang="ja-JP" dirty="0">
                <a:solidFill>
                  <a:srgbClr val="FF0000"/>
                </a:solidFill>
              </a:rPr>
              <a:t>x</a:t>
            </a:r>
            <a:r>
              <a:rPr kumimoji="1" lang="ja-JP" altLang="en-US" dirty="0" smtClean="0">
                <a:solidFill>
                  <a:srgbClr val="FF0000"/>
                </a:solidFill>
              </a:rPr>
              <a:t>は</a:t>
            </a:r>
            <a:r>
              <a:rPr lang="ja-JP" altLang="en-US" dirty="0">
                <a:solidFill>
                  <a:srgbClr val="FF0000"/>
                </a:solidFill>
              </a:rPr>
              <a:t>配列</a:t>
            </a:r>
            <a:r>
              <a:rPr lang="ja-JP" altLang="en-US" dirty="0" smtClean="0">
                <a:solidFill>
                  <a:srgbClr val="FF0000"/>
                </a:solidFill>
              </a:rPr>
              <a:t>の先頭</a:t>
            </a:r>
            <a:r>
              <a:rPr lang="en-US" altLang="ja-JP" dirty="0" smtClean="0">
                <a:solidFill>
                  <a:srgbClr val="FF0000"/>
                </a:solidFill>
              </a:rPr>
              <a:t>address</a:t>
            </a:r>
            <a:r>
              <a:rPr lang="ja-JP" altLang="en-US" dirty="0">
                <a:solidFill>
                  <a:srgbClr val="FF0000"/>
                </a:solidFill>
              </a:rPr>
              <a:t>を持ち</a:t>
            </a:r>
            <a:r>
              <a:rPr lang="ja-JP" altLang="en-US" dirty="0" smtClean="0">
                <a:solidFill>
                  <a:srgbClr val="FF0000"/>
                </a:solidFill>
              </a:rPr>
              <a:t>、</a:t>
            </a:r>
            <a:r>
              <a:rPr lang="ja-JP" altLang="en-US" dirty="0">
                <a:solidFill>
                  <a:srgbClr val="FF0000"/>
                </a:solidFill>
              </a:rPr>
              <a:t>各</a:t>
            </a:r>
            <a:r>
              <a:rPr lang="en-US" altLang="ja-JP" dirty="0" smtClean="0">
                <a:solidFill>
                  <a:srgbClr val="FF0000"/>
                </a:solidFill>
              </a:rPr>
              <a:t>[ </a:t>
            </a:r>
            <a:r>
              <a:rPr lang="ja-JP" altLang="en-US" dirty="0" smtClean="0">
                <a:solidFill>
                  <a:srgbClr val="FF0000"/>
                </a:solidFill>
              </a:rPr>
              <a:t>要素番号</a:t>
            </a:r>
            <a:r>
              <a:rPr lang="en-US" altLang="ja-JP" dirty="0" smtClean="0">
                <a:solidFill>
                  <a:srgbClr val="FF0000"/>
                </a:solidFill>
              </a:rPr>
              <a:t> ]</a:t>
            </a:r>
            <a:r>
              <a:rPr lang="ja-JP" altLang="en-US" dirty="0" smtClean="0">
                <a:solidFill>
                  <a:srgbClr val="FF0000"/>
                </a:solidFill>
              </a:rPr>
              <a:t>の要素が情報を持つ実体があります。</a:t>
            </a:r>
            <a:r>
              <a:rPr lang="en-US" altLang="ja-JP" dirty="0" smtClean="0">
                <a:solidFill>
                  <a:srgbClr val="FF0000"/>
                </a:solidFill>
              </a:rPr>
              <a:t> </a:t>
            </a:r>
            <a:endParaRPr kumimoji="1" lang="en-US" altLang="ja-JP" dirty="0" smtClean="0">
              <a:solidFill>
                <a:srgbClr val="FF0000"/>
              </a:solidFill>
            </a:endParaRPr>
          </a:p>
        </p:txBody>
      </p:sp>
      <p:sp>
        <p:nvSpPr>
          <p:cNvPr id="78" name="テキスト ボックス 77"/>
          <p:cNvSpPr txBox="1"/>
          <p:nvPr/>
        </p:nvSpPr>
        <p:spPr>
          <a:xfrm>
            <a:off x="1026699" y="4658141"/>
            <a:ext cx="960006" cy="369332"/>
          </a:xfrm>
          <a:prstGeom prst="rect">
            <a:avLst/>
          </a:prstGeom>
          <a:noFill/>
        </p:spPr>
        <p:txBody>
          <a:bodyPr wrap="none" rtlCol="0">
            <a:spAutoFit/>
          </a:bodyPr>
          <a:lstStyle/>
          <a:p>
            <a:r>
              <a:rPr kumimoji="1" lang="en-US" altLang="ja-JP" dirty="0" err="1" smtClean="0"/>
              <a:t>int</a:t>
            </a:r>
            <a:r>
              <a:rPr kumimoji="1" lang="en-US" altLang="ja-JP" dirty="0" smtClean="0"/>
              <a:t>  x[4];</a:t>
            </a:r>
            <a:endParaRPr kumimoji="1" lang="ja-JP" altLang="en-US" dirty="0"/>
          </a:p>
        </p:txBody>
      </p:sp>
      <p:cxnSp>
        <p:nvCxnSpPr>
          <p:cNvPr id="80" name="直線矢印コネクタ 79"/>
          <p:cNvCxnSpPr/>
          <p:nvPr/>
        </p:nvCxnSpPr>
        <p:spPr>
          <a:xfrm flipV="1">
            <a:off x="2861450" y="5420564"/>
            <a:ext cx="179467" cy="2070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1059165" y="5619932"/>
            <a:ext cx="2962671" cy="369332"/>
          </a:xfrm>
          <a:prstGeom prst="rect">
            <a:avLst/>
          </a:prstGeom>
          <a:noFill/>
        </p:spPr>
        <p:txBody>
          <a:bodyPr wrap="none" rtlCol="0">
            <a:spAutoFit/>
          </a:bodyPr>
          <a:lstStyle/>
          <a:p>
            <a:r>
              <a:rPr kumimoji="1" lang="en-US" altLang="ja-JP" dirty="0" smtClean="0"/>
              <a:t>x</a:t>
            </a:r>
            <a:r>
              <a:rPr kumimoji="1" lang="ja-JP" altLang="en-US" dirty="0" err="1" smtClean="0"/>
              <a:t>には</a:t>
            </a:r>
            <a:r>
              <a:rPr lang="ja-JP" altLang="en-US" dirty="0"/>
              <a:t>値</a:t>
            </a:r>
            <a:r>
              <a:rPr lang="ja-JP" altLang="en-US" dirty="0" smtClean="0"/>
              <a:t>を入れる実体が無い</a:t>
            </a:r>
            <a:endParaRPr kumimoji="1" lang="ja-JP" altLang="en-US" dirty="0"/>
          </a:p>
        </p:txBody>
      </p:sp>
      <p:cxnSp>
        <p:nvCxnSpPr>
          <p:cNvPr id="82" name="直線矢印コネクタ 81"/>
          <p:cNvCxnSpPr/>
          <p:nvPr/>
        </p:nvCxnSpPr>
        <p:spPr>
          <a:xfrm flipH="1" flipV="1">
            <a:off x="5061253" y="5402159"/>
            <a:ext cx="262812" cy="1279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5281956" y="5507708"/>
            <a:ext cx="5711372" cy="369332"/>
          </a:xfrm>
          <a:prstGeom prst="rect">
            <a:avLst/>
          </a:prstGeom>
          <a:noFill/>
        </p:spPr>
        <p:txBody>
          <a:bodyPr wrap="none" rtlCol="0">
            <a:spAutoFit/>
          </a:bodyPr>
          <a:lstStyle/>
          <a:p>
            <a:r>
              <a:rPr kumimoji="1" lang="en-US" altLang="ja-JP" dirty="0" smtClean="0"/>
              <a:t>X[</a:t>
            </a:r>
            <a:r>
              <a:rPr kumimoji="1" lang="ja-JP" altLang="en-US" dirty="0" smtClean="0"/>
              <a:t>要素番号</a:t>
            </a:r>
            <a:r>
              <a:rPr kumimoji="1" lang="en-US" altLang="ja-JP" dirty="0" smtClean="0"/>
              <a:t>]</a:t>
            </a:r>
            <a:r>
              <a:rPr kumimoji="1" lang="ja-JP" altLang="en-US" dirty="0" smtClean="0"/>
              <a:t>が値を入れる</a:t>
            </a:r>
            <a:r>
              <a:rPr kumimoji="1" lang="en-US" altLang="ja-JP" dirty="0" smtClean="0"/>
              <a:t>Memory</a:t>
            </a:r>
            <a:r>
              <a:rPr kumimoji="1" lang="ja-JP" altLang="en-US" dirty="0" smtClean="0"/>
              <a:t>空間を持つ実体を持つ</a:t>
            </a:r>
            <a:endParaRPr kumimoji="1" lang="en-US" altLang="ja-JP" dirty="0" smtClean="0"/>
          </a:p>
        </p:txBody>
      </p:sp>
    </p:spTree>
    <p:extLst>
      <p:ext uri="{BB962C8B-B14F-4D97-AF65-F5344CB8AC3E}">
        <p14:creationId xmlns:p14="http://schemas.microsoft.com/office/powerpoint/2010/main" val="218961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8645" y="29029"/>
            <a:ext cx="11142794" cy="646331"/>
          </a:xfrm>
          <a:prstGeom prst="rect">
            <a:avLst/>
          </a:prstGeom>
          <a:noFill/>
        </p:spPr>
        <p:txBody>
          <a:bodyPr wrap="none" rtlCol="0">
            <a:spAutoFit/>
          </a:bodyPr>
          <a:lstStyle/>
          <a:p>
            <a:r>
              <a:rPr kumimoji="1" lang="ja-JP" altLang="en-US" dirty="0" smtClean="0"/>
              <a:t>・敵機の弾丸を作る</a:t>
            </a:r>
            <a:endParaRPr kumimoji="1" lang="en-US" altLang="ja-JP" dirty="0" smtClean="0"/>
          </a:p>
          <a:p>
            <a:r>
              <a:rPr lang="ja-JP" altLang="en-US" dirty="0"/>
              <a:t>　</a:t>
            </a:r>
            <a:r>
              <a:rPr lang="ja-JP" altLang="en-US" dirty="0" smtClean="0"/>
              <a:t>主人公機の弾丸と敵機の弾丸は異なるため、別に</a:t>
            </a:r>
            <a:r>
              <a:rPr lang="en-US" altLang="ja-JP" dirty="0"/>
              <a:t>O</a:t>
            </a:r>
            <a:r>
              <a:rPr lang="en-US" altLang="ja-JP" dirty="0" smtClean="0"/>
              <a:t>bject</a:t>
            </a:r>
            <a:r>
              <a:rPr lang="ja-JP" altLang="en-US" dirty="0" smtClean="0"/>
              <a:t>を作りましょう。ではいつもどおりの工程を行いましょう。</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27" y="834345"/>
            <a:ext cx="2917473" cy="48624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線矢印コネクタ 5"/>
          <p:cNvCxnSpPr/>
          <p:nvPr/>
        </p:nvCxnSpPr>
        <p:spPr>
          <a:xfrm flipH="1">
            <a:off x="2888343" y="1155619"/>
            <a:ext cx="653144" cy="105055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09801" y="786287"/>
            <a:ext cx="4800481" cy="369332"/>
          </a:xfrm>
          <a:prstGeom prst="rect">
            <a:avLst/>
          </a:prstGeom>
          <a:noFill/>
        </p:spPr>
        <p:txBody>
          <a:bodyPr wrap="none" rtlCol="0">
            <a:spAutoFit/>
          </a:bodyPr>
          <a:lstStyle/>
          <a:p>
            <a:r>
              <a:rPr kumimoji="1" lang="ja-JP" altLang="en-US" dirty="0" smtClean="0"/>
              <a:t>「</a:t>
            </a:r>
            <a:r>
              <a:rPr lang="ja-JP" altLang="en-US" dirty="0" smtClean="0"/>
              <a:t>新しい項目</a:t>
            </a:r>
            <a:r>
              <a:rPr kumimoji="1" lang="ja-JP" altLang="en-US" dirty="0" smtClean="0"/>
              <a:t>」で</a:t>
            </a:r>
            <a:r>
              <a:rPr kumimoji="1" lang="en-US" altLang="ja-JP" dirty="0" err="1" smtClean="0"/>
              <a:t>CObjBullteEnemy</a:t>
            </a:r>
            <a:r>
              <a:rPr lang="ja-JP" altLang="en-US" dirty="0"/>
              <a:t>で</a:t>
            </a:r>
            <a:r>
              <a:rPr kumimoji="1" lang="en-US" altLang="ja-JP" dirty="0" smtClean="0"/>
              <a:t>h</a:t>
            </a:r>
            <a:r>
              <a:rPr kumimoji="1" lang="ja-JP" altLang="en-US" dirty="0" smtClean="0"/>
              <a:t>と</a:t>
            </a:r>
            <a:r>
              <a:rPr lang="en-US" altLang="ja-JP" dirty="0" err="1" smtClean="0"/>
              <a:t>cpp</a:t>
            </a:r>
            <a:r>
              <a:rPr lang="ja-JP" altLang="en-US" dirty="0" smtClean="0"/>
              <a:t>追加。</a:t>
            </a:r>
            <a:endParaRPr kumimoji="1" lang="ja-JP"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942" y="1608324"/>
            <a:ext cx="3886200" cy="345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3634821" y="1259981"/>
            <a:ext cx="1975221" cy="369332"/>
          </a:xfrm>
          <a:prstGeom prst="rect">
            <a:avLst/>
          </a:prstGeom>
          <a:noFill/>
        </p:spPr>
        <p:txBody>
          <a:bodyPr wrap="none" rtlCol="0">
            <a:spAutoFit/>
          </a:bodyPr>
          <a:lstStyle/>
          <a:p>
            <a:r>
              <a:rPr kumimoji="1" lang="en-US" altLang="ja-JP" dirty="0" err="1" smtClean="0"/>
              <a:t>CObjBullteEnemy.h</a:t>
            </a:r>
            <a:endParaRPr kumimoji="1" lang="ja-JP" altLang="en-US"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100" y="1608324"/>
            <a:ext cx="3237857" cy="51607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テキスト ボックス 13"/>
          <p:cNvSpPr txBox="1"/>
          <p:nvPr/>
        </p:nvSpPr>
        <p:spPr>
          <a:xfrm>
            <a:off x="7678597" y="1253765"/>
            <a:ext cx="2194832" cy="369332"/>
          </a:xfrm>
          <a:prstGeom prst="rect">
            <a:avLst/>
          </a:prstGeom>
          <a:noFill/>
        </p:spPr>
        <p:txBody>
          <a:bodyPr wrap="none" rtlCol="0">
            <a:spAutoFit/>
          </a:bodyPr>
          <a:lstStyle/>
          <a:p>
            <a:r>
              <a:rPr kumimoji="1" lang="en-US" altLang="ja-JP" dirty="0" smtClean="0"/>
              <a:t>CObjBullteEnemy.cpp</a:t>
            </a:r>
            <a:endParaRPr kumimoji="1" lang="ja-JP" altLang="en-US" dirty="0"/>
          </a:p>
        </p:txBody>
      </p:sp>
    </p:spTree>
    <p:extLst>
      <p:ext uri="{BB962C8B-B14F-4D97-AF65-F5344CB8AC3E}">
        <p14:creationId xmlns:p14="http://schemas.microsoft.com/office/powerpoint/2010/main" val="48878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28256" cy="369332"/>
          </a:xfrm>
          <a:prstGeom prst="rect">
            <a:avLst/>
          </a:prstGeom>
          <a:noFill/>
        </p:spPr>
        <p:txBody>
          <a:bodyPr wrap="none" rtlCol="0">
            <a:spAutoFit/>
          </a:bodyPr>
          <a:lstStyle/>
          <a:p>
            <a:r>
              <a:rPr kumimoji="1" lang="ja-JP" altLang="en-US" smtClean="0"/>
              <a:t>・</a:t>
            </a:r>
            <a:r>
              <a:rPr lang="en-US" altLang="ja-JP" smtClean="0"/>
              <a:t>GameHead.h</a:t>
            </a:r>
            <a:r>
              <a:rPr kumimoji="1" lang="ja-JP" altLang="en-US" smtClean="0"/>
              <a:t>登録しよう</a:t>
            </a:r>
            <a:endParaRPr kumimoji="1" lang="ja-JP" altLang="en-US"/>
          </a:p>
        </p:txBody>
      </p:sp>
      <p:grpSp>
        <p:nvGrpSpPr>
          <p:cNvPr id="6" name="グループ化 5"/>
          <p:cNvGrpSpPr/>
          <p:nvPr/>
        </p:nvGrpSpPr>
        <p:grpSpPr>
          <a:xfrm>
            <a:off x="216856" y="470932"/>
            <a:ext cx="3783644" cy="3212068"/>
            <a:chOff x="216856" y="928132"/>
            <a:chExt cx="4622800" cy="3808968"/>
          </a:xfrm>
        </p:grpSpPr>
        <p:pic>
          <p:nvPicPr>
            <p:cNvPr id="2" name="図 1"/>
            <p:cNvPicPr>
              <a:picLocks noChangeAspect="1"/>
            </p:cNvPicPr>
            <p:nvPr/>
          </p:nvPicPr>
          <p:blipFill>
            <a:blip r:embed="rId2"/>
            <a:stretch>
              <a:fillRect/>
            </a:stretch>
          </p:blipFill>
          <p:spPr>
            <a:xfrm>
              <a:off x="332743" y="1104900"/>
              <a:ext cx="4139648" cy="2133600"/>
            </a:xfrm>
            <a:prstGeom prst="rect">
              <a:avLst/>
            </a:prstGeom>
          </p:spPr>
        </p:pic>
        <p:pic>
          <p:nvPicPr>
            <p:cNvPr id="3" name="図 2"/>
            <p:cNvPicPr>
              <a:picLocks noChangeAspect="1"/>
            </p:cNvPicPr>
            <p:nvPr/>
          </p:nvPicPr>
          <p:blipFill>
            <a:blip r:embed="rId3"/>
            <a:stretch>
              <a:fillRect/>
            </a:stretch>
          </p:blipFill>
          <p:spPr>
            <a:xfrm>
              <a:off x="332743" y="3402568"/>
              <a:ext cx="4182930" cy="1156732"/>
            </a:xfrm>
            <a:prstGeom prst="rect">
              <a:avLst/>
            </a:prstGeom>
          </p:spPr>
        </p:pic>
        <p:sp>
          <p:nvSpPr>
            <p:cNvPr id="5" name="正方形/長方形 4"/>
            <p:cNvSpPr/>
            <p:nvPr/>
          </p:nvSpPr>
          <p:spPr>
            <a:xfrm>
              <a:off x="216856" y="928132"/>
              <a:ext cx="4622800" cy="38089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p:cNvSpPr txBox="1"/>
          <p:nvPr/>
        </p:nvSpPr>
        <p:spPr>
          <a:xfrm>
            <a:off x="6477956" y="0"/>
            <a:ext cx="4777270" cy="369332"/>
          </a:xfrm>
          <a:prstGeom prst="rect">
            <a:avLst/>
          </a:prstGeom>
          <a:noFill/>
        </p:spPr>
        <p:txBody>
          <a:bodyPr wrap="none" rtlCol="0">
            <a:spAutoFit/>
          </a:bodyPr>
          <a:lstStyle/>
          <a:p>
            <a:r>
              <a:rPr kumimoji="1" lang="ja-JP" altLang="en-US" smtClean="0"/>
              <a:t>・敵機用の弾丸発射で使用する変数を宣言する</a:t>
            </a:r>
            <a:endParaRPr kumimoji="1" lang="ja-JP" altLang="en-US"/>
          </a:p>
        </p:txBody>
      </p:sp>
      <p:cxnSp>
        <p:nvCxnSpPr>
          <p:cNvPr id="8" name="直線矢印コネクタ 7"/>
          <p:cNvCxnSpPr/>
          <p:nvPr/>
        </p:nvCxnSpPr>
        <p:spPr>
          <a:xfrm flipH="1">
            <a:off x="1790701" y="2044700"/>
            <a:ext cx="2400299"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191000" y="1892300"/>
            <a:ext cx="646331" cy="369332"/>
          </a:xfrm>
          <a:prstGeom prst="rect">
            <a:avLst/>
          </a:prstGeom>
          <a:noFill/>
        </p:spPr>
        <p:txBody>
          <a:bodyPr wrap="none" rtlCol="0">
            <a:spAutoFit/>
          </a:bodyPr>
          <a:lstStyle/>
          <a:p>
            <a:r>
              <a:rPr lang="ja-JP" altLang="en-US"/>
              <a:t>追加</a:t>
            </a:r>
            <a:endParaRPr kumimoji="1" lang="ja-JP" altLang="en-US"/>
          </a:p>
        </p:txBody>
      </p:sp>
      <p:cxnSp>
        <p:nvCxnSpPr>
          <p:cNvPr id="12" name="直線矢印コネクタ 11"/>
          <p:cNvCxnSpPr/>
          <p:nvPr/>
        </p:nvCxnSpPr>
        <p:spPr>
          <a:xfrm flipH="1">
            <a:off x="2260602" y="3340100"/>
            <a:ext cx="193039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191000" y="3163731"/>
            <a:ext cx="646331" cy="369332"/>
          </a:xfrm>
          <a:prstGeom prst="rect">
            <a:avLst/>
          </a:prstGeom>
          <a:noFill/>
        </p:spPr>
        <p:txBody>
          <a:bodyPr wrap="none" rtlCol="0">
            <a:spAutoFit/>
          </a:bodyPr>
          <a:lstStyle/>
          <a:p>
            <a:r>
              <a:rPr kumimoji="1" lang="ja-JP" altLang="en-US" smtClean="0"/>
              <a:t>追加</a:t>
            </a:r>
            <a:endParaRPr kumimoji="1" lang="ja-JP" altLang="en-US"/>
          </a:p>
        </p:txBody>
      </p:sp>
      <p:pic>
        <p:nvPicPr>
          <p:cNvPr id="15" name="図 14"/>
          <p:cNvPicPr>
            <a:picLocks noChangeAspect="1"/>
          </p:cNvPicPr>
          <p:nvPr/>
        </p:nvPicPr>
        <p:blipFill>
          <a:blip r:embed="rId4"/>
          <a:stretch>
            <a:fillRect/>
          </a:stretch>
        </p:blipFill>
        <p:spPr>
          <a:xfrm>
            <a:off x="6477956" y="648177"/>
            <a:ext cx="4542233" cy="2614853"/>
          </a:xfrm>
          <a:prstGeom prst="rect">
            <a:avLst/>
          </a:prstGeom>
          <a:ln>
            <a:solidFill>
              <a:schemeClr val="tx1"/>
            </a:solidFill>
          </a:ln>
        </p:spPr>
      </p:pic>
      <p:cxnSp>
        <p:nvCxnSpPr>
          <p:cNvPr id="16" name="直線矢印コネクタ 15"/>
          <p:cNvCxnSpPr/>
          <p:nvPr/>
        </p:nvCxnSpPr>
        <p:spPr>
          <a:xfrm flipV="1">
            <a:off x="7416800" y="3106147"/>
            <a:ext cx="8687" cy="51926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210300" y="3683000"/>
            <a:ext cx="4462375" cy="369332"/>
          </a:xfrm>
          <a:prstGeom prst="rect">
            <a:avLst/>
          </a:prstGeom>
          <a:noFill/>
        </p:spPr>
        <p:txBody>
          <a:bodyPr wrap="none" rtlCol="0">
            <a:spAutoFit/>
          </a:bodyPr>
          <a:lstStyle/>
          <a:p>
            <a:r>
              <a:rPr lang="ja-JP" altLang="en-US" smtClean="0"/>
              <a:t>追加：敵機弾丸用の</a:t>
            </a:r>
            <a:r>
              <a:rPr kumimoji="1" lang="en-US" altLang="ja-JP" smtClean="0"/>
              <a:t>Position</a:t>
            </a:r>
            <a:r>
              <a:rPr kumimoji="1" lang="ja-JP" altLang="en-US" smtClean="0"/>
              <a:t>と</a:t>
            </a:r>
            <a:r>
              <a:rPr kumimoji="1" lang="en-US" altLang="ja-JP" smtClean="0"/>
              <a:t>Vector</a:t>
            </a:r>
            <a:r>
              <a:rPr kumimoji="1" lang="ja-JP" altLang="en-US" smtClean="0"/>
              <a:t>を用意</a:t>
            </a:r>
            <a:endParaRPr kumimoji="1" lang="ja-JP" altLang="en-US"/>
          </a:p>
        </p:txBody>
      </p:sp>
    </p:spTree>
    <p:extLst>
      <p:ext uri="{BB962C8B-B14F-4D97-AF65-F5344CB8AC3E}">
        <p14:creationId xmlns:p14="http://schemas.microsoft.com/office/powerpoint/2010/main" val="208160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932369" cy="646331"/>
          </a:xfrm>
          <a:prstGeom prst="rect">
            <a:avLst/>
          </a:prstGeom>
          <a:noFill/>
        </p:spPr>
        <p:txBody>
          <a:bodyPr wrap="none" rtlCol="0">
            <a:spAutoFit/>
          </a:bodyPr>
          <a:lstStyle/>
          <a:p>
            <a:r>
              <a:rPr kumimoji="1" lang="ja-JP" altLang="en-US" smtClean="0"/>
              <a:t>・弾丸敵機は、</a:t>
            </a:r>
            <a:r>
              <a:rPr lang="en-US" altLang="ja-JP"/>
              <a:t> </a:t>
            </a:r>
            <a:r>
              <a:rPr lang="en-US" altLang="ja-JP" smtClean="0"/>
              <a:t>Position</a:t>
            </a:r>
            <a:r>
              <a:rPr lang="ja-JP" altLang="en-US" smtClean="0"/>
              <a:t>は敵機の</a:t>
            </a:r>
            <a:r>
              <a:rPr lang="en-US" altLang="ja-JP" smtClean="0"/>
              <a:t>program</a:t>
            </a:r>
            <a:r>
              <a:rPr lang="ja-JP" altLang="en-US" smtClean="0"/>
              <a:t>内で決まるようにする</a:t>
            </a:r>
            <a:endParaRPr lang="en-US" altLang="ja-JP" smtClean="0"/>
          </a:p>
          <a:p>
            <a:r>
              <a:rPr kumimoji="1" lang="ja-JP" altLang="en-US"/>
              <a:t>　</a:t>
            </a:r>
            <a:r>
              <a:rPr kumimoji="1" lang="ja-JP" altLang="en-US" smtClean="0"/>
              <a:t>Ｚ</a:t>
            </a:r>
            <a:r>
              <a:rPr lang="en-US" altLang="ja-JP" smtClean="0"/>
              <a:t>key</a:t>
            </a:r>
            <a:r>
              <a:rPr lang="ja-JP" altLang="en-US" smtClean="0"/>
              <a:t>を押すと主人公機から</a:t>
            </a:r>
            <a:r>
              <a:rPr lang="en-US" altLang="ja-JP" smtClean="0"/>
              <a:t>Position</a:t>
            </a:r>
            <a:r>
              <a:rPr lang="ja-JP" altLang="en-US" smtClean="0"/>
              <a:t>から弾丸が発射する仕組み（引数と</a:t>
            </a:r>
            <a:r>
              <a:rPr lang="en-US" altLang="ja-JP"/>
              <a:t>Constructor </a:t>
            </a:r>
            <a:r>
              <a:rPr lang="ja-JP" altLang="en-US" smtClean="0"/>
              <a:t>）を作りました。あれを利用しましょう。</a:t>
            </a:r>
            <a:endParaRPr kumimoji="1" lang="ja-JP" altLang="en-US"/>
          </a:p>
        </p:txBody>
      </p:sp>
      <p:pic>
        <p:nvPicPr>
          <p:cNvPr id="5" name="図 4"/>
          <p:cNvPicPr>
            <a:picLocks noChangeAspect="1"/>
          </p:cNvPicPr>
          <p:nvPr/>
        </p:nvPicPr>
        <p:blipFill>
          <a:blip r:embed="rId2"/>
          <a:stretch>
            <a:fillRect/>
          </a:stretch>
        </p:blipFill>
        <p:spPr>
          <a:xfrm>
            <a:off x="300037" y="1287462"/>
            <a:ext cx="4462463" cy="1186985"/>
          </a:xfrm>
          <a:prstGeom prst="rect">
            <a:avLst/>
          </a:prstGeom>
          <a:ln>
            <a:solidFill>
              <a:schemeClr val="tx1"/>
            </a:solidFill>
          </a:ln>
        </p:spPr>
      </p:pic>
      <p:cxnSp>
        <p:nvCxnSpPr>
          <p:cNvPr id="6" name="直線矢印コネクタ 5"/>
          <p:cNvCxnSpPr/>
          <p:nvPr/>
        </p:nvCxnSpPr>
        <p:spPr>
          <a:xfrm flipH="1">
            <a:off x="3935634" y="918130"/>
            <a:ext cx="1055466" cy="114062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991100" y="738226"/>
            <a:ext cx="4518520" cy="369332"/>
          </a:xfrm>
          <a:prstGeom prst="rect">
            <a:avLst/>
          </a:prstGeom>
          <a:noFill/>
          <a:ln>
            <a:solidFill>
              <a:schemeClr val="tx1"/>
            </a:solidFill>
          </a:ln>
        </p:spPr>
        <p:txBody>
          <a:bodyPr wrap="square" rtlCol="0">
            <a:spAutoFit/>
          </a:bodyPr>
          <a:lstStyle/>
          <a:p>
            <a:r>
              <a:rPr kumimoji="1" lang="ja-JP" altLang="en-US" smtClean="0"/>
              <a:t>更新：</a:t>
            </a:r>
            <a:r>
              <a:rPr kumimoji="1" lang="en-US" altLang="ja-JP" smtClean="0"/>
              <a:t>Data</a:t>
            </a:r>
            <a:r>
              <a:rPr kumimoji="1" lang="ja-JP" altLang="en-US" smtClean="0"/>
              <a:t>を入れる入り口を用意した</a:t>
            </a:r>
            <a:endParaRPr kumimoji="1" lang="ja-JP" altLang="en-US"/>
          </a:p>
        </p:txBody>
      </p:sp>
      <p:sp>
        <p:nvSpPr>
          <p:cNvPr id="9" name="テキスト ボックス 8"/>
          <p:cNvSpPr txBox="1"/>
          <p:nvPr/>
        </p:nvSpPr>
        <p:spPr>
          <a:xfrm>
            <a:off x="300037" y="918130"/>
            <a:ext cx="1976503" cy="369332"/>
          </a:xfrm>
          <a:prstGeom prst="rect">
            <a:avLst/>
          </a:prstGeom>
          <a:noFill/>
        </p:spPr>
        <p:txBody>
          <a:bodyPr wrap="none" rtlCol="0">
            <a:spAutoFit/>
          </a:bodyPr>
          <a:lstStyle/>
          <a:p>
            <a:r>
              <a:rPr lang="en-US" altLang="ja-JP" smtClean="0"/>
              <a:t>CObjBulletEnemy.h</a:t>
            </a:r>
            <a:endParaRPr kumimoji="1" lang="ja-JP" altLang="en-US"/>
          </a:p>
        </p:txBody>
      </p:sp>
      <p:pic>
        <p:nvPicPr>
          <p:cNvPr id="10" name="図 9"/>
          <p:cNvPicPr>
            <a:picLocks noChangeAspect="1"/>
          </p:cNvPicPr>
          <p:nvPr/>
        </p:nvPicPr>
        <p:blipFill>
          <a:blip r:embed="rId3"/>
          <a:stretch>
            <a:fillRect/>
          </a:stretch>
        </p:blipFill>
        <p:spPr>
          <a:xfrm>
            <a:off x="300037" y="2843778"/>
            <a:ext cx="4436948" cy="2198121"/>
          </a:xfrm>
          <a:prstGeom prst="rect">
            <a:avLst/>
          </a:prstGeom>
          <a:ln>
            <a:solidFill>
              <a:schemeClr val="tx1"/>
            </a:solidFill>
          </a:ln>
        </p:spPr>
      </p:pic>
      <p:sp>
        <p:nvSpPr>
          <p:cNvPr id="11" name="テキスト ボックス 10"/>
          <p:cNvSpPr txBox="1"/>
          <p:nvPr/>
        </p:nvSpPr>
        <p:spPr>
          <a:xfrm>
            <a:off x="300036" y="2474447"/>
            <a:ext cx="2196114" cy="369332"/>
          </a:xfrm>
          <a:prstGeom prst="rect">
            <a:avLst/>
          </a:prstGeom>
          <a:noFill/>
        </p:spPr>
        <p:txBody>
          <a:bodyPr wrap="none" rtlCol="0">
            <a:spAutoFit/>
          </a:bodyPr>
          <a:lstStyle/>
          <a:p>
            <a:r>
              <a:rPr lang="en-US" altLang="ja-JP" smtClean="0"/>
              <a:t>CObjBulletEnemy.cpp</a:t>
            </a:r>
            <a:endParaRPr kumimoji="1" lang="ja-JP" altLang="en-US"/>
          </a:p>
        </p:txBody>
      </p:sp>
      <p:cxnSp>
        <p:nvCxnSpPr>
          <p:cNvPr id="12" name="直線矢印コネクタ 11"/>
          <p:cNvCxnSpPr>
            <a:stCxn id="15" idx="1"/>
          </p:cNvCxnSpPr>
          <p:nvPr/>
        </p:nvCxnSpPr>
        <p:spPr>
          <a:xfrm flipH="1">
            <a:off x="3695700" y="1940079"/>
            <a:ext cx="1288450" cy="12984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984150" y="1616913"/>
            <a:ext cx="4525470" cy="646331"/>
          </a:xfrm>
          <a:prstGeom prst="rect">
            <a:avLst/>
          </a:prstGeom>
          <a:noFill/>
          <a:ln>
            <a:solidFill>
              <a:schemeClr val="tx1"/>
            </a:solidFill>
          </a:ln>
        </p:spPr>
        <p:txBody>
          <a:bodyPr wrap="none" rtlCol="0">
            <a:spAutoFit/>
          </a:bodyPr>
          <a:lstStyle/>
          <a:p>
            <a:r>
              <a:rPr lang="ja-JP" altLang="en-US" smtClean="0"/>
              <a:t>追加：</a:t>
            </a:r>
            <a:r>
              <a:rPr lang="en-US" altLang="ja-JP" smtClean="0"/>
              <a:t>Constructor</a:t>
            </a:r>
            <a:r>
              <a:rPr lang="ja-JP" altLang="en-US" smtClean="0"/>
              <a:t>を追加し、持ってきた</a:t>
            </a:r>
            <a:r>
              <a:rPr lang="en-US" altLang="ja-JP" smtClean="0"/>
              <a:t>Data</a:t>
            </a:r>
            <a:r>
              <a:rPr lang="ja-JP" altLang="en-US" smtClean="0"/>
              <a:t>を</a:t>
            </a:r>
            <a:endParaRPr lang="en-US" altLang="ja-JP" smtClean="0"/>
          </a:p>
          <a:p>
            <a:r>
              <a:rPr kumimoji="1" lang="ja-JP" altLang="en-US"/>
              <a:t>　</a:t>
            </a:r>
            <a:r>
              <a:rPr kumimoji="1" lang="ja-JP" altLang="en-US" smtClean="0"/>
              <a:t>　　　</a:t>
            </a:r>
            <a:r>
              <a:rPr kumimoji="1" lang="en-US" altLang="ja-JP" smtClean="0"/>
              <a:t>m_x</a:t>
            </a:r>
            <a:r>
              <a:rPr kumimoji="1" lang="ja-JP" altLang="en-US" smtClean="0"/>
              <a:t>と</a:t>
            </a:r>
            <a:r>
              <a:rPr kumimoji="1" lang="en-US" altLang="ja-JP" smtClean="0"/>
              <a:t>m_y</a:t>
            </a:r>
            <a:r>
              <a:rPr kumimoji="1" lang="ja-JP" altLang="en-US" smtClean="0"/>
              <a:t>に保存している。</a:t>
            </a:r>
            <a:endParaRPr kumimoji="1" lang="ja-JP" altLang="en-US"/>
          </a:p>
        </p:txBody>
      </p:sp>
      <p:pic>
        <p:nvPicPr>
          <p:cNvPr id="19" name="図 18"/>
          <p:cNvPicPr>
            <a:picLocks noChangeAspect="1"/>
          </p:cNvPicPr>
          <p:nvPr/>
        </p:nvPicPr>
        <p:blipFill>
          <a:blip r:embed="rId4"/>
          <a:stretch>
            <a:fillRect/>
          </a:stretch>
        </p:blipFill>
        <p:spPr>
          <a:xfrm>
            <a:off x="4991100" y="2824846"/>
            <a:ext cx="5080000" cy="3945968"/>
          </a:xfrm>
          <a:prstGeom prst="rect">
            <a:avLst/>
          </a:prstGeom>
          <a:ln>
            <a:solidFill>
              <a:schemeClr val="tx1"/>
            </a:solidFill>
          </a:ln>
        </p:spPr>
      </p:pic>
      <p:cxnSp>
        <p:nvCxnSpPr>
          <p:cNvPr id="24" name="直線矢印コネクタ 23"/>
          <p:cNvCxnSpPr/>
          <p:nvPr/>
        </p:nvCxnSpPr>
        <p:spPr>
          <a:xfrm flipV="1">
            <a:off x="3935634" y="5219700"/>
            <a:ext cx="1258666" cy="3302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10859" y="5372155"/>
            <a:ext cx="3331361" cy="369332"/>
          </a:xfrm>
          <a:prstGeom prst="rect">
            <a:avLst/>
          </a:prstGeom>
          <a:noFill/>
          <a:ln>
            <a:solidFill>
              <a:schemeClr val="tx1"/>
            </a:solidFill>
          </a:ln>
        </p:spPr>
        <p:txBody>
          <a:bodyPr wrap="none" rtlCol="0">
            <a:spAutoFit/>
          </a:bodyPr>
          <a:lstStyle/>
          <a:p>
            <a:r>
              <a:rPr kumimoji="1" lang="ja-JP" altLang="en-US" smtClean="0"/>
              <a:t>追加：弾丸を逆に描画するように</a:t>
            </a:r>
            <a:endParaRPr kumimoji="1" lang="en-US" altLang="ja-JP" smtClean="0"/>
          </a:p>
        </p:txBody>
      </p:sp>
      <p:pic>
        <p:nvPicPr>
          <p:cNvPr id="30" name="図 29"/>
          <p:cNvPicPr>
            <a:picLocks noChangeAspect="1"/>
          </p:cNvPicPr>
          <p:nvPr/>
        </p:nvPicPr>
        <p:blipFill>
          <a:blip r:embed="rId5"/>
          <a:stretch>
            <a:fillRect/>
          </a:stretch>
        </p:blipFill>
        <p:spPr>
          <a:xfrm>
            <a:off x="1170926" y="2133600"/>
            <a:ext cx="3032773" cy="209243"/>
          </a:xfrm>
          <a:prstGeom prst="rect">
            <a:avLst/>
          </a:prstGeom>
        </p:spPr>
      </p:pic>
      <p:pic>
        <p:nvPicPr>
          <p:cNvPr id="31" name="図 30"/>
          <p:cNvPicPr>
            <a:picLocks noChangeAspect="1"/>
          </p:cNvPicPr>
          <p:nvPr/>
        </p:nvPicPr>
        <p:blipFill>
          <a:blip r:embed="rId5"/>
          <a:stretch>
            <a:fillRect/>
          </a:stretch>
        </p:blipFill>
        <p:spPr>
          <a:xfrm>
            <a:off x="1938677" y="3433635"/>
            <a:ext cx="2646023" cy="182560"/>
          </a:xfrm>
          <a:prstGeom prst="rect">
            <a:avLst/>
          </a:prstGeom>
        </p:spPr>
      </p:pic>
      <p:sp>
        <p:nvSpPr>
          <p:cNvPr id="32" name="テキスト ボックス 31"/>
          <p:cNvSpPr txBox="1"/>
          <p:nvPr/>
        </p:nvSpPr>
        <p:spPr>
          <a:xfrm>
            <a:off x="4071593" y="2051088"/>
            <a:ext cx="300082" cy="369332"/>
          </a:xfrm>
          <a:prstGeom prst="rect">
            <a:avLst/>
          </a:prstGeom>
          <a:noFill/>
        </p:spPr>
        <p:txBody>
          <a:bodyPr wrap="none" rtlCol="0">
            <a:spAutoFit/>
          </a:bodyPr>
          <a:lstStyle/>
          <a:p>
            <a:r>
              <a:rPr kumimoji="1" lang="ja-JP" altLang="en-US" smtClean="0"/>
              <a:t>；</a:t>
            </a:r>
            <a:endParaRPr kumimoji="1" lang="ja-JP" altLang="en-US"/>
          </a:p>
        </p:txBody>
      </p:sp>
    </p:spTree>
    <p:extLst>
      <p:ext uri="{BB962C8B-B14F-4D97-AF65-F5344CB8AC3E}">
        <p14:creationId xmlns:p14="http://schemas.microsoft.com/office/powerpoint/2010/main" val="383784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070071" cy="369332"/>
          </a:xfrm>
          <a:prstGeom prst="rect">
            <a:avLst/>
          </a:prstGeom>
          <a:noFill/>
        </p:spPr>
        <p:txBody>
          <a:bodyPr wrap="none" rtlCol="0">
            <a:spAutoFit/>
          </a:bodyPr>
          <a:lstStyle/>
          <a:p>
            <a:r>
              <a:rPr kumimoji="1" lang="ja-JP" altLang="en-US" smtClean="0"/>
              <a:t>・とりあえず、敵機の弾丸</a:t>
            </a:r>
            <a:r>
              <a:rPr lang="ja-JP" altLang="en-US"/>
              <a:t>表示</a:t>
            </a:r>
            <a:endParaRPr kumimoji="1" lang="ja-JP" altLang="en-US"/>
          </a:p>
        </p:txBody>
      </p:sp>
      <p:pic>
        <p:nvPicPr>
          <p:cNvPr id="7" name="図 6"/>
          <p:cNvPicPr>
            <a:picLocks noChangeAspect="1"/>
          </p:cNvPicPr>
          <p:nvPr/>
        </p:nvPicPr>
        <p:blipFill>
          <a:blip r:embed="rId2"/>
          <a:stretch>
            <a:fillRect/>
          </a:stretch>
        </p:blipFill>
        <p:spPr>
          <a:xfrm>
            <a:off x="357187" y="722312"/>
            <a:ext cx="11209387" cy="4586288"/>
          </a:xfrm>
          <a:prstGeom prst="rect">
            <a:avLst/>
          </a:prstGeom>
          <a:ln>
            <a:solidFill>
              <a:schemeClr val="tx1"/>
            </a:solidFill>
          </a:ln>
        </p:spPr>
      </p:pic>
      <p:cxnSp>
        <p:nvCxnSpPr>
          <p:cNvPr id="8" name="直線矢印コネクタ 7"/>
          <p:cNvCxnSpPr/>
          <p:nvPr/>
        </p:nvCxnSpPr>
        <p:spPr>
          <a:xfrm flipV="1">
            <a:off x="3384550" y="5016500"/>
            <a:ext cx="0" cy="5334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012950" y="5549900"/>
            <a:ext cx="3812006" cy="369332"/>
          </a:xfrm>
          <a:prstGeom prst="rect">
            <a:avLst/>
          </a:prstGeom>
          <a:noFill/>
        </p:spPr>
        <p:txBody>
          <a:bodyPr wrap="none" rtlCol="0">
            <a:spAutoFit/>
          </a:bodyPr>
          <a:lstStyle/>
          <a:p>
            <a:r>
              <a:rPr kumimoji="1" lang="ja-JP" altLang="en-US" smtClean="0"/>
              <a:t>追加：</a:t>
            </a:r>
            <a:r>
              <a:rPr kumimoji="1" lang="en-US" altLang="ja-JP" smtClean="0"/>
              <a:t>test</a:t>
            </a:r>
            <a:r>
              <a:rPr kumimoji="1" lang="ja-JP" altLang="en-US" smtClean="0"/>
              <a:t>用の敵機用弾丸</a:t>
            </a:r>
            <a:r>
              <a:rPr lang="en-US" altLang="ja-JP" smtClean="0"/>
              <a:t>Object</a:t>
            </a:r>
            <a:r>
              <a:rPr lang="ja-JP" altLang="en-US" smtClean="0"/>
              <a:t>作成</a:t>
            </a:r>
            <a:endParaRPr kumimoji="1" lang="ja-JP" altLang="en-US"/>
          </a:p>
        </p:txBody>
      </p:sp>
      <p:pic>
        <p:nvPicPr>
          <p:cNvPr id="17" name="図 16"/>
          <p:cNvPicPr>
            <a:picLocks noChangeAspect="1"/>
          </p:cNvPicPr>
          <p:nvPr/>
        </p:nvPicPr>
        <p:blipFill>
          <a:blip r:embed="rId3"/>
          <a:stretch>
            <a:fillRect/>
          </a:stretch>
        </p:blipFill>
        <p:spPr>
          <a:xfrm>
            <a:off x="357187" y="5951537"/>
            <a:ext cx="809625" cy="619125"/>
          </a:xfrm>
          <a:prstGeom prst="rect">
            <a:avLst/>
          </a:prstGeom>
        </p:spPr>
      </p:pic>
      <p:sp>
        <p:nvSpPr>
          <p:cNvPr id="18" name="テキスト ボックス 17"/>
          <p:cNvSpPr txBox="1"/>
          <p:nvPr/>
        </p:nvSpPr>
        <p:spPr>
          <a:xfrm>
            <a:off x="1190875" y="5919232"/>
            <a:ext cx="4019049" cy="646331"/>
          </a:xfrm>
          <a:prstGeom prst="rect">
            <a:avLst/>
          </a:prstGeom>
          <a:noFill/>
        </p:spPr>
        <p:txBody>
          <a:bodyPr wrap="none" rtlCol="0">
            <a:spAutoFit/>
          </a:bodyPr>
          <a:lstStyle/>
          <a:p>
            <a:r>
              <a:rPr kumimoji="1" lang="ja-JP" altLang="en-US" smtClean="0"/>
              <a:t>成功すると表示される。</a:t>
            </a:r>
            <a:endParaRPr kumimoji="1" lang="en-US" altLang="ja-JP" smtClean="0"/>
          </a:p>
          <a:p>
            <a:r>
              <a:rPr lang="ja-JP" altLang="en-US"/>
              <a:t>弾丸</a:t>
            </a:r>
            <a:r>
              <a:rPr lang="ja-JP" altLang="en-US" smtClean="0"/>
              <a:t>が逆に向いてるか</a:t>
            </a:r>
            <a:r>
              <a:rPr lang="en-US" altLang="ja-JP" smtClean="0"/>
              <a:t>Check</a:t>
            </a:r>
            <a:r>
              <a:rPr lang="ja-JP" altLang="en-US" smtClean="0"/>
              <a:t>しましょう。</a:t>
            </a:r>
            <a:endParaRPr kumimoji="1" lang="ja-JP" altLang="en-US"/>
          </a:p>
        </p:txBody>
      </p:sp>
      <p:sp>
        <p:nvSpPr>
          <p:cNvPr id="19" name="テキスト ボックス 18"/>
          <p:cNvSpPr txBox="1"/>
          <p:nvPr/>
        </p:nvSpPr>
        <p:spPr>
          <a:xfrm>
            <a:off x="355532" y="369332"/>
            <a:ext cx="1622560" cy="369332"/>
          </a:xfrm>
          <a:prstGeom prst="rect">
            <a:avLst/>
          </a:prstGeom>
          <a:noFill/>
        </p:spPr>
        <p:txBody>
          <a:bodyPr wrap="none" rtlCol="0">
            <a:spAutoFit/>
          </a:bodyPr>
          <a:lstStyle/>
          <a:p>
            <a:r>
              <a:rPr kumimoji="1" lang="en-US" altLang="ja-JP" smtClean="0"/>
              <a:t>SceneMain.cpp</a:t>
            </a:r>
            <a:endParaRPr kumimoji="1" lang="ja-JP" altLang="en-US"/>
          </a:p>
        </p:txBody>
      </p:sp>
    </p:spTree>
    <p:extLst>
      <p:ext uri="{BB962C8B-B14F-4D97-AF65-F5344CB8AC3E}">
        <p14:creationId xmlns:p14="http://schemas.microsoft.com/office/powerpoint/2010/main" val="302085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3629520" cy="369332"/>
          </a:xfrm>
          <a:prstGeom prst="rect">
            <a:avLst/>
          </a:prstGeom>
          <a:noFill/>
        </p:spPr>
        <p:txBody>
          <a:bodyPr wrap="none" rtlCol="0">
            <a:spAutoFit/>
          </a:bodyPr>
          <a:lstStyle/>
          <a:p>
            <a:r>
              <a:rPr kumimoji="1" lang="ja-JP" altLang="en-US" smtClean="0"/>
              <a:t>・敵機に弾丸発射機能を搭載させる</a:t>
            </a:r>
            <a:endParaRPr kumimoji="1" lang="ja-JP" altLang="en-US"/>
          </a:p>
        </p:txBody>
      </p:sp>
      <p:pic>
        <p:nvPicPr>
          <p:cNvPr id="4" name="図 3"/>
          <p:cNvPicPr>
            <a:picLocks noChangeAspect="1"/>
          </p:cNvPicPr>
          <p:nvPr/>
        </p:nvPicPr>
        <p:blipFill>
          <a:blip r:embed="rId2"/>
          <a:stretch>
            <a:fillRect/>
          </a:stretch>
        </p:blipFill>
        <p:spPr>
          <a:xfrm>
            <a:off x="293687" y="565150"/>
            <a:ext cx="10103803" cy="768350"/>
          </a:xfrm>
          <a:prstGeom prst="rect">
            <a:avLst/>
          </a:prstGeom>
          <a:ln>
            <a:solidFill>
              <a:schemeClr val="tx1"/>
            </a:solidFill>
          </a:ln>
        </p:spPr>
      </p:pic>
      <p:cxnSp>
        <p:nvCxnSpPr>
          <p:cNvPr id="6" name="直線コネクタ 5"/>
          <p:cNvCxnSpPr/>
          <p:nvPr/>
        </p:nvCxnSpPr>
        <p:spPr>
          <a:xfrm flipV="1">
            <a:off x="406400" y="889000"/>
            <a:ext cx="98044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91490" y="1073150"/>
            <a:ext cx="98044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82600" y="1041400"/>
            <a:ext cx="98044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6400" y="940316"/>
            <a:ext cx="9804400" cy="3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43388" y="711200"/>
            <a:ext cx="3186132" cy="68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443388" y="761742"/>
            <a:ext cx="3186132" cy="19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59909" y="1371084"/>
            <a:ext cx="3553089" cy="369332"/>
          </a:xfrm>
          <a:prstGeom prst="rect">
            <a:avLst/>
          </a:prstGeom>
          <a:noFill/>
        </p:spPr>
        <p:txBody>
          <a:bodyPr wrap="none" rtlCol="0">
            <a:spAutoFit/>
          </a:bodyPr>
          <a:lstStyle/>
          <a:p>
            <a:r>
              <a:rPr kumimoji="1" lang="en-US" altLang="ja-JP" smtClean="0"/>
              <a:t>Test</a:t>
            </a:r>
            <a:r>
              <a:rPr kumimoji="1" lang="ja-JP" altLang="en-US" smtClean="0"/>
              <a:t>用の</a:t>
            </a:r>
            <a:r>
              <a:rPr kumimoji="1" lang="en-US" altLang="ja-JP" smtClean="0"/>
              <a:t>program</a:t>
            </a:r>
            <a:r>
              <a:rPr kumimoji="1" lang="ja-JP" altLang="en-US" smtClean="0"/>
              <a:t>は削除しましょう。</a:t>
            </a:r>
            <a:endParaRPr kumimoji="1" lang="ja-JP" altLang="en-US"/>
          </a:p>
        </p:txBody>
      </p:sp>
      <p:sp>
        <p:nvSpPr>
          <p:cNvPr id="16" name="テキスト ボックス 15"/>
          <p:cNvSpPr txBox="1"/>
          <p:nvPr/>
        </p:nvSpPr>
        <p:spPr>
          <a:xfrm>
            <a:off x="40271" y="1726167"/>
            <a:ext cx="5160387" cy="646331"/>
          </a:xfrm>
          <a:prstGeom prst="rect">
            <a:avLst/>
          </a:prstGeom>
          <a:noFill/>
        </p:spPr>
        <p:txBody>
          <a:bodyPr wrap="none" rtlCol="0">
            <a:spAutoFit/>
          </a:bodyPr>
          <a:lstStyle/>
          <a:p>
            <a:r>
              <a:rPr kumimoji="1" lang="ja-JP" altLang="en-US" smtClean="0"/>
              <a:t>・攻撃敵機の位置を変更</a:t>
            </a:r>
            <a:endParaRPr kumimoji="1" lang="en-US" altLang="ja-JP" smtClean="0"/>
          </a:p>
          <a:p>
            <a:r>
              <a:rPr lang="ja-JP" altLang="en-US"/>
              <a:t>　</a:t>
            </a:r>
            <a:r>
              <a:rPr lang="ja-JP" altLang="en-US" smtClean="0"/>
              <a:t>今の場所では見づらいので位置を変更しましょう。</a:t>
            </a:r>
            <a:endParaRPr kumimoji="1" lang="ja-JP" altLang="en-US"/>
          </a:p>
        </p:txBody>
      </p:sp>
      <p:pic>
        <p:nvPicPr>
          <p:cNvPr id="17" name="図 16"/>
          <p:cNvPicPr>
            <a:picLocks noChangeAspect="1"/>
          </p:cNvPicPr>
          <p:nvPr/>
        </p:nvPicPr>
        <p:blipFill>
          <a:blip r:embed="rId3"/>
          <a:stretch>
            <a:fillRect/>
          </a:stretch>
        </p:blipFill>
        <p:spPr>
          <a:xfrm>
            <a:off x="406399" y="2940050"/>
            <a:ext cx="3458745" cy="2495550"/>
          </a:xfrm>
          <a:prstGeom prst="rect">
            <a:avLst/>
          </a:prstGeom>
          <a:ln>
            <a:solidFill>
              <a:schemeClr val="tx1"/>
            </a:solidFill>
          </a:ln>
        </p:spPr>
      </p:pic>
      <p:cxnSp>
        <p:nvCxnSpPr>
          <p:cNvPr id="18" name="直線矢印コネクタ 17"/>
          <p:cNvCxnSpPr/>
          <p:nvPr/>
        </p:nvCxnSpPr>
        <p:spPr>
          <a:xfrm flipV="1">
            <a:off x="1295400" y="5207000"/>
            <a:ext cx="279400" cy="53975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06399" y="5746750"/>
            <a:ext cx="5283200" cy="369332"/>
          </a:xfrm>
          <a:prstGeom prst="rect">
            <a:avLst/>
          </a:prstGeom>
          <a:noFill/>
          <a:ln>
            <a:solidFill>
              <a:schemeClr val="tx1"/>
            </a:solidFill>
          </a:ln>
        </p:spPr>
        <p:txBody>
          <a:bodyPr wrap="square" rtlCol="0">
            <a:spAutoFit/>
          </a:bodyPr>
          <a:lstStyle/>
          <a:p>
            <a:r>
              <a:rPr lang="ja-JP" altLang="en-US" smtClean="0"/>
              <a:t>追加：位置と</a:t>
            </a:r>
            <a:r>
              <a:rPr lang="en-US" altLang="ja-JP" smtClean="0"/>
              <a:t>Vector</a:t>
            </a:r>
            <a:r>
              <a:rPr lang="ja-JP" altLang="en-US" smtClean="0"/>
              <a:t>を記憶するための変数を用意する</a:t>
            </a:r>
            <a:endParaRPr kumimoji="1" lang="ja-JP" altLang="en-US"/>
          </a:p>
        </p:txBody>
      </p:sp>
      <p:pic>
        <p:nvPicPr>
          <p:cNvPr id="24" name="図 23"/>
          <p:cNvPicPr>
            <a:picLocks noChangeAspect="1"/>
          </p:cNvPicPr>
          <p:nvPr/>
        </p:nvPicPr>
        <p:blipFill>
          <a:blip r:embed="rId4"/>
          <a:stretch>
            <a:fillRect/>
          </a:stretch>
        </p:blipFill>
        <p:spPr>
          <a:xfrm>
            <a:off x="5973762" y="3010534"/>
            <a:ext cx="2724150" cy="1126808"/>
          </a:xfrm>
          <a:prstGeom prst="rect">
            <a:avLst/>
          </a:prstGeom>
          <a:ln>
            <a:solidFill>
              <a:schemeClr val="tx1"/>
            </a:solidFill>
          </a:ln>
        </p:spPr>
      </p:pic>
      <p:pic>
        <p:nvPicPr>
          <p:cNvPr id="25" name="図 24"/>
          <p:cNvPicPr>
            <a:picLocks noChangeAspect="1"/>
          </p:cNvPicPr>
          <p:nvPr/>
        </p:nvPicPr>
        <p:blipFill>
          <a:blip r:embed="rId5"/>
          <a:stretch>
            <a:fillRect/>
          </a:stretch>
        </p:blipFill>
        <p:spPr>
          <a:xfrm>
            <a:off x="5973762" y="4259932"/>
            <a:ext cx="5654842" cy="1270000"/>
          </a:xfrm>
          <a:prstGeom prst="rect">
            <a:avLst/>
          </a:prstGeom>
          <a:ln>
            <a:solidFill>
              <a:schemeClr val="tx1"/>
            </a:solidFill>
          </a:ln>
        </p:spPr>
      </p:pic>
      <p:sp>
        <p:nvSpPr>
          <p:cNvPr id="26" name="テキスト ボックス 25"/>
          <p:cNvSpPr txBox="1"/>
          <p:nvPr/>
        </p:nvSpPr>
        <p:spPr>
          <a:xfrm>
            <a:off x="293687" y="2580499"/>
            <a:ext cx="1898918" cy="369332"/>
          </a:xfrm>
          <a:prstGeom prst="rect">
            <a:avLst/>
          </a:prstGeom>
          <a:noFill/>
        </p:spPr>
        <p:txBody>
          <a:bodyPr wrap="none" rtlCol="0">
            <a:spAutoFit/>
          </a:bodyPr>
          <a:lstStyle/>
          <a:p>
            <a:r>
              <a:rPr kumimoji="1" lang="en-US" altLang="ja-JP" smtClean="0"/>
              <a:t>ObjAttackEnemy.h</a:t>
            </a:r>
            <a:endParaRPr kumimoji="1" lang="ja-JP" altLang="en-US"/>
          </a:p>
        </p:txBody>
      </p:sp>
      <p:sp>
        <p:nvSpPr>
          <p:cNvPr id="27" name="テキスト ボックス 26"/>
          <p:cNvSpPr txBox="1"/>
          <p:nvPr/>
        </p:nvSpPr>
        <p:spPr>
          <a:xfrm>
            <a:off x="5843587" y="2612050"/>
            <a:ext cx="2118529" cy="369332"/>
          </a:xfrm>
          <a:prstGeom prst="rect">
            <a:avLst/>
          </a:prstGeom>
          <a:noFill/>
        </p:spPr>
        <p:txBody>
          <a:bodyPr wrap="none" rtlCol="0">
            <a:spAutoFit/>
          </a:bodyPr>
          <a:lstStyle/>
          <a:p>
            <a:r>
              <a:rPr kumimoji="1" lang="en-US" altLang="ja-JP" smtClean="0"/>
              <a:t>ObjAttackEnemy.cpp</a:t>
            </a:r>
            <a:endParaRPr kumimoji="1" lang="ja-JP" altLang="en-US"/>
          </a:p>
        </p:txBody>
      </p:sp>
      <p:cxnSp>
        <p:nvCxnSpPr>
          <p:cNvPr id="28" name="直線矢印コネクタ 27"/>
          <p:cNvCxnSpPr/>
          <p:nvPr/>
        </p:nvCxnSpPr>
        <p:spPr>
          <a:xfrm flipH="1">
            <a:off x="7437438" y="3479800"/>
            <a:ext cx="1693862" cy="28800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9090730" y="3295134"/>
            <a:ext cx="2537874" cy="369332"/>
          </a:xfrm>
          <a:prstGeom prst="rect">
            <a:avLst/>
          </a:prstGeom>
          <a:noFill/>
          <a:ln>
            <a:solidFill>
              <a:schemeClr val="tx1"/>
            </a:solidFill>
          </a:ln>
        </p:spPr>
        <p:txBody>
          <a:bodyPr wrap="none" rtlCol="0">
            <a:spAutoFit/>
          </a:bodyPr>
          <a:lstStyle/>
          <a:p>
            <a:r>
              <a:rPr lang="ja-JP" altLang="en-US" smtClean="0"/>
              <a:t>追加：初期位置を決める</a:t>
            </a:r>
            <a:endParaRPr kumimoji="1" lang="ja-JP" altLang="en-US"/>
          </a:p>
        </p:txBody>
      </p:sp>
      <p:cxnSp>
        <p:nvCxnSpPr>
          <p:cNvPr id="32" name="直線矢印コネクタ 31"/>
          <p:cNvCxnSpPr/>
          <p:nvPr/>
        </p:nvCxnSpPr>
        <p:spPr>
          <a:xfrm flipV="1">
            <a:off x="7962116" y="5260362"/>
            <a:ext cx="36512" cy="6710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902851" y="5931416"/>
            <a:ext cx="4028667" cy="369332"/>
          </a:xfrm>
          <a:prstGeom prst="rect">
            <a:avLst/>
          </a:prstGeom>
          <a:noFill/>
          <a:ln>
            <a:solidFill>
              <a:schemeClr val="tx1"/>
            </a:solidFill>
          </a:ln>
        </p:spPr>
        <p:txBody>
          <a:bodyPr wrap="none" rtlCol="0">
            <a:spAutoFit/>
          </a:bodyPr>
          <a:lstStyle/>
          <a:p>
            <a:r>
              <a:rPr lang="ja-JP" altLang="en-US"/>
              <a:t>更新</a:t>
            </a:r>
            <a:r>
              <a:rPr lang="ja-JP" altLang="en-US" smtClean="0"/>
              <a:t>：表示位置に変数の影響を加える</a:t>
            </a:r>
            <a:endParaRPr kumimoji="1" lang="ja-JP" altLang="en-US"/>
          </a:p>
        </p:txBody>
      </p:sp>
    </p:spTree>
    <p:extLst>
      <p:ext uri="{BB962C8B-B14F-4D97-AF65-F5344CB8AC3E}">
        <p14:creationId xmlns:p14="http://schemas.microsoft.com/office/powerpoint/2010/main" val="410114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615680" cy="923330"/>
          </a:xfrm>
          <a:prstGeom prst="rect">
            <a:avLst/>
          </a:prstGeom>
          <a:noFill/>
        </p:spPr>
        <p:txBody>
          <a:bodyPr wrap="none" rtlCol="0">
            <a:spAutoFit/>
          </a:bodyPr>
          <a:lstStyle/>
          <a:p>
            <a:r>
              <a:rPr kumimoji="1" lang="ja-JP" altLang="en-US" smtClean="0"/>
              <a:t>・攻撃敵機に敵機の基本性能を持たせる</a:t>
            </a:r>
            <a:endParaRPr kumimoji="1" lang="en-US" altLang="ja-JP" smtClean="0"/>
          </a:p>
          <a:p>
            <a:r>
              <a:rPr lang="ja-JP" altLang="en-US"/>
              <a:t>　</a:t>
            </a:r>
            <a:r>
              <a:rPr lang="ja-JP" altLang="en-US" smtClean="0"/>
              <a:t>弾丸を撃たせる前に、敵機としての基本性能がつけてあげましょう。敵機</a:t>
            </a:r>
            <a:r>
              <a:rPr lang="en-US" altLang="ja-JP" smtClean="0"/>
              <a:t>Object</a:t>
            </a:r>
            <a:r>
              <a:rPr lang="ja-JP" altLang="en-US" smtClean="0"/>
              <a:t>が基本性能となっていますので参考に</a:t>
            </a:r>
            <a:endParaRPr lang="en-US" altLang="ja-JP" smtClean="0"/>
          </a:p>
          <a:p>
            <a:r>
              <a:rPr kumimoji="1" lang="ja-JP" altLang="en-US" smtClean="0"/>
              <a:t>します</a:t>
            </a:r>
            <a:r>
              <a:rPr kumimoji="1" lang="ja-JP" altLang="en-US"/>
              <a:t>。</a:t>
            </a:r>
          </a:p>
        </p:txBody>
      </p:sp>
      <p:pic>
        <p:nvPicPr>
          <p:cNvPr id="5" name="図 4"/>
          <p:cNvPicPr>
            <a:picLocks noChangeAspect="1"/>
          </p:cNvPicPr>
          <p:nvPr/>
        </p:nvPicPr>
        <p:blipFill>
          <a:blip r:embed="rId2"/>
          <a:stretch>
            <a:fillRect/>
          </a:stretch>
        </p:blipFill>
        <p:spPr>
          <a:xfrm>
            <a:off x="131762" y="1184274"/>
            <a:ext cx="6957099" cy="1609725"/>
          </a:xfrm>
          <a:prstGeom prst="rect">
            <a:avLst/>
          </a:prstGeom>
          <a:ln>
            <a:solidFill>
              <a:schemeClr val="tx1"/>
            </a:solidFill>
          </a:ln>
        </p:spPr>
      </p:pic>
      <p:sp>
        <p:nvSpPr>
          <p:cNvPr id="6" name="テキスト ボックス 5"/>
          <p:cNvSpPr txBox="1"/>
          <p:nvPr/>
        </p:nvSpPr>
        <p:spPr>
          <a:xfrm>
            <a:off x="131762" y="814942"/>
            <a:ext cx="2118529" cy="369332"/>
          </a:xfrm>
          <a:prstGeom prst="rect">
            <a:avLst/>
          </a:prstGeom>
          <a:noFill/>
        </p:spPr>
        <p:txBody>
          <a:bodyPr wrap="none" rtlCol="0">
            <a:spAutoFit/>
          </a:bodyPr>
          <a:lstStyle/>
          <a:p>
            <a:r>
              <a:rPr kumimoji="1" lang="en-US" altLang="ja-JP" smtClean="0"/>
              <a:t>ObjAttackEnemy.cpp</a:t>
            </a:r>
            <a:endParaRPr kumimoji="1" lang="ja-JP" altLang="en-US"/>
          </a:p>
        </p:txBody>
      </p:sp>
      <p:cxnSp>
        <p:nvCxnSpPr>
          <p:cNvPr id="7" name="直線矢印コネクタ 6"/>
          <p:cNvCxnSpPr/>
          <p:nvPr/>
        </p:nvCxnSpPr>
        <p:spPr>
          <a:xfrm flipH="1">
            <a:off x="1257300" y="1552652"/>
            <a:ext cx="1524000" cy="55554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740730" y="1367986"/>
            <a:ext cx="2809170" cy="369332"/>
          </a:xfrm>
          <a:prstGeom prst="rect">
            <a:avLst/>
          </a:prstGeom>
          <a:noFill/>
          <a:ln>
            <a:solidFill>
              <a:schemeClr val="tx1"/>
            </a:solidFill>
          </a:ln>
        </p:spPr>
        <p:txBody>
          <a:bodyPr wrap="square" rtlCol="0">
            <a:spAutoFit/>
          </a:bodyPr>
          <a:lstStyle/>
          <a:p>
            <a:r>
              <a:rPr lang="ja-JP" altLang="en-US" smtClean="0"/>
              <a:t>追加：移動は</a:t>
            </a:r>
            <a:r>
              <a:rPr lang="en-US" altLang="ja-JP" smtClean="0"/>
              <a:t>Vector</a:t>
            </a:r>
            <a:r>
              <a:rPr lang="ja-JP" altLang="en-US" smtClean="0"/>
              <a:t>で行う</a:t>
            </a:r>
            <a:endParaRPr kumimoji="1" lang="ja-JP" altLang="en-US"/>
          </a:p>
        </p:txBody>
      </p:sp>
      <p:cxnSp>
        <p:nvCxnSpPr>
          <p:cNvPr id="10" name="直線矢印コネクタ 9"/>
          <p:cNvCxnSpPr/>
          <p:nvPr/>
        </p:nvCxnSpPr>
        <p:spPr>
          <a:xfrm flipV="1">
            <a:off x="4479556" y="2793999"/>
            <a:ext cx="1125084" cy="28840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670386" y="2926057"/>
            <a:ext cx="2809170" cy="646331"/>
          </a:xfrm>
          <a:prstGeom prst="rect">
            <a:avLst/>
          </a:prstGeom>
          <a:noFill/>
          <a:ln>
            <a:solidFill>
              <a:schemeClr val="tx1"/>
            </a:solidFill>
          </a:ln>
        </p:spPr>
        <p:txBody>
          <a:bodyPr wrap="square" rtlCol="0">
            <a:spAutoFit/>
          </a:bodyPr>
          <a:lstStyle/>
          <a:p>
            <a:r>
              <a:rPr lang="ja-JP" altLang="en-US" smtClean="0"/>
              <a:t>追加：</a:t>
            </a:r>
            <a:r>
              <a:rPr lang="en-US" altLang="ja-JP" smtClean="0"/>
              <a:t>HitBox</a:t>
            </a:r>
            <a:r>
              <a:rPr lang="ja-JP" altLang="en-US" smtClean="0"/>
              <a:t>を持つ。</a:t>
            </a:r>
            <a:endParaRPr lang="en-US" altLang="ja-JP" smtClean="0"/>
          </a:p>
          <a:p>
            <a:r>
              <a:rPr kumimoji="1" lang="en-US" altLang="ja-JP" smtClean="0"/>
              <a:t>ObjectName</a:t>
            </a:r>
            <a:r>
              <a:rPr kumimoji="1" lang="ja-JP" altLang="en-US" smtClean="0"/>
              <a:t>に注意</a:t>
            </a:r>
            <a:endParaRPr kumimoji="1" lang="ja-JP" altLang="en-US"/>
          </a:p>
        </p:txBody>
      </p:sp>
      <p:pic>
        <p:nvPicPr>
          <p:cNvPr id="12" name="図 11"/>
          <p:cNvPicPr>
            <a:picLocks noChangeAspect="1"/>
          </p:cNvPicPr>
          <p:nvPr/>
        </p:nvPicPr>
        <p:blipFill>
          <a:blip r:embed="rId3"/>
          <a:stretch>
            <a:fillRect/>
          </a:stretch>
        </p:blipFill>
        <p:spPr>
          <a:xfrm>
            <a:off x="7386644" y="814942"/>
            <a:ext cx="3713155" cy="5972482"/>
          </a:xfrm>
          <a:prstGeom prst="rect">
            <a:avLst/>
          </a:prstGeom>
          <a:ln>
            <a:solidFill>
              <a:schemeClr val="tx1"/>
            </a:solidFill>
          </a:ln>
        </p:spPr>
      </p:pic>
      <p:cxnSp>
        <p:nvCxnSpPr>
          <p:cNvPr id="14" name="直線矢印コネクタ 13"/>
          <p:cNvCxnSpPr/>
          <p:nvPr/>
        </p:nvCxnSpPr>
        <p:spPr>
          <a:xfrm flipV="1">
            <a:off x="6654238" y="4051300"/>
            <a:ext cx="869245" cy="4572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257300" y="4343039"/>
            <a:ext cx="5396938" cy="646331"/>
          </a:xfrm>
          <a:prstGeom prst="rect">
            <a:avLst/>
          </a:prstGeom>
          <a:noFill/>
          <a:ln>
            <a:solidFill>
              <a:schemeClr val="tx1"/>
            </a:solidFill>
          </a:ln>
        </p:spPr>
        <p:txBody>
          <a:bodyPr wrap="square" rtlCol="0">
            <a:spAutoFit/>
          </a:bodyPr>
          <a:lstStyle/>
          <a:p>
            <a:r>
              <a:rPr lang="ja-JP" altLang="en-US" smtClean="0"/>
              <a:t>追加：</a:t>
            </a:r>
            <a:r>
              <a:rPr lang="en-US" altLang="ja-JP" smtClean="0"/>
              <a:t>Vetor</a:t>
            </a:r>
            <a:r>
              <a:rPr lang="ja-JP" altLang="en-US" smtClean="0"/>
              <a:t>による移動と</a:t>
            </a:r>
            <a:r>
              <a:rPr lang="ja-JP" altLang="en-US"/>
              <a:t>弾丸</a:t>
            </a:r>
            <a:r>
              <a:rPr lang="ja-JP" altLang="en-US" smtClean="0"/>
              <a:t>に当たると消滅する</a:t>
            </a:r>
            <a:endParaRPr lang="en-US" altLang="ja-JP" smtClean="0"/>
          </a:p>
          <a:p>
            <a:r>
              <a:rPr kumimoji="1" lang="ja-JP" altLang="en-US" smtClean="0"/>
              <a:t>敵機としての基本性能を用意しました。</a:t>
            </a:r>
            <a:endParaRPr kumimoji="1" lang="ja-JP" altLang="en-US"/>
          </a:p>
        </p:txBody>
      </p:sp>
      <p:sp>
        <p:nvSpPr>
          <p:cNvPr id="17" name="テキスト ボックス 16"/>
          <p:cNvSpPr txBox="1"/>
          <p:nvPr/>
        </p:nvSpPr>
        <p:spPr>
          <a:xfrm>
            <a:off x="0" y="6418092"/>
            <a:ext cx="7486345" cy="369332"/>
          </a:xfrm>
          <a:prstGeom prst="rect">
            <a:avLst/>
          </a:prstGeom>
          <a:noFill/>
        </p:spPr>
        <p:txBody>
          <a:bodyPr wrap="none" rtlCol="0">
            <a:spAutoFit/>
          </a:bodyPr>
          <a:lstStyle/>
          <a:p>
            <a:r>
              <a:rPr kumimoji="1" lang="ja-JP" altLang="en-US" smtClean="0"/>
              <a:t>これで、敵機と変わらない動きをします。</a:t>
            </a:r>
            <a:r>
              <a:rPr lang="ja-JP" altLang="en-US" smtClean="0"/>
              <a:t>それでは、弾丸を発射させましょう。</a:t>
            </a:r>
            <a:endParaRPr kumimoji="1" lang="ja-JP" altLang="en-US"/>
          </a:p>
        </p:txBody>
      </p:sp>
    </p:spTree>
    <p:extLst>
      <p:ext uri="{BB962C8B-B14F-4D97-AF65-F5344CB8AC3E}">
        <p14:creationId xmlns:p14="http://schemas.microsoft.com/office/powerpoint/2010/main" val="3104464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8577605" cy="646331"/>
          </a:xfrm>
          <a:prstGeom prst="rect">
            <a:avLst/>
          </a:prstGeom>
          <a:noFill/>
        </p:spPr>
        <p:txBody>
          <a:bodyPr wrap="none" rtlCol="0">
            <a:spAutoFit/>
          </a:bodyPr>
          <a:lstStyle/>
          <a:p>
            <a:r>
              <a:rPr kumimoji="1" lang="ja-JP" altLang="en-US" smtClean="0"/>
              <a:t>・弾丸を撃つ</a:t>
            </a:r>
            <a:endParaRPr kumimoji="1" lang="en-US" altLang="ja-JP" smtClean="0"/>
          </a:p>
          <a:p>
            <a:r>
              <a:rPr lang="ja-JP" altLang="en-US"/>
              <a:t>　</a:t>
            </a:r>
            <a:r>
              <a:rPr lang="ja-JP" altLang="en-US" smtClean="0"/>
              <a:t>敵は</a:t>
            </a:r>
            <a:r>
              <a:rPr lang="en-US" altLang="ja-JP" smtClean="0"/>
              <a:t>0.5</a:t>
            </a:r>
            <a:r>
              <a:rPr lang="ja-JP" altLang="en-US" smtClean="0"/>
              <a:t>秒ぐらいで</a:t>
            </a:r>
            <a:r>
              <a:rPr lang="en-US" altLang="ja-JP" smtClean="0"/>
              <a:t>1</a:t>
            </a:r>
            <a:r>
              <a:rPr lang="ja-JP" altLang="en-US" smtClean="0"/>
              <a:t>発撃つようにするため以下の</a:t>
            </a:r>
            <a:r>
              <a:rPr lang="en-US" altLang="ja-JP" smtClean="0"/>
              <a:t>Flowchart</a:t>
            </a:r>
            <a:r>
              <a:rPr lang="ja-JP" altLang="en-US" smtClean="0"/>
              <a:t>を</a:t>
            </a:r>
            <a:r>
              <a:rPr lang="en-US" altLang="ja-JP" smtClean="0"/>
              <a:t>program</a:t>
            </a:r>
            <a:r>
              <a:rPr lang="ja-JP" altLang="en-US" smtClean="0"/>
              <a:t>にしていきます。</a:t>
            </a:r>
            <a:endParaRPr kumimoji="1" lang="ja-JP" altLang="en-US"/>
          </a:p>
        </p:txBody>
      </p:sp>
      <p:sp>
        <p:nvSpPr>
          <p:cNvPr id="6" name="フローチャート: 端子 5"/>
          <p:cNvSpPr/>
          <p:nvPr/>
        </p:nvSpPr>
        <p:spPr>
          <a:xfrm>
            <a:off x="464665" y="976324"/>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Action</a:t>
            </a:r>
            <a:endParaRPr lang="en-US" altLang="ja-JP"/>
          </a:p>
        </p:txBody>
      </p:sp>
      <p:cxnSp>
        <p:nvCxnSpPr>
          <p:cNvPr id="8" name="直線コネクタ 7"/>
          <p:cNvCxnSpPr/>
          <p:nvPr/>
        </p:nvCxnSpPr>
        <p:spPr>
          <a:xfrm>
            <a:off x="1379065" y="1370024"/>
            <a:ext cx="67777" cy="3810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フローチャート: 処理 10"/>
          <p:cNvSpPr/>
          <p:nvPr/>
        </p:nvSpPr>
        <p:spPr>
          <a:xfrm>
            <a:off x="464665" y="1598624"/>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a:t>
            </a:r>
            <a:r>
              <a:rPr lang="ja-JP" altLang="en-US"/>
              <a:t> </a:t>
            </a:r>
            <a:r>
              <a:rPr kumimoji="1" lang="ja-JP" altLang="en-US" smtClean="0"/>
              <a:t>← </a:t>
            </a:r>
            <a:r>
              <a:rPr kumimoji="1" lang="en-US" altLang="ja-JP" smtClean="0"/>
              <a:t>time + 1</a:t>
            </a:r>
            <a:endParaRPr kumimoji="1" lang="ja-JP" altLang="en-US"/>
          </a:p>
        </p:txBody>
      </p:sp>
      <p:sp>
        <p:nvSpPr>
          <p:cNvPr id="13" name="フローチャート: 判断 12"/>
          <p:cNvSpPr/>
          <p:nvPr/>
        </p:nvSpPr>
        <p:spPr>
          <a:xfrm>
            <a:off x="121765" y="2220924"/>
            <a:ext cx="2540000" cy="8001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 &gt;  50</a:t>
            </a:r>
            <a:endParaRPr kumimoji="1" lang="ja-JP" altLang="en-US"/>
          </a:p>
        </p:txBody>
      </p:sp>
      <p:cxnSp>
        <p:nvCxnSpPr>
          <p:cNvPr id="14" name="直線コネクタ 13"/>
          <p:cNvCxnSpPr/>
          <p:nvPr/>
        </p:nvCxnSpPr>
        <p:spPr>
          <a:xfrm>
            <a:off x="2661765" y="2620974"/>
            <a:ext cx="46610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18947" y="2918392"/>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17" name="テキスト ボックス 16"/>
          <p:cNvSpPr txBox="1"/>
          <p:nvPr/>
        </p:nvSpPr>
        <p:spPr>
          <a:xfrm>
            <a:off x="2562138" y="2328874"/>
            <a:ext cx="455574" cy="369332"/>
          </a:xfrm>
          <a:prstGeom prst="rect">
            <a:avLst/>
          </a:prstGeom>
          <a:noFill/>
        </p:spPr>
        <p:txBody>
          <a:bodyPr wrap="none" rtlCol="0">
            <a:spAutoFit/>
          </a:bodyPr>
          <a:lstStyle/>
          <a:p>
            <a:r>
              <a:rPr lang="en-US" altLang="ja-JP" smtClean="0"/>
              <a:t>No</a:t>
            </a:r>
            <a:endParaRPr kumimoji="1" lang="ja-JP" altLang="en-US"/>
          </a:p>
        </p:txBody>
      </p:sp>
      <p:sp>
        <p:nvSpPr>
          <p:cNvPr id="18" name="フローチャート: 処理 17"/>
          <p:cNvSpPr/>
          <p:nvPr/>
        </p:nvSpPr>
        <p:spPr>
          <a:xfrm>
            <a:off x="464665" y="3281374"/>
            <a:ext cx="2057400" cy="355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t</a:t>
            </a:r>
            <a:r>
              <a:rPr kumimoji="1" lang="en-US" altLang="ja-JP" smtClean="0"/>
              <a:t>ime</a:t>
            </a:r>
            <a:r>
              <a:rPr lang="ja-JP" altLang="en-US"/>
              <a:t> </a:t>
            </a:r>
            <a:r>
              <a:rPr kumimoji="1" lang="ja-JP" altLang="en-US" smtClean="0"/>
              <a:t>← </a:t>
            </a:r>
            <a:r>
              <a:rPr lang="en-US" altLang="ja-JP"/>
              <a:t>0</a:t>
            </a:r>
            <a:endParaRPr kumimoji="1" lang="ja-JP" altLang="en-US"/>
          </a:p>
        </p:txBody>
      </p:sp>
      <p:sp>
        <p:nvSpPr>
          <p:cNvPr id="20" name="フローチャート: 処理 19"/>
          <p:cNvSpPr/>
          <p:nvPr/>
        </p:nvSpPr>
        <p:spPr>
          <a:xfrm>
            <a:off x="464665" y="3788341"/>
            <a:ext cx="2057400" cy="858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弾丸発射</a:t>
            </a:r>
            <a:endParaRPr kumimoji="1" lang="ja-JP" altLang="en-US"/>
          </a:p>
        </p:txBody>
      </p:sp>
      <p:cxnSp>
        <p:nvCxnSpPr>
          <p:cNvPr id="21" name="直線コネクタ 20"/>
          <p:cNvCxnSpPr/>
          <p:nvPr/>
        </p:nvCxnSpPr>
        <p:spPr>
          <a:xfrm>
            <a:off x="3127867" y="2620974"/>
            <a:ext cx="0" cy="22669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1446842" y="4887924"/>
            <a:ext cx="168102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端子 24"/>
          <p:cNvSpPr/>
          <p:nvPr/>
        </p:nvSpPr>
        <p:spPr>
          <a:xfrm>
            <a:off x="494342" y="5115839"/>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End</a:t>
            </a:r>
            <a:endParaRPr lang="en-US" altLang="ja-JP"/>
          </a:p>
        </p:txBody>
      </p:sp>
      <p:sp>
        <p:nvSpPr>
          <p:cNvPr id="26" name="テキスト ボックス 25"/>
          <p:cNvSpPr txBox="1"/>
          <p:nvPr/>
        </p:nvSpPr>
        <p:spPr>
          <a:xfrm>
            <a:off x="3573420" y="689487"/>
            <a:ext cx="7099572" cy="1200329"/>
          </a:xfrm>
          <a:prstGeom prst="rect">
            <a:avLst/>
          </a:prstGeom>
          <a:noFill/>
          <a:ln>
            <a:solidFill>
              <a:schemeClr val="tx1"/>
            </a:solidFill>
          </a:ln>
        </p:spPr>
        <p:txBody>
          <a:bodyPr wrap="none" rtlCol="0">
            <a:spAutoFit/>
          </a:bodyPr>
          <a:lstStyle/>
          <a:p>
            <a:r>
              <a:rPr lang="en-US" altLang="ja-JP"/>
              <a:t>t</a:t>
            </a:r>
            <a:r>
              <a:rPr kumimoji="1" lang="en-US" altLang="ja-JP" smtClean="0"/>
              <a:t>ime</a:t>
            </a:r>
            <a:r>
              <a:rPr kumimoji="1" lang="ja-JP" altLang="en-US" smtClean="0"/>
              <a:t>変数は</a:t>
            </a:r>
            <a:r>
              <a:rPr lang="ja-JP" altLang="en-US" smtClean="0"/>
              <a:t>常に値が１加算されていきます。</a:t>
            </a:r>
            <a:endParaRPr lang="en-US" altLang="ja-JP" smtClean="0"/>
          </a:p>
          <a:p>
            <a:r>
              <a:rPr kumimoji="1" lang="en-US" altLang="ja-JP" smtClean="0"/>
              <a:t>50</a:t>
            </a:r>
            <a:r>
              <a:rPr kumimoji="1" lang="ja-JP" altLang="en-US" smtClean="0"/>
              <a:t>より大きい（</a:t>
            </a:r>
            <a:r>
              <a:rPr lang="ja-JP" altLang="en-US" smtClean="0"/>
              <a:t>ほぼ</a:t>
            </a:r>
            <a:r>
              <a:rPr lang="en-US" altLang="ja-JP" smtClean="0"/>
              <a:t>0.5</a:t>
            </a:r>
            <a:r>
              <a:rPr lang="ja-JP" altLang="en-US" smtClean="0"/>
              <a:t>秒</a:t>
            </a:r>
            <a:r>
              <a:rPr kumimoji="1" lang="ja-JP" altLang="en-US" smtClean="0"/>
              <a:t>）の時、弾丸を発射する</a:t>
            </a:r>
            <a:r>
              <a:rPr kumimoji="1" lang="en-US" altLang="ja-JP" smtClean="0"/>
              <a:t>program</a:t>
            </a:r>
            <a:r>
              <a:rPr kumimoji="1" lang="ja-JP" altLang="en-US" smtClean="0"/>
              <a:t>を実行させるの</a:t>
            </a:r>
            <a:endParaRPr kumimoji="1" lang="en-US" altLang="ja-JP" smtClean="0"/>
          </a:p>
          <a:p>
            <a:r>
              <a:rPr lang="ja-JP" altLang="en-US" smtClean="0"/>
              <a:t>ですが、この時</a:t>
            </a:r>
            <a:r>
              <a:rPr lang="ja-JP" altLang="en-US"/>
              <a:t>、</a:t>
            </a:r>
            <a:r>
              <a:rPr lang="en-US" altLang="ja-JP" smtClean="0"/>
              <a:t>time</a:t>
            </a:r>
            <a:r>
              <a:rPr lang="ja-JP" altLang="en-US" smtClean="0"/>
              <a:t>変数を</a:t>
            </a:r>
            <a:r>
              <a:rPr lang="en-US" altLang="ja-JP" smtClean="0"/>
              <a:t>0</a:t>
            </a:r>
            <a:r>
              <a:rPr lang="ja-JP" altLang="en-US" smtClean="0"/>
              <a:t>にする事が大切です。</a:t>
            </a:r>
            <a:endParaRPr lang="en-US" altLang="ja-JP" smtClean="0"/>
          </a:p>
          <a:p>
            <a:r>
              <a:rPr kumimoji="1" lang="ja-JP" altLang="en-US"/>
              <a:t>出</a:t>
            </a:r>
            <a:r>
              <a:rPr kumimoji="1" lang="ja-JP" altLang="en-US" smtClean="0"/>
              <a:t>ないと常に弾丸が発射されます。</a:t>
            </a:r>
            <a:endParaRPr kumimoji="1" lang="ja-JP" altLang="en-US"/>
          </a:p>
        </p:txBody>
      </p:sp>
      <p:pic>
        <p:nvPicPr>
          <p:cNvPr id="27" name="図 26"/>
          <p:cNvPicPr>
            <a:picLocks noChangeAspect="1"/>
          </p:cNvPicPr>
          <p:nvPr/>
        </p:nvPicPr>
        <p:blipFill>
          <a:blip r:embed="rId2"/>
          <a:stretch>
            <a:fillRect/>
          </a:stretch>
        </p:blipFill>
        <p:spPr>
          <a:xfrm>
            <a:off x="3611904" y="2361651"/>
            <a:ext cx="3664375" cy="858838"/>
          </a:xfrm>
          <a:prstGeom prst="rect">
            <a:avLst/>
          </a:prstGeom>
          <a:ln>
            <a:solidFill>
              <a:schemeClr val="tx1"/>
            </a:solidFill>
          </a:ln>
        </p:spPr>
      </p:pic>
      <p:sp>
        <p:nvSpPr>
          <p:cNvPr id="28" name="テキスト ボックス 27"/>
          <p:cNvSpPr txBox="1"/>
          <p:nvPr/>
        </p:nvSpPr>
        <p:spPr>
          <a:xfrm>
            <a:off x="3501748" y="1992319"/>
            <a:ext cx="1898918" cy="369332"/>
          </a:xfrm>
          <a:prstGeom prst="rect">
            <a:avLst/>
          </a:prstGeom>
          <a:noFill/>
        </p:spPr>
        <p:txBody>
          <a:bodyPr wrap="none" rtlCol="0">
            <a:spAutoFit/>
          </a:bodyPr>
          <a:lstStyle/>
          <a:p>
            <a:r>
              <a:rPr kumimoji="1" lang="en-US" altLang="ja-JP" smtClean="0"/>
              <a:t>ObjAttackEnemy.h</a:t>
            </a:r>
            <a:endParaRPr kumimoji="1" lang="ja-JP" altLang="en-US"/>
          </a:p>
        </p:txBody>
      </p:sp>
      <p:cxnSp>
        <p:nvCxnSpPr>
          <p:cNvPr id="29" name="直線矢印コネクタ 28"/>
          <p:cNvCxnSpPr/>
          <p:nvPr/>
        </p:nvCxnSpPr>
        <p:spPr>
          <a:xfrm flipV="1">
            <a:off x="4199902" y="3156989"/>
            <a:ext cx="75404" cy="3040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560242" y="3414031"/>
            <a:ext cx="1883849" cy="369332"/>
          </a:xfrm>
          <a:prstGeom prst="rect">
            <a:avLst/>
          </a:prstGeom>
          <a:noFill/>
          <a:ln>
            <a:solidFill>
              <a:schemeClr val="tx1"/>
            </a:solidFill>
          </a:ln>
        </p:spPr>
        <p:txBody>
          <a:bodyPr wrap="none" rtlCol="0">
            <a:spAutoFit/>
          </a:bodyPr>
          <a:lstStyle/>
          <a:p>
            <a:r>
              <a:rPr lang="ja-JP" altLang="en-US" smtClean="0"/>
              <a:t>追加：</a:t>
            </a:r>
            <a:r>
              <a:rPr lang="en-US" altLang="ja-JP" smtClean="0"/>
              <a:t>time</a:t>
            </a:r>
            <a:r>
              <a:rPr lang="ja-JP" altLang="en-US" smtClean="0"/>
              <a:t>用変数</a:t>
            </a:r>
            <a:endParaRPr kumimoji="1" lang="ja-JP" altLang="en-US"/>
          </a:p>
        </p:txBody>
      </p:sp>
      <p:pic>
        <p:nvPicPr>
          <p:cNvPr id="32" name="図 31"/>
          <p:cNvPicPr>
            <a:picLocks noChangeAspect="1"/>
          </p:cNvPicPr>
          <p:nvPr/>
        </p:nvPicPr>
        <p:blipFill>
          <a:blip r:embed="rId3"/>
          <a:stretch>
            <a:fillRect/>
          </a:stretch>
        </p:blipFill>
        <p:spPr>
          <a:xfrm>
            <a:off x="7629867" y="2361651"/>
            <a:ext cx="2301933" cy="1191453"/>
          </a:xfrm>
          <a:prstGeom prst="rect">
            <a:avLst/>
          </a:prstGeom>
          <a:ln>
            <a:solidFill>
              <a:schemeClr val="tx1"/>
            </a:solidFill>
          </a:ln>
        </p:spPr>
      </p:pic>
      <p:sp>
        <p:nvSpPr>
          <p:cNvPr id="34" name="テキスト ボックス 33"/>
          <p:cNvSpPr txBox="1"/>
          <p:nvPr/>
        </p:nvSpPr>
        <p:spPr>
          <a:xfrm>
            <a:off x="7577337" y="1983443"/>
            <a:ext cx="2118529" cy="369332"/>
          </a:xfrm>
          <a:prstGeom prst="rect">
            <a:avLst/>
          </a:prstGeom>
          <a:noFill/>
        </p:spPr>
        <p:txBody>
          <a:bodyPr wrap="none" rtlCol="0">
            <a:spAutoFit/>
          </a:bodyPr>
          <a:lstStyle/>
          <a:p>
            <a:r>
              <a:rPr kumimoji="1" lang="en-US" altLang="ja-JP" smtClean="0"/>
              <a:t>ObjAttackEnemy.cpp</a:t>
            </a:r>
            <a:endParaRPr kumimoji="1" lang="ja-JP" altLang="en-US"/>
          </a:p>
        </p:txBody>
      </p:sp>
      <p:cxnSp>
        <p:nvCxnSpPr>
          <p:cNvPr id="35" name="直線矢印コネクタ 34"/>
          <p:cNvCxnSpPr/>
          <p:nvPr/>
        </p:nvCxnSpPr>
        <p:spPr>
          <a:xfrm flipV="1">
            <a:off x="8098802" y="3489604"/>
            <a:ext cx="75404" cy="30400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459142" y="3746646"/>
            <a:ext cx="2885726" cy="369332"/>
          </a:xfrm>
          <a:prstGeom prst="rect">
            <a:avLst/>
          </a:prstGeom>
          <a:noFill/>
          <a:ln>
            <a:solidFill>
              <a:schemeClr val="tx1"/>
            </a:solidFill>
          </a:ln>
        </p:spPr>
        <p:txBody>
          <a:bodyPr wrap="none" rtlCol="0">
            <a:spAutoFit/>
          </a:bodyPr>
          <a:lstStyle/>
          <a:p>
            <a:r>
              <a:rPr lang="ja-JP" altLang="en-US" smtClean="0"/>
              <a:t>追加：</a:t>
            </a:r>
            <a:r>
              <a:rPr lang="en-US" altLang="ja-JP" smtClean="0"/>
              <a:t>time</a:t>
            </a:r>
            <a:r>
              <a:rPr lang="ja-JP" altLang="en-US" smtClean="0"/>
              <a:t>用変数の初期化</a:t>
            </a:r>
            <a:endParaRPr kumimoji="1" lang="ja-JP" altLang="en-US"/>
          </a:p>
        </p:txBody>
      </p:sp>
      <p:pic>
        <p:nvPicPr>
          <p:cNvPr id="37" name="図 36"/>
          <p:cNvPicPr>
            <a:picLocks noChangeAspect="1"/>
          </p:cNvPicPr>
          <p:nvPr/>
        </p:nvPicPr>
        <p:blipFill>
          <a:blip r:embed="rId4"/>
          <a:stretch>
            <a:fillRect/>
          </a:stretch>
        </p:blipFill>
        <p:spPr>
          <a:xfrm>
            <a:off x="3573420" y="4533948"/>
            <a:ext cx="8389980" cy="2212489"/>
          </a:xfrm>
          <a:prstGeom prst="rect">
            <a:avLst/>
          </a:prstGeom>
          <a:ln>
            <a:solidFill>
              <a:schemeClr val="tx1"/>
            </a:solidFill>
          </a:ln>
        </p:spPr>
      </p:pic>
      <p:sp>
        <p:nvSpPr>
          <p:cNvPr id="38" name="テキスト ボックス 37"/>
          <p:cNvSpPr txBox="1"/>
          <p:nvPr/>
        </p:nvSpPr>
        <p:spPr>
          <a:xfrm>
            <a:off x="3501748" y="4155312"/>
            <a:ext cx="2118529" cy="369332"/>
          </a:xfrm>
          <a:prstGeom prst="rect">
            <a:avLst/>
          </a:prstGeom>
          <a:noFill/>
        </p:spPr>
        <p:txBody>
          <a:bodyPr wrap="none" rtlCol="0">
            <a:spAutoFit/>
          </a:bodyPr>
          <a:lstStyle/>
          <a:p>
            <a:r>
              <a:rPr kumimoji="1" lang="en-US" altLang="ja-JP" smtClean="0"/>
              <a:t>ObjAttackEnemy.cpp</a:t>
            </a:r>
            <a:endParaRPr kumimoji="1" lang="ja-JP" altLang="en-US"/>
          </a:p>
        </p:txBody>
      </p:sp>
      <p:sp>
        <p:nvSpPr>
          <p:cNvPr id="33" name="テキスト ボックス 32"/>
          <p:cNvSpPr txBox="1"/>
          <p:nvPr/>
        </p:nvSpPr>
        <p:spPr>
          <a:xfrm>
            <a:off x="111442" y="5987952"/>
            <a:ext cx="3379983" cy="369332"/>
          </a:xfrm>
          <a:prstGeom prst="rect">
            <a:avLst/>
          </a:prstGeom>
          <a:noFill/>
          <a:ln>
            <a:solidFill>
              <a:schemeClr val="tx1"/>
            </a:solidFill>
          </a:ln>
        </p:spPr>
        <p:txBody>
          <a:bodyPr wrap="square" rtlCol="0">
            <a:spAutoFit/>
          </a:bodyPr>
          <a:lstStyle/>
          <a:p>
            <a:r>
              <a:rPr lang="ja-JP" altLang="en-US" dirty="0" smtClean="0"/>
              <a:t>追加</a:t>
            </a:r>
            <a:r>
              <a:rPr lang="ja-JP" altLang="en-US" dirty="0"/>
              <a:t>：</a:t>
            </a:r>
            <a:r>
              <a:rPr lang="en-US" altLang="ja-JP" dirty="0" smtClean="0"/>
              <a:t>Flowchart</a:t>
            </a:r>
            <a:r>
              <a:rPr lang="ja-JP" altLang="en-US" dirty="0" smtClean="0"/>
              <a:t>を</a:t>
            </a:r>
            <a:r>
              <a:rPr kumimoji="1" lang="en-US" altLang="ja-JP" dirty="0" smtClean="0"/>
              <a:t>Program</a:t>
            </a:r>
            <a:r>
              <a:rPr lang="ja-JP" altLang="en-US" dirty="0"/>
              <a:t>にした</a:t>
            </a:r>
            <a:endParaRPr kumimoji="1" lang="ja-JP" altLang="en-US" dirty="0"/>
          </a:p>
        </p:txBody>
      </p:sp>
      <p:cxnSp>
        <p:nvCxnSpPr>
          <p:cNvPr id="39" name="直線矢印コネクタ 38"/>
          <p:cNvCxnSpPr>
            <a:stCxn id="33" idx="0"/>
          </p:cNvCxnSpPr>
          <p:nvPr/>
        </p:nvCxnSpPr>
        <p:spPr>
          <a:xfrm flipV="1">
            <a:off x="1801434" y="5312690"/>
            <a:ext cx="1810470" cy="6752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87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3368"/>
            <a:ext cx="9075241" cy="646331"/>
          </a:xfrm>
          <a:prstGeom prst="rect">
            <a:avLst/>
          </a:prstGeom>
          <a:noFill/>
        </p:spPr>
        <p:txBody>
          <a:bodyPr wrap="none" rtlCol="0">
            <a:spAutoFit/>
          </a:bodyPr>
          <a:lstStyle/>
          <a:p>
            <a:r>
              <a:rPr kumimoji="1" lang="ja-JP" altLang="en-US" smtClean="0"/>
              <a:t>・弾丸に</a:t>
            </a:r>
            <a:r>
              <a:rPr kumimoji="1" lang="en-US" altLang="ja-JP" smtClean="0"/>
              <a:t>HitBox</a:t>
            </a:r>
            <a:r>
              <a:rPr kumimoji="1" lang="ja-JP" altLang="en-US" smtClean="0"/>
              <a:t>を用意する。</a:t>
            </a:r>
            <a:endParaRPr kumimoji="1" lang="en-US" altLang="ja-JP" smtClean="0"/>
          </a:p>
          <a:p>
            <a:r>
              <a:rPr lang="ja-JP" altLang="en-US"/>
              <a:t>敵機</a:t>
            </a:r>
            <a:r>
              <a:rPr lang="ja-JP" altLang="en-US" smtClean="0"/>
              <a:t>に動きをつけたいのですが、弾丸が</a:t>
            </a:r>
            <a:r>
              <a:rPr lang="en-US" altLang="ja-JP" smtClean="0"/>
              <a:t>Debug</a:t>
            </a:r>
            <a:r>
              <a:rPr lang="ja-JP" altLang="en-US" smtClean="0"/>
              <a:t>しずらいので先に弾丸に</a:t>
            </a:r>
            <a:r>
              <a:rPr lang="en-US" altLang="ja-JP" smtClean="0"/>
              <a:t>HitBox</a:t>
            </a:r>
            <a:r>
              <a:rPr lang="ja-JP" altLang="en-US" smtClean="0"/>
              <a:t>を用意します。</a:t>
            </a:r>
            <a:endParaRPr kumimoji="1" lang="ja-JP" altLang="en-US"/>
          </a:p>
        </p:txBody>
      </p:sp>
      <p:pic>
        <p:nvPicPr>
          <p:cNvPr id="5" name="図 4"/>
          <p:cNvPicPr>
            <a:picLocks noChangeAspect="1"/>
          </p:cNvPicPr>
          <p:nvPr/>
        </p:nvPicPr>
        <p:blipFill>
          <a:blip r:embed="rId2"/>
          <a:stretch>
            <a:fillRect/>
          </a:stretch>
        </p:blipFill>
        <p:spPr>
          <a:xfrm>
            <a:off x="288925" y="1059031"/>
            <a:ext cx="3810672" cy="1176338"/>
          </a:xfrm>
          <a:prstGeom prst="rect">
            <a:avLst/>
          </a:prstGeom>
          <a:ln>
            <a:solidFill>
              <a:schemeClr val="tx1"/>
            </a:solidFill>
          </a:ln>
        </p:spPr>
      </p:pic>
      <p:cxnSp>
        <p:nvCxnSpPr>
          <p:cNvPr id="6" name="直線矢印コネクタ 5"/>
          <p:cNvCxnSpPr/>
          <p:nvPr/>
        </p:nvCxnSpPr>
        <p:spPr>
          <a:xfrm flipH="1">
            <a:off x="3962402" y="1549569"/>
            <a:ext cx="571498" cy="772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533900" y="1364903"/>
            <a:ext cx="4448654" cy="369332"/>
          </a:xfrm>
          <a:prstGeom prst="rect">
            <a:avLst/>
          </a:prstGeom>
          <a:noFill/>
        </p:spPr>
        <p:txBody>
          <a:bodyPr wrap="none" rtlCol="0">
            <a:spAutoFit/>
          </a:bodyPr>
          <a:lstStyle/>
          <a:p>
            <a:r>
              <a:rPr kumimoji="1" lang="ja-JP" altLang="en-US" smtClean="0"/>
              <a:t>追加：当たり判定用の</a:t>
            </a:r>
            <a:r>
              <a:rPr lang="en-US" altLang="ja-JP" smtClean="0"/>
              <a:t>Header</a:t>
            </a:r>
            <a:r>
              <a:rPr lang="ja-JP" altLang="en-US" smtClean="0"/>
              <a:t>を</a:t>
            </a:r>
            <a:r>
              <a:rPr lang="en-US" altLang="ja-JP" smtClean="0"/>
              <a:t>Include</a:t>
            </a:r>
            <a:r>
              <a:rPr lang="ja-JP" altLang="en-US" smtClean="0"/>
              <a:t>する。</a:t>
            </a:r>
            <a:endParaRPr kumimoji="1" lang="ja-JP" altLang="en-US"/>
          </a:p>
        </p:txBody>
      </p:sp>
      <p:sp>
        <p:nvSpPr>
          <p:cNvPr id="11" name="正方形/長方形 10"/>
          <p:cNvSpPr/>
          <p:nvPr/>
        </p:nvSpPr>
        <p:spPr>
          <a:xfrm>
            <a:off x="177800" y="689699"/>
            <a:ext cx="1800493"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CObjBullet.cpp</a:t>
            </a:r>
            <a:endParaRPr lang="en-US" altLang="ja-JP">
              <a:latin typeface="ＭＳ ゴシック" panose="020B0609070205080204" pitchFamily="49" charset="-128"/>
              <a:ea typeface="ＭＳ ゴシック" panose="020B0609070205080204" pitchFamily="49" charset="-128"/>
            </a:endParaRPr>
          </a:p>
        </p:txBody>
      </p:sp>
      <p:pic>
        <p:nvPicPr>
          <p:cNvPr id="12" name="図 11"/>
          <p:cNvPicPr>
            <a:picLocks noChangeAspect="1"/>
          </p:cNvPicPr>
          <p:nvPr/>
        </p:nvPicPr>
        <p:blipFill>
          <a:blip r:embed="rId3"/>
          <a:stretch>
            <a:fillRect/>
          </a:stretch>
        </p:blipFill>
        <p:spPr>
          <a:xfrm>
            <a:off x="288925" y="2486738"/>
            <a:ext cx="8249439" cy="1589088"/>
          </a:xfrm>
          <a:prstGeom prst="rect">
            <a:avLst/>
          </a:prstGeom>
          <a:ln>
            <a:solidFill>
              <a:schemeClr val="tx1"/>
            </a:solidFill>
          </a:ln>
        </p:spPr>
      </p:pic>
      <p:cxnSp>
        <p:nvCxnSpPr>
          <p:cNvPr id="13" name="直線矢印コネクタ 12"/>
          <p:cNvCxnSpPr/>
          <p:nvPr/>
        </p:nvCxnSpPr>
        <p:spPr>
          <a:xfrm flipH="1">
            <a:off x="3289302" y="3429169"/>
            <a:ext cx="571498" cy="772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867277" y="3137136"/>
            <a:ext cx="2323072" cy="369332"/>
          </a:xfrm>
          <a:prstGeom prst="rect">
            <a:avLst/>
          </a:prstGeom>
          <a:noFill/>
        </p:spPr>
        <p:txBody>
          <a:bodyPr wrap="none" rtlCol="0">
            <a:spAutoFit/>
          </a:bodyPr>
          <a:lstStyle/>
          <a:p>
            <a:r>
              <a:rPr kumimoji="1" lang="ja-JP" altLang="en-US" smtClean="0"/>
              <a:t>追加：主人公機と同様</a:t>
            </a:r>
            <a:endParaRPr kumimoji="1" lang="ja-JP" altLang="en-US"/>
          </a:p>
        </p:txBody>
      </p:sp>
      <p:cxnSp>
        <p:nvCxnSpPr>
          <p:cNvPr id="15" name="直線矢印コネクタ 14"/>
          <p:cNvCxnSpPr/>
          <p:nvPr/>
        </p:nvCxnSpPr>
        <p:spPr>
          <a:xfrm flipV="1">
            <a:off x="5803900" y="3938268"/>
            <a:ext cx="2" cy="42434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50025" y="4341532"/>
            <a:ext cx="9660722" cy="369332"/>
          </a:xfrm>
          <a:prstGeom prst="rect">
            <a:avLst/>
          </a:prstGeom>
          <a:noFill/>
        </p:spPr>
        <p:txBody>
          <a:bodyPr wrap="none" rtlCol="0">
            <a:spAutoFit/>
          </a:bodyPr>
          <a:lstStyle/>
          <a:p>
            <a:r>
              <a:rPr lang="ja-JP" altLang="en-US" smtClean="0"/>
              <a:t>属性設定を主人公と同じにする。自機の弾丸に当たり判定を取る意味が無いので、</a:t>
            </a:r>
            <a:r>
              <a:rPr lang="en-US" altLang="ja-JP" smtClean="0"/>
              <a:t>PLAYENT</a:t>
            </a:r>
            <a:r>
              <a:rPr lang="ja-JP" altLang="en-US" smtClean="0"/>
              <a:t>を設定</a:t>
            </a:r>
            <a:endParaRPr kumimoji="1" lang="ja-JP" altLang="en-US"/>
          </a:p>
        </p:txBody>
      </p:sp>
      <p:cxnSp>
        <p:nvCxnSpPr>
          <p:cNvPr id="19" name="直線矢印コネクタ 18"/>
          <p:cNvCxnSpPr>
            <a:stCxn id="21" idx="1"/>
          </p:cNvCxnSpPr>
          <p:nvPr/>
        </p:nvCxnSpPr>
        <p:spPr>
          <a:xfrm flipH="1">
            <a:off x="7576479" y="3053592"/>
            <a:ext cx="1180960" cy="5684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757439" y="2868926"/>
            <a:ext cx="2714205" cy="369332"/>
          </a:xfrm>
          <a:prstGeom prst="rect">
            <a:avLst/>
          </a:prstGeom>
          <a:noFill/>
        </p:spPr>
        <p:txBody>
          <a:bodyPr wrap="none" rtlCol="0">
            <a:spAutoFit/>
          </a:bodyPr>
          <a:lstStyle/>
          <a:p>
            <a:r>
              <a:rPr kumimoji="1" lang="ja-JP" altLang="en-US" smtClean="0"/>
              <a:t>弾丸の</a:t>
            </a:r>
            <a:r>
              <a:rPr lang="en-US" altLang="ja-JP" smtClean="0"/>
              <a:t>ObjectName</a:t>
            </a:r>
            <a:r>
              <a:rPr lang="ja-JP" altLang="en-US" smtClean="0"/>
              <a:t>を登録</a:t>
            </a:r>
            <a:endParaRPr kumimoji="1" lang="ja-JP" altLang="en-US"/>
          </a:p>
        </p:txBody>
      </p:sp>
      <p:pic>
        <p:nvPicPr>
          <p:cNvPr id="25" name="図 24"/>
          <p:cNvPicPr>
            <a:picLocks noChangeAspect="1"/>
          </p:cNvPicPr>
          <p:nvPr/>
        </p:nvPicPr>
        <p:blipFill>
          <a:blip r:embed="rId4"/>
          <a:stretch>
            <a:fillRect/>
          </a:stretch>
        </p:blipFill>
        <p:spPr>
          <a:xfrm>
            <a:off x="439449" y="4794408"/>
            <a:ext cx="6842701" cy="1947110"/>
          </a:xfrm>
          <a:prstGeom prst="rect">
            <a:avLst/>
          </a:prstGeom>
          <a:ln>
            <a:solidFill>
              <a:schemeClr val="tx1"/>
            </a:solidFill>
          </a:ln>
        </p:spPr>
      </p:pic>
      <p:cxnSp>
        <p:nvCxnSpPr>
          <p:cNvPr id="26" name="直線矢印コネクタ 25"/>
          <p:cNvCxnSpPr>
            <a:stCxn id="27" idx="1"/>
          </p:cNvCxnSpPr>
          <p:nvPr/>
        </p:nvCxnSpPr>
        <p:spPr>
          <a:xfrm flipH="1" flipV="1">
            <a:off x="6613940" y="5545931"/>
            <a:ext cx="788288" cy="30212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402228" y="5663393"/>
            <a:ext cx="4573872" cy="369332"/>
          </a:xfrm>
          <a:prstGeom prst="rect">
            <a:avLst/>
          </a:prstGeom>
          <a:noFill/>
        </p:spPr>
        <p:txBody>
          <a:bodyPr wrap="square" rtlCol="0">
            <a:spAutoFit/>
          </a:bodyPr>
          <a:lstStyle/>
          <a:p>
            <a:r>
              <a:rPr kumimoji="1" lang="ja-JP" altLang="en-US" smtClean="0"/>
              <a:t>追加：更新用</a:t>
            </a:r>
            <a:r>
              <a:rPr kumimoji="1" lang="en-US" altLang="ja-JP" smtClean="0"/>
              <a:t>pointer</a:t>
            </a:r>
            <a:r>
              <a:rPr kumimoji="1" lang="ja-JP" altLang="en-US" smtClean="0"/>
              <a:t>を取得して、位置を変更</a:t>
            </a:r>
            <a:endParaRPr kumimoji="1" lang="en-US" altLang="ja-JP" smtClean="0"/>
          </a:p>
        </p:txBody>
      </p:sp>
    </p:spTree>
    <p:extLst>
      <p:ext uri="{BB962C8B-B14F-4D97-AF65-F5344CB8AC3E}">
        <p14:creationId xmlns:p14="http://schemas.microsoft.com/office/powerpoint/2010/main" val="522687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53329"/>
            <a:ext cx="9185528" cy="923330"/>
          </a:xfrm>
          <a:prstGeom prst="rect">
            <a:avLst/>
          </a:prstGeom>
          <a:noFill/>
        </p:spPr>
        <p:txBody>
          <a:bodyPr wrap="none" rtlCol="0">
            <a:spAutoFit/>
          </a:bodyPr>
          <a:lstStyle/>
          <a:p>
            <a:r>
              <a:rPr kumimoji="1" lang="ja-JP" altLang="en-US" dirty="0" smtClean="0"/>
              <a:t>・弾丸の動きを作る</a:t>
            </a:r>
            <a:endParaRPr kumimoji="1" lang="en-US" altLang="ja-JP" dirty="0" smtClean="0"/>
          </a:p>
          <a:p>
            <a:r>
              <a:rPr lang="en-US" altLang="ja-JP" dirty="0"/>
              <a:t> </a:t>
            </a:r>
            <a:r>
              <a:rPr lang="ja-JP" altLang="en-US" dirty="0" smtClean="0"/>
              <a:t>今は弾丸の動きをつけていないため、下の図のようになる。弾丸の動きを作っていきましょう。</a:t>
            </a:r>
            <a:endParaRPr lang="en-US" altLang="ja-JP" dirty="0" smtClean="0"/>
          </a:p>
          <a:p>
            <a:r>
              <a:rPr kumimoji="1" lang="ja-JP" altLang="en-US" dirty="0" smtClean="0"/>
              <a:t>ついでに、</a:t>
            </a:r>
            <a:r>
              <a:rPr kumimoji="1" lang="en-US" altLang="ja-JP" dirty="0" err="1" smtClean="0"/>
              <a:t>HitBox</a:t>
            </a:r>
            <a:r>
              <a:rPr kumimoji="1" lang="ja-JP" altLang="en-US" dirty="0" smtClean="0"/>
              <a:t>も用意してあげましょう。</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33" y="1189581"/>
            <a:ext cx="19240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855" y="1298094"/>
            <a:ext cx="7281142" cy="13586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直線矢印コネクタ 6"/>
          <p:cNvCxnSpPr/>
          <p:nvPr/>
        </p:nvCxnSpPr>
        <p:spPr>
          <a:xfrm flipH="1">
            <a:off x="4837571" y="1849842"/>
            <a:ext cx="1328688" cy="12759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166259" y="1665176"/>
            <a:ext cx="2809170" cy="369332"/>
          </a:xfrm>
          <a:prstGeom prst="rect">
            <a:avLst/>
          </a:prstGeom>
          <a:noFill/>
          <a:ln>
            <a:solidFill>
              <a:schemeClr val="tx1"/>
            </a:solidFill>
          </a:ln>
        </p:spPr>
        <p:txBody>
          <a:bodyPr wrap="square" rtlCol="0">
            <a:spAutoFit/>
          </a:bodyPr>
          <a:lstStyle/>
          <a:p>
            <a:r>
              <a:rPr lang="ja-JP" altLang="en-US" smtClean="0"/>
              <a:t>追加：移動は</a:t>
            </a:r>
            <a:r>
              <a:rPr lang="en-US" altLang="ja-JP" smtClean="0"/>
              <a:t>Vector</a:t>
            </a:r>
            <a:r>
              <a:rPr lang="ja-JP" altLang="en-US" smtClean="0"/>
              <a:t>で行う</a:t>
            </a:r>
            <a:endParaRPr kumimoji="1" lang="ja-JP" altLang="en-US"/>
          </a:p>
        </p:txBody>
      </p:sp>
      <p:cxnSp>
        <p:nvCxnSpPr>
          <p:cNvPr id="9" name="直線矢印コネクタ 8"/>
          <p:cNvCxnSpPr/>
          <p:nvPr/>
        </p:nvCxnSpPr>
        <p:spPr>
          <a:xfrm flipH="1" flipV="1">
            <a:off x="8622369" y="2544043"/>
            <a:ext cx="1011577" cy="2323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059827" y="2783686"/>
            <a:ext cx="3787137" cy="646331"/>
          </a:xfrm>
          <a:prstGeom prst="rect">
            <a:avLst/>
          </a:prstGeom>
          <a:noFill/>
          <a:ln>
            <a:solidFill>
              <a:schemeClr val="tx1"/>
            </a:solidFill>
          </a:ln>
        </p:spPr>
        <p:txBody>
          <a:bodyPr wrap="square" rtlCol="0">
            <a:spAutoFit/>
          </a:bodyPr>
          <a:lstStyle/>
          <a:p>
            <a:r>
              <a:rPr lang="ja-JP" altLang="en-US" dirty="0" smtClean="0"/>
              <a:t>追加：</a:t>
            </a:r>
            <a:r>
              <a:rPr lang="en-US" altLang="ja-JP" dirty="0" err="1" smtClean="0"/>
              <a:t>HitBox</a:t>
            </a:r>
            <a:r>
              <a:rPr lang="ja-JP" altLang="en-US" dirty="0" smtClean="0"/>
              <a:t>を持つ。</a:t>
            </a:r>
            <a:endParaRPr lang="en-US" altLang="ja-JP" dirty="0" smtClean="0"/>
          </a:p>
          <a:p>
            <a:r>
              <a:rPr kumimoji="1" lang="en-US" altLang="ja-JP" dirty="0" err="1" smtClean="0"/>
              <a:t>ElementName</a:t>
            </a:r>
            <a:r>
              <a:rPr kumimoji="1" lang="ja-JP" altLang="en-US" dirty="0" smtClean="0"/>
              <a:t>と</a:t>
            </a:r>
            <a:r>
              <a:rPr kumimoji="1" lang="en-US" altLang="ja-JP" dirty="0" err="1" smtClean="0"/>
              <a:t>ObjectName</a:t>
            </a:r>
            <a:r>
              <a:rPr kumimoji="1" lang="ja-JP" altLang="en-US" dirty="0" smtClean="0"/>
              <a:t>に注意</a:t>
            </a:r>
            <a:endParaRPr kumimoji="1"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8" y="2766998"/>
            <a:ext cx="6232622" cy="40595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正方形/長方形 12"/>
          <p:cNvSpPr/>
          <p:nvPr/>
        </p:nvSpPr>
        <p:spPr>
          <a:xfrm>
            <a:off x="42918" y="2378882"/>
            <a:ext cx="2249014" cy="369332"/>
          </a:xfrm>
          <a:prstGeom prst="rect">
            <a:avLst/>
          </a:prstGeom>
        </p:spPr>
        <p:txBody>
          <a:bodyPr wrap="none">
            <a:spAutoFit/>
          </a:bodyPr>
          <a:lstStyle/>
          <a:p>
            <a:r>
              <a:rPr lang="en-US" altLang="ja-JP" dirty="0"/>
              <a:t> </a:t>
            </a:r>
            <a:r>
              <a:rPr lang="en-US" altLang="ja-JP" dirty="0" smtClean="0"/>
              <a:t>CObjBulletEnemy.cpp</a:t>
            </a:r>
            <a:endParaRPr lang="en-US" altLang="ja-JP" dirty="0"/>
          </a:p>
        </p:txBody>
      </p:sp>
      <p:sp>
        <p:nvSpPr>
          <p:cNvPr id="17" name="正方形/長方形 16"/>
          <p:cNvSpPr/>
          <p:nvPr/>
        </p:nvSpPr>
        <p:spPr>
          <a:xfrm>
            <a:off x="3468257" y="954839"/>
            <a:ext cx="2249014" cy="369332"/>
          </a:xfrm>
          <a:prstGeom prst="rect">
            <a:avLst/>
          </a:prstGeom>
        </p:spPr>
        <p:txBody>
          <a:bodyPr wrap="none">
            <a:spAutoFit/>
          </a:bodyPr>
          <a:lstStyle/>
          <a:p>
            <a:r>
              <a:rPr lang="en-US" altLang="ja-JP" dirty="0"/>
              <a:t> </a:t>
            </a:r>
            <a:r>
              <a:rPr lang="en-US" altLang="ja-JP" dirty="0" smtClean="0"/>
              <a:t>CObjBulletEnemy.cpp</a:t>
            </a:r>
            <a:endParaRPr lang="en-US" altLang="ja-JP"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1219" y="4222077"/>
            <a:ext cx="16192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6365180" y="3796502"/>
            <a:ext cx="4514377" cy="369332"/>
          </a:xfrm>
          <a:prstGeom prst="rect">
            <a:avLst/>
          </a:prstGeom>
          <a:noFill/>
        </p:spPr>
        <p:txBody>
          <a:bodyPr wrap="none" rtlCol="0">
            <a:spAutoFit/>
          </a:bodyPr>
          <a:lstStyle/>
          <a:p>
            <a:r>
              <a:rPr lang="ja-JP" altLang="en-US" dirty="0"/>
              <a:t>これ</a:t>
            </a:r>
            <a:r>
              <a:rPr lang="ja-JP" altLang="en-US" dirty="0" smtClean="0"/>
              <a:t>で前に撃つようになったが遅いので・・・。</a:t>
            </a:r>
            <a:endParaRPr kumimoji="1" lang="ja-JP" altLang="en-US"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4329" y="5221792"/>
            <a:ext cx="1638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3028" y="5188003"/>
            <a:ext cx="1840367" cy="6867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4" name="直線矢印コネクタ 23"/>
          <p:cNvCxnSpPr/>
          <p:nvPr/>
        </p:nvCxnSpPr>
        <p:spPr>
          <a:xfrm flipH="1">
            <a:off x="9633946" y="4981445"/>
            <a:ext cx="215926" cy="44232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622369" y="4612113"/>
            <a:ext cx="2809170" cy="369332"/>
          </a:xfrm>
          <a:prstGeom prst="rect">
            <a:avLst/>
          </a:prstGeom>
          <a:noFill/>
          <a:ln>
            <a:solidFill>
              <a:schemeClr val="tx1"/>
            </a:solidFill>
          </a:ln>
        </p:spPr>
        <p:txBody>
          <a:bodyPr wrap="square" rtlCol="0">
            <a:spAutoFit/>
          </a:bodyPr>
          <a:lstStyle/>
          <a:p>
            <a:r>
              <a:rPr kumimoji="1" lang="ja-JP" altLang="en-US" dirty="0" smtClean="0"/>
              <a:t>更新：移動量を上げる</a:t>
            </a:r>
            <a:endParaRPr kumimoji="1" lang="ja-JP" altLang="en-US" dirty="0"/>
          </a:p>
        </p:txBody>
      </p:sp>
      <p:cxnSp>
        <p:nvCxnSpPr>
          <p:cNvPr id="27" name="直線矢印コネクタ 26"/>
          <p:cNvCxnSpPr>
            <a:stCxn id="14" idx="2"/>
          </p:cNvCxnSpPr>
          <p:nvPr/>
        </p:nvCxnSpPr>
        <p:spPr>
          <a:xfrm flipH="1">
            <a:off x="8059828" y="4165834"/>
            <a:ext cx="562541" cy="3301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8170535" y="6300260"/>
            <a:ext cx="1782860" cy="369332"/>
          </a:xfrm>
          <a:prstGeom prst="rect">
            <a:avLst/>
          </a:prstGeom>
          <a:noFill/>
        </p:spPr>
        <p:txBody>
          <a:bodyPr wrap="none" rtlCol="0">
            <a:spAutoFit/>
          </a:bodyPr>
          <a:lstStyle/>
          <a:p>
            <a:r>
              <a:rPr kumimoji="1" lang="ja-JP" altLang="en-US" dirty="0" smtClean="0"/>
              <a:t>これで早くなった</a:t>
            </a:r>
            <a:endParaRPr kumimoji="1" lang="ja-JP" altLang="en-US" dirty="0"/>
          </a:p>
        </p:txBody>
      </p:sp>
    </p:spTree>
    <p:extLst>
      <p:ext uri="{BB962C8B-B14F-4D97-AF65-F5344CB8AC3E}">
        <p14:creationId xmlns:p14="http://schemas.microsoft.com/office/powerpoint/2010/main" val="3869585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526"/>
            <a:ext cx="10884711" cy="923330"/>
          </a:xfrm>
          <a:prstGeom prst="rect">
            <a:avLst/>
          </a:prstGeom>
          <a:noFill/>
        </p:spPr>
        <p:txBody>
          <a:bodyPr wrap="none" rtlCol="0">
            <a:spAutoFit/>
          </a:bodyPr>
          <a:lstStyle/>
          <a:p>
            <a:r>
              <a:rPr kumimoji="1" lang="ja-JP" altLang="en-US" dirty="0" smtClean="0"/>
              <a:t>・</a:t>
            </a:r>
            <a:r>
              <a:rPr lang="ja-JP" altLang="en-US" dirty="0" smtClean="0"/>
              <a:t>色々調整していく</a:t>
            </a:r>
            <a:endParaRPr lang="en-US" altLang="ja-JP" dirty="0" smtClean="0"/>
          </a:p>
          <a:p>
            <a:r>
              <a:rPr kumimoji="1" lang="en-US" altLang="ja-JP" dirty="0"/>
              <a:t> </a:t>
            </a:r>
            <a:r>
              <a:rPr kumimoji="1" lang="en-US" altLang="ja-JP" dirty="0" smtClean="0"/>
              <a:t> </a:t>
            </a:r>
            <a:r>
              <a:rPr kumimoji="1" lang="ja-JP" altLang="en-US" dirty="0" smtClean="0"/>
              <a:t>敵を増やしていきたいのですが、色々と抜けやおかしいところが出てきたと思います。色々主人公機を動かして</a:t>
            </a:r>
            <a:endParaRPr kumimoji="1" lang="en-US" altLang="ja-JP" dirty="0" smtClean="0"/>
          </a:p>
          <a:p>
            <a:r>
              <a:rPr lang="ja-JP" altLang="en-US" dirty="0"/>
              <a:t>おかしいところ</a:t>
            </a:r>
            <a:r>
              <a:rPr lang="ja-JP" altLang="en-US" dirty="0" smtClean="0"/>
              <a:t>を見つけていきましょう。その作業を</a:t>
            </a:r>
            <a:r>
              <a:rPr lang="en-US" altLang="ja-JP" dirty="0" smtClean="0"/>
              <a:t>Debug</a:t>
            </a:r>
            <a:r>
              <a:rPr lang="ja-JP" altLang="en-US" dirty="0" smtClean="0"/>
              <a:t>といいますね。</a:t>
            </a:r>
            <a:endParaRPr kumimoji="1" lang="en-US" altLang="ja-JP" dirty="0" smtClean="0"/>
          </a:p>
        </p:txBody>
      </p:sp>
      <p:sp>
        <p:nvSpPr>
          <p:cNvPr id="5" name="テキスト ボックス 4"/>
          <p:cNvSpPr txBox="1"/>
          <p:nvPr/>
        </p:nvSpPr>
        <p:spPr>
          <a:xfrm>
            <a:off x="350729" y="1077238"/>
            <a:ext cx="6632008" cy="2308324"/>
          </a:xfrm>
          <a:prstGeom prst="rect">
            <a:avLst/>
          </a:prstGeom>
          <a:noFill/>
          <a:ln>
            <a:solidFill>
              <a:schemeClr val="tx1"/>
            </a:solidFill>
          </a:ln>
        </p:spPr>
        <p:txBody>
          <a:bodyPr wrap="none" rtlCol="0">
            <a:spAutoFit/>
          </a:bodyPr>
          <a:lstStyle/>
          <a:p>
            <a:r>
              <a:rPr kumimoji="1" lang="en-US" altLang="ja-JP" dirty="0" smtClean="0"/>
              <a:t>Bag</a:t>
            </a:r>
          </a:p>
          <a:p>
            <a:r>
              <a:rPr kumimoji="1" lang="ja-JP" altLang="en-US" dirty="0" smtClean="0"/>
              <a:t>・敵機弾丸が領域外に行くと</a:t>
            </a:r>
            <a:r>
              <a:rPr kumimoji="1" lang="en-US" altLang="ja-JP" dirty="0" err="1" smtClean="0"/>
              <a:t>HitBox</a:t>
            </a:r>
            <a:r>
              <a:rPr kumimoji="1" lang="ja-JP" altLang="en-US" dirty="0" smtClean="0"/>
              <a:t>が残る。</a:t>
            </a:r>
            <a:endParaRPr kumimoji="1" lang="en-US" altLang="ja-JP" dirty="0" smtClean="0"/>
          </a:p>
          <a:p>
            <a:r>
              <a:rPr lang="ja-JP" altLang="en-US" dirty="0" smtClean="0"/>
              <a:t>・おそらく主人公機の弾丸も同じ現象が起きている可能性が高い</a:t>
            </a:r>
            <a:endParaRPr lang="en-US" altLang="ja-JP" dirty="0" smtClean="0"/>
          </a:p>
          <a:p>
            <a:r>
              <a:rPr kumimoji="1" lang="ja-JP" altLang="en-US" dirty="0" smtClean="0"/>
              <a:t>・</a:t>
            </a:r>
            <a:r>
              <a:rPr kumimoji="1" lang="en-US" altLang="ja-JP" dirty="0" smtClean="0"/>
              <a:t>Decoy</a:t>
            </a:r>
            <a:r>
              <a:rPr kumimoji="1" lang="ja-JP" altLang="en-US" dirty="0" smtClean="0"/>
              <a:t>用の敵機が領域外に行っても消えていない可能性が高い</a:t>
            </a:r>
            <a:endParaRPr kumimoji="1" lang="en-US" altLang="ja-JP" dirty="0" smtClean="0"/>
          </a:p>
          <a:p>
            <a:r>
              <a:rPr kumimoji="1" lang="ja-JP" altLang="en-US" dirty="0" smtClean="0"/>
              <a:t>・主人公機が攻撃敵機と当っても何も反応しない</a:t>
            </a:r>
            <a:endParaRPr kumimoji="1" lang="en-US" altLang="ja-JP" dirty="0" smtClean="0"/>
          </a:p>
          <a:p>
            <a:endParaRPr kumimoji="1" lang="en-US" altLang="ja-JP" dirty="0" smtClean="0"/>
          </a:p>
          <a:p>
            <a:r>
              <a:rPr lang="ja-JP" altLang="en-US" dirty="0"/>
              <a:t>要望</a:t>
            </a:r>
            <a:endParaRPr kumimoji="1" lang="en-US" altLang="ja-JP" dirty="0" smtClean="0"/>
          </a:p>
          <a:p>
            <a:r>
              <a:rPr lang="ja-JP" altLang="en-US" dirty="0" smtClean="0"/>
              <a:t>・敵機を表示位置を</a:t>
            </a:r>
            <a:r>
              <a:rPr lang="en-US" altLang="ja-JP" dirty="0" smtClean="0"/>
              <a:t>SceneMain.cpp</a:t>
            </a:r>
            <a:r>
              <a:rPr lang="ja-JP" altLang="en-US" dirty="0" smtClean="0"/>
              <a:t>で決めたい</a:t>
            </a:r>
            <a:endParaRPr kumimoji="1" lang="ja-JP" altLang="en-US" dirty="0"/>
          </a:p>
        </p:txBody>
      </p:sp>
      <p:sp>
        <p:nvSpPr>
          <p:cNvPr id="7" name="テキスト ボックス 6"/>
          <p:cNvSpPr txBox="1"/>
          <p:nvPr/>
        </p:nvSpPr>
        <p:spPr>
          <a:xfrm>
            <a:off x="350729" y="4557908"/>
            <a:ext cx="11091498" cy="923330"/>
          </a:xfrm>
          <a:prstGeom prst="rect">
            <a:avLst/>
          </a:prstGeom>
          <a:noFill/>
        </p:spPr>
        <p:txBody>
          <a:bodyPr wrap="none" rtlCol="0">
            <a:spAutoFit/>
          </a:bodyPr>
          <a:lstStyle/>
          <a:p>
            <a:r>
              <a:rPr kumimoji="1" lang="en-US" altLang="ja-JP" dirty="0" smtClean="0"/>
              <a:t>Game</a:t>
            </a:r>
            <a:r>
              <a:rPr kumimoji="1" lang="ja-JP" altLang="en-US" dirty="0" smtClean="0"/>
              <a:t>実行中や</a:t>
            </a:r>
            <a:r>
              <a:rPr kumimoji="1" lang="en-US" altLang="ja-JP" dirty="0" smtClean="0"/>
              <a:t>program</a:t>
            </a:r>
            <a:r>
              <a:rPr kumimoji="1" lang="ja-JP" altLang="en-US" dirty="0" smtClean="0"/>
              <a:t>中で様々な</a:t>
            </a:r>
            <a:r>
              <a:rPr kumimoji="1" lang="en-US" altLang="ja-JP" dirty="0" smtClean="0"/>
              <a:t>Bag</a:t>
            </a:r>
            <a:r>
              <a:rPr kumimoji="1" lang="ja-JP" altLang="en-US" dirty="0" smtClean="0"/>
              <a:t>が見つかります。要望も含めて５つ発見しましたので調整していきます。</a:t>
            </a:r>
            <a:endParaRPr kumimoji="1" lang="en-US" altLang="ja-JP" dirty="0" smtClean="0"/>
          </a:p>
          <a:p>
            <a:r>
              <a:rPr kumimoji="1" lang="ja-JP" altLang="en-US" dirty="0" smtClean="0"/>
              <a:t>コレをほっておくと後で様々なところで障害して制作に支障が出てきます。</a:t>
            </a:r>
            <a:r>
              <a:rPr kumimoji="1" lang="en-US" altLang="ja-JP" dirty="0" smtClean="0"/>
              <a:t>Object</a:t>
            </a:r>
            <a:r>
              <a:rPr kumimoji="1" lang="ja-JP" altLang="en-US" dirty="0" smtClean="0"/>
              <a:t>単位で作成したら全体の動かして</a:t>
            </a:r>
            <a:endParaRPr kumimoji="1" lang="en-US" altLang="ja-JP" dirty="0" smtClean="0"/>
          </a:p>
          <a:p>
            <a:r>
              <a:rPr lang="ja-JP" altLang="en-US"/>
              <a:t>確認していく</a:t>
            </a:r>
            <a:r>
              <a:rPr lang="ja-JP" altLang="en-US" smtClean="0"/>
              <a:t>ことが大切です。</a:t>
            </a:r>
            <a:endParaRPr kumimoji="1" lang="ja-JP" altLang="en-US"/>
          </a:p>
        </p:txBody>
      </p:sp>
      <p:sp>
        <p:nvSpPr>
          <p:cNvPr id="2" name="テキスト ボックス 1"/>
          <p:cNvSpPr txBox="1"/>
          <p:nvPr/>
        </p:nvSpPr>
        <p:spPr>
          <a:xfrm>
            <a:off x="457080" y="3417737"/>
            <a:ext cx="9970550" cy="369332"/>
          </a:xfrm>
          <a:prstGeom prst="rect">
            <a:avLst/>
          </a:prstGeom>
          <a:noFill/>
        </p:spPr>
        <p:txBody>
          <a:bodyPr wrap="none" rtlCol="0">
            <a:spAutoFit/>
          </a:bodyPr>
          <a:lstStyle/>
          <a:p>
            <a:r>
              <a:rPr kumimoji="1" lang="en-US" altLang="ja-JP" smtClean="0"/>
              <a:t>Program</a:t>
            </a:r>
            <a:r>
              <a:rPr kumimoji="1" lang="ja-JP" altLang="en-US" smtClean="0"/>
              <a:t>見つめてみたり・実行画面で主人公機動かして色々触れてみて</a:t>
            </a:r>
            <a:r>
              <a:rPr kumimoji="1" lang="en-US" altLang="ja-JP" smtClean="0"/>
              <a:t>Bag</a:t>
            </a:r>
            <a:r>
              <a:rPr kumimoji="1" lang="ja-JP" altLang="en-US" smtClean="0"/>
              <a:t>を探し出してみてください。</a:t>
            </a:r>
            <a:endParaRPr kumimoji="1" lang="ja-JP" altLang="en-US"/>
          </a:p>
        </p:txBody>
      </p:sp>
    </p:spTree>
    <p:extLst>
      <p:ext uri="{BB962C8B-B14F-4D97-AF65-F5344CB8AC3E}">
        <p14:creationId xmlns:p14="http://schemas.microsoft.com/office/powerpoint/2010/main" val="801173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77250" cy="369332"/>
          </a:xfrm>
          <a:prstGeom prst="rect">
            <a:avLst/>
          </a:prstGeom>
          <a:noFill/>
        </p:spPr>
        <p:txBody>
          <a:bodyPr wrap="none" rtlCol="0">
            <a:spAutoFit/>
          </a:bodyPr>
          <a:lstStyle/>
          <a:p>
            <a:r>
              <a:rPr kumimoji="1" lang="ja-JP" altLang="en-US" smtClean="0"/>
              <a:t>・</a:t>
            </a:r>
            <a:r>
              <a:rPr kumimoji="1" lang="en-US" altLang="ja-JP" smtClean="0"/>
              <a:t>Bag</a:t>
            </a:r>
            <a:r>
              <a:rPr kumimoji="1" lang="ja-JP" altLang="en-US" smtClean="0"/>
              <a:t>を修正する</a:t>
            </a:r>
            <a:r>
              <a:rPr lang="ja-JP" altLang="en-US"/>
              <a:t>：</a:t>
            </a:r>
            <a:r>
              <a:rPr lang="ja-JP" altLang="en-US" smtClean="0"/>
              <a:t>敵機</a:t>
            </a:r>
            <a:r>
              <a:rPr lang="ja-JP" altLang="en-US"/>
              <a:t>弾丸が領域外に行くと</a:t>
            </a:r>
            <a:r>
              <a:rPr lang="en-US" altLang="ja-JP"/>
              <a:t>HitBox</a:t>
            </a:r>
            <a:r>
              <a:rPr lang="ja-JP" altLang="en-US"/>
              <a:t>が残る</a:t>
            </a:r>
            <a:r>
              <a:rPr lang="ja-JP" altLang="en-US" smtClean="0"/>
              <a:t>。</a:t>
            </a:r>
            <a:endParaRPr lang="en-US" altLang="ja-JP"/>
          </a:p>
        </p:txBody>
      </p:sp>
      <p:pic>
        <p:nvPicPr>
          <p:cNvPr id="5" name="図 4"/>
          <p:cNvPicPr>
            <a:picLocks noChangeAspect="1"/>
          </p:cNvPicPr>
          <p:nvPr/>
        </p:nvPicPr>
        <p:blipFill>
          <a:blip r:embed="rId2"/>
          <a:stretch>
            <a:fillRect/>
          </a:stretch>
        </p:blipFill>
        <p:spPr>
          <a:xfrm>
            <a:off x="98588" y="547687"/>
            <a:ext cx="5044912" cy="3122168"/>
          </a:xfrm>
          <a:prstGeom prst="rect">
            <a:avLst/>
          </a:prstGeom>
          <a:ln>
            <a:solidFill>
              <a:schemeClr val="tx1"/>
            </a:solidFill>
          </a:ln>
        </p:spPr>
      </p:pic>
      <p:cxnSp>
        <p:nvCxnSpPr>
          <p:cNvPr id="6" name="直線矢印コネクタ 5"/>
          <p:cNvCxnSpPr>
            <a:stCxn id="7" idx="1"/>
          </p:cNvCxnSpPr>
          <p:nvPr/>
        </p:nvCxnSpPr>
        <p:spPr>
          <a:xfrm flipH="1">
            <a:off x="2579978" y="870853"/>
            <a:ext cx="2838194" cy="96378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418172" y="547687"/>
            <a:ext cx="4713470" cy="646331"/>
          </a:xfrm>
          <a:prstGeom prst="rect">
            <a:avLst/>
          </a:prstGeom>
          <a:solidFill>
            <a:schemeClr val="bg1"/>
          </a:solidFill>
          <a:ln>
            <a:solidFill>
              <a:schemeClr val="tx1"/>
            </a:solidFill>
          </a:ln>
        </p:spPr>
        <p:txBody>
          <a:bodyPr wrap="none" rtlCol="0">
            <a:spAutoFit/>
          </a:bodyPr>
          <a:lstStyle/>
          <a:p>
            <a:r>
              <a:rPr kumimoji="1" lang="ja-JP" altLang="en-US" dirty="0" smtClean="0"/>
              <a:t>原因：領域外に出ても</a:t>
            </a:r>
            <a:r>
              <a:rPr kumimoji="1" lang="en-US" altLang="ja-JP" dirty="0" err="1" smtClean="0"/>
              <a:t>HitBox</a:t>
            </a:r>
            <a:r>
              <a:rPr kumimoji="1" lang="ja-JP" altLang="en-US" dirty="0" smtClean="0"/>
              <a:t>の削除命令を無い</a:t>
            </a:r>
            <a:endParaRPr kumimoji="1" lang="en-US" altLang="ja-JP" dirty="0" smtClean="0"/>
          </a:p>
          <a:p>
            <a:r>
              <a:rPr lang="ja-JP" altLang="en-US" dirty="0"/>
              <a:t>　</a:t>
            </a:r>
            <a:r>
              <a:rPr lang="ja-JP" altLang="en-US" dirty="0" smtClean="0"/>
              <a:t>　　　また、削除を出すタイミングも早い</a:t>
            </a:r>
            <a:endParaRPr kumimoji="1" lang="ja-JP" altLang="en-US" dirty="0"/>
          </a:p>
        </p:txBody>
      </p:sp>
      <p:pic>
        <p:nvPicPr>
          <p:cNvPr id="11" name="図 10"/>
          <p:cNvPicPr>
            <a:picLocks noChangeAspect="1"/>
          </p:cNvPicPr>
          <p:nvPr/>
        </p:nvPicPr>
        <p:blipFill>
          <a:blip r:embed="rId3"/>
          <a:stretch>
            <a:fillRect/>
          </a:stretch>
        </p:blipFill>
        <p:spPr>
          <a:xfrm>
            <a:off x="5519772" y="2108771"/>
            <a:ext cx="6243386" cy="4225925"/>
          </a:xfrm>
          <a:prstGeom prst="rect">
            <a:avLst/>
          </a:prstGeom>
          <a:ln>
            <a:solidFill>
              <a:schemeClr val="tx1"/>
            </a:solidFill>
          </a:ln>
        </p:spPr>
      </p:pic>
      <p:sp>
        <p:nvSpPr>
          <p:cNvPr id="13" name="テキスト ボックス 12"/>
          <p:cNvSpPr txBox="1"/>
          <p:nvPr/>
        </p:nvSpPr>
        <p:spPr>
          <a:xfrm>
            <a:off x="242094" y="4419600"/>
            <a:ext cx="4901406" cy="1477328"/>
          </a:xfrm>
          <a:prstGeom prst="rect">
            <a:avLst/>
          </a:prstGeom>
          <a:noFill/>
          <a:ln>
            <a:solidFill>
              <a:schemeClr val="tx1"/>
            </a:solidFill>
          </a:ln>
        </p:spPr>
        <p:txBody>
          <a:bodyPr wrap="none" rtlCol="0">
            <a:spAutoFit/>
          </a:bodyPr>
          <a:lstStyle/>
          <a:p>
            <a:r>
              <a:rPr kumimoji="1" lang="ja-JP" altLang="en-US" smtClean="0"/>
              <a:t>修正：</a:t>
            </a:r>
            <a:endParaRPr kumimoji="1" lang="en-US" altLang="ja-JP" smtClean="0"/>
          </a:p>
          <a:p>
            <a:r>
              <a:rPr lang="ja-JP" altLang="en-US"/>
              <a:t>　</a:t>
            </a:r>
            <a:r>
              <a:rPr lang="ja-JP" altLang="en-US" smtClean="0"/>
              <a:t>・</a:t>
            </a:r>
            <a:r>
              <a:rPr lang="en-US" altLang="ja-JP" smtClean="0"/>
              <a:t>HitBox</a:t>
            </a:r>
            <a:r>
              <a:rPr lang="ja-JP" altLang="en-US" smtClean="0"/>
              <a:t>を削除するようにしました。</a:t>
            </a:r>
            <a:endParaRPr lang="en-US" altLang="ja-JP" smtClean="0"/>
          </a:p>
          <a:p>
            <a:r>
              <a:rPr kumimoji="1" lang="ja-JP" altLang="en-US"/>
              <a:t>　</a:t>
            </a:r>
            <a:r>
              <a:rPr kumimoji="1" lang="ja-JP" altLang="en-US" smtClean="0"/>
              <a:t>・</a:t>
            </a:r>
            <a:r>
              <a:rPr kumimoji="1" lang="en-US" altLang="ja-JP" smtClean="0"/>
              <a:t>if</a:t>
            </a:r>
            <a:r>
              <a:rPr kumimoji="1" lang="ja-JP" altLang="en-US" smtClean="0"/>
              <a:t>文の条件を弾丸幅分を加えました。</a:t>
            </a:r>
            <a:endParaRPr kumimoji="1" lang="en-US" altLang="ja-JP" smtClean="0"/>
          </a:p>
          <a:p>
            <a:r>
              <a:rPr lang="ja-JP" altLang="en-US"/>
              <a:t>　</a:t>
            </a:r>
            <a:r>
              <a:rPr lang="ja-JP" altLang="en-US" smtClean="0"/>
              <a:t>・</a:t>
            </a:r>
            <a:r>
              <a:rPr lang="en-US" altLang="ja-JP" smtClean="0"/>
              <a:t>HitBox</a:t>
            </a:r>
            <a:r>
              <a:rPr lang="ja-JP" altLang="en-US" smtClean="0"/>
              <a:t>の削除命令を出すために更新</a:t>
            </a:r>
            <a:r>
              <a:rPr lang="en-US" altLang="ja-JP" smtClean="0"/>
              <a:t>Pointer</a:t>
            </a:r>
            <a:r>
              <a:rPr lang="ja-JP" altLang="en-US" smtClean="0"/>
              <a:t>の</a:t>
            </a:r>
            <a:endParaRPr lang="en-US" altLang="ja-JP" smtClean="0"/>
          </a:p>
          <a:p>
            <a:r>
              <a:rPr kumimoji="1" lang="ja-JP" altLang="en-US" smtClean="0"/>
              <a:t>後に領域</a:t>
            </a:r>
            <a:r>
              <a:rPr kumimoji="1" lang="en-US" altLang="ja-JP" smtClean="0"/>
              <a:t>Check</a:t>
            </a:r>
            <a:r>
              <a:rPr kumimoji="1" lang="ja-JP" altLang="en-US" smtClean="0"/>
              <a:t>をするようにした</a:t>
            </a:r>
            <a:endParaRPr kumimoji="1" lang="ja-JP" altLang="en-US"/>
          </a:p>
        </p:txBody>
      </p:sp>
      <p:cxnSp>
        <p:nvCxnSpPr>
          <p:cNvPr id="14" name="直線矢印コネクタ 13"/>
          <p:cNvCxnSpPr>
            <a:stCxn id="13" idx="3"/>
          </p:cNvCxnSpPr>
          <p:nvPr/>
        </p:nvCxnSpPr>
        <p:spPr>
          <a:xfrm flipV="1">
            <a:off x="5143500" y="4609621"/>
            <a:ext cx="509878" cy="5486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2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72" y="51020"/>
            <a:ext cx="11874917" cy="923330"/>
          </a:xfrm>
          <a:prstGeom prst="rect">
            <a:avLst/>
          </a:prstGeom>
          <a:noFill/>
        </p:spPr>
        <p:txBody>
          <a:bodyPr wrap="none" rtlCol="0">
            <a:spAutoFit/>
          </a:bodyPr>
          <a:lstStyle/>
          <a:p>
            <a:r>
              <a:rPr kumimoji="1" lang="ja-JP" altLang="en-US" smtClean="0"/>
              <a:t>・</a:t>
            </a:r>
            <a:r>
              <a:rPr lang="en-US" altLang="ja-JP"/>
              <a:t> Bag</a:t>
            </a:r>
            <a:r>
              <a:rPr lang="ja-JP" altLang="en-US"/>
              <a:t>を修正</a:t>
            </a:r>
            <a:r>
              <a:rPr lang="ja-JP" altLang="en-US" smtClean="0"/>
              <a:t>する</a:t>
            </a:r>
            <a:r>
              <a:rPr lang="en-US" altLang="ja-JP" smtClean="0"/>
              <a:t>:</a:t>
            </a:r>
            <a:r>
              <a:rPr lang="ja-JP" altLang="en-US"/>
              <a:t>おそらく主人公機の弾丸も同じ現象が起きている可能性が高い</a:t>
            </a:r>
            <a:endParaRPr lang="en-US" altLang="ja-JP"/>
          </a:p>
          <a:p>
            <a:r>
              <a:rPr lang="ja-JP" altLang="en-US"/>
              <a:t>　</a:t>
            </a:r>
            <a:r>
              <a:rPr lang="ja-JP" altLang="en-US" smtClean="0"/>
              <a:t>これは見えない</a:t>
            </a:r>
            <a:r>
              <a:rPr lang="en-US" altLang="ja-JP" smtClean="0"/>
              <a:t>Bag</a:t>
            </a:r>
            <a:r>
              <a:rPr lang="ja-JP" altLang="en-US" smtClean="0"/>
              <a:t>です。</a:t>
            </a:r>
            <a:r>
              <a:rPr lang="en-US" altLang="ja-JP" smtClean="0"/>
              <a:t>Compile</a:t>
            </a:r>
            <a:r>
              <a:rPr lang="ja-JP" altLang="en-US" smtClean="0"/>
              <a:t>は問題無し、見た感じも問題なし、でも使用する</a:t>
            </a:r>
            <a:r>
              <a:rPr lang="en-US" altLang="ja-JP" smtClean="0"/>
              <a:t>Memory</a:t>
            </a:r>
            <a:r>
              <a:rPr lang="ja-JP" altLang="en-US" smtClean="0"/>
              <a:t>は消費するという一番恐ろしい</a:t>
            </a:r>
            <a:endParaRPr lang="en-US" altLang="ja-JP" smtClean="0"/>
          </a:p>
          <a:p>
            <a:r>
              <a:rPr lang="en-US" altLang="ja-JP" smtClean="0"/>
              <a:t>Bag</a:t>
            </a:r>
            <a:r>
              <a:rPr lang="ja-JP" altLang="en-US" smtClean="0"/>
              <a:t>です。これを予測して見つけ出します。</a:t>
            </a:r>
            <a:endParaRPr lang="en-US" altLang="ja-JP" smtClean="0"/>
          </a:p>
        </p:txBody>
      </p:sp>
      <p:pic>
        <p:nvPicPr>
          <p:cNvPr id="5" name="図 4"/>
          <p:cNvPicPr>
            <a:picLocks noChangeAspect="1"/>
          </p:cNvPicPr>
          <p:nvPr/>
        </p:nvPicPr>
        <p:blipFill>
          <a:blip r:embed="rId2"/>
          <a:stretch>
            <a:fillRect/>
          </a:stretch>
        </p:blipFill>
        <p:spPr>
          <a:xfrm>
            <a:off x="252412" y="1368425"/>
            <a:ext cx="4752975" cy="3257550"/>
          </a:xfrm>
          <a:prstGeom prst="rect">
            <a:avLst/>
          </a:prstGeom>
          <a:ln>
            <a:solidFill>
              <a:schemeClr val="tx1"/>
            </a:solidFill>
          </a:ln>
        </p:spPr>
      </p:pic>
      <p:cxnSp>
        <p:nvCxnSpPr>
          <p:cNvPr id="6" name="直線矢印コネクタ 5"/>
          <p:cNvCxnSpPr>
            <a:stCxn id="7" idx="1"/>
          </p:cNvCxnSpPr>
          <p:nvPr/>
        </p:nvCxnSpPr>
        <p:spPr>
          <a:xfrm flipH="1">
            <a:off x="2692400" y="1713221"/>
            <a:ext cx="2573372" cy="87757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265772" y="1390055"/>
            <a:ext cx="4713470" cy="646331"/>
          </a:xfrm>
          <a:prstGeom prst="rect">
            <a:avLst/>
          </a:prstGeom>
          <a:solidFill>
            <a:schemeClr val="bg1"/>
          </a:solidFill>
          <a:ln>
            <a:solidFill>
              <a:schemeClr val="tx1"/>
            </a:solidFill>
          </a:ln>
        </p:spPr>
        <p:txBody>
          <a:bodyPr wrap="square" rtlCol="0">
            <a:spAutoFit/>
          </a:bodyPr>
          <a:lstStyle/>
          <a:p>
            <a:r>
              <a:rPr kumimoji="1" lang="en-US" altLang="ja-JP" smtClean="0"/>
              <a:t>Bag</a:t>
            </a:r>
            <a:r>
              <a:rPr kumimoji="1" lang="ja-JP" altLang="en-US" smtClean="0"/>
              <a:t>：</a:t>
            </a:r>
            <a:r>
              <a:rPr kumimoji="1" lang="en-US" altLang="ja-JP" smtClean="0"/>
              <a:t>HitBox</a:t>
            </a:r>
            <a:r>
              <a:rPr kumimoji="1" lang="ja-JP" altLang="en-US" smtClean="0"/>
              <a:t>の削除命令が無い。</a:t>
            </a:r>
            <a:endParaRPr kumimoji="1" lang="en-US" altLang="ja-JP" smtClean="0"/>
          </a:p>
          <a:p>
            <a:r>
              <a:rPr kumimoji="1" lang="ja-JP" altLang="en-US" smtClean="0"/>
              <a:t>敵機弾丸と</a:t>
            </a:r>
            <a:r>
              <a:rPr lang="ja-JP" altLang="en-US" smtClean="0"/>
              <a:t>同じ</a:t>
            </a:r>
            <a:r>
              <a:rPr lang="en-US" altLang="ja-JP" smtClean="0"/>
              <a:t>Bag</a:t>
            </a:r>
            <a:r>
              <a:rPr lang="ja-JP" altLang="en-US" smtClean="0"/>
              <a:t>であることがわかった</a:t>
            </a:r>
            <a:endParaRPr kumimoji="1" lang="en-US" altLang="ja-JP" smtClean="0"/>
          </a:p>
        </p:txBody>
      </p:sp>
      <p:pic>
        <p:nvPicPr>
          <p:cNvPr id="9" name="図 8"/>
          <p:cNvPicPr>
            <a:picLocks noChangeAspect="1"/>
          </p:cNvPicPr>
          <p:nvPr/>
        </p:nvPicPr>
        <p:blipFill>
          <a:blip r:embed="rId3"/>
          <a:stretch>
            <a:fillRect/>
          </a:stretch>
        </p:blipFill>
        <p:spPr>
          <a:xfrm>
            <a:off x="5434012" y="2590799"/>
            <a:ext cx="5780088" cy="4100503"/>
          </a:xfrm>
          <a:prstGeom prst="rect">
            <a:avLst/>
          </a:prstGeom>
          <a:ln>
            <a:solidFill>
              <a:schemeClr val="tx1"/>
            </a:solidFill>
          </a:ln>
        </p:spPr>
      </p:pic>
      <p:cxnSp>
        <p:nvCxnSpPr>
          <p:cNvPr id="10" name="直線矢印コネクタ 9"/>
          <p:cNvCxnSpPr/>
          <p:nvPr/>
        </p:nvCxnSpPr>
        <p:spPr>
          <a:xfrm flipV="1">
            <a:off x="4191000" y="5079839"/>
            <a:ext cx="1384300" cy="47006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575754" y="5549900"/>
            <a:ext cx="3643946" cy="369332"/>
          </a:xfrm>
          <a:prstGeom prst="rect">
            <a:avLst/>
          </a:prstGeom>
          <a:noFill/>
          <a:ln>
            <a:solidFill>
              <a:schemeClr val="tx1"/>
            </a:solidFill>
          </a:ln>
        </p:spPr>
        <p:txBody>
          <a:bodyPr wrap="none" rtlCol="0">
            <a:spAutoFit/>
          </a:bodyPr>
          <a:lstStyle/>
          <a:p>
            <a:r>
              <a:rPr kumimoji="1" lang="ja-JP" altLang="en-US" smtClean="0"/>
              <a:t>修正：敵機弾丸の同じ修正をかけた</a:t>
            </a:r>
            <a:endParaRPr kumimoji="1" lang="ja-JP" altLang="en-US"/>
          </a:p>
        </p:txBody>
      </p:sp>
    </p:spTree>
    <p:extLst>
      <p:ext uri="{BB962C8B-B14F-4D97-AF65-F5344CB8AC3E}">
        <p14:creationId xmlns:p14="http://schemas.microsoft.com/office/powerpoint/2010/main" val="238885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 y="0"/>
            <a:ext cx="8349093" cy="369332"/>
          </a:xfrm>
          <a:prstGeom prst="rect">
            <a:avLst/>
          </a:prstGeom>
        </p:spPr>
        <p:txBody>
          <a:bodyPr wrap="square">
            <a:spAutoFit/>
          </a:bodyPr>
          <a:lstStyle/>
          <a:p>
            <a:r>
              <a:rPr lang="ja-JP" altLang="en-US"/>
              <a:t>・</a:t>
            </a:r>
            <a:r>
              <a:rPr lang="en-US" altLang="ja-JP"/>
              <a:t>Bag</a:t>
            </a:r>
            <a:r>
              <a:rPr lang="ja-JP" altLang="en-US"/>
              <a:t>を修正する： </a:t>
            </a:r>
            <a:r>
              <a:rPr lang="en-US" altLang="ja-JP" smtClean="0"/>
              <a:t>Decoy</a:t>
            </a:r>
            <a:r>
              <a:rPr lang="ja-JP" altLang="en-US"/>
              <a:t>用の敵機が領域外に行っても消えていない可能性が高い</a:t>
            </a:r>
            <a:endParaRPr lang="en-US" altLang="ja-JP" dirty="0"/>
          </a:p>
        </p:txBody>
      </p:sp>
      <p:pic>
        <p:nvPicPr>
          <p:cNvPr id="5" name="図 4"/>
          <p:cNvPicPr>
            <a:picLocks noChangeAspect="1"/>
          </p:cNvPicPr>
          <p:nvPr/>
        </p:nvPicPr>
        <p:blipFill>
          <a:blip r:embed="rId2"/>
          <a:stretch>
            <a:fillRect/>
          </a:stretch>
        </p:blipFill>
        <p:spPr>
          <a:xfrm>
            <a:off x="122237" y="644525"/>
            <a:ext cx="3590925" cy="5924550"/>
          </a:xfrm>
          <a:prstGeom prst="rect">
            <a:avLst/>
          </a:prstGeom>
          <a:ln>
            <a:solidFill>
              <a:schemeClr val="tx1"/>
            </a:solidFill>
          </a:ln>
        </p:spPr>
      </p:pic>
      <p:sp>
        <p:nvSpPr>
          <p:cNvPr id="6" name="テキスト ボックス 5"/>
          <p:cNvSpPr txBox="1"/>
          <p:nvPr/>
        </p:nvSpPr>
        <p:spPr>
          <a:xfrm>
            <a:off x="3266233" y="5105561"/>
            <a:ext cx="2680542" cy="369332"/>
          </a:xfrm>
          <a:prstGeom prst="rect">
            <a:avLst/>
          </a:prstGeom>
          <a:solidFill>
            <a:schemeClr val="bg1"/>
          </a:solidFill>
          <a:ln>
            <a:solidFill>
              <a:schemeClr val="tx1"/>
            </a:solidFill>
          </a:ln>
        </p:spPr>
        <p:txBody>
          <a:bodyPr wrap="none" rtlCol="0">
            <a:spAutoFit/>
          </a:bodyPr>
          <a:lstStyle/>
          <a:p>
            <a:r>
              <a:rPr kumimoji="1" lang="en-US" altLang="ja-JP" smtClean="0"/>
              <a:t>Bag:</a:t>
            </a:r>
            <a:r>
              <a:rPr kumimoji="1" lang="ja-JP" altLang="en-US" smtClean="0"/>
              <a:t>領域との</a:t>
            </a:r>
            <a:r>
              <a:rPr kumimoji="1" lang="en-US" altLang="ja-JP" smtClean="0"/>
              <a:t>Check</a:t>
            </a:r>
            <a:r>
              <a:rPr kumimoji="1" lang="ja-JP" altLang="en-US" smtClean="0"/>
              <a:t>が</a:t>
            </a:r>
            <a:r>
              <a:rPr lang="ja-JP" altLang="en-US" smtClean="0"/>
              <a:t>無い</a:t>
            </a:r>
            <a:endParaRPr kumimoji="1" lang="en-US" altLang="ja-JP" smtClean="0"/>
          </a:p>
        </p:txBody>
      </p:sp>
      <p:pic>
        <p:nvPicPr>
          <p:cNvPr id="7" name="図 6"/>
          <p:cNvPicPr>
            <a:picLocks noChangeAspect="1"/>
          </p:cNvPicPr>
          <p:nvPr/>
        </p:nvPicPr>
        <p:blipFill>
          <a:blip r:embed="rId3"/>
          <a:stretch>
            <a:fillRect/>
          </a:stretch>
        </p:blipFill>
        <p:spPr>
          <a:xfrm>
            <a:off x="5121275" y="1454612"/>
            <a:ext cx="6074636" cy="3165475"/>
          </a:xfrm>
          <a:prstGeom prst="rect">
            <a:avLst/>
          </a:prstGeom>
          <a:ln>
            <a:solidFill>
              <a:schemeClr val="tx1"/>
            </a:solidFill>
          </a:ln>
        </p:spPr>
      </p:pic>
      <p:cxnSp>
        <p:nvCxnSpPr>
          <p:cNvPr id="8" name="直線矢印コネクタ 7"/>
          <p:cNvCxnSpPr/>
          <p:nvPr/>
        </p:nvCxnSpPr>
        <p:spPr>
          <a:xfrm flipH="1">
            <a:off x="2286000" y="5290228"/>
            <a:ext cx="936204" cy="18466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349093" y="4967061"/>
            <a:ext cx="3236784" cy="646331"/>
          </a:xfrm>
          <a:prstGeom prst="rect">
            <a:avLst/>
          </a:prstGeom>
          <a:solidFill>
            <a:schemeClr val="bg1"/>
          </a:solidFill>
          <a:ln>
            <a:solidFill>
              <a:schemeClr val="tx1"/>
            </a:solidFill>
          </a:ln>
        </p:spPr>
        <p:txBody>
          <a:bodyPr wrap="none" rtlCol="0">
            <a:spAutoFit/>
          </a:bodyPr>
          <a:lstStyle/>
          <a:p>
            <a:r>
              <a:rPr kumimoji="1" lang="ja-JP" altLang="en-US" smtClean="0"/>
              <a:t>追加：領域との</a:t>
            </a:r>
            <a:r>
              <a:rPr kumimoji="1" lang="en-US" altLang="ja-JP" smtClean="0"/>
              <a:t>Check</a:t>
            </a:r>
            <a:r>
              <a:rPr kumimoji="1" lang="ja-JP" altLang="en-US" smtClean="0"/>
              <a:t>を追加して</a:t>
            </a:r>
            <a:endParaRPr kumimoji="1" lang="en-US" altLang="ja-JP" smtClean="0"/>
          </a:p>
          <a:p>
            <a:r>
              <a:rPr lang="en-US" altLang="ja-JP" smtClean="0"/>
              <a:t>Bag</a:t>
            </a:r>
            <a:r>
              <a:rPr lang="ja-JP" altLang="en-US" smtClean="0"/>
              <a:t>を直した</a:t>
            </a:r>
            <a:endParaRPr kumimoji="1" lang="en-US" altLang="ja-JP" smtClean="0"/>
          </a:p>
        </p:txBody>
      </p:sp>
      <p:cxnSp>
        <p:nvCxnSpPr>
          <p:cNvPr id="11" name="直線矢印コネクタ 10"/>
          <p:cNvCxnSpPr/>
          <p:nvPr/>
        </p:nvCxnSpPr>
        <p:spPr>
          <a:xfrm flipH="1" flipV="1">
            <a:off x="7721600" y="3259347"/>
            <a:ext cx="1787104" cy="17077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25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7484741" cy="369332"/>
          </a:xfrm>
          <a:prstGeom prst="rect">
            <a:avLst/>
          </a:prstGeom>
        </p:spPr>
        <p:txBody>
          <a:bodyPr wrap="none">
            <a:spAutoFit/>
          </a:bodyPr>
          <a:lstStyle/>
          <a:p>
            <a:r>
              <a:rPr lang="ja-JP" altLang="en-US"/>
              <a:t>・</a:t>
            </a:r>
            <a:r>
              <a:rPr lang="en-US" altLang="ja-JP"/>
              <a:t>Bag</a:t>
            </a:r>
            <a:r>
              <a:rPr lang="ja-JP" altLang="en-US"/>
              <a:t>を修正する：</a:t>
            </a:r>
            <a:r>
              <a:rPr lang="ja-JP" altLang="en-US" smtClean="0"/>
              <a:t>主人公機</a:t>
            </a:r>
            <a:r>
              <a:rPr lang="ja-JP" altLang="en-US"/>
              <a:t>が攻撃</a:t>
            </a:r>
            <a:r>
              <a:rPr lang="ja-JP" altLang="en-US" smtClean="0"/>
              <a:t>敵機と敵機弾丸と</a:t>
            </a:r>
            <a:r>
              <a:rPr lang="ja-JP" altLang="en-US"/>
              <a:t>当っても何も反応しない</a:t>
            </a:r>
            <a:endParaRPr lang="en-US" altLang="ja-JP" dirty="0"/>
          </a:p>
        </p:txBody>
      </p:sp>
      <p:pic>
        <p:nvPicPr>
          <p:cNvPr id="5" name="図 4"/>
          <p:cNvPicPr>
            <a:picLocks noChangeAspect="1"/>
          </p:cNvPicPr>
          <p:nvPr/>
        </p:nvPicPr>
        <p:blipFill>
          <a:blip r:embed="rId2"/>
          <a:stretch>
            <a:fillRect/>
          </a:stretch>
        </p:blipFill>
        <p:spPr>
          <a:xfrm>
            <a:off x="184150" y="1029732"/>
            <a:ext cx="8397618" cy="1860550"/>
          </a:xfrm>
          <a:prstGeom prst="rect">
            <a:avLst/>
          </a:prstGeom>
          <a:ln>
            <a:solidFill>
              <a:schemeClr val="tx1"/>
            </a:solidFill>
          </a:ln>
        </p:spPr>
      </p:pic>
      <p:sp>
        <p:nvSpPr>
          <p:cNvPr id="6" name="テキスト ボックス 5"/>
          <p:cNvSpPr txBox="1"/>
          <p:nvPr/>
        </p:nvSpPr>
        <p:spPr>
          <a:xfrm>
            <a:off x="82550" y="660400"/>
            <a:ext cx="1370375" cy="369332"/>
          </a:xfrm>
          <a:prstGeom prst="rect">
            <a:avLst/>
          </a:prstGeom>
          <a:noFill/>
        </p:spPr>
        <p:txBody>
          <a:bodyPr wrap="none" rtlCol="0">
            <a:spAutoFit/>
          </a:bodyPr>
          <a:lstStyle/>
          <a:p>
            <a:r>
              <a:rPr kumimoji="1" lang="en-US" altLang="ja-JP" smtClean="0"/>
              <a:t>ObjHero.cpp</a:t>
            </a:r>
            <a:endParaRPr kumimoji="1" lang="ja-JP" altLang="en-US"/>
          </a:p>
        </p:txBody>
      </p:sp>
      <p:sp>
        <p:nvSpPr>
          <p:cNvPr id="7" name="テキスト ボックス 6"/>
          <p:cNvSpPr txBox="1"/>
          <p:nvPr/>
        </p:nvSpPr>
        <p:spPr>
          <a:xfrm>
            <a:off x="8130332" y="1803561"/>
            <a:ext cx="3883867" cy="646331"/>
          </a:xfrm>
          <a:prstGeom prst="rect">
            <a:avLst/>
          </a:prstGeom>
          <a:solidFill>
            <a:schemeClr val="bg1"/>
          </a:solidFill>
          <a:ln>
            <a:solidFill>
              <a:schemeClr val="tx1"/>
            </a:solidFill>
          </a:ln>
        </p:spPr>
        <p:txBody>
          <a:bodyPr wrap="square" rtlCol="0">
            <a:spAutoFit/>
          </a:bodyPr>
          <a:lstStyle/>
          <a:p>
            <a:r>
              <a:rPr kumimoji="1" lang="en-US" altLang="ja-JP" smtClean="0"/>
              <a:t>Bag:</a:t>
            </a:r>
            <a:r>
              <a:rPr lang="en-US" altLang="ja-JP"/>
              <a:t> Decoy</a:t>
            </a:r>
            <a:r>
              <a:rPr lang="ja-JP" altLang="en-US"/>
              <a:t>用</a:t>
            </a:r>
            <a:r>
              <a:rPr kumimoji="1" lang="ja-JP" altLang="en-US" smtClean="0"/>
              <a:t>敵機の</a:t>
            </a:r>
            <a:r>
              <a:rPr kumimoji="1" lang="en-US" altLang="ja-JP" smtClean="0"/>
              <a:t>Object</a:t>
            </a:r>
            <a:r>
              <a:rPr kumimoji="1" lang="ja-JP" altLang="en-US" smtClean="0"/>
              <a:t>としか</a:t>
            </a:r>
            <a:r>
              <a:rPr kumimoji="1" lang="en-US" altLang="ja-JP" smtClean="0"/>
              <a:t>Check</a:t>
            </a:r>
            <a:r>
              <a:rPr kumimoji="1" lang="ja-JP" altLang="en-US" smtClean="0"/>
              <a:t>していない</a:t>
            </a:r>
            <a:endParaRPr kumimoji="1" lang="en-US" altLang="ja-JP" smtClean="0"/>
          </a:p>
        </p:txBody>
      </p:sp>
      <p:cxnSp>
        <p:nvCxnSpPr>
          <p:cNvPr id="8" name="直線矢印コネクタ 7"/>
          <p:cNvCxnSpPr/>
          <p:nvPr/>
        </p:nvCxnSpPr>
        <p:spPr>
          <a:xfrm flipH="1">
            <a:off x="4521200" y="1988228"/>
            <a:ext cx="3565104" cy="310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84150" y="3194137"/>
            <a:ext cx="12037591" cy="646331"/>
          </a:xfrm>
          <a:prstGeom prst="rect">
            <a:avLst/>
          </a:prstGeom>
          <a:noFill/>
        </p:spPr>
        <p:txBody>
          <a:bodyPr wrap="none" rtlCol="0">
            <a:spAutoFit/>
          </a:bodyPr>
          <a:lstStyle/>
          <a:p>
            <a:r>
              <a:rPr kumimoji="1" lang="en-US" altLang="ja-JP" dirty="0" smtClean="0"/>
              <a:t>Check</a:t>
            </a:r>
            <a:r>
              <a:rPr kumimoji="1" lang="ja-JP" altLang="en-US" dirty="0" smtClean="0"/>
              <a:t>する</a:t>
            </a:r>
            <a:r>
              <a:rPr lang="en-US" altLang="ja-JP" dirty="0" smtClean="0"/>
              <a:t>Object</a:t>
            </a:r>
            <a:r>
              <a:rPr lang="ja-JP" altLang="en-US" dirty="0" smtClean="0"/>
              <a:t>を増やす手もいいのですが、その場合、</a:t>
            </a:r>
            <a:r>
              <a:rPr lang="en-US" altLang="ja-JP" dirty="0" err="1" smtClean="0"/>
              <a:t>HitBox</a:t>
            </a:r>
            <a:r>
              <a:rPr lang="ja-JP" altLang="en-US" dirty="0" smtClean="0"/>
              <a:t>を取る</a:t>
            </a:r>
            <a:r>
              <a:rPr lang="en-US" altLang="ja-JP" dirty="0" smtClean="0"/>
              <a:t>Object</a:t>
            </a:r>
            <a:r>
              <a:rPr lang="ja-JP" altLang="en-US" dirty="0" smtClean="0"/>
              <a:t>の種類が増える度に設定しないといけないので</a:t>
            </a:r>
            <a:endParaRPr lang="en-US" altLang="ja-JP" dirty="0" smtClean="0"/>
          </a:p>
          <a:p>
            <a:r>
              <a:rPr kumimoji="1" lang="en-US" altLang="ja-JP" dirty="0" smtClean="0"/>
              <a:t>Check</a:t>
            </a:r>
            <a:r>
              <a:rPr kumimoji="1" lang="ja-JP" altLang="en-US" dirty="0" smtClean="0"/>
              <a:t>する</a:t>
            </a:r>
            <a:r>
              <a:rPr kumimoji="1" lang="en-US" altLang="ja-JP" dirty="0" smtClean="0"/>
              <a:t>Type</a:t>
            </a:r>
            <a:r>
              <a:rPr kumimoji="1" lang="ja-JP" altLang="en-US" dirty="0" smtClean="0"/>
              <a:t>を</a:t>
            </a:r>
            <a:r>
              <a:rPr kumimoji="1" lang="en-US" altLang="ja-JP" dirty="0" smtClean="0"/>
              <a:t>Object</a:t>
            </a:r>
            <a:r>
              <a:rPr kumimoji="1" lang="ja-JP" altLang="en-US" dirty="0" smtClean="0"/>
              <a:t>から</a:t>
            </a:r>
            <a:r>
              <a:rPr kumimoji="1" lang="en-US" altLang="ja-JP" dirty="0" smtClean="0"/>
              <a:t>Element</a:t>
            </a:r>
            <a:r>
              <a:rPr kumimoji="1" lang="ja-JP" altLang="en-US" dirty="0" smtClean="0"/>
              <a:t>に変更します</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3961878"/>
            <a:ext cx="8383400" cy="14994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直線矢印コネクタ 9"/>
          <p:cNvCxnSpPr/>
          <p:nvPr/>
        </p:nvCxnSpPr>
        <p:spPr>
          <a:xfrm flipV="1">
            <a:off x="2126513" y="4551645"/>
            <a:ext cx="304929" cy="118527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75573" y="5765197"/>
            <a:ext cx="10958897" cy="646331"/>
          </a:xfrm>
          <a:prstGeom prst="rect">
            <a:avLst/>
          </a:prstGeom>
          <a:noFill/>
          <a:ln>
            <a:solidFill>
              <a:schemeClr val="tx1"/>
            </a:solidFill>
          </a:ln>
        </p:spPr>
        <p:txBody>
          <a:bodyPr wrap="none" rtlCol="0">
            <a:spAutoFit/>
          </a:bodyPr>
          <a:lstStyle/>
          <a:p>
            <a:r>
              <a:rPr kumimoji="1" lang="ja-JP" altLang="en-US" dirty="0" smtClean="0"/>
              <a:t>修正：</a:t>
            </a:r>
            <a:r>
              <a:rPr kumimoji="1" lang="en-US" altLang="ja-JP" dirty="0" smtClean="0"/>
              <a:t>check</a:t>
            </a:r>
            <a:r>
              <a:rPr kumimoji="1" lang="ja-JP" altLang="en-US" dirty="0" smtClean="0"/>
              <a:t>する対象を</a:t>
            </a:r>
            <a:r>
              <a:rPr kumimoji="1" lang="en-US" altLang="ja-JP" dirty="0" smtClean="0"/>
              <a:t>Element</a:t>
            </a:r>
            <a:r>
              <a:rPr kumimoji="1" lang="ja-JP" altLang="en-US" dirty="0" smtClean="0"/>
              <a:t>にした。</a:t>
            </a:r>
            <a:r>
              <a:rPr kumimoji="1" lang="en-US" altLang="ja-JP" dirty="0" err="1" smtClean="0"/>
              <a:t>CheckElementHit</a:t>
            </a:r>
            <a:r>
              <a:rPr lang="en-US" altLang="ja-JP" dirty="0" err="1" smtClean="0"/>
              <a:t>Method</a:t>
            </a:r>
            <a:r>
              <a:rPr lang="ja-JP" altLang="en-US" dirty="0" smtClean="0"/>
              <a:t>を使うことで、引数に入れた</a:t>
            </a:r>
            <a:r>
              <a:rPr lang="en-US" altLang="ja-JP" dirty="0" err="1" smtClean="0"/>
              <a:t>ElementName</a:t>
            </a:r>
            <a:r>
              <a:rPr lang="ja-JP" altLang="en-US" dirty="0"/>
              <a:t>単位</a:t>
            </a:r>
            <a:r>
              <a:rPr lang="ja-JP" altLang="en-US" dirty="0" smtClean="0"/>
              <a:t>で</a:t>
            </a:r>
            <a:endParaRPr lang="en-US" altLang="ja-JP" dirty="0" smtClean="0"/>
          </a:p>
          <a:p>
            <a:r>
              <a:rPr kumimoji="1" lang="en-US" altLang="ja-JP" dirty="0" smtClean="0"/>
              <a:t>Check</a:t>
            </a:r>
            <a:r>
              <a:rPr kumimoji="1" lang="ja-JP" altLang="en-US" dirty="0" smtClean="0"/>
              <a:t>できる。ただし、この場合当たっている（</a:t>
            </a:r>
            <a:r>
              <a:rPr kumimoji="1" lang="en-US" altLang="ja-JP" dirty="0" smtClean="0"/>
              <a:t>true</a:t>
            </a:r>
            <a:r>
              <a:rPr kumimoji="1" lang="ja-JP" altLang="en-US" dirty="0" smtClean="0"/>
              <a:t>）</a:t>
            </a:r>
            <a:r>
              <a:rPr lang="ja-JP" altLang="en-US" dirty="0" smtClean="0"/>
              <a:t>と当たっていない（</a:t>
            </a:r>
            <a:r>
              <a:rPr lang="en-US" altLang="ja-JP" dirty="0" smtClean="0"/>
              <a:t>false</a:t>
            </a:r>
            <a:r>
              <a:rPr lang="ja-JP" altLang="en-US" dirty="0" smtClean="0"/>
              <a:t>）のみしか情報が無いので注意</a:t>
            </a:r>
            <a:endParaRPr kumimoji="1" lang="ja-JP" altLang="en-US" dirty="0"/>
          </a:p>
        </p:txBody>
      </p:sp>
    </p:spTree>
    <p:extLst>
      <p:ext uri="{BB962C8B-B14F-4D97-AF65-F5344CB8AC3E}">
        <p14:creationId xmlns:p14="http://schemas.microsoft.com/office/powerpoint/2010/main" val="309971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7578"/>
            <a:ext cx="12143196" cy="923330"/>
          </a:xfrm>
          <a:prstGeom prst="rect">
            <a:avLst/>
          </a:prstGeom>
          <a:noFill/>
        </p:spPr>
        <p:txBody>
          <a:bodyPr wrap="none" rtlCol="0">
            <a:spAutoFit/>
          </a:bodyPr>
          <a:lstStyle/>
          <a:p>
            <a:r>
              <a:rPr kumimoji="1" lang="ja-JP" altLang="en-US" dirty="0" smtClean="0"/>
              <a:t>・</a:t>
            </a:r>
            <a:r>
              <a:rPr lang="ja-JP" altLang="en-US" dirty="0" smtClean="0"/>
              <a:t>要望</a:t>
            </a:r>
            <a:r>
              <a:rPr lang="ja-JP" altLang="en-US" dirty="0"/>
              <a:t>の</a:t>
            </a:r>
            <a:r>
              <a:rPr lang="ja-JP" altLang="en-US" dirty="0" smtClean="0"/>
              <a:t>敵機</a:t>
            </a:r>
            <a:r>
              <a:rPr lang="ja-JP" altLang="en-US" dirty="0"/>
              <a:t>を表示位置を</a:t>
            </a:r>
            <a:r>
              <a:rPr lang="en-US" altLang="ja-JP" dirty="0"/>
              <a:t>SceneMain.cpp</a:t>
            </a:r>
            <a:r>
              <a:rPr lang="ja-JP" altLang="en-US" dirty="0"/>
              <a:t>で</a:t>
            </a:r>
            <a:r>
              <a:rPr lang="ja-JP" altLang="en-US" dirty="0" smtClean="0"/>
              <a:t>決めたいに応える</a:t>
            </a:r>
            <a:endParaRPr lang="en-US" altLang="ja-JP" dirty="0" smtClean="0"/>
          </a:p>
          <a:p>
            <a:r>
              <a:rPr lang="ja-JP" altLang="en-US" dirty="0"/>
              <a:t>　</a:t>
            </a:r>
            <a:r>
              <a:rPr lang="ja-JP" altLang="en-US" dirty="0" smtClean="0"/>
              <a:t>敵機と攻撃敵機は初期位置を自身内部で決められており、この場合</a:t>
            </a:r>
            <a:r>
              <a:rPr lang="en-US" altLang="ja-JP" dirty="0" smtClean="0"/>
              <a:t>Stage</a:t>
            </a:r>
            <a:r>
              <a:rPr lang="ja-JP" altLang="en-US" dirty="0" smtClean="0"/>
              <a:t>作成時をしたい時に</a:t>
            </a:r>
            <a:r>
              <a:rPr lang="en-US" altLang="ja-JP" dirty="0" smtClean="0"/>
              <a:t>Stage</a:t>
            </a:r>
            <a:r>
              <a:rPr lang="ja-JP" altLang="en-US" dirty="0" smtClean="0"/>
              <a:t>から敵機を設置できなく</a:t>
            </a:r>
            <a:endParaRPr lang="en-US" altLang="ja-JP" dirty="0" smtClean="0"/>
          </a:p>
          <a:p>
            <a:r>
              <a:rPr lang="ja-JP" altLang="en-US" dirty="0"/>
              <a:t>なります</a:t>
            </a:r>
            <a:r>
              <a:rPr lang="ja-JP" altLang="en-US" dirty="0" smtClean="0"/>
              <a:t>。そこで敵機も弾丸同様に外部から位置を設定できるようにしましょう。</a:t>
            </a:r>
            <a:endParaRPr lang="ja-JP" altLang="en-US" dirty="0"/>
          </a:p>
        </p:txBody>
      </p:sp>
      <p:pic>
        <p:nvPicPr>
          <p:cNvPr id="5" name="図 4"/>
          <p:cNvPicPr>
            <a:picLocks noChangeAspect="1"/>
          </p:cNvPicPr>
          <p:nvPr/>
        </p:nvPicPr>
        <p:blipFill>
          <a:blip r:embed="rId2"/>
          <a:stretch>
            <a:fillRect/>
          </a:stretch>
        </p:blipFill>
        <p:spPr>
          <a:xfrm>
            <a:off x="2017683" y="3261307"/>
            <a:ext cx="927257" cy="870304"/>
          </a:xfrm>
          <a:prstGeom prst="rect">
            <a:avLst/>
          </a:prstGeom>
          <a:ln>
            <a:solidFill>
              <a:schemeClr val="tx1"/>
            </a:solidFill>
          </a:ln>
        </p:spPr>
      </p:pic>
      <p:sp>
        <p:nvSpPr>
          <p:cNvPr id="6" name="四角形吹き出し 5"/>
          <p:cNvSpPr/>
          <p:nvPr/>
        </p:nvSpPr>
        <p:spPr>
          <a:xfrm>
            <a:off x="220065" y="2686020"/>
            <a:ext cx="1640910" cy="674587"/>
          </a:xfrm>
          <a:prstGeom prst="wedgeRectCallout">
            <a:avLst>
              <a:gd name="adj1" fmla="val 57793"/>
              <a:gd name="adj2" fmla="val 717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内部で位置を設定</a:t>
            </a:r>
            <a:endParaRPr kumimoji="1" lang="ja-JP" altLang="en-US" dirty="0"/>
          </a:p>
        </p:txBody>
      </p:sp>
      <p:sp>
        <p:nvSpPr>
          <p:cNvPr id="7" name="正方形/長方形 6"/>
          <p:cNvSpPr/>
          <p:nvPr/>
        </p:nvSpPr>
        <p:spPr>
          <a:xfrm>
            <a:off x="119857" y="1568199"/>
            <a:ext cx="2793304" cy="81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Stage</a:t>
            </a:r>
            <a:r>
              <a:rPr kumimoji="1" lang="ja-JP" altLang="en-US" dirty="0" smtClean="0"/>
              <a:t>管理</a:t>
            </a:r>
            <a:endParaRPr kumimoji="1" lang="ja-JP" altLang="en-US" dirty="0"/>
          </a:p>
        </p:txBody>
      </p:sp>
      <p:cxnSp>
        <p:nvCxnSpPr>
          <p:cNvPr id="8" name="直線矢印コネクタ 7"/>
          <p:cNvCxnSpPr/>
          <p:nvPr/>
        </p:nvCxnSpPr>
        <p:spPr>
          <a:xfrm>
            <a:off x="2017683" y="2382391"/>
            <a:ext cx="231814" cy="8831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217570" y="2567057"/>
            <a:ext cx="3159839" cy="646331"/>
          </a:xfrm>
          <a:prstGeom prst="rect">
            <a:avLst/>
          </a:prstGeom>
          <a:noFill/>
        </p:spPr>
        <p:txBody>
          <a:bodyPr wrap="none" rtlCol="0">
            <a:spAutoFit/>
          </a:bodyPr>
          <a:lstStyle/>
          <a:p>
            <a:r>
              <a:rPr kumimoji="1" lang="ja-JP" altLang="en-US" dirty="0" smtClean="0"/>
              <a:t>作成時、位置決めれない</a:t>
            </a:r>
            <a:endParaRPr kumimoji="1" lang="en-US" altLang="ja-JP" dirty="0" smtClean="0"/>
          </a:p>
          <a:p>
            <a:r>
              <a:rPr lang="ja-JP" altLang="en-US" dirty="0" smtClean="0"/>
              <a:t>よって同じ場所にしか出せない</a:t>
            </a:r>
            <a:endParaRPr kumimoji="1" lang="ja-JP" altLang="en-US" dirty="0"/>
          </a:p>
        </p:txBody>
      </p:sp>
      <p:pic>
        <p:nvPicPr>
          <p:cNvPr id="12" name="図 11"/>
          <p:cNvPicPr>
            <a:picLocks noChangeAspect="1"/>
          </p:cNvPicPr>
          <p:nvPr/>
        </p:nvPicPr>
        <p:blipFill>
          <a:blip r:embed="rId2"/>
          <a:stretch>
            <a:fillRect/>
          </a:stretch>
        </p:blipFill>
        <p:spPr>
          <a:xfrm>
            <a:off x="2593715" y="3261307"/>
            <a:ext cx="927257" cy="870304"/>
          </a:xfrm>
          <a:prstGeom prst="rect">
            <a:avLst/>
          </a:prstGeom>
          <a:ln>
            <a:solidFill>
              <a:schemeClr val="tx1"/>
            </a:solidFill>
          </a:ln>
        </p:spPr>
      </p:pic>
      <p:pic>
        <p:nvPicPr>
          <p:cNvPr id="13" name="図 12"/>
          <p:cNvPicPr>
            <a:picLocks noChangeAspect="1"/>
          </p:cNvPicPr>
          <p:nvPr/>
        </p:nvPicPr>
        <p:blipFill>
          <a:blip r:embed="rId2"/>
          <a:stretch>
            <a:fillRect/>
          </a:stretch>
        </p:blipFill>
        <p:spPr>
          <a:xfrm>
            <a:off x="2969860" y="3265496"/>
            <a:ext cx="927257" cy="870304"/>
          </a:xfrm>
          <a:prstGeom prst="rect">
            <a:avLst/>
          </a:prstGeom>
          <a:ln>
            <a:solidFill>
              <a:schemeClr val="tx1"/>
            </a:solidFill>
          </a:ln>
        </p:spPr>
      </p:pic>
      <p:cxnSp>
        <p:nvCxnSpPr>
          <p:cNvPr id="18" name="直線矢印コネクタ 17"/>
          <p:cNvCxnSpPr/>
          <p:nvPr/>
        </p:nvCxnSpPr>
        <p:spPr>
          <a:xfrm>
            <a:off x="5383662" y="3023313"/>
            <a:ext cx="967034"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6823370" y="1601960"/>
            <a:ext cx="2793304" cy="81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Stage</a:t>
            </a:r>
            <a:r>
              <a:rPr kumimoji="1" lang="ja-JP" altLang="en-US" dirty="0" smtClean="0"/>
              <a:t>管理</a:t>
            </a:r>
            <a:endParaRPr kumimoji="1" lang="ja-JP" altLang="en-US" dirty="0"/>
          </a:p>
        </p:txBody>
      </p:sp>
      <p:pic>
        <p:nvPicPr>
          <p:cNvPr id="21" name="図 20"/>
          <p:cNvPicPr>
            <a:picLocks noChangeAspect="1"/>
          </p:cNvPicPr>
          <p:nvPr/>
        </p:nvPicPr>
        <p:blipFill>
          <a:blip r:embed="rId2"/>
          <a:stretch>
            <a:fillRect/>
          </a:stretch>
        </p:blipFill>
        <p:spPr>
          <a:xfrm>
            <a:off x="7308536" y="3079721"/>
            <a:ext cx="927257" cy="870304"/>
          </a:xfrm>
          <a:prstGeom prst="rect">
            <a:avLst/>
          </a:prstGeom>
          <a:ln>
            <a:solidFill>
              <a:schemeClr val="tx1"/>
            </a:solidFill>
          </a:ln>
        </p:spPr>
      </p:pic>
      <p:pic>
        <p:nvPicPr>
          <p:cNvPr id="22" name="図 21"/>
          <p:cNvPicPr>
            <a:picLocks noChangeAspect="1"/>
          </p:cNvPicPr>
          <p:nvPr/>
        </p:nvPicPr>
        <p:blipFill>
          <a:blip r:embed="rId2"/>
          <a:stretch>
            <a:fillRect/>
          </a:stretch>
        </p:blipFill>
        <p:spPr>
          <a:xfrm>
            <a:off x="7308536" y="4101591"/>
            <a:ext cx="927257" cy="870304"/>
          </a:xfrm>
          <a:prstGeom prst="rect">
            <a:avLst/>
          </a:prstGeom>
          <a:ln>
            <a:solidFill>
              <a:schemeClr val="tx1"/>
            </a:solidFill>
          </a:ln>
        </p:spPr>
      </p:pic>
      <p:pic>
        <p:nvPicPr>
          <p:cNvPr id="23" name="図 22"/>
          <p:cNvPicPr>
            <a:picLocks noChangeAspect="1"/>
          </p:cNvPicPr>
          <p:nvPr/>
        </p:nvPicPr>
        <p:blipFill>
          <a:blip r:embed="rId2"/>
          <a:stretch>
            <a:fillRect/>
          </a:stretch>
        </p:blipFill>
        <p:spPr>
          <a:xfrm>
            <a:off x="7308536" y="5330189"/>
            <a:ext cx="927257" cy="870304"/>
          </a:xfrm>
          <a:prstGeom prst="rect">
            <a:avLst/>
          </a:prstGeom>
          <a:ln>
            <a:solidFill>
              <a:schemeClr val="tx1"/>
            </a:solidFill>
          </a:ln>
        </p:spPr>
      </p:pic>
      <p:sp>
        <p:nvSpPr>
          <p:cNvPr id="24" name="四角形吹き出し 23"/>
          <p:cNvSpPr/>
          <p:nvPr/>
        </p:nvSpPr>
        <p:spPr>
          <a:xfrm>
            <a:off x="4396636" y="3716009"/>
            <a:ext cx="2715619" cy="655575"/>
          </a:xfrm>
          <a:prstGeom prst="wedgeRectCallout">
            <a:avLst>
              <a:gd name="adj1" fmla="val 52817"/>
              <a:gd name="adj2" fmla="val 73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外部から位置情報</a:t>
            </a:r>
            <a:r>
              <a:rPr lang="ja-JP" altLang="en-US" dirty="0" smtClean="0"/>
              <a:t>をもらって表示</a:t>
            </a:r>
            <a:endParaRPr kumimoji="1" lang="ja-JP" altLang="en-US" dirty="0"/>
          </a:p>
        </p:txBody>
      </p:sp>
      <p:cxnSp>
        <p:nvCxnSpPr>
          <p:cNvPr id="25" name="直線矢印コネクタ 24"/>
          <p:cNvCxnSpPr>
            <a:endCxn id="21" idx="0"/>
          </p:cNvCxnSpPr>
          <p:nvPr/>
        </p:nvCxnSpPr>
        <p:spPr>
          <a:xfrm flipH="1">
            <a:off x="7772165" y="2416152"/>
            <a:ext cx="264666" cy="6635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8235793" y="2416152"/>
            <a:ext cx="707791" cy="212059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8220022" y="2416151"/>
            <a:ext cx="1230938" cy="300761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7377559" y="2541226"/>
            <a:ext cx="789210" cy="348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位置情報</a:t>
            </a:r>
            <a:r>
              <a:rPr kumimoji="1" lang="en-US" altLang="ja-JP" sz="1100" dirty="0" smtClean="0"/>
              <a:t>A</a:t>
            </a:r>
            <a:endParaRPr kumimoji="1" lang="ja-JP" altLang="en-US" sz="1100" dirty="0"/>
          </a:p>
        </p:txBody>
      </p:sp>
      <p:sp>
        <p:nvSpPr>
          <p:cNvPr id="37" name="正方形/長方形 36"/>
          <p:cNvSpPr/>
          <p:nvPr/>
        </p:nvSpPr>
        <p:spPr>
          <a:xfrm>
            <a:off x="8235793" y="2541226"/>
            <a:ext cx="856481" cy="348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位置情報</a:t>
            </a:r>
            <a:endParaRPr kumimoji="1" lang="en-US" altLang="ja-JP" sz="1100" dirty="0" smtClean="0"/>
          </a:p>
          <a:p>
            <a:pPr algn="ctr"/>
            <a:r>
              <a:rPr lang="en-US" altLang="ja-JP" sz="1100" dirty="0"/>
              <a:t>B</a:t>
            </a:r>
            <a:endParaRPr kumimoji="1" lang="ja-JP" altLang="en-US" sz="1100" dirty="0"/>
          </a:p>
        </p:txBody>
      </p:sp>
      <p:sp>
        <p:nvSpPr>
          <p:cNvPr id="41" name="正方形/長方形 40"/>
          <p:cNvSpPr/>
          <p:nvPr/>
        </p:nvSpPr>
        <p:spPr>
          <a:xfrm>
            <a:off x="9230060" y="2541226"/>
            <a:ext cx="856481" cy="348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位置情報</a:t>
            </a:r>
            <a:endParaRPr kumimoji="1" lang="en-US" altLang="ja-JP" sz="1100" dirty="0" smtClean="0"/>
          </a:p>
          <a:p>
            <a:pPr algn="ctr"/>
            <a:r>
              <a:rPr lang="en-US" altLang="ja-JP" sz="1100" dirty="0"/>
              <a:t>C</a:t>
            </a:r>
            <a:endParaRPr kumimoji="1" lang="ja-JP" altLang="en-US" sz="1100" dirty="0"/>
          </a:p>
        </p:txBody>
      </p:sp>
      <p:sp>
        <p:nvSpPr>
          <p:cNvPr id="42" name="テキスト ボックス 41"/>
          <p:cNvSpPr txBox="1"/>
          <p:nvPr/>
        </p:nvSpPr>
        <p:spPr>
          <a:xfrm>
            <a:off x="220065" y="6278764"/>
            <a:ext cx="7792518" cy="369332"/>
          </a:xfrm>
          <a:prstGeom prst="rect">
            <a:avLst/>
          </a:prstGeom>
          <a:noFill/>
        </p:spPr>
        <p:txBody>
          <a:bodyPr wrap="none" rtlCol="0">
            <a:spAutoFit/>
          </a:bodyPr>
          <a:lstStyle/>
          <a:p>
            <a:r>
              <a:rPr kumimoji="1" lang="ja-JP" altLang="en-US" dirty="0" smtClean="0"/>
              <a:t>弾丸と同じ手法になります。それでは、敵機と攻撃敵機を修正していきましょう。</a:t>
            </a:r>
            <a:endParaRPr kumimoji="1" lang="ja-JP" altLang="en-US" dirty="0"/>
          </a:p>
        </p:txBody>
      </p:sp>
    </p:spTree>
    <p:extLst>
      <p:ext uri="{BB962C8B-B14F-4D97-AF65-F5344CB8AC3E}">
        <p14:creationId xmlns:p14="http://schemas.microsoft.com/office/powerpoint/2010/main" val="404722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8276"/>
            <a:ext cx="2379177" cy="369332"/>
          </a:xfrm>
          <a:prstGeom prst="rect">
            <a:avLst/>
          </a:prstGeom>
          <a:noFill/>
        </p:spPr>
        <p:txBody>
          <a:bodyPr wrap="none" rtlCol="0">
            <a:spAutoFit/>
          </a:bodyPr>
          <a:lstStyle/>
          <a:p>
            <a:r>
              <a:rPr kumimoji="1" lang="ja-JP" altLang="en-US" dirty="0" smtClean="0"/>
              <a:t>・敵機から修正していく</a:t>
            </a:r>
            <a:endParaRPr kumimoji="1" lang="ja-JP" altLang="en-US" dirty="0"/>
          </a:p>
        </p:txBody>
      </p:sp>
      <p:sp>
        <p:nvSpPr>
          <p:cNvPr id="5" name="テキスト ボックス 4"/>
          <p:cNvSpPr txBox="1"/>
          <p:nvPr/>
        </p:nvSpPr>
        <p:spPr>
          <a:xfrm>
            <a:off x="217118" y="511730"/>
            <a:ext cx="982705" cy="369332"/>
          </a:xfrm>
          <a:prstGeom prst="rect">
            <a:avLst/>
          </a:prstGeom>
          <a:noFill/>
        </p:spPr>
        <p:txBody>
          <a:bodyPr wrap="none" rtlCol="0">
            <a:spAutoFit/>
          </a:bodyPr>
          <a:lstStyle/>
          <a:p>
            <a:r>
              <a:rPr kumimoji="1" lang="en-US" altLang="ja-JP" dirty="0" err="1" smtClean="0"/>
              <a:t>Enemy.h</a:t>
            </a:r>
            <a:endParaRPr kumimoji="1" lang="ja-JP" altLang="en-US" dirty="0"/>
          </a:p>
        </p:txBody>
      </p:sp>
      <p:sp>
        <p:nvSpPr>
          <p:cNvPr id="7" name="テキスト ボックス 6"/>
          <p:cNvSpPr txBox="1"/>
          <p:nvPr/>
        </p:nvSpPr>
        <p:spPr>
          <a:xfrm>
            <a:off x="6087649" y="881062"/>
            <a:ext cx="4208746" cy="646331"/>
          </a:xfrm>
          <a:prstGeom prst="rect">
            <a:avLst/>
          </a:prstGeom>
          <a:solidFill>
            <a:schemeClr val="bg1"/>
          </a:solidFill>
          <a:ln>
            <a:solidFill>
              <a:schemeClr val="tx1"/>
            </a:solidFill>
          </a:ln>
        </p:spPr>
        <p:txBody>
          <a:bodyPr wrap="square" rtlCol="0">
            <a:spAutoFit/>
          </a:bodyPr>
          <a:lstStyle/>
          <a:p>
            <a:r>
              <a:rPr lang="ja-JP" altLang="en-US" dirty="0"/>
              <a:t>更新</a:t>
            </a:r>
            <a:r>
              <a:rPr kumimoji="1" lang="en-US" altLang="ja-JP" dirty="0" smtClean="0"/>
              <a:t>:</a:t>
            </a:r>
            <a:r>
              <a:rPr lang="en-US" altLang="ja-JP" dirty="0"/>
              <a:t> </a:t>
            </a:r>
            <a:r>
              <a:rPr lang="en-US" altLang="ja-JP" dirty="0" smtClean="0"/>
              <a:t>Constructor</a:t>
            </a:r>
            <a:r>
              <a:rPr lang="ja-JP" altLang="en-US" dirty="0" smtClean="0"/>
              <a:t>部分に</a:t>
            </a:r>
            <a:r>
              <a:rPr lang="ja-JP" altLang="en-US" dirty="0"/>
              <a:t>位置情報</a:t>
            </a:r>
            <a:r>
              <a:rPr lang="ja-JP" altLang="en-US" dirty="0" smtClean="0"/>
              <a:t>を入れる引数を用意した。</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06" y="881062"/>
            <a:ext cx="5516586" cy="15615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直線矢印コネクタ 7"/>
          <p:cNvCxnSpPr/>
          <p:nvPr/>
        </p:nvCxnSpPr>
        <p:spPr>
          <a:xfrm flipH="1">
            <a:off x="3009399" y="1064712"/>
            <a:ext cx="3078250" cy="4200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106" y="2630717"/>
            <a:ext cx="1202317" cy="369332"/>
          </a:xfrm>
          <a:prstGeom prst="rect">
            <a:avLst/>
          </a:prstGeom>
          <a:noFill/>
        </p:spPr>
        <p:txBody>
          <a:bodyPr wrap="none" rtlCol="0">
            <a:spAutoFit/>
          </a:bodyPr>
          <a:lstStyle/>
          <a:p>
            <a:r>
              <a:rPr kumimoji="1" lang="en-US" altLang="ja-JP" dirty="0" smtClean="0"/>
              <a:t>Enemy.cpp</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99" y="3000048"/>
            <a:ext cx="3271736" cy="251140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直線矢印コネクタ 9"/>
          <p:cNvCxnSpPr/>
          <p:nvPr/>
        </p:nvCxnSpPr>
        <p:spPr>
          <a:xfrm flipH="1">
            <a:off x="3299585" y="3496849"/>
            <a:ext cx="3078250" cy="42006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087649" y="3173683"/>
            <a:ext cx="4208746" cy="646331"/>
          </a:xfrm>
          <a:prstGeom prst="rect">
            <a:avLst/>
          </a:prstGeom>
          <a:solidFill>
            <a:schemeClr val="bg1"/>
          </a:solidFill>
          <a:ln>
            <a:solidFill>
              <a:schemeClr val="tx1"/>
            </a:solidFill>
          </a:ln>
        </p:spPr>
        <p:txBody>
          <a:bodyPr wrap="square" rtlCol="0">
            <a:spAutoFit/>
          </a:bodyPr>
          <a:lstStyle/>
          <a:p>
            <a:r>
              <a:rPr lang="ja-JP" altLang="en-US" dirty="0"/>
              <a:t>更新</a:t>
            </a:r>
            <a:r>
              <a:rPr kumimoji="1" lang="en-US" altLang="ja-JP" dirty="0" smtClean="0"/>
              <a:t>:</a:t>
            </a:r>
            <a:r>
              <a:rPr lang="en-US" altLang="ja-JP" dirty="0"/>
              <a:t> </a:t>
            </a:r>
            <a:r>
              <a:rPr lang="en-US" altLang="ja-JP" dirty="0" err="1" smtClean="0"/>
              <a:t>ConstructorMethod</a:t>
            </a:r>
            <a:r>
              <a:rPr lang="ja-JP" altLang="en-US" dirty="0" smtClean="0"/>
              <a:t>を用意し、位置を敵機の位置情報に渡す</a:t>
            </a:r>
            <a:endParaRPr kumimoji="1" lang="en-US" altLang="ja-JP" dirty="0" smtClean="0"/>
          </a:p>
        </p:txBody>
      </p:sp>
      <p:cxnSp>
        <p:nvCxnSpPr>
          <p:cNvPr id="12" name="直線矢印コネクタ 11"/>
          <p:cNvCxnSpPr/>
          <p:nvPr/>
        </p:nvCxnSpPr>
        <p:spPr>
          <a:xfrm flipH="1">
            <a:off x="1335087" y="4685998"/>
            <a:ext cx="4752562" cy="21003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087649" y="4475566"/>
            <a:ext cx="4208746" cy="369332"/>
          </a:xfrm>
          <a:prstGeom prst="rect">
            <a:avLst/>
          </a:prstGeom>
          <a:solidFill>
            <a:schemeClr val="bg1"/>
          </a:solidFill>
          <a:ln>
            <a:solidFill>
              <a:schemeClr val="tx1"/>
            </a:solidFill>
          </a:ln>
        </p:spPr>
        <p:txBody>
          <a:bodyPr wrap="square" rtlCol="0">
            <a:spAutoFit/>
          </a:bodyPr>
          <a:lstStyle/>
          <a:p>
            <a:r>
              <a:rPr lang="ja-JP" altLang="en-US"/>
              <a:t>削除</a:t>
            </a:r>
            <a:r>
              <a:rPr kumimoji="1" lang="en-US" altLang="ja-JP" smtClean="0"/>
              <a:t>:</a:t>
            </a:r>
            <a:r>
              <a:rPr kumimoji="1" lang="ja-JP" altLang="en-US" dirty="0" smtClean="0"/>
              <a:t>ここで設定してた位置情報は破棄</a:t>
            </a:r>
            <a:endParaRPr kumimoji="1" lang="en-US" altLang="ja-JP" dirty="0" smtClean="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99" y="5993705"/>
            <a:ext cx="9167871" cy="6951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テキスト ボックス 5"/>
          <p:cNvSpPr txBox="1"/>
          <p:nvPr/>
        </p:nvSpPr>
        <p:spPr>
          <a:xfrm>
            <a:off x="304299" y="5649425"/>
            <a:ext cx="1622560" cy="369332"/>
          </a:xfrm>
          <a:prstGeom prst="rect">
            <a:avLst/>
          </a:prstGeom>
          <a:noFill/>
        </p:spPr>
        <p:txBody>
          <a:bodyPr wrap="none" rtlCol="0">
            <a:spAutoFit/>
          </a:bodyPr>
          <a:lstStyle/>
          <a:p>
            <a:r>
              <a:rPr lang="en-US" altLang="ja-JP" dirty="0" smtClean="0"/>
              <a:t>SceneMain.cpp</a:t>
            </a:r>
            <a:endParaRPr kumimoji="1" lang="ja-JP" altLang="en-US" dirty="0"/>
          </a:p>
        </p:txBody>
      </p:sp>
      <p:cxnSp>
        <p:nvCxnSpPr>
          <p:cNvPr id="16" name="直線矢印コネクタ 15"/>
          <p:cNvCxnSpPr/>
          <p:nvPr/>
        </p:nvCxnSpPr>
        <p:spPr>
          <a:xfrm flipH="1">
            <a:off x="4296427" y="5511451"/>
            <a:ext cx="1791222" cy="71398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087649" y="5326785"/>
            <a:ext cx="4208746" cy="369332"/>
          </a:xfrm>
          <a:prstGeom prst="rect">
            <a:avLst/>
          </a:prstGeom>
          <a:solidFill>
            <a:schemeClr val="bg1"/>
          </a:solidFill>
          <a:ln>
            <a:solidFill>
              <a:schemeClr val="tx1"/>
            </a:solidFill>
          </a:ln>
        </p:spPr>
        <p:txBody>
          <a:bodyPr wrap="square" rtlCol="0">
            <a:spAutoFit/>
          </a:bodyPr>
          <a:lstStyle/>
          <a:p>
            <a:r>
              <a:rPr lang="ja-JP" altLang="en-US" dirty="0"/>
              <a:t>更新</a:t>
            </a:r>
            <a:r>
              <a:rPr kumimoji="1" lang="en-US" altLang="ja-JP" dirty="0" smtClean="0"/>
              <a:t>:</a:t>
            </a:r>
            <a:r>
              <a:rPr kumimoji="1" lang="ja-JP" altLang="en-US" dirty="0" smtClean="0"/>
              <a:t>仮の位置を入れる</a:t>
            </a:r>
            <a:endParaRPr kumimoji="1" lang="en-US" altLang="ja-JP" dirty="0" smtClean="0"/>
          </a:p>
        </p:txBody>
      </p:sp>
    </p:spTree>
    <p:extLst>
      <p:ext uri="{BB962C8B-B14F-4D97-AF65-F5344CB8AC3E}">
        <p14:creationId xmlns:p14="http://schemas.microsoft.com/office/powerpoint/2010/main" val="4109961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5052"/>
            <a:ext cx="4301177" cy="646331"/>
          </a:xfrm>
          <a:prstGeom prst="rect">
            <a:avLst/>
          </a:prstGeom>
          <a:noFill/>
        </p:spPr>
        <p:txBody>
          <a:bodyPr wrap="none" rtlCol="0">
            <a:spAutoFit/>
          </a:bodyPr>
          <a:lstStyle/>
          <a:p>
            <a:r>
              <a:rPr kumimoji="1" lang="ja-JP" altLang="en-US" dirty="0" smtClean="0"/>
              <a:t>・攻撃敵機を行う</a:t>
            </a:r>
            <a:endParaRPr kumimoji="1" lang="en-US" altLang="ja-JP" dirty="0" smtClean="0"/>
          </a:p>
          <a:p>
            <a:r>
              <a:rPr lang="ja-JP" altLang="en-US" dirty="0"/>
              <a:t>　</a:t>
            </a:r>
            <a:r>
              <a:rPr lang="ja-JP" altLang="en-US" dirty="0" smtClean="0"/>
              <a:t>攻撃敵機にも同様な処理を加えましょう。</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30" y="1082494"/>
            <a:ext cx="3995904" cy="10557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テキスト ボックス 5"/>
          <p:cNvSpPr txBox="1"/>
          <p:nvPr/>
        </p:nvSpPr>
        <p:spPr>
          <a:xfrm>
            <a:off x="4622105" y="1082494"/>
            <a:ext cx="1979112" cy="369332"/>
          </a:xfrm>
          <a:prstGeom prst="rect">
            <a:avLst/>
          </a:prstGeom>
          <a:solidFill>
            <a:schemeClr val="bg1"/>
          </a:solidFill>
          <a:ln>
            <a:solidFill>
              <a:schemeClr val="tx1"/>
            </a:solidFill>
          </a:ln>
        </p:spPr>
        <p:txBody>
          <a:bodyPr wrap="square" rtlCol="0">
            <a:spAutoFit/>
          </a:bodyPr>
          <a:lstStyle/>
          <a:p>
            <a:r>
              <a:rPr kumimoji="1" lang="ja-JP" altLang="en-US" dirty="0" smtClean="0"/>
              <a:t>更新：引数追加</a:t>
            </a:r>
            <a:endParaRPr kumimoji="1" lang="en-US" altLang="ja-JP" dirty="0" smtClean="0"/>
          </a:p>
        </p:txBody>
      </p:sp>
      <p:cxnSp>
        <p:nvCxnSpPr>
          <p:cNvPr id="7" name="直線矢印コネクタ 6"/>
          <p:cNvCxnSpPr>
            <a:stCxn id="6" idx="1"/>
          </p:cNvCxnSpPr>
          <p:nvPr/>
        </p:nvCxnSpPr>
        <p:spPr>
          <a:xfrm flipH="1">
            <a:off x="3369502" y="1267160"/>
            <a:ext cx="1252603" cy="54911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84015" y="713162"/>
            <a:ext cx="1949893" cy="369332"/>
          </a:xfrm>
          <a:prstGeom prst="rect">
            <a:avLst/>
          </a:prstGeom>
          <a:noFill/>
        </p:spPr>
        <p:txBody>
          <a:bodyPr wrap="none" rtlCol="0">
            <a:spAutoFit/>
          </a:bodyPr>
          <a:lstStyle/>
          <a:p>
            <a:r>
              <a:rPr kumimoji="1" lang="en-US" altLang="ja-JP" dirty="0" err="1" smtClean="0"/>
              <a:t>ObjAttractEnemy.h</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30" y="2643581"/>
            <a:ext cx="3995904" cy="23365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テキスト ボックス 15"/>
          <p:cNvSpPr txBox="1"/>
          <p:nvPr/>
        </p:nvSpPr>
        <p:spPr>
          <a:xfrm>
            <a:off x="275764" y="2274249"/>
            <a:ext cx="2169505" cy="369332"/>
          </a:xfrm>
          <a:prstGeom prst="rect">
            <a:avLst/>
          </a:prstGeom>
          <a:noFill/>
        </p:spPr>
        <p:txBody>
          <a:bodyPr wrap="none" rtlCol="0">
            <a:spAutoFit/>
          </a:bodyPr>
          <a:lstStyle/>
          <a:p>
            <a:r>
              <a:rPr kumimoji="1" lang="en-US" altLang="ja-JP" dirty="0" smtClean="0"/>
              <a:t>ObjAttractEnemy.cpp</a:t>
            </a:r>
          </a:p>
        </p:txBody>
      </p:sp>
      <p:cxnSp>
        <p:nvCxnSpPr>
          <p:cNvPr id="17" name="直線矢印コネクタ 16"/>
          <p:cNvCxnSpPr/>
          <p:nvPr/>
        </p:nvCxnSpPr>
        <p:spPr>
          <a:xfrm flipH="1">
            <a:off x="3582353" y="3103571"/>
            <a:ext cx="1039752"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622104" y="2918905"/>
            <a:ext cx="3908121" cy="369332"/>
          </a:xfrm>
          <a:prstGeom prst="rect">
            <a:avLst/>
          </a:prstGeom>
          <a:solidFill>
            <a:schemeClr val="bg1"/>
          </a:solidFill>
          <a:ln>
            <a:solidFill>
              <a:schemeClr val="tx1"/>
            </a:solidFill>
          </a:ln>
        </p:spPr>
        <p:txBody>
          <a:bodyPr wrap="square" rtlCol="0">
            <a:spAutoFit/>
          </a:bodyPr>
          <a:lstStyle/>
          <a:p>
            <a:r>
              <a:rPr kumimoji="1" lang="ja-JP" altLang="en-US" dirty="0" smtClean="0"/>
              <a:t>追加：</a:t>
            </a:r>
            <a:r>
              <a:rPr lang="en-US" altLang="ja-JP" dirty="0" smtClean="0"/>
              <a:t> </a:t>
            </a:r>
            <a:r>
              <a:rPr lang="en-US" altLang="ja-JP" dirty="0" err="1" smtClean="0"/>
              <a:t>ConstructorMethod</a:t>
            </a:r>
            <a:r>
              <a:rPr lang="ja-JP" altLang="en-US" dirty="0" smtClean="0"/>
              <a:t>の中を作る</a:t>
            </a:r>
            <a:endParaRPr kumimoji="1" lang="en-US" altLang="ja-JP" dirty="0" smtClean="0"/>
          </a:p>
        </p:txBody>
      </p:sp>
      <p:cxnSp>
        <p:nvCxnSpPr>
          <p:cNvPr id="21" name="直線矢印コネクタ 20"/>
          <p:cNvCxnSpPr/>
          <p:nvPr/>
        </p:nvCxnSpPr>
        <p:spPr>
          <a:xfrm flipH="1">
            <a:off x="1360516" y="4157845"/>
            <a:ext cx="3261588"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622104" y="3973179"/>
            <a:ext cx="4208746" cy="369332"/>
          </a:xfrm>
          <a:prstGeom prst="rect">
            <a:avLst/>
          </a:prstGeom>
          <a:solidFill>
            <a:schemeClr val="bg1"/>
          </a:solidFill>
          <a:ln>
            <a:solidFill>
              <a:schemeClr val="tx1"/>
            </a:solidFill>
          </a:ln>
        </p:spPr>
        <p:txBody>
          <a:bodyPr wrap="square" rtlCol="0">
            <a:spAutoFit/>
          </a:bodyPr>
          <a:lstStyle/>
          <a:p>
            <a:r>
              <a:rPr lang="ja-JP" altLang="en-US" dirty="0"/>
              <a:t>削除</a:t>
            </a:r>
            <a:r>
              <a:rPr kumimoji="1" lang="en-US" altLang="ja-JP" dirty="0" smtClean="0"/>
              <a:t>:</a:t>
            </a:r>
            <a:r>
              <a:rPr kumimoji="1" lang="ja-JP" altLang="en-US" dirty="0" smtClean="0"/>
              <a:t>ここで設定してた位置情報は破棄</a:t>
            </a:r>
            <a:endParaRPr kumimoji="1" lang="en-US" altLang="ja-JP"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430" y="5491876"/>
            <a:ext cx="10481158" cy="6844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 name="テキスト ボックス 24"/>
          <p:cNvSpPr txBox="1"/>
          <p:nvPr/>
        </p:nvSpPr>
        <p:spPr>
          <a:xfrm>
            <a:off x="284015" y="5122544"/>
            <a:ext cx="1622560" cy="369332"/>
          </a:xfrm>
          <a:prstGeom prst="rect">
            <a:avLst/>
          </a:prstGeom>
          <a:noFill/>
        </p:spPr>
        <p:txBody>
          <a:bodyPr wrap="none" rtlCol="0">
            <a:spAutoFit/>
          </a:bodyPr>
          <a:lstStyle/>
          <a:p>
            <a:r>
              <a:rPr lang="en-US" altLang="ja-JP" dirty="0" smtClean="0"/>
              <a:t>SceneMain.cpp</a:t>
            </a:r>
            <a:endParaRPr kumimoji="1" lang="ja-JP" altLang="en-US" dirty="0"/>
          </a:p>
        </p:txBody>
      </p:sp>
      <p:cxnSp>
        <p:nvCxnSpPr>
          <p:cNvPr id="26" name="直線矢印コネクタ 25"/>
          <p:cNvCxnSpPr/>
          <p:nvPr/>
        </p:nvCxnSpPr>
        <p:spPr>
          <a:xfrm flipH="1">
            <a:off x="5774499" y="5088189"/>
            <a:ext cx="313057" cy="62367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6087649" y="4903523"/>
            <a:ext cx="4208746" cy="369332"/>
          </a:xfrm>
          <a:prstGeom prst="rect">
            <a:avLst/>
          </a:prstGeom>
          <a:solidFill>
            <a:schemeClr val="bg1"/>
          </a:solidFill>
          <a:ln>
            <a:solidFill>
              <a:schemeClr val="tx1"/>
            </a:solidFill>
          </a:ln>
        </p:spPr>
        <p:txBody>
          <a:bodyPr wrap="square" rtlCol="0">
            <a:spAutoFit/>
          </a:bodyPr>
          <a:lstStyle/>
          <a:p>
            <a:r>
              <a:rPr lang="ja-JP" altLang="en-US" dirty="0"/>
              <a:t>更新</a:t>
            </a:r>
            <a:r>
              <a:rPr kumimoji="1" lang="en-US" altLang="ja-JP" dirty="0" smtClean="0"/>
              <a:t>:</a:t>
            </a:r>
            <a:r>
              <a:rPr kumimoji="1" lang="ja-JP" altLang="en-US" dirty="0" smtClean="0"/>
              <a:t>仮の位置を入れる</a:t>
            </a:r>
            <a:endParaRPr kumimoji="1" lang="en-US" altLang="ja-JP" dirty="0" smtClean="0"/>
          </a:p>
        </p:txBody>
      </p:sp>
    </p:spTree>
    <p:extLst>
      <p:ext uri="{BB962C8B-B14F-4D97-AF65-F5344CB8AC3E}">
        <p14:creationId xmlns:p14="http://schemas.microsoft.com/office/powerpoint/2010/main" val="119793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158335" cy="369332"/>
          </a:xfrm>
          <a:prstGeom prst="rect">
            <a:avLst/>
          </a:prstGeom>
          <a:noFill/>
        </p:spPr>
        <p:txBody>
          <a:bodyPr wrap="none" rtlCol="0">
            <a:spAutoFit/>
          </a:bodyPr>
          <a:lstStyle/>
          <a:p>
            <a:r>
              <a:rPr kumimoji="1" lang="ja-JP" altLang="en-US" smtClean="0"/>
              <a:t>・敵機は弾丸が当たると破棄という</a:t>
            </a:r>
            <a:r>
              <a:rPr kumimoji="1" lang="en-US" altLang="ja-JP" smtClean="0"/>
              <a:t>program</a:t>
            </a:r>
            <a:r>
              <a:rPr kumimoji="1" lang="ja-JP" altLang="en-US" smtClean="0"/>
              <a:t>を加える</a:t>
            </a:r>
            <a:endParaRPr kumimoji="1" lang="ja-JP" altLang="en-US"/>
          </a:p>
        </p:txBody>
      </p:sp>
      <p:pic>
        <p:nvPicPr>
          <p:cNvPr id="5" name="図 4"/>
          <p:cNvPicPr>
            <a:picLocks noChangeAspect="1"/>
          </p:cNvPicPr>
          <p:nvPr/>
        </p:nvPicPr>
        <p:blipFill>
          <a:blip r:embed="rId2"/>
          <a:stretch>
            <a:fillRect/>
          </a:stretch>
        </p:blipFill>
        <p:spPr>
          <a:xfrm>
            <a:off x="185738" y="549275"/>
            <a:ext cx="4972598" cy="2664362"/>
          </a:xfrm>
          <a:prstGeom prst="rect">
            <a:avLst/>
          </a:prstGeom>
          <a:ln>
            <a:solidFill>
              <a:schemeClr val="tx1"/>
            </a:solidFill>
          </a:ln>
        </p:spPr>
      </p:pic>
      <p:cxnSp>
        <p:nvCxnSpPr>
          <p:cNvPr id="6" name="直線矢印コネクタ 5"/>
          <p:cNvCxnSpPr/>
          <p:nvPr/>
        </p:nvCxnSpPr>
        <p:spPr>
          <a:xfrm flipH="1">
            <a:off x="3994152" y="691634"/>
            <a:ext cx="1527172" cy="6812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5521324" y="419575"/>
            <a:ext cx="3066737" cy="369332"/>
          </a:xfrm>
          <a:prstGeom prst="rect">
            <a:avLst/>
          </a:prstGeom>
          <a:noFill/>
        </p:spPr>
        <p:txBody>
          <a:bodyPr wrap="none" rtlCol="0">
            <a:spAutoFit/>
          </a:bodyPr>
          <a:lstStyle/>
          <a:p>
            <a:r>
              <a:rPr kumimoji="1" lang="ja-JP" altLang="en-US" smtClean="0"/>
              <a:t>追加：</a:t>
            </a:r>
            <a:r>
              <a:rPr kumimoji="1" lang="en-US" altLang="ja-JP" smtClean="0"/>
              <a:t>HitBox</a:t>
            </a:r>
            <a:r>
              <a:rPr kumimoji="1" lang="ja-JP" altLang="en-US" smtClean="0"/>
              <a:t>の</a:t>
            </a:r>
            <a:r>
              <a:rPr kumimoji="1" lang="en-US" altLang="ja-JP" smtClean="0"/>
              <a:t>program</a:t>
            </a:r>
            <a:r>
              <a:rPr kumimoji="1" lang="ja-JP" altLang="en-US" smtClean="0"/>
              <a:t>を追加</a:t>
            </a:r>
            <a:endParaRPr kumimoji="1" lang="ja-JP" altLang="en-US"/>
          </a:p>
        </p:txBody>
      </p:sp>
      <p:cxnSp>
        <p:nvCxnSpPr>
          <p:cNvPr id="8" name="直線矢印コネクタ 7"/>
          <p:cNvCxnSpPr/>
          <p:nvPr/>
        </p:nvCxnSpPr>
        <p:spPr>
          <a:xfrm flipH="1">
            <a:off x="4587876" y="1574841"/>
            <a:ext cx="933448" cy="36635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505265" y="1377853"/>
            <a:ext cx="4418197" cy="646331"/>
          </a:xfrm>
          <a:prstGeom prst="rect">
            <a:avLst/>
          </a:prstGeom>
          <a:noFill/>
        </p:spPr>
        <p:txBody>
          <a:bodyPr wrap="none" rtlCol="0">
            <a:spAutoFit/>
          </a:bodyPr>
          <a:lstStyle/>
          <a:p>
            <a:r>
              <a:rPr kumimoji="1" lang="ja-JP" altLang="en-US" smtClean="0"/>
              <a:t>追加：</a:t>
            </a:r>
            <a:r>
              <a:rPr lang="en-US" altLang="ja-JP" smtClean="0"/>
              <a:t>OBJ_BULLET</a:t>
            </a:r>
            <a:r>
              <a:rPr lang="ja-JP" altLang="en-US" smtClean="0"/>
              <a:t>と当たっているかを確認し</a:t>
            </a:r>
            <a:endParaRPr lang="en-US" altLang="ja-JP" smtClean="0"/>
          </a:p>
          <a:p>
            <a:r>
              <a:rPr kumimoji="1" lang="ja-JP" altLang="en-US"/>
              <a:t>当</a:t>
            </a:r>
            <a:r>
              <a:rPr kumimoji="1" lang="ja-JP" altLang="en-US" smtClean="0"/>
              <a:t>たっていれば、削除命令を出す</a:t>
            </a:r>
            <a:endParaRPr kumimoji="1" lang="ja-JP" altLang="en-US"/>
          </a:p>
        </p:txBody>
      </p:sp>
      <p:sp>
        <p:nvSpPr>
          <p:cNvPr id="12" name="テキスト ボックス 11"/>
          <p:cNvSpPr txBox="1"/>
          <p:nvPr/>
        </p:nvSpPr>
        <p:spPr>
          <a:xfrm>
            <a:off x="115808" y="3225959"/>
            <a:ext cx="10549683" cy="369332"/>
          </a:xfrm>
          <a:prstGeom prst="rect">
            <a:avLst/>
          </a:prstGeom>
          <a:noFill/>
        </p:spPr>
        <p:txBody>
          <a:bodyPr wrap="none" rtlCol="0">
            <a:spAutoFit/>
          </a:bodyPr>
          <a:lstStyle/>
          <a:p>
            <a:r>
              <a:rPr kumimoji="1" lang="ja-JP" altLang="en-US" smtClean="0"/>
              <a:t>これで、弾丸と当たると敵機は消えるようになりましたが、弾丸は消えないので貫通しているように見えます。</a:t>
            </a:r>
            <a:endParaRPr kumimoji="1" lang="ja-JP" altLang="en-US"/>
          </a:p>
        </p:txBody>
      </p:sp>
      <p:pic>
        <p:nvPicPr>
          <p:cNvPr id="14" name="図 13"/>
          <p:cNvPicPr>
            <a:picLocks noChangeAspect="1"/>
          </p:cNvPicPr>
          <p:nvPr/>
        </p:nvPicPr>
        <p:blipFill>
          <a:blip r:embed="rId3"/>
          <a:stretch>
            <a:fillRect/>
          </a:stretch>
        </p:blipFill>
        <p:spPr>
          <a:xfrm>
            <a:off x="115808" y="3940376"/>
            <a:ext cx="5979921" cy="2917623"/>
          </a:xfrm>
          <a:prstGeom prst="rect">
            <a:avLst/>
          </a:prstGeom>
          <a:ln>
            <a:solidFill>
              <a:schemeClr val="tx1"/>
            </a:solidFill>
          </a:ln>
        </p:spPr>
      </p:pic>
      <p:sp>
        <p:nvSpPr>
          <p:cNvPr id="16" name="テキスト ボックス 15"/>
          <p:cNvSpPr txBox="1"/>
          <p:nvPr/>
        </p:nvSpPr>
        <p:spPr>
          <a:xfrm>
            <a:off x="0" y="3607613"/>
            <a:ext cx="1577611" cy="369332"/>
          </a:xfrm>
          <a:prstGeom prst="rect">
            <a:avLst/>
          </a:prstGeom>
          <a:noFill/>
        </p:spPr>
        <p:txBody>
          <a:bodyPr wrap="none" rtlCol="0">
            <a:spAutoFit/>
          </a:bodyPr>
          <a:lstStyle/>
          <a:p>
            <a:r>
              <a:rPr lang="en-US" altLang="ja-JP" smtClean="0"/>
              <a:t>CObjBullet.cpp</a:t>
            </a:r>
            <a:endParaRPr lang="en-US" altLang="ja-JP"/>
          </a:p>
        </p:txBody>
      </p:sp>
      <p:cxnSp>
        <p:nvCxnSpPr>
          <p:cNvPr id="17" name="直線矢印コネクタ 16"/>
          <p:cNvCxnSpPr/>
          <p:nvPr/>
        </p:nvCxnSpPr>
        <p:spPr>
          <a:xfrm flipH="1">
            <a:off x="4571816" y="5575300"/>
            <a:ext cx="1879784" cy="3283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406703" y="5399187"/>
            <a:ext cx="4408579" cy="646331"/>
          </a:xfrm>
          <a:prstGeom prst="rect">
            <a:avLst/>
          </a:prstGeom>
          <a:noFill/>
        </p:spPr>
        <p:txBody>
          <a:bodyPr wrap="none" rtlCol="0">
            <a:spAutoFit/>
          </a:bodyPr>
          <a:lstStyle/>
          <a:p>
            <a:r>
              <a:rPr kumimoji="1" lang="ja-JP" altLang="en-US" smtClean="0"/>
              <a:t>追加：</a:t>
            </a:r>
            <a:r>
              <a:rPr lang="en-US" altLang="ja-JP" smtClean="0"/>
              <a:t>OBJ_ENEMY</a:t>
            </a:r>
            <a:r>
              <a:rPr lang="ja-JP" altLang="en-US" smtClean="0"/>
              <a:t>と当たっているかを確認し</a:t>
            </a:r>
            <a:endParaRPr lang="en-US" altLang="ja-JP" smtClean="0"/>
          </a:p>
          <a:p>
            <a:r>
              <a:rPr kumimoji="1" lang="ja-JP" altLang="en-US"/>
              <a:t>当</a:t>
            </a:r>
            <a:r>
              <a:rPr kumimoji="1" lang="ja-JP" altLang="en-US" smtClean="0"/>
              <a:t>たっていれば、削除命令を出す</a:t>
            </a:r>
            <a:endParaRPr kumimoji="1" lang="ja-JP" altLang="en-US"/>
          </a:p>
        </p:txBody>
      </p:sp>
    </p:spTree>
    <p:extLst>
      <p:ext uri="{BB962C8B-B14F-4D97-AF65-F5344CB8AC3E}">
        <p14:creationId xmlns:p14="http://schemas.microsoft.com/office/powerpoint/2010/main" val="1635201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863854" cy="923330"/>
          </a:xfrm>
          <a:prstGeom prst="rect">
            <a:avLst/>
          </a:prstGeom>
          <a:noFill/>
        </p:spPr>
        <p:txBody>
          <a:bodyPr wrap="none" rtlCol="0">
            <a:spAutoFit/>
          </a:bodyPr>
          <a:lstStyle/>
          <a:p>
            <a:r>
              <a:rPr lang="ja-JP" altLang="en-US" dirty="0" smtClean="0"/>
              <a:t>・前に進むだけ</a:t>
            </a:r>
            <a:r>
              <a:rPr lang="ja-JP" altLang="en-US" dirty="0"/>
              <a:t>の</a:t>
            </a:r>
            <a:r>
              <a:rPr kumimoji="1" lang="ja-JP" altLang="en-US" dirty="0" smtClean="0"/>
              <a:t>敵機を作成</a:t>
            </a:r>
            <a:endParaRPr kumimoji="1" lang="en-US" altLang="ja-JP" dirty="0" smtClean="0"/>
          </a:p>
          <a:p>
            <a:r>
              <a:rPr lang="ja-JP" altLang="en-US" dirty="0"/>
              <a:t>　</a:t>
            </a:r>
            <a:r>
              <a:rPr lang="ja-JP" altLang="en-US" dirty="0" smtClean="0"/>
              <a:t>敵機開発をするなかであれやこれやの機能を付けまくって、</a:t>
            </a:r>
            <a:r>
              <a:rPr lang="en-US" altLang="ja-JP" dirty="0" err="1" smtClean="0"/>
              <a:t>Eerror</a:t>
            </a:r>
            <a:r>
              <a:rPr lang="ja-JP" altLang="en-US" dirty="0" smtClean="0"/>
              <a:t>だらけになる</a:t>
            </a:r>
            <a:r>
              <a:rPr lang="en-US" altLang="ja-JP" dirty="0" smtClean="0"/>
              <a:t>pattern</a:t>
            </a:r>
            <a:r>
              <a:rPr lang="ja-JP" altLang="en-US" dirty="0" smtClean="0"/>
              <a:t>が</a:t>
            </a:r>
            <a:r>
              <a:rPr lang="ja-JP" altLang="en-US" dirty="0"/>
              <a:t>多</a:t>
            </a:r>
            <a:r>
              <a:rPr lang="ja-JP" altLang="en-US" dirty="0" smtClean="0"/>
              <a:t>いです。</a:t>
            </a:r>
            <a:endParaRPr lang="en-US" altLang="ja-JP" dirty="0" smtClean="0"/>
          </a:p>
          <a:p>
            <a:r>
              <a:rPr kumimoji="1" lang="en-US" altLang="ja-JP" dirty="0"/>
              <a:t> </a:t>
            </a:r>
            <a:r>
              <a:rPr lang="ja-JP" altLang="en-US" dirty="0"/>
              <a:t>能力</a:t>
            </a:r>
            <a:r>
              <a:rPr lang="ja-JP" altLang="en-US" dirty="0" smtClean="0"/>
              <a:t>を持った敵機を順々に作りましょう。予定は以下の通りです。</a:t>
            </a:r>
            <a:endParaRPr kumimoji="1" lang="ja-JP" altLang="en-US" dirty="0"/>
          </a:p>
        </p:txBody>
      </p:sp>
      <p:sp>
        <p:nvSpPr>
          <p:cNvPr id="6" name="テキスト ボックス 5"/>
          <p:cNvSpPr txBox="1"/>
          <p:nvPr/>
        </p:nvSpPr>
        <p:spPr>
          <a:xfrm>
            <a:off x="1066800" y="1358900"/>
            <a:ext cx="3114954" cy="369332"/>
          </a:xfrm>
          <a:prstGeom prst="rect">
            <a:avLst/>
          </a:prstGeom>
          <a:noFill/>
          <a:ln>
            <a:solidFill>
              <a:schemeClr val="tx1"/>
            </a:solidFill>
          </a:ln>
        </p:spPr>
        <p:txBody>
          <a:bodyPr wrap="square" rtlCol="0">
            <a:spAutoFit/>
          </a:bodyPr>
          <a:lstStyle/>
          <a:p>
            <a:r>
              <a:rPr kumimoji="1" lang="ja-JP" altLang="en-US" smtClean="0"/>
              <a:t>①前に進むだけの敵機</a:t>
            </a:r>
            <a:endParaRPr kumimoji="1" lang="ja-JP" altLang="en-US"/>
          </a:p>
        </p:txBody>
      </p:sp>
      <p:sp>
        <p:nvSpPr>
          <p:cNvPr id="7" name="テキスト ボックス 6"/>
          <p:cNvSpPr txBox="1"/>
          <p:nvPr/>
        </p:nvSpPr>
        <p:spPr>
          <a:xfrm>
            <a:off x="1066800" y="2123301"/>
            <a:ext cx="3114955" cy="369332"/>
          </a:xfrm>
          <a:prstGeom prst="rect">
            <a:avLst/>
          </a:prstGeom>
          <a:noFill/>
          <a:ln>
            <a:solidFill>
              <a:schemeClr val="tx1"/>
            </a:solidFill>
          </a:ln>
        </p:spPr>
        <p:txBody>
          <a:bodyPr wrap="none" rtlCol="0">
            <a:spAutoFit/>
          </a:bodyPr>
          <a:lstStyle/>
          <a:p>
            <a:r>
              <a:rPr lang="ja-JP" altLang="en-US" smtClean="0"/>
              <a:t>②弾丸を</a:t>
            </a:r>
            <a:r>
              <a:rPr lang="en-US" altLang="ja-JP" smtClean="0"/>
              <a:t>0.5</a:t>
            </a:r>
            <a:r>
              <a:rPr lang="ja-JP" altLang="en-US" smtClean="0"/>
              <a:t>秒に１発撃つ</a:t>
            </a:r>
            <a:r>
              <a:rPr kumimoji="1" lang="ja-JP" altLang="en-US" smtClean="0"/>
              <a:t>敵機</a:t>
            </a:r>
            <a:endParaRPr kumimoji="1" lang="ja-JP" altLang="en-US"/>
          </a:p>
        </p:txBody>
      </p:sp>
      <p:sp>
        <p:nvSpPr>
          <p:cNvPr id="8" name="テキスト ボックス 7"/>
          <p:cNvSpPr txBox="1"/>
          <p:nvPr/>
        </p:nvSpPr>
        <p:spPr>
          <a:xfrm>
            <a:off x="1066798" y="2887702"/>
            <a:ext cx="3114955" cy="530915"/>
          </a:xfrm>
          <a:prstGeom prst="rect">
            <a:avLst/>
          </a:prstGeom>
          <a:noFill/>
          <a:ln>
            <a:solidFill>
              <a:schemeClr val="tx1"/>
            </a:solidFill>
          </a:ln>
        </p:spPr>
        <p:txBody>
          <a:bodyPr wrap="square" rtlCol="0">
            <a:spAutoFit/>
          </a:bodyPr>
          <a:lstStyle/>
          <a:p>
            <a:r>
              <a:rPr lang="ja-JP" altLang="en-US" sz="1050" smtClean="0"/>
              <a:t>　　　　　　　カーブ</a:t>
            </a:r>
            <a:endParaRPr lang="en-US" altLang="ja-JP" sz="1050" smtClean="0"/>
          </a:p>
          <a:p>
            <a:r>
              <a:rPr lang="ja-JP" altLang="en-US" smtClean="0"/>
              <a:t>③</a:t>
            </a:r>
            <a:r>
              <a:rPr lang="en-US" altLang="ja-JP" smtClean="0"/>
              <a:t>SinCurve</a:t>
            </a:r>
            <a:r>
              <a:rPr lang="ja-JP" altLang="en-US" smtClean="0"/>
              <a:t>で進む敵機</a:t>
            </a:r>
            <a:endParaRPr kumimoji="1" lang="ja-JP" altLang="en-US"/>
          </a:p>
        </p:txBody>
      </p:sp>
      <p:sp>
        <p:nvSpPr>
          <p:cNvPr id="9" name="テキスト ボックス 8"/>
          <p:cNvSpPr txBox="1"/>
          <p:nvPr/>
        </p:nvSpPr>
        <p:spPr>
          <a:xfrm>
            <a:off x="1066800" y="3813686"/>
            <a:ext cx="3114953" cy="369332"/>
          </a:xfrm>
          <a:prstGeom prst="rect">
            <a:avLst/>
          </a:prstGeom>
          <a:noFill/>
          <a:ln>
            <a:solidFill>
              <a:schemeClr val="tx1"/>
            </a:solidFill>
          </a:ln>
        </p:spPr>
        <p:txBody>
          <a:bodyPr wrap="square" rtlCol="0">
            <a:spAutoFit/>
          </a:bodyPr>
          <a:lstStyle/>
          <a:p>
            <a:r>
              <a:rPr kumimoji="1" lang="ja-JP" altLang="en-US" smtClean="0"/>
              <a:t>④全方向に弾丸を撃つ敵機</a:t>
            </a:r>
            <a:endParaRPr kumimoji="1" lang="ja-JP" altLang="en-US"/>
          </a:p>
        </p:txBody>
      </p:sp>
      <p:sp>
        <p:nvSpPr>
          <p:cNvPr id="10" name="テキスト ボックス 9"/>
          <p:cNvSpPr txBox="1"/>
          <p:nvPr/>
        </p:nvSpPr>
        <p:spPr>
          <a:xfrm>
            <a:off x="1066799" y="4555004"/>
            <a:ext cx="3114954" cy="369332"/>
          </a:xfrm>
          <a:prstGeom prst="rect">
            <a:avLst/>
          </a:prstGeom>
          <a:noFill/>
          <a:ln>
            <a:solidFill>
              <a:schemeClr val="tx1"/>
            </a:solidFill>
          </a:ln>
        </p:spPr>
        <p:txBody>
          <a:bodyPr wrap="square" rtlCol="0">
            <a:spAutoFit/>
          </a:bodyPr>
          <a:lstStyle/>
          <a:p>
            <a:r>
              <a:rPr lang="ja-JP" altLang="en-US" smtClean="0"/>
              <a:t>⑤誘導弾を打つ</a:t>
            </a:r>
            <a:r>
              <a:rPr kumimoji="1" lang="ja-JP" altLang="en-US" smtClean="0"/>
              <a:t>敵機</a:t>
            </a:r>
            <a:endParaRPr kumimoji="1" lang="ja-JP" altLang="en-US"/>
          </a:p>
        </p:txBody>
      </p:sp>
      <p:sp>
        <p:nvSpPr>
          <p:cNvPr id="11" name="テキスト ボックス 10"/>
          <p:cNvSpPr txBox="1"/>
          <p:nvPr/>
        </p:nvSpPr>
        <p:spPr>
          <a:xfrm>
            <a:off x="1066799" y="5296322"/>
            <a:ext cx="3114955" cy="369332"/>
          </a:xfrm>
          <a:prstGeom prst="rect">
            <a:avLst/>
          </a:prstGeom>
          <a:noFill/>
          <a:ln>
            <a:solidFill>
              <a:schemeClr val="tx1"/>
            </a:solidFill>
          </a:ln>
        </p:spPr>
        <p:txBody>
          <a:bodyPr wrap="none" rtlCol="0">
            <a:spAutoFit/>
          </a:bodyPr>
          <a:lstStyle/>
          <a:p>
            <a:r>
              <a:rPr kumimoji="1" lang="ja-JP" altLang="en-US" smtClean="0"/>
              <a:t>⑥ＨＰを持っている敵機（</a:t>
            </a:r>
            <a:r>
              <a:rPr kumimoji="1" lang="en-US" altLang="ja-JP" smtClean="0"/>
              <a:t>Boss</a:t>
            </a:r>
            <a:r>
              <a:rPr kumimoji="1" lang="ja-JP" altLang="en-US" smtClean="0"/>
              <a:t>）</a:t>
            </a:r>
            <a:endParaRPr kumimoji="1" lang="ja-JP" altLang="en-US"/>
          </a:p>
        </p:txBody>
      </p:sp>
      <p:cxnSp>
        <p:nvCxnSpPr>
          <p:cNvPr id="13" name="直線矢印コネクタ 12"/>
          <p:cNvCxnSpPr>
            <a:stCxn id="6" idx="2"/>
            <a:endCxn id="7" idx="0"/>
          </p:cNvCxnSpPr>
          <p:nvPr/>
        </p:nvCxnSpPr>
        <p:spPr>
          <a:xfrm>
            <a:off x="2624277" y="1728232"/>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2624274" y="2504175"/>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624273" y="3418617"/>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624273" y="4170750"/>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2624272" y="4926990"/>
            <a:ext cx="1" cy="395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4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634590" cy="646331"/>
          </a:xfrm>
          <a:prstGeom prst="rect">
            <a:avLst/>
          </a:prstGeom>
          <a:noFill/>
        </p:spPr>
        <p:txBody>
          <a:bodyPr wrap="none" rtlCol="0">
            <a:spAutoFit/>
          </a:bodyPr>
          <a:lstStyle/>
          <a:p>
            <a:r>
              <a:rPr kumimoji="1" lang="ja-JP" altLang="en-US" dirty="0" smtClean="0"/>
              <a:t>・前進する敵機</a:t>
            </a:r>
            <a:endParaRPr kumimoji="1" lang="en-US" altLang="ja-JP" dirty="0" smtClean="0"/>
          </a:p>
          <a:p>
            <a:r>
              <a:rPr lang="ja-JP" altLang="en-US" dirty="0"/>
              <a:t>　</a:t>
            </a:r>
            <a:r>
              <a:rPr lang="en-US" altLang="ja-JP" dirty="0" err="1" smtClean="0"/>
              <a:t>CObjEnemy</a:t>
            </a:r>
            <a:r>
              <a:rPr lang="ja-JP" altLang="en-US" dirty="0" smtClean="0"/>
              <a:t>を前進する敵機にします。移動</a:t>
            </a:r>
            <a:r>
              <a:rPr lang="en-US" altLang="ja-JP" dirty="0" smtClean="0"/>
              <a:t>Vector</a:t>
            </a:r>
            <a:r>
              <a:rPr lang="ja-JP" altLang="en-US" dirty="0"/>
              <a:t>用</a:t>
            </a:r>
            <a:r>
              <a:rPr lang="ja-JP" altLang="en-US" dirty="0" smtClean="0"/>
              <a:t>の変数を用意しましょう。</a:t>
            </a:r>
            <a:endParaRPr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83" y="1038057"/>
            <a:ext cx="2809875" cy="2181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テキスト ボックス 2"/>
          <p:cNvSpPr txBox="1"/>
          <p:nvPr/>
        </p:nvSpPr>
        <p:spPr>
          <a:xfrm>
            <a:off x="188282" y="668725"/>
            <a:ext cx="1311321" cy="369332"/>
          </a:xfrm>
          <a:prstGeom prst="rect">
            <a:avLst/>
          </a:prstGeom>
          <a:noFill/>
        </p:spPr>
        <p:txBody>
          <a:bodyPr wrap="none" rtlCol="0">
            <a:spAutoFit/>
          </a:bodyPr>
          <a:lstStyle/>
          <a:p>
            <a:r>
              <a:rPr kumimoji="1" lang="en-US" altLang="ja-JP" dirty="0" err="1" smtClean="0"/>
              <a:t>ObjEnemy.h</a:t>
            </a:r>
            <a:endParaRPr kumimoji="1" lang="en-US" altLang="ja-JP" dirty="0" smtClean="0"/>
          </a:p>
        </p:txBody>
      </p:sp>
      <p:cxnSp>
        <p:nvCxnSpPr>
          <p:cNvPr id="6" name="直線矢印コネクタ 5"/>
          <p:cNvCxnSpPr/>
          <p:nvPr/>
        </p:nvCxnSpPr>
        <p:spPr>
          <a:xfrm flipV="1">
            <a:off x="1407093" y="3043380"/>
            <a:ext cx="0" cy="44734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91879" y="3486631"/>
            <a:ext cx="2030428" cy="369332"/>
          </a:xfrm>
          <a:prstGeom prst="rect">
            <a:avLst/>
          </a:prstGeom>
          <a:noFill/>
        </p:spPr>
        <p:txBody>
          <a:bodyPr wrap="none" rtlCol="0">
            <a:spAutoFit/>
          </a:bodyPr>
          <a:lstStyle/>
          <a:p>
            <a:r>
              <a:rPr lang="ja-JP" altLang="en-US" dirty="0" smtClean="0"/>
              <a:t>追加：</a:t>
            </a:r>
            <a:r>
              <a:rPr lang="en-US" altLang="ja-JP" dirty="0" smtClean="0"/>
              <a:t>Vector</a:t>
            </a:r>
            <a:r>
              <a:rPr lang="ja-JP" altLang="en-US" dirty="0" smtClean="0"/>
              <a:t>を用意</a:t>
            </a:r>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000" y="1075289"/>
            <a:ext cx="1781175" cy="1066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3299949" y="700021"/>
            <a:ext cx="1530932" cy="369332"/>
          </a:xfrm>
          <a:prstGeom prst="rect">
            <a:avLst/>
          </a:prstGeom>
          <a:noFill/>
        </p:spPr>
        <p:txBody>
          <a:bodyPr wrap="none" rtlCol="0">
            <a:spAutoFit/>
          </a:bodyPr>
          <a:lstStyle/>
          <a:p>
            <a:r>
              <a:rPr kumimoji="1" lang="en-US" altLang="ja-JP" dirty="0" smtClean="0"/>
              <a:t>ObjEnemy.cpp</a:t>
            </a:r>
          </a:p>
        </p:txBody>
      </p:sp>
      <p:cxnSp>
        <p:nvCxnSpPr>
          <p:cNvPr id="10" name="直線矢印コネクタ 9"/>
          <p:cNvCxnSpPr/>
          <p:nvPr/>
        </p:nvCxnSpPr>
        <p:spPr>
          <a:xfrm flipV="1">
            <a:off x="3913546" y="2043000"/>
            <a:ext cx="12591" cy="137654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038072" y="3486631"/>
            <a:ext cx="3440365" cy="369332"/>
          </a:xfrm>
          <a:prstGeom prst="rect">
            <a:avLst/>
          </a:prstGeom>
          <a:noFill/>
        </p:spPr>
        <p:txBody>
          <a:bodyPr wrap="none" rtlCol="0">
            <a:spAutoFit/>
          </a:bodyPr>
          <a:lstStyle/>
          <a:p>
            <a:r>
              <a:rPr lang="ja-JP" altLang="en-US" dirty="0" smtClean="0"/>
              <a:t>追加</a:t>
            </a:r>
            <a:r>
              <a:rPr lang="en-US" altLang="ja-JP" dirty="0" smtClean="0"/>
              <a:t>:</a:t>
            </a:r>
            <a:r>
              <a:rPr lang="ja-JP" altLang="en-US" dirty="0"/>
              <a:t>変数</a:t>
            </a:r>
            <a:r>
              <a:rPr lang="ja-JP" altLang="en-US" dirty="0" smtClean="0"/>
              <a:t>を作れば必ず初期化！</a:t>
            </a:r>
            <a:endParaRPr lang="en-US" altLang="ja-JP" dirty="0" smtClean="0"/>
          </a:p>
        </p:txBody>
      </p:sp>
      <p:sp>
        <p:nvSpPr>
          <p:cNvPr id="8" name="テキスト ボックス 7"/>
          <p:cNvSpPr txBox="1"/>
          <p:nvPr/>
        </p:nvSpPr>
        <p:spPr>
          <a:xfrm>
            <a:off x="6557911" y="6192759"/>
            <a:ext cx="5266891" cy="369332"/>
          </a:xfrm>
          <a:prstGeom prst="rect">
            <a:avLst/>
          </a:prstGeom>
          <a:noFill/>
        </p:spPr>
        <p:txBody>
          <a:bodyPr wrap="none" rtlCol="0">
            <a:spAutoFit/>
          </a:bodyPr>
          <a:lstStyle/>
          <a:p>
            <a:r>
              <a:rPr lang="en-US" altLang="ja-JP" dirty="0" smtClean="0"/>
              <a:t>Vector</a:t>
            </a:r>
            <a:r>
              <a:rPr lang="ja-JP" altLang="en-US" dirty="0" smtClean="0"/>
              <a:t>で敵機の</a:t>
            </a:r>
            <a:r>
              <a:rPr lang="en-US" altLang="ja-JP" dirty="0" smtClean="0"/>
              <a:t>position</a:t>
            </a:r>
            <a:r>
              <a:rPr lang="ja-JP" altLang="en-US" dirty="0" smtClean="0"/>
              <a:t>を</a:t>
            </a:r>
            <a:r>
              <a:rPr lang="ja-JP" altLang="en-US" smtClean="0"/>
              <a:t>更新する</a:t>
            </a:r>
            <a:r>
              <a:rPr kumimoji="1" lang="ja-JP" altLang="en-US" smtClean="0"/>
              <a:t>よう</a:t>
            </a:r>
            <a:r>
              <a:rPr kumimoji="1" lang="ja-JP" altLang="en-US" dirty="0" smtClean="0"/>
              <a:t>にできました。</a:t>
            </a:r>
            <a:endParaRPr kumimoji="1" lang="ja-JP"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911" y="1075289"/>
            <a:ext cx="3143314" cy="46885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5" name="直線矢印コネクタ 14"/>
          <p:cNvCxnSpPr/>
          <p:nvPr/>
        </p:nvCxnSpPr>
        <p:spPr>
          <a:xfrm flipH="1" flipV="1">
            <a:off x="9039306" y="3365942"/>
            <a:ext cx="756047" cy="5360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782828" y="2886467"/>
            <a:ext cx="2599943" cy="1200329"/>
          </a:xfrm>
          <a:prstGeom prst="rect">
            <a:avLst/>
          </a:prstGeom>
          <a:noFill/>
        </p:spPr>
        <p:txBody>
          <a:bodyPr wrap="none" rtlCol="0">
            <a:spAutoFit/>
          </a:bodyPr>
          <a:lstStyle/>
          <a:p>
            <a:r>
              <a:rPr kumimoji="1" lang="ja-JP" altLang="en-US" dirty="0" smtClean="0"/>
              <a:t>追加：</a:t>
            </a:r>
            <a:endParaRPr kumimoji="1" lang="en-US" altLang="ja-JP" dirty="0" smtClean="0"/>
          </a:p>
          <a:p>
            <a:r>
              <a:rPr lang="ja-JP" altLang="en-US" dirty="0"/>
              <a:t>　</a:t>
            </a:r>
            <a:r>
              <a:rPr lang="ja-JP" altLang="en-US" dirty="0" smtClean="0"/>
              <a:t>移動方向・正規化</a:t>
            </a:r>
            <a:endParaRPr lang="en-US" altLang="ja-JP" dirty="0" smtClean="0"/>
          </a:p>
          <a:p>
            <a:r>
              <a:rPr lang="ja-JP" altLang="en-US" dirty="0" smtClean="0"/>
              <a:t>・移動量・位置</a:t>
            </a:r>
            <a:endParaRPr lang="en-US" altLang="ja-JP" dirty="0" smtClean="0"/>
          </a:p>
          <a:p>
            <a:r>
              <a:rPr kumimoji="1" lang="ja-JP" altLang="en-US" dirty="0" smtClean="0"/>
              <a:t>の</a:t>
            </a:r>
            <a:r>
              <a:rPr kumimoji="1" lang="en-US" altLang="ja-JP" dirty="0" smtClean="0"/>
              <a:t>program</a:t>
            </a:r>
            <a:r>
              <a:rPr kumimoji="1" lang="ja-JP" altLang="en-US" dirty="0" smtClean="0"/>
              <a:t>を加えました。</a:t>
            </a:r>
            <a:endParaRPr kumimoji="1" lang="ja-JP" altLang="en-US" dirty="0"/>
          </a:p>
        </p:txBody>
      </p:sp>
    </p:spTree>
    <p:extLst>
      <p:ext uri="{BB962C8B-B14F-4D97-AF65-F5344CB8AC3E}">
        <p14:creationId xmlns:p14="http://schemas.microsoft.com/office/powerpoint/2010/main" val="84675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568710" cy="646331"/>
          </a:xfrm>
          <a:prstGeom prst="rect">
            <a:avLst/>
          </a:prstGeom>
          <a:noFill/>
        </p:spPr>
        <p:txBody>
          <a:bodyPr wrap="none" rtlCol="0">
            <a:spAutoFit/>
          </a:bodyPr>
          <a:lstStyle/>
          <a:p>
            <a:r>
              <a:rPr kumimoji="1" lang="ja-JP" altLang="en-US" dirty="0" smtClean="0"/>
              <a:t>・弾丸を打つ敵機</a:t>
            </a:r>
            <a:endParaRPr kumimoji="1" lang="en-US" altLang="ja-JP" dirty="0" smtClean="0"/>
          </a:p>
          <a:p>
            <a:r>
              <a:rPr lang="ja-JP" altLang="en-US" dirty="0"/>
              <a:t>　</a:t>
            </a:r>
            <a:r>
              <a:rPr lang="ja-JP" altLang="en-US" dirty="0" smtClean="0"/>
              <a:t>①の敵機はただのデコイ</a:t>
            </a:r>
            <a:r>
              <a:rPr lang="en-US" altLang="ja-JP" dirty="0" smtClean="0"/>
              <a:t>(decoy)</a:t>
            </a:r>
            <a:r>
              <a:rPr lang="ja-JP" altLang="en-US" dirty="0" smtClean="0"/>
              <a:t>です。今度は弾丸を撃つと言う攻撃力を敵機を作っていきます。</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30" y="778898"/>
            <a:ext cx="2837749" cy="358859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9" name="直線矢印コネクタ 8"/>
          <p:cNvCxnSpPr>
            <a:stCxn id="10" idx="1"/>
          </p:cNvCxnSpPr>
          <p:nvPr/>
        </p:nvCxnSpPr>
        <p:spPr>
          <a:xfrm flipH="1">
            <a:off x="2247900" y="970953"/>
            <a:ext cx="929161" cy="88324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177061" y="786287"/>
            <a:ext cx="4724178" cy="369332"/>
          </a:xfrm>
          <a:prstGeom prst="rect">
            <a:avLst/>
          </a:prstGeom>
          <a:noFill/>
        </p:spPr>
        <p:txBody>
          <a:bodyPr wrap="none" rtlCol="0">
            <a:spAutoFit/>
          </a:bodyPr>
          <a:lstStyle/>
          <a:p>
            <a:r>
              <a:rPr kumimoji="1" lang="ja-JP" altLang="en-US" dirty="0" smtClean="0"/>
              <a:t>「</a:t>
            </a:r>
            <a:r>
              <a:rPr lang="ja-JP" altLang="en-US" dirty="0" smtClean="0"/>
              <a:t>新しい項目</a:t>
            </a:r>
            <a:r>
              <a:rPr kumimoji="1" lang="ja-JP" altLang="en-US" dirty="0" smtClean="0"/>
              <a:t>」で</a:t>
            </a:r>
            <a:r>
              <a:rPr kumimoji="1" lang="en-US" altLang="ja-JP" dirty="0" err="1" smtClean="0"/>
              <a:t>ObjAttackEnemy</a:t>
            </a:r>
            <a:r>
              <a:rPr lang="ja-JP" altLang="en-US" dirty="0"/>
              <a:t>で</a:t>
            </a:r>
            <a:r>
              <a:rPr kumimoji="1" lang="en-US" altLang="ja-JP" dirty="0" smtClean="0"/>
              <a:t>h</a:t>
            </a:r>
            <a:r>
              <a:rPr kumimoji="1" lang="ja-JP" altLang="en-US" dirty="0" smtClean="0"/>
              <a:t>と</a:t>
            </a:r>
            <a:r>
              <a:rPr lang="en-US" altLang="ja-JP" dirty="0" err="1" smtClean="0"/>
              <a:t>cpp</a:t>
            </a:r>
            <a:r>
              <a:rPr lang="ja-JP" altLang="en-US" dirty="0" smtClean="0"/>
              <a:t>追加。</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877" y="1525491"/>
            <a:ext cx="2705100" cy="2562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正方形/長方形 10"/>
          <p:cNvSpPr/>
          <p:nvPr/>
        </p:nvSpPr>
        <p:spPr>
          <a:xfrm>
            <a:off x="6361877" y="1155619"/>
            <a:ext cx="1898918" cy="369332"/>
          </a:xfrm>
          <a:prstGeom prst="rect">
            <a:avLst/>
          </a:prstGeom>
        </p:spPr>
        <p:txBody>
          <a:bodyPr wrap="none">
            <a:spAutoFit/>
          </a:bodyPr>
          <a:lstStyle/>
          <a:p>
            <a:r>
              <a:rPr lang="en-US" altLang="ja-JP" dirty="0" err="1" smtClean="0"/>
              <a:t>ObjAttackEnemy.h</a:t>
            </a:r>
            <a:endParaRPr lang="ja-JP"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312" y="1512425"/>
            <a:ext cx="3032743" cy="50846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正方形/長方形 14"/>
          <p:cNvSpPr/>
          <p:nvPr/>
        </p:nvSpPr>
        <p:spPr>
          <a:xfrm>
            <a:off x="3177061" y="1155619"/>
            <a:ext cx="2118529" cy="369332"/>
          </a:xfrm>
          <a:prstGeom prst="rect">
            <a:avLst/>
          </a:prstGeom>
        </p:spPr>
        <p:txBody>
          <a:bodyPr wrap="none">
            <a:spAutoFit/>
          </a:bodyPr>
          <a:lstStyle/>
          <a:p>
            <a:r>
              <a:rPr lang="en-US" altLang="ja-JP" dirty="0" smtClean="0"/>
              <a:t>ObjAttackEnemy.cpp</a:t>
            </a:r>
            <a:endParaRPr lang="ja-JP" altLang="en-US" dirty="0"/>
          </a:p>
        </p:txBody>
      </p:sp>
      <p:sp>
        <p:nvSpPr>
          <p:cNvPr id="2" name="テキスト ボックス 1"/>
          <p:cNvSpPr txBox="1"/>
          <p:nvPr/>
        </p:nvSpPr>
        <p:spPr>
          <a:xfrm>
            <a:off x="9169799" y="2058473"/>
            <a:ext cx="2478114" cy="646331"/>
          </a:xfrm>
          <a:prstGeom prst="rect">
            <a:avLst/>
          </a:prstGeom>
          <a:noFill/>
        </p:spPr>
        <p:txBody>
          <a:bodyPr wrap="none" rtlCol="0">
            <a:spAutoFit/>
          </a:bodyPr>
          <a:lstStyle/>
          <a:p>
            <a:r>
              <a:rPr kumimoji="1" lang="ja-JP" altLang="en-US" smtClean="0"/>
              <a:t>いつもどおりの空の</a:t>
            </a:r>
            <a:endParaRPr kumimoji="1" lang="en-US" altLang="ja-JP" smtClean="0"/>
          </a:p>
          <a:p>
            <a:r>
              <a:rPr lang="en-US" altLang="ja-JP" smtClean="0"/>
              <a:t>program</a:t>
            </a:r>
            <a:r>
              <a:rPr lang="ja-JP" altLang="en-US" smtClean="0"/>
              <a:t>を打ちましょう。</a:t>
            </a:r>
            <a:endParaRPr kumimoji="1" lang="ja-JP" altLang="en-US"/>
          </a:p>
        </p:txBody>
      </p:sp>
    </p:spTree>
    <p:extLst>
      <p:ext uri="{BB962C8B-B14F-4D97-AF65-F5344CB8AC3E}">
        <p14:creationId xmlns:p14="http://schemas.microsoft.com/office/powerpoint/2010/main" val="32314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864613" cy="369332"/>
          </a:xfrm>
          <a:prstGeom prst="rect">
            <a:avLst/>
          </a:prstGeom>
          <a:noFill/>
        </p:spPr>
        <p:txBody>
          <a:bodyPr wrap="none" rtlCol="0">
            <a:spAutoFit/>
          </a:bodyPr>
          <a:lstStyle/>
          <a:p>
            <a:r>
              <a:rPr kumimoji="1" lang="ja-JP" altLang="en-US" smtClean="0"/>
              <a:t>・登録を忘れずに</a:t>
            </a:r>
            <a:endParaRPr kumimoji="1" lang="ja-JP" altLang="en-US"/>
          </a:p>
        </p:txBody>
      </p:sp>
      <p:pic>
        <p:nvPicPr>
          <p:cNvPr id="5" name="図 4"/>
          <p:cNvPicPr>
            <a:picLocks noChangeAspect="1"/>
          </p:cNvPicPr>
          <p:nvPr/>
        </p:nvPicPr>
        <p:blipFill>
          <a:blip r:embed="rId2"/>
          <a:stretch>
            <a:fillRect/>
          </a:stretch>
        </p:blipFill>
        <p:spPr>
          <a:xfrm>
            <a:off x="124641" y="738664"/>
            <a:ext cx="4130433" cy="1995209"/>
          </a:xfrm>
          <a:prstGeom prst="rect">
            <a:avLst/>
          </a:prstGeom>
          <a:ln>
            <a:solidFill>
              <a:schemeClr val="tx1"/>
            </a:solidFill>
          </a:ln>
        </p:spPr>
      </p:pic>
      <p:sp>
        <p:nvSpPr>
          <p:cNvPr id="6" name="テキスト ボックス 5"/>
          <p:cNvSpPr txBox="1"/>
          <p:nvPr/>
        </p:nvSpPr>
        <p:spPr>
          <a:xfrm>
            <a:off x="124641" y="369332"/>
            <a:ext cx="1412566" cy="369332"/>
          </a:xfrm>
          <a:prstGeom prst="rect">
            <a:avLst/>
          </a:prstGeom>
          <a:noFill/>
        </p:spPr>
        <p:txBody>
          <a:bodyPr wrap="none" rtlCol="0">
            <a:spAutoFit/>
          </a:bodyPr>
          <a:lstStyle/>
          <a:p>
            <a:r>
              <a:rPr kumimoji="1" lang="en-US" altLang="ja-JP" smtClean="0"/>
              <a:t>GameHead.h</a:t>
            </a:r>
            <a:endParaRPr kumimoji="1" lang="ja-JP" altLang="en-US"/>
          </a:p>
        </p:txBody>
      </p:sp>
      <p:cxnSp>
        <p:nvCxnSpPr>
          <p:cNvPr id="7" name="直線矢印コネクタ 6"/>
          <p:cNvCxnSpPr/>
          <p:nvPr/>
        </p:nvCxnSpPr>
        <p:spPr>
          <a:xfrm flipH="1">
            <a:off x="1864614" y="2187773"/>
            <a:ext cx="535686" cy="1147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358190" y="2003107"/>
            <a:ext cx="646331" cy="369332"/>
          </a:xfrm>
          <a:prstGeom prst="rect">
            <a:avLst/>
          </a:prstGeom>
          <a:noFill/>
        </p:spPr>
        <p:txBody>
          <a:bodyPr wrap="none" rtlCol="0">
            <a:spAutoFit/>
          </a:bodyPr>
          <a:lstStyle/>
          <a:p>
            <a:r>
              <a:rPr lang="ja-JP" altLang="en-US"/>
              <a:t>追加</a:t>
            </a:r>
            <a:endParaRPr kumimoji="1" lang="ja-JP" altLang="en-US"/>
          </a:p>
        </p:txBody>
      </p:sp>
      <p:pic>
        <p:nvPicPr>
          <p:cNvPr id="10" name="図 9"/>
          <p:cNvPicPr>
            <a:picLocks noChangeAspect="1"/>
          </p:cNvPicPr>
          <p:nvPr/>
        </p:nvPicPr>
        <p:blipFill>
          <a:blip r:embed="rId3"/>
          <a:stretch>
            <a:fillRect/>
          </a:stretch>
        </p:blipFill>
        <p:spPr>
          <a:xfrm>
            <a:off x="124641" y="2846307"/>
            <a:ext cx="4159462" cy="975241"/>
          </a:xfrm>
          <a:prstGeom prst="rect">
            <a:avLst/>
          </a:prstGeom>
          <a:ln>
            <a:solidFill>
              <a:schemeClr val="tx1"/>
            </a:solidFill>
          </a:ln>
        </p:spPr>
      </p:pic>
      <p:cxnSp>
        <p:nvCxnSpPr>
          <p:cNvPr id="11" name="直線矢印コネクタ 10"/>
          <p:cNvCxnSpPr/>
          <p:nvPr/>
        </p:nvCxnSpPr>
        <p:spPr>
          <a:xfrm flipH="1">
            <a:off x="2358190" y="3522139"/>
            <a:ext cx="535686" cy="1147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893876" y="3328432"/>
            <a:ext cx="646331" cy="369332"/>
          </a:xfrm>
          <a:prstGeom prst="rect">
            <a:avLst/>
          </a:prstGeom>
          <a:noFill/>
        </p:spPr>
        <p:txBody>
          <a:bodyPr wrap="none" rtlCol="0">
            <a:spAutoFit/>
          </a:bodyPr>
          <a:lstStyle/>
          <a:p>
            <a:r>
              <a:rPr lang="ja-JP" altLang="en-US"/>
              <a:t>追加</a:t>
            </a:r>
            <a:endParaRPr kumimoji="1" lang="ja-JP" altLang="en-US"/>
          </a:p>
        </p:txBody>
      </p:sp>
      <p:pic>
        <p:nvPicPr>
          <p:cNvPr id="13" name="図 12"/>
          <p:cNvPicPr>
            <a:picLocks noChangeAspect="1"/>
          </p:cNvPicPr>
          <p:nvPr/>
        </p:nvPicPr>
        <p:blipFill>
          <a:blip r:embed="rId4"/>
          <a:stretch>
            <a:fillRect/>
          </a:stretch>
        </p:blipFill>
        <p:spPr>
          <a:xfrm>
            <a:off x="4633849" y="707261"/>
            <a:ext cx="6014967" cy="4836636"/>
          </a:xfrm>
          <a:prstGeom prst="rect">
            <a:avLst/>
          </a:prstGeom>
          <a:ln>
            <a:solidFill>
              <a:schemeClr val="tx1"/>
            </a:solidFill>
          </a:ln>
        </p:spPr>
      </p:pic>
      <p:sp>
        <p:nvSpPr>
          <p:cNvPr id="14" name="テキスト ボックス 13"/>
          <p:cNvSpPr txBox="1"/>
          <p:nvPr/>
        </p:nvSpPr>
        <p:spPr>
          <a:xfrm>
            <a:off x="4417332" y="46166"/>
            <a:ext cx="3523722" cy="646331"/>
          </a:xfrm>
          <a:prstGeom prst="rect">
            <a:avLst/>
          </a:prstGeom>
          <a:noFill/>
        </p:spPr>
        <p:txBody>
          <a:bodyPr wrap="none" rtlCol="0">
            <a:spAutoFit/>
          </a:bodyPr>
          <a:lstStyle/>
          <a:p>
            <a:r>
              <a:rPr lang="ja-JP" altLang="en-US" smtClean="0"/>
              <a:t>・とりあえず描画からやっていこう。</a:t>
            </a:r>
            <a:endParaRPr lang="en-US" altLang="ja-JP" smtClean="0"/>
          </a:p>
          <a:p>
            <a:r>
              <a:rPr lang="ja-JP" altLang="en-US" smtClean="0"/>
              <a:t>　</a:t>
            </a:r>
            <a:r>
              <a:rPr lang="en-US" altLang="ja-JP" smtClean="0"/>
              <a:t>ObjAttackEnemy.cpp</a:t>
            </a:r>
            <a:endParaRPr kumimoji="1" lang="ja-JP" altLang="en-US"/>
          </a:p>
        </p:txBody>
      </p:sp>
      <p:cxnSp>
        <p:nvCxnSpPr>
          <p:cNvPr id="15" name="直線矢印コネクタ 14"/>
          <p:cNvCxnSpPr/>
          <p:nvPr/>
        </p:nvCxnSpPr>
        <p:spPr>
          <a:xfrm flipH="1" flipV="1">
            <a:off x="8214614" y="1736269"/>
            <a:ext cx="408686" cy="45150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176664" y="2302516"/>
            <a:ext cx="2472152" cy="646331"/>
          </a:xfrm>
          <a:prstGeom prst="rect">
            <a:avLst/>
          </a:prstGeom>
          <a:noFill/>
        </p:spPr>
        <p:txBody>
          <a:bodyPr wrap="none" rtlCol="0">
            <a:spAutoFit/>
          </a:bodyPr>
          <a:lstStyle/>
          <a:p>
            <a:r>
              <a:rPr lang="ja-JP" altLang="en-US" smtClean="0"/>
              <a:t>描画時に</a:t>
            </a:r>
            <a:r>
              <a:rPr lang="en-US" altLang="ja-JP" smtClean="0"/>
              <a:t>Color</a:t>
            </a:r>
            <a:r>
              <a:rPr lang="ja-JP" altLang="en-US" smtClean="0"/>
              <a:t>に変化を</a:t>
            </a:r>
            <a:endParaRPr lang="en-US" altLang="ja-JP" smtClean="0"/>
          </a:p>
          <a:p>
            <a:r>
              <a:rPr lang="ja-JP" altLang="en-US" smtClean="0"/>
              <a:t>与えます</a:t>
            </a:r>
            <a:r>
              <a:rPr lang="ja-JP" altLang="en-US"/>
              <a:t>。</a:t>
            </a:r>
            <a:endParaRPr lang="en-US" altLang="ja-JP" smtClean="0"/>
          </a:p>
        </p:txBody>
      </p:sp>
      <p:sp>
        <p:nvSpPr>
          <p:cNvPr id="2" name="テキスト ボックス 1"/>
          <p:cNvSpPr txBox="1"/>
          <p:nvPr/>
        </p:nvSpPr>
        <p:spPr>
          <a:xfrm>
            <a:off x="110761" y="4089758"/>
            <a:ext cx="4432624" cy="1200329"/>
          </a:xfrm>
          <a:prstGeom prst="rect">
            <a:avLst/>
          </a:prstGeom>
          <a:noFill/>
        </p:spPr>
        <p:txBody>
          <a:bodyPr wrap="none" rtlCol="0">
            <a:spAutoFit/>
          </a:bodyPr>
          <a:lstStyle/>
          <a:p>
            <a:r>
              <a:rPr kumimoji="1" lang="en-US" altLang="ja-JP" smtClean="0"/>
              <a:t>Color</a:t>
            </a:r>
            <a:r>
              <a:rPr kumimoji="1" lang="ja-JP" altLang="en-US" smtClean="0"/>
              <a:t>に違いを出して、①とは別の</a:t>
            </a:r>
            <a:r>
              <a:rPr kumimoji="1" lang="ja-JP" altLang="en-US" smtClean="0"/>
              <a:t>敵機っぽく</a:t>
            </a:r>
            <a:endParaRPr kumimoji="1" lang="en-US" altLang="ja-JP" smtClean="0"/>
          </a:p>
          <a:p>
            <a:r>
              <a:rPr kumimoji="1" lang="ja-JP" altLang="en-US" smtClean="0"/>
              <a:t>見せましょう</a:t>
            </a:r>
            <a:r>
              <a:rPr kumimoji="1" lang="ja-JP" altLang="en-US" smtClean="0"/>
              <a:t>。</a:t>
            </a:r>
            <a:endParaRPr kumimoji="1" lang="en-US" altLang="ja-JP" smtClean="0"/>
          </a:p>
          <a:p>
            <a:r>
              <a:rPr lang="ja-JP" altLang="en-US" smtClean="0"/>
              <a:t>色</a:t>
            </a:r>
            <a:r>
              <a:rPr lang="ja-JP" altLang="en-US"/>
              <a:t>違</a:t>
            </a:r>
            <a:r>
              <a:rPr lang="ja-JP" altLang="en-US" smtClean="0"/>
              <a:t>いで亜種感を出すのは昔からの手段</a:t>
            </a:r>
            <a:r>
              <a:rPr lang="ja-JP" altLang="en-US" smtClean="0"/>
              <a:t>で</a:t>
            </a:r>
            <a:endParaRPr lang="en-US" altLang="ja-JP" smtClean="0"/>
          </a:p>
          <a:p>
            <a:r>
              <a:rPr lang="ja-JP" altLang="en-US" smtClean="0"/>
              <a:t>すね</a:t>
            </a:r>
            <a:r>
              <a:rPr lang="ja-JP" altLang="en-US" smtClean="0"/>
              <a:t>。</a:t>
            </a:r>
            <a:endParaRPr kumimoji="1" lang="ja-JP" altLang="en-US"/>
          </a:p>
        </p:txBody>
      </p:sp>
      <p:pic>
        <p:nvPicPr>
          <p:cNvPr id="3" name="図 2"/>
          <p:cNvPicPr>
            <a:picLocks noChangeAspect="1"/>
          </p:cNvPicPr>
          <p:nvPr/>
        </p:nvPicPr>
        <p:blipFill>
          <a:blip r:embed="rId5"/>
          <a:stretch>
            <a:fillRect/>
          </a:stretch>
        </p:blipFill>
        <p:spPr>
          <a:xfrm>
            <a:off x="292100" y="5610490"/>
            <a:ext cx="9194024" cy="1197850"/>
          </a:xfrm>
          <a:prstGeom prst="rect">
            <a:avLst/>
          </a:prstGeom>
          <a:ln>
            <a:solidFill>
              <a:schemeClr val="tx1"/>
            </a:solidFill>
          </a:ln>
        </p:spPr>
      </p:pic>
      <p:cxnSp>
        <p:nvCxnSpPr>
          <p:cNvPr id="16" name="直線矢印コネクタ 15"/>
          <p:cNvCxnSpPr/>
          <p:nvPr/>
        </p:nvCxnSpPr>
        <p:spPr>
          <a:xfrm flipH="1">
            <a:off x="6322314" y="6289873"/>
            <a:ext cx="535686" cy="1147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15890" y="6105207"/>
            <a:ext cx="646331" cy="369332"/>
          </a:xfrm>
          <a:prstGeom prst="rect">
            <a:avLst/>
          </a:prstGeom>
          <a:noFill/>
        </p:spPr>
        <p:txBody>
          <a:bodyPr wrap="none" rtlCol="0">
            <a:spAutoFit/>
          </a:bodyPr>
          <a:lstStyle/>
          <a:p>
            <a:r>
              <a:rPr lang="ja-JP" altLang="en-US"/>
              <a:t>追加</a:t>
            </a:r>
            <a:endParaRPr kumimoji="1" lang="ja-JP" altLang="en-US"/>
          </a:p>
        </p:txBody>
      </p:sp>
    </p:spTree>
    <p:extLst>
      <p:ext uri="{BB962C8B-B14F-4D97-AF65-F5344CB8AC3E}">
        <p14:creationId xmlns:p14="http://schemas.microsoft.com/office/powerpoint/2010/main" val="12353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2971150" y="2334010"/>
            <a:ext cx="12700" cy="926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0"/>
            <a:ext cx="11861004" cy="923330"/>
          </a:xfrm>
          <a:prstGeom prst="rect">
            <a:avLst/>
          </a:prstGeom>
          <a:noFill/>
        </p:spPr>
        <p:txBody>
          <a:bodyPr wrap="none" rtlCol="0">
            <a:spAutoFit/>
          </a:bodyPr>
          <a:lstStyle/>
          <a:p>
            <a:r>
              <a:rPr kumimoji="1" lang="ja-JP" altLang="en-US" smtClean="0"/>
              <a:t>・画面に攻撃敵機を出しましょう。</a:t>
            </a:r>
            <a:endParaRPr kumimoji="1" lang="en-US" altLang="ja-JP" smtClean="0"/>
          </a:p>
          <a:p>
            <a:r>
              <a:rPr lang="ja-JP" altLang="en-US"/>
              <a:t>　</a:t>
            </a:r>
            <a:r>
              <a:rPr lang="en-US" altLang="ja-JP" smtClean="0"/>
              <a:t>Color</a:t>
            </a:r>
            <a:r>
              <a:rPr lang="ja-JP" altLang="en-US" smtClean="0"/>
              <a:t>に変化を加えた分だけ描画</a:t>
            </a:r>
            <a:r>
              <a:rPr lang="en-US" altLang="ja-JP" smtClean="0"/>
              <a:t>Graphic</a:t>
            </a:r>
            <a:r>
              <a:rPr lang="ja-JP" altLang="en-US" smtClean="0"/>
              <a:t>が変わりました。描画</a:t>
            </a:r>
            <a:r>
              <a:rPr lang="en-US" altLang="ja-JP" smtClean="0"/>
              <a:t>Color</a:t>
            </a:r>
            <a:r>
              <a:rPr lang="ja-JP" altLang="en-US"/>
              <a:t>情報</a:t>
            </a:r>
            <a:r>
              <a:rPr lang="ja-JP" altLang="en-US" smtClean="0"/>
              <a:t>はＲＧＢＡと言った４つ情報で成り立っています。</a:t>
            </a:r>
            <a:endParaRPr lang="en-US" altLang="ja-JP" smtClean="0"/>
          </a:p>
          <a:p>
            <a:r>
              <a:rPr lang="ja-JP" altLang="en-US"/>
              <a:t>　</a:t>
            </a:r>
            <a:r>
              <a:rPr lang="en-US" altLang="ja-JP" smtClean="0"/>
              <a:t>float c[4]</a:t>
            </a:r>
            <a:r>
              <a:rPr lang="ja-JP" altLang="en-US" smtClean="0"/>
              <a:t>の説明は後にするとしてどのような形で色が変化したかを見てみましょう。</a:t>
            </a:r>
            <a:r>
              <a:rPr lang="en-US" altLang="ja-JP" smtClean="0"/>
              <a:t>  </a:t>
            </a:r>
            <a:endParaRPr kumimoji="1" lang="ja-JP" altLang="en-US"/>
          </a:p>
        </p:txBody>
      </p:sp>
      <p:pic>
        <p:nvPicPr>
          <p:cNvPr id="5" name="図 4"/>
          <p:cNvPicPr>
            <a:picLocks noChangeAspect="1"/>
          </p:cNvPicPr>
          <p:nvPr/>
        </p:nvPicPr>
        <p:blipFill>
          <a:blip r:embed="rId2"/>
          <a:stretch>
            <a:fillRect/>
          </a:stretch>
        </p:blipFill>
        <p:spPr>
          <a:xfrm>
            <a:off x="8810624" y="2988358"/>
            <a:ext cx="2078601" cy="11715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63524" y="3223992"/>
            <a:ext cx="8286978" cy="700308"/>
          </a:xfrm>
          <a:prstGeom prst="rect">
            <a:avLst/>
          </a:prstGeom>
        </p:spPr>
      </p:pic>
      <p:pic>
        <p:nvPicPr>
          <p:cNvPr id="8" name="図 7"/>
          <p:cNvPicPr>
            <a:picLocks noChangeAspect="1"/>
          </p:cNvPicPr>
          <p:nvPr/>
        </p:nvPicPr>
        <p:blipFill>
          <a:blip r:embed="rId4"/>
          <a:stretch>
            <a:fillRect/>
          </a:stretch>
        </p:blipFill>
        <p:spPr>
          <a:xfrm>
            <a:off x="263524" y="1741266"/>
            <a:ext cx="8062576" cy="676715"/>
          </a:xfrm>
          <a:prstGeom prst="rect">
            <a:avLst/>
          </a:prstGeom>
        </p:spPr>
      </p:pic>
      <p:pic>
        <p:nvPicPr>
          <p:cNvPr id="9" name="図 8"/>
          <p:cNvPicPr>
            <a:picLocks noChangeAspect="1"/>
          </p:cNvPicPr>
          <p:nvPr/>
        </p:nvPicPr>
        <p:blipFill>
          <a:blip r:embed="rId5"/>
          <a:stretch>
            <a:fillRect/>
          </a:stretch>
        </p:blipFill>
        <p:spPr>
          <a:xfrm>
            <a:off x="8810624" y="1741266"/>
            <a:ext cx="1501776" cy="1113081"/>
          </a:xfrm>
          <a:prstGeom prst="rect">
            <a:avLst/>
          </a:prstGeom>
          <a:ln>
            <a:solidFill>
              <a:schemeClr val="tx1"/>
            </a:solidFill>
          </a:ln>
        </p:spPr>
      </p:pic>
      <p:cxnSp>
        <p:nvCxnSpPr>
          <p:cNvPr id="11" name="直線矢印コネクタ 10"/>
          <p:cNvCxnSpPr/>
          <p:nvPr/>
        </p:nvCxnSpPr>
        <p:spPr>
          <a:xfrm>
            <a:off x="2273300" y="2297806"/>
            <a:ext cx="12700" cy="926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944400" y="2646641"/>
            <a:ext cx="683200" cy="253916"/>
          </a:xfrm>
          <a:prstGeom prst="rect">
            <a:avLst/>
          </a:prstGeom>
          <a:solidFill>
            <a:schemeClr val="bg1"/>
          </a:solidFill>
          <a:ln>
            <a:solidFill>
              <a:srgbClr val="FF0000"/>
            </a:solidFill>
          </a:ln>
        </p:spPr>
        <p:txBody>
          <a:bodyPr wrap="none" rtlCol="0">
            <a:spAutoFit/>
          </a:bodyPr>
          <a:lstStyle/>
          <a:p>
            <a:r>
              <a:rPr kumimoji="1" lang="ja-JP" altLang="en-US" sz="1050" smtClean="0"/>
              <a:t>そのまま</a:t>
            </a:r>
            <a:endParaRPr kumimoji="1" lang="ja-JP" altLang="en-US" sz="1050"/>
          </a:p>
        </p:txBody>
      </p:sp>
      <p:cxnSp>
        <p:nvCxnSpPr>
          <p:cNvPr id="14" name="直線矢印コネクタ 13"/>
          <p:cNvCxnSpPr/>
          <p:nvPr/>
        </p:nvCxnSpPr>
        <p:spPr>
          <a:xfrm>
            <a:off x="3632200" y="2331978"/>
            <a:ext cx="12700" cy="926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770524" y="2642713"/>
            <a:ext cx="1215976" cy="369332"/>
          </a:xfrm>
          <a:prstGeom prst="rect">
            <a:avLst/>
          </a:prstGeom>
          <a:solidFill>
            <a:schemeClr val="bg1"/>
          </a:solidFill>
          <a:ln>
            <a:solidFill>
              <a:srgbClr val="FF0000"/>
            </a:solidFill>
          </a:ln>
        </p:spPr>
        <p:txBody>
          <a:bodyPr wrap="square" rtlCol="0">
            <a:spAutoFit/>
          </a:bodyPr>
          <a:lstStyle/>
          <a:p>
            <a:pPr algn="ctr"/>
            <a:r>
              <a:rPr lang="ja-JP" altLang="en-US" dirty="0" smtClean="0"/>
              <a:t>減色</a:t>
            </a:r>
            <a:endParaRPr kumimoji="1" lang="ja-JP" altLang="en-US" dirty="0"/>
          </a:p>
        </p:txBody>
      </p:sp>
      <p:sp>
        <p:nvSpPr>
          <p:cNvPr id="17" name="テキスト ボックス 16"/>
          <p:cNvSpPr txBox="1"/>
          <p:nvPr/>
        </p:nvSpPr>
        <p:spPr>
          <a:xfrm>
            <a:off x="406400" y="4279900"/>
            <a:ext cx="10211963" cy="646331"/>
          </a:xfrm>
          <a:prstGeom prst="rect">
            <a:avLst/>
          </a:prstGeom>
          <a:noFill/>
        </p:spPr>
        <p:txBody>
          <a:bodyPr wrap="none" rtlCol="0">
            <a:spAutoFit/>
          </a:bodyPr>
          <a:lstStyle/>
          <a:p>
            <a:r>
              <a:rPr kumimoji="1" lang="ja-JP" altLang="en-US" smtClean="0"/>
              <a:t>赤色（Ｒ）を残したまま、ＧとＢ色を減色させて、赤を引き立てるように変化しました。</a:t>
            </a:r>
            <a:endParaRPr kumimoji="1" lang="en-US" altLang="ja-JP" smtClean="0"/>
          </a:p>
          <a:p>
            <a:r>
              <a:rPr kumimoji="1" lang="ja-JP" altLang="en-US" smtClean="0"/>
              <a:t>この描画</a:t>
            </a:r>
            <a:r>
              <a:rPr lang="en-US" altLang="ja-JP" smtClean="0"/>
              <a:t>Color</a:t>
            </a:r>
            <a:r>
              <a:rPr lang="ja-JP" altLang="en-US" smtClean="0"/>
              <a:t>の情報がある</a:t>
            </a:r>
            <a:r>
              <a:rPr lang="en-US" altLang="ja-JP" smtClean="0"/>
              <a:t>c</a:t>
            </a:r>
            <a:r>
              <a:rPr lang="ja-JP" altLang="en-US" smtClean="0"/>
              <a:t>は、</a:t>
            </a:r>
            <a:r>
              <a:rPr lang="en-US" altLang="ja-JP" smtClean="0"/>
              <a:t>Draw::DrawMethod</a:t>
            </a:r>
            <a:r>
              <a:rPr lang="ja-JP" altLang="en-US" smtClean="0"/>
              <a:t>にしっかりと登録してるため変化することになります。</a:t>
            </a:r>
            <a:endParaRPr lang="en-US" altLang="ja-JP" smtClean="0"/>
          </a:p>
        </p:txBody>
      </p:sp>
      <p:pic>
        <p:nvPicPr>
          <p:cNvPr id="18" name="図 17"/>
          <p:cNvPicPr>
            <a:picLocks noChangeAspect="1"/>
          </p:cNvPicPr>
          <p:nvPr/>
        </p:nvPicPr>
        <p:blipFill>
          <a:blip r:embed="rId6"/>
          <a:stretch>
            <a:fillRect/>
          </a:stretch>
        </p:blipFill>
        <p:spPr>
          <a:xfrm>
            <a:off x="458359" y="5197290"/>
            <a:ext cx="9069244" cy="822509"/>
          </a:xfrm>
          <a:prstGeom prst="rect">
            <a:avLst/>
          </a:prstGeom>
        </p:spPr>
      </p:pic>
      <p:cxnSp>
        <p:nvCxnSpPr>
          <p:cNvPr id="19" name="直線矢印コネクタ 18"/>
          <p:cNvCxnSpPr/>
          <p:nvPr/>
        </p:nvCxnSpPr>
        <p:spPr>
          <a:xfrm>
            <a:off x="3238500" y="4886760"/>
            <a:ext cx="863600" cy="721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036912" y="4993100"/>
            <a:ext cx="1263487" cy="253916"/>
          </a:xfrm>
          <a:prstGeom prst="rect">
            <a:avLst/>
          </a:prstGeom>
          <a:solidFill>
            <a:schemeClr val="bg1"/>
          </a:solidFill>
          <a:ln>
            <a:solidFill>
              <a:srgbClr val="FF0000"/>
            </a:solidFill>
          </a:ln>
        </p:spPr>
        <p:txBody>
          <a:bodyPr wrap="none" rtlCol="0">
            <a:spAutoFit/>
          </a:bodyPr>
          <a:lstStyle/>
          <a:p>
            <a:r>
              <a:rPr lang="ja-JP" altLang="en-US" sz="1050" smtClean="0"/>
              <a:t>ここに登録している</a:t>
            </a:r>
            <a:endParaRPr kumimoji="1" lang="ja-JP" altLang="en-US" sz="1050"/>
          </a:p>
        </p:txBody>
      </p:sp>
    </p:spTree>
    <p:extLst>
      <p:ext uri="{BB962C8B-B14F-4D97-AF65-F5344CB8AC3E}">
        <p14:creationId xmlns:p14="http://schemas.microsoft.com/office/powerpoint/2010/main" val="314377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231723" cy="800219"/>
          </a:xfrm>
          <a:prstGeom prst="rect">
            <a:avLst/>
          </a:prstGeom>
          <a:noFill/>
        </p:spPr>
        <p:txBody>
          <a:bodyPr wrap="none" rtlCol="0">
            <a:spAutoFit/>
          </a:bodyPr>
          <a:lstStyle/>
          <a:p>
            <a:r>
              <a:rPr lang="ja-JP" altLang="en-US" sz="1000" dirty="0" smtClean="0"/>
              <a:t>　　　　　　　　　　　　　　　　　　　　　　　　　　　　　　　　　</a:t>
            </a:r>
            <a:r>
              <a:rPr lang="ja-JP" altLang="en-US" sz="1000" smtClean="0"/>
              <a:t>　　　　　　　　　アレイ</a:t>
            </a:r>
            <a:endParaRPr kumimoji="1" lang="en-US" altLang="ja-JP" sz="1000" dirty="0" smtClean="0"/>
          </a:p>
          <a:p>
            <a:r>
              <a:rPr kumimoji="1" lang="ja-JP" altLang="en-US" smtClean="0"/>
              <a:t>・ここで、</a:t>
            </a:r>
            <a:r>
              <a:rPr kumimoji="1" lang="en-US" altLang="ja-JP" smtClean="0"/>
              <a:t>float </a:t>
            </a:r>
            <a:r>
              <a:rPr kumimoji="1" lang="en-US" altLang="ja-JP" dirty="0" smtClean="0"/>
              <a:t>c[4]</a:t>
            </a:r>
            <a:r>
              <a:rPr lang="ja-JP" altLang="en-US" dirty="0" smtClean="0"/>
              <a:t>の</a:t>
            </a:r>
            <a:r>
              <a:rPr lang="en-US" altLang="ja-JP" dirty="0" smtClean="0"/>
              <a:t>Data</a:t>
            </a:r>
            <a:r>
              <a:rPr lang="ja-JP" altLang="en-US" dirty="0" smtClean="0"/>
              <a:t>構造　</a:t>
            </a:r>
            <a:r>
              <a:rPr kumimoji="1" lang="ja-JP" altLang="en-US" dirty="0" smtClean="0"/>
              <a:t>配列（</a:t>
            </a:r>
            <a:r>
              <a:rPr kumimoji="1" lang="en-US" altLang="ja-JP" dirty="0" smtClean="0"/>
              <a:t>Array</a:t>
            </a:r>
            <a:r>
              <a:rPr kumimoji="1" lang="ja-JP" altLang="en-US" dirty="0" smtClean="0"/>
              <a:t>）</a:t>
            </a:r>
            <a:r>
              <a:rPr lang="ja-JP" altLang="en-US" dirty="0" smtClean="0"/>
              <a:t>を知る</a:t>
            </a:r>
            <a:endParaRPr lang="en-US" altLang="ja-JP" dirty="0" smtClean="0"/>
          </a:p>
          <a:p>
            <a:r>
              <a:rPr kumimoji="1" lang="ja-JP" altLang="en-US" dirty="0"/>
              <a:t>　</a:t>
            </a:r>
            <a:r>
              <a:rPr lang="ja-JP" altLang="en-US" dirty="0" smtClean="0"/>
              <a:t>変数、</a:t>
            </a:r>
            <a:r>
              <a:rPr lang="en-US" altLang="ja-JP" dirty="0" smtClean="0"/>
              <a:t>Pointer</a:t>
            </a:r>
            <a:r>
              <a:rPr lang="ja-JP" altLang="en-US" dirty="0" smtClean="0"/>
              <a:t>は学びました。今度は配列と言う</a:t>
            </a:r>
            <a:r>
              <a:rPr lang="en-US" altLang="ja-JP" dirty="0" smtClean="0"/>
              <a:t>Data</a:t>
            </a:r>
            <a:r>
              <a:rPr lang="ja-JP" altLang="en-US" dirty="0" smtClean="0"/>
              <a:t>構造を学びましょう。</a:t>
            </a:r>
            <a:endParaRPr kumimoji="1" lang="ja-JP" altLang="en-US" dirty="0"/>
          </a:p>
        </p:txBody>
      </p:sp>
      <p:grpSp>
        <p:nvGrpSpPr>
          <p:cNvPr id="9" name="グループ化 8"/>
          <p:cNvGrpSpPr/>
          <p:nvPr/>
        </p:nvGrpSpPr>
        <p:grpSpPr>
          <a:xfrm>
            <a:off x="1405098" y="1358503"/>
            <a:ext cx="1295400" cy="1193800"/>
            <a:chOff x="2489200" y="1828800"/>
            <a:chExt cx="1295400" cy="1193800"/>
          </a:xfrm>
        </p:grpSpPr>
        <p:sp>
          <p:nvSpPr>
            <p:cNvPr id="5" name="直方体 4"/>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5994400" y="1320800"/>
            <a:ext cx="1295400" cy="1193800"/>
            <a:chOff x="2489200" y="1828800"/>
            <a:chExt cx="1295400" cy="1193800"/>
          </a:xfrm>
        </p:grpSpPr>
        <p:sp>
          <p:nvSpPr>
            <p:cNvPr id="11" name="直方体 10"/>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p:cNvGrpSpPr/>
          <p:nvPr/>
        </p:nvGrpSpPr>
        <p:grpSpPr>
          <a:xfrm>
            <a:off x="6959600" y="1320800"/>
            <a:ext cx="1295400" cy="1193800"/>
            <a:chOff x="2489200" y="1828800"/>
            <a:chExt cx="1295400" cy="1193800"/>
          </a:xfrm>
        </p:grpSpPr>
        <p:sp>
          <p:nvSpPr>
            <p:cNvPr id="14" name="直方体 13"/>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7937499" y="1320800"/>
            <a:ext cx="1295400" cy="1193800"/>
            <a:chOff x="2489200" y="1828800"/>
            <a:chExt cx="1295400" cy="1193800"/>
          </a:xfrm>
        </p:grpSpPr>
        <p:sp>
          <p:nvSpPr>
            <p:cNvPr id="17" name="直方体 16"/>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8902699" y="1320800"/>
            <a:ext cx="1295400" cy="1193800"/>
            <a:chOff x="2489200" y="1828800"/>
            <a:chExt cx="1295400" cy="1193800"/>
          </a:xfrm>
        </p:grpSpPr>
        <p:sp>
          <p:nvSpPr>
            <p:cNvPr id="20" name="直方体 19"/>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2" name="テキスト ボックス 21"/>
          <p:cNvSpPr txBox="1"/>
          <p:nvPr/>
        </p:nvSpPr>
        <p:spPr>
          <a:xfrm>
            <a:off x="722529" y="1879084"/>
            <a:ext cx="646331" cy="369332"/>
          </a:xfrm>
          <a:prstGeom prst="rect">
            <a:avLst/>
          </a:prstGeom>
          <a:noFill/>
        </p:spPr>
        <p:txBody>
          <a:bodyPr wrap="none" rtlCol="0">
            <a:spAutoFit/>
          </a:bodyPr>
          <a:lstStyle/>
          <a:p>
            <a:r>
              <a:rPr lang="ja-JP" altLang="en-US"/>
              <a:t>変数</a:t>
            </a:r>
            <a:endParaRPr kumimoji="1" lang="ja-JP" altLang="en-US"/>
          </a:p>
        </p:txBody>
      </p:sp>
      <p:sp>
        <p:nvSpPr>
          <p:cNvPr id="23" name="テキスト ボックス 22"/>
          <p:cNvSpPr txBox="1"/>
          <p:nvPr/>
        </p:nvSpPr>
        <p:spPr>
          <a:xfrm>
            <a:off x="190499" y="2665849"/>
            <a:ext cx="3959610" cy="369332"/>
          </a:xfrm>
          <a:prstGeom prst="rect">
            <a:avLst/>
          </a:prstGeom>
          <a:noFill/>
        </p:spPr>
        <p:txBody>
          <a:bodyPr wrap="none" rtlCol="0">
            <a:spAutoFit/>
          </a:bodyPr>
          <a:lstStyle/>
          <a:p>
            <a:r>
              <a:rPr kumimoji="1" lang="ja-JP" altLang="en-US" smtClean="0"/>
              <a:t>変数は１つの</a:t>
            </a:r>
            <a:r>
              <a:rPr kumimoji="1" lang="en-US" altLang="ja-JP" smtClean="0"/>
              <a:t>Data</a:t>
            </a:r>
            <a:r>
              <a:rPr lang="ja-JP" altLang="en-US" smtClean="0"/>
              <a:t>を入れる事ができる</a:t>
            </a:r>
            <a:endParaRPr kumimoji="1" lang="ja-JP" altLang="en-US"/>
          </a:p>
        </p:txBody>
      </p:sp>
      <p:sp>
        <p:nvSpPr>
          <p:cNvPr id="24" name="テキスト ボックス 23"/>
          <p:cNvSpPr txBox="1"/>
          <p:nvPr/>
        </p:nvSpPr>
        <p:spPr>
          <a:xfrm>
            <a:off x="5369856" y="1879084"/>
            <a:ext cx="646331" cy="369332"/>
          </a:xfrm>
          <a:prstGeom prst="rect">
            <a:avLst/>
          </a:prstGeom>
          <a:noFill/>
        </p:spPr>
        <p:txBody>
          <a:bodyPr wrap="none" rtlCol="0">
            <a:spAutoFit/>
          </a:bodyPr>
          <a:lstStyle/>
          <a:p>
            <a:r>
              <a:rPr kumimoji="1" lang="ja-JP" altLang="en-US" smtClean="0"/>
              <a:t>配列</a:t>
            </a:r>
            <a:endParaRPr kumimoji="1" lang="ja-JP" altLang="en-US"/>
          </a:p>
        </p:txBody>
      </p:sp>
      <p:sp>
        <p:nvSpPr>
          <p:cNvPr id="25" name="テキスト ボックス 24"/>
          <p:cNvSpPr txBox="1"/>
          <p:nvPr/>
        </p:nvSpPr>
        <p:spPr>
          <a:xfrm>
            <a:off x="6255625" y="1879084"/>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9" name="テキスト ボックス 28"/>
          <p:cNvSpPr txBox="1"/>
          <p:nvPr/>
        </p:nvSpPr>
        <p:spPr>
          <a:xfrm>
            <a:off x="7220825" y="1879084"/>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30" name="テキスト ボックス 29"/>
          <p:cNvSpPr txBox="1"/>
          <p:nvPr/>
        </p:nvSpPr>
        <p:spPr>
          <a:xfrm>
            <a:off x="8202336" y="1879084"/>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31" name="テキスト ボックス 30"/>
          <p:cNvSpPr txBox="1"/>
          <p:nvPr/>
        </p:nvSpPr>
        <p:spPr>
          <a:xfrm>
            <a:off x="9269137" y="1879084"/>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32" name="テキスト ボックス 31"/>
          <p:cNvSpPr txBox="1"/>
          <p:nvPr/>
        </p:nvSpPr>
        <p:spPr>
          <a:xfrm>
            <a:off x="5693020" y="2665849"/>
            <a:ext cx="5246949" cy="369332"/>
          </a:xfrm>
          <a:prstGeom prst="rect">
            <a:avLst/>
          </a:prstGeom>
          <a:noFill/>
        </p:spPr>
        <p:txBody>
          <a:bodyPr wrap="none" rtlCol="0">
            <a:spAutoFit/>
          </a:bodyPr>
          <a:lstStyle/>
          <a:p>
            <a:r>
              <a:rPr kumimoji="1" lang="ja-JP" altLang="en-US" smtClean="0"/>
              <a:t>配列は、同型であれば複数の情報を持つ事ができる</a:t>
            </a:r>
            <a:endParaRPr kumimoji="1" lang="ja-JP" altLang="en-US"/>
          </a:p>
        </p:txBody>
      </p:sp>
      <p:sp>
        <p:nvSpPr>
          <p:cNvPr id="33" name="テキスト ボックス 32"/>
          <p:cNvSpPr txBox="1"/>
          <p:nvPr/>
        </p:nvSpPr>
        <p:spPr>
          <a:xfrm>
            <a:off x="23571" y="3224133"/>
            <a:ext cx="2081019" cy="369332"/>
          </a:xfrm>
          <a:prstGeom prst="rect">
            <a:avLst/>
          </a:prstGeom>
          <a:noFill/>
        </p:spPr>
        <p:txBody>
          <a:bodyPr wrap="none" rtlCol="0">
            <a:spAutoFit/>
          </a:bodyPr>
          <a:lstStyle/>
          <a:p>
            <a:r>
              <a:rPr kumimoji="1" lang="ja-JP" altLang="en-US" smtClean="0"/>
              <a:t>・配列</a:t>
            </a:r>
            <a:r>
              <a:rPr lang="ja-JP" altLang="en-US" smtClean="0"/>
              <a:t>の宣言を見る</a:t>
            </a:r>
            <a:endParaRPr kumimoji="1" lang="en-US" altLang="ja-JP" smtClean="0"/>
          </a:p>
        </p:txBody>
      </p:sp>
      <p:grpSp>
        <p:nvGrpSpPr>
          <p:cNvPr id="34" name="グループ化 33"/>
          <p:cNvGrpSpPr/>
          <p:nvPr/>
        </p:nvGrpSpPr>
        <p:grpSpPr>
          <a:xfrm>
            <a:off x="1315454" y="3631168"/>
            <a:ext cx="1295400" cy="1193800"/>
            <a:chOff x="2489200" y="1828800"/>
            <a:chExt cx="1295400" cy="1193800"/>
          </a:xfrm>
        </p:grpSpPr>
        <p:sp>
          <p:nvSpPr>
            <p:cNvPr id="35" name="直方体 34"/>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7" name="グループ化 36"/>
          <p:cNvGrpSpPr/>
          <p:nvPr/>
        </p:nvGrpSpPr>
        <p:grpSpPr>
          <a:xfrm>
            <a:off x="2280654" y="3631168"/>
            <a:ext cx="1295400" cy="1193800"/>
            <a:chOff x="2489200" y="1828800"/>
            <a:chExt cx="1295400" cy="1193800"/>
          </a:xfrm>
        </p:grpSpPr>
        <p:sp>
          <p:nvSpPr>
            <p:cNvPr id="38" name="直方体 37"/>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p:cNvGrpSpPr/>
          <p:nvPr/>
        </p:nvGrpSpPr>
        <p:grpSpPr>
          <a:xfrm>
            <a:off x="3258553" y="3631168"/>
            <a:ext cx="1295400" cy="1193800"/>
            <a:chOff x="2489200" y="1828800"/>
            <a:chExt cx="1295400" cy="1193800"/>
          </a:xfrm>
        </p:grpSpPr>
        <p:sp>
          <p:nvSpPr>
            <p:cNvPr id="41" name="直方体 40"/>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4223753" y="3631168"/>
            <a:ext cx="1295400" cy="1193800"/>
            <a:chOff x="2489200" y="1828800"/>
            <a:chExt cx="1295400" cy="1193800"/>
          </a:xfrm>
        </p:grpSpPr>
        <p:sp>
          <p:nvSpPr>
            <p:cNvPr id="44" name="直方体 43"/>
            <p:cNvSpPr/>
            <p:nvPr/>
          </p:nvSpPr>
          <p:spPr>
            <a:xfrm>
              <a:off x="2489200" y="1828800"/>
              <a:ext cx="1295400" cy="1193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p:nvPr/>
          </p:nvCxnSpPr>
          <p:spPr>
            <a:xfrm>
              <a:off x="2806700" y="1828800"/>
              <a:ext cx="0" cy="2921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6" name="テキスト ボックス 45"/>
          <p:cNvSpPr txBox="1"/>
          <p:nvPr/>
        </p:nvSpPr>
        <p:spPr>
          <a:xfrm>
            <a:off x="995164" y="4233267"/>
            <a:ext cx="284052" cy="369332"/>
          </a:xfrm>
          <a:prstGeom prst="rect">
            <a:avLst/>
          </a:prstGeom>
          <a:noFill/>
        </p:spPr>
        <p:txBody>
          <a:bodyPr wrap="none" rtlCol="0">
            <a:spAutoFit/>
          </a:bodyPr>
          <a:lstStyle/>
          <a:p>
            <a:r>
              <a:rPr kumimoji="1" lang="en-US" altLang="ja-JP" smtClean="0"/>
              <a:t>x</a:t>
            </a:r>
            <a:endParaRPr kumimoji="1" lang="ja-JP" altLang="en-US"/>
          </a:p>
        </p:txBody>
      </p:sp>
      <p:sp>
        <p:nvSpPr>
          <p:cNvPr id="47" name="テキスト ボックス 46"/>
          <p:cNvSpPr txBox="1"/>
          <p:nvPr/>
        </p:nvSpPr>
        <p:spPr>
          <a:xfrm>
            <a:off x="1576679" y="4189452"/>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48" name="テキスト ボックス 47"/>
          <p:cNvSpPr txBox="1"/>
          <p:nvPr/>
        </p:nvSpPr>
        <p:spPr>
          <a:xfrm>
            <a:off x="2541879" y="4189452"/>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49" name="テキスト ボックス 48"/>
          <p:cNvSpPr txBox="1"/>
          <p:nvPr/>
        </p:nvSpPr>
        <p:spPr>
          <a:xfrm>
            <a:off x="3523390" y="4189452"/>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50" name="テキスト ボックス 49"/>
          <p:cNvSpPr txBox="1"/>
          <p:nvPr/>
        </p:nvSpPr>
        <p:spPr>
          <a:xfrm>
            <a:off x="4590191" y="4189452"/>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51" name="テキスト ボックス 50"/>
          <p:cNvSpPr txBox="1"/>
          <p:nvPr/>
        </p:nvSpPr>
        <p:spPr>
          <a:xfrm>
            <a:off x="23571" y="4233267"/>
            <a:ext cx="960006" cy="1477328"/>
          </a:xfrm>
          <a:prstGeom prst="rect">
            <a:avLst/>
          </a:prstGeom>
          <a:noFill/>
        </p:spPr>
        <p:txBody>
          <a:bodyPr wrap="none" rtlCol="0">
            <a:spAutoFit/>
          </a:bodyPr>
          <a:lstStyle/>
          <a:p>
            <a:r>
              <a:rPr lang="en-US" altLang="ja-JP"/>
              <a:t>i</a:t>
            </a:r>
            <a:r>
              <a:rPr kumimoji="1" lang="en-US" altLang="ja-JP" smtClean="0"/>
              <a:t>nt  x[4];</a:t>
            </a:r>
          </a:p>
          <a:p>
            <a:endParaRPr lang="en-US" altLang="ja-JP"/>
          </a:p>
          <a:p>
            <a:endParaRPr kumimoji="1" lang="en-US" altLang="ja-JP" smtClean="0"/>
          </a:p>
          <a:p>
            <a:endParaRPr lang="en-US" altLang="ja-JP"/>
          </a:p>
          <a:p>
            <a:endParaRPr kumimoji="1" lang="ja-JP" altLang="en-US"/>
          </a:p>
        </p:txBody>
      </p:sp>
      <p:sp>
        <p:nvSpPr>
          <p:cNvPr id="53" name="テキスト ボックス 52"/>
          <p:cNvSpPr txBox="1"/>
          <p:nvPr/>
        </p:nvSpPr>
        <p:spPr>
          <a:xfrm>
            <a:off x="5560277" y="3350895"/>
            <a:ext cx="6364819" cy="2031325"/>
          </a:xfrm>
          <a:prstGeom prst="rect">
            <a:avLst/>
          </a:prstGeom>
          <a:noFill/>
        </p:spPr>
        <p:txBody>
          <a:bodyPr wrap="none" rtlCol="0">
            <a:spAutoFit/>
          </a:bodyPr>
          <a:lstStyle/>
          <a:p>
            <a:r>
              <a:rPr lang="en-US" altLang="ja-JP" smtClean="0">
                <a:solidFill>
                  <a:srgbClr val="FF0000"/>
                </a:solidFill>
              </a:rPr>
              <a:t>ElemetCount</a:t>
            </a:r>
          </a:p>
          <a:p>
            <a:r>
              <a:rPr lang="en-US" altLang="ja-JP" smtClean="0"/>
              <a:t>[ </a:t>
            </a:r>
            <a:r>
              <a:rPr lang="ja-JP" altLang="en-US" smtClean="0">
                <a:solidFill>
                  <a:srgbClr val="FF0000"/>
                </a:solidFill>
              </a:rPr>
              <a:t>要素数</a:t>
            </a:r>
            <a:r>
              <a:rPr lang="en-US" altLang="ja-JP" smtClean="0"/>
              <a:t> ]</a:t>
            </a:r>
            <a:r>
              <a:rPr lang="ja-JP" altLang="en-US" smtClean="0"/>
              <a:t>の要素数を書くことで、持てる情報数が決まります。</a:t>
            </a:r>
            <a:endParaRPr lang="en-US" altLang="ja-JP" smtClean="0"/>
          </a:p>
          <a:p>
            <a:r>
              <a:rPr kumimoji="1" lang="ja-JP" altLang="en-US" smtClean="0"/>
              <a:t>　　　　　　　　　　　　　　　　　　　 </a:t>
            </a:r>
            <a:r>
              <a:rPr kumimoji="1" lang="en-US" altLang="ja-JP" smtClean="0">
                <a:solidFill>
                  <a:srgbClr val="FF0000"/>
                </a:solidFill>
              </a:rPr>
              <a:t>ElemetIndex</a:t>
            </a:r>
          </a:p>
          <a:p>
            <a:r>
              <a:rPr kumimoji="1" lang="ja-JP" altLang="en-US" smtClean="0"/>
              <a:t>情報を入れる箱には</a:t>
            </a:r>
            <a:r>
              <a:rPr lang="en-US" altLang="ja-JP" smtClean="0"/>
              <a:t>0</a:t>
            </a:r>
            <a:r>
              <a:rPr lang="ja-JP" altLang="en-US" smtClean="0"/>
              <a:t>から順番に</a:t>
            </a:r>
            <a:r>
              <a:rPr kumimoji="1" lang="ja-JP" altLang="en-US" smtClean="0">
                <a:solidFill>
                  <a:srgbClr val="FF0000"/>
                </a:solidFill>
              </a:rPr>
              <a:t>要素番号</a:t>
            </a:r>
            <a:r>
              <a:rPr kumimoji="1" lang="ja-JP" altLang="en-US" smtClean="0"/>
              <a:t>が割り振られます。</a:t>
            </a:r>
            <a:endParaRPr kumimoji="1" lang="en-US" altLang="ja-JP" smtClean="0"/>
          </a:p>
          <a:p>
            <a:r>
              <a:rPr lang="ja-JP" altLang="en-US" smtClean="0"/>
              <a:t>　　　　　　　　　　　　　　</a:t>
            </a:r>
            <a:r>
              <a:rPr lang="en-US" altLang="ja-JP" smtClean="0">
                <a:solidFill>
                  <a:srgbClr val="FF0000"/>
                </a:solidFill>
              </a:rPr>
              <a:t>MaxElemetCount</a:t>
            </a:r>
            <a:r>
              <a:rPr lang="ja-JP" altLang="en-US" smtClean="0"/>
              <a:t>　    　　　</a:t>
            </a:r>
            <a:r>
              <a:rPr lang="en-US" altLang="ja-JP" smtClean="0">
                <a:solidFill>
                  <a:srgbClr val="FF0000"/>
                </a:solidFill>
              </a:rPr>
              <a:t>MaxElemetIndex</a:t>
            </a:r>
            <a:endParaRPr lang="en-US" altLang="ja-JP">
              <a:solidFill>
                <a:srgbClr val="FF0000"/>
              </a:solidFill>
            </a:endParaRPr>
          </a:p>
          <a:p>
            <a:r>
              <a:rPr kumimoji="1" lang="ja-JP" altLang="en-US" smtClean="0"/>
              <a:t>この</a:t>
            </a:r>
            <a:r>
              <a:rPr kumimoji="1" lang="ja-JP" altLang="en-US" smtClean="0">
                <a:solidFill>
                  <a:srgbClr val="FF0000"/>
                </a:solidFill>
              </a:rPr>
              <a:t>配列に情報を入れる最大</a:t>
            </a:r>
            <a:r>
              <a:rPr lang="ja-JP" altLang="en-US">
                <a:solidFill>
                  <a:srgbClr val="FF0000"/>
                </a:solidFill>
              </a:rPr>
              <a:t>要素</a:t>
            </a:r>
            <a:r>
              <a:rPr kumimoji="1" lang="ja-JP" altLang="en-US" smtClean="0">
                <a:solidFill>
                  <a:srgbClr val="FF0000"/>
                </a:solidFill>
              </a:rPr>
              <a:t>数は４</a:t>
            </a:r>
            <a:r>
              <a:rPr kumimoji="1" lang="ja-JP" altLang="en-US" smtClean="0"/>
              <a:t>ですが、</a:t>
            </a:r>
            <a:r>
              <a:rPr kumimoji="1" lang="ja-JP" altLang="en-US" smtClean="0">
                <a:solidFill>
                  <a:srgbClr val="FF0000"/>
                </a:solidFill>
              </a:rPr>
              <a:t>最大要素番号</a:t>
            </a:r>
            <a:endParaRPr kumimoji="1" lang="en-US" altLang="ja-JP" smtClean="0">
              <a:solidFill>
                <a:srgbClr val="FF0000"/>
              </a:solidFill>
            </a:endParaRPr>
          </a:p>
          <a:p>
            <a:r>
              <a:rPr kumimoji="1" lang="ja-JP" altLang="en-US" smtClean="0">
                <a:solidFill>
                  <a:srgbClr val="FF0000"/>
                </a:solidFill>
              </a:rPr>
              <a:t>は３</a:t>
            </a:r>
            <a:r>
              <a:rPr kumimoji="1" lang="ja-JP" altLang="en-US" smtClean="0"/>
              <a:t>となります。</a:t>
            </a:r>
            <a:endParaRPr kumimoji="1" lang="ja-JP" altLang="en-US"/>
          </a:p>
        </p:txBody>
      </p:sp>
    </p:spTree>
    <p:extLst>
      <p:ext uri="{BB962C8B-B14F-4D97-AF65-F5344CB8AC3E}">
        <p14:creationId xmlns:p14="http://schemas.microsoft.com/office/powerpoint/2010/main" val="35098401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6143</TotalTime>
  <Words>1843</Words>
  <Application>Microsoft Office PowerPoint</Application>
  <PresentationFormat>ワイド画面</PresentationFormat>
  <Paragraphs>350</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ＭＳ Ｐゴシック</vt:lpstr>
      <vt:lpstr>ＭＳ ゴシック</vt:lpstr>
      <vt:lpstr>Arial</vt:lpstr>
      <vt:lpstr>Calibri</vt:lpstr>
      <vt:lpstr>Calibri Light</vt:lpstr>
      <vt:lpstr>Office テーマ</vt:lpstr>
      <vt:lpstr>Ｇａｍｅ開発指南書６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387</cp:revision>
  <dcterms:created xsi:type="dcterms:W3CDTF">2016-04-21T00:45:06Z</dcterms:created>
  <dcterms:modified xsi:type="dcterms:W3CDTF">2016-10-03T07:39:42Z</dcterms:modified>
</cp:coreProperties>
</file>