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1" autoAdjust="0"/>
    <p:restoredTop sz="94660"/>
  </p:normalViewPr>
  <p:slideViewPr>
    <p:cSldViewPr snapToGrid="0">
      <p:cViewPr varScale="1">
        <p:scale>
          <a:sx n="83" d="100"/>
          <a:sy n="83" d="100"/>
        </p:scale>
        <p:origin x="96" y="6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2016/10/7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開発指南書７</a:t>
            </a:r>
            <a:endParaRPr kumimoji="1" lang="ja-JP" altLang="en-US" dirty="0"/>
          </a:p>
        </p:txBody>
      </p:sp>
      <p:sp>
        <p:nvSpPr>
          <p:cNvPr id="3" name="サブタイトル 2"/>
          <p:cNvSpPr>
            <a:spLocks noGrp="1"/>
          </p:cNvSpPr>
          <p:nvPr>
            <p:ph type="subTitle" idx="1"/>
          </p:nvPr>
        </p:nvSpPr>
        <p:spPr/>
        <p:txBody>
          <a:bodyPr/>
          <a:lstStyle/>
          <a:p>
            <a:r>
              <a:rPr lang="ja-JP" altLang="en-US" dirty="0"/>
              <a:t>ＳｈｏｏｔｉｎｇＧａｍｅ</a:t>
            </a:r>
            <a:r>
              <a:rPr kumimoji="1" lang="ja-JP" altLang="en-US" dirty="0" smtClean="0"/>
              <a:t>開発</a:t>
            </a:r>
            <a:endParaRPr lang="en-US" altLang="ja-JP" dirty="0"/>
          </a:p>
          <a:p>
            <a:r>
              <a:rPr kumimoji="1" lang="ja-JP" altLang="en-US" dirty="0" smtClean="0"/>
              <a:t>・</a:t>
            </a:r>
            <a:r>
              <a:rPr lang="en-US" altLang="ja-JP" dirty="0"/>
              <a:t> </a:t>
            </a:r>
            <a:r>
              <a:rPr lang="en-US" altLang="ja-JP" dirty="0" err="1"/>
              <a:t>SinCurve</a:t>
            </a:r>
            <a:r>
              <a:rPr lang="ja-JP" altLang="en-US" dirty="0"/>
              <a:t>で進む敵機</a:t>
            </a:r>
            <a:endParaRPr kumimoji="1" lang="en-US" altLang="ja-JP" dirty="0" smtClean="0"/>
          </a:p>
          <a:p>
            <a:r>
              <a:rPr lang="ja-JP" altLang="en-US" dirty="0" smtClean="0"/>
              <a:t>・</a:t>
            </a:r>
            <a:r>
              <a:rPr lang="ja-JP" altLang="en-US" dirty="0"/>
              <a:t>全方向に弾丸を撃つ敵機</a:t>
            </a:r>
          </a:p>
          <a:p>
            <a:endParaRPr kumimoji="1"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0"/>
          <p:cNvSpPr>
            <a:spLocks noChangeArrowheads="1"/>
          </p:cNvSpPr>
          <p:nvPr/>
        </p:nvSpPr>
        <p:spPr bwMode="auto">
          <a:xfrm>
            <a:off x="619724" y="533113"/>
            <a:ext cx="1143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5" name="Text Box 11"/>
          <p:cNvSpPr txBox="1">
            <a:spLocks noChangeArrowheads="1"/>
          </p:cNvSpPr>
          <p:nvPr/>
        </p:nvSpPr>
        <p:spPr bwMode="auto">
          <a:xfrm>
            <a:off x="2372324" y="895063"/>
            <a:ext cx="3475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360</a:t>
            </a:r>
            <a:r>
              <a:rPr lang="ja-JP" altLang="en-US"/>
              <a:t>度の場合、円弧の部分は２</a:t>
            </a:r>
            <a:r>
              <a:rPr lang="en-US" altLang="ja-JP"/>
              <a:t>π</a:t>
            </a:r>
            <a:r>
              <a:rPr lang="ja-JP" altLang="en-US"/>
              <a:t>ｒ</a:t>
            </a:r>
          </a:p>
        </p:txBody>
      </p:sp>
      <p:sp>
        <p:nvSpPr>
          <p:cNvPr id="6" name="Text Box 12"/>
          <p:cNvSpPr txBox="1">
            <a:spLocks noChangeArrowheads="1"/>
          </p:cNvSpPr>
          <p:nvPr/>
        </p:nvSpPr>
        <p:spPr bwMode="auto">
          <a:xfrm>
            <a:off x="314924" y="990313"/>
            <a:ext cx="957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7" name="Line 13"/>
          <p:cNvSpPr>
            <a:spLocks noChangeShapeType="1"/>
          </p:cNvSpPr>
          <p:nvPr/>
        </p:nvSpPr>
        <p:spPr bwMode="auto">
          <a:xfrm>
            <a:off x="619724" y="1066513"/>
            <a:ext cx="533400" cy="0"/>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14"/>
          <p:cNvSpPr>
            <a:spLocks noChangeShapeType="1"/>
          </p:cNvSpPr>
          <p:nvPr/>
        </p:nvSpPr>
        <p:spPr bwMode="auto">
          <a:xfrm>
            <a:off x="1153124" y="1066513"/>
            <a:ext cx="9906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Oval 15"/>
          <p:cNvSpPr>
            <a:spLocks noChangeArrowheads="1"/>
          </p:cNvSpPr>
          <p:nvPr/>
        </p:nvSpPr>
        <p:spPr bwMode="auto">
          <a:xfrm>
            <a:off x="619724" y="1923763"/>
            <a:ext cx="1143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10" name="Text Box 16"/>
          <p:cNvSpPr txBox="1">
            <a:spLocks noChangeArrowheads="1"/>
          </p:cNvSpPr>
          <p:nvPr/>
        </p:nvSpPr>
        <p:spPr bwMode="auto">
          <a:xfrm>
            <a:off x="2372324" y="2285713"/>
            <a:ext cx="3319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180</a:t>
            </a:r>
            <a:r>
              <a:rPr lang="ja-JP" altLang="en-US"/>
              <a:t>度の場合、円弧の部分は</a:t>
            </a:r>
            <a:r>
              <a:rPr lang="en-US" altLang="ja-JP"/>
              <a:t>π</a:t>
            </a:r>
            <a:r>
              <a:rPr lang="ja-JP" altLang="en-US"/>
              <a:t>ｒ</a:t>
            </a:r>
          </a:p>
        </p:txBody>
      </p:sp>
      <p:sp>
        <p:nvSpPr>
          <p:cNvPr id="11" name="Text Box 17"/>
          <p:cNvSpPr txBox="1">
            <a:spLocks noChangeArrowheads="1"/>
          </p:cNvSpPr>
          <p:nvPr/>
        </p:nvSpPr>
        <p:spPr bwMode="auto">
          <a:xfrm>
            <a:off x="314924" y="2380963"/>
            <a:ext cx="957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12" name="Line 18"/>
          <p:cNvSpPr>
            <a:spLocks noChangeShapeType="1"/>
          </p:cNvSpPr>
          <p:nvPr/>
        </p:nvSpPr>
        <p:spPr bwMode="auto">
          <a:xfrm>
            <a:off x="467324" y="2438113"/>
            <a:ext cx="1676400" cy="1905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Oval 2"/>
          <p:cNvSpPr>
            <a:spLocks noChangeArrowheads="1"/>
          </p:cNvSpPr>
          <p:nvPr/>
        </p:nvSpPr>
        <p:spPr bwMode="auto">
          <a:xfrm>
            <a:off x="6301387" y="456913"/>
            <a:ext cx="1143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14" name="Text Box 3"/>
          <p:cNvSpPr txBox="1">
            <a:spLocks noChangeArrowheads="1"/>
          </p:cNvSpPr>
          <p:nvPr/>
        </p:nvSpPr>
        <p:spPr bwMode="auto">
          <a:xfrm>
            <a:off x="8053987" y="818863"/>
            <a:ext cx="3509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90</a:t>
            </a:r>
            <a:r>
              <a:rPr lang="ja-JP" altLang="en-US"/>
              <a:t>度の場合、円弧の部分は</a:t>
            </a:r>
            <a:r>
              <a:rPr lang="en-US" altLang="ja-JP"/>
              <a:t>1/2π</a:t>
            </a:r>
            <a:r>
              <a:rPr lang="ja-JP" altLang="en-US"/>
              <a:t>ｒ</a:t>
            </a:r>
          </a:p>
        </p:txBody>
      </p:sp>
      <p:sp>
        <p:nvSpPr>
          <p:cNvPr id="15" name="Text Box 4"/>
          <p:cNvSpPr txBox="1">
            <a:spLocks noChangeArrowheads="1"/>
          </p:cNvSpPr>
          <p:nvPr/>
        </p:nvSpPr>
        <p:spPr bwMode="auto">
          <a:xfrm>
            <a:off x="5996587" y="914113"/>
            <a:ext cx="957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16" name="Line 5"/>
          <p:cNvSpPr>
            <a:spLocks noChangeShapeType="1"/>
          </p:cNvSpPr>
          <p:nvPr/>
        </p:nvSpPr>
        <p:spPr bwMode="auto">
          <a:xfrm>
            <a:off x="6301387" y="990313"/>
            <a:ext cx="533400" cy="0"/>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7" name="Line 6"/>
          <p:cNvSpPr>
            <a:spLocks noChangeShapeType="1"/>
          </p:cNvSpPr>
          <p:nvPr/>
        </p:nvSpPr>
        <p:spPr bwMode="auto">
          <a:xfrm>
            <a:off x="6834787" y="990313"/>
            <a:ext cx="8382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Line 7"/>
          <p:cNvSpPr>
            <a:spLocks noChangeShapeType="1"/>
          </p:cNvSpPr>
          <p:nvPr/>
        </p:nvSpPr>
        <p:spPr bwMode="auto">
          <a:xfrm flipV="1">
            <a:off x="6834787" y="228313"/>
            <a:ext cx="0" cy="7620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8"/>
          <p:cNvSpPr>
            <a:spLocks noChangeShapeType="1"/>
          </p:cNvSpPr>
          <p:nvPr/>
        </p:nvSpPr>
        <p:spPr bwMode="auto">
          <a:xfrm>
            <a:off x="6834787" y="990313"/>
            <a:ext cx="9906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Oval 9"/>
          <p:cNvSpPr>
            <a:spLocks noChangeArrowheads="1"/>
          </p:cNvSpPr>
          <p:nvPr/>
        </p:nvSpPr>
        <p:spPr bwMode="auto">
          <a:xfrm>
            <a:off x="6377587" y="1904713"/>
            <a:ext cx="1143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1" name="Text Box 10"/>
          <p:cNvSpPr txBox="1">
            <a:spLocks noChangeArrowheads="1"/>
          </p:cNvSpPr>
          <p:nvPr/>
        </p:nvSpPr>
        <p:spPr bwMode="auto">
          <a:xfrm>
            <a:off x="8130187" y="2266663"/>
            <a:ext cx="3509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45</a:t>
            </a:r>
            <a:r>
              <a:rPr lang="ja-JP" altLang="en-US"/>
              <a:t>度の場合、円弧の部分は</a:t>
            </a:r>
            <a:r>
              <a:rPr lang="en-US" altLang="ja-JP"/>
              <a:t>1/4π</a:t>
            </a:r>
            <a:r>
              <a:rPr lang="ja-JP" altLang="en-US"/>
              <a:t>ｒ</a:t>
            </a:r>
          </a:p>
        </p:txBody>
      </p:sp>
      <p:sp>
        <p:nvSpPr>
          <p:cNvPr id="22" name="Text Box 11"/>
          <p:cNvSpPr txBox="1">
            <a:spLocks noChangeArrowheads="1"/>
          </p:cNvSpPr>
          <p:nvPr/>
        </p:nvSpPr>
        <p:spPr bwMode="auto">
          <a:xfrm>
            <a:off x="6072787" y="2361913"/>
            <a:ext cx="957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23" name="Line 12"/>
          <p:cNvSpPr>
            <a:spLocks noChangeShapeType="1"/>
          </p:cNvSpPr>
          <p:nvPr/>
        </p:nvSpPr>
        <p:spPr bwMode="auto">
          <a:xfrm>
            <a:off x="6377587" y="2438113"/>
            <a:ext cx="533400" cy="0"/>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 name="Line 13"/>
          <p:cNvSpPr>
            <a:spLocks noChangeShapeType="1"/>
          </p:cNvSpPr>
          <p:nvPr/>
        </p:nvSpPr>
        <p:spPr bwMode="auto">
          <a:xfrm>
            <a:off x="6910987" y="2438113"/>
            <a:ext cx="8382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14"/>
          <p:cNvSpPr>
            <a:spLocks noChangeShapeType="1"/>
          </p:cNvSpPr>
          <p:nvPr/>
        </p:nvSpPr>
        <p:spPr bwMode="auto">
          <a:xfrm flipV="1">
            <a:off x="6910987" y="1828513"/>
            <a:ext cx="609600" cy="6096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 name="Line 15"/>
          <p:cNvSpPr>
            <a:spLocks noChangeShapeType="1"/>
          </p:cNvSpPr>
          <p:nvPr/>
        </p:nvSpPr>
        <p:spPr bwMode="auto">
          <a:xfrm>
            <a:off x="6910987" y="2438113"/>
            <a:ext cx="9906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Oval 16"/>
          <p:cNvSpPr>
            <a:spLocks noChangeArrowheads="1"/>
          </p:cNvSpPr>
          <p:nvPr/>
        </p:nvSpPr>
        <p:spPr bwMode="auto">
          <a:xfrm>
            <a:off x="6377587" y="3338226"/>
            <a:ext cx="1143000" cy="1066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8" name="Text Box 17"/>
          <p:cNvSpPr txBox="1">
            <a:spLocks noChangeArrowheads="1"/>
          </p:cNvSpPr>
          <p:nvPr/>
        </p:nvSpPr>
        <p:spPr bwMode="auto">
          <a:xfrm>
            <a:off x="8130187" y="3700176"/>
            <a:ext cx="3636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a:t>
            </a:r>
            <a:r>
              <a:rPr lang="ja-JP" altLang="en-US"/>
              <a:t>度の場合、円弧の部分は</a:t>
            </a:r>
            <a:r>
              <a:rPr lang="en-US" altLang="ja-JP"/>
              <a:t>1/180π</a:t>
            </a:r>
            <a:r>
              <a:rPr lang="ja-JP" altLang="en-US"/>
              <a:t>ｒ</a:t>
            </a:r>
          </a:p>
        </p:txBody>
      </p:sp>
      <p:sp>
        <p:nvSpPr>
          <p:cNvPr id="29" name="Text Box 18"/>
          <p:cNvSpPr txBox="1">
            <a:spLocks noChangeArrowheads="1"/>
          </p:cNvSpPr>
          <p:nvPr/>
        </p:nvSpPr>
        <p:spPr bwMode="auto">
          <a:xfrm>
            <a:off x="6072787" y="3795426"/>
            <a:ext cx="957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30" name="Line 19"/>
          <p:cNvSpPr>
            <a:spLocks noChangeShapeType="1"/>
          </p:cNvSpPr>
          <p:nvPr/>
        </p:nvSpPr>
        <p:spPr bwMode="auto">
          <a:xfrm>
            <a:off x="6377587" y="3871626"/>
            <a:ext cx="533400" cy="0"/>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Line 20"/>
          <p:cNvSpPr>
            <a:spLocks noChangeShapeType="1"/>
          </p:cNvSpPr>
          <p:nvPr/>
        </p:nvSpPr>
        <p:spPr bwMode="auto">
          <a:xfrm>
            <a:off x="6910987" y="3871626"/>
            <a:ext cx="8382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Line 21"/>
          <p:cNvSpPr>
            <a:spLocks noChangeShapeType="1"/>
          </p:cNvSpPr>
          <p:nvPr/>
        </p:nvSpPr>
        <p:spPr bwMode="auto">
          <a:xfrm flipV="1">
            <a:off x="6910987" y="3795426"/>
            <a:ext cx="838200" cy="762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22"/>
          <p:cNvSpPr>
            <a:spLocks noChangeShapeType="1"/>
          </p:cNvSpPr>
          <p:nvPr/>
        </p:nvSpPr>
        <p:spPr bwMode="auto">
          <a:xfrm>
            <a:off x="6910987" y="3871626"/>
            <a:ext cx="9906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Text Box 23"/>
          <p:cNvSpPr txBox="1">
            <a:spLocks noChangeArrowheads="1"/>
          </p:cNvSpPr>
          <p:nvPr/>
        </p:nvSpPr>
        <p:spPr bwMode="auto">
          <a:xfrm>
            <a:off x="8206387" y="4100226"/>
            <a:ext cx="3914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なので、</a:t>
            </a:r>
            <a:r>
              <a:rPr lang="en-US" altLang="ja-JP"/>
              <a:t>sin( </a:t>
            </a:r>
            <a:r>
              <a:rPr lang="en-US" altLang="ja-JP">
                <a:solidFill>
                  <a:srgbClr val="FF0000"/>
                </a:solidFill>
              </a:rPr>
              <a:t>3.14 / 180 </a:t>
            </a:r>
            <a:r>
              <a:rPr lang="ja-JP" altLang="en-US" smtClean="0">
                <a:solidFill>
                  <a:srgbClr val="FF0000"/>
                </a:solidFill>
              </a:rPr>
              <a:t>＊</a:t>
            </a:r>
            <a:r>
              <a:rPr lang="en-US" altLang="ja-JP" smtClean="0">
                <a:solidFill>
                  <a:srgbClr val="FF0000"/>
                </a:solidFill>
              </a:rPr>
              <a:t>m_</a:t>
            </a:r>
            <a:r>
              <a:rPr lang="en-US" altLang="ja-JP">
                <a:solidFill>
                  <a:srgbClr val="FF0000"/>
                </a:solidFill>
              </a:rPr>
              <a:t>r</a:t>
            </a:r>
            <a:r>
              <a:rPr lang="ja-JP" altLang="en-US" smtClean="0"/>
              <a:t> </a:t>
            </a:r>
            <a:r>
              <a:rPr lang="en-US" altLang="ja-JP"/>
              <a:t>) </a:t>
            </a:r>
            <a:r>
              <a:rPr lang="ja-JP" altLang="en-US"/>
              <a:t>となる。</a:t>
            </a:r>
          </a:p>
        </p:txBody>
      </p:sp>
      <p:sp>
        <p:nvSpPr>
          <p:cNvPr id="35" name="テキスト ボックス 34"/>
          <p:cNvSpPr txBox="1"/>
          <p:nvPr/>
        </p:nvSpPr>
        <p:spPr>
          <a:xfrm>
            <a:off x="-43891" y="11381"/>
            <a:ext cx="3316934" cy="369332"/>
          </a:xfrm>
          <a:prstGeom prst="rect">
            <a:avLst/>
          </a:prstGeom>
          <a:noFill/>
        </p:spPr>
        <p:txBody>
          <a:bodyPr wrap="none" rtlCol="0">
            <a:spAutoFit/>
          </a:bodyPr>
          <a:lstStyle/>
          <a:p>
            <a:r>
              <a:rPr kumimoji="1" lang="ja-JP" altLang="en-US" smtClean="0"/>
              <a:t>・色々な角度で</a:t>
            </a:r>
            <a:r>
              <a:rPr lang="en-US" altLang="ja-JP"/>
              <a:t>Radian</a:t>
            </a:r>
            <a:r>
              <a:rPr lang="ja-JP" altLang="en-US"/>
              <a:t>角</a:t>
            </a:r>
            <a:r>
              <a:rPr lang="ja-JP" altLang="en-US" smtClean="0"/>
              <a:t>をみると</a:t>
            </a:r>
            <a:endParaRPr kumimoji="1" lang="ja-JP" altLang="en-US"/>
          </a:p>
        </p:txBody>
      </p:sp>
      <p:pic>
        <p:nvPicPr>
          <p:cNvPr id="36" name="図 35"/>
          <p:cNvPicPr>
            <a:picLocks noChangeAspect="1"/>
          </p:cNvPicPr>
          <p:nvPr/>
        </p:nvPicPr>
        <p:blipFill>
          <a:blip r:embed="rId2"/>
          <a:stretch>
            <a:fillRect/>
          </a:stretch>
        </p:blipFill>
        <p:spPr>
          <a:xfrm>
            <a:off x="213418" y="3806895"/>
            <a:ext cx="5368832" cy="2819311"/>
          </a:xfrm>
          <a:prstGeom prst="rect">
            <a:avLst/>
          </a:prstGeom>
          <a:ln>
            <a:solidFill>
              <a:schemeClr val="tx1"/>
            </a:solidFill>
          </a:ln>
        </p:spPr>
      </p:pic>
      <p:cxnSp>
        <p:nvCxnSpPr>
          <p:cNvPr id="37" name="直線矢印コネクタ 36"/>
          <p:cNvCxnSpPr/>
          <p:nvPr/>
        </p:nvCxnSpPr>
        <p:spPr>
          <a:xfrm flipH="1">
            <a:off x="2449425" y="4469558"/>
            <a:ext cx="6520955" cy="158266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5847362" y="5645895"/>
            <a:ext cx="6357831" cy="646331"/>
          </a:xfrm>
          <a:prstGeom prst="rect">
            <a:avLst/>
          </a:prstGeom>
          <a:noFill/>
        </p:spPr>
        <p:txBody>
          <a:bodyPr wrap="none" rtlCol="0">
            <a:spAutoFit/>
          </a:bodyPr>
          <a:lstStyle/>
          <a:p>
            <a:r>
              <a:rPr kumimoji="1" lang="en-US" altLang="ja-JP" smtClean="0"/>
              <a:t>2DGame</a:t>
            </a:r>
            <a:r>
              <a:rPr kumimoji="1" lang="ja-JP" altLang="en-US" smtClean="0"/>
              <a:t>において、角度はとても魅力的な値です。</a:t>
            </a:r>
            <a:endParaRPr kumimoji="1" lang="en-US" altLang="ja-JP" smtClean="0"/>
          </a:p>
          <a:p>
            <a:r>
              <a:rPr lang="ja-JP" altLang="en-US" smtClean="0"/>
              <a:t>見やすい、使い勝手が良いモノですからしっかりと覚えましょう</a:t>
            </a:r>
            <a:endParaRPr kumimoji="1" lang="ja-JP" altLang="en-US"/>
          </a:p>
        </p:txBody>
      </p:sp>
    </p:spTree>
    <p:extLst>
      <p:ext uri="{BB962C8B-B14F-4D97-AF65-F5344CB8AC3E}">
        <p14:creationId xmlns:p14="http://schemas.microsoft.com/office/powerpoint/2010/main" val="177575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254"/>
            <a:ext cx="11658961" cy="923330"/>
          </a:xfrm>
          <a:prstGeom prst="rect">
            <a:avLst/>
          </a:prstGeom>
          <a:noFill/>
        </p:spPr>
        <p:txBody>
          <a:bodyPr wrap="none" rtlCol="0">
            <a:spAutoFit/>
          </a:bodyPr>
          <a:lstStyle/>
          <a:p>
            <a:r>
              <a:rPr kumimoji="1" lang="ja-JP" altLang="en-US" dirty="0" smtClean="0"/>
              <a:t>・全方向発射する敵機</a:t>
            </a:r>
            <a:endParaRPr kumimoji="1" lang="en-US" altLang="ja-JP" dirty="0" smtClean="0"/>
          </a:p>
          <a:p>
            <a:r>
              <a:rPr lang="ja-JP" altLang="en-US" dirty="0"/>
              <a:t>　</a:t>
            </a:r>
            <a:r>
              <a:rPr lang="ja-JP" altLang="en-US" dirty="0" smtClean="0"/>
              <a:t>角度を学びました。ではそれを応用して</a:t>
            </a:r>
            <a:r>
              <a:rPr lang="ja-JP" altLang="en-US" dirty="0"/>
              <a:t>④全方向に弾丸を撃つ</a:t>
            </a:r>
            <a:r>
              <a:rPr lang="ja-JP" altLang="en-US" dirty="0" smtClean="0"/>
              <a:t>敵機を作成しましょう。これは敵機を中心に</a:t>
            </a:r>
            <a:r>
              <a:rPr lang="en-US" altLang="ja-JP" dirty="0"/>
              <a:t>2</a:t>
            </a:r>
            <a:r>
              <a:rPr lang="en-US" altLang="ja-JP" dirty="0" smtClean="0"/>
              <a:t>0°</a:t>
            </a:r>
            <a:r>
              <a:rPr lang="ja-JP" altLang="en-US" dirty="0" smtClean="0"/>
              <a:t>単位で</a:t>
            </a:r>
            <a:endParaRPr lang="en-US" altLang="ja-JP" dirty="0" smtClean="0"/>
          </a:p>
          <a:p>
            <a:r>
              <a:rPr lang="ja-JP" altLang="en-US" dirty="0"/>
              <a:t>弾丸</a:t>
            </a:r>
            <a:r>
              <a:rPr lang="ja-JP" altLang="en-US" dirty="0" smtClean="0"/>
              <a:t>を撃つと言う非常に攻撃力が高い敵機です。主人公から見ると非常に厄介な敵で先に倒すべき敵機です</a:t>
            </a:r>
            <a:endParaRPr lang="en-US" altLang="ja-JP"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76490" y="1820535"/>
            <a:ext cx="715485" cy="563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矢印コネクタ 6"/>
          <p:cNvCxnSpPr/>
          <p:nvPr/>
        </p:nvCxnSpPr>
        <p:spPr>
          <a:xfrm flipH="1" flipV="1">
            <a:off x="1554848" y="2102392"/>
            <a:ext cx="621642"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3018680" y="2102395"/>
            <a:ext cx="68775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2610792" y="2395826"/>
            <a:ext cx="0" cy="643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2610792" y="1187097"/>
            <a:ext cx="0" cy="6334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1897623" y="1372292"/>
            <a:ext cx="384613" cy="5192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1983112" y="2328861"/>
            <a:ext cx="384613" cy="5249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2906197" y="2328861"/>
            <a:ext cx="337255" cy="388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2931994" y="1503816"/>
            <a:ext cx="430565" cy="3167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flipV="1">
            <a:off x="2176490" y="1187097"/>
            <a:ext cx="272676" cy="668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2749688" y="2395826"/>
            <a:ext cx="268992" cy="5043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82236" y="2339193"/>
            <a:ext cx="181152" cy="6998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1705319" y="2213111"/>
            <a:ext cx="473818" cy="378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1670594" y="1673750"/>
            <a:ext cx="499615" cy="2987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2749688" y="1291269"/>
            <a:ext cx="268992" cy="5125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3056051" y="1823136"/>
            <a:ext cx="512792" cy="137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3023974" y="2213111"/>
            <a:ext cx="544869" cy="1891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3960122" y="1756541"/>
            <a:ext cx="5985741" cy="646331"/>
          </a:xfrm>
          <a:prstGeom prst="rect">
            <a:avLst/>
          </a:prstGeom>
        </p:spPr>
        <p:txBody>
          <a:bodyPr wrap="none">
            <a:spAutoFit/>
          </a:bodyPr>
          <a:lstStyle/>
          <a:p>
            <a:r>
              <a:rPr lang="ja-JP" altLang="en-US" dirty="0" smtClean="0"/>
              <a:t>　</a:t>
            </a:r>
            <a:r>
              <a:rPr lang="ja-JP" altLang="en-US" sz="1100" dirty="0" smtClean="0"/>
              <a:t>　　ﾃﾞｪﾌｭｰｼﾞｮﾝ（拡散）</a:t>
            </a:r>
            <a:endParaRPr lang="en-US" altLang="ja-JP" sz="1100" dirty="0" smtClean="0"/>
          </a:p>
          <a:p>
            <a:r>
              <a:rPr lang="en-US" altLang="ja-JP" dirty="0" err="1" smtClean="0"/>
              <a:t>ObjDiffusionEnemy.h</a:t>
            </a:r>
            <a:r>
              <a:rPr lang="ja-JP" altLang="en-US" dirty="0" smtClean="0"/>
              <a:t>と</a:t>
            </a:r>
            <a:r>
              <a:rPr lang="en-US" altLang="ja-JP" dirty="0" smtClean="0"/>
              <a:t>ObjDiffusionEnemy.cpp</a:t>
            </a:r>
            <a:r>
              <a:rPr lang="ja-JP" altLang="en-US" dirty="0" smtClean="0"/>
              <a:t>を作りましょう。</a:t>
            </a:r>
            <a:endParaRPr lang="ja-JP" altLang="en-US" dirty="0"/>
          </a:p>
        </p:txBody>
      </p:sp>
      <p:sp>
        <p:nvSpPr>
          <p:cNvPr id="45" name="テキスト ボックス 44"/>
          <p:cNvSpPr txBox="1"/>
          <p:nvPr/>
        </p:nvSpPr>
        <p:spPr>
          <a:xfrm>
            <a:off x="141466" y="3079924"/>
            <a:ext cx="3155031" cy="369332"/>
          </a:xfrm>
          <a:prstGeom prst="rect">
            <a:avLst/>
          </a:prstGeom>
          <a:noFill/>
        </p:spPr>
        <p:txBody>
          <a:bodyPr wrap="none" rtlCol="0">
            <a:spAutoFit/>
          </a:bodyPr>
          <a:lstStyle/>
          <a:p>
            <a:r>
              <a:rPr kumimoji="1" lang="ja-JP" altLang="en-US" dirty="0" smtClean="0"/>
              <a:t>・いつもどおりに</a:t>
            </a:r>
            <a:r>
              <a:rPr lang="en-US" altLang="ja-JP" dirty="0" err="1" smtClean="0"/>
              <a:t>cpp</a:t>
            </a:r>
            <a:r>
              <a:rPr lang="ja-JP" altLang="en-US" dirty="0" smtClean="0"/>
              <a:t>と</a:t>
            </a:r>
            <a:r>
              <a:rPr lang="en-US" altLang="ja-JP" dirty="0" smtClean="0"/>
              <a:t>h</a:t>
            </a:r>
            <a:r>
              <a:rPr lang="ja-JP" altLang="en-US" dirty="0" smtClean="0"/>
              <a:t>を作る。</a:t>
            </a:r>
            <a:endParaRPr kumimoji="1"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27" y="3449256"/>
            <a:ext cx="1943100" cy="3257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7" name="直線矢印コネクタ 46"/>
          <p:cNvCxnSpPr/>
          <p:nvPr/>
        </p:nvCxnSpPr>
        <p:spPr>
          <a:xfrm flipH="1">
            <a:off x="1942229" y="4369639"/>
            <a:ext cx="1370218" cy="7913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3296408" y="4000307"/>
            <a:ext cx="5096075" cy="369332"/>
          </a:xfrm>
          <a:prstGeom prst="rect">
            <a:avLst/>
          </a:prstGeom>
        </p:spPr>
        <p:txBody>
          <a:bodyPr wrap="none">
            <a:spAutoFit/>
          </a:bodyPr>
          <a:lstStyle/>
          <a:p>
            <a:r>
              <a:rPr lang="ja-JP" altLang="en-US" dirty="0" smtClean="0"/>
              <a:t>追加：</a:t>
            </a:r>
            <a:r>
              <a:rPr lang="en-US" altLang="ja-JP" dirty="0" err="1" smtClean="0"/>
              <a:t>ObjDiffusionEnemy.h</a:t>
            </a:r>
            <a:r>
              <a:rPr lang="ja-JP" altLang="en-US" dirty="0"/>
              <a:t>と</a:t>
            </a:r>
            <a:r>
              <a:rPr lang="en-US" altLang="ja-JP" dirty="0"/>
              <a:t>ObjDiffusionEnemy.cpp</a:t>
            </a:r>
            <a:endParaRPr lang="ja-JP" altLang="en-US" dirty="0"/>
          </a:p>
        </p:txBody>
      </p:sp>
      <p:sp>
        <p:nvSpPr>
          <p:cNvPr id="49" name="テキスト ボックス 48"/>
          <p:cNvSpPr txBox="1"/>
          <p:nvPr/>
        </p:nvSpPr>
        <p:spPr>
          <a:xfrm>
            <a:off x="3018680" y="5544274"/>
            <a:ext cx="8240141" cy="369332"/>
          </a:xfrm>
          <a:prstGeom prst="rect">
            <a:avLst/>
          </a:prstGeom>
          <a:noFill/>
        </p:spPr>
        <p:txBody>
          <a:bodyPr wrap="none" rtlCol="0">
            <a:spAutoFit/>
          </a:bodyPr>
          <a:lstStyle/>
          <a:p>
            <a:r>
              <a:rPr kumimoji="1" lang="ja-JP" altLang="en-US" dirty="0" smtClean="0"/>
              <a:t>追加したら、</a:t>
            </a:r>
            <a:r>
              <a:rPr kumimoji="1" lang="en-US" altLang="ja-JP" dirty="0" err="1" smtClean="0"/>
              <a:t>ObjEnemy</a:t>
            </a:r>
            <a:r>
              <a:rPr lang="ja-JP" altLang="en-US" dirty="0" smtClean="0"/>
              <a:t>の機能を、そのまま</a:t>
            </a:r>
            <a:r>
              <a:rPr lang="en-US" altLang="ja-JP" dirty="0" err="1" smtClean="0"/>
              <a:t>ObjDiffusionEnemy</a:t>
            </a:r>
            <a:r>
              <a:rPr lang="ja-JP" altLang="en-US" dirty="0" smtClean="0"/>
              <a:t>に入れてあげましょう。</a:t>
            </a:r>
            <a:endParaRPr kumimoji="1" lang="ja-JP" altLang="en-US" dirty="0"/>
          </a:p>
        </p:txBody>
      </p:sp>
    </p:spTree>
    <p:extLst>
      <p:ext uri="{BB962C8B-B14F-4D97-AF65-F5344CB8AC3E}">
        <p14:creationId xmlns:p14="http://schemas.microsoft.com/office/powerpoint/2010/main" val="160554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3678"/>
            <a:ext cx="2079415" cy="369332"/>
          </a:xfrm>
          <a:prstGeom prst="rect">
            <a:avLst/>
          </a:prstGeom>
          <a:noFill/>
        </p:spPr>
        <p:txBody>
          <a:bodyPr wrap="none" rtlCol="0">
            <a:spAutoFit/>
          </a:bodyPr>
          <a:lstStyle/>
          <a:p>
            <a:r>
              <a:rPr kumimoji="1" lang="ja-JP" altLang="en-US" dirty="0" smtClean="0"/>
              <a:t>・敵機</a:t>
            </a:r>
            <a:r>
              <a:rPr lang="ja-JP" altLang="en-US" dirty="0" smtClean="0"/>
              <a:t>を</a:t>
            </a:r>
            <a:r>
              <a:rPr lang="en-US" altLang="ja-JP" dirty="0" smtClean="0"/>
              <a:t>Base</a:t>
            </a:r>
            <a:r>
              <a:rPr lang="ja-JP" altLang="en-US" dirty="0" smtClean="0"/>
              <a:t>に作成</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32" y="672599"/>
            <a:ext cx="3164650" cy="3046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226732" y="408007"/>
            <a:ext cx="1933478" cy="338554"/>
          </a:xfrm>
          <a:prstGeom prst="rect">
            <a:avLst/>
          </a:prstGeom>
        </p:spPr>
        <p:txBody>
          <a:bodyPr wrap="none">
            <a:spAutoFit/>
          </a:bodyPr>
          <a:lstStyle/>
          <a:p>
            <a:r>
              <a:rPr lang="en-US" altLang="ja-JP" sz="1600" dirty="0" err="1" smtClean="0"/>
              <a:t>ObjDiffusionEnemy.h</a:t>
            </a:r>
            <a:endParaRPr lang="en-US" altLang="ja-JP" sz="16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32" y="4197693"/>
            <a:ext cx="1752600" cy="1819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190" y="4197693"/>
            <a:ext cx="2238375" cy="1209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テキスト ボックス 6"/>
          <p:cNvSpPr txBox="1"/>
          <p:nvPr/>
        </p:nvSpPr>
        <p:spPr>
          <a:xfrm>
            <a:off x="226732" y="3828361"/>
            <a:ext cx="1412566" cy="369332"/>
          </a:xfrm>
          <a:prstGeom prst="rect">
            <a:avLst/>
          </a:prstGeom>
          <a:noFill/>
        </p:spPr>
        <p:txBody>
          <a:bodyPr wrap="none" rtlCol="0">
            <a:spAutoFit/>
          </a:bodyPr>
          <a:lstStyle/>
          <a:p>
            <a:r>
              <a:rPr lang="en-US" altLang="ja-JP" dirty="0" err="1"/>
              <a:t>GameHead.h</a:t>
            </a:r>
            <a:endParaRPr kumimoji="1" lang="ja-JP" altLang="en-US" dirty="0"/>
          </a:p>
        </p:txBody>
      </p:sp>
      <p:sp>
        <p:nvSpPr>
          <p:cNvPr id="8" name="テキスト ボックス 7"/>
          <p:cNvSpPr txBox="1"/>
          <p:nvPr/>
        </p:nvSpPr>
        <p:spPr>
          <a:xfrm>
            <a:off x="198330" y="6042514"/>
            <a:ext cx="3975768" cy="369332"/>
          </a:xfrm>
          <a:prstGeom prst="rect">
            <a:avLst/>
          </a:prstGeom>
          <a:noFill/>
        </p:spPr>
        <p:txBody>
          <a:bodyPr wrap="none" rtlCol="0">
            <a:spAutoFit/>
          </a:bodyPr>
          <a:lstStyle/>
          <a:p>
            <a:r>
              <a:rPr kumimoji="1" lang="en-US" altLang="ja-JP" dirty="0" err="1" smtClean="0"/>
              <a:t>GameHead.h</a:t>
            </a:r>
            <a:r>
              <a:rPr kumimoji="1" lang="ja-JP" altLang="en-US" dirty="0" smtClean="0"/>
              <a:t>に追加することを忘れずに</a:t>
            </a:r>
            <a:endParaRPr kumimoji="1" lang="ja-JP" altLang="en-US" dirty="0"/>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104" y="2621560"/>
            <a:ext cx="2229177" cy="416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3499" y="50519"/>
            <a:ext cx="2158226" cy="2571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コネクタ 17"/>
          <p:cNvCxnSpPr/>
          <p:nvPr/>
        </p:nvCxnSpPr>
        <p:spPr>
          <a:xfrm>
            <a:off x="9099630" y="12103"/>
            <a:ext cx="0" cy="3008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8047484" y="4704894"/>
            <a:ext cx="2127442" cy="338554"/>
          </a:xfrm>
          <a:prstGeom prst="rect">
            <a:avLst/>
          </a:prstGeom>
          <a:solidFill>
            <a:schemeClr val="bg1"/>
          </a:solidFill>
          <a:ln>
            <a:solidFill>
              <a:schemeClr val="tx1"/>
            </a:solidFill>
          </a:ln>
        </p:spPr>
        <p:txBody>
          <a:bodyPr wrap="none">
            <a:spAutoFit/>
          </a:bodyPr>
          <a:lstStyle/>
          <a:p>
            <a:r>
              <a:rPr lang="en-US" altLang="ja-JP" sz="1600" dirty="0" smtClean="0"/>
              <a:t>ObjDiffusionEnemy.cpp</a:t>
            </a:r>
            <a:endParaRPr lang="en-US" altLang="ja-JP" sz="1600" dirty="0"/>
          </a:p>
        </p:txBody>
      </p:sp>
      <p:sp>
        <p:nvSpPr>
          <p:cNvPr id="12" name="正方形/長方形 11"/>
          <p:cNvSpPr/>
          <p:nvPr/>
        </p:nvSpPr>
        <p:spPr>
          <a:xfrm>
            <a:off x="4606724" y="0"/>
            <a:ext cx="7234177"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0103" y="51094"/>
            <a:ext cx="4260278" cy="2491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13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6828"/>
            <a:ext cx="2521844" cy="369332"/>
          </a:xfrm>
          <a:prstGeom prst="rect">
            <a:avLst/>
          </a:prstGeom>
          <a:noFill/>
        </p:spPr>
        <p:txBody>
          <a:bodyPr wrap="none" rtlCol="0">
            <a:spAutoFit/>
          </a:bodyPr>
          <a:lstStyle/>
          <a:p>
            <a:r>
              <a:rPr kumimoji="1" lang="ja-JP" altLang="en-US" dirty="0" smtClean="0"/>
              <a:t>・とりあえず表示させる。</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802331"/>
            <a:ext cx="7905750" cy="3933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314325" y="431157"/>
            <a:ext cx="1622560" cy="369332"/>
          </a:xfrm>
          <a:prstGeom prst="rect">
            <a:avLst/>
          </a:prstGeom>
        </p:spPr>
        <p:txBody>
          <a:bodyPr wrap="none">
            <a:spAutoFit/>
          </a:bodyPr>
          <a:lstStyle/>
          <a:p>
            <a:r>
              <a:rPr lang="en-US" altLang="ja-JP" dirty="0"/>
              <a:t>SceneMain.cpp</a:t>
            </a:r>
            <a:endParaRPr lang="ja-JP" altLang="en-US" dirty="0"/>
          </a:p>
        </p:txBody>
      </p:sp>
      <p:cxnSp>
        <p:nvCxnSpPr>
          <p:cNvPr id="7" name="直線矢印コネクタ 6"/>
          <p:cNvCxnSpPr/>
          <p:nvPr/>
        </p:nvCxnSpPr>
        <p:spPr>
          <a:xfrm flipH="1">
            <a:off x="7208672" y="3393641"/>
            <a:ext cx="1370218" cy="7913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8562851" y="3024309"/>
            <a:ext cx="2733441" cy="369332"/>
          </a:xfrm>
          <a:prstGeom prst="rect">
            <a:avLst/>
          </a:prstGeom>
        </p:spPr>
        <p:txBody>
          <a:bodyPr wrap="none">
            <a:spAutoFit/>
          </a:bodyPr>
          <a:lstStyle/>
          <a:p>
            <a:r>
              <a:rPr lang="ja-JP" altLang="en-US" dirty="0" smtClean="0"/>
              <a:t>追加：拡散敵機を追加した</a:t>
            </a:r>
            <a:endParaRPr lang="ja-JP" altLang="en-US" dirty="0"/>
          </a:p>
        </p:txBody>
      </p:sp>
      <p:sp>
        <p:nvSpPr>
          <p:cNvPr id="6" name="テキスト ボックス 5"/>
          <p:cNvSpPr txBox="1"/>
          <p:nvPr/>
        </p:nvSpPr>
        <p:spPr>
          <a:xfrm>
            <a:off x="314325" y="4804023"/>
            <a:ext cx="10205038" cy="1200329"/>
          </a:xfrm>
          <a:prstGeom prst="rect">
            <a:avLst/>
          </a:prstGeom>
          <a:noFill/>
        </p:spPr>
        <p:txBody>
          <a:bodyPr wrap="none" rtlCol="0">
            <a:spAutoFit/>
          </a:bodyPr>
          <a:lstStyle/>
          <a:p>
            <a:r>
              <a:rPr kumimoji="1" lang="ja-JP" altLang="en-US" dirty="0" smtClean="0"/>
              <a:t>現在４機目の敵機を作成していますね。続いて弾丸</a:t>
            </a:r>
            <a:r>
              <a:rPr kumimoji="1" lang="en-US" altLang="ja-JP" dirty="0" smtClean="0"/>
              <a:t>Object</a:t>
            </a:r>
            <a:r>
              <a:rPr kumimoji="1" lang="ja-JP" altLang="en-US" dirty="0" smtClean="0"/>
              <a:t>を作りましょう。</a:t>
            </a:r>
            <a:endParaRPr kumimoji="1" lang="en-US" altLang="ja-JP" dirty="0" smtClean="0"/>
          </a:p>
          <a:p>
            <a:r>
              <a:rPr lang="ja-JP" altLang="en-US" dirty="0"/>
              <a:t>現在</a:t>
            </a:r>
            <a:r>
              <a:rPr lang="ja-JP" altLang="en-US" dirty="0" smtClean="0"/>
              <a:t>の弾丸はまっすぐしか飛びません。</a:t>
            </a:r>
            <a:r>
              <a:rPr lang="ja-JP" altLang="en-US" dirty="0" smtClean="0">
                <a:solidFill>
                  <a:srgbClr val="FF0000"/>
                </a:solidFill>
              </a:rPr>
              <a:t>拡散用の弾丸は拡散敵機から位置と</a:t>
            </a:r>
            <a:r>
              <a:rPr lang="ja-JP" altLang="en-US" b="1" dirty="0" smtClean="0">
                <a:solidFill>
                  <a:srgbClr val="FF0000"/>
                </a:solidFill>
              </a:rPr>
              <a:t>飛ばす方向</a:t>
            </a:r>
            <a:r>
              <a:rPr lang="ja-JP" altLang="en-US" b="1" dirty="0">
                <a:solidFill>
                  <a:srgbClr val="FF0000"/>
                </a:solidFill>
              </a:rPr>
              <a:t>角度</a:t>
            </a:r>
            <a:r>
              <a:rPr lang="ja-JP" altLang="en-US" dirty="0" smtClean="0">
                <a:solidFill>
                  <a:srgbClr val="FF0000"/>
                </a:solidFill>
              </a:rPr>
              <a:t>をもらって</a:t>
            </a:r>
            <a:endParaRPr lang="en-US" altLang="ja-JP" dirty="0" smtClean="0">
              <a:solidFill>
                <a:srgbClr val="FF0000"/>
              </a:solidFill>
            </a:endParaRPr>
          </a:p>
          <a:p>
            <a:r>
              <a:rPr lang="ja-JP" altLang="en-US" dirty="0" smtClean="0">
                <a:solidFill>
                  <a:srgbClr val="FF0000"/>
                </a:solidFill>
              </a:rPr>
              <a:t>移動します。</a:t>
            </a:r>
            <a:endParaRPr kumimoji="1" lang="en-US" altLang="ja-JP" dirty="0" smtClean="0">
              <a:solidFill>
                <a:srgbClr val="FF0000"/>
              </a:solidFill>
            </a:endParaRPr>
          </a:p>
          <a:p>
            <a:endParaRPr kumimoji="1" lang="ja-JP" altLang="en-US" dirty="0"/>
          </a:p>
        </p:txBody>
      </p:sp>
    </p:spTree>
    <p:extLst>
      <p:ext uri="{BB962C8B-B14F-4D97-AF65-F5344CB8AC3E}">
        <p14:creationId xmlns:p14="http://schemas.microsoft.com/office/powerpoint/2010/main" val="126638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253"/>
            <a:ext cx="7568867" cy="369332"/>
          </a:xfrm>
          <a:prstGeom prst="rect">
            <a:avLst/>
          </a:prstGeom>
          <a:noFill/>
        </p:spPr>
        <p:txBody>
          <a:bodyPr wrap="none" rtlCol="0">
            <a:spAutoFit/>
          </a:bodyPr>
          <a:lstStyle/>
          <a:p>
            <a:r>
              <a:rPr kumimoji="1" lang="ja-JP" altLang="en-US" dirty="0" smtClean="0"/>
              <a:t>・拡散用弾丸の</a:t>
            </a:r>
            <a:r>
              <a:rPr lang="en-US" altLang="ja-JP" dirty="0" err="1"/>
              <a:t>A</a:t>
            </a:r>
            <a:r>
              <a:rPr lang="en-US" altLang="ja-JP" dirty="0" err="1" smtClean="0"/>
              <a:t>ngleBullet</a:t>
            </a:r>
            <a:r>
              <a:rPr lang="en-US" altLang="ja-JP" dirty="0" smtClean="0"/>
              <a:t> .</a:t>
            </a:r>
            <a:r>
              <a:rPr kumimoji="1" lang="en-US" altLang="ja-JP" dirty="0" err="1" smtClean="0"/>
              <a:t>cpp</a:t>
            </a:r>
            <a:r>
              <a:rPr kumimoji="1" lang="ja-JP" altLang="en-US" dirty="0" smtClean="0"/>
              <a:t>と</a:t>
            </a:r>
            <a:r>
              <a:rPr kumimoji="1" lang="en-US" altLang="ja-JP" dirty="0" smtClean="0"/>
              <a:t>h</a:t>
            </a:r>
            <a:r>
              <a:rPr kumimoji="1" lang="ja-JP" altLang="en-US" dirty="0" smtClean="0"/>
              <a:t>を作</a:t>
            </a:r>
            <a:r>
              <a:rPr lang="ja-JP" altLang="en-US" dirty="0"/>
              <a:t>り</a:t>
            </a:r>
            <a:r>
              <a:rPr lang="ja-JP" altLang="en-US" dirty="0" smtClean="0"/>
              <a:t>、</a:t>
            </a:r>
            <a:r>
              <a:rPr lang="ja-JP" altLang="en-US" dirty="0"/>
              <a:t>敵機</a:t>
            </a:r>
            <a:r>
              <a:rPr lang="ja-JP" altLang="en-US" dirty="0" smtClean="0"/>
              <a:t>弾丸を元に</a:t>
            </a:r>
            <a:r>
              <a:rPr lang="en-US" altLang="ja-JP" dirty="0" err="1" smtClean="0"/>
              <a:t>AngleBullet</a:t>
            </a:r>
            <a:r>
              <a:rPr lang="ja-JP" altLang="en-US" dirty="0" smtClean="0"/>
              <a:t>を作成</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47" y="561855"/>
            <a:ext cx="1914525" cy="3581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V="1">
            <a:off x="1270859" y="1142187"/>
            <a:ext cx="0" cy="35412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947693" y="1496311"/>
            <a:ext cx="646331" cy="369332"/>
          </a:xfrm>
          <a:prstGeom prst="rect">
            <a:avLst/>
          </a:prstGeom>
          <a:solidFill>
            <a:schemeClr val="bg1"/>
          </a:solidFill>
          <a:ln>
            <a:solidFill>
              <a:schemeClr val="tx1"/>
            </a:solidFill>
          </a:ln>
        </p:spPr>
        <p:txBody>
          <a:bodyPr wrap="none">
            <a:spAutoFit/>
          </a:bodyPr>
          <a:lstStyle/>
          <a:p>
            <a:r>
              <a:rPr lang="ja-JP" altLang="en-US" dirty="0" smtClean="0"/>
              <a:t>追加</a:t>
            </a:r>
            <a:endParaRPr lang="ja-JP" alt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386" y="889941"/>
            <a:ext cx="2809875" cy="26765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テキスト ボックス 9"/>
          <p:cNvSpPr txBox="1"/>
          <p:nvPr/>
        </p:nvSpPr>
        <p:spPr>
          <a:xfrm>
            <a:off x="2245121" y="561854"/>
            <a:ext cx="1440202" cy="369332"/>
          </a:xfrm>
          <a:prstGeom prst="rect">
            <a:avLst/>
          </a:prstGeom>
          <a:noFill/>
        </p:spPr>
        <p:txBody>
          <a:bodyPr wrap="none" rtlCol="0">
            <a:spAutoFit/>
          </a:bodyPr>
          <a:lstStyle/>
          <a:p>
            <a:r>
              <a:rPr lang="en-US" altLang="ja-JP" dirty="0" err="1" smtClean="0"/>
              <a:t>AngleBullet.h</a:t>
            </a:r>
            <a:endParaRPr kumimoji="1" lang="ja-JP" altLang="en-US" dirty="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47" y="4577424"/>
            <a:ext cx="1666875" cy="1952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テキスト ボックス 14"/>
          <p:cNvSpPr txBox="1"/>
          <p:nvPr/>
        </p:nvSpPr>
        <p:spPr>
          <a:xfrm>
            <a:off x="231447" y="4216807"/>
            <a:ext cx="1412566" cy="369332"/>
          </a:xfrm>
          <a:prstGeom prst="rect">
            <a:avLst/>
          </a:prstGeom>
          <a:noFill/>
        </p:spPr>
        <p:txBody>
          <a:bodyPr wrap="none" rtlCol="0">
            <a:spAutoFit/>
          </a:bodyPr>
          <a:lstStyle/>
          <a:p>
            <a:r>
              <a:rPr lang="en-US" altLang="ja-JP" dirty="0" err="1"/>
              <a:t>GameHead.h</a:t>
            </a:r>
            <a:endParaRPr kumimoji="1" lang="ja-JP" altLang="en-US" dirty="0"/>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49" y="4577424"/>
            <a:ext cx="2200275" cy="1285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0" name="直線矢印コネクタ 19"/>
          <p:cNvCxnSpPr/>
          <p:nvPr/>
        </p:nvCxnSpPr>
        <p:spPr>
          <a:xfrm>
            <a:off x="988374" y="6032757"/>
            <a:ext cx="0" cy="2820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628382" y="5678633"/>
            <a:ext cx="646331" cy="369332"/>
          </a:xfrm>
          <a:prstGeom prst="rect">
            <a:avLst/>
          </a:prstGeom>
          <a:solidFill>
            <a:schemeClr val="bg1"/>
          </a:solidFill>
          <a:ln>
            <a:solidFill>
              <a:schemeClr val="tx1"/>
            </a:solidFill>
          </a:ln>
        </p:spPr>
        <p:txBody>
          <a:bodyPr wrap="none">
            <a:spAutoFit/>
          </a:bodyPr>
          <a:lstStyle/>
          <a:p>
            <a:r>
              <a:rPr lang="ja-JP" altLang="en-US" dirty="0" smtClean="0"/>
              <a:t>追加</a:t>
            </a:r>
            <a:endParaRPr lang="ja-JP" altLang="en-US" dirty="0"/>
          </a:p>
        </p:txBody>
      </p:sp>
      <p:cxnSp>
        <p:nvCxnSpPr>
          <p:cNvPr id="23" name="直線矢印コネクタ 22"/>
          <p:cNvCxnSpPr/>
          <p:nvPr/>
        </p:nvCxnSpPr>
        <p:spPr>
          <a:xfrm>
            <a:off x="2923276" y="5389819"/>
            <a:ext cx="0" cy="2820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2563284" y="5035695"/>
            <a:ext cx="646331" cy="369332"/>
          </a:xfrm>
          <a:prstGeom prst="rect">
            <a:avLst/>
          </a:prstGeom>
          <a:solidFill>
            <a:schemeClr val="bg1"/>
          </a:solidFill>
          <a:ln>
            <a:solidFill>
              <a:schemeClr val="tx1"/>
            </a:solidFill>
          </a:ln>
        </p:spPr>
        <p:txBody>
          <a:bodyPr wrap="none">
            <a:spAutoFit/>
          </a:bodyPr>
          <a:lstStyle/>
          <a:p>
            <a:r>
              <a:rPr lang="ja-JP" altLang="en-US" dirty="0" smtClean="0"/>
              <a:t>追加</a:t>
            </a:r>
            <a:endParaRPr lang="ja-JP" altLang="en-US" dirty="0"/>
          </a:p>
        </p:txBody>
      </p:sp>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7529" y="1033362"/>
            <a:ext cx="4150970" cy="4568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499" y="1013991"/>
            <a:ext cx="2317662" cy="2817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正方形/長方形 15"/>
          <p:cNvSpPr/>
          <p:nvPr/>
        </p:nvSpPr>
        <p:spPr>
          <a:xfrm>
            <a:off x="5197033" y="889941"/>
            <a:ext cx="6829063" cy="511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5197033" y="540382"/>
            <a:ext cx="1659813" cy="369332"/>
          </a:xfrm>
          <a:prstGeom prst="rect">
            <a:avLst/>
          </a:prstGeom>
          <a:noFill/>
        </p:spPr>
        <p:txBody>
          <a:bodyPr wrap="none" rtlCol="0">
            <a:spAutoFit/>
          </a:bodyPr>
          <a:lstStyle/>
          <a:p>
            <a:r>
              <a:rPr lang="en-US" altLang="ja-JP" dirty="0" smtClean="0"/>
              <a:t>AngleBullet.cpp</a:t>
            </a:r>
            <a:endParaRPr kumimoji="1" lang="ja-JP" altLang="en-US" dirty="0"/>
          </a:p>
        </p:txBody>
      </p:sp>
      <p:sp>
        <p:nvSpPr>
          <p:cNvPr id="2" name="テキスト ボックス 1"/>
          <p:cNvSpPr txBox="1"/>
          <p:nvPr/>
        </p:nvSpPr>
        <p:spPr>
          <a:xfrm>
            <a:off x="5197033" y="6314771"/>
            <a:ext cx="3773790" cy="369332"/>
          </a:xfrm>
          <a:prstGeom prst="rect">
            <a:avLst/>
          </a:prstGeom>
          <a:noFill/>
        </p:spPr>
        <p:txBody>
          <a:bodyPr wrap="none" rtlCol="0">
            <a:spAutoFit/>
          </a:bodyPr>
          <a:lstStyle/>
          <a:p>
            <a:r>
              <a:rPr lang="ja-JP" altLang="en-US"/>
              <a:t>弾丸</a:t>
            </a:r>
            <a:r>
              <a:rPr kumimoji="1" lang="ja-JP" altLang="en-US" smtClean="0"/>
              <a:t>敵機と同じ機能を持っています。</a:t>
            </a:r>
            <a:endParaRPr kumimoji="1" lang="en-US" altLang="ja-JP" smtClean="0"/>
          </a:p>
        </p:txBody>
      </p:sp>
      <p:sp>
        <p:nvSpPr>
          <p:cNvPr id="3" name="テキスト ボックス 2"/>
          <p:cNvSpPr txBox="1"/>
          <p:nvPr/>
        </p:nvSpPr>
        <p:spPr>
          <a:xfrm>
            <a:off x="2739089" y="3334204"/>
            <a:ext cx="816249" cy="230832"/>
          </a:xfrm>
          <a:prstGeom prst="rect">
            <a:avLst/>
          </a:prstGeom>
          <a:noFill/>
        </p:spPr>
        <p:txBody>
          <a:bodyPr wrap="none" rtlCol="0">
            <a:spAutoFit/>
          </a:bodyPr>
          <a:lstStyle/>
          <a:p>
            <a:r>
              <a:rPr lang="en-US" altLang="ja-JP" sz="900">
                <a:solidFill>
                  <a:schemeClr val="accent5">
                    <a:lumMod val="75000"/>
                  </a:schemeClr>
                </a:solidFill>
              </a:rPr>
              <a:t>f</a:t>
            </a:r>
            <a:r>
              <a:rPr kumimoji="1" lang="en-US" altLang="ja-JP" sz="900" smtClean="0">
                <a:solidFill>
                  <a:schemeClr val="accent5">
                    <a:lumMod val="75000"/>
                  </a:schemeClr>
                </a:solidFill>
              </a:rPr>
              <a:t>loat</a:t>
            </a:r>
            <a:r>
              <a:rPr kumimoji="1" lang="en-US" altLang="ja-JP" sz="900" smtClean="0"/>
              <a:t>     m_vy;</a:t>
            </a:r>
            <a:endParaRPr kumimoji="1" lang="ja-JP" altLang="en-US" sz="900"/>
          </a:p>
        </p:txBody>
      </p:sp>
    </p:spTree>
    <p:extLst>
      <p:ext uri="{BB962C8B-B14F-4D97-AF65-F5344CB8AC3E}">
        <p14:creationId xmlns:p14="http://schemas.microsoft.com/office/powerpoint/2010/main" val="70089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251361" cy="646331"/>
          </a:xfrm>
          <a:prstGeom prst="rect">
            <a:avLst/>
          </a:prstGeom>
          <a:noFill/>
        </p:spPr>
        <p:txBody>
          <a:bodyPr wrap="none" rtlCol="0">
            <a:spAutoFit/>
          </a:bodyPr>
          <a:lstStyle/>
          <a:p>
            <a:r>
              <a:rPr kumimoji="1" lang="ja-JP" altLang="en-US" smtClean="0"/>
              <a:t>・</a:t>
            </a:r>
            <a:r>
              <a:rPr lang="en-US" altLang="ja-JP" smtClean="0"/>
              <a:t>AngleBullet</a:t>
            </a:r>
            <a:r>
              <a:rPr lang="ja-JP" altLang="en-US" smtClean="0"/>
              <a:t>を改造しよう。</a:t>
            </a:r>
            <a:endParaRPr lang="en-US" altLang="ja-JP" smtClean="0"/>
          </a:p>
          <a:p>
            <a:r>
              <a:rPr kumimoji="1" lang="ja-JP" altLang="en-US"/>
              <a:t>　</a:t>
            </a:r>
            <a:r>
              <a:rPr lang="ja-JP" altLang="en-US" smtClean="0"/>
              <a:t>位置以外に、</a:t>
            </a:r>
            <a:r>
              <a:rPr kumimoji="1" lang="ja-JP" altLang="en-US" smtClean="0"/>
              <a:t>角度と速度を</a:t>
            </a:r>
            <a:r>
              <a:rPr kumimoji="1" lang="en-US" altLang="ja-JP" smtClean="0"/>
              <a:t>AngleBullet</a:t>
            </a:r>
            <a:r>
              <a:rPr lang="ja-JP" altLang="en-US" smtClean="0"/>
              <a:t>に情報を渡せるように改造していきましょう。</a:t>
            </a:r>
            <a:endParaRPr kumimoji="1" lang="ja-JP" altLang="en-US"/>
          </a:p>
        </p:txBody>
      </p:sp>
      <p:sp>
        <p:nvSpPr>
          <p:cNvPr id="6" name="正方形/長方形 5"/>
          <p:cNvSpPr/>
          <p:nvPr/>
        </p:nvSpPr>
        <p:spPr>
          <a:xfrm>
            <a:off x="325205" y="678478"/>
            <a:ext cx="1890197" cy="369332"/>
          </a:xfrm>
          <a:prstGeom prst="rect">
            <a:avLst/>
          </a:prstGeom>
        </p:spPr>
        <p:txBody>
          <a:bodyPr wrap="none">
            <a:spAutoFit/>
          </a:bodyPr>
          <a:lstStyle/>
          <a:p>
            <a:r>
              <a:rPr lang="en-US" altLang="ja-JP" smtClean="0"/>
              <a:t>CObjAngleBullet.h</a:t>
            </a:r>
            <a:endParaRPr lang="ja-JP" altLang="en-US"/>
          </a:p>
        </p:txBody>
      </p:sp>
      <p:pic>
        <p:nvPicPr>
          <p:cNvPr id="7" name="図 6"/>
          <p:cNvPicPr>
            <a:picLocks noChangeAspect="1"/>
          </p:cNvPicPr>
          <p:nvPr/>
        </p:nvPicPr>
        <p:blipFill>
          <a:blip r:embed="rId2"/>
          <a:stretch>
            <a:fillRect/>
          </a:stretch>
        </p:blipFill>
        <p:spPr>
          <a:xfrm>
            <a:off x="427298" y="1079957"/>
            <a:ext cx="5854551" cy="4418018"/>
          </a:xfrm>
          <a:prstGeom prst="rect">
            <a:avLst/>
          </a:prstGeom>
          <a:ln>
            <a:solidFill>
              <a:schemeClr val="tx1"/>
            </a:solidFill>
          </a:ln>
        </p:spPr>
      </p:pic>
      <p:cxnSp>
        <p:nvCxnSpPr>
          <p:cNvPr id="8" name="直線矢印コネクタ 7"/>
          <p:cNvCxnSpPr/>
          <p:nvPr/>
        </p:nvCxnSpPr>
        <p:spPr>
          <a:xfrm flipH="1">
            <a:off x="5116010" y="1811634"/>
            <a:ext cx="1270838" cy="10010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6386848" y="1442302"/>
            <a:ext cx="4509568" cy="369332"/>
          </a:xfrm>
          <a:prstGeom prst="rect">
            <a:avLst/>
          </a:prstGeom>
        </p:spPr>
        <p:txBody>
          <a:bodyPr wrap="none">
            <a:spAutoFit/>
          </a:bodyPr>
          <a:lstStyle/>
          <a:p>
            <a:r>
              <a:rPr lang="ja-JP" altLang="en-US" smtClean="0"/>
              <a:t>追加：角度と速度を入れるための引数を追加</a:t>
            </a:r>
            <a:endParaRPr lang="ja-JP" altLang="en-US" dirty="0"/>
          </a:p>
        </p:txBody>
      </p:sp>
      <p:cxnSp>
        <p:nvCxnSpPr>
          <p:cNvPr id="11" name="直線矢印コネクタ 10"/>
          <p:cNvCxnSpPr/>
          <p:nvPr/>
        </p:nvCxnSpPr>
        <p:spPr>
          <a:xfrm flipH="1">
            <a:off x="4125680" y="4057636"/>
            <a:ext cx="2344568" cy="83845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6281849" y="3656157"/>
            <a:ext cx="5761514" cy="369332"/>
          </a:xfrm>
          <a:prstGeom prst="rect">
            <a:avLst/>
          </a:prstGeom>
        </p:spPr>
        <p:txBody>
          <a:bodyPr wrap="none">
            <a:spAutoFit/>
          </a:bodyPr>
          <a:lstStyle/>
          <a:p>
            <a:r>
              <a:rPr lang="ja-JP" altLang="en-US" smtClean="0"/>
              <a:t>追加：引数から受け取る角度と速度を、入れるための変数</a:t>
            </a:r>
            <a:endParaRPr lang="ja-JP" altLang="en-US" dirty="0"/>
          </a:p>
        </p:txBody>
      </p:sp>
    </p:spTree>
    <p:extLst>
      <p:ext uri="{BB962C8B-B14F-4D97-AF65-F5344CB8AC3E}">
        <p14:creationId xmlns:p14="http://schemas.microsoft.com/office/powerpoint/2010/main" val="361017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0" y="0"/>
            <a:ext cx="7718716" cy="369332"/>
          </a:xfrm>
          <a:prstGeom prst="rect">
            <a:avLst/>
          </a:prstGeom>
          <a:noFill/>
        </p:spPr>
        <p:txBody>
          <a:bodyPr wrap="none" rtlCol="0">
            <a:spAutoFit/>
          </a:bodyPr>
          <a:lstStyle/>
          <a:p>
            <a:r>
              <a:rPr kumimoji="1" lang="ja-JP" altLang="en-US" smtClean="0"/>
              <a:t>・</a:t>
            </a:r>
            <a:r>
              <a:rPr lang="ja-JP" altLang="en-US"/>
              <a:t>情報を</a:t>
            </a:r>
            <a:r>
              <a:rPr lang="ja-JP" altLang="en-US" smtClean="0"/>
              <a:t>外部から持ってこれるように</a:t>
            </a:r>
            <a:r>
              <a:rPr lang="en-US" altLang="ja-JP" smtClean="0"/>
              <a:t>CObjAngleBullet.cpp</a:t>
            </a:r>
            <a:r>
              <a:rPr lang="ja-JP" altLang="en-US" smtClean="0"/>
              <a:t>の</a:t>
            </a:r>
            <a:r>
              <a:rPr kumimoji="1" lang="en-US" altLang="ja-JP" smtClean="0"/>
              <a:t>C</a:t>
            </a:r>
            <a:r>
              <a:rPr lang="en-US" altLang="ja-JP" smtClean="0"/>
              <a:t>onstructor</a:t>
            </a:r>
            <a:r>
              <a:rPr lang="ja-JP" altLang="en-US" smtClean="0"/>
              <a:t>を改造</a:t>
            </a:r>
            <a:endParaRPr kumimoji="1" lang="ja-JP" altLang="en-US"/>
          </a:p>
        </p:txBody>
      </p:sp>
      <p:pic>
        <p:nvPicPr>
          <p:cNvPr id="5" name="図 4"/>
          <p:cNvPicPr>
            <a:picLocks noChangeAspect="1"/>
          </p:cNvPicPr>
          <p:nvPr/>
        </p:nvPicPr>
        <p:blipFill>
          <a:blip r:embed="rId2"/>
          <a:stretch>
            <a:fillRect/>
          </a:stretch>
        </p:blipFill>
        <p:spPr>
          <a:xfrm>
            <a:off x="346811" y="507778"/>
            <a:ext cx="6203982" cy="1309447"/>
          </a:xfrm>
          <a:prstGeom prst="rect">
            <a:avLst/>
          </a:prstGeom>
          <a:ln>
            <a:solidFill>
              <a:schemeClr val="tx1"/>
            </a:solidFill>
          </a:ln>
        </p:spPr>
      </p:pic>
      <p:cxnSp>
        <p:nvCxnSpPr>
          <p:cNvPr id="6" name="直線矢印コネクタ 5"/>
          <p:cNvCxnSpPr/>
          <p:nvPr/>
        </p:nvCxnSpPr>
        <p:spPr>
          <a:xfrm flipH="1" flipV="1">
            <a:off x="5510255" y="798653"/>
            <a:ext cx="1388255" cy="31856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814284" y="945104"/>
            <a:ext cx="3199915" cy="369332"/>
          </a:xfrm>
          <a:prstGeom prst="rect">
            <a:avLst/>
          </a:prstGeom>
        </p:spPr>
        <p:txBody>
          <a:bodyPr wrap="none">
            <a:spAutoFit/>
          </a:bodyPr>
          <a:lstStyle/>
          <a:p>
            <a:r>
              <a:rPr lang="ja-JP" altLang="en-US" smtClean="0"/>
              <a:t>追加：引数に角度と速度を追加</a:t>
            </a:r>
            <a:endParaRPr lang="ja-JP" altLang="en-US" dirty="0"/>
          </a:p>
        </p:txBody>
      </p:sp>
      <p:sp>
        <p:nvSpPr>
          <p:cNvPr id="9" name="正方形/長方形 8"/>
          <p:cNvSpPr/>
          <p:nvPr/>
        </p:nvSpPr>
        <p:spPr>
          <a:xfrm>
            <a:off x="6826741" y="1314436"/>
            <a:ext cx="4495141" cy="369332"/>
          </a:xfrm>
          <a:prstGeom prst="rect">
            <a:avLst/>
          </a:prstGeom>
        </p:spPr>
        <p:txBody>
          <a:bodyPr wrap="none">
            <a:spAutoFit/>
          </a:bodyPr>
          <a:lstStyle/>
          <a:p>
            <a:r>
              <a:rPr lang="ja-JP" altLang="en-US" smtClean="0"/>
              <a:t>追加：引数からの角度と速度を変数に入れる</a:t>
            </a:r>
            <a:endParaRPr lang="ja-JP" altLang="en-US" dirty="0"/>
          </a:p>
        </p:txBody>
      </p:sp>
      <p:cxnSp>
        <p:nvCxnSpPr>
          <p:cNvPr id="10" name="直線矢印コネクタ 9"/>
          <p:cNvCxnSpPr>
            <a:stCxn id="9" idx="1"/>
          </p:cNvCxnSpPr>
          <p:nvPr/>
        </p:nvCxnSpPr>
        <p:spPr>
          <a:xfrm flipH="1" flipV="1">
            <a:off x="2127421" y="1432154"/>
            <a:ext cx="4699320" cy="6694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a:stretch>
            <a:fillRect/>
          </a:stretch>
        </p:blipFill>
        <p:spPr>
          <a:xfrm>
            <a:off x="346811" y="1934943"/>
            <a:ext cx="6200155" cy="1179110"/>
          </a:xfrm>
          <a:prstGeom prst="rect">
            <a:avLst/>
          </a:prstGeom>
          <a:ln>
            <a:solidFill>
              <a:schemeClr val="tx1"/>
            </a:solidFill>
          </a:ln>
        </p:spPr>
      </p:pic>
      <p:cxnSp>
        <p:nvCxnSpPr>
          <p:cNvPr id="14" name="直線矢印コネクタ 13"/>
          <p:cNvCxnSpPr/>
          <p:nvPr/>
        </p:nvCxnSpPr>
        <p:spPr>
          <a:xfrm flipH="1">
            <a:off x="2580763" y="2065655"/>
            <a:ext cx="4233520" cy="46931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826740" y="1912729"/>
            <a:ext cx="4050211" cy="369332"/>
          </a:xfrm>
          <a:prstGeom prst="rect">
            <a:avLst/>
          </a:prstGeom>
          <a:noFill/>
        </p:spPr>
        <p:txBody>
          <a:bodyPr wrap="none" rtlCol="0">
            <a:spAutoFit/>
          </a:bodyPr>
          <a:lstStyle/>
          <a:p>
            <a:r>
              <a:rPr lang="ja-JP" altLang="en-US" smtClean="0"/>
              <a:t>更新：移動</a:t>
            </a:r>
            <a:r>
              <a:rPr lang="en-US" altLang="ja-JP" smtClean="0"/>
              <a:t>Vector</a:t>
            </a:r>
            <a:r>
              <a:rPr lang="ja-JP" altLang="en-US" smtClean="0"/>
              <a:t>に角度の方向を入れる</a:t>
            </a:r>
            <a:endParaRPr kumimoji="1" lang="ja-JP" altLang="en-US"/>
          </a:p>
        </p:txBody>
      </p:sp>
      <p:pic>
        <p:nvPicPr>
          <p:cNvPr id="18" name="図 17"/>
          <p:cNvPicPr>
            <a:picLocks noChangeAspect="1"/>
          </p:cNvPicPr>
          <p:nvPr/>
        </p:nvPicPr>
        <p:blipFill>
          <a:blip r:embed="rId4"/>
          <a:stretch>
            <a:fillRect/>
          </a:stretch>
        </p:blipFill>
        <p:spPr>
          <a:xfrm>
            <a:off x="346811" y="3246802"/>
            <a:ext cx="6176201" cy="1399029"/>
          </a:xfrm>
          <a:prstGeom prst="rect">
            <a:avLst/>
          </a:prstGeom>
          <a:ln>
            <a:solidFill>
              <a:schemeClr val="tx1"/>
            </a:solidFill>
          </a:ln>
        </p:spPr>
      </p:pic>
      <p:cxnSp>
        <p:nvCxnSpPr>
          <p:cNvPr id="19" name="直線矢印コネクタ 18"/>
          <p:cNvCxnSpPr/>
          <p:nvPr/>
        </p:nvCxnSpPr>
        <p:spPr>
          <a:xfrm flipH="1">
            <a:off x="2312741" y="3377515"/>
            <a:ext cx="4513294" cy="66801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813578" y="3239015"/>
            <a:ext cx="4322017" cy="646331"/>
          </a:xfrm>
          <a:prstGeom prst="rect">
            <a:avLst/>
          </a:prstGeom>
          <a:noFill/>
        </p:spPr>
        <p:txBody>
          <a:bodyPr wrap="none" rtlCol="0">
            <a:spAutoFit/>
          </a:bodyPr>
          <a:lstStyle/>
          <a:p>
            <a:r>
              <a:rPr kumimoji="1" lang="ja-JP" altLang="en-US" smtClean="0"/>
              <a:t>更新：速度が</a:t>
            </a:r>
            <a:r>
              <a:rPr kumimoji="1" lang="en-US" altLang="ja-JP" smtClean="0"/>
              <a:t>5.0</a:t>
            </a:r>
            <a:r>
              <a:rPr kumimoji="1" lang="ja-JP" altLang="en-US" smtClean="0"/>
              <a:t>の定数から</a:t>
            </a:r>
            <a:r>
              <a:rPr kumimoji="1" lang="en-US" altLang="ja-JP" smtClean="0"/>
              <a:t>m_speed</a:t>
            </a:r>
            <a:r>
              <a:rPr kumimoji="1" lang="ja-JP" altLang="en-US" smtClean="0"/>
              <a:t>にして</a:t>
            </a:r>
            <a:endParaRPr kumimoji="1" lang="en-US" altLang="ja-JP" smtClean="0"/>
          </a:p>
          <a:p>
            <a:r>
              <a:rPr lang="ja-JP" altLang="en-US"/>
              <a:t>外部</a:t>
            </a:r>
            <a:r>
              <a:rPr lang="ja-JP" altLang="en-US" smtClean="0"/>
              <a:t>からの速度を使えるようにした。</a:t>
            </a:r>
            <a:endParaRPr kumimoji="1" lang="ja-JP" altLang="en-US"/>
          </a:p>
        </p:txBody>
      </p:sp>
      <p:sp>
        <p:nvSpPr>
          <p:cNvPr id="22" name="テキスト ボックス 21"/>
          <p:cNvSpPr txBox="1"/>
          <p:nvPr/>
        </p:nvSpPr>
        <p:spPr>
          <a:xfrm>
            <a:off x="0" y="4645548"/>
            <a:ext cx="8052204" cy="369332"/>
          </a:xfrm>
          <a:prstGeom prst="rect">
            <a:avLst/>
          </a:prstGeom>
          <a:noFill/>
        </p:spPr>
        <p:txBody>
          <a:bodyPr wrap="none" rtlCol="0">
            <a:spAutoFit/>
          </a:bodyPr>
          <a:lstStyle/>
          <a:p>
            <a:r>
              <a:rPr kumimoji="1" lang="ja-JP" altLang="en-US" smtClean="0"/>
              <a:t>・ここで拡散用の角度弾丸がうまく行ってるかどうか確認</a:t>
            </a:r>
            <a:r>
              <a:rPr lang="ja-JP" altLang="en-US" smtClean="0"/>
              <a:t>。</a:t>
            </a:r>
            <a:r>
              <a:rPr lang="en-US" altLang="ja-JP" smtClean="0"/>
              <a:t>SceneMain.cpp</a:t>
            </a:r>
            <a:r>
              <a:rPr lang="ja-JP" altLang="en-US" smtClean="0"/>
              <a:t>に追加</a:t>
            </a:r>
            <a:endParaRPr kumimoji="1" lang="en-US" altLang="ja-JP" smtClean="0"/>
          </a:p>
        </p:txBody>
      </p:sp>
      <p:pic>
        <p:nvPicPr>
          <p:cNvPr id="23" name="図 22"/>
          <p:cNvPicPr>
            <a:picLocks noChangeAspect="1"/>
          </p:cNvPicPr>
          <p:nvPr/>
        </p:nvPicPr>
        <p:blipFill>
          <a:blip r:embed="rId5"/>
          <a:stretch>
            <a:fillRect/>
          </a:stretch>
        </p:blipFill>
        <p:spPr>
          <a:xfrm>
            <a:off x="330877" y="5025765"/>
            <a:ext cx="9749528" cy="1018422"/>
          </a:xfrm>
          <a:prstGeom prst="rect">
            <a:avLst/>
          </a:prstGeom>
          <a:ln>
            <a:solidFill>
              <a:schemeClr val="tx1"/>
            </a:solidFill>
          </a:ln>
        </p:spPr>
      </p:pic>
      <p:cxnSp>
        <p:nvCxnSpPr>
          <p:cNvPr id="24" name="直線矢印コネクタ 23"/>
          <p:cNvCxnSpPr/>
          <p:nvPr/>
        </p:nvCxnSpPr>
        <p:spPr>
          <a:xfrm flipH="1">
            <a:off x="6014476" y="5261424"/>
            <a:ext cx="868100" cy="29245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448526" y="5138194"/>
            <a:ext cx="5474576" cy="369332"/>
          </a:xfrm>
          <a:prstGeom prst="rect">
            <a:avLst/>
          </a:prstGeom>
          <a:solidFill>
            <a:schemeClr val="bg1"/>
          </a:solidFill>
          <a:ln>
            <a:solidFill>
              <a:schemeClr val="tx1"/>
            </a:solidFill>
          </a:ln>
        </p:spPr>
        <p:txBody>
          <a:bodyPr wrap="none">
            <a:spAutoFit/>
          </a:bodyPr>
          <a:lstStyle/>
          <a:p>
            <a:r>
              <a:rPr lang="ja-JP" altLang="en-US" smtClean="0"/>
              <a:t>追加：テスト用角度</a:t>
            </a:r>
            <a:r>
              <a:rPr lang="en-US" altLang="ja-JP" smtClean="0"/>
              <a:t>45°,</a:t>
            </a:r>
            <a:r>
              <a:rPr lang="ja-JP" altLang="en-US" smtClean="0"/>
              <a:t>　速度　</a:t>
            </a:r>
            <a:r>
              <a:rPr lang="en-US" altLang="ja-JP" smtClean="0"/>
              <a:t>5.0</a:t>
            </a:r>
            <a:r>
              <a:rPr lang="ja-JP" altLang="en-US" smtClean="0"/>
              <a:t>　の弾丸出してみる</a:t>
            </a:r>
            <a:endParaRPr lang="ja-JP" altLang="en-US" dirty="0"/>
          </a:p>
        </p:txBody>
      </p:sp>
      <p:sp>
        <p:nvSpPr>
          <p:cNvPr id="29" name="テキスト ボックス 28"/>
          <p:cNvSpPr txBox="1"/>
          <p:nvPr/>
        </p:nvSpPr>
        <p:spPr>
          <a:xfrm>
            <a:off x="48520" y="6095643"/>
            <a:ext cx="8784777" cy="369332"/>
          </a:xfrm>
          <a:prstGeom prst="rect">
            <a:avLst/>
          </a:prstGeom>
          <a:noFill/>
        </p:spPr>
        <p:txBody>
          <a:bodyPr wrap="none" rtlCol="0">
            <a:spAutoFit/>
          </a:bodyPr>
          <a:lstStyle/>
          <a:p>
            <a:r>
              <a:rPr kumimoji="1" lang="ja-JP" altLang="en-US" smtClean="0"/>
              <a:t>角度</a:t>
            </a:r>
            <a:r>
              <a:rPr kumimoji="1" lang="en-US" altLang="ja-JP" smtClean="0"/>
              <a:t>45</a:t>
            </a:r>
            <a:r>
              <a:rPr kumimoji="1" lang="ja-JP" altLang="en-US" smtClean="0"/>
              <a:t>で発射してみると右下に移動すると思います。それは、Ｙ軸は</a:t>
            </a:r>
            <a:r>
              <a:rPr kumimoji="1" lang="en-US" altLang="ja-JP" smtClean="0"/>
              <a:t>+</a:t>
            </a:r>
            <a:r>
              <a:rPr kumimoji="1" lang="ja-JP" altLang="en-US" smtClean="0"/>
              <a:t>と</a:t>
            </a:r>
            <a:r>
              <a:rPr kumimoji="1" lang="en-US" altLang="ja-JP" smtClean="0"/>
              <a:t>-</a:t>
            </a:r>
            <a:r>
              <a:rPr kumimoji="1" lang="ja-JP" altLang="en-US" smtClean="0"/>
              <a:t>が逆だからです。</a:t>
            </a:r>
            <a:endParaRPr kumimoji="1" lang="ja-JP" altLang="en-US"/>
          </a:p>
        </p:txBody>
      </p:sp>
    </p:spTree>
    <p:extLst>
      <p:ext uri="{BB962C8B-B14F-4D97-AF65-F5344CB8AC3E}">
        <p14:creationId xmlns:p14="http://schemas.microsoft.com/office/powerpoint/2010/main" val="84281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6299"/>
            <a:ext cx="2499402" cy="369332"/>
          </a:xfrm>
          <a:prstGeom prst="rect">
            <a:avLst/>
          </a:prstGeom>
          <a:noFill/>
        </p:spPr>
        <p:txBody>
          <a:bodyPr wrap="none" rtlCol="0">
            <a:spAutoFit/>
          </a:bodyPr>
          <a:lstStyle/>
          <a:p>
            <a:r>
              <a:rPr kumimoji="1" lang="ja-JP" altLang="en-US" smtClean="0"/>
              <a:t>・こんな感じになります。</a:t>
            </a:r>
            <a:endParaRPr kumimoji="1" lang="ja-JP" altLang="en-US"/>
          </a:p>
        </p:txBody>
      </p:sp>
      <p:pic>
        <p:nvPicPr>
          <p:cNvPr id="5" name="図 4"/>
          <p:cNvPicPr>
            <a:picLocks noChangeAspect="1"/>
          </p:cNvPicPr>
          <p:nvPr/>
        </p:nvPicPr>
        <p:blipFill>
          <a:blip r:embed="rId2"/>
          <a:stretch>
            <a:fillRect/>
          </a:stretch>
        </p:blipFill>
        <p:spPr>
          <a:xfrm>
            <a:off x="617256" y="719860"/>
            <a:ext cx="2276475" cy="1876425"/>
          </a:xfrm>
          <a:prstGeom prst="rect">
            <a:avLst/>
          </a:prstGeom>
        </p:spPr>
      </p:pic>
      <p:cxnSp>
        <p:nvCxnSpPr>
          <p:cNvPr id="6" name="直線矢印コネクタ 5"/>
          <p:cNvCxnSpPr/>
          <p:nvPr/>
        </p:nvCxnSpPr>
        <p:spPr>
          <a:xfrm>
            <a:off x="1655180" y="1377387"/>
            <a:ext cx="555585" cy="4514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17256" y="719860"/>
            <a:ext cx="2276475" cy="0"/>
          </a:xfrm>
          <a:prstGeom prst="straightConnector1">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617256" y="741080"/>
            <a:ext cx="28876" cy="1855205"/>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893731" y="535193"/>
            <a:ext cx="651140" cy="369332"/>
          </a:xfrm>
          <a:prstGeom prst="rect">
            <a:avLst/>
          </a:prstGeom>
          <a:noFill/>
        </p:spPr>
        <p:txBody>
          <a:bodyPr wrap="none" rtlCol="0">
            <a:spAutoFit/>
          </a:bodyPr>
          <a:lstStyle/>
          <a:p>
            <a:r>
              <a:rPr kumimoji="1" lang="en-US" altLang="ja-JP" smtClean="0"/>
              <a:t>+X</a:t>
            </a:r>
            <a:r>
              <a:rPr kumimoji="1" lang="ja-JP" altLang="en-US" smtClean="0"/>
              <a:t>軸</a:t>
            </a:r>
            <a:endParaRPr kumimoji="1" lang="ja-JP" altLang="en-US"/>
          </a:p>
        </p:txBody>
      </p:sp>
      <p:sp>
        <p:nvSpPr>
          <p:cNvPr id="15" name="テキスト ボックス 14"/>
          <p:cNvSpPr txBox="1"/>
          <p:nvPr/>
        </p:nvSpPr>
        <p:spPr>
          <a:xfrm>
            <a:off x="267059" y="2596285"/>
            <a:ext cx="643125" cy="369332"/>
          </a:xfrm>
          <a:prstGeom prst="rect">
            <a:avLst/>
          </a:prstGeom>
          <a:noFill/>
        </p:spPr>
        <p:txBody>
          <a:bodyPr wrap="none" rtlCol="0">
            <a:spAutoFit/>
          </a:bodyPr>
          <a:lstStyle/>
          <a:p>
            <a:r>
              <a:rPr kumimoji="1" lang="en-US" altLang="ja-JP" smtClean="0"/>
              <a:t>+Y</a:t>
            </a:r>
            <a:r>
              <a:rPr kumimoji="1" lang="ja-JP" altLang="en-US" smtClean="0"/>
              <a:t>軸</a:t>
            </a:r>
            <a:endParaRPr kumimoji="1" lang="ja-JP" altLang="en-US"/>
          </a:p>
        </p:txBody>
      </p:sp>
      <p:pic>
        <p:nvPicPr>
          <p:cNvPr id="16" name="図 15"/>
          <p:cNvPicPr>
            <a:picLocks noChangeAspect="1"/>
          </p:cNvPicPr>
          <p:nvPr/>
        </p:nvPicPr>
        <p:blipFill>
          <a:blip r:embed="rId3"/>
          <a:stretch>
            <a:fillRect/>
          </a:stretch>
        </p:blipFill>
        <p:spPr>
          <a:xfrm>
            <a:off x="4014171" y="1181996"/>
            <a:ext cx="2842405" cy="842194"/>
          </a:xfrm>
          <a:prstGeom prst="rect">
            <a:avLst/>
          </a:prstGeom>
          <a:ln>
            <a:solidFill>
              <a:schemeClr val="tx1"/>
            </a:solidFill>
          </a:ln>
        </p:spPr>
      </p:pic>
      <p:cxnSp>
        <p:nvCxnSpPr>
          <p:cNvPr id="19" name="直線矢印コネクタ 18"/>
          <p:cNvCxnSpPr/>
          <p:nvPr/>
        </p:nvCxnSpPr>
        <p:spPr>
          <a:xfrm>
            <a:off x="5420441" y="2148541"/>
            <a:ext cx="7092" cy="79301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4"/>
          <a:stretch>
            <a:fillRect/>
          </a:stretch>
        </p:blipFill>
        <p:spPr>
          <a:xfrm>
            <a:off x="4014171" y="3359015"/>
            <a:ext cx="2826724" cy="906685"/>
          </a:xfrm>
          <a:prstGeom prst="rect">
            <a:avLst/>
          </a:prstGeom>
          <a:ln>
            <a:solidFill>
              <a:schemeClr val="tx1"/>
            </a:solidFill>
          </a:ln>
        </p:spPr>
      </p:pic>
      <p:pic>
        <p:nvPicPr>
          <p:cNvPr id="22" name="図 21"/>
          <p:cNvPicPr>
            <a:picLocks noChangeAspect="1"/>
          </p:cNvPicPr>
          <p:nvPr/>
        </p:nvPicPr>
        <p:blipFill>
          <a:blip r:embed="rId5"/>
          <a:stretch>
            <a:fillRect/>
          </a:stretch>
        </p:blipFill>
        <p:spPr>
          <a:xfrm>
            <a:off x="646132" y="3150284"/>
            <a:ext cx="2152650" cy="1600200"/>
          </a:xfrm>
          <a:prstGeom prst="rect">
            <a:avLst/>
          </a:prstGeom>
        </p:spPr>
      </p:pic>
      <p:cxnSp>
        <p:nvCxnSpPr>
          <p:cNvPr id="23" name="直線矢印コネクタ 22"/>
          <p:cNvCxnSpPr/>
          <p:nvPr/>
        </p:nvCxnSpPr>
        <p:spPr>
          <a:xfrm>
            <a:off x="646132" y="3150284"/>
            <a:ext cx="2276475" cy="0"/>
          </a:xfrm>
          <a:prstGeom prst="straightConnector1">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646132" y="3171504"/>
            <a:ext cx="28876" cy="1855205"/>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922607" y="2965617"/>
            <a:ext cx="651140" cy="369332"/>
          </a:xfrm>
          <a:prstGeom prst="rect">
            <a:avLst/>
          </a:prstGeom>
          <a:noFill/>
        </p:spPr>
        <p:txBody>
          <a:bodyPr wrap="none" rtlCol="0">
            <a:spAutoFit/>
          </a:bodyPr>
          <a:lstStyle/>
          <a:p>
            <a:r>
              <a:rPr kumimoji="1" lang="en-US" altLang="ja-JP" smtClean="0"/>
              <a:t>+X</a:t>
            </a:r>
            <a:r>
              <a:rPr kumimoji="1" lang="ja-JP" altLang="en-US" smtClean="0"/>
              <a:t>軸</a:t>
            </a:r>
            <a:endParaRPr kumimoji="1" lang="ja-JP" altLang="en-US"/>
          </a:p>
        </p:txBody>
      </p:sp>
      <p:sp>
        <p:nvSpPr>
          <p:cNvPr id="26" name="テキスト ボックス 25"/>
          <p:cNvSpPr txBox="1"/>
          <p:nvPr/>
        </p:nvSpPr>
        <p:spPr>
          <a:xfrm>
            <a:off x="295935" y="5026709"/>
            <a:ext cx="643125" cy="369332"/>
          </a:xfrm>
          <a:prstGeom prst="rect">
            <a:avLst/>
          </a:prstGeom>
          <a:noFill/>
        </p:spPr>
        <p:txBody>
          <a:bodyPr wrap="none" rtlCol="0">
            <a:spAutoFit/>
          </a:bodyPr>
          <a:lstStyle/>
          <a:p>
            <a:r>
              <a:rPr kumimoji="1" lang="en-US" altLang="ja-JP" smtClean="0"/>
              <a:t>+Y</a:t>
            </a:r>
            <a:r>
              <a:rPr kumimoji="1" lang="ja-JP" altLang="en-US" smtClean="0"/>
              <a:t>軸</a:t>
            </a:r>
            <a:endParaRPr kumimoji="1" lang="ja-JP" altLang="en-US"/>
          </a:p>
        </p:txBody>
      </p:sp>
      <p:cxnSp>
        <p:nvCxnSpPr>
          <p:cNvPr id="28" name="直線矢印コネクタ 27"/>
          <p:cNvCxnSpPr/>
          <p:nvPr/>
        </p:nvCxnSpPr>
        <p:spPr>
          <a:xfrm flipV="1">
            <a:off x="1377387" y="3812357"/>
            <a:ext cx="671332" cy="4533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3880126" y="2965617"/>
            <a:ext cx="2109808" cy="369332"/>
          </a:xfrm>
          <a:prstGeom prst="rect">
            <a:avLst/>
          </a:prstGeom>
        </p:spPr>
        <p:txBody>
          <a:bodyPr wrap="none">
            <a:spAutoFit/>
          </a:bodyPr>
          <a:lstStyle/>
          <a:p>
            <a:r>
              <a:rPr lang="en-US" altLang="ja-JP"/>
              <a:t>CObjAngleBullet.cpp</a:t>
            </a:r>
            <a:endParaRPr lang="ja-JP" altLang="en-US"/>
          </a:p>
        </p:txBody>
      </p:sp>
      <p:sp>
        <p:nvSpPr>
          <p:cNvPr id="32" name="正方形/長方形 31"/>
          <p:cNvSpPr/>
          <p:nvPr/>
        </p:nvSpPr>
        <p:spPr>
          <a:xfrm>
            <a:off x="3880126" y="837782"/>
            <a:ext cx="2109808" cy="369332"/>
          </a:xfrm>
          <a:prstGeom prst="rect">
            <a:avLst/>
          </a:prstGeom>
        </p:spPr>
        <p:txBody>
          <a:bodyPr wrap="none">
            <a:spAutoFit/>
          </a:bodyPr>
          <a:lstStyle/>
          <a:p>
            <a:r>
              <a:rPr lang="en-US" altLang="ja-JP"/>
              <a:t>CObjAngleBullet.cpp</a:t>
            </a:r>
            <a:endParaRPr lang="ja-JP" altLang="en-US"/>
          </a:p>
        </p:txBody>
      </p:sp>
      <p:sp>
        <p:nvSpPr>
          <p:cNvPr id="34" name="テキスト ボックス 33"/>
          <p:cNvSpPr txBox="1"/>
          <p:nvPr/>
        </p:nvSpPr>
        <p:spPr>
          <a:xfrm>
            <a:off x="6965715" y="3627691"/>
            <a:ext cx="3995004" cy="369332"/>
          </a:xfrm>
          <a:prstGeom prst="rect">
            <a:avLst/>
          </a:prstGeom>
          <a:noFill/>
        </p:spPr>
        <p:txBody>
          <a:bodyPr wrap="none" rtlCol="0">
            <a:spAutoFit/>
          </a:bodyPr>
          <a:lstStyle/>
          <a:p>
            <a:r>
              <a:rPr lang="en-US" altLang="ja-JP" smtClean="0"/>
              <a:t>Y</a:t>
            </a:r>
            <a:r>
              <a:rPr lang="ja-JP" altLang="en-US" smtClean="0"/>
              <a:t>軸が</a:t>
            </a:r>
            <a:r>
              <a:rPr lang="ja-JP" altLang="en-US"/>
              <a:t>反対</a:t>
            </a:r>
            <a:r>
              <a:rPr lang="ja-JP" altLang="en-US" smtClean="0"/>
              <a:t>なので</a:t>
            </a:r>
            <a:r>
              <a:rPr lang="en-US" altLang="ja-JP" smtClean="0"/>
              <a:t>m_y</a:t>
            </a:r>
            <a:r>
              <a:rPr kumimoji="1" lang="ja-JP" altLang="en-US" smtClean="0"/>
              <a:t>は</a:t>
            </a:r>
            <a:r>
              <a:rPr lang="ja-JP" altLang="en-US"/>
              <a:t>－</a:t>
            </a:r>
            <a:r>
              <a:rPr kumimoji="1" lang="ja-JP" altLang="en-US" smtClean="0"/>
              <a:t>にしましょう。</a:t>
            </a:r>
            <a:endParaRPr kumimoji="1" lang="ja-JP" altLang="en-US"/>
          </a:p>
        </p:txBody>
      </p:sp>
    </p:spTree>
    <p:extLst>
      <p:ext uri="{BB962C8B-B14F-4D97-AF65-F5344CB8AC3E}">
        <p14:creationId xmlns:p14="http://schemas.microsoft.com/office/powerpoint/2010/main" val="153452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58237" cy="369332"/>
          </a:xfrm>
          <a:prstGeom prst="rect">
            <a:avLst/>
          </a:prstGeom>
          <a:noFill/>
        </p:spPr>
        <p:txBody>
          <a:bodyPr wrap="none" rtlCol="0">
            <a:spAutoFit/>
          </a:bodyPr>
          <a:lstStyle/>
          <a:p>
            <a:r>
              <a:rPr kumimoji="1" lang="ja-JP" altLang="en-US" smtClean="0"/>
              <a:t>・</a:t>
            </a:r>
            <a:r>
              <a:rPr lang="ja-JP" altLang="en-US" smtClean="0"/>
              <a:t>描画する弾丸に回転を加える</a:t>
            </a:r>
            <a:endParaRPr kumimoji="1" lang="ja-JP" altLang="en-US"/>
          </a:p>
        </p:txBody>
      </p:sp>
      <p:pic>
        <p:nvPicPr>
          <p:cNvPr id="5" name="図 4"/>
          <p:cNvPicPr>
            <a:picLocks noChangeAspect="1"/>
          </p:cNvPicPr>
          <p:nvPr/>
        </p:nvPicPr>
        <p:blipFill>
          <a:blip r:embed="rId2"/>
          <a:stretch>
            <a:fillRect/>
          </a:stretch>
        </p:blipFill>
        <p:spPr>
          <a:xfrm>
            <a:off x="212685" y="4934974"/>
            <a:ext cx="1905000" cy="1571625"/>
          </a:xfrm>
          <a:prstGeom prst="rect">
            <a:avLst/>
          </a:prstGeom>
        </p:spPr>
      </p:pic>
      <p:sp>
        <p:nvSpPr>
          <p:cNvPr id="8" name="テキスト ボックス 7"/>
          <p:cNvSpPr txBox="1"/>
          <p:nvPr/>
        </p:nvSpPr>
        <p:spPr>
          <a:xfrm>
            <a:off x="2266377" y="5899946"/>
            <a:ext cx="9312165" cy="923330"/>
          </a:xfrm>
          <a:prstGeom prst="rect">
            <a:avLst/>
          </a:prstGeom>
          <a:noFill/>
        </p:spPr>
        <p:txBody>
          <a:bodyPr wrap="none" rtlCol="0">
            <a:spAutoFit/>
          </a:bodyPr>
          <a:lstStyle/>
          <a:p>
            <a:r>
              <a:rPr kumimoji="1" lang="ja-JP" altLang="en-US" smtClean="0"/>
              <a:t>注意！</a:t>
            </a:r>
            <a:endParaRPr kumimoji="1" lang="en-US" altLang="ja-JP" smtClean="0"/>
          </a:p>
          <a:p>
            <a:r>
              <a:rPr kumimoji="1" lang="ja-JP" altLang="en-US" smtClean="0"/>
              <a:t>ただし、この描画を回転させる機能には、条件があります。</a:t>
            </a:r>
            <a:r>
              <a:rPr lang="ja-JP" altLang="en-US" smtClean="0"/>
              <a:t>それは描画する縦幅と横幅が同じな</a:t>
            </a:r>
            <a:endParaRPr lang="en-US" altLang="ja-JP" smtClean="0"/>
          </a:p>
          <a:p>
            <a:r>
              <a:rPr lang="ja-JP" altLang="en-US" smtClean="0"/>
              <a:t>正方形で無いといけません。違う値を入れると描画に問題が</a:t>
            </a:r>
            <a:r>
              <a:rPr lang="ja-JP" altLang="en-US"/>
              <a:t>生</a:t>
            </a:r>
            <a:r>
              <a:rPr lang="ja-JP" altLang="en-US" smtClean="0"/>
              <a:t>じます。</a:t>
            </a:r>
            <a:endParaRPr lang="en-US" altLang="ja-JP" smtClean="0"/>
          </a:p>
        </p:txBody>
      </p:sp>
      <p:cxnSp>
        <p:nvCxnSpPr>
          <p:cNvPr id="9" name="直線矢印コネクタ 8"/>
          <p:cNvCxnSpPr/>
          <p:nvPr/>
        </p:nvCxnSpPr>
        <p:spPr>
          <a:xfrm flipV="1">
            <a:off x="690623" y="5341717"/>
            <a:ext cx="949124" cy="9606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stretch>
            <a:fillRect/>
          </a:stretch>
        </p:blipFill>
        <p:spPr>
          <a:xfrm>
            <a:off x="212685" y="471186"/>
            <a:ext cx="5605323" cy="4170262"/>
          </a:xfrm>
          <a:prstGeom prst="rect">
            <a:avLst/>
          </a:prstGeom>
          <a:ln>
            <a:solidFill>
              <a:schemeClr val="tx1"/>
            </a:solidFill>
          </a:ln>
        </p:spPr>
      </p:pic>
      <p:cxnSp>
        <p:nvCxnSpPr>
          <p:cNvPr id="10" name="直線矢印コネクタ 9"/>
          <p:cNvCxnSpPr/>
          <p:nvPr/>
        </p:nvCxnSpPr>
        <p:spPr>
          <a:xfrm flipH="1">
            <a:off x="2407534" y="1561526"/>
            <a:ext cx="3492637" cy="96175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5900171" y="1376860"/>
            <a:ext cx="5939446" cy="369332"/>
          </a:xfrm>
          <a:prstGeom prst="rect">
            <a:avLst/>
          </a:prstGeom>
        </p:spPr>
        <p:txBody>
          <a:bodyPr wrap="none">
            <a:spAutoFit/>
          </a:bodyPr>
          <a:lstStyle/>
          <a:p>
            <a:r>
              <a:rPr lang="ja-JP" altLang="en-US" smtClean="0"/>
              <a:t>更新：敵機弾は反転しているので、元の切り取り位置に戻す</a:t>
            </a:r>
            <a:endParaRPr lang="ja-JP" altLang="en-US" dirty="0"/>
          </a:p>
        </p:txBody>
      </p:sp>
      <p:cxnSp>
        <p:nvCxnSpPr>
          <p:cNvPr id="12" name="直線矢印コネクタ 11"/>
          <p:cNvCxnSpPr/>
          <p:nvPr/>
        </p:nvCxnSpPr>
        <p:spPr>
          <a:xfrm flipH="1">
            <a:off x="2860877" y="2324398"/>
            <a:ext cx="3039294" cy="194060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5900171" y="2063057"/>
            <a:ext cx="6197530" cy="646331"/>
          </a:xfrm>
          <a:prstGeom prst="rect">
            <a:avLst/>
          </a:prstGeom>
        </p:spPr>
        <p:txBody>
          <a:bodyPr wrap="none">
            <a:spAutoFit/>
          </a:bodyPr>
          <a:lstStyle/>
          <a:p>
            <a:r>
              <a:rPr lang="ja-JP" altLang="en-US"/>
              <a:t>更新</a:t>
            </a:r>
            <a:r>
              <a:rPr lang="ja-JP" altLang="en-US" smtClean="0"/>
              <a:t>：最後の引数は描画回転角度です。ここに角度を入れると</a:t>
            </a:r>
            <a:endParaRPr lang="en-US" altLang="ja-JP" smtClean="0"/>
          </a:p>
          <a:p>
            <a:r>
              <a:rPr lang="ja-JP" altLang="en-US" smtClean="0"/>
              <a:t>描画時に回転し指定した角度に回転します</a:t>
            </a:r>
            <a:endParaRPr lang="ja-JP" altLang="en-US" dirty="0"/>
          </a:p>
        </p:txBody>
      </p:sp>
      <p:sp>
        <p:nvSpPr>
          <p:cNvPr id="14" name="テキスト ボックス 13"/>
          <p:cNvSpPr txBox="1"/>
          <p:nvPr/>
        </p:nvSpPr>
        <p:spPr>
          <a:xfrm>
            <a:off x="2407534" y="5139159"/>
            <a:ext cx="3592650" cy="369332"/>
          </a:xfrm>
          <a:prstGeom prst="rect">
            <a:avLst/>
          </a:prstGeom>
          <a:noFill/>
        </p:spPr>
        <p:txBody>
          <a:bodyPr wrap="none" rtlCol="0">
            <a:spAutoFit/>
          </a:bodyPr>
          <a:lstStyle/>
          <a:p>
            <a:r>
              <a:rPr kumimoji="1" lang="ja-JP" altLang="en-US" smtClean="0"/>
              <a:t>移動方向に回転すれば成功です！</a:t>
            </a:r>
            <a:endParaRPr kumimoji="1" lang="ja-JP" altLang="en-US"/>
          </a:p>
        </p:txBody>
      </p:sp>
    </p:spTree>
    <p:extLst>
      <p:ext uri="{BB962C8B-B14F-4D97-AF65-F5344CB8AC3E}">
        <p14:creationId xmlns:p14="http://schemas.microsoft.com/office/powerpoint/2010/main" val="281840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3678"/>
            <a:ext cx="12248866" cy="646331"/>
          </a:xfrm>
          <a:prstGeom prst="rect">
            <a:avLst/>
          </a:prstGeom>
          <a:noFill/>
        </p:spPr>
        <p:txBody>
          <a:bodyPr wrap="none" rtlCol="0">
            <a:spAutoFit/>
          </a:bodyPr>
          <a:lstStyle/>
          <a:p>
            <a:r>
              <a:rPr kumimoji="1" lang="ja-JP" altLang="en-US" dirty="0" smtClean="0"/>
              <a:t>・拡散用弾丸</a:t>
            </a:r>
            <a:r>
              <a:rPr lang="ja-JP" altLang="en-US" dirty="0" smtClean="0"/>
              <a:t>のより良くする。</a:t>
            </a:r>
            <a:endParaRPr lang="en-US" altLang="ja-JP" dirty="0" smtClean="0"/>
          </a:p>
          <a:p>
            <a:r>
              <a:rPr lang="ja-JP" altLang="en-US" dirty="0"/>
              <a:t>　</a:t>
            </a:r>
            <a:r>
              <a:rPr lang="ja-JP" altLang="en-US" dirty="0" smtClean="0"/>
              <a:t>様々な角度に移動するこの弾丸ですが、それよって弊害が生まれています。今度はそれを取り除くための処理を加えましょう</a:t>
            </a:r>
            <a:endParaRPr lang="en-US" altLang="ja-JP"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33" y="759226"/>
            <a:ext cx="6776885" cy="44262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テキスト ボックス 5"/>
          <p:cNvSpPr txBox="1"/>
          <p:nvPr/>
        </p:nvSpPr>
        <p:spPr>
          <a:xfrm>
            <a:off x="150471" y="5428527"/>
            <a:ext cx="12059712" cy="923330"/>
          </a:xfrm>
          <a:prstGeom prst="rect">
            <a:avLst/>
          </a:prstGeom>
          <a:noFill/>
        </p:spPr>
        <p:txBody>
          <a:bodyPr wrap="none" rtlCol="0">
            <a:spAutoFit/>
          </a:bodyPr>
          <a:lstStyle/>
          <a:p>
            <a:r>
              <a:rPr lang="ja-JP" altLang="en-US" dirty="0" smtClean="0"/>
              <a:t>その弊害とは、「敵機拡散弾丸が完全に領域外に出たら敵機拡散弾丸を破棄する」と言う部分です。</a:t>
            </a:r>
            <a:r>
              <a:rPr lang="en-US" altLang="ja-JP" dirty="0" smtClean="0"/>
              <a:t>If</a:t>
            </a:r>
            <a:r>
              <a:rPr lang="ja-JP" altLang="en-US" dirty="0" smtClean="0"/>
              <a:t>文を見るとわかるので</a:t>
            </a:r>
            <a:endParaRPr lang="en-US" altLang="ja-JP" dirty="0" smtClean="0"/>
          </a:p>
          <a:p>
            <a:r>
              <a:rPr lang="ja-JP" altLang="en-US" dirty="0" smtClean="0"/>
              <a:t>すがまだ、一方向しか判定を取っていません。</a:t>
            </a:r>
            <a:endParaRPr lang="en-US" altLang="ja-JP" dirty="0" smtClean="0"/>
          </a:p>
          <a:p>
            <a:r>
              <a:rPr kumimoji="1" lang="ja-JP" altLang="en-US" dirty="0" smtClean="0"/>
              <a:t>この弾丸は全方向に移動する可能性を持っていますので、全方向に領域外に出たら破棄するようにしましょう。</a:t>
            </a:r>
            <a:endParaRPr kumimoji="1" lang="ja-JP" altLang="en-US" dirty="0"/>
          </a:p>
        </p:txBody>
      </p:sp>
    </p:spTree>
    <p:extLst>
      <p:ext uri="{BB962C8B-B14F-4D97-AF65-F5344CB8AC3E}">
        <p14:creationId xmlns:p14="http://schemas.microsoft.com/office/powerpoint/2010/main" val="4169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65487" y="1056773"/>
            <a:ext cx="3114954" cy="369332"/>
          </a:xfrm>
          <a:prstGeom prst="rect">
            <a:avLst/>
          </a:prstGeom>
          <a:noFill/>
          <a:ln>
            <a:solidFill>
              <a:schemeClr val="tx1"/>
            </a:solidFill>
          </a:ln>
        </p:spPr>
        <p:txBody>
          <a:bodyPr wrap="square" rtlCol="0">
            <a:spAutoFit/>
          </a:bodyPr>
          <a:lstStyle/>
          <a:p>
            <a:r>
              <a:rPr kumimoji="1" lang="ja-JP" altLang="en-US" smtClean="0"/>
              <a:t>①前に進むだけの敵機</a:t>
            </a:r>
            <a:endParaRPr kumimoji="1" lang="ja-JP" altLang="en-US"/>
          </a:p>
        </p:txBody>
      </p:sp>
      <p:sp>
        <p:nvSpPr>
          <p:cNvPr id="7" name="テキスト ボックス 6"/>
          <p:cNvSpPr txBox="1"/>
          <p:nvPr/>
        </p:nvSpPr>
        <p:spPr>
          <a:xfrm>
            <a:off x="1365487" y="1821174"/>
            <a:ext cx="3114955" cy="369332"/>
          </a:xfrm>
          <a:prstGeom prst="rect">
            <a:avLst/>
          </a:prstGeom>
          <a:noFill/>
          <a:ln>
            <a:solidFill>
              <a:schemeClr val="tx1"/>
            </a:solidFill>
          </a:ln>
        </p:spPr>
        <p:txBody>
          <a:bodyPr wrap="none" rtlCol="0">
            <a:spAutoFit/>
          </a:bodyPr>
          <a:lstStyle/>
          <a:p>
            <a:r>
              <a:rPr lang="ja-JP" altLang="en-US" smtClean="0"/>
              <a:t>②弾丸を</a:t>
            </a:r>
            <a:r>
              <a:rPr lang="en-US" altLang="ja-JP" smtClean="0"/>
              <a:t>0.5</a:t>
            </a:r>
            <a:r>
              <a:rPr lang="ja-JP" altLang="en-US" smtClean="0"/>
              <a:t>秒に１発撃つ</a:t>
            </a:r>
            <a:r>
              <a:rPr kumimoji="1" lang="ja-JP" altLang="en-US" smtClean="0"/>
              <a:t>敵機</a:t>
            </a:r>
            <a:endParaRPr kumimoji="1" lang="ja-JP" altLang="en-US"/>
          </a:p>
        </p:txBody>
      </p:sp>
      <p:sp>
        <p:nvSpPr>
          <p:cNvPr id="8" name="テキスト ボックス 7"/>
          <p:cNvSpPr txBox="1"/>
          <p:nvPr/>
        </p:nvSpPr>
        <p:spPr>
          <a:xfrm>
            <a:off x="1365485" y="2585575"/>
            <a:ext cx="3114955" cy="369332"/>
          </a:xfrm>
          <a:prstGeom prst="rect">
            <a:avLst/>
          </a:prstGeom>
          <a:noFill/>
          <a:ln>
            <a:solidFill>
              <a:schemeClr val="tx1"/>
            </a:solidFill>
          </a:ln>
        </p:spPr>
        <p:txBody>
          <a:bodyPr wrap="square" rtlCol="0">
            <a:spAutoFit/>
          </a:bodyPr>
          <a:lstStyle/>
          <a:p>
            <a:r>
              <a:rPr lang="ja-JP" altLang="en-US" dirty="0" smtClean="0"/>
              <a:t>③</a:t>
            </a:r>
            <a:r>
              <a:rPr lang="en-US" altLang="ja-JP" dirty="0" err="1" smtClean="0"/>
              <a:t>SinCurve</a:t>
            </a:r>
            <a:r>
              <a:rPr lang="ja-JP" altLang="en-US" dirty="0" smtClean="0"/>
              <a:t>で進む敵機</a:t>
            </a:r>
            <a:endParaRPr kumimoji="1" lang="ja-JP" altLang="en-US" dirty="0"/>
          </a:p>
        </p:txBody>
      </p:sp>
      <p:sp>
        <p:nvSpPr>
          <p:cNvPr id="9" name="テキスト ボックス 8"/>
          <p:cNvSpPr txBox="1"/>
          <p:nvPr/>
        </p:nvSpPr>
        <p:spPr>
          <a:xfrm>
            <a:off x="1365489" y="3354247"/>
            <a:ext cx="3114953" cy="369332"/>
          </a:xfrm>
          <a:prstGeom prst="rect">
            <a:avLst/>
          </a:prstGeom>
          <a:noFill/>
          <a:ln>
            <a:solidFill>
              <a:schemeClr val="tx1"/>
            </a:solidFill>
          </a:ln>
        </p:spPr>
        <p:txBody>
          <a:bodyPr wrap="square" rtlCol="0">
            <a:spAutoFit/>
          </a:bodyPr>
          <a:lstStyle/>
          <a:p>
            <a:r>
              <a:rPr kumimoji="1" lang="ja-JP" altLang="en-US" dirty="0" smtClean="0"/>
              <a:t>④全方向に弾丸を撃つ敵機</a:t>
            </a:r>
            <a:endParaRPr kumimoji="1" lang="ja-JP" altLang="en-US" dirty="0"/>
          </a:p>
        </p:txBody>
      </p:sp>
      <p:sp>
        <p:nvSpPr>
          <p:cNvPr id="10" name="テキスト ボックス 9"/>
          <p:cNvSpPr txBox="1"/>
          <p:nvPr/>
        </p:nvSpPr>
        <p:spPr>
          <a:xfrm>
            <a:off x="1365488" y="4095565"/>
            <a:ext cx="3114954" cy="369332"/>
          </a:xfrm>
          <a:prstGeom prst="rect">
            <a:avLst/>
          </a:prstGeom>
          <a:noFill/>
          <a:ln>
            <a:solidFill>
              <a:schemeClr val="tx1"/>
            </a:solidFill>
          </a:ln>
        </p:spPr>
        <p:txBody>
          <a:bodyPr wrap="square" rtlCol="0">
            <a:spAutoFit/>
          </a:bodyPr>
          <a:lstStyle/>
          <a:p>
            <a:r>
              <a:rPr lang="ja-JP" altLang="en-US" smtClean="0"/>
              <a:t>⑤誘導弾を打つ</a:t>
            </a:r>
            <a:r>
              <a:rPr kumimoji="1" lang="ja-JP" altLang="en-US" smtClean="0"/>
              <a:t>敵機</a:t>
            </a:r>
            <a:endParaRPr kumimoji="1" lang="ja-JP" altLang="en-US"/>
          </a:p>
        </p:txBody>
      </p:sp>
      <p:sp>
        <p:nvSpPr>
          <p:cNvPr id="11" name="テキスト ボックス 10"/>
          <p:cNvSpPr txBox="1"/>
          <p:nvPr/>
        </p:nvSpPr>
        <p:spPr>
          <a:xfrm>
            <a:off x="1365488" y="4836883"/>
            <a:ext cx="3114955" cy="369332"/>
          </a:xfrm>
          <a:prstGeom prst="rect">
            <a:avLst/>
          </a:prstGeom>
          <a:noFill/>
          <a:ln>
            <a:solidFill>
              <a:schemeClr val="tx1"/>
            </a:solidFill>
          </a:ln>
        </p:spPr>
        <p:txBody>
          <a:bodyPr wrap="none" rtlCol="0">
            <a:spAutoFit/>
          </a:bodyPr>
          <a:lstStyle/>
          <a:p>
            <a:r>
              <a:rPr kumimoji="1" lang="ja-JP" altLang="en-US" smtClean="0"/>
              <a:t>⑥ＨＰを持っている敵機（</a:t>
            </a:r>
            <a:r>
              <a:rPr kumimoji="1" lang="en-US" altLang="ja-JP" smtClean="0"/>
              <a:t>Boss</a:t>
            </a:r>
            <a:r>
              <a:rPr kumimoji="1" lang="ja-JP" altLang="en-US" smtClean="0"/>
              <a:t>）</a:t>
            </a:r>
            <a:endParaRPr kumimoji="1" lang="ja-JP" altLang="en-US"/>
          </a:p>
        </p:txBody>
      </p:sp>
      <p:cxnSp>
        <p:nvCxnSpPr>
          <p:cNvPr id="13" name="直線矢印コネクタ 12"/>
          <p:cNvCxnSpPr>
            <a:stCxn id="6" idx="2"/>
            <a:endCxn id="7" idx="0"/>
          </p:cNvCxnSpPr>
          <p:nvPr/>
        </p:nvCxnSpPr>
        <p:spPr>
          <a:xfrm>
            <a:off x="2922964" y="1426105"/>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2922961" y="2202048"/>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922962" y="2959178"/>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922962" y="3711311"/>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2922961" y="4467551"/>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756" y="28276"/>
            <a:ext cx="5920210" cy="646331"/>
          </a:xfrm>
          <a:prstGeom prst="rect">
            <a:avLst/>
          </a:prstGeom>
          <a:noFill/>
        </p:spPr>
        <p:txBody>
          <a:bodyPr wrap="none" rtlCol="0">
            <a:spAutoFit/>
          </a:bodyPr>
          <a:lstStyle/>
          <a:p>
            <a:r>
              <a:rPr lang="ja-JP" altLang="en-US" dirty="0" smtClean="0"/>
              <a:t>・</a:t>
            </a:r>
            <a:r>
              <a:rPr lang="ja-JP" altLang="en-US" dirty="0"/>
              <a:t>前回</a:t>
            </a:r>
            <a:r>
              <a:rPr lang="ja-JP" altLang="en-US" dirty="0" smtClean="0"/>
              <a:t>で基本的な敵機を作り上げました。</a:t>
            </a:r>
            <a:endParaRPr lang="en-US" altLang="ja-JP" dirty="0" smtClean="0"/>
          </a:p>
          <a:p>
            <a:r>
              <a:rPr kumimoji="1" lang="ja-JP" altLang="en-US" dirty="0"/>
              <a:t>　</a:t>
            </a:r>
            <a:r>
              <a:rPr kumimoji="1" lang="ja-JP" altLang="en-US" dirty="0" smtClean="0"/>
              <a:t>それでは、特殊な行動を取る敵機を作成していきましょう。</a:t>
            </a:r>
            <a:endParaRPr kumimoji="1" lang="en-US" altLang="ja-JP" dirty="0" smtClean="0"/>
          </a:p>
        </p:txBody>
      </p:sp>
      <p:sp>
        <p:nvSpPr>
          <p:cNvPr id="3" name="円/楕円 2"/>
          <p:cNvSpPr/>
          <p:nvPr/>
        </p:nvSpPr>
        <p:spPr>
          <a:xfrm>
            <a:off x="4115249" y="1119397"/>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
        <p:nvSpPr>
          <p:cNvPr id="18" name="円/楕円 17"/>
          <p:cNvSpPr/>
          <p:nvPr/>
        </p:nvSpPr>
        <p:spPr>
          <a:xfrm>
            <a:off x="4148500" y="1877338"/>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
        <p:nvSpPr>
          <p:cNvPr id="5" name="テキスト ボックス 4"/>
          <p:cNvSpPr txBox="1"/>
          <p:nvPr/>
        </p:nvSpPr>
        <p:spPr>
          <a:xfrm>
            <a:off x="300625" y="5827827"/>
            <a:ext cx="5977919" cy="369332"/>
          </a:xfrm>
          <a:prstGeom prst="rect">
            <a:avLst/>
          </a:prstGeom>
          <a:noFill/>
        </p:spPr>
        <p:txBody>
          <a:bodyPr wrap="none" rtlCol="0">
            <a:spAutoFit/>
          </a:bodyPr>
          <a:lstStyle/>
          <a:p>
            <a:r>
              <a:rPr kumimoji="1" lang="ja-JP" altLang="en-US" dirty="0" smtClean="0"/>
              <a:t>数学的要素も絡んできますので、色々と説明が含まれます。</a:t>
            </a:r>
            <a:endParaRPr kumimoji="1" lang="ja-JP" altLang="en-US" dirty="0"/>
          </a:p>
        </p:txBody>
      </p:sp>
    </p:spTree>
    <p:extLst>
      <p:ext uri="{BB962C8B-B14F-4D97-AF65-F5344CB8AC3E}">
        <p14:creationId xmlns:p14="http://schemas.microsoft.com/office/powerpoint/2010/main" val="2879341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294" y="12104"/>
            <a:ext cx="3433056" cy="369332"/>
          </a:xfrm>
          <a:prstGeom prst="rect">
            <a:avLst/>
          </a:prstGeom>
          <a:noFill/>
        </p:spPr>
        <p:txBody>
          <a:bodyPr wrap="none" rtlCol="0">
            <a:spAutoFit/>
          </a:bodyPr>
          <a:lstStyle/>
          <a:p>
            <a:r>
              <a:rPr kumimoji="1" lang="ja-JP" altLang="en-US" dirty="0" smtClean="0"/>
              <a:t>・</a:t>
            </a:r>
            <a:r>
              <a:rPr kumimoji="1" lang="en-US" altLang="ja-JP" dirty="0" smtClean="0"/>
              <a:t>Window</a:t>
            </a:r>
            <a:r>
              <a:rPr kumimoji="1" lang="ja-JP" altLang="en-US" dirty="0" smtClean="0"/>
              <a:t>の外に出たら破棄する。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65" y="1268392"/>
            <a:ext cx="3421503" cy="2659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p:cNvCxnSpPr/>
          <p:nvPr/>
        </p:nvCxnSpPr>
        <p:spPr>
          <a:xfrm>
            <a:off x="1136065" y="1358579"/>
            <a:ext cx="3421503"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159215" y="1358579"/>
            <a:ext cx="0" cy="2569579"/>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06287" y="910635"/>
            <a:ext cx="1024639" cy="369332"/>
          </a:xfrm>
          <a:prstGeom prst="rect">
            <a:avLst/>
          </a:prstGeom>
          <a:noFill/>
        </p:spPr>
        <p:txBody>
          <a:bodyPr wrap="none" rtlCol="0">
            <a:spAutoFit/>
          </a:bodyPr>
          <a:lstStyle/>
          <a:p>
            <a:r>
              <a:rPr kumimoji="1" lang="ja-JP" altLang="en-US" dirty="0" smtClean="0"/>
              <a:t>（  </a:t>
            </a:r>
            <a:r>
              <a:rPr kumimoji="1" lang="en-US" altLang="ja-JP" dirty="0" smtClean="0"/>
              <a:t>0 , 0  </a:t>
            </a:r>
            <a:r>
              <a:rPr kumimoji="1" lang="ja-JP" altLang="en-US" dirty="0" smtClean="0"/>
              <a:t>）</a:t>
            </a:r>
            <a:endParaRPr kumimoji="1" lang="ja-JP" altLang="en-US" dirty="0"/>
          </a:p>
        </p:txBody>
      </p:sp>
      <p:sp>
        <p:nvSpPr>
          <p:cNvPr id="13" name="テキスト ボックス 12"/>
          <p:cNvSpPr txBox="1"/>
          <p:nvPr/>
        </p:nvSpPr>
        <p:spPr>
          <a:xfrm>
            <a:off x="706287" y="3928158"/>
            <a:ext cx="1306768" cy="369332"/>
          </a:xfrm>
          <a:prstGeom prst="rect">
            <a:avLst/>
          </a:prstGeom>
          <a:noFill/>
        </p:spPr>
        <p:txBody>
          <a:bodyPr wrap="none" rtlCol="0">
            <a:spAutoFit/>
          </a:bodyPr>
          <a:lstStyle/>
          <a:p>
            <a:r>
              <a:rPr lang="ja-JP" altLang="en-US" dirty="0" smtClean="0"/>
              <a:t>（　</a:t>
            </a:r>
            <a:r>
              <a:rPr lang="en-US" altLang="ja-JP" dirty="0" smtClean="0"/>
              <a:t>0 , </a:t>
            </a:r>
            <a:r>
              <a:rPr kumimoji="1" lang="en-US" altLang="ja-JP" dirty="0" smtClean="0"/>
              <a:t>600  </a:t>
            </a:r>
            <a:r>
              <a:rPr kumimoji="1" lang="ja-JP" altLang="en-US" dirty="0" smtClean="0"/>
              <a:t>）</a:t>
            </a:r>
            <a:endParaRPr kumimoji="1" lang="ja-JP" altLang="en-US" dirty="0"/>
          </a:p>
        </p:txBody>
      </p:sp>
      <p:sp>
        <p:nvSpPr>
          <p:cNvPr id="14" name="テキスト ボックス 13"/>
          <p:cNvSpPr txBox="1"/>
          <p:nvPr/>
        </p:nvSpPr>
        <p:spPr>
          <a:xfrm>
            <a:off x="4045248" y="927608"/>
            <a:ext cx="1258678" cy="369332"/>
          </a:xfrm>
          <a:prstGeom prst="rect">
            <a:avLst/>
          </a:prstGeom>
          <a:noFill/>
        </p:spPr>
        <p:txBody>
          <a:bodyPr wrap="none" rtlCol="0">
            <a:spAutoFit/>
          </a:bodyPr>
          <a:lstStyle/>
          <a:p>
            <a:r>
              <a:rPr kumimoji="1" lang="ja-JP" altLang="en-US" dirty="0" smtClean="0"/>
              <a:t>（  </a:t>
            </a:r>
            <a:r>
              <a:rPr kumimoji="1" lang="en-US" altLang="ja-JP" dirty="0" smtClean="0"/>
              <a:t>800 , 0  </a:t>
            </a:r>
            <a:r>
              <a:rPr kumimoji="1" lang="ja-JP" altLang="en-US" dirty="0" smtClean="0"/>
              <a:t>）</a:t>
            </a:r>
            <a:endParaRPr kumimoji="1" lang="ja-JP" altLang="en-US" dirty="0"/>
          </a:p>
        </p:txBody>
      </p:sp>
      <p:sp>
        <p:nvSpPr>
          <p:cNvPr id="15" name="テキスト ボックス 14"/>
          <p:cNvSpPr txBox="1"/>
          <p:nvPr/>
        </p:nvSpPr>
        <p:spPr>
          <a:xfrm>
            <a:off x="4045248" y="3928158"/>
            <a:ext cx="1492716" cy="369332"/>
          </a:xfrm>
          <a:prstGeom prst="rect">
            <a:avLst/>
          </a:prstGeom>
          <a:noFill/>
        </p:spPr>
        <p:txBody>
          <a:bodyPr wrap="none" rtlCol="0">
            <a:spAutoFit/>
          </a:bodyPr>
          <a:lstStyle/>
          <a:p>
            <a:r>
              <a:rPr kumimoji="1" lang="ja-JP" altLang="en-US" dirty="0" smtClean="0"/>
              <a:t>（  </a:t>
            </a:r>
            <a:r>
              <a:rPr kumimoji="1" lang="en-US" altLang="ja-JP" dirty="0" smtClean="0"/>
              <a:t>800 , 600  </a:t>
            </a:r>
            <a:r>
              <a:rPr kumimoji="1" lang="ja-JP" altLang="en-US" dirty="0" smtClean="0"/>
              <a:t>）</a:t>
            </a:r>
            <a:endParaRPr kumimoji="1" lang="ja-JP" altLang="en-US" dirty="0"/>
          </a:p>
        </p:txBody>
      </p:sp>
      <p:sp>
        <p:nvSpPr>
          <p:cNvPr id="12" name="テキスト ボックス 11"/>
          <p:cNvSpPr txBox="1"/>
          <p:nvPr/>
        </p:nvSpPr>
        <p:spPr>
          <a:xfrm>
            <a:off x="34294" y="4297490"/>
            <a:ext cx="5194051" cy="646331"/>
          </a:xfrm>
          <a:prstGeom prst="rect">
            <a:avLst/>
          </a:prstGeom>
          <a:noFill/>
        </p:spPr>
        <p:txBody>
          <a:bodyPr wrap="none" rtlCol="0">
            <a:spAutoFit/>
          </a:bodyPr>
          <a:lstStyle/>
          <a:p>
            <a:r>
              <a:rPr lang="en-US" altLang="ja-JP" dirty="0" smtClean="0"/>
              <a:t>Window</a:t>
            </a:r>
            <a:r>
              <a:rPr lang="ja-JP" altLang="en-US" dirty="0" smtClean="0"/>
              <a:t>の幅が図の通りなので、それを元に</a:t>
            </a:r>
            <a:endParaRPr lang="en-US" altLang="ja-JP" dirty="0" smtClean="0"/>
          </a:p>
          <a:p>
            <a:r>
              <a:rPr lang="en-US" altLang="ja-JP" dirty="0" smtClean="0"/>
              <a:t>If</a:t>
            </a:r>
            <a:r>
              <a:rPr lang="ja-JP" altLang="en-US" dirty="0" smtClean="0"/>
              <a:t>文を用意し領域に出たら破棄するようにしましょう。</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277" y="196770"/>
            <a:ext cx="5200650" cy="5381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p:nvPr/>
        </p:nvCxnSpPr>
        <p:spPr>
          <a:xfrm flipV="1">
            <a:off x="4647950" y="3928159"/>
            <a:ext cx="1422655" cy="203280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146277" y="2476981"/>
            <a:ext cx="182734" cy="2048719"/>
          </a:xfrm>
          <a:prstGeom prst="rect">
            <a:avLst/>
          </a:prstGeom>
          <a:solidFill>
            <a:schemeClr val="bg1"/>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258232" y="1523303"/>
            <a:ext cx="141557" cy="31875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257626" y="5960962"/>
            <a:ext cx="6833922" cy="369332"/>
          </a:xfrm>
          <a:prstGeom prst="rect">
            <a:avLst/>
          </a:prstGeom>
          <a:noFill/>
        </p:spPr>
        <p:txBody>
          <a:bodyPr wrap="none" rtlCol="0">
            <a:spAutoFit/>
          </a:bodyPr>
          <a:lstStyle/>
          <a:p>
            <a:r>
              <a:rPr kumimoji="1" lang="ja-JP" altLang="en-US" dirty="0" smtClean="0"/>
              <a:t>追加：左と上下に対しても領域の</a:t>
            </a:r>
            <a:r>
              <a:rPr kumimoji="1" lang="ja-JP" altLang="en-US" smtClean="0"/>
              <a:t>外に</a:t>
            </a:r>
            <a:r>
              <a:rPr lang="ja-JP" altLang="en-US" smtClean="0"/>
              <a:t>出たら</a:t>
            </a:r>
            <a:r>
              <a:rPr lang="ja-JP" altLang="en-US" dirty="0" smtClean="0"/>
              <a:t>破棄をする命令を入れた</a:t>
            </a:r>
            <a:endParaRPr kumimoji="1" lang="ja-JP" altLang="en-US" dirty="0"/>
          </a:p>
        </p:txBody>
      </p:sp>
      <p:sp>
        <p:nvSpPr>
          <p:cNvPr id="3" name="テキスト ボックス 2"/>
          <p:cNvSpPr txBox="1"/>
          <p:nvPr/>
        </p:nvSpPr>
        <p:spPr>
          <a:xfrm>
            <a:off x="127322" y="6574420"/>
            <a:ext cx="5909695" cy="369332"/>
          </a:xfrm>
          <a:prstGeom prst="rect">
            <a:avLst/>
          </a:prstGeom>
          <a:noFill/>
        </p:spPr>
        <p:txBody>
          <a:bodyPr wrap="none" rtlCol="0">
            <a:spAutoFit/>
          </a:bodyPr>
          <a:lstStyle/>
          <a:p>
            <a:r>
              <a:rPr kumimoji="1" lang="ja-JP" altLang="en-US" smtClean="0"/>
              <a:t>これで、</a:t>
            </a:r>
            <a:r>
              <a:rPr kumimoji="1" lang="en-US" altLang="ja-JP" smtClean="0"/>
              <a:t>Window</a:t>
            </a:r>
            <a:r>
              <a:rPr kumimoji="1" lang="ja-JP" altLang="en-US" smtClean="0"/>
              <a:t>の外に出ても動き続ける事は無いでしょう。</a:t>
            </a:r>
            <a:endParaRPr kumimoji="1" lang="ja-JP" altLang="en-US"/>
          </a:p>
        </p:txBody>
      </p:sp>
    </p:spTree>
    <p:extLst>
      <p:ext uri="{BB962C8B-B14F-4D97-AF65-F5344CB8AC3E}">
        <p14:creationId xmlns:p14="http://schemas.microsoft.com/office/powerpoint/2010/main" val="3534302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4172" y="0"/>
            <a:ext cx="4466287" cy="369332"/>
          </a:xfrm>
          <a:prstGeom prst="rect">
            <a:avLst/>
          </a:prstGeom>
          <a:noFill/>
        </p:spPr>
        <p:txBody>
          <a:bodyPr wrap="none" rtlCol="0">
            <a:spAutoFit/>
          </a:bodyPr>
          <a:lstStyle/>
          <a:p>
            <a:r>
              <a:rPr kumimoji="1" lang="ja-JP" altLang="en-US" smtClean="0"/>
              <a:t>・拡散敵機で拡散用角度弾丸を発射させる。</a:t>
            </a:r>
            <a:endParaRPr kumimoji="1" lang="ja-JP" altLang="en-US"/>
          </a:p>
        </p:txBody>
      </p:sp>
      <p:pic>
        <p:nvPicPr>
          <p:cNvPr id="5" name="図 4"/>
          <p:cNvPicPr>
            <a:picLocks noChangeAspect="1"/>
          </p:cNvPicPr>
          <p:nvPr/>
        </p:nvPicPr>
        <p:blipFill>
          <a:blip r:embed="rId2"/>
          <a:stretch>
            <a:fillRect/>
          </a:stretch>
        </p:blipFill>
        <p:spPr>
          <a:xfrm>
            <a:off x="186158" y="704997"/>
            <a:ext cx="8909643" cy="568217"/>
          </a:xfrm>
          <a:prstGeom prst="rect">
            <a:avLst/>
          </a:prstGeom>
          <a:ln>
            <a:solidFill>
              <a:schemeClr val="tx1"/>
            </a:solidFill>
          </a:ln>
        </p:spPr>
      </p:pic>
      <p:cxnSp>
        <p:nvCxnSpPr>
          <p:cNvPr id="7" name="直線コネクタ 6"/>
          <p:cNvCxnSpPr/>
          <p:nvPr/>
        </p:nvCxnSpPr>
        <p:spPr>
          <a:xfrm flipV="1">
            <a:off x="267181" y="954381"/>
            <a:ext cx="7696201" cy="347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19581" y="1113797"/>
            <a:ext cx="8527649" cy="277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67180" y="803911"/>
            <a:ext cx="3344121" cy="84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87687" y="380649"/>
            <a:ext cx="1622560" cy="369332"/>
          </a:xfrm>
          <a:prstGeom prst="rect">
            <a:avLst/>
          </a:prstGeom>
        </p:spPr>
        <p:txBody>
          <a:bodyPr wrap="none">
            <a:spAutoFit/>
          </a:bodyPr>
          <a:lstStyle/>
          <a:p>
            <a:r>
              <a:rPr lang="ja-JP" altLang="en-US"/>
              <a:t>SceneMain.cpp</a:t>
            </a:r>
          </a:p>
        </p:txBody>
      </p:sp>
      <p:sp>
        <p:nvSpPr>
          <p:cNvPr id="14" name="テキスト ボックス 13"/>
          <p:cNvSpPr txBox="1"/>
          <p:nvPr/>
        </p:nvSpPr>
        <p:spPr>
          <a:xfrm>
            <a:off x="5730431" y="1321441"/>
            <a:ext cx="3660489" cy="369332"/>
          </a:xfrm>
          <a:prstGeom prst="rect">
            <a:avLst/>
          </a:prstGeom>
          <a:noFill/>
        </p:spPr>
        <p:txBody>
          <a:bodyPr wrap="none" rtlCol="0">
            <a:spAutoFit/>
          </a:bodyPr>
          <a:lstStyle/>
          <a:p>
            <a:r>
              <a:rPr kumimoji="1" lang="ja-JP" altLang="en-US" smtClean="0"/>
              <a:t>その前に</a:t>
            </a:r>
            <a:r>
              <a:rPr kumimoji="1" lang="en-US" altLang="ja-JP" smtClean="0"/>
              <a:t>TestProgram</a:t>
            </a:r>
            <a:r>
              <a:rPr kumimoji="1" lang="ja-JP" altLang="en-US" smtClean="0"/>
              <a:t>を削除します。</a:t>
            </a:r>
            <a:endParaRPr kumimoji="1" lang="ja-JP" altLang="en-US"/>
          </a:p>
        </p:txBody>
      </p:sp>
      <p:sp>
        <p:nvSpPr>
          <p:cNvPr id="15" name="正方形/長方形 14"/>
          <p:cNvSpPr/>
          <p:nvPr/>
        </p:nvSpPr>
        <p:spPr>
          <a:xfrm>
            <a:off x="105530" y="1700153"/>
            <a:ext cx="2153859" cy="369332"/>
          </a:xfrm>
          <a:prstGeom prst="rect">
            <a:avLst/>
          </a:prstGeom>
        </p:spPr>
        <p:txBody>
          <a:bodyPr wrap="none">
            <a:spAutoFit/>
          </a:bodyPr>
          <a:lstStyle/>
          <a:p>
            <a:r>
              <a:rPr lang="ja-JP" altLang="en-US"/>
              <a:t>ObjDiffusionEnemy</a:t>
            </a:r>
            <a:r>
              <a:rPr lang="ja-JP" altLang="en-US" smtClean="0"/>
              <a:t>.</a:t>
            </a:r>
            <a:r>
              <a:rPr lang="en-US" altLang="ja-JP" smtClean="0"/>
              <a:t>h</a:t>
            </a:r>
            <a:endParaRPr lang="ja-JP" altLang="en-US"/>
          </a:p>
        </p:txBody>
      </p:sp>
      <p:pic>
        <p:nvPicPr>
          <p:cNvPr id="16" name="図 15"/>
          <p:cNvPicPr>
            <a:picLocks noChangeAspect="1"/>
          </p:cNvPicPr>
          <p:nvPr/>
        </p:nvPicPr>
        <p:blipFill>
          <a:blip r:embed="rId3"/>
          <a:stretch>
            <a:fillRect/>
          </a:stretch>
        </p:blipFill>
        <p:spPr>
          <a:xfrm>
            <a:off x="186552" y="2069485"/>
            <a:ext cx="5242759" cy="2787134"/>
          </a:xfrm>
          <a:prstGeom prst="rect">
            <a:avLst/>
          </a:prstGeom>
          <a:ln>
            <a:solidFill>
              <a:schemeClr val="tx1"/>
            </a:solidFill>
          </a:ln>
        </p:spPr>
      </p:pic>
      <p:cxnSp>
        <p:nvCxnSpPr>
          <p:cNvPr id="17" name="直線矢印コネクタ 16"/>
          <p:cNvCxnSpPr/>
          <p:nvPr/>
        </p:nvCxnSpPr>
        <p:spPr>
          <a:xfrm flipH="1">
            <a:off x="5185853" y="3629702"/>
            <a:ext cx="856527" cy="9259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042380" y="3481082"/>
            <a:ext cx="4774064" cy="646331"/>
          </a:xfrm>
          <a:prstGeom prst="rect">
            <a:avLst/>
          </a:prstGeom>
          <a:noFill/>
        </p:spPr>
        <p:txBody>
          <a:bodyPr wrap="none" rtlCol="0">
            <a:spAutoFit/>
          </a:bodyPr>
          <a:lstStyle/>
          <a:p>
            <a:r>
              <a:rPr kumimoji="1" lang="ja-JP" altLang="en-US" smtClean="0"/>
              <a:t>追加：</a:t>
            </a:r>
            <a:r>
              <a:rPr lang="ja-JP" altLang="en-US" smtClean="0"/>
              <a:t>弾丸の発射に間隔を置くための変数</a:t>
            </a:r>
            <a:endParaRPr lang="en-US" altLang="ja-JP" smtClean="0"/>
          </a:p>
          <a:p>
            <a:r>
              <a:rPr kumimoji="1" lang="en-US" altLang="ja-JP"/>
              <a:t> </a:t>
            </a:r>
            <a:r>
              <a:rPr lang="ja-JP" altLang="en-US" smtClean="0"/>
              <a:t>攻撃敵機でも同じような変数を用意しましたね</a:t>
            </a:r>
            <a:endParaRPr kumimoji="1" lang="ja-JP" altLang="en-US"/>
          </a:p>
        </p:txBody>
      </p:sp>
      <p:pic>
        <p:nvPicPr>
          <p:cNvPr id="21" name="図 20"/>
          <p:cNvPicPr>
            <a:picLocks noChangeAspect="1"/>
          </p:cNvPicPr>
          <p:nvPr/>
        </p:nvPicPr>
        <p:blipFill>
          <a:blip r:embed="rId4"/>
          <a:stretch>
            <a:fillRect/>
          </a:stretch>
        </p:blipFill>
        <p:spPr>
          <a:xfrm>
            <a:off x="6389248" y="4249128"/>
            <a:ext cx="3362325" cy="485775"/>
          </a:xfrm>
          <a:prstGeom prst="rect">
            <a:avLst/>
          </a:prstGeom>
          <a:ln>
            <a:solidFill>
              <a:srgbClr val="FF0000"/>
            </a:solidFill>
          </a:ln>
        </p:spPr>
      </p:pic>
      <p:sp>
        <p:nvSpPr>
          <p:cNvPr id="22" name="テキスト ボックス 21"/>
          <p:cNvSpPr txBox="1"/>
          <p:nvPr/>
        </p:nvSpPr>
        <p:spPr>
          <a:xfrm>
            <a:off x="7250532" y="4856618"/>
            <a:ext cx="3714478" cy="369332"/>
          </a:xfrm>
          <a:prstGeom prst="rect">
            <a:avLst/>
          </a:prstGeom>
          <a:noFill/>
        </p:spPr>
        <p:txBody>
          <a:bodyPr wrap="none" rtlCol="0">
            <a:spAutoFit/>
          </a:bodyPr>
          <a:lstStyle/>
          <a:p>
            <a:r>
              <a:rPr kumimoji="1" lang="ja-JP" altLang="en-US" smtClean="0"/>
              <a:t>攻撃敵機の時は、こんな感じでした。</a:t>
            </a:r>
            <a:endParaRPr kumimoji="1" lang="ja-JP" altLang="en-US"/>
          </a:p>
        </p:txBody>
      </p:sp>
      <p:pic>
        <p:nvPicPr>
          <p:cNvPr id="23" name="図 22"/>
          <p:cNvPicPr>
            <a:picLocks noChangeAspect="1"/>
          </p:cNvPicPr>
          <p:nvPr/>
        </p:nvPicPr>
        <p:blipFill>
          <a:blip r:embed="rId5"/>
          <a:stretch>
            <a:fillRect/>
          </a:stretch>
        </p:blipFill>
        <p:spPr>
          <a:xfrm>
            <a:off x="208537" y="5334753"/>
            <a:ext cx="2714625" cy="1409700"/>
          </a:xfrm>
          <a:prstGeom prst="rect">
            <a:avLst/>
          </a:prstGeom>
          <a:ln>
            <a:solidFill>
              <a:schemeClr val="tx1"/>
            </a:solidFill>
          </a:ln>
        </p:spPr>
      </p:pic>
      <p:sp>
        <p:nvSpPr>
          <p:cNvPr id="24" name="正方形/長方形 23"/>
          <p:cNvSpPr/>
          <p:nvPr/>
        </p:nvSpPr>
        <p:spPr>
          <a:xfrm>
            <a:off x="105530" y="4977953"/>
            <a:ext cx="2373470" cy="369332"/>
          </a:xfrm>
          <a:prstGeom prst="rect">
            <a:avLst/>
          </a:prstGeom>
        </p:spPr>
        <p:txBody>
          <a:bodyPr wrap="none">
            <a:spAutoFit/>
          </a:bodyPr>
          <a:lstStyle/>
          <a:p>
            <a:r>
              <a:rPr lang="ja-JP" altLang="en-US"/>
              <a:t>ObjDiffusionEnemy</a:t>
            </a:r>
            <a:r>
              <a:rPr lang="ja-JP" altLang="en-US" smtClean="0"/>
              <a:t>.</a:t>
            </a:r>
            <a:r>
              <a:rPr lang="en-US" altLang="ja-JP" smtClean="0"/>
              <a:t>cpp</a:t>
            </a:r>
            <a:endParaRPr lang="ja-JP" altLang="en-US"/>
          </a:p>
        </p:txBody>
      </p:sp>
      <p:cxnSp>
        <p:nvCxnSpPr>
          <p:cNvPr id="25" name="直線矢印コネクタ 24"/>
          <p:cNvCxnSpPr/>
          <p:nvPr/>
        </p:nvCxnSpPr>
        <p:spPr>
          <a:xfrm flipH="1">
            <a:off x="1083677" y="5787342"/>
            <a:ext cx="2527624" cy="103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715473" y="5694744"/>
            <a:ext cx="2800767" cy="369332"/>
          </a:xfrm>
          <a:prstGeom prst="rect">
            <a:avLst/>
          </a:prstGeom>
          <a:noFill/>
        </p:spPr>
        <p:txBody>
          <a:bodyPr wrap="none" rtlCol="0">
            <a:spAutoFit/>
          </a:bodyPr>
          <a:lstStyle/>
          <a:p>
            <a:r>
              <a:rPr lang="ja-JP" altLang="en-US" smtClean="0"/>
              <a:t>追加：</a:t>
            </a:r>
            <a:r>
              <a:rPr lang="en-US" altLang="ja-JP" smtClean="0"/>
              <a:t>m_time</a:t>
            </a:r>
            <a:r>
              <a:rPr lang="ja-JP" altLang="en-US" smtClean="0"/>
              <a:t>を初期化する</a:t>
            </a:r>
            <a:endParaRPr kumimoji="1" lang="ja-JP" altLang="en-US"/>
          </a:p>
        </p:txBody>
      </p:sp>
    </p:spTree>
    <p:extLst>
      <p:ext uri="{BB962C8B-B14F-4D97-AF65-F5344CB8AC3E}">
        <p14:creationId xmlns:p14="http://schemas.microsoft.com/office/powerpoint/2010/main" val="6968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051383" cy="369332"/>
          </a:xfrm>
          <a:prstGeom prst="rect">
            <a:avLst/>
          </a:prstGeom>
          <a:noFill/>
        </p:spPr>
        <p:txBody>
          <a:bodyPr wrap="none" rtlCol="0">
            <a:spAutoFit/>
          </a:bodyPr>
          <a:lstStyle/>
          <a:p>
            <a:r>
              <a:rPr kumimoji="1" lang="ja-JP" altLang="en-US" smtClean="0"/>
              <a:t>・拡散</a:t>
            </a:r>
            <a:r>
              <a:rPr lang="ja-JP" altLang="en-US" smtClean="0"/>
              <a:t>敵機</a:t>
            </a:r>
            <a:r>
              <a:rPr lang="ja-JP" altLang="en-US"/>
              <a:t>を中心に</a:t>
            </a:r>
            <a:r>
              <a:rPr lang="en-US" altLang="ja-JP" smtClean="0"/>
              <a:t>20</a:t>
            </a:r>
            <a:r>
              <a:rPr lang="ja-JP" altLang="en-US" smtClean="0"/>
              <a:t>度間隔で弾を</a:t>
            </a:r>
            <a:r>
              <a:rPr lang="en-US" altLang="ja-JP" smtClean="0"/>
              <a:t>18</a:t>
            </a:r>
            <a:r>
              <a:rPr lang="ja-JP" altLang="en-US" smtClean="0"/>
              <a:t>発同時発射</a:t>
            </a:r>
            <a:endParaRPr kumimoji="1" lang="ja-JP" altLang="en-US"/>
          </a:p>
        </p:txBody>
      </p:sp>
      <p:pic>
        <p:nvPicPr>
          <p:cNvPr id="6" name="図 5"/>
          <p:cNvPicPr>
            <a:picLocks noChangeAspect="1"/>
          </p:cNvPicPr>
          <p:nvPr/>
        </p:nvPicPr>
        <p:blipFill>
          <a:blip r:embed="rId2"/>
          <a:stretch>
            <a:fillRect/>
          </a:stretch>
        </p:blipFill>
        <p:spPr>
          <a:xfrm>
            <a:off x="209730" y="827468"/>
            <a:ext cx="4841653" cy="3050093"/>
          </a:xfrm>
          <a:prstGeom prst="rect">
            <a:avLst/>
          </a:prstGeom>
          <a:ln>
            <a:solidFill>
              <a:schemeClr val="tx1"/>
            </a:solidFill>
          </a:ln>
        </p:spPr>
      </p:pic>
      <p:cxnSp>
        <p:nvCxnSpPr>
          <p:cNvPr id="7" name="直線矢印コネクタ 6"/>
          <p:cNvCxnSpPr/>
          <p:nvPr/>
        </p:nvCxnSpPr>
        <p:spPr>
          <a:xfrm flipH="1">
            <a:off x="3414533" y="2102733"/>
            <a:ext cx="845369" cy="1273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330303" y="1921728"/>
            <a:ext cx="4142481" cy="923330"/>
          </a:xfrm>
          <a:prstGeom prst="rect">
            <a:avLst/>
          </a:prstGeom>
          <a:solidFill>
            <a:schemeClr val="bg1"/>
          </a:solidFill>
        </p:spPr>
        <p:txBody>
          <a:bodyPr wrap="none" rtlCol="0">
            <a:spAutoFit/>
          </a:bodyPr>
          <a:lstStyle/>
          <a:p>
            <a:r>
              <a:rPr kumimoji="1" lang="ja-JP" altLang="en-US" smtClean="0"/>
              <a:t>追加：弾丸発射を</a:t>
            </a:r>
            <a:r>
              <a:rPr kumimoji="1" lang="en-US" altLang="ja-JP" smtClean="0"/>
              <a:t>0.5</a:t>
            </a:r>
            <a:r>
              <a:rPr kumimoji="1" lang="ja-JP" altLang="en-US" smtClean="0"/>
              <a:t>秒単位で発射させる</a:t>
            </a:r>
            <a:endParaRPr kumimoji="1" lang="en-US" altLang="ja-JP" smtClean="0"/>
          </a:p>
          <a:p>
            <a:r>
              <a:rPr lang="en-US" altLang="ja-JP" smtClean="0"/>
              <a:t>A</a:t>
            </a:r>
            <a:r>
              <a:rPr lang="ja-JP" altLang="ja-JP" smtClean="0"/>
              <a:t>lgorithm</a:t>
            </a:r>
            <a:r>
              <a:rPr lang="ja-JP" altLang="en-US" smtClean="0"/>
              <a:t>を元に</a:t>
            </a:r>
            <a:r>
              <a:rPr lang="en-US" altLang="ja-JP" smtClean="0"/>
              <a:t>program</a:t>
            </a:r>
            <a:r>
              <a:rPr lang="ja-JP" altLang="en-US" smtClean="0"/>
              <a:t>を作成。</a:t>
            </a:r>
            <a:endParaRPr lang="en-US" altLang="ja-JP" smtClean="0"/>
          </a:p>
          <a:p>
            <a:r>
              <a:rPr kumimoji="1" lang="ja-JP" altLang="en-US" smtClean="0"/>
              <a:t>攻撃敵機でもやりました。</a:t>
            </a:r>
            <a:endParaRPr kumimoji="1" lang="ja-JP" altLang="en-US"/>
          </a:p>
        </p:txBody>
      </p:sp>
      <p:sp>
        <p:nvSpPr>
          <p:cNvPr id="11" name="正方形/長方形 10"/>
          <p:cNvSpPr/>
          <p:nvPr/>
        </p:nvSpPr>
        <p:spPr>
          <a:xfrm>
            <a:off x="152221" y="458136"/>
            <a:ext cx="2373470" cy="369332"/>
          </a:xfrm>
          <a:prstGeom prst="rect">
            <a:avLst/>
          </a:prstGeom>
        </p:spPr>
        <p:txBody>
          <a:bodyPr wrap="none">
            <a:spAutoFit/>
          </a:bodyPr>
          <a:lstStyle/>
          <a:p>
            <a:r>
              <a:rPr lang="ja-JP" altLang="en-US"/>
              <a:t>ObjDiffusionEnemy</a:t>
            </a:r>
            <a:r>
              <a:rPr lang="ja-JP" altLang="en-US" smtClean="0"/>
              <a:t>.</a:t>
            </a:r>
            <a:r>
              <a:rPr lang="en-US" altLang="ja-JP" smtClean="0"/>
              <a:t>cpp</a:t>
            </a:r>
            <a:endParaRPr lang="ja-JP" altLang="en-US"/>
          </a:p>
        </p:txBody>
      </p:sp>
      <p:sp>
        <p:nvSpPr>
          <p:cNvPr id="12" name="フローチャート: 端子 11"/>
          <p:cNvSpPr/>
          <p:nvPr/>
        </p:nvSpPr>
        <p:spPr>
          <a:xfrm>
            <a:off x="9060936" y="224326"/>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13" name="直線コネクタ 12"/>
          <p:cNvCxnSpPr/>
          <p:nvPr/>
        </p:nvCxnSpPr>
        <p:spPr>
          <a:xfrm>
            <a:off x="9975336" y="618026"/>
            <a:ext cx="67777" cy="3810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フローチャート: 処理 13"/>
          <p:cNvSpPr/>
          <p:nvPr/>
        </p:nvSpPr>
        <p:spPr>
          <a:xfrm>
            <a:off x="9060936" y="846626"/>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a:t>
            </a:r>
            <a:r>
              <a:rPr lang="ja-JP" altLang="en-US"/>
              <a:t> </a:t>
            </a:r>
            <a:r>
              <a:rPr kumimoji="1" lang="ja-JP" altLang="en-US" smtClean="0"/>
              <a:t>← </a:t>
            </a:r>
            <a:r>
              <a:rPr kumimoji="1" lang="en-US" altLang="ja-JP" smtClean="0"/>
              <a:t>time + 1</a:t>
            </a:r>
            <a:endParaRPr kumimoji="1" lang="ja-JP" altLang="en-US"/>
          </a:p>
        </p:txBody>
      </p:sp>
      <p:sp>
        <p:nvSpPr>
          <p:cNvPr id="15" name="フローチャート: 判断 14"/>
          <p:cNvSpPr/>
          <p:nvPr/>
        </p:nvSpPr>
        <p:spPr>
          <a:xfrm>
            <a:off x="8718036" y="1468926"/>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 &gt;  50</a:t>
            </a:r>
            <a:endParaRPr kumimoji="1" lang="ja-JP" altLang="en-US"/>
          </a:p>
        </p:txBody>
      </p:sp>
      <p:cxnSp>
        <p:nvCxnSpPr>
          <p:cNvPr id="16" name="直線コネクタ 15"/>
          <p:cNvCxnSpPr/>
          <p:nvPr/>
        </p:nvCxnSpPr>
        <p:spPr>
          <a:xfrm>
            <a:off x="11258036" y="1868976"/>
            <a:ext cx="46610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9515218" y="2166394"/>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18" name="テキスト ボックス 17"/>
          <p:cNvSpPr txBox="1"/>
          <p:nvPr/>
        </p:nvSpPr>
        <p:spPr>
          <a:xfrm>
            <a:off x="11158409" y="1576876"/>
            <a:ext cx="455574" cy="369332"/>
          </a:xfrm>
          <a:prstGeom prst="rect">
            <a:avLst/>
          </a:prstGeom>
          <a:noFill/>
        </p:spPr>
        <p:txBody>
          <a:bodyPr wrap="none" rtlCol="0">
            <a:spAutoFit/>
          </a:bodyPr>
          <a:lstStyle/>
          <a:p>
            <a:r>
              <a:rPr lang="en-US" altLang="ja-JP" smtClean="0"/>
              <a:t>No</a:t>
            </a:r>
            <a:endParaRPr kumimoji="1" lang="ja-JP" altLang="en-US"/>
          </a:p>
        </p:txBody>
      </p:sp>
      <p:sp>
        <p:nvSpPr>
          <p:cNvPr id="19" name="フローチャート: 処理 18"/>
          <p:cNvSpPr/>
          <p:nvPr/>
        </p:nvSpPr>
        <p:spPr>
          <a:xfrm>
            <a:off x="9060936" y="2529376"/>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a:t>
            </a:r>
            <a:r>
              <a:rPr lang="ja-JP" altLang="en-US"/>
              <a:t> </a:t>
            </a:r>
            <a:r>
              <a:rPr kumimoji="1" lang="ja-JP" altLang="en-US" smtClean="0"/>
              <a:t>← </a:t>
            </a:r>
            <a:r>
              <a:rPr lang="en-US" altLang="ja-JP"/>
              <a:t>0</a:t>
            </a:r>
            <a:endParaRPr kumimoji="1" lang="ja-JP" altLang="en-US"/>
          </a:p>
        </p:txBody>
      </p:sp>
      <p:sp>
        <p:nvSpPr>
          <p:cNvPr id="20" name="フローチャート: 処理 19"/>
          <p:cNvSpPr/>
          <p:nvPr/>
        </p:nvSpPr>
        <p:spPr>
          <a:xfrm>
            <a:off x="9060936" y="3036343"/>
            <a:ext cx="2057400" cy="858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弾丸発射</a:t>
            </a:r>
            <a:endParaRPr kumimoji="1" lang="ja-JP" altLang="en-US"/>
          </a:p>
        </p:txBody>
      </p:sp>
      <p:cxnSp>
        <p:nvCxnSpPr>
          <p:cNvPr id="21" name="直線コネクタ 20"/>
          <p:cNvCxnSpPr/>
          <p:nvPr/>
        </p:nvCxnSpPr>
        <p:spPr>
          <a:xfrm>
            <a:off x="11724138" y="1868976"/>
            <a:ext cx="0" cy="22669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43113" y="4135926"/>
            <a:ext cx="168102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フローチャート: 端子 22"/>
          <p:cNvSpPr/>
          <p:nvPr/>
        </p:nvSpPr>
        <p:spPr>
          <a:xfrm>
            <a:off x="9090613" y="4363841"/>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End</a:t>
            </a:r>
            <a:endParaRPr lang="en-US" altLang="ja-JP"/>
          </a:p>
        </p:txBody>
      </p:sp>
      <p:sp>
        <p:nvSpPr>
          <p:cNvPr id="25" name="テキスト ボックス 24"/>
          <p:cNvSpPr txBox="1"/>
          <p:nvPr/>
        </p:nvSpPr>
        <p:spPr>
          <a:xfrm>
            <a:off x="-4694" y="4941023"/>
            <a:ext cx="7326044" cy="923330"/>
          </a:xfrm>
          <a:prstGeom prst="rect">
            <a:avLst/>
          </a:prstGeom>
          <a:noFill/>
        </p:spPr>
        <p:txBody>
          <a:bodyPr wrap="none" rtlCol="0">
            <a:spAutoFit/>
          </a:bodyPr>
          <a:lstStyle/>
          <a:p>
            <a:r>
              <a:rPr kumimoji="1" lang="ja-JP" altLang="en-US" dirty="0" smtClean="0"/>
              <a:t>・同時発射を考える</a:t>
            </a:r>
            <a:endParaRPr kumimoji="1" lang="en-US" altLang="ja-JP" dirty="0" smtClean="0"/>
          </a:p>
          <a:p>
            <a:r>
              <a:rPr lang="ja-JP" altLang="en-US" dirty="0"/>
              <a:t>　</a:t>
            </a:r>
            <a:r>
              <a:rPr lang="ja-JP" altLang="en-US" dirty="0" smtClean="0"/>
              <a:t>攻撃敵機は一発ずつ発射していましたが、今回は同時に</a:t>
            </a:r>
            <a:r>
              <a:rPr lang="en-US" altLang="ja-JP" dirty="0" smtClean="0"/>
              <a:t>19</a:t>
            </a:r>
            <a:r>
              <a:rPr lang="ja-JP" altLang="en-US" dirty="0" smtClean="0"/>
              <a:t>発発射です。</a:t>
            </a:r>
            <a:endParaRPr lang="en-US" altLang="ja-JP" dirty="0" smtClean="0"/>
          </a:p>
          <a:p>
            <a:r>
              <a:rPr kumimoji="1" lang="ja-JP" altLang="en-US" dirty="0"/>
              <a:t>　</a:t>
            </a:r>
            <a:r>
              <a:rPr kumimoji="1" lang="ja-JP" altLang="en-US" dirty="0" smtClean="0"/>
              <a:t>とある命令を知らないと次のページのようになります。</a:t>
            </a:r>
            <a:endParaRPr kumimoji="1" lang="ja-JP" altLang="en-US" dirty="0"/>
          </a:p>
        </p:txBody>
      </p:sp>
    </p:spTree>
    <p:extLst>
      <p:ext uri="{BB962C8B-B14F-4D97-AF65-F5344CB8AC3E}">
        <p14:creationId xmlns:p14="http://schemas.microsoft.com/office/powerpoint/2010/main" val="103205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5148" y="172414"/>
            <a:ext cx="3609975" cy="5448300"/>
          </a:xfrm>
          <a:prstGeom prst="rect">
            <a:avLst/>
          </a:prstGeom>
        </p:spPr>
      </p:pic>
      <p:cxnSp>
        <p:nvCxnSpPr>
          <p:cNvPr id="7" name="直線コネクタ 6"/>
          <p:cNvCxnSpPr/>
          <p:nvPr/>
        </p:nvCxnSpPr>
        <p:spPr>
          <a:xfrm>
            <a:off x="3970116" y="172414"/>
            <a:ext cx="23150" cy="55570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stretch>
            <a:fillRect/>
          </a:stretch>
        </p:blipFill>
        <p:spPr>
          <a:xfrm>
            <a:off x="4148259" y="281951"/>
            <a:ext cx="3629025" cy="5229225"/>
          </a:xfrm>
          <a:prstGeom prst="rect">
            <a:avLst/>
          </a:prstGeom>
        </p:spPr>
      </p:pic>
      <p:sp>
        <p:nvSpPr>
          <p:cNvPr id="9" name="正方形/長方形 8"/>
          <p:cNvSpPr/>
          <p:nvPr/>
        </p:nvSpPr>
        <p:spPr>
          <a:xfrm>
            <a:off x="47563" y="91390"/>
            <a:ext cx="7535119" cy="600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7563" y="6149110"/>
            <a:ext cx="12322156" cy="646331"/>
          </a:xfrm>
          <a:prstGeom prst="rect">
            <a:avLst/>
          </a:prstGeom>
          <a:noFill/>
        </p:spPr>
        <p:txBody>
          <a:bodyPr wrap="none" rtlCol="0">
            <a:spAutoFit/>
          </a:bodyPr>
          <a:lstStyle/>
          <a:p>
            <a:r>
              <a:rPr kumimoji="1" lang="ja-JP" altLang="en-US" smtClean="0"/>
              <a:t>同じ内容を角度違いで</a:t>
            </a:r>
            <a:r>
              <a:rPr lang="en-US" altLang="ja-JP" smtClean="0"/>
              <a:t>program</a:t>
            </a:r>
            <a:r>
              <a:rPr lang="ja-JP" altLang="en-US" smtClean="0"/>
              <a:t>を打つことになってします。それを</a:t>
            </a:r>
            <a:r>
              <a:rPr lang="ja-JP" altLang="en-US" b="1" smtClean="0">
                <a:solidFill>
                  <a:srgbClr val="FF0000"/>
                </a:solidFill>
              </a:rPr>
              <a:t>繰り返し命令</a:t>
            </a:r>
            <a:r>
              <a:rPr lang="ja-JP" altLang="en-US" smtClean="0"/>
              <a:t>を使う事でこんな無駄な事をしなくて良くなります</a:t>
            </a:r>
            <a:endParaRPr lang="en-US" altLang="ja-JP" smtClean="0"/>
          </a:p>
          <a:p>
            <a:r>
              <a:rPr kumimoji="1" lang="ja-JP" altLang="en-US" smtClean="0"/>
              <a:t>繰り返しは</a:t>
            </a:r>
            <a:r>
              <a:rPr kumimoji="1" lang="en-US" altLang="ja-JP" smtClean="0"/>
              <a:t>PC</a:t>
            </a:r>
            <a:r>
              <a:rPr lang="ja-JP" altLang="en-US" smtClean="0"/>
              <a:t>にとって得意分野です。</a:t>
            </a:r>
            <a:r>
              <a:rPr lang="en-US" altLang="ja-JP" smtClean="0"/>
              <a:t>Miss</a:t>
            </a:r>
            <a:r>
              <a:rPr lang="ja-JP" altLang="en-US" smtClean="0"/>
              <a:t>することなく繰り返し行う事ができます</a:t>
            </a:r>
            <a:endParaRPr kumimoji="1" lang="ja-JP" altLang="en-US"/>
          </a:p>
        </p:txBody>
      </p:sp>
      <p:sp>
        <p:nvSpPr>
          <p:cNvPr id="11" name="テキスト ボックス 10"/>
          <p:cNvSpPr txBox="1"/>
          <p:nvPr/>
        </p:nvSpPr>
        <p:spPr>
          <a:xfrm>
            <a:off x="642080" y="1225560"/>
            <a:ext cx="1200937" cy="253916"/>
          </a:xfrm>
          <a:prstGeom prst="rect">
            <a:avLst/>
          </a:prstGeom>
          <a:solidFill>
            <a:schemeClr val="bg1"/>
          </a:solidFill>
        </p:spPr>
        <p:txBody>
          <a:bodyPr wrap="square" rtlCol="0">
            <a:spAutoFit/>
          </a:bodyPr>
          <a:lstStyle/>
          <a:p>
            <a:r>
              <a:rPr kumimoji="1" lang="en-US" altLang="ja-JP" sz="1050" dirty="0" smtClean="0">
                <a:solidFill>
                  <a:schemeClr val="accent6">
                    <a:lumMod val="75000"/>
                  </a:schemeClr>
                </a:solidFill>
              </a:rPr>
              <a:t>//19</a:t>
            </a:r>
            <a:r>
              <a:rPr lang="ja-JP" altLang="en-US" sz="1050" dirty="0" smtClean="0">
                <a:solidFill>
                  <a:schemeClr val="accent6">
                    <a:lumMod val="75000"/>
                  </a:schemeClr>
                </a:solidFill>
              </a:rPr>
              <a:t>発同時発射</a:t>
            </a:r>
            <a:endParaRPr kumimoji="1" lang="ja-JP" altLang="en-US" sz="1050" dirty="0">
              <a:solidFill>
                <a:schemeClr val="accent6">
                  <a:lumMod val="75000"/>
                </a:schemeClr>
              </a:solidFill>
            </a:endParaRPr>
          </a:p>
        </p:txBody>
      </p:sp>
    </p:spTree>
    <p:extLst>
      <p:ext uri="{BB962C8B-B14F-4D97-AF65-F5344CB8AC3E}">
        <p14:creationId xmlns:p14="http://schemas.microsoft.com/office/powerpoint/2010/main" val="78884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33578" cy="369332"/>
          </a:xfrm>
          <a:prstGeom prst="rect">
            <a:avLst/>
          </a:prstGeom>
          <a:noFill/>
        </p:spPr>
        <p:txBody>
          <a:bodyPr wrap="none" rtlCol="0">
            <a:spAutoFit/>
          </a:bodyPr>
          <a:lstStyle/>
          <a:p>
            <a:r>
              <a:rPr kumimoji="1" lang="ja-JP" altLang="en-US" smtClean="0"/>
              <a:t>・とりあえず知る前にやってみる</a:t>
            </a:r>
            <a:endParaRPr kumimoji="1" lang="ja-JP" altLang="en-US"/>
          </a:p>
        </p:txBody>
      </p:sp>
      <p:pic>
        <p:nvPicPr>
          <p:cNvPr id="5" name="図 4"/>
          <p:cNvPicPr>
            <a:picLocks noChangeAspect="1"/>
          </p:cNvPicPr>
          <p:nvPr/>
        </p:nvPicPr>
        <p:blipFill>
          <a:blip r:embed="rId2"/>
          <a:stretch>
            <a:fillRect/>
          </a:stretch>
        </p:blipFill>
        <p:spPr>
          <a:xfrm>
            <a:off x="244093" y="471728"/>
            <a:ext cx="3971925" cy="2905125"/>
          </a:xfrm>
          <a:prstGeom prst="rect">
            <a:avLst/>
          </a:prstGeom>
          <a:ln>
            <a:solidFill>
              <a:schemeClr val="tx1"/>
            </a:solidFill>
          </a:ln>
        </p:spPr>
      </p:pic>
      <p:cxnSp>
        <p:nvCxnSpPr>
          <p:cNvPr id="6" name="直線矢印コネクタ 5"/>
          <p:cNvCxnSpPr/>
          <p:nvPr/>
        </p:nvCxnSpPr>
        <p:spPr>
          <a:xfrm flipH="1">
            <a:off x="2812648" y="898966"/>
            <a:ext cx="1644025" cy="114975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527073" y="717961"/>
            <a:ext cx="5593134" cy="369332"/>
          </a:xfrm>
          <a:prstGeom prst="rect">
            <a:avLst/>
          </a:prstGeom>
          <a:solidFill>
            <a:schemeClr val="bg1"/>
          </a:solidFill>
        </p:spPr>
        <p:txBody>
          <a:bodyPr wrap="none" rtlCol="0">
            <a:spAutoFit/>
          </a:bodyPr>
          <a:lstStyle/>
          <a:p>
            <a:r>
              <a:rPr kumimoji="1" lang="ja-JP" altLang="en-US" dirty="0" smtClean="0"/>
              <a:t>追加：繰り返し文の</a:t>
            </a:r>
            <a:r>
              <a:rPr lang="en-US" altLang="ja-JP" dirty="0" smtClean="0"/>
              <a:t>for</a:t>
            </a:r>
            <a:r>
              <a:rPr lang="ja-JP" altLang="en-US" dirty="0" smtClean="0"/>
              <a:t>文を使って</a:t>
            </a:r>
            <a:r>
              <a:rPr lang="en-US" altLang="ja-JP" dirty="0" smtClean="0"/>
              <a:t>19</a:t>
            </a:r>
            <a:r>
              <a:rPr lang="ja-JP" altLang="en-US" dirty="0" smtClean="0"/>
              <a:t>発同時は発射させた</a:t>
            </a:r>
            <a:endParaRPr kumimoji="1" lang="ja-JP" altLang="en-US" dirty="0"/>
          </a:p>
        </p:txBody>
      </p:sp>
      <p:sp>
        <p:nvSpPr>
          <p:cNvPr id="9" name="テキスト ボックス 8"/>
          <p:cNvSpPr txBox="1"/>
          <p:nvPr/>
        </p:nvSpPr>
        <p:spPr>
          <a:xfrm>
            <a:off x="0" y="3565003"/>
            <a:ext cx="8921032" cy="369332"/>
          </a:xfrm>
          <a:prstGeom prst="rect">
            <a:avLst/>
          </a:prstGeom>
          <a:noFill/>
        </p:spPr>
        <p:txBody>
          <a:bodyPr wrap="none" rtlCol="0">
            <a:spAutoFit/>
          </a:bodyPr>
          <a:lstStyle/>
          <a:p>
            <a:r>
              <a:rPr kumimoji="1" lang="ja-JP" altLang="en-US" dirty="0" smtClean="0"/>
              <a:t>・</a:t>
            </a:r>
            <a:r>
              <a:rPr kumimoji="1" lang="en-US" altLang="ja-JP" dirty="0" smtClean="0"/>
              <a:t>for</a:t>
            </a:r>
            <a:r>
              <a:rPr kumimoji="1" lang="ja-JP" altLang="en-US" dirty="0" smtClean="0"/>
              <a:t>文を知る。</a:t>
            </a:r>
            <a:r>
              <a:rPr kumimoji="1" lang="en-US" altLang="ja-JP" dirty="0" smtClean="0"/>
              <a:t>for</a:t>
            </a:r>
            <a:r>
              <a:rPr kumimoji="1" lang="ja-JP" altLang="en-US" dirty="0" smtClean="0"/>
              <a:t>文は繰り返し文を行って｛　｝の命令を</a:t>
            </a:r>
            <a:r>
              <a:rPr kumimoji="1" lang="ja-JP" altLang="en-US" dirty="0" smtClean="0">
                <a:solidFill>
                  <a:srgbClr val="FF0000"/>
                </a:solidFill>
              </a:rPr>
              <a:t>条件が正しい間、</a:t>
            </a:r>
            <a:r>
              <a:rPr kumimoji="1" lang="ja-JP" altLang="en-US" dirty="0" smtClean="0"/>
              <a:t>繰り返す文です。</a:t>
            </a:r>
            <a:endParaRPr kumimoji="1" lang="ja-JP" altLang="en-US" dirty="0"/>
          </a:p>
        </p:txBody>
      </p:sp>
      <p:pic>
        <p:nvPicPr>
          <p:cNvPr id="10" name="図 9"/>
          <p:cNvPicPr>
            <a:picLocks noChangeAspect="1"/>
          </p:cNvPicPr>
          <p:nvPr/>
        </p:nvPicPr>
        <p:blipFill>
          <a:blip r:embed="rId2"/>
          <a:stretch>
            <a:fillRect/>
          </a:stretch>
        </p:blipFill>
        <p:spPr>
          <a:xfrm>
            <a:off x="244093" y="3998057"/>
            <a:ext cx="3679726" cy="2691406"/>
          </a:xfrm>
          <a:prstGeom prst="rect">
            <a:avLst/>
          </a:prstGeom>
          <a:ln>
            <a:solidFill>
              <a:schemeClr val="bg1"/>
            </a:solidFill>
          </a:ln>
        </p:spPr>
      </p:pic>
      <p:sp>
        <p:nvSpPr>
          <p:cNvPr id="11" name="正方形/長方形 10"/>
          <p:cNvSpPr/>
          <p:nvPr/>
        </p:nvSpPr>
        <p:spPr>
          <a:xfrm flipH="1">
            <a:off x="642080" y="5640433"/>
            <a:ext cx="3573935" cy="771612"/>
          </a:xfrm>
          <a:prstGeom prst="rect">
            <a:avLst/>
          </a:prstGeom>
          <a:solidFill>
            <a:srgbClr val="FF0000">
              <a:alpha val="18000"/>
            </a:srgb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a:off x="3345084" y="3883943"/>
            <a:ext cx="870934" cy="16927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flipH="1">
            <a:off x="4081691" y="3598105"/>
            <a:ext cx="374982" cy="336230"/>
          </a:xfrm>
          <a:prstGeom prst="rect">
            <a:avLst/>
          </a:prstGeom>
          <a:solidFill>
            <a:srgbClr val="FF0000">
              <a:alpha val="18000"/>
            </a:srgb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42080" y="5124202"/>
            <a:ext cx="1200937" cy="253916"/>
          </a:xfrm>
          <a:prstGeom prst="rect">
            <a:avLst/>
          </a:prstGeom>
          <a:solidFill>
            <a:schemeClr val="bg1"/>
          </a:solidFill>
        </p:spPr>
        <p:txBody>
          <a:bodyPr wrap="square" rtlCol="0">
            <a:spAutoFit/>
          </a:bodyPr>
          <a:lstStyle/>
          <a:p>
            <a:r>
              <a:rPr kumimoji="1" lang="en-US" altLang="ja-JP" sz="1050" dirty="0" smtClean="0">
                <a:solidFill>
                  <a:schemeClr val="accent6">
                    <a:lumMod val="75000"/>
                  </a:schemeClr>
                </a:solidFill>
              </a:rPr>
              <a:t>//19</a:t>
            </a:r>
            <a:r>
              <a:rPr lang="ja-JP" altLang="en-US" sz="1050" dirty="0" smtClean="0">
                <a:solidFill>
                  <a:schemeClr val="accent6">
                    <a:lumMod val="75000"/>
                  </a:schemeClr>
                </a:solidFill>
              </a:rPr>
              <a:t>発同時発射</a:t>
            </a:r>
            <a:endParaRPr kumimoji="1" lang="ja-JP" altLang="en-US" sz="1050" dirty="0">
              <a:solidFill>
                <a:schemeClr val="accent6">
                  <a:lumMod val="75000"/>
                </a:schemeClr>
              </a:solidFill>
            </a:endParaRPr>
          </a:p>
        </p:txBody>
      </p:sp>
      <p:sp>
        <p:nvSpPr>
          <p:cNvPr id="14" name="テキスト ボックス 13"/>
          <p:cNvSpPr txBox="1"/>
          <p:nvPr/>
        </p:nvSpPr>
        <p:spPr>
          <a:xfrm>
            <a:off x="642080" y="1711696"/>
            <a:ext cx="1200937" cy="253916"/>
          </a:xfrm>
          <a:prstGeom prst="rect">
            <a:avLst/>
          </a:prstGeom>
          <a:solidFill>
            <a:schemeClr val="bg1"/>
          </a:solidFill>
        </p:spPr>
        <p:txBody>
          <a:bodyPr wrap="square" rtlCol="0">
            <a:spAutoFit/>
          </a:bodyPr>
          <a:lstStyle/>
          <a:p>
            <a:r>
              <a:rPr kumimoji="1" lang="en-US" altLang="ja-JP" sz="1050" dirty="0" smtClean="0">
                <a:solidFill>
                  <a:schemeClr val="accent6">
                    <a:lumMod val="75000"/>
                  </a:schemeClr>
                </a:solidFill>
              </a:rPr>
              <a:t>//19</a:t>
            </a:r>
            <a:r>
              <a:rPr lang="ja-JP" altLang="en-US" sz="1050" dirty="0" smtClean="0">
                <a:solidFill>
                  <a:schemeClr val="accent6">
                    <a:lumMod val="75000"/>
                  </a:schemeClr>
                </a:solidFill>
              </a:rPr>
              <a:t>発同時発射</a:t>
            </a:r>
            <a:endParaRPr kumimoji="1" lang="ja-JP" altLang="en-US" sz="1050" dirty="0">
              <a:solidFill>
                <a:schemeClr val="accent6">
                  <a:lumMod val="75000"/>
                </a:schemeClr>
              </a:solidFill>
            </a:endParaRPr>
          </a:p>
        </p:txBody>
      </p:sp>
    </p:spTree>
    <p:extLst>
      <p:ext uri="{BB962C8B-B14F-4D97-AF65-F5344CB8AC3E}">
        <p14:creationId xmlns:p14="http://schemas.microsoft.com/office/powerpoint/2010/main" val="986091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p:cNvCxnSpPr/>
          <p:nvPr/>
        </p:nvCxnSpPr>
        <p:spPr>
          <a:xfrm>
            <a:off x="1533755" y="1177698"/>
            <a:ext cx="67777" cy="3810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1109" y="11575"/>
            <a:ext cx="9557360" cy="646331"/>
          </a:xfrm>
          <a:prstGeom prst="rect">
            <a:avLst/>
          </a:prstGeom>
          <a:noFill/>
        </p:spPr>
        <p:txBody>
          <a:bodyPr wrap="none" rtlCol="0">
            <a:spAutoFit/>
          </a:bodyPr>
          <a:lstStyle/>
          <a:p>
            <a:r>
              <a:rPr kumimoji="1" lang="ja-JP" altLang="en-US" dirty="0" smtClean="0"/>
              <a:t>・</a:t>
            </a:r>
            <a:r>
              <a:rPr kumimoji="1" lang="en-US" altLang="ja-JP" dirty="0" smtClean="0"/>
              <a:t>for</a:t>
            </a:r>
            <a:r>
              <a:rPr kumimoji="1" lang="ja-JP" altLang="en-US" dirty="0" smtClean="0"/>
              <a:t>文を知る</a:t>
            </a:r>
            <a:endParaRPr kumimoji="1" lang="en-US" altLang="ja-JP" dirty="0" smtClean="0"/>
          </a:p>
          <a:p>
            <a:r>
              <a:rPr lang="ja-JP" altLang="en-US" dirty="0"/>
              <a:t>　</a:t>
            </a:r>
            <a:r>
              <a:rPr lang="ja-JP" altLang="en-US" dirty="0" smtClean="0"/>
              <a:t>繰り返し文の一つ</a:t>
            </a:r>
            <a:r>
              <a:rPr lang="en-US" altLang="ja-JP" dirty="0" smtClean="0"/>
              <a:t>for</a:t>
            </a:r>
            <a:r>
              <a:rPr lang="ja-JP" altLang="en-US" dirty="0" smtClean="0"/>
              <a:t>文は規則的な繰り返しを行う文となります。動きは下のような図になります。</a:t>
            </a:r>
            <a:endParaRPr kumimoji="1" lang="ja-JP" altLang="en-US" dirty="0"/>
          </a:p>
        </p:txBody>
      </p:sp>
      <p:sp>
        <p:nvSpPr>
          <p:cNvPr id="5" name="フローチャート: 端子 11"/>
          <p:cNvSpPr/>
          <p:nvPr/>
        </p:nvSpPr>
        <p:spPr>
          <a:xfrm>
            <a:off x="538944" y="783998"/>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a:t>
            </a:r>
            <a:endParaRPr lang="en-US" altLang="ja-JP" dirty="0"/>
          </a:p>
        </p:txBody>
      </p:sp>
      <p:sp>
        <p:nvSpPr>
          <p:cNvPr id="6" name="テキスト ボックス 5"/>
          <p:cNvSpPr txBox="1"/>
          <p:nvPr/>
        </p:nvSpPr>
        <p:spPr>
          <a:xfrm>
            <a:off x="3426940" y="3353651"/>
            <a:ext cx="4649163" cy="1200329"/>
          </a:xfrm>
          <a:prstGeom prst="rect">
            <a:avLst/>
          </a:prstGeom>
          <a:noFill/>
          <a:ln>
            <a:solidFill>
              <a:schemeClr val="tx1"/>
            </a:solidFill>
          </a:ln>
        </p:spPr>
        <p:txBody>
          <a:bodyPr wrap="square" rtlCol="0">
            <a:spAutoFit/>
          </a:bodyPr>
          <a:lstStyle/>
          <a:p>
            <a:r>
              <a:rPr lang="en-US" altLang="ja-JP" dirty="0" smtClean="0"/>
              <a:t>f</a:t>
            </a:r>
            <a:r>
              <a:rPr kumimoji="1" lang="en-US" altLang="ja-JP" dirty="0" smtClean="0"/>
              <a:t>or (  </a:t>
            </a:r>
            <a:r>
              <a:rPr kumimoji="1" lang="en-US" altLang="ja-JP" dirty="0" err="1" smtClean="0"/>
              <a:t>i</a:t>
            </a:r>
            <a:r>
              <a:rPr kumimoji="1" lang="en-US" altLang="ja-JP" dirty="0" smtClean="0"/>
              <a:t> =  0 ; </a:t>
            </a:r>
            <a:r>
              <a:rPr kumimoji="1" lang="en-US" altLang="ja-JP" dirty="0" err="1" smtClean="0"/>
              <a:t>i</a:t>
            </a:r>
            <a:r>
              <a:rPr kumimoji="1" lang="en-US" altLang="ja-JP" dirty="0" smtClean="0"/>
              <a:t> &lt; 10 ; </a:t>
            </a:r>
            <a:r>
              <a:rPr kumimoji="1" lang="en-US" altLang="ja-JP" dirty="0" err="1" smtClean="0"/>
              <a:t>i</a:t>
            </a:r>
            <a:r>
              <a:rPr kumimoji="1" lang="en-US" altLang="ja-JP" dirty="0" smtClean="0"/>
              <a:t>++</a:t>
            </a:r>
            <a:r>
              <a:rPr lang="ja-JP" altLang="en-US" dirty="0"/>
              <a:t> </a:t>
            </a:r>
            <a:r>
              <a:rPr kumimoji="1" lang="en-US" altLang="ja-JP" dirty="0" smtClean="0"/>
              <a:t>)</a:t>
            </a:r>
          </a:p>
          <a:p>
            <a:r>
              <a:rPr lang="en-US" altLang="ja-JP" dirty="0" smtClean="0"/>
              <a:t>{</a:t>
            </a:r>
          </a:p>
          <a:p>
            <a:r>
              <a:rPr lang="en-US" altLang="ja-JP" dirty="0"/>
              <a:t>	</a:t>
            </a:r>
            <a:r>
              <a:rPr lang="en-US" altLang="ja-JP" dirty="0" err="1" smtClean="0"/>
              <a:t>printf</a:t>
            </a:r>
            <a:r>
              <a:rPr lang="en-US" altLang="ja-JP" dirty="0" smtClean="0"/>
              <a:t> ( “%d” , </a:t>
            </a:r>
            <a:r>
              <a:rPr lang="en-US" altLang="ja-JP" dirty="0" err="1" smtClean="0"/>
              <a:t>i</a:t>
            </a:r>
            <a:r>
              <a:rPr lang="en-US" altLang="ja-JP" dirty="0" smtClean="0"/>
              <a:t> ); </a:t>
            </a:r>
            <a:endParaRPr lang="en-US" altLang="ja-JP" dirty="0"/>
          </a:p>
          <a:p>
            <a:r>
              <a:rPr lang="en-US" altLang="ja-JP" dirty="0" smtClean="0"/>
              <a:t>}</a:t>
            </a:r>
            <a:endParaRPr kumimoji="1" lang="ja-JP" altLang="en-US" dirty="0"/>
          </a:p>
        </p:txBody>
      </p:sp>
      <p:sp>
        <p:nvSpPr>
          <p:cNvPr id="7" name="正方形/長方形 6"/>
          <p:cNvSpPr/>
          <p:nvPr/>
        </p:nvSpPr>
        <p:spPr>
          <a:xfrm>
            <a:off x="3426940" y="1456609"/>
            <a:ext cx="4649163" cy="1200329"/>
          </a:xfrm>
          <a:prstGeom prst="rect">
            <a:avLst/>
          </a:prstGeom>
          <a:ln>
            <a:solidFill>
              <a:schemeClr val="tx1"/>
            </a:solidFill>
          </a:ln>
        </p:spPr>
        <p:txBody>
          <a:bodyPr wrap="square">
            <a:spAutoFit/>
          </a:bodyPr>
          <a:lstStyle/>
          <a:p>
            <a:r>
              <a:rPr lang="en-US" altLang="ja-JP" dirty="0"/>
              <a:t>for (  </a:t>
            </a:r>
            <a:r>
              <a:rPr lang="ja-JP" altLang="en-US" dirty="0" smtClean="0"/>
              <a:t>①初期化　</a:t>
            </a:r>
            <a:r>
              <a:rPr lang="en-US" altLang="ja-JP" dirty="0" smtClean="0"/>
              <a:t> </a:t>
            </a:r>
            <a:r>
              <a:rPr lang="en-US" altLang="ja-JP" dirty="0"/>
              <a:t>; </a:t>
            </a:r>
            <a:r>
              <a:rPr lang="ja-JP" altLang="en-US" dirty="0"/>
              <a:t>　</a:t>
            </a:r>
            <a:r>
              <a:rPr lang="ja-JP" altLang="en-US" dirty="0" smtClean="0"/>
              <a:t>②条件式</a:t>
            </a:r>
            <a:r>
              <a:rPr lang="en-US" altLang="ja-JP" dirty="0" smtClean="0"/>
              <a:t> </a:t>
            </a:r>
            <a:r>
              <a:rPr lang="en-US" altLang="ja-JP" dirty="0"/>
              <a:t>; </a:t>
            </a:r>
            <a:r>
              <a:rPr lang="ja-JP" altLang="en-US" dirty="0" smtClean="0"/>
              <a:t>③更新処理 </a:t>
            </a:r>
            <a:r>
              <a:rPr lang="en-US" altLang="ja-JP" dirty="0"/>
              <a:t>)</a:t>
            </a:r>
          </a:p>
          <a:p>
            <a:r>
              <a:rPr lang="en-US" altLang="ja-JP" dirty="0"/>
              <a:t>{</a:t>
            </a:r>
          </a:p>
          <a:p>
            <a:r>
              <a:rPr lang="en-US" altLang="ja-JP" dirty="0" smtClean="0"/>
              <a:t>	</a:t>
            </a:r>
            <a:r>
              <a:rPr lang="ja-JP" altLang="en-US" dirty="0" smtClean="0"/>
              <a:t>④命令</a:t>
            </a:r>
            <a:r>
              <a:rPr lang="en-US" altLang="ja-JP" dirty="0"/>
              <a:t>	</a:t>
            </a:r>
          </a:p>
          <a:p>
            <a:r>
              <a:rPr lang="en-US" altLang="ja-JP" dirty="0" smtClean="0"/>
              <a:t>}</a:t>
            </a:r>
            <a:endParaRPr lang="ja-JP" altLang="en-US" dirty="0"/>
          </a:p>
        </p:txBody>
      </p:sp>
      <p:sp>
        <p:nvSpPr>
          <p:cNvPr id="8" name="フローチャート: 処理 7"/>
          <p:cNvSpPr/>
          <p:nvPr/>
        </p:nvSpPr>
        <p:spPr>
          <a:xfrm>
            <a:off x="538944" y="1305417"/>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①初期化</a:t>
            </a:r>
            <a:endParaRPr kumimoji="1" lang="ja-JP" altLang="en-US" dirty="0"/>
          </a:p>
        </p:txBody>
      </p:sp>
      <p:sp>
        <p:nvSpPr>
          <p:cNvPr id="9" name="フローチャート: 判断 14"/>
          <p:cNvSpPr/>
          <p:nvPr/>
        </p:nvSpPr>
        <p:spPr>
          <a:xfrm>
            <a:off x="297644" y="1836308"/>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②条件式</a:t>
            </a:r>
            <a:endParaRPr kumimoji="1" lang="ja-JP" altLang="en-US" dirty="0"/>
          </a:p>
        </p:txBody>
      </p:sp>
      <p:sp>
        <p:nvSpPr>
          <p:cNvPr id="10" name="フローチャート: 処理 9"/>
          <p:cNvSpPr/>
          <p:nvPr/>
        </p:nvSpPr>
        <p:spPr>
          <a:xfrm>
            <a:off x="603458" y="2932719"/>
            <a:ext cx="2057400" cy="810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④命令</a:t>
            </a:r>
            <a:endParaRPr kumimoji="1" lang="ja-JP" altLang="en-US" dirty="0"/>
          </a:p>
        </p:txBody>
      </p:sp>
      <p:sp>
        <p:nvSpPr>
          <p:cNvPr id="11" name="フローチャート: 処理 10"/>
          <p:cNvSpPr/>
          <p:nvPr/>
        </p:nvSpPr>
        <p:spPr>
          <a:xfrm>
            <a:off x="603458" y="4004247"/>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③更新処理</a:t>
            </a:r>
            <a:endParaRPr kumimoji="1" lang="ja-JP" altLang="en-US" dirty="0"/>
          </a:p>
        </p:txBody>
      </p:sp>
      <p:sp>
        <p:nvSpPr>
          <p:cNvPr id="13" name="テキスト ボックス 12"/>
          <p:cNvSpPr txBox="1"/>
          <p:nvPr/>
        </p:nvSpPr>
        <p:spPr>
          <a:xfrm>
            <a:off x="931226" y="2578642"/>
            <a:ext cx="671979" cy="307777"/>
          </a:xfrm>
          <a:prstGeom prst="rect">
            <a:avLst/>
          </a:prstGeom>
          <a:noFill/>
        </p:spPr>
        <p:txBody>
          <a:bodyPr wrap="none" rtlCol="0">
            <a:spAutoFit/>
          </a:bodyPr>
          <a:lstStyle/>
          <a:p>
            <a:r>
              <a:rPr kumimoji="1" lang="ja-JP" altLang="en-US" sz="1400" dirty="0" smtClean="0"/>
              <a:t>正しい</a:t>
            </a:r>
            <a:endParaRPr kumimoji="1" lang="ja-JP" altLang="en-US" sz="1400" dirty="0"/>
          </a:p>
        </p:txBody>
      </p:sp>
      <p:cxnSp>
        <p:nvCxnSpPr>
          <p:cNvPr id="14" name="直線コネクタ 13"/>
          <p:cNvCxnSpPr/>
          <p:nvPr/>
        </p:nvCxnSpPr>
        <p:spPr>
          <a:xfrm>
            <a:off x="2826069" y="2241254"/>
            <a:ext cx="43496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573711" y="1915594"/>
            <a:ext cx="939681" cy="307777"/>
          </a:xfrm>
          <a:prstGeom prst="rect">
            <a:avLst/>
          </a:prstGeom>
          <a:noFill/>
        </p:spPr>
        <p:txBody>
          <a:bodyPr wrap="none" rtlCol="0">
            <a:spAutoFit/>
          </a:bodyPr>
          <a:lstStyle/>
          <a:p>
            <a:r>
              <a:rPr lang="ja-JP" altLang="en-US" sz="1400" dirty="0"/>
              <a:t>正しくない</a:t>
            </a:r>
            <a:endParaRPr kumimoji="1" lang="ja-JP" altLang="en-US" sz="1400" dirty="0"/>
          </a:p>
        </p:txBody>
      </p:sp>
      <p:cxnSp>
        <p:nvCxnSpPr>
          <p:cNvPr id="17" name="直線コネクタ 16"/>
          <p:cNvCxnSpPr/>
          <p:nvPr/>
        </p:nvCxnSpPr>
        <p:spPr>
          <a:xfrm>
            <a:off x="3261035" y="2236358"/>
            <a:ext cx="0" cy="2974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101146" y="4987698"/>
            <a:ext cx="153101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89299" y="1751944"/>
            <a:ext cx="0" cy="323575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89299" y="1751944"/>
            <a:ext cx="147834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a:off x="1567644" y="5211053"/>
            <a:ext cx="169339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567643" y="5211054"/>
            <a:ext cx="1" cy="42998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フローチャート: 端子 11"/>
          <p:cNvSpPr/>
          <p:nvPr/>
        </p:nvSpPr>
        <p:spPr>
          <a:xfrm>
            <a:off x="691344" y="5641038"/>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文終了</a:t>
            </a:r>
            <a:endParaRPr lang="en-US" altLang="ja-JP" dirty="0"/>
          </a:p>
        </p:txBody>
      </p:sp>
      <p:cxnSp>
        <p:nvCxnSpPr>
          <p:cNvPr id="45" name="直線コネクタ 44"/>
          <p:cNvCxnSpPr/>
          <p:nvPr/>
        </p:nvCxnSpPr>
        <p:spPr>
          <a:xfrm>
            <a:off x="10008352" y="1177698"/>
            <a:ext cx="67777" cy="3810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フローチャート: 端子 11"/>
          <p:cNvSpPr/>
          <p:nvPr/>
        </p:nvSpPr>
        <p:spPr>
          <a:xfrm>
            <a:off x="9013541" y="783998"/>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a:t>
            </a:r>
            <a:endParaRPr lang="en-US" altLang="ja-JP" dirty="0"/>
          </a:p>
        </p:txBody>
      </p:sp>
      <p:sp>
        <p:nvSpPr>
          <p:cNvPr id="47" name="フローチャート: 処理 46"/>
          <p:cNvSpPr/>
          <p:nvPr/>
        </p:nvSpPr>
        <p:spPr>
          <a:xfrm>
            <a:off x="9013541" y="1305417"/>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i</a:t>
            </a:r>
            <a:r>
              <a:rPr lang="ja-JP" altLang="en-US" dirty="0" smtClean="0"/>
              <a:t>←</a:t>
            </a:r>
            <a:r>
              <a:rPr lang="en-US" altLang="ja-JP" dirty="0" smtClean="0"/>
              <a:t>0</a:t>
            </a:r>
            <a:endParaRPr kumimoji="1" lang="ja-JP" altLang="en-US" dirty="0"/>
          </a:p>
        </p:txBody>
      </p:sp>
      <p:sp>
        <p:nvSpPr>
          <p:cNvPr id="48" name="フローチャート: 判断 14"/>
          <p:cNvSpPr/>
          <p:nvPr/>
        </p:nvSpPr>
        <p:spPr>
          <a:xfrm>
            <a:off x="8772241" y="1836308"/>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i</a:t>
            </a:r>
            <a:r>
              <a:rPr lang="en-US" altLang="ja-JP" dirty="0" smtClean="0"/>
              <a:t> &lt; 10</a:t>
            </a:r>
            <a:endParaRPr kumimoji="1" lang="ja-JP" altLang="en-US" dirty="0"/>
          </a:p>
        </p:txBody>
      </p:sp>
      <p:sp>
        <p:nvSpPr>
          <p:cNvPr id="49" name="フローチャート: 処理 48"/>
          <p:cNvSpPr/>
          <p:nvPr/>
        </p:nvSpPr>
        <p:spPr>
          <a:xfrm>
            <a:off x="9078055" y="2932719"/>
            <a:ext cx="2057400" cy="810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i</a:t>
            </a:r>
            <a:r>
              <a:rPr lang="ja-JP" altLang="en-US" dirty="0" smtClean="0"/>
              <a:t>を出力</a:t>
            </a:r>
            <a:endParaRPr kumimoji="1" lang="ja-JP" altLang="en-US" dirty="0"/>
          </a:p>
        </p:txBody>
      </p:sp>
      <p:sp>
        <p:nvSpPr>
          <p:cNvPr id="50" name="フローチャート: 処理 49"/>
          <p:cNvSpPr/>
          <p:nvPr/>
        </p:nvSpPr>
        <p:spPr>
          <a:xfrm>
            <a:off x="9078055" y="4004247"/>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i</a:t>
            </a:r>
            <a:r>
              <a:rPr kumimoji="1" lang="en-US" altLang="ja-JP" dirty="0" smtClean="0"/>
              <a:t> </a:t>
            </a:r>
            <a:r>
              <a:rPr kumimoji="1" lang="ja-JP" altLang="en-US" dirty="0" smtClean="0"/>
              <a:t>←　</a:t>
            </a:r>
            <a:r>
              <a:rPr lang="en-US" altLang="ja-JP" dirty="0" err="1"/>
              <a:t>i</a:t>
            </a:r>
            <a:r>
              <a:rPr lang="en-US" altLang="ja-JP" dirty="0" smtClean="0"/>
              <a:t> + 1</a:t>
            </a:r>
            <a:endParaRPr kumimoji="1" lang="ja-JP" altLang="en-US" dirty="0"/>
          </a:p>
        </p:txBody>
      </p:sp>
      <p:sp>
        <p:nvSpPr>
          <p:cNvPr id="51" name="テキスト ボックス 50"/>
          <p:cNvSpPr txBox="1"/>
          <p:nvPr/>
        </p:nvSpPr>
        <p:spPr>
          <a:xfrm>
            <a:off x="9405823" y="2578642"/>
            <a:ext cx="671979" cy="307777"/>
          </a:xfrm>
          <a:prstGeom prst="rect">
            <a:avLst/>
          </a:prstGeom>
          <a:noFill/>
        </p:spPr>
        <p:txBody>
          <a:bodyPr wrap="none" rtlCol="0">
            <a:spAutoFit/>
          </a:bodyPr>
          <a:lstStyle/>
          <a:p>
            <a:r>
              <a:rPr kumimoji="1" lang="ja-JP" altLang="en-US" sz="1400" dirty="0" smtClean="0"/>
              <a:t>正しい</a:t>
            </a:r>
            <a:endParaRPr kumimoji="1" lang="ja-JP" altLang="en-US" sz="1400" dirty="0"/>
          </a:p>
        </p:txBody>
      </p:sp>
      <p:cxnSp>
        <p:nvCxnSpPr>
          <p:cNvPr id="52" name="直線コネクタ 51"/>
          <p:cNvCxnSpPr/>
          <p:nvPr/>
        </p:nvCxnSpPr>
        <p:spPr>
          <a:xfrm>
            <a:off x="11300666" y="2241254"/>
            <a:ext cx="43496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11048308" y="1915594"/>
            <a:ext cx="939681" cy="307777"/>
          </a:xfrm>
          <a:prstGeom prst="rect">
            <a:avLst/>
          </a:prstGeom>
          <a:noFill/>
        </p:spPr>
        <p:txBody>
          <a:bodyPr wrap="none" rtlCol="0">
            <a:spAutoFit/>
          </a:bodyPr>
          <a:lstStyle/>
          <a:p>
            <a:r>
              <a:rPr lang="ja-JP" altLang="en-US" sz="1400" dirty="0"/>
              <a:t>正しくない</a:t>
            </a:r>
            <a:endParaRPr kumimoji="1" lang="ja-JP" altLang="en-US" sz="1400" dirty="0"/>
          </a:p>
        </p:txBody>
      </p:sp>
      <p:cxnSp>
        <p:nvCxnSpPr>
          <p:cNvPr id="54" name="直線コネクタ 53"/>
          <p:cNvCxnSpPr/>
          <p:nvPr/>
        </p:nvCxnSpPr>
        <p:spPr>
          <a:xfrm>
            <a:off x="11735632" y="2236358"/>
            <a:ext cx="0" cy="2974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8575743" y="4987698"/>
            <a:ext cx="153101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563896" y="1751944"/>
            <a:ext cx="0" cy="323575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8563896" y="1751944"/>
            <a:ext cx="147834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10042241" y="5211053"/>
            <a:ext cx="169339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10042240" y="5211054"/>
            <a:ext cx="1" cy="42998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0" name="フローチャート: 端子 11"/>
          <p:cNvSpPr/>
          <p:nvPr/>
        </p:nvSpPr>
        <p:spPr>
          <a:xfrm>
            <a:off x="9165941" y="5641038"/>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文終了</a:t>
            </a:r>
            <a:endParaRPr lang="en-US" altLang="ja-JP" dirty="0"/>
          </a:p>
        </p:txBody>
      </p:sp>
      <p:cxnSp>
        <p:nvCxnSpPr>
          <p:cNvPr id="61" name="直線矢印コネクタ 60"/>
          <p:cNvCxnSpPr/>
          <p:nvPr/>
        </p:nvCxnSpPr>
        <p:spPr>
          <a:xfrm flipH="1">
            <a:off x="3426940" y="1305417"/>
            <a:ext cx="763929"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325679" y="3193124"/>
            <a:ext cx="750424"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790066" y="6192847"/>
            <a:ext cx="9922909" cy="646331"/>
          </a:xfrm>
          <a:prstGeom prst="rect">
            <a:avLst/>
          </a:prstGeom>
          <a:noFill/>
        </p:spPr>
        <p:txBody>
          <a:bodyPr wrap="none" rtlCol="0">
            <a:spAutoFit/>
          </a:bodyPr>
          <a:lstStyle/>
          <a:p>
            <a:r>
              <a:rPr lang="ja-JP" altLang="en-US" dirty="0"/>
              <a:t>更新処理に</a:t>
            </a:r>
            <a:r>
              <a:rPr lang="ja-JP" altLang="en-US" dirty="0" smtClean="0"/>
              <a:t>より変数の値が変化し、その過程で条件が正しくなくなったら、繰り返しが終了となります。</a:t>
            </a:r>
            <a:endParaRPr lang="en-US" altLang="ja-JP" dirty="0" smtClean="0"/>
          </a:p>
          <a:p>
            <a:r>
              <a:rPr lang="en-US" altLang="ja-JP" dirty="0" smtClean="0"/>
              <a:t>for</a:t>
            </a:r>
            <a:r>
              <a:rPr lang="ja-JP" altLang="en-US" dirty="0" smtClean="0"/>
              <a:t>文は更新処理の使用される変数を命令に取り入れる事で規則に沿った繰り返しを表現します</a:t>
            </a:r>
            <a:endParaRPr kumimoji="1" lang="ja-JP" altLang="en-US" dirty="0"/>
          </a:p>
        </p:txBody>
      </p:sp>
    </p:spTree>
    <p:extLst>
      <p:ext uri="{BB962C8B-B14F-4D97-AF65-F5344CB8AC3E}">
        <p14:creationId xmlns:p14="http://schemas.microsoft.com/office/powerpoint/2010/main" val="171230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0" y="0"/>
            <a:ext cx="4090735" cy="369332"/>
          </a:xfrm>
          <a:prstGeom prst="rect">
            <a:avLst/>
          </a:prstGeom>
          <a:noFill/>
        </p:spPr>
        <p:txBody>
          <a:bodyPr wrap="none" rtlCol="0">
            <a:spAutoFit/>
          </a:bodyPr>
          <a:lstStyle/>
          <a:p>
            <a:r>
              <a:rPr kumimoji="1" lang="ja-JP" altLang="en-US" dirty="0" smtClean="0"/>
              <a:t>・</a:t>
            </a:r>
            <a:r>
              <a:rPr kumimoji="1" lang="en-US" altLang="ja-JP" dirty="0" smtClean="0"/>
              <a:t>360°</a:t>
            </a:r>
            <a:r>
              <a:rPr kumimoji="1" lang="ja-JP" altLang="en-US" dirty="0" smtClean="0"/>
              <a:t>弾丸発射する</a:t>
            </a:r>
            <a:r>
              <a:rPr kumimoji="1" lang="en-US" altLang="ja-JP" dirty="0" smtClean="0"/>
              <a:t>program</a:t>
            </a:r>
            <a:r>
              <a:rPr lang="ja-JP" altLang="en-US" dirty="0"/>
              <a:t>を</a:t>
            </a:r>
            <a:r>
              <a:rPr kumimoji="1" lang="ja-JP" altLang="en-US" dirty="0" smtClean="0"/>
              <a:t>見てみる</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134" y="539449"/>
            <a:ext cx="6455833" cy="21121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コネクタ 6"/>
          <p:cNvCxnSpPr/>
          <p:nvPr/>
        </p:nvCxnSpPr>
        <p:spPr>
          <a:xfrm>
            <a:off x="2387578" y="1021303"/>
            <a:ext cx="67777" cy="3810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フローチャート: 端子 11"/>
          <p:cNvSpPr/>
          <p:nvPr/>
        </p:nvSpPr>
        <p:spPr>
          <a:xfrm>
            <a:off x="1468967" y="627603"/>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a:t>
            </a:r>
            <a:endParaRPr lang="en-US" altLang="ja-JP" dirty="0"/>
          </a:p>
        </p:txBody>
      </p:sp>
      <p:sp>
        <p:nvSpPr>
          <p:cNvPr id="9" name="フローチャート: 処理 8"/>
          <p:cNvSpPr/>
          <p:nvPr/>
        </p:nvSpPr>
        <p:spPr>
          <a:xfrm>
            <a:off x="1494527" y="1129001"/>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i</a:t>
            </a:r>
            <a:r>
              <a:rPr lang="ja-JP" altLang="en-US" dirty="0" smtClean="0"/>
              <a:t>←角度</a:t>
            </a:r>
            <a:r>
              <a:rPr lang="en-US" altLang="ja-JP" dirty="0" smtClean="0"/>
              <a:t>0</a:t>
            </a:r>
            <a:r>
              <a:rPr lang="ja-JP" altLang="en-US" dirty="0" smtClean="0"/>
              <a:t>度</a:t>
            </a:r>
            <a:endParaRPr kumimoji="1" lang="ja-JP" altLang="en-US" dirty="0"/>
          </a:p>
        </p:txBody>
      </p:sp>
      <p:sp>
        <p:nvSpPr>
          <p:cNvPr id="10" name="フローチャート: 判断 14"/>
          <p:cNvSpPr/>
          <p:nvPr/>
        </p:nvSpPr>
        <p:spPr>
          <a:xfrm>
            <a:off x="799596" y="1679913"/>
            <a:ext cx="3243743"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i</a:t>
            </a:r>
            <a:r>
              <a:rPr lang="en-US" altLang="ja-JP" dirty="0" smtClean="0"/>
              <a:t> </a:t>
            </a:r>
            <a:r>
              <a:rPr lang="ja-JP" altLang="en-US" dirty="0" smtClean="0"/>
              <a:t>が</a:t>
            </a:r>
            <a:r>
              <a:rPr lang="en-US" altLang="ja-JP" dirty="0" smtClean="0"/>
              <a:t>360</a:t>
            </a:r>
            <a:r>
              <a:rPr lang="ja-JP" altLang="en-US" dirty="0"/>
              <a:t>度</a:t>
            </a:r>
            <a:r>
              <a:rPr lang="ja-JP" altLang="en-US" dirty="0" smtClean="0"/>
              <a:t>未満</a:t>
            </a:r>
            <a:endParaRPr kumimoji="1" lang="ja-JP" altLang="en-US" dirty="0"/>
          </a:p>
        </p:txBody>
      </p:sp>
      <p:sp>
        <p:nvSpPr>
          <p:cNvPr id="11" name="フローチャート: 処理 10"/>
          <p:cNvSpPr/>
          <p:nvPr/>
        </p:nvSpPr>
        <p:spPr>
          <a:xfrm>
            <a:off x="1526921" y="2776324"/>
            <a:ext cx="2057400" cy="810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i</a:t>
            </a:r>
            <a:r>
              <a:rPr lang="ja-JP" altLang="en-US" dirty="0"/>
              <a:t>度</a:t>
            </a:r>
            <a:r>
              <a:rPr lang="ja-JP" altLang="en-US" dirty="0" smtClean="0"/>
              <a:t>で弾丸発射</a:t>
            </a:r>
            <a:endParaRPr kumimoji="1" lang="ja-JP" altLang="en-US" dirty="0"/>
          </a:p>
        </p:txBody>
      </p:sp>
      <p:sp>
        <p:nvSpPr>
          <p:cNvPr id="12" name="フローチャート: 処理 11"/>
          <p:cNvSpPr/>
          <p:nvPr/>
        </p:nvSpPr>
        <p:spPr>
          <a:xfrm>
            <a:off x="1565102" y="3852909"/>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i</a:t>
            </a:r>
            <a:r>
              <a:rPr kumimoji="1" lang="en-US" altLang="ja-JP" dirty="0" smtClean="0"/>
              <a:t> </a:t>
            </a:r>
            <a:r>
              <a:rPr kumimoji="1" lang="ja-JP" altLang="en-US" dirty="0" smtClean="0"/>
              <a:t>←　</a:t>
            </a:r>
            <a:r>
              <a:rPr lang="en-US" altLang="ja-JP" dirty="0" err="1"/>
              <a:t>i</a:t>
            </a:r>
            <a:r>
              <a:rPr lang="en-US" altLang="ja-JP" dirty="0" smtClean="0"/>
              <a:t> + 20</a:t>
            </a:r>
            <a:r>
              <a:rPr lang="ja-JP" altLang="en-US" dirty="0" smtClean="0"/>
              <a:t>度</a:t>
            </a:r>
            <a:endParaRPr kumimoji="1" lang="ja-JP" altLang="en-US" dirty="0"/>
          </a:p>
        </p:txBody>
      </p:sp>
      <p:sp>
        <p:nvSpPr>
          <p:cNvPr id="13" name="テキスト ボックス 12"/>
          <p:cNvSpPr txBox="1"/>
          <p:nvPr/>
        </p:nvSpPr>
        <p:spPr>
          <a:xfrm>
            <a:off x="1749488" y="2468546"/>
            <a:ext cx="671979" cy="307777"/>
          </a:xfrm>
          <a:prstGeom prst="rect">
            <a:avLst/>
          </a:prstGeom>
          <a:noFill/>
        </p:spPr>
        <p:txBody>
          <a:bodyPr wrap="none" rtlCol="0">
            <a:spAutoFit/>
          </a:bodyPr>
          <a:lstStyle/>
          <a:p>
            <a:r>
              <a:rPr kumimoji="1" lang="ja-JP" altLang="en-US" sz="1400" dirty="0" smtClean="0"/>
              <a:t>正しい</a:t>
            </a:r>
            <a:endParaRPr kumimoji="1" lang="ja-JP" altLang="en-US" sz="1400" dirty="0"/>
          </a:p>
        </p:txBody>
      </p:sp>
      <p:cxnSp>
        <p:nvCxnSpPr>
          <p:cNvPr id="14" name="直線コネクタ 13"/>
          <p:cNvCxnSpPr>
            <a:stCxn id="10" idx="3"/>
            <a:endCxn id="15" idx="2"/>
          </p:cNvCxnSpPr>
          <p:nvPr/>
        </p:nvCxnSpPr>
        <p:spPr>
          <a:xfrm flipV="1">
            <a:off x="4043339" y="2066975"/>
            <a:ext cx="192597" cy="129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66095" y="1759198"/>
            <a:ext cx="939681" cy="307777"/>
          </a:xfrm>
          <a:prstGeom prst="rect">
            <a:avLst/>
          </a:prstGeom>
          <a:noFill/>
        </p:spPr>
        <p:txBody>
          <a:bodyPr wrap="none" rtlCol="0">
            <a:spAutoFit/>
          </a:bodyPr>
          <a:lstStyle/>
          <a:p>
            <a:r>
              <a:rPr lang="ja-JP" altLang="en-US" sz="1400" dirty="0"/>
              <a:t>正しくない</a:t>
            </a:r>
            <a:endParaRPr kumimoji="1" lang="ja-JP" altLang="en-US" sz="1400" dirty="0"/>
          </a:p>
        </p:txBody>
      </p:sp>
      <p:cxnSp>
        <p:nvCxnSpPr>
          <p:cNvPr id="16" name="直線コネクタ 15"/>
          <p:cNvCxnSpPr/>
          <p:nvPr/>
        </p:nvCxnSpPr>
        <p:spPr>
          <a:xfrm>
            <a:off x="4235935" y="2079963"/>
            <a:ext cx="0" cy="2974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799596" y="4831303"/>
            <a:ext cx="165575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787749" y="1595549"/>
            <a:ext cx="0" cy="323575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87749" y="1595549"/>
            <a:ext cx="147834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2421468" y="5054660"/>
            <a:ext cx="1814467" cy="34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2421467" y="5054659"/>
            <a:ext cx="1" cy="42998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フローチャート: 端子 11"/>
          <p:cNvSpPr/>
          <p:nvPr/>
        </p:nvSpPr>
        <p:spPr>
          <a:xfrm>
            <a:off x="1455008" y="5484643"/>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t>
            </a:r>
            <a:r>
              <a:rPr lang="en-US" altLang="ja-JP" dirty="0" smtClean="0"/>
              <a:t>or</a:t>
            </a:r>
            <a:r>
              <a:rPr lang="ja-JP" altLang="en-US" dirty="0" smtClean="0"/>
              <a:t>文終了</a:t>
            </a:r>
            <a:endParaRPr lang="en-US" altLang="ja-JP" dirty="0"/>
          </a:p>
        </p:txBody>
      </p:sp>
      <p:sp>
        <p:nvSpPr>
          <p:cNvPr id="29" name="テキスト ボックス 28"/>
          <p:cNvSpPr txBox="1"/>
          <p:nvPr/>
        </p:nvSpPr>
        <p:spPr>
          <a:xfrm>
            <a:off x="5099047" y="3181359"/>
            <a:ext cx="6058005" cy="1754326"/>
          </a:xfrm>
          <a:prstGeom prst="rect">
            <a:avLst/>
          </a:prstGeom>
          <a:noFill/>
        </p:spPr>
        <p:txBody>
          <a:bodyPr wrap="none" rtlCol="0">
            <a:spAutoFit/>
          </a:bodyPr>
          <a:lstStyle/>
          <a:p>
            <a:r>
              <a:rPr lang="en-US" altLang="ja-JP" dirty="0" err="1" smtClean="0"/>
              <a:t>i</a:t>
            </a:r>
            <a:r>
              <a:rPr lang="ja-JP" altLang="en-US" dirty="0" err="1" smtClean="0"/>
              <a:t>には</a:t>
            </a:r>
            <a:r>
              <a:rPr lang="ja-JP" altLang="en-US" dirty="0" smtClean="0"/>
              <a:t>初期の値として</a:t>
            </a:r>
            <a:r>
              <a:rPr lang="en-US" altLang="ja-JP" dirty="0" smtClean="0"/>
              <a:t>0</a:t>
            </a:r>
            <a:r>
              <a:rPr lang="ja-JP" altLang="en-US" dirty="0" smtClean="0"/>
              <a:t>が代入されます。続いて条件を見ると</a:t>
            </a:r>
            <a:endParaRPr lang="en-US" altLang="ja-JP" dirty="0" smtClean="0"/>
          </a:p>
          <a:p>
            <a:r>
              <a:rPr lang="en-US" altLang="ja-JP" dirty="0" err="1" smtClean="0"/>
              <a:t>i</a:t>
            </a:r>
            <a:r>
              <a:rPr lang="ja-JP" altLang="en-US" dirty="0" smtClean="0"/>
              <a:t>が</a:t>
            </a:r>
            <a:r>
              <a:rPr lang="en-US" altLang="ja-JP" dirty="0" smtClean="0"/>
              <a:t>360</a:t>
            </a:r>
            <a:r>
              <a:rPr lang="ja-JP" altLang="en-US" dirty="0"/>
              <a:t>未満</a:t>
            </a:r>
            <a:r>
              <a:rPr lang="ja-JP" altLang="en-US" dirty="0" smtClean="0"/>
              <a:t>である限り繰り返します。</a:t>
            </a:r>
            <a:r>
              <a:rPr lang="en-US" altLang="ja-JP" dirty="0" err="1" smtClean="0"/>
              <a:t>i</a:t>
            </a:r>
            <a:r>
              <a:rPr lang="ja-JP" altLang="en-US" dirty="0" smtClean="0"/>
              <a:t>は繰り返す度に</a:t>
            </a:r>
            <a:r>
              <a:rPr lang="en-US" altLang="ja-JP" dirty="0" smtClean="0"/>
              <a:t>20</a:t>
            </a:r>
            <a:r>
              <a:rPr lang="ja-JP" altLang="en-US" dirty="0" err="1" smtClean="0"/>
              <a:t>づつ</a:t>
            </a:r>
            <a:endParaRPr lang="en-US" altLang="ja-JP" dirty="0" smtClean="0"/>
          </a:p>
          <a:p>
            <a:r>
              <a:rPr lang="ja-JP" altLang="en-US" dirty="0" smtClean="0"/>
              <a:t>加算され、いつかは条件を満たさなくなり</a:t>
            </a:r>
            <a:r>
              <a:rPr lang="en-US" altLang="ja-JP" dirty="0" smtClean="0"/>
              <a:t>for</a:t>
            </a:r>
            <a:r>
              <a:rPr lang="ja-JP" altLang="en-US" dirty="0" smtClean="0"/>
              <a:t>文は終了します。</a:t>
            </a:r>
            <a:endParaRPr lang="en-US" altLang="ja-JP" dirty="0" smtClean="0"/>
          </a:p>
          <a:p>
            <a:r>
              <a:rPr lang="ja-JP" altLang="en-US" dirty="0" smtClean="0"/>
              <a:t>この</a:t>
            </a:r>
            <a:r>
              <a:rPr lang="en-US" altLang="ja-JP" dirty="0" smtClean="0"/>
              <a:t>for</a:t>
            </a:r>
            <a:r>
              <a:rPr lang="ja-JP" altLang="en-US" dirty="0" smtClean="0"/>
              <a:t>文で繰り返す命令が弾丸を発射です。この弾丸発射</a:t>
            </a:r>
            <a:endParaRPr lang="en-US" altLang="ja-JP" dirty="0" smtClean="0"/>
          </a:p>
          <a:p>
            <a:r>
              <a:rPr lang="ja-JP" altLang="en-US" dirty="0" smtClean="0"/>
              <a:t>命令で変数　</a:t>
            </a:r>
            <a:r>
              <a:rPr lang="en-US" altLang="ja-JP" dirty="0" err="1" smtClean="0"/>
              <a:t>i</a:t>
            </a:r>
            <a:r>
              <a:rPr lang="ja-JP" altLang="en-US" dirty="0" smtClean="0"/>
              <a:t>　が使用されているため</a:t>
            </a:r>
            <a:r>
              <a:rPr lang="en-US" altLang="ja-JP" dirty="0" smtClean="0"/>
              <a:t>0</a:t>
            </a:r>
            <a:r>
              <a:rPr lang="ja-JP" altLang="en-US" dirty="0" smtClean="0"/>
              <a:t>度</a:t>
            </a:r>
            <a:r>
              <a:rPr lang="en-US" altLang="ja-JP" dirty="0" smtClean="0"/>
              <a:t>~360</a:t>
            </a:r>
            <a:r>
              <a:rPr lang="ja-JP" altLang="en-US" dirty="0" smtClean="0"/>
              <a:t>度同時発射と</a:t>
            </a:r>
            <a:endParaRPr lang="en-US" altLang="ja-JP" dirty="0" smtClean="0"/>
          </a:p>
          <a:p>
            <a:r>
              <a:rPr lang="ja-JP" altLang="en-US" dirty="0" smtClean="0"/>
              <a:t>なります。</a:t>
            </a:r>
            <a:endParaRPr lang="en-US" altLang="ja-JP" dirty="0" smtClean="0"/>
          </a:p>
        </p:txBody>
      </p:sp>
      <p:sp>
        <p:nvSpPr>
          <p:cNvPr id="1024" name="テキスト ボックス 1023"/>
          <p:cNvSpPr txBox="1"/>
          <p:nvPr/>
        </p:nvSpPr>
        <p:spPr>
          <a:xfrm>
            <a:off x="208344" y="6123008"/>
            <a:ext cx="10668241" cy="369332"/>
          </a:xfrm>
          <a:prstGeom prst="rect">
            <a:avLst/>
          </a:prstGeom>
          <a:noFill/>
        </p:spPr>
        <p:txBody>
          <a:bodyPr wrap="none" rtlCol="0">
            <a:spAutoFit/>
          </a:bodyPr>
          <a:lstStyle/>
          <a:p>
            <a:r>
              <a:rPr lang="en-US" altLang="ja-JP" dirty="0"/>
              <a:t>f</a:t>
            </a:r>
            <a:r>
              <a:rPr kumimoji="1" lang="en-US" altLang="ja-JP" dirty="0" smtClean="0"/>
              <a:t>or</a:t>
            </a:r>
            <a:r>
              <a:rPr kumimoji="1" lang="ja-JP" altLang="en-US" dirty="0" smtClean="0"/>
              <a:t>文は</a:t>
            </a:r>
            <a:r>
              <a:rPr lang="ja-JP" altLang="en-US" dirty="0"/>
              <a:t>更新</a:t>
            </a:r>
            <a:r>
              <a:rPr lang="ja-JP" altLang="en-US" dirty="0" smtClean="0"/>
              <a:t>する変数を用いるで、初めてその力を発揮します。繰り返す処理だと思っときは</a:t>
            </a:r>
            <a:r>
              <a:rPr lang="ja-JP" altLang="en-US" smtClean="0"/>
              <a:t>とは使いましょう。</a:t>
            </a:r>
            <a:endParaRPr lang="en-US" altLang="ja-JP" smtClean="0"/>
          </a:p>
        </p:txBody>
      </p:sp>
      <p:sp>
        <p:nvSpPr>
          <p:cNvPr id="23" name="テキスト ボックス 22"/>
          <p:cNvSpPr txBox="1"/>
          <p:nvPr/>
        </p:nvSpPr>
        <p:spPr>
          <a:xfrm>
            <a:off x="5099047" y="605262"/>
            <a:ext cx="1892062" cy="253916"/>
          </a:xfrm>
          <a:prstGeom prst="rect">
            <a:avLst/>
          </a:prstGeom>
          <a:solidFill>
            <a:schemeClr val="bg1"/>
          </a:solidFill>
        </p:spPr>
        <p:txBody>
          <a:bodyPr wrap="square" rtlCol="0">
            <a:spAutoFit/>
          </a:bodyPr>
          <a:lstStyle/>
          <a:p>
            <a:r>
              <a:rPr kumimoji="1" lang="en-US" altLang="ja-JP" sz="1050" dirty="0" smtClean="0">
                <a:solidFill>
                  <a:schemeClr val="accent6">
                    <a:lumMod val="75000"/>
                  </a:schemeClr>
                </a:solidFill>
              </a:rPr>
              <a:t>//19</a:t>
            </a:r>
            <a:r>
              <a:rPr lang="ja-JP" altLang="en-US" sz="1050" dirty="0" smtClean="0">
                <a:solidFill>
                  <a:schemeClr val="accent6">
                    <a:lumMod val="75000"/>
                  </a:schemeClr>
                </a:solidFill>
              </a:rPr>
              <a:t>発同時発射</a:t>
            </a:r>
            <a:endParaRPr kumimoji="1" lang="ja-JP" altLang="en-US" sz="1050" dirty="0">
              <a:solidFill>
                <a:schemeClr val="accent6">
                  <a:lumMod val="75000"/>
                </a:schemeClr>
              </a:solidFill>
            </a:endParaRPr>
          </a:p>
        </p:txBody>
      </p:sp>
    </p:spTree>
    <p:extLst>
      <p:ext uri="{BB962C8B-B14F-4D97-AF65-F5344CB8AC3E}">
        <p14:creationId xmlns:p14="http://schemas.microsoft.com/office/powerpoint/2010/main" val="251114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93"/>
            <a:ext cx="11879727" cy="646331"/>
          </a:xfrm>
          <a:prstGeom prst="rect">
            <a:avLst/>
          </a:prstGeom>
        </p:spPr>
        <p:txBody>
          <a:bodyPr wrap="none">
            <a:spAutoFit/>
          </a:bodyPr>
          <a:lstStyle/>
          <a:p>
            <a:r>
              <a:rPr lang="ja-JP" altLang="en-US" dirty="0" smtClean="0"/>
              <a:t>・</a:t>
            </a:r>
            <a:r>
              <a:rPr lang="en-US" altLang="ja-JP" dirty="0" err="1" smtClean="0"/>
              <a:t>SinCurve</a:t>
            </a:r>
            <a:r>
              <a:rPr lang="ja-JP" altLang="en-US" dirty="0"/>
              <a:t>で進む</a:t>
            </a:r>
            <a:r>
              <a:rPr lang="ja-JP" altLang="en-US" dirty="0" smtClean="0"/>
              <a:t>敵機</a:t>
            </a:r>
            <a:endParaRPr lang="en-US" altLang="ja-JP" dirty="0" smtClean="0"/>
          </a:p>
          <a:p>
            <a:r>
              <a:rPr lang="en-US" altLang="ja-JP" dirty="0"/>
              <a:t> </a:t>
            </a:r>
            <a:r>
              <a:rPr lang="en-US" altLang="ja-JP" dirty="0" smtClean="0"/>
              <a:t> </a:t>
            </a:r>
            <a:r>
              <a:rPr lang="ja-JP" altLang="en-US" dirty="0" smtClean="0"/>
              <a:t>三角関数で学んだ</a:t>
            </a:r>
            <a:r>
              <a:rPr lang="en-US" altLang="ja-JP" dirty="0" smtClean="0"/>
              <a:t>Sin</a:t>
            </a:r>
            <a:r>
              <a:rPr lang="ja-JP" altLang="en-US" dirty="0" smtClean="0"/>
              <a:t>を用いて、特殊な動きをする敵を作りましょう。説明は後にしてとりあえず</a:t>
            </a:r>
            <a:r>
              <a:rPr lang="en-US" altLang="ja-JP" dirty="0" smtClean="0"/>
              <a:t>program</a:t>
            </a:r>
            <a:r>
              <a:rPr lang="ja-JP" altLang="en-US" dirty="0" smtClean="0"/>
              <a:t>を打ってみましょう</a:t>
            </a:r>
            <a:endParaRPr lang="ja-JP" altLang="en-US" dirty="0"/>
          </a:p>
        </p:txBody>
      </p:sp>
      <p:sp>
        <p:nvSpPr>
          <p:cNvPr id="7" name="上カーブ矢印 6"/>
          <p:cNvSpPr/>
          <p:nvPr/>
        </p:nvSpPr>
        <p:spPr>
          <a:xfrm flipH="1">
            <a:off x="291148" y="1431303"/>
            <a:ext cx="1566677" cy="6124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上カーブ矢印 7"/>
          <p:cNvSpPr/>
          <p:nvPr/>
        </p:nvSpPr>
        <p:spPr>
          <a:xfrm flipH="1" flipV="1">
            <a:off x="1587657" y="711060"/>
            <a:ext cx="1638637" cy="71092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206" y="818633"/>
            <a:ext cx="715485" cy="563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テキスト ボックス 9"/>
          <p:cNvSpPr txBox="1"/>
          <p:nvPr/>
        </p:nvSpPr>
        <p:spPr>
          <a:xfrm>
            <a:off x="0" y="2092700"/>
            <a:ext cx="6226448" cy="369332"/>
          </a:xfrm>
          <a:prstGeom prst="rect">
            <a:avLst/>
          </a:prstGeom>
          <a:noFill/>
        </p:spPr>
        <p:txBody>
          <a:bodyPr wrap="none" rtlCol="0">
            <a:spAutoFit/>
          </a:bodyPr>
          <a:lstStyle/>
          <a:p>
            <a:r>
              <a:rPr kumimoji="1" lang="ja-JP" altLang="en-US" dirty="0" smtClean="0"/>
              <a:t>・</a:t>
            </a:r>
            <a:r>
              <a:rPr kumimoji="1" lang="en-US" altLang="ja-JP" dirty="0" err="1" smtClean="0"/>
              <a:t>cpp</a:t>
            </a:r>
            <a:r>
              <a:rPr kumimoji="1" lang="ja-JP" altLang="en-US" dirty="0" smtClean="0"/>
              <a:t>と</a:t>
            </a:r>
            <a:r>
              <a:rPr kumimoji="1" lang="en-US" altLang="ja-JP" dirty="0" smtClean="0"/>
              <a:t>h</a:t>
            </a:r>
            <a:r>
              <a:rPr kumimoji="1" lang="ja-JP" altLang="en-US" dirty="0" smtClean="0"/>
              <a:t>を</a:t>
            </a:r>
            <a:r>
              <a:rPr kumimoji="1" lang="ja-JP" altLang="en-US" smtClean="0"/>
              <a:t>作りましょう。</a:t>
            </a:r>
            <a:r>
              <a:rPr kumimoji="1" lang="en-US" altLang="ja-JP" smtClean="0"/>
              <a:t>Program</a:t>
            </a:r>
            <a:r>
              <a:rPr kumimoji="1" lang="ja-JP" altLang="en-US" smtClean="0"/>
              <a:t>は</a:t>
            </a:r>
            <a:r>
              <a:rPr kumimoji="1" lang="en-US" altLang="ja-JP" smtClean="0"/>
              <a:t>ObjEnemy</a:t>
            </a:r>
            <a:r>
              <a:rPr kumimoji="1" lang="ja-JP" altLang="en-US" smtClean="0"/>
              <a:t>を参考に作ります。</a:t>
            </a:r>
            <a:endParaRPr kumimoji="1" lang="ja-JP" altLang="en-US" dirty="0"/>
          </a:p>
        </p:txBody>
      </p:sp>
      <p:pic>
        <p:nvPicPr>
          <p:cNvPr id="2" name="図 1"/>
          <p:cNvPicPr>
            <a:picLocks noChangeAspect="1"/>
          </p:cNvPicPr>
          <p:nvPr/>
        </p:nvPicPr>
        <p:blipFill>
          <a:blip r:embed="rId3"/>
          <a:stretch>
            <a:fillRect/>
          </a:stretch>
        </p:blipFill>
        <p:spPr>
          <a:xfrm>
            <a:off x="71174" y="2488083"/>
            <a:ext cx="1980615" cy="3250792"/>
          </a:xfrm>
          <a:prstGeom prst="rect">
            <a:avLst/>
          </a:prstGeom>
          <a:ln>
            <a:solidFill>
              <a:schemeClr val="tx1"/>
            </a:solidFill>
          </a:ln>
        </p:spPr>
      </p:pic>
      <p:cxnSp>
        <p:nvCxnSpPr>
          <p:cNvPr id="9" name="直線矢印コネクタ 8"/>
          <p:cNvCxnSpPr/>
          <p:nvPr/>
        </p:nvCxnSpPr>
        <p:spPr>
          <a:xfrm flipH="1">
            <a:off x="1860897" y="2792046"/>
            <a:ext cx="647766" cy="91538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317770" y="2488083"/>
            <a:ext cx="4873642" cy="369332"/>
          </a:xfrm>
          <a:prstGeom prst="rect">
            <a:avLst/>
          </a:prstGeom>
          <a:noFill/>
        </p:spPr>
        <p:txBody>
          <a:bodyPr wrap="none" rtlCol="0">
            <a:spAutoFit/>
          </a:bodyPr>
          <a:lstStyle/>
          <a:p>
            <a:r>
              <a:rPr kumimoji="1" lang="ja-JP" altLang="en-US" smtClean="0"/>
              <a:t>追加：</a:t>
            </a:r>
            <a:r>
              <a:rPr lang="en-US" altLang="ja-JP" smtClean="0"/>
              <a:t>CObj</a:t>
            </a:r>
            <a:r>
              <a:rPr kumimoji="1" lang="en-US" altLang="ja-JP" smtClean="0"/>
              <a:t>SinEnemy.cpp</a:t>
            </a:r>
            <a:r>
              <a:rPr kumimoji="1" lang="ja-JP" altLang="en-US" smtClean="0"/>
              <a:t>と</a:t>
            </a:r>
            <a:r>
              <a:rPr kumimoji="1" lang="en-US" altLang="ja-JP" smtClean="0"/>
              <a:t>CObjSinEnemy.h</a:t>
            </a:r>
            <a:r>
              <a:rPr lang="ja-JP" altLang="en-US" smtClean="0"/>
              <a:t>を作成</a:t>
            </a:r>
            <a:endParaRPr kumimoji="1" lang="ja-JP" altLang="en-US"/>
          </a:p>
        </p:txBody>
      </p:sp>
      <p:pic>
        <p:nvPicPr>
          <p:cNvPr id="13" name="図 12"/>
          <p:cNvPicPr>
            <a:picLocks noChangeAspect="1"/>
          </p:cNvPicPr>
          <p:nvPr/>
        </p:nvPicPr>
        <p:blipFill>
          <a:blip r:embed="rId4"/>
          <a:stretch>
            <a:fillRect/>
          </a:stretch>
        </p:blipFill>
        <p:spPr>
          <a:xfrm>
            <a:off x="2451123" y="3282422"/>
            <a:ext cx="4342675" cy="3492281"/>
          </a:xfrm>
          <a:prstGeom prst="rect">
            <a:avLst/>
          </a:prstGeom>
          <a:ln>
            <a:solidFill>
              <a:schemeClr val="tx1"/>
            </a:solidFill>
          </a:ln>
        </p:spPr>
      </p:pic>
      <p:sp>
        <p:nvSpPr>
          <p:cNvPr id="14" name="正方形/長方形 13"/>
          <p:cNvSpPr/>
          <p:nvPr/>
        </p:nvSpPr>
        <p:spPr>
          <a:xfrm>
            <a:off x="3393924" y="2987718"/>
            <a:ext cx="1932837" cy="369332"/>
          </a:xfrm>
          <a:prstGeom prst="rect">
            <a:avLst/>
          </a:prstGeom>
        </p:spPr>
        <p:txBody>
          <a:bodyPr wrap="none">
            <a:spAutoFit/>
          </a:bodyPr>
          <a:lstStyle/>
          <a:p>
            <a:r>
              <a:rPr lang="en-US" altLang="ja-JP"/>
              <a:t>CObjSinEnemy.cpp</a:t>
            </a:r>
            <a:endParaRPr lang="ja-JP" altLang="en-US"/>
          </a:p>
        </p:txBody>
      </p:sp>
      <p:pic>
        <p:nvPicPr>
          <p:cNvPr id="15" name="図 14"/>
          <p:cNvPicPr>
            <a:picLocks noChangeAspect="1"/>
          </p:cNvPicPr>
          <p:nvPr/>
        </p:nvPicPr>
        <p:blipFill>
          <a:blip r:embed="rId5"/>
          <a:stretch>
            <a:fillRect/>
          </a:stretch>
        </p:blipFill>
        <p:spPr>
          <a:xfrm>
            <a:off x="7075854" y="3249737"/>
            <a:ext cx="1839239" cy="1940173"/>
          </a:xfrm>
          <a:prstGeom prst="rect">
            <a:avLst/>
          </a:prstGeom>
          <a:ln>
            <a:solidFill>
              <a:schemeClr val="tx1"/>
            </a:solidFill>
          </a:ln>
        </p:spPr>
      </p:pic>
      <p:cxnSp>
        <p:nvCxnSpPr>
          <p:cNvPr id="17" name="直線矢印コネクタ 16"/>
          <p:cNvCxnSpPr/>
          <p:nvPr/>
        </p:nvCxnSpPr>
        <p:spPr>
          <a:xfrm flipH="1">
            <a:off x="8460087" y="4113479"/>
            <a:ext cx="647766" cy="91538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915093" y="3522763"/>
            <a:ext cx="2912977" cy="646331"/>
          </a:xfrm>
          <a:prstGeom prst="rect">
            <a:avLst/>
          </a:prstGeom>
          <a:noFill/>
        </p:spPr>
        <p:txBody>
          <a:bodyPr wrap="none" rtlCol="0">
            <a:spAutoFit/>
          </a:bodyPr>
          <a:lstStyle/>
          <a:p>
            <a:r>
              <a:rPr kumimoji="1" lang="ja-JP" altLang="en-US" smtClean="0"/>
              <a:t>追加：</a:t>
            </a:r>
            <a:r>
              <a:rPr kumimoji="1" lang="en-US" altLang="ja-JP" smtClean="0"/>
              <a:t>Sin</a:t>
            </a:r>
            <a:r>
              <a:rPr kumimoji="1" lang="ja-JP" altLang="en-US" smtClean="0"/>
              <a:t>敵機の</a:t>
            </a:r>
            <a:r>
              <a:rPr kumimoji="1" lang="en-US" altLang="ja-JP" smtClean="0"/>
              <a:t>ObjectName</a:t>
            </a:r>
          </a:p>
          <a:p>
            <a:r>
              <a:rPr kumimoji="1" lang="ja-JP" altLang="en-US" smtClean="0"/>
              <a:t>を加える</a:t>
            </a:r>
            <a:endParaRPr kumimoji="1" lang="ja-JP" altLang="en-US"/>
          </a:p>
        </p:txBody>
      </p:sp>
      <p:sp>
        <p:nvSpPr>
          <p:cNvPr id="19" name="正方形/長方形 18"/>
          <p:cNvSpPr/>
          <p:nvPr/>
        </p:nvSpPr>
        <p:spPr>
          <a:xfrm>
            <a:off x="6982256" y="2913090"/>
            <a:ext cx="1412566" cy="369332"/>
          </a:xfrm>
          <a:prstGeom prst="rect">
            <a:avLst/>
          </a:prstGeom>
        </p:spPr>
        <p:txBody>
          <a:bodyPr wrap="none">
            <a:spAutoFit/>
          </a:bodyPr>
          <a:lstStyle/>
          <a:p>
            <a:r>
              <a:rPr lang="en-US" altLang="ja-JP" smtClean="0"/>
              <a:t>GameHead.h</a:t>
            </a:r>
            <a:endParaRPr lang="ja-JP" altLang="en-US"/>
          </a:p>
        </p:txBody>
      </p:sp>
      <p:pic>
        <p:nvPicPr>
          <p:cNvPr id="16" name="図 15"/>
          <p:cNvPicPr>
            <a:picLocks noChangeAspect="1"/>
          </p:cNvPicPr>
          <p:nvPr/>
        </p:nvPicPr>
        <p:blipFill>
          <a:blip r:embed="rId6"/>
          <a:stretch>
            <a:fillRect/>
          </a:stretch>
        </p:blipFill>
        <p:spPr>
          <a:xfrm>
            <a:off x="7021301" y="5321581"/>
            <a:ext cx="2977473" cy="1453121"/>
          </a:xfrm>
          <a:prstGeom prst="rect">
            <a:avLst/>
          </a:prstGeom>
          <a:ln>
            <a:solidFill>
              <a:schemeClr val="tx1"/>
            </a:solidFill>
          </a:ln>
        </p:spPr>
      </p:pic>
      <p:cxnSp>
        <p:nvCxnSpPr>
          <p:cNvPr id="21" name="直線矢印コネクタ 20"/>
          <p:cNvCxnSpPr/>
          <p:nvPr/>
        </p:nvCxnSpPr>
        <p:spPr>
          <a:xfrm flipH="1">
            <a:off x="9309100" y="5159997"/>
            <a:ext cx="787401" cy="138050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9035485" y="4790665"/>
            <a:ext cx="3163045" cy="369332"/>
          </a:xfrm>
          <a:prstGeom prst="rect">
            <a:avLst/>
          </a:prstGeom>
          <a:noFill/>
        </p:spPr>
        <p:txBody>
          <a:bodyPr wrap="none" rtlCol="0">
            <a:spAutoFit/>
          </a:bodyPr>
          <a:lstStyle/>
          <a:p>
            <a:r>
              <a:rPr kumimoji="1" lang="ja-JP" altLang="en-US" smtClean="0"/>
              <a:t>追加：</a:t>
            </a:r>
            <a:r>
              <a:rPr kumimoji="1" lang="en-US" altLang="ja-JP" smtClean="0"/>
              <a:t>Sin</a:t>
            </a:r>
            <a:r>
              <a:rPr kumimoji="1" lang="ja-JP" altLang="en-US" smtClean="0"/>
              <a:t>敵機</a:t>
            </a:r>
            <a:r>
              <a:rPr lang="ja-JP" altLang="en-US"/>
              <a:t>の</a:t>
            </a:r>
            <a:r>
              <a:rPr kumimoji="1" lang="en-US" altLang="ja-JP" smtClean="0"/>
              <a:t>h</a:t>
            </a:r>
            <a:r>
              <a:rPr kumimoji="1" lang="ja-JP" altLang="en-US" smtClean="0"/>
              <a:t>を</a:t>
            </a:r>
            <a:r>
              <a:rPr kumimoji="1" lang="en-US" altLang="ja-JP" smtClean="0"/>
              <a:t>Include</a:t>
            </a:r>
            <a:r>
              <a:rPr kumimoji="1" lang="ja-JP" altLang="en-US" smtClean="0"/>
              <a:t>する</a:t>
            </a:r>
            <a:endParaRPr kumimoji="1" lang="ja-JP" altLang="en-US"/>
          </a:p>
        </p:txBody>
      </p:sp>
    </p:spTree>
    <p:extLst>
      <p:ext uri="{BB962C8B-B14F-4D97-AF65-F5344CB8AC3E}">
        <p14:creationId xmlns:p14="http://schemas.microsoft.com/office/powerpoint/2010/main" val="2827247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557"/>
            <a:ext cx="4939878" cy="369332"/>
          </a:xfrm>
          <a:prstGeom prst="rect">
            <a:avLst/>
          </a:prstGeom>
          <a:noFill/>
        </p:spPr>
        <p:txBody>
          <a:bodyPr wrap="none" rtlCol="0">
            <a:spAutoFit/>
          </a:bodyPr>
          <a:lstStyle/>
          <a:p>
            <a:r>
              <a:rPr kumimoji="1" lang="ja-JP" altLang="en-US" smtClean="0"/>
              <a:t>・敵機</a:t>
            </a:r>
            <a:r>
              <a:rPr kumimoji="1" lang="en-US" altLang="ja-JP" smtClean="0"/>
              <a:t>program</a:t>
            </a:r>
            <a:r>
              <a:rPr kumimoji="1" lang="ja-JP" altLang="en-US" smtClean="0"/>
              <a:t>を元に</a:t>
            </a:r>
            <a:r>
              <a:rPr kumimoji="1" lang="en-US" altLang="ja-JP" smtClean="0"/>
              <a:t>Sin</a:t>
            </a:r>
            <a:r>
              <a:rPr kumimoji="1" lang="ja-JP" altLang="en-US" smtClean="0"/>
              <a:t>敵機の</a:t>
            </a:r>
            <a:r>
              <a:rPr lang="en-US" altLang="ja-JP" smtClean="0"/>
              <a:t>program</a:t>
            </a:r>
            <a:r>
              <a:rPr lang="ja-JP" altLang="en-US" smtClean="0"/>
              <a:t>を作る。</a:t>
            </a:r>
            <a:endParaRPr kumimoji="1" lang="ja-JP" altLang="en-US"/>
          </a:p>
        </p:txBody>
      </p:sp>
      <p:pic>
        <p:nvPicPr>
          <p:cNvPr id="5" name="図 4"/>
          <p:cNvPicPr>
            <a:picLocks noChangeAspect="1"/>
          </p:cNvPicPr>
          <p:nvPr/>
        </p:nvPicPr>
        <p:blipFill>
          <a:blip r:embed="rId2"/>
          <a:stretch>
            <a:fillRect/>
          </a:stretch>
        </p:blipFill>
        <p:spPr>
          <a:xfrm>
            <a:off x="2085004" y="379889"/>
            <a:ext cx="5209359" cy="3018668"/>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7362825" y="379890"/>
            <a:ext cx="4638675" cy="6413632"/>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2085003" y="3519487"/>
            <a:ext cx="5209359" cy="3257550"/>
          </a:xfrm>
          <a:prstGeom prst="rect">
            <a:avLst/>
          </a:prstGeom>
          <a:ln>
            <a:solidFill>
              <a:schemeClr val="tx1"/>
            </a:solidFill>
          </a:ln>
        </p:spPr>
      </p:pic>
      <p:sp>
        <p:nvSpPr>
          <p:cNvPr id="8" name="テキスト ボックス 7"/>
          <p:cNvSpPr txBox="1"/>
          <p:nvPr/>
        </p:nvSpPr>
        <p:spPr>
          <a:xfrm>
            <a:off x="6324600" y="74293"/>
            <a:ext cx="1932837" cy="369332"/>
          </a:xfrm>
          <a:prstGeom prst="rect">
            <a:avLst/>
          </a:prstGeom>
          <a:noFill/>
        </p:spPr>
        <p:txBody>
          <a:bodyPr wrap="none" rtlCol="0">
            <a:spAutoFit/>
          </a:bodyPr>
          <a:lstStyle/>
          <a:p>
            <a:r>
              <a:rPr kumimoji="1" lang="en-US" altLang="ja-JP" smtClean="0"/>
              <a:t>CObjSinEnemy.cpp</a:t>
            </a:r>
            <a:endParaRPr kumimoji="1" lang="ja-JP" altLang="en-US"/>
          </a:p>
        </p:txBody>
      </p:sp>
    </p:spTree>
    <p:extLst>
      <p:ext uri="{BB962C8B-B14F-4D97-AF65-F5344CB8AC3E}">
        <p14:creationId xmlns:p14="http://schemas.microsoft.com/office/powerpoint/2010/main" val="1665480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889409" cy="923330"/>
          </a:xfrm>
          <a:prstGeom prst="rect">
            <a:avLst/>
          </a:prstGeom>
          <a:noFill/>
        </p:spPr>
        <p:txBody>
          <a:bodyPr wrap="none" rtlCol="0">
            <a:spAutoFit/>
          </a:bodyPr>
          <a:lstStyle/>
          <a:p>
            <a:r>
              <a:rPr lang="ja-JP" altLang="en-US" smtClean="0"/>
              <a:t>・Ｙ軸方向に</a:t>
            </a:r>
            <a:r>
              <a:rPr lang="en-US" altLang="ja-JP" smtClean="0"/>
              <a:t>Sin</a:t>
            </a:r>
            <a:r>
              <a:rPr lang="ja-JP" altLang="en-US" smtClean="0"/>
              <a:t>の動きを加える</a:t>
            </a:r>
            <a:endParaRPr lang="en-US" altLang="ja-JP" smtClean="0"/>
          </a:p>
          <a:p>
            <a:r>
              <a:rPr kumimoji="1" lang="ja-JP" altLang="en-US"/>
              <a:t>　</a:t>
            </a:r>
            <a:r>
              <a:rPr lang="en-US" altLang="ja-JP" smtClean="0"/>
              <a:t>B</a:t>
            </a:r>
            <a:r>
              <a:rPr kumimoji="1" lang="en-US" altLang="ja-JP" smtClean="0"/>
              <a:t>ase</a:t>
            </a:r>
            <a:r>
              <a:rPr kumimoji="1" lang="ja-JP" altLang="en-US" smtClean="0"/>
              <a:t>は</a:t>
            </a:r>
            <a:r>
              <a:rPr lang="ja-JP" altLang="en-US" smtClean="0"/>
              <a:t>、敵機なので横に真っ直ぐ移動するはでてきています。Ｙ軸に対しての制御を</a:t>
            </a:r>
            <a:r>
              <a:rPr lang="en-US" altLang="ja-JP" smtClean="0"/>
              <a:t>program</a:t>
            </a:r>
            <a:r>
              <a:rPr lang="ja-JP" altLang="en-US" smtClean="0"/>
              <a:t>しましょうの前に</a:t>
            </a:r>
            <a:r>
              <a:rPr lang="en-US" altLang="ja-JP" smtClean="0"/>
              <a:t>Flowchart</a:t>
            </a:r>
            <a:r>
              <a:rPr lang="ja-JP" altLang="en-US" smtClean="0"/>
              <a:t>を</a:t>
            </a:r>
            <a:endParaRPr lang="en-US" altLang="ja-JP" smtClean="0"/>
          </a:p>
          <a:p>
            <a:r>
              <a:rPr kumimoji="1" lang="ja-JP" altLang="en-US"/>
              <a:t>見</a:t>
            </a:r>
            <a:r>
              <a:rPr kumimoji="1" lang="ja-JP" altLang="en-US" smtClean="0"/>
              <a:t>てみましょう</a:t>
            </a:r>
            <a:r>
              <a:rPr lang="ja-JP" altLang="en-US" smtClean="0"/>
              <a:t>。</a:t>
            </a:r>
            <a:endParaRPr kumimoji="1" lang="en-US" altLang="ja-JP" smtClean="0"/>
          </a:p>
        </p:txBody>
      </p:sp>
      <p:sp>
        <p:nvSpPr>
          <p:cNvPr id="7" name="フローチャート: 端子 6"/>
          <p:cNvSpPr/>
          <p:nvPr/>
        </p:nvSpPr>
        <p:spPr>
          <a:xfrm>
            <a:off x="464665" y="976324"/>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8" name="直線コネクタ 7"/>
          <p:cNvCxnSpPr/>
          <p:nvPr/>
        </p:nvCxnSpPr>
        <p:spPr>
          <a:xfrm>
            <a:off x="1379065" y="1370024"/>
            <a:ext cx="0" cy="283367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フローチャート: 処理 8"/>
          <p:cNvSpPr/>
          <p:nvPr/>
        </p:nvSpPr>
        <p:spPr>
          <a:xfrm>
            <a:off x="464665" y="1457980"/>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θ</a:t>
            </a:r>
            <a:r>
              <a:rPr kumimoji="1" lang="ja-JP" altLang="en-US" smtClean="0"/>
              <a:t>← </a:t>
            </a:r>
            <a:r>
              <a:rPr lang="en-US" altLang="ja-JP"/>
              <a:t>θ</a:t>
            </a:r>
            <a:r>
              <a:rPr kumimoji="1" lang="en-US" altLang="ja-JP" smtClean="0"/>
              <a:t> + 2</a:t>
            </a:r>
            <a:endParaRPr kumimoji="1" lang="ja-JP" altLang="en-US"/>
          </a:p>
        </p:txBody>
      </p:sp>
      <p:sp>
        <p:nvSpPr>
          <p:cNvPr id="10" name="フローチャート: 判断 9"/>
          <p:cNvSpPr/>
          <p:nvPr/>
        </p:nvSpPr>
        <p:spPr>
          <a:xfrm>
            <a:off x="109065" y="1901848"/>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θ</a:t>
            </a:r>
            <a:r>
              <a:rPr kumimoji="1" lang="en-US" altLang="ja-JP" smtClean="0"/>
              <a:t> &gt;  </a:t>
            </a:r>
            <a:r>
              <a:rPr lang="en-US" altLang="ja-JP" smtClean="0"/>
              <a:t>360</a:t>
            </a:r>
            <a:endParaRPr kumimoji="1" lang="ja-JP" altLang="en-US"/>
          </a:p>
        </p:txBody>
      </p:sp>
      <p:cxnSp>
        <p:nvCxnSpPr>
          <p:cNvPr id="11" name="直線コネクタ 10"/>
          <p:cNvCxnSpPr/>
          <p:nvPr/>
        </p:nvCxnSpPr>
        <p:spPr>
          <a:xfrm>
            <a:off x="2654078" y="2298208"/>
            <a:ext cx="46610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918947" y="2618639"/>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13" name="テキスト ボックス 12"/>
          <p:cNvSpPr txBox="1"/>
          <p:nvPr/>
        </p:nvSpPr>
        <p:spPr>
          <a:xfrm>
            <a:off x="2554451" y="2006108"/>
            <a:ext cx="455574" cy="369332"/>
          </a:xfrm>
          <a:prstGeom prst="rect">
            <a:avLst/>
          </a:prstGeom>
          <a:noFill/>
        </p:spPr>
        <p:txBody>
          <a:bodyPr wrap="none" rtlCol="0">
            <a:spAutoFit/>
          </a:bodyPr>
          <a:lstStyle/>
          <a:p>
            <a:r>
              <a:rPr lang="en-US" altLang="ja-JP" smtClean="0"/>
              <a:t>No</a:t>
            </a:r>
            <a:endParaRPr kumimoji="1" lang="ja-JP" altLang="en-US"/>
          </a:p>
        </p:txBody>
      </p:sp>
      <p:sp>
        <p:nvSpPr>
          <p:cNvPr id="14" name="フローチャート: 処理 13"/>
          <p:cNvSpPr/>
          <p:nvPr/>
        </p:nvSpPr>
        <p:spPr>
          <a:xfrm>
            <a:off x="464665" y="2981621"/>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θ</a:t>
            </a:r>
            <a:r>
              <a:rPr lang="ja-JP" altLang="en-US" smtClean="0"/>
              <a:t> </a:t>
            </a:r>
            <a:r>
              <a:rPr kumimoji="1" lang="ja-JP" altLang="en-US" smtClean="0"/>
              <a:t>← </a:t>
            </a:r>
            <a:r>
              <a:rPr lang="en-US" altLang="ja-JP"/>
              <a:t>0</a:t>
            </a:r>
            <a:endParaRPr kumimoji="1" lang="ja-JP" altLang="en-US"/>
          </a:p>
        </p:txBody>
      </p:sp>
      <p:cxnSp>
        <p:nvCxnSpPr>
          <p:cNvPr id="16" name="直線コネクタ 15"/>
          <p:cNvCxnSpPr/>
          <p:nvPr/>
        </p:nvCxnSpPr>
        <p:spPr>
          <a:xfrm>
            <a:off x="3120180" y="2298208"/>
            <a:ext cx="0" cy="11382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1404464" y="3436434"/>
            <a:ext cx="171571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端子 17"/>
          <p:cNvSpPr/>
          <p:nvPr/>
        </p:nvSpPr>
        <p:spPr>
          <a:xfrm>
            <a:off x="426565" y="4157732"/>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移動制御に続く</a:t>
            </a:r>
            <a:endParaRPr lang="en-US" altLang="ja-JP"/>
          </a:p>
        </p:txBody>
      </p:sp>
      <p:sp>
        <p:nvSpPr>
          <p:cNvPr id="24" name="フローチャート: 処理 23"/>
          <p:cNvSpPr/>
          <p:nvPr/>
        </p:nvSpPr>
        <p:spPr>
          <a:xfrm>
            <a:off x="325090" y="3704762"/>
            <a:ext cx="2323975"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vy</a:t>
            </a:r>
            <a:r>
              <a:rPr lang="ja-JP" altLang="en-US" smtClean="0"/>
              <a:t>←</a:t>
            </a:r>
            <a:r>
              <a:rPr lang="en-US" altLang="ja-JP" smtClean="0"/>
              <a:t>sin</a:t>
            </a:r>
            <a:r>
              <a:rPr lang="en-US" altLang="ja-JP"/>
              <a:t> θ</a:t>
            </a:r>
            <a:endParaRPr kumimoji="1" lang="ja-JP" altLang="en-US"/>
          </a:p>
        </p:txBody>
      </p:sp>
      <p:sp>
        <p:nvSpPr>
          <p:cNvPr id="27" name="テキスト ボックス 26"/>
          <p:cNvSpPr txBox="1"/>
          <p:nvPr/>
        </p:nvSpPr>
        <p:spPr>
          <a:xfrm>
            <a:off x="3481140" y="2298208"/>
            <a:ext cx="7881901" cy="923330"/>
          </a:xfrm>
          <a:prstGeom prst="rect">
            <a:avLst/>
          </a:prstGeom>
          <a:noFill/>
        </p:spPr>
        <p:txBody>
          <a:bodyPr wrap="none" rtlCol="0">
            <a:spAutoFit/>
          </a:bodyPr>
          <a:lstStyle/>
          <a:p>
            <a:r>
              <a:rPr kumimoji="1" lang="el-GR" altLang="ja-JP" smtClean="0"/>
              <a:t>Θ</a:t>
            </a:r>
            <a:r>
              <a:rPr kumimoji="1" lang="ja-JP" altLang="en-US" smtClean="0"/>
              <a:t>を</a:t>
            </a:r>
            <a:r>
              <a:rPr kumimoji="1" lang="en-US" altLang="ja-JP" smtClean="0"/>
              <a:t>2</a:t>
            </a:r>
            <a:r>
              <a:rPr kumimoji="1" lang="ja-JP" altLang="en-US" smtClean="0"/>
              <a:t>ずつ加算し、</a:t>
            </a:r>
            <a:r>
              <a:rPr kumimoji="1" lang="en-US" altLang="ja-JP" smtClean="0"/>
              <a:t>360</a:t>
            </a:r>
            <a:r>
              <a:rPr lang="ja-JP" altLang="en-US" smtClean="0"/>
              <a:t>になれば</a:t>
            </a:r>
            <a:r>
              <a:rPr lang="en-US" altLang="ja-JP" smtClean="0"/>
              <a:t>0</a:t>
            </a:r>
            <a:r>
              <a:rPr lang="ja-JP" altLang="en-US" smtClean="0"/>
              <a:t>に戻しています。これでぐるぐる角度を回してる</a:t>
            </a:r>
            <a:endParaRPr lang="en-US" altLang="ja-JP" smtClean="0"/>
          </a:p>
          <a:p>
            <a:r>
              <a:rPr kumimoji="1" lang="ja-JP" altLang="en-US" smtClean="0"/>
              <a:t>ことになります。</a:t>
            </a:r>
            <a:r>
              <a:rPr lang="en-US" altLang="ja-JP"/>
              <a:t>v</a:t>
            </a:r>
            <a:r>
              <a:rPr lang="en-US" altLang="ja-JP" smtClean="0"/>
              <a:t>y</a:t>
            </a:r>
            <a:r>
              <a:rPr lang="ja-JP" altLang="en-US" smtClean="0"/>
              <a:t>はＹ軸に移動力ですのでここに</a:t>
            </a:r>
            <a:r>
              <a:rPr lang="en-US" altLang="ja-JP" smtClean="0"/>
              <a:t>sinθ</a:t>
            </a:r>
            <a:r>
              <a:rPr lang="ja-JP" altLang="en-US" smtClean="0"/>
              <a:t>の値を入れる事で</a:t>
            </a:r>
            <a:r>
              <a:rPr lang="en-US" altLang="ja-JP" smtClean="0"/>
              <a:t>SinCurve</a:t>
            </a:r>
          </a:p>
          <a:p>
            <a:r>
              <a:rPr kumimoji="1" lang="ja-JP" altLang="en-US" smtClean="0"/>
              <a:t>を描く事が可能です。</a:t>
            </a:r>
            <a:r>
              <a:rPr kumimoji="1" lang="el-GR" altLang="ja-JP" smtClean="0"/>
              <a:t>Θ</a:t>
            </a:r>
            <a:r>
              <a:rPr kumimoji="1" lang="ja-JP" altLang="en-US" smtClean="0"/>
              <a:t>用の変数が必要なので</a:t>
            </a:r>
            <a:r>
              <a:rPr kumimoji="1" lang="en-US" altLang="ja-JP" smtClean="0"/>
              <a:t>m_r</a:t>
            </a:r>
            <a:r>
              <a:rPr kumimoji="1" lang="ja-JP" altLang="en-US" smtClean="0"/>
              <a:t>変数を作りましょう</a:t>
            </a:r>
            <a:endParaRPr kumimoji="1" lang="en-US" altLang="ja-JP" smtClean="0"/>
          </a:p>
        </p:txBody>
      </p:sp>
      <p:pic>
        <p:nvPicPr>
          <p:cNvPr id="28" name="図 27"/>
          <p:cNvPicPr>
            <a:picLocks noChangeAspect="1"/>
          </p:cNvPicPr>
          <p:nvPr/>
        </p:nvPicPr>
        <p:blipFill>
          <a:blip r:embed="rId2"/>
          <a:stretch>
            <a:fillRect/>
          </a:stretch>
        </p:blipFill>
        <p:spPr>
          <a:xfrm>
            <a:off x="3245965" y="3882562"/>
            <a:ext cx="4454414" cy="2769584"/>
          </a:xfrm>
          <a:prstGeom prst="rect">
            <a:avLst/>
          </a:prstGeom>
          <a:ln>
            <a:solidFill>
              <a:schemeClr val="tx1"/>
            </a:solidFill>
          </a:ln>
        </p:spPr>
      </p:pic>
      <p:cxnSp>
        <p:nvCxnSpPr>
          <p:cNvPr id="29" name="直線矢印コネクタ 28"/>
          <p:cNvCxnSpPr/>
          <p:nvPr/>
        </p:nvCxnSpPr>
        <p:spPr>
          <a:xfrm flipH="1">
            <a:off x="4787900" y="5487801"/>
            <a:ext cx="253612" cy="6668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536119" y="5124304"/>
            <a:ext cx="3190297" cy="369332"/>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smtClean="0"/>
              <a:t>:θ</a:t>
            </a:r>
            <a:r>
              <a:rPr lang="ja-JP" altLang="en-US" smtClean="0"/>
              <a:t>の値を入れる</a:t>
            </a:r>
            <a:r>
              <a:rPr lang="en-US" altLang="ja-JP" smtClean="0"/>
              <a:t>m_r</a:t>
            </a:r>
            <a:r>
              <a:rPr lang="ja-JP" altLang="en-US" smtClean="0"/>
              <a:t>を作成</a:t>
            </a:r>
            <a:endParaRPr lang="en-US" altLang="ja-JP" smtClean="0"/>
          </a:p>
        </p:txBody>
      </p:sp>
      <p:sp>
        <p:nvSpPr>
          <p:cNvPr id="32" name="テキスト ボックス 31"/>
          <p:cNvSpPr txBox="1"/>
          <p:nvPr/>
        </p:nvSpPr>
        <p:spPr>
          <a:xfrm>
            <a:off x="3245965" y="3581400"/>
            <a:ext cx="1713226" cy="369332"/>
          </a:xfrm>
          <a:prstGeom prst="rect">
            <a:avLst/>
          </a:prstGeom>
          <a:noFill/>
        </p:spPr>
        <p:txBody>
          <a:bodyPr wrap="none" rtlCol="0">
            <a:spAutoFit/>
          </a:bodyPr>
          <a:lstStyle/>
          <a:p>
            <a:r>
              <a:rPr kumimoji="1" lang="en-US" altLang="ja-JP" smtClean="0"/>
              <a:t>CObjSinEnemy.h</a:t>
            </a:r>
            <a:endParaRPr kumimoji="1" lang="ja-JP" altLang="en-US"/>
          </a:p>
        </p:txBody>
      </p:sp>
      <p:pic>
        <p:nvPicPr>
          <p:cNvPr id="33" name="図 32"/>
          <p:cNvPicPr>
            <a:picLocks noChangeAspect="1"/>
          </p:cNvPicPr>
          <p:nvPr/>
        </p:nvPicPr>
        <p:blipFill>
          <a:blip r:embed="rId3"/>
          <a:stretch>
            <a:fillRect/>
          </a:stretch>
        </p:blipFill>
        <p:spPr>
          <a:xfrm>
            <a:off x="7824787" y="3897382"/>
            <a:ext cx="3674710" cy="1596254"/>
          </a:xfrm>
          <a:prstGeom prst="rect">
            <a:avLst/>
          </a:prstGeom>
          <a:ln>
            <a:solidFill>
              <a:schemeClr val="tx1"/>
            </a:solidFill>
          </a:ln>
        </p:spPr>
      </p:pic>
      <p:sp>
        <p:nvSpPr>
          <p:cNvPr id="34" name="テキスト ボックス 33"/>
          <p:cNvSpPr txBox="1"/>
          <p:nvPr/>
        </p:nvSpPr>
        <p:spPr>
          <a:xfrm>
            <a:off x="7758166" y="3581400"/>
            <a:ext cx="1932837" cy="369332"/>
          </a:xfrm>
          <a:prstGeom prst="rect">
            <a:avLst/>
          </a:prstGeom>
          <a:noFill/>
        </p:spPr>
        <p:txBody>
          <a:bodyPr wrap="none" rtlCol="0">
            <a:spAutoFit/>
          </a:bodyPr>
          <a:lstStyle/>
          <a:p>
            <a:r>
              <a:rPr kumimoji="1" lang="en-US" altLang="ja-JP" smtClean="0"/>
              <a:t>CObjSinEnemy.cpp</a:t>
            </a:r>
            <a:endParaRPr kumimoji="1" lang="ja-JP" altLang="en-US"/>
          </a:p>
        </p:txBody>
      </p:sp>
      <p:sp>
        <p:nvSpPr>
          <p:cNvPr id="35" name="テキスト ボックス 34"/>
          <p:cNvSpPr txBox="1"/>
          <p:nvPr/>
        </p:nvSpPr>
        <p:spPr>
          <a:xfrm>
            <a:off x="7972129" y="5703559"/>
            <a:ext cx="2544286" cy="369332"/>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smtClean="0"/>
              <a:t>:</a:t>
            </a:r>
            <a:r>
              <a:rPr lang="en-US" altLang="ja-JP" smtClean="0"/>
              <a:t>m_r</a:t>
            </a:r>
            <a:r>
              <a:rPr lang="ja-JP" altLang="en-US" smtClean="0"/>
              <a:t>を</a:t>
            </a:r>
            <a:r>
              <a:rPr lang="en-US" altLang="ja-JP" smtClean="0"/>
              <a:t>0°</a:t>
            </a:r>
            <a:r>
              <a:rPr lang="ja-JP" altLang="en-US" smtClean="0"/>
              <a:t>に初期化</a:t>
            </a:r>
            <a:endParaRPr lang="en-US" altLang="ja-JP" smtClean="0"/>
          </a:p>
        </p:txBody>
      </p:sp>
      <p:cxnSp>
        <p:nvCxnSpPr>
          <p:cNvPr id="37" name="直線矢印コネクタ 36"/>
          <p:cNvCxnSpPr/>
          <p:nvPr/>
        </p:nvCxnSpPr>
        <p:spPr>
          <a:xfrm flipH="1" flipV="1">
            <a:off x="8952160" y="4953000"/>
            <a:ext cx="204070" cy="75056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00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p:cNvPicPr>
            <a:picLocks noChangeAspect="1"/>
          </p:cNvPicPr>
          <p:nvPr/>
        </p:nvPicPr>
        <p:blipFill>
          <a:blip r:embed="rId2"/>
          <a:stretch>
            <a:fillRect/>
          </a:stretch>
        </p:blipFill>
        <p:spPr>
          <a:xfrm>
            <a:off x="125992" y="4958839"/>
            <a:ext cx="9620041" cy="1358414"/>
          </a:xfrm>
          <a:prstGeom prst="rect">
            <a:avLst/>
          </a:prstGeom>
          <a:ln>
            <a:solidFill>
              <a:schemeClr val="tx1"/>
            </a:solidFill>
          </a:ln>
        </p:spPr>
      </p:pic>
      <p:sp>
        <p:nvSpPr>
          <p:cNvPr id="4" name="テキスト ボックス 3"/>
          <p:cNvSpPr txBox="1"/>
          <p:nvPr/>
        </p:nvSpPr>
        <p:spPr>
          <a:xfrm>
            <a:off x="0" y="0"/>
            <a:ext cx="3375861" cy="369332"/>
          </a:xfrm>
          <a:prstGeom prst="rect">
            <a:avLst/>
          </a:prstGeom>
          <a:noFill/>
        </p:spPr>
        <p:txBody>
          <a:bodyPr wrap="none" rtlCol="0">
            <a:spAutoFit/>
          </a:bodyPr>
          <a:lstStyle/>
          <a:p>
            <a:r>
              <a:rPr kumimoji="1" lang="ja-JP" altLang="en-US" smtClean="0"/>
              <a:t>・</a:t>
            </a:r>
            <a:r>
              <a:rPr lang="en-US" altLang="ja-JP"/>
              <a:t> </a:t>
            </a:r>
            <a:r>
              <a:rPr lang="en-US" altLang="ja-JP" smtClean="0"/>
              <a:t>Flowchart</a:t>
            </a:r>
            <a:r>
              <a:rPr lang="ja-JP" altLang="en-US" smtClean="0"/>
              <a:t>を元に</a:t>
            </a:r>
            <a:r>
              <a:rPr lang="en-US" altLang="ja-JP" smtClean="0"/>
              <a:t>program</a:t>
            </a:r>
            <a:r>
              <a:rPr lang="ja-JP" altLang="en-US" smtClean="0"/>
              <a:t>を打つ</a:t>
            </a:r>
            <a:endParaRPr kumimoji="1" lang="ja-JP" altLang="en-US"/>
          </a:p>
        </p:txBody>
      </p:sp>
      <p:sp>
        <p:nvSpPr>
          <p:cNvPr id="5" name="フローチャート: 端子 4"/>
          <p:cNvSpPr/>
          <p:nvPr/>
        </p:nvSpPr>
        <p:spPr>
          <a:xfrm>
            <a:off x="636838" y="502271"/>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6" name="直線コネクタ 5"/>
          <p:cNvCxnSpPr/>
          <p:nvPr/>
        </p:nvCxnSpPr>
        <p:spPr>
          <a:xfrm>
            <a:off x="1551238" y="895971"/>
            <a:ext cx="0" cy="283367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フローチャート: 処理 6"/>
          <p:cNvSpPr/>
          <p:nvPr/>
        </p:nvSpPr>
        <p:spPr>
          <a:xfrm>
            <a:off x="636838" y="983927"/>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θ</a:t>
            </a:r>
            <a:r>
              <a:rPr kumimoji="1" lang="ja-JP" altLang="en-US" smtClean="0"/>
              <a:t>← </a:t>
            </a:r>
            <a:r>
              <a:rPr lang="en-US" altLang="ja-JP"/>
              <a:t>θ</a:t>
            </a:r>
            <a:r>
              <a:rPr kumimoji="1" lang="en-US" altLang="ja-JP" smtClean="0"/>
              <a:t> + 2</a:t>
            </a:r>
            <a:endParaRPr kumimoji="1" lang="ja-JP" altLang="en-US"/>
          </a:p>
        </p:txBody>
      </p:sp>
      <p:sp>
        <p:nvSpPr>
          <p:cNvPr id="8" name="フローチャート: 判断 7"/>
          <p:cNvSpPr/>
          <p:nvPr/>
        </p:nvSpPr>
        <p:spPr>
          <a:xfrm>
            <a:off x="281238" y="1427795"/>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θ</a:t>
            </a:r>
            <a:r>
              <a:rPr kumimoji="1" lang="en-US" altLang="ja-JP" smtClean="0"/>
              <a:t> &gt;  </a:t>
            </a:r>
            <a:r>
              <a:rPr lang="en-US" altLang="ja-JP" smtClean="0"/>
              <a:t>360</a:t>
            </a:r>
            <a:endParaRPr kumimoji="1" lang="ja-JP" altLang="en-US"/>
          </a:p>
        </p:txBody>
      </p:sp>
      <p:cxnSp>
        <p:nvCxnSpPr>
          <p:cNvPr id="9" name="直線コネクタ 8"/>
          <p:cNvCxnSpPr/>
          <p:nvPr/>
        </p:nvCxnSpPr>
        <p:spPr>
          <a:xfrm>
            <a:off x="2826251" y="1824155"/>
            <a:ext cx="46610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91120" y="2144586"/>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11" name="テキスト ボックス 10"/>
          <p:cNvSpPr txBox="1"/>
          <p:nvPr/>
        </p:nvSpPr>
        <p:spPr>
          <a:xfrm>
            <a:off x="2726624" y="1532055"/>
            <a:ext cx="455574" cy="369332"/>
          </a:xfrm>
          <a:prstGeom prst="rect">
            <a:avLst/>
          </a:prstGeom>
          <a:noFill/>
        </p:spPr>
        <p:txBody>
          <a:bodyPr wrap="none" rtlCol="0">
            <a:spAutoFit/>
          </a:bodyPr>
          <a:lstStyle/>
          <a:p>
            <a:r>
              <a:rPr lang="en-US" altLang="ja-JP" smtClean="0"/>
              <a:t>No</a:t>
            </a:r>
            <a:endParaRPr kumimoji="1" lang="ja-JP" altLang="en-US"/>
          </a:p>
        </p:txBody>
      </p:sp>
      <p:sp>
        <p:nvSpPr>
          <p:cNvPr id="12" name="フローチャート: 処理 11"/>
          <p:cNvSpPr/>
          <p:nvPr/>
        </p:nvSpPr>
        <p:spPr>
          <a:xfrm>
            <a:off x="636838" y="2507568"/>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θ</a:t>
            </a:r>
            <a:r>
              <a:rPr lang="ja-JP" altLang="en-US" smtClean="0"/>
              <a:t> </a:t>
            </a:r>
            <a:r>
              <a:rPr kumimoji="1" lang="ja-JP" altLang="en-US" smtClean="0"/>
              <a:t>← </a:t>
            </a:r>
            <a:r>
              <a:rPr lang="en-US" altLang="ja-JP"/>
              <a:t>0</a:t>
            </a:r>
            <a:endParaRPr kumimoji="1" lang="ja-JP" altLang="en-US"/>
          </a:p>
        </p:txBody>
      </p:sp>
      <p:cxnSp>
        <p:nvCxnSpPr>
          <p:cNvPr id="13" name="直線コネクタ 12"/>
          <p:cNvCxnSpPr/>
          <p:nvPr/>
        </p:nvCxnSpPr>
        <p:spPr>
          <a:xfrm>
            <a:off x="3292353" y="1824155"/>
            <a:ext cx="0" cy="11382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76637" y="2962381"/>
            <a:ext cx="171571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フローチャート: 端子 14"/>
          <p:cNvSpPr/>
          <p:nvPr/>
        </p:nvSpPr>
        <p:spPr>
          <a:xfrm>
            <a:off x="598738" y="3683679"/>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移動制御に続く</a:t>
            </a:r>
            <a:endParaRPr lang="en-US" altLang="ja-JP"/>
          </a:p>
        </p:txBody>
      </p:sp>
      <p:sp>
        <p:nvSpPr>
          <p:cNvPr id="16" name="フローチャート: 処理 15"/>
          <p:cNvSpPr/>
          <p:nvPr/>
        </p:nvSpPr>
        <p:spPr>
          <a:xfrm>
            <a:off x="497263" y="3230709"/>
            <a:ext cx="2323975"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vy</a:t>
            </a:r>
            <a:r>
              <a:rPr lang="ja-JP" altLang="en-US" smtClean="0"/>
              <a:t>←</a:t>
            </a:r>
            <a:r>
              <a:rPr lang="en-US" altLang="ja-JP" smtClean="0"/>
              <a:t>sin</a:t>
            </a:r>
            <a:r>
              <a:rPr lang="en-US" altLang="ja-JP"/>
              <a:t> θ</a:t>
            </a:r>
            <a:endParaRPr kumimoji="1" lang="ja-JP" altLang="en-US"/>
          </a:p>
        </p:txBody>
      </p:sp>
      <p:pic>
        <p:nvPicPr>
          <p:cNvPr id="18" name="図 17"/>
          <p:cNvPicPr>
            <a:picLocks noChangeAspect="1"/>
          </p:cNvPicPr>
          <p:nvPr/>
        </p:nvPicPr>
        <p:blipFill>
          <a:blip r:embed="rId3"/>
          <a:stretch>
            <a:fillRect/>
          </a:stretch>
        </p:blipFill>
        <p:spPr>
          <a:xfrm>
            <a:off x="4897913" y="557655"/>
            <a:ext cx="6233922" cy="3273592"/>
          </a:xfrm>
          <a:prstGeom prst="rect">
            <a:avLst/>
          </a:prstGeom>
          <a:ln>
            <a:solidFill>
              <a:schemeClr val="tx1"/>
            </a:solidFill>
          </a:ln>
        </p:spPr>
      </p:pic>
      <p:cxnSp>
        <p:nvCxnSpPr>
          <p:cNvPr id="19" name="直線矢印コネクタ 18"/>
          <p:cNvCxnSpPr/>
          <p:nvPr/>
        </p:nvCxnSpPr>
        <p:spPr>
          <a:xfrm>
            <a:off x="2706937" y="1161508"/>
            <a:ext cx="2508476" cy="46894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654396" y="2337847"/>
            <a:ext cx="1561017" cy="554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6" idx="3"/>
          </p:cNvCxnSpPr>
          <p:nvPr/>
        </p:nvCxnSpPr>
        <p:spPr>
          <a:xfrm>
            <a:off x="2821238" y="3408509"/>
            <a:ext cx="2394175"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433734" y="1427795"/>
            <a:ext cx="220662" cy="1666852"/>
          </a:xfrm>
          <a:prstGeom prst="rect">
            <a:avLst/>
          </a:prstGeom>
          <a:solidFill>
            <a:schemeClr val="bg1"/>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364408" y="1395982"/>
            <a:ext cx="141557" cy="1834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0" y="4277076"/>
            <a:ext cx="2953053" cy="369332"/>
          </a:xfrm>
          <a:prstGeom prst="rect">
            <a:avLst/>
          </a:prstGeom>
          <a:noFill/>
        </p:spPr>
        <p:txBody>
          <a:bodyPr wrap="none" rtlCol="0">
            <a:spAutoFit/>
          </a:bodyPr>
          <a:lstStyle/>
          <a:p>
            <a:r>
              <a:rPr kumimoji="1" lang="ja-JP" altLang="en-US" smtClean="0"/>
              <a:t>・</a:t>
            </a:r>
            <a:r>
              <a:rPr kumimoji="1" lang="en-US" altLang="ja-JP" smtClean="0"/>
              <a:t>Sin</a:t>
            </a:r>
            <a:r>
              <a:rPr kumimoji="1" lang="ja-JP" altLang="en-US" smtClean="0"/>
              <a:t>敵機を出してみましょう。</a:t>
            </a:r>
            <a:endParaRPr kumimoji="1" lang="ja-JP" altLang="en-US"/>
          </a:p>
        </p:txBody>
      </p:sp>
      <p:sp>
        <p:nvSpPr>
          <p:cNvPr id="32" name="テキスト ボックス 31"/>
          <p:cNvSpPr txBox="1"/>
          <p:nvPr/>
        </p:nvSpPr>
        <p:spPr>
          <a:xfrm>
            <a:off x="4780739" y="184666"/>
            <a:ext cx="1932837" cy="369332"/>
          </a:xfrm>
          <a:prstGeom prst="rect">
            <a:avLst/>
          </a:prstGeom>
          <a:noFill/>
        </p:spPr>
        <p:txBody>
          <a:bodyPr wrap="none" rtlCol="0">
            <a:spAutoFit/>
          </a:bodyPr>
          <a:lstStyle/>
          <a:p>
            <a:r>
              <a:rPr kumimoji="1" lang="en-US" altLang="ja-JP" smtClean="0"/>
              <a:t>CObjSinEnemy.cpp</a:t>
            </a:r>
            <a:endParaRPr kumimoji="1" lang="ja-JP" altLang="en-US"/>
          </a:p>
        </p:txBody>
      </p:sp>
      <p:cxnSp>
        <p:nvCxnSpPr>
          <p:cNvPr id="34" name="直線矢印コネクタ 33"/>
          <p:cNvCxnSpPr>
            <a:stCxn id="36" idx="1"/>
          </p:cNvCxnSpPr>
          <p:nvPr/>
        </p:nvCxnSpPr>
        <p:spPr>
          <a:xfrm flipH="1">
            <a:off x="3266054" y="4673695"/>
            <a:ext cx="934090" cy="11199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200144" y="4489029"/>
            <a:ext cx="4113627" cy="369332"/>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smtClean="0"/>
              <a:t>:</a:t>
            </a:r>
            <a:r>
              <a:rPr lang="en-US" altLang="ja-JP" smtClean="0"/>
              <a:t>Sin</a:t>
            </a:r>
            <a:r>
              <a:rPr lang="ja-JP" altLang="en-US" smtClean="0"/>
              <a:t>敵機</a:t>
            </a:r>
            <a:r>
              <a:rPr lang="en-US" altLang="ja-JP" smtClean="0"/>
              <a:t>Object</a:t>
            </a:r>
            <a:r>
              <a:rPr lang="ja-JP" altLang="en-US" smtClean="0"/>
              <a:t>を作成して登録しよう</a:t>
            </a:r>
            <a:endParaRPr lang="en-US" altLang="ja-JP" smtClean="0"/>
          </a:p>
        </p:txBody>
      </p:sp>
      <p:sp>
        <p:nvSpPr>
          <p:cNvPr id="38" name="テキスト ボックス 37"/>
          <p:cNvSpPr txBox="1"/>
          <p:nvPr/>
        </p:nvSpPr>
        <p:spPr>
          <a:xfrm>
            <a:off x="108921" y="4648964"/>
            <a:ext cx="1524776" cy="369332"/>
          </a:xfrm>
          <a:prstGeom prst="rect">
            <a:avLst/>
          </a:prstGeom>
          <a:noFill/>
        </p:spPr>
        <p:txBody>
          <a:bodyPr wrap="none" rtlCol="0">
            <a:spAutoFit/>
          </a:bodyPr>
          <a:lstStyle/>
          <a:p>
            <a:r>
              <a:rPr kumimoji="1" lang="en-US" altLang="ja-JP" smtClean="0"/>
              <a:t>SeneMain.cpp</a:t>
            </a:r>
            <a:endParaRPr kumimoji="1" lang="ja-JP" altLang="en-US"/>
          </a:p>
        </p:txBody>
      </p:sp>
      <p:sp>
        <p:nvSpPr>
          <p:cNvPr id="29" name="上カーブ矢印 28"/>
          <p:cNvSpPr/>
          <p:nvPr/>
        </p:nvSpPr>
        <p:spPr>
          <a:xfrm flipH="1">
            <a:off x="10296928" y="5885475"/>
            <a:ext cx="766389" cy="27320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上カーブ矢印 30"/>
          <p:cNvSpPr/>
          <p:nvPr/>
        </p:nvSpPr>
        <p:spPr>
          <a:xfrm flipH="1" flipV="1">
            <a:off x="10897844" y="5473279"/>
            <a:ext cx="801591" cy="3171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146937" y="5514660"/>
            <a:ext cx="350002" cy="27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9633866" y="6412309"/>
            <a:ext cx="2454518" cy="369332"/>
          </a:xfrm>
          <a:prstGeom prst="rect">
            <a:avLst/>
          </a:prstGeom>
          <a:noFill/>
        </p:spPr>
        <p:txBody>
          <a:bodyPr wrap="none" rtlCol="0">
            <a:spAutoFit/>
          </a:bodyPr>
          <a:lstStyle/>
          <a:p>
            <a:r>
              <a:rPr kumimoji="1" lang="ja-JP" altLang="en-US" smtClean="0"/>
              <a:t>こんな感じで動けばＯＫ</a:t>
            </a:r>
            <a:endParaRPr kumimoji="1" lang="ja-JP" altLang="en-US"/>
          </a:p>
        </p:txBody>
      </p:sp>
    </p:spTree>
    <p:extLst>
      <p:ext uri="{BB962C8B-B14F-4D97-AF65-F5344CB8AC3E}">
        <p14:creationId xmlns:p14="http://schemas.microsoft.com/office/powerpoint/2010/main" val="31201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496510" cy="923330"/>
          </a:xfrm>
          <a:prstGeom prst="rect">
            <a:avLst/>
          </a:prstGeom>
          <a:noFill/>
        </p:spPr>
        <p:txBody>
          <a:bodyPr wrap="none" rtlCol="0">
            <a:spAutoFit/>
          </a:bodyPr>
          <a:lstStyle/>
          <a:p>
            <a:r>
              <a:rPr kumimoji="1" lang="ja-JP" altLang="en-US" smtClean="0"/>
              <a:t>・斜めに移動するを知る</a:t>
            </a:r>
            <a:endParaRPr kumimoji="1" lang="en-US" altLang="ja-JP" smtClean="0"/>
          </a:p>
          <a:p>
            <a:r>
              <a:rPr lang="ja-JP" altLang="en-US"/>
              <a:t>　</a:t>
            </a:r>
            <a:r>
              <a:rPr lang="ja-JP" altLang="en-US" smtClean="0"/>
              <a:t>くねくねと敵機が動いたとも思います。そこで斜めに移動するとはどう言う事なのか知りましょう。</a:t>
            </a:r>
            <a:endParaRPr lang="en-US" altLang="ja-JP" smtClean="0"/>
          </a:p>
          <a:p>
            <a:r>
              <a:rPr kumimoji="1" lang="en-US" altLang="ja-JP" smtClean="0"/>
              <a:t>Vector</a:t>
            </a:r>
            <a:r>
              <a:rPr kumimoji="1" lang="ja-JP" altLang="en-US" smtClean="0"/>
              <a:t>でも説明しましたが、さらにその前の傾きの話です。</a:t>
            </a:r>
            <a:endParaRPr kumimoji="1" lang="ja-JP" altLang="en-US"/>
          </a:p>
        </p:txBody>
      </p:sp>
      <p:pic>
        <p:nvPicPr>
          <p:cNvPr id="5" name="図 4"/>
          <p:cNvPicPr>
            <a:picLocks noChangeAspect="1"/>
          </p:cNvPicPr>
          <p:nvPr/>
        </p:nvPicPr>
        <p:blipFill>
          <a:blip r:embed="rId2"/>
          <a:stretch>
            <a:fillRect/>
          </a:stretch>
        </p:blipFill>
        <p:spPr>
          <a:xfrm>
            <a:off x="2782834" y="2277920"/>
            <a:ext cx="927257" cy="870304"/>
          </a:xfrm>
          <a:prstGeom prst="rect">
            <a:avLst/>
          </a:prstGeom>
          <a:ln>
            <a:solidFill>
              <a:schemeClr val="tx1"/>
            </a:solidFill>
          </a:ln>
        </p:spPr>
      </p:pic>
      <p:cxnSp>
        <p:nvCxnSpPr>
          <p:cNvPr id="6" name="直線矢印コネクタ 5"/>
          <p:cNvCxnSpPr/>
          <p:nvPr/>
        </p:nvCxnSpPr>
        <p:spPr>
          <a:xfrm flipV="1">
            <a:off x="1005713" y="2277920"/>
            <a:ext cx="1777121" cy="1123277"/>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
          <a:stretch>
            <a:fillRect/>
          </a:stretch>
        </p:blipFill>
        <p:spPr>
          <a:xfrm>
            <a:off x="1007933" y="3401197"/>
            <a:ext cx="927257" cy="870304"/>
          </a:xfrm>
          <a:prstGeom prst="rect">
            <a:avLst/>
          </a:prstGeom>
          <a:ln>
            <a:solidFill>
              <a:schemeClr val="tx1"/>
            </a:solidFill>
          </a:ln>
        </p:spPr>
      </p:pic>
      <p:cxnSp>
        <p:nvCxnSpPr>
          <p:cNvPr id="9" name="直線矢印コネクタ 8"/>
          <p:cNvCxnSpPr/>
          <p:nvPr/>
        </p:nvCxnSpPr>
        <p:spPr>
          <a:xfrm>
            <a:off x="1005713" y="3401197"/>
            <a:ext cx="1736205" cy="0"/>
          </a:xfrm>
          <a:prstGeom prst="straightConnector1">
            <a:avLst/>
          </a:prstGeom>
          <a:ln w="793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741918" y="2277920"/>
            <a:ext cx="0" cy="1123278"/>
          </a:xfrm>
          <a:prstGeom prst="straightConnector1">
            <a:avLst/>
          </a:prstGeom>
          <a:ln w="793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34660" y="1291259"/>
            <a:ext cx="1027845" cy="369332"/>
          </a:xfrm>
          <a:prstGeom prst="rect">
            <a:avLst/>
          </a:prstGeom>
          <a:noFill/>
        </p:spPr>
        <p:txBody>
          <a:bodyPr wrap="none" rtlCol="0">
            <a:spAutoFit/>
          </a:bodyPr>
          <a:lstStyle/>
          <a:p>
            <a:r>
              <a:rPr lang="en-US" altLang="ja-JP"/>
              <a:t>y</a:t>
            </a:r>
            <a:r>
              <a:rPr kumimoji="1" lang="ja-JP" altLang="en-US" smtClean="0"/>
              <a:t>　</a:t>
            </a:r>
            <a:r>
              <a:rPr kumimoji="1" lang="en-US" altLang="ja-JP" smtClean="0"/>
              <a:t>=</a:t>
            </a:r>
            <a:r>
              <a:rPr kumimoji="1" lang="ja-JP" altLang="en-US" smtClean="0"/>
              <a:t>　</a:t>
            </a:r>
            <a:r>
              <a:rPr lang="en-US" altLang="ja-JP" smtClean="0"/>
              <a:t>a  x</a:t>
            </a:r>
            <a:endParaRPr kumimoji="1" lang="ja-JP" altLang="en-US"/>
          </a:p>
        </p:txBody>
      </p:sp>
      <p:sp>
        <p:nvSpPr>
          <p:cNvPr id="15" name="テキスト ボックス 14"/>
          <p:cNvSpPr txBox="1"/>
          <p:nvPr/>
        </p:nvSpPr>
        <p:spPr>
          <a:xfrm>
            <a:off x="2174093" y="1291259"/>
            <a:ext cx="1535998" cy="369332"/>
          </a:xfrm>
          <a:prstGeom prst="rect">
            <a:avLst/>
          </a:prstGeom>
          <a:noFill/>
          <a:ln>
            <a:solidFill>
              <a:schemeClr val="tx1"/>
            </a:solidFill>
          </a:ln>
        </p:spPr>
        <p:txBody>
          <a:bodyPr wrap="none" rtlCol="0">
            <a:spAutoFit/>
          </a:bodyPr>
          <a:lstStyle/>
          <a:p>
            <a:r>
              <a:rPr lang="en-US" altLang="ja-JP"/>
              <a:t>a</a:t>
            </a:r>
            <a:r>
              <a:rPr kumimoji="1" lang="ja-JP" altLang="en-US" smtClean="0"/>
              <a:t>は傾き</a:t>
            </a:r>
            <a:r>
              <a:rPr lang="ja-JP" altLang="en-US" smtClean="0"/>
              <a:t>です</a:t>
            </a:r>
            <a:r>
              <a:rPr lang="ja-JP" altLang="en-US"/>
              <a:t>。</a:t>
            </a:r>
            <a:endParaRPr kumimoji="1" lang="ja-JP" altLang="en-US"/>
          </a:p>
        </p:txBody>
      </p:sp>
      <p:sp>
        <p:nvSpPr>
          <p:cNvPr id="16" name="テキスト ボックス 15"/>
          <p:cNvSpPr txBox="1"/>
          <p:nvPr/>
        </p:nvSpPr>
        <p:spPr>
          <a:xfrm>
            <a:off x="2038577" y="3401197"/>
            <a:ext cx="444352" cy="707886"/>
          </a:xfrm>
          <a:prstGeom prst="rect">
            <a:avLst/>
          </a:prstGeom>
          <a:noFill/>
        </p:spPr>
        <p:txBody>
          <a:bodyPr wrap="none" rtlCol="0">
            <a:spAutoFit/>
          </a:bodyPr>
          <a:lstStyle/>
          <a:p>
            <a:r>
              <a:rPr kumimoji="1" lang="en-US" altLang="ja-JP" sz="4000" smtClean="0">
                <a:solidFill>
                  <a:srgbClr val="0070C0"/>
                </a:solidFill>
              </a:rPr>
              <a:t>2</a:t>
            </a:r>
            <a:endParaRPr kumimoji="1" lang="ja-JP" altLang="en-US" sz="4000">
              <a:solidFill>
                <a:srgbClr val="0070C0"/>
              </a:solidFill>
            </a:endParaRPr>
          </a:p>
        </p:txBody>
      </p:sp>
      <p:sp>
        <p:nvSpPr>
          <p:cNvPr id="17" name="テキスト ボックス 16"/>
          <p:cNvSpPr txBox="1"/>
          <p:nvPr/>
        </p:nvSpPr>
        <p:spPr>
          <a:xfrm>
            <a:off x="2318025" y="2530894"/>
            <a:ext cx="444352" cy="707886"/>
          </a:xfrm>
          <a:prstGeom prst="rect">
            <a:avLst/>
          </a:prstGeom>
          <a:noFill/>
        </p:spPr>
        <p:txBody>
          <a:bodyPr wrap="none" rtlCol="0">
            <a:spAutoFit/>
          </a:bodyPr>
          <a:lstStyle/>
          <a:p>
            <a:r>
              <a:rPr lang="en-US" altLang="ja-JP" sz="4000">
                <a:solidFill>
                  <a:schemeClr val="accent6">
                    <a:lumMod val="75000"/>
                  </a:schemeClr>
                </a:solidFill>
              </a:rPr>
              <a:t>1</a:t>
            </a:r>
            <a:endParaRPr kumimoji="1" lang="ja-JP" altLang="en-US" sz="4000">
              <a:solidFill>
                <a:schemeClr val="accent6">
                  <a:lumMod val="75000"/>
                </a:schemeClr>
              </a:solidFill>
            </a:endParaRPr>
          </a:p>
        </p:txBody>
      </p:sp>
      <p:sp>
        <p:nvSpPr>
          <p:cNvPr id="18" name="テキスト ボックス 17"/>
          <p:cNvSpPr txBox="1"/>
          <p:nvPr/>
        </p:nvSpPr>
        <p:spPr>
          <a:xfrm>
            <a:off x="281171" y="1851067"/>
            <a:ext cx="3882794" cy="369332"/>
          </a:xfrm>
          <a:prstGeom prst="rect">
            <a:avLst/>
          </a:prstGeom>
          <a:noFill/>
        </p:spPr>
        <p:txBody>
          <a:bodyPr wrap="none" rtlCol="0">
            <a:spAutoFit/>
          </a:bodyPr>
          <a:lstStyle/>
          <a:p>
            <a:r>
              <a:rPr lang="ja-JP" altLang="en-US"/>
              <a:t>下</a:t>
            </a:r>
            <a:r>
              <a:rPr lang="ja-JP" altLang="en-US" smtClean="0"/>
              <a:t>の図の場合、</a:t>
            </a:r>
            <a:r>
              <a:rPr lang="ja-JP" altLang="en-US"/>
              <a:t>傾</a:t>
            </a:r>
            <a:r>
              <a:rPr lang="ja-JP" altLang="en-US" smtClean="0"/>
              <a:t>きは</a:t>
            </a:r>
            <a:r>
              <a:rPr lang="en-US" altLang="ja-JP" smtClean="0"/>
              <a:t>1/2</a:t>
            </a:r>
            <a:r>
              <a:rPr lang="ja-JP" altLang="en-US" smtClean="0"/>
              <a:t>になります。</a:t>
            </a:r>
            <a:endParaRPr kumimoji="1" lang="ja-JP" altLang="en-US"/>
          </a:p>
        </p:txBody>
      </p:sp>
      <p:sp>
        <p:nvSpPr>
          <p:cNvPr id="19" name="テキスト ボックス 18"/>
          <p:cNvSpPr txBox="1"/>
          <p:nvPr/>
        </p:nvSpPr>
        <p:spPr>
          <a:xfrm>
            <a:off x="696648" y="4465373"/>
            <a:ext cx="2114681" cy="646331"/>
          </a:xfrm>
          <a:prstGeom prst="rect">
            <a:avLst/>
          </a:prstGeom>
          <a:noFill/>
        </p:spPr>
        <p:txBody>
          <a:bodyPr wrap="none" rtlCol="0">
            <a:spAutoFit/>
          </a:bodyPr>
          <a:lstStyle/>
          <a:p>
            <a:r>
              <a:rPr lang="en-US" altLang="ja-JP" sz="3600"/>
              <a:t>a</a:t>
            </a:r>
            <a:r>
              <a:rPr kumimoji="1" lang="en-US" altLang="ja-JP" sz="3600" smtClean="0"/>
              <a:t>  =  </a:t>
            </a:r>
            <a:r>
              <a:rPr kumimoji="1" lang="en-US" altLang="ja-JP" sz="3600" smtClean="0">
                <a:solidFill>
                  <a:schemeClr val="accent6">
                    <a:lumMod val="75000"/>
                  </a:schemeClr>
                </a:solidFill>
              </a:rPr>
              <a:t>1</a:t>
            </a:r>
            <a:r>
              <a:rPr kumimoji="1" lang="en-US" altLang="ja-JP" sz="3600" smtClean="0">
                <a:solidFill>
                  <a:schemeClr val="accent5">
                    <a:lumMod val="75000"/>
                  </a:schemeClr>
                </a:solidFill>
              </a:rPr>
              <a:t> </a:t>
            </a:r>
            <a:r>
              <a:rPr kumimoji="1" lang="en-US" altLang="ja-JP" sz="3600" smtClean="0"/>
              <a:t> /  </a:t>
            </a:r>
            <a:r>
              <a:rPr kumimoji="1" lang="en-US" altLang="ja-JP" sz="3600" smtClean="0">
                <a:solidFill>
                  <a:srgbClr val="00B0F0"/>
                </a:solidFill>
              </a:rPr>
              <a:t>2</a:t>
            </a:r>
            <a:endParaRPr kumimoji="1" lang="ja-JP" altLang="en-US" sz="3600">
              <a:solidFill>
                <a:srgbClr val="00B0F0"/>
              </a:solidFill>
            </a:endParaRPr>
          </a:p>
        </p:txBody>
      </p:sp>
      <p:sp>
        <p:nvSpPr>
          <p:cNvPr id="20" name="テキスト ボックス 19"/>
          <p:cNvSpPr txBox="1"/>
          <p:nvPr/>
        </p:nvSpPr>
        <p:spPr>
          <a:xfrm>
            <a:off x="213845" y="5881466"/>
            <a:ext cx="4796506" cy="646331"/>
          </a:xfrm>
          <a:prstGeom prst="rect">
            <a:avLst/>
          </a:prstGeom>
          <a:noFill/>
        </p:spPr>
        <p:txBody>
          <a:bodyPr wrap="none" rtlCol="0">
            <a:spAutoFit/>
          </a:bodyPr>
          <a:lstStyle/>
          <a:p>
            <a:r>
              <a:rPr lang="ja-JP" altLang="en-US" smtClean="0"/>
              <a:t>なの</a:t>
            </a:r>
            <a:r>
              <a:rPr lang="ja-JP" altLang="en-US"/>
              <a:t>で</a:t>
            </a:r>
            <a:r>
              <a:rPr kumimoji="1" lang="ja-JP" altLang="en-US" smtClean="0"/>
              <a:t>、</a:t>
            </a:r>
            <a:r>
              <a:rPr kumimoji="1" lang="ja-JP" altLang="en-US" smtClean="0">
                <a:solidFill>
                  <a:srgbClr val="FF0000"/>
                </a:solidFill>
              </a:rPr>
              <a:t>ｘが４進むとＹは２進む</a:t>
            </a:r>
            <a:r>
              <a:rPr kumimoji="1" lang="ja-JP" altLang="en-US" smtClean="0"/>
              <a:t>事がわかります。</a:t>
            </a:r>
            <a:endParaRPr kumimoji="1" lang="en-US" altLang="ja-JP" smtClean="0"/>
          </a:p>
          <a:p>
            <a:r>
              <a:rPr lang="ja-JP" altLang="en-US"/>
              <a:t>要</a:t>
            </a:r>
            <a:r>
              <a:rPr lang="ja-JP" altLang="en-US" smtClean="0"/>
              <a:t>するに</a:t>
            </a:r>
            <a:r>
              <a:rPr lang="en-US" altLang="ja-JP" smtClean="0"/>
              <a:t>a</a:t>
            </a:r>
            <a:r>
              <a:rPr lang="ja-JP" altLang="en-US" smtClean="0"/>
              <a:t>は割合や比率と言う事になります。</a:t>
            </a:r>
            <a:endParaRPr kumimoji="1" lang="ja-JP" altLang="en-US"/>
          </a:p>
        </p:txBody>
      </p:sp>
      <p:sp>
        <p:nvSpPr>
          <p:cNvPr id="22" name="テキスト ボックス 21"/>
          <p:cNvSpPr txBox="1"/>
          <p:nvPr/>
        </p:nvSpPr>
        <p:spPr>
          <a:xfrm>
            <a:off x="529412" y="5056900"/>
            <a:ext cx="3180679" cy="369332"/>
          </a:xfrm>
          <a:prstGeom prst="rect">
            <a:avLst/>
          </a:prstGeom>
          <a:noFill/>
        </p:spPr>
        <p:txBody>
          <a:bodyPr wrap="none" rtlCol="0">
            <a:spAutoFit/>
          </a:bodyPr>
          <a:lstStyle/>
          <a:p>
            <a:r>
              <a:rPr kumimoji="1" lang="en-US" altLang="ja-JP" smtClean="0"/>
              <a:t>1</a:t>
            </a:r>
            <a:r>
              <a:rPr kumimoji="1" lang="ja-JP" altLang="en-US" smtClean="0"/>
              <a:t>　</a:t>
            </a:r>
            <a:r>
              <a:rPr kumimoji="1" lang="en-US" altLang="ja-JP" smtClean="0"/>
              <a:t>/</a:t>
            </a:r>
            <a:r>
              <a:rPr kumimoji="1" lang="ja-JP" altLang="en-US" smtClean="0"/>
              <a:t>　</a:t>
            </a:r>
            <a:r>
              <a:rPr kumimoji="1" lang="en-US" altLang="ja-JP" smtClean="0"/>
              <a:t>2</a:t>
            </a:r>
            <a:r>
              <a:rPr kumimoji="1" lang="ja-JP" altLang="en-US" smtClean="0"/>
              <a:t>　は</a:t>
            </a:r>
            <a:r>
              <a:rPr kumimoji="1" lang="en-US" altLang="ja-JP" smtClean="0"/>
              <a:t>0.5</a:t>
            </a:r>
            <a:r>
              <a:rPr kumimoji="1" lang="ja-JP" altLang="en-US" smtClean="0"/>
              <a:t>であり</a:t>
            </a:r>
            <a:r>
              <a:rPr kumimoji="1" lang="en-US" altLang="ja-JP" smtClean="0"/>
              <a:t>50</a:t>
            </a:r>
            <a:r>
              <a:rPr kumimoji="1" lang="ja-JP" altLang="en-US" smtClean="0"/>
              <a:t>％である</a:t>
            </a:r>
            <a:endParaRPr kumimoji="1" lang="ja-JP" altLang="en-US"/>
          </a:p>
        </p:txBody>
      </p:sp>
      <p:cxnSp>
        <p:nvCxnSpPr>
          <p:cNvPr id="24" name="直線コネクタ 23"/>
          <p:cNvCxnSpPr/>
          <p:nvPr/>
        </p:nvCxnSpPr>
        <p:spPr>
          <a:xfrm>
            <a:off x="4935969" y="1105181"/>
            <a:ext cx="86434" cy="561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064979" y="1077591"/>
            <a:ext cx="7077579" cy="1061829"/>
          </a:xfrm>
          <a:prstGeom prst="rect">
            <a:avLst/>
          </a:prstGeom>
          <a:noFill/>
        </p:spPr>
        <p:txBody>
          <a:bodyPr wrap="none" rtlCol="0">
            <a:spAutoFit/>
          </a:bodyPr>
          <a:lstStyle/>
          <a:p>
            <a:r>
              <a:rPr lang="ja-JP" altLang="en-US" smtClean="0"/>
              <a:t>しかし</a:t>
            </a:r>
            <a:r>
              <a:rPr lang="ja-JP" altLang="en-US"/>
              <a:t>、</a:t>
            </a:r>
            <a:r>
              <a:rPr kumimoji="1" lang="ja-JP" altLang="en-US" smtClean="0"/>
              <a:t>傾きで斜め移動させるには少しややこしい値です。</a:t>
            </a:r>
            <a:endParaRPr kumimoji="1" lang="en-US" altLang="ja-JP" smtClean="0"/>
          </a:p>
          <a:p>
            <a:r>
              <a:rPr kumimoji="1" lang="ja-JP" altLang="en-US" sz="900" smtClean="0"/>
              <a:t>　　　　　　　　　　　　　　　　　　　　　　　　　　　　　　　　　　　　　　　　　　　　　　　　　　　　　パフォーマンス</a:t>
            </a:r>
            <a:endParaRPr kumimoji="1" lang="en-US" altLang="ja-JP" sz="900" smtClean="0"/>
          </a:p>
          <a:p>
            <a:r>
              <a:rPr kumimoji="1" lang="ja-JP" altLang="en-US" smtClean="0"/>
              <a:t>この公式は直線を描く時にはすばらしい</a:t>
            </a:r>
            <a:r>
              <a:rPr kumimoji="1" lang="en-US" altLang="ja-JP" smtClean="0"/>
              <a:t>P</a:t>
            </a:r>
            <a:r>
              <a:rPr lang="en-US" altLang="ja-JP" smtClean="0"/>
              <a:t>erformance</a:t>
            </a:r>
            <a:r>
              <a:rPr lang="ja-JP" altLang="en-US" smtClean="0"/>
              <a:t>を発揮します</a:t>
            </a:r>
            <a:endParaRPr lang="en-US" altLang="ja-JP" smtClean="0"/>
          </a:p>
          <a:p>
            <a:r>
              <a:rPr lang="ja-JP" altLang="en-US" smtClean="0"/>
              <a:t>が、今回のようにくねくね動くには不向きなので今回は</a:t>
            </a:r>
            <a:r>
              <a:rPr kumimoji="1" lang="ja-JP" altLang="en-US" smtClean="0">
                <a:solidFill>
                  <a:srgbClr val="FF0000"/>
                </a:solidFill>
              </a:rPr>
              <a:t>角度</a:t>
            </a:r>
            <a:r>
              <a:rPr lang="ja-JP" altLang="en-US" smtClean="0"/>
              <a:t>を使います。</a:t>
            </a:r>
            <a:endParaRPr kumimoji="1" lang="ja-JP" altLang="en-US"/>
          </a:p>
        </p:txBody>
      </p:sp>
      <p:sp>
        <p:nvSpPr>
          <p:cNvPr id="2" name="フローチャート: 論理和 1"/>
          <p:cNvSpPr/>
          <p:nvPr/>
        </p:nvSpPr>
        <p:spPr>
          <a:xfrm>
            <a:off x="6755754" y="2718795"/>
            <a:ext cx="2534855" cy="2396049"/>
          </a:xfrm>
          <a:prstGeom prst="flowChartOr">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a:endCxn id="2" idx="7"/>
          </p:cNvCxnSpPr>
          <p:nvPr/>
        </p:nvCxnSpPr>
        <p:spPr>
          <a:xfrm flipV="1">
            <a:off x="8011835" y="3069688"/>
            <a:ext cx="907553" cy="845350"/>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9290609" y="3651683"/>
            <a:ext cx="301686" cy="369332"/>
          </a:xfrm>
          <a:prstGeom prst="rect">
            <a:avLst/>
          </a:prstGeom>
          <a:noFill/>
        </p:spPr>
        <p:txBody>
          <a:bodyPr wrap="none" rtlCol="0">
            <a:spAutoFit/>
          </a:bodyPr>
          <a:lstStyle/>
          <a:p>
            <a:r>
              <a:rPr kumimoji="1" lang="en-US" altLang="ja-JP" smtClean="0"/>
              <a:t>0</a:t>
            </a:r>
            <a:endParaRPr kumimoji="1" lang="ja-JP" altLang="en-US"/>
          </a:p>
        </p:txBody>
      </p:sp>
      <p:sp>
        <p:nvSpPr>
          <p:cNvPr id="23" name="テキスト ボックス 22"/>
          <p:cNvSpPr txBox="1"/>
          <p:nvPr/>
        </p:nvSpPr>
        <p:spPr>
          <a:xfrm>
            <a:off x="7812849" y="2369991"/>
            <a:ext cx="420663" cy="369332"/>
          </a:xfrm>
          <a:prstGeom prst="rect">
            <a:avLst/>
          </a:prstGeom>
          <a:noFill/>
        </p:spPr>
        <p:txBody>
          <a:bodyPr wrap="square" rtlCol="0">
            <a:spAutoFit/>
          </a:bodyPr>
          <a:lstStyle/>
          <a:p>
            <a:r>
              <a:rPr lang="en-US" altLang="ja-JP" smtClean="0"/>
              <a:t>9</a:t>
            </a:r>
            <a:r>
              <a:rPr lang="en-US" altLang="ja-JP"/>
              <a:t>0</a:t>
            </a:r>
            <a:endParaRPr kumimoji="1" lang="ja-JP" altLang="en-US"/>
          </a:p>
        </p:txBody>
      </p:sp>
      <p:sp>
        <p:nvSpPr>
          <p:cNvPr id="26" name="テキスト ボックス 25"/>
          <p:cNvSpPr txBox="1"/>
          <p:nvPr/>
        </p:nvSpPr>
        <p:spPr>
          <a:xfrm>
            <a:off x="6248281" y="3738582"/>
            <a:ext cx="571871" cy="369332"/>
          </a:xfrm>
          <a:prstGeom prst="rect">
            <a:avLst/>
          </a:prstGeom>
          <a:noFill/>
        </p:spPr>
        <p:txBody>
          <a:bodyPr wrap="square" rtlCol="0">
            <a:spAutoFit/>
          </a:bodyPr>
          <a:lstStyle/>
          <a:p>
            <a:r>
              <a:rPr lang="en-US" altLang="ja-JP" smtClean="0"/>
              <a:t>1</a:t>
            </a:r>
            <a:r>
              <a:rPr lang="en-US" altLang="ja-JP"/>
              <a:t>8</a:t>
            </a:r>
            <a:r>
              <a:rPr lang="en-US" altLang="ja-JP" smtClean="0"/>
              <a:t>0</a:t>
            </a:r>
            <a:endParaRPr kumimoji="1" lang="ja-JP" altLang="en-US"/>
          </a:p>
        </p:txBody>
      </p:sp>
      <p:sp>
        <p:nvSpPr>
          <p:cNvPr id="27" name="テキスト ボックス 26"/>
          <p:cNvSpPr txBox="1"/>
          <p:nvPr/>
        </p:nvSpPr>
        <p:spPr>
          <a:xfrm>
            <a:off x="7785781" y="5111704"/>
            <a:ext cx="571871" cy="369332"/>
          </a:xfrm>
          <a:prstGeom prst="rect">
            <a:avLst/>
          </a:prstGeom>
          <a:noFill/>
        </p:spPr>
        <p:txBody>
          <a:bodyPr wrap="square" rtlCol="0">
            <a:spAutoFit/>
          </a:bodyPr>
          <a:lstStyle/>
          <a:p>
            <a:r>
              <a:rPr lang="en-US" altLang="ja-JP" smtClean="0"/>
              <a:t>27</a:t>
            </a:r>
            <a:r>
              <a:rPr lang="en-US" altLang="ja-JP"/>
              <a:t>0</a:t>
            </a:r>
            <a:endParaRPr kumimoji="1" lang="ja-JP" altLang="en-US"/>
          </a:p>
        </p:txBody>
      </p:sp>
      <p:sp>
        <p:nvSpPr>
          <p:cNvPr id="28" name="テキスト ボックス 27"/>
          <p:cNvSpPr txBox="1"/>
          <p:nvPr/>
        </p:nvSpPr>
        <p:spPr>
          <a:xfrm>
            <a:off x="9306359" y="3832150"/>
            <a:ext cx="571871" cy="369332"/>
          </a:xfrm>
          <a:prstGeom prst="rect">
            <a:avLst/>
          </a:prstGeom>
          <a:noFill/>
        </p:spPr>
        <p:txBody>
          <a:bodyPr wrap="square" rtlCol="0">
            <a:spAutoFit/>
          </a:bodyPr>
          <a:lstStyle/>
          <a:p>
            <a:r>
              <a:rPr lang="en-US" altLang="ja-JP" smtClean="0"/>
              <a:t>360</a:t>
            </a:r>
            <a:endParaRPr kumimoji="1" lang="ja-JP" altLang="en-US"/>
          </a:p>
        </p:txBody>
      </p:sp>
      <p:sp>
        <p:nvSpPr>
          <p:cNvPr id="29" name="テキスト ボックス 28"/>
          <p:cNvSpPr txBox="1"/>
          <p:nvPr/>
        </p:nvSpPr>
        <p:spPr>
          <a:xfrm>
            <a:off x="8894667" y="2780287"/>
            <a:ext cx="420663" cy="369332"/>
          </a:xfrm>
          <a:prstGeom prst="rect">
            <a:avLst/>
          </a:prstGeom>
          <a:noFill/>
        </p:spPr>
        <p:txBody>
          <a:bodyPr wrap="square" rtlCol="0">
            <a:spAutoFit/>
          </a:bodyPr>
          <a:lstStyle/>
          <a:p>
            <a:r>
              <a:rPr kumimoji="1" lang="en-US" altLang="ja-JP" smtClean="0"/>
              <a:t>45</a:t>
            </a:r>
            <a:endParaRPr kumimoji="1" lang="ja-JP" altLang="en-US"/>
          </a:p>
        </p:txBody>
      </p:sp>
      <p:sp>
        <p:nvSpPr>
          <p:cNvPr id="12" name="テキスト ボックス 11"/>
          <p:cNvSpPr txBox="1"/>
          <p:nvPr/>
        </p:nvSpPr>
        <p:spPr>
          <a:xfrm>
            <a:off x="5301205" y="5775767"/>
            <a:ext cx="6787114" cy="646331"/>
          </a:xfrm>
          <a:prstGeom prst="rect">
            <a:avLst/>
          </a:prstGeom>
          <a:noFill/>
        </p:spPr>
        <p:txBody>
          <a:bodyPr wrap="none" rtlCol="0">
            <a:spAutoFit/>
          </a:bodyPr>
          <a:lstStyle/>
          <a:p>
            <a:r>
              <a:rPr kumimoji="1" lang="ja-JP" altLang="en-US" smtClean="0"/>
              <a:t>角度であれば、非常に</a:t>
            </a:r>
            <a:r>
              <a:rPr lang="en-US" altLang="ja-JP" smtClean="0"/>
              <a:t>Image</a:t>
            </a:r>
            <a:r>
              <a:rPr lang="ja-JP" altLang="en-US" smtClean="0"/>
              <a:t>しやすいですが、角度を打てばそのまま</a:t>
            </a:r>
            <a:endParaRPr lang="en-US" altLang="ja-JP" smtClean="0"/>
          </a:p>
          <a:p>
            <a:r>
              <a:rPr lang="ja-JP" altLang="en-US"/>
              <a:t>上記</a:t>
            </a:r>
            <a:r>
              <a:rPr lang="ja-JP" altLang="en-US" smtClean="0"/>
              <a:t>のような</a:t>
            </a:r>
            <a:r>
              <a:rPr lang="en-US" altLang="ja-JP" smtClean="0"/>
              <a:t>45</a:t>
            </a:r>
            <a:r>
              <a:rPr lang="ja-JP" altLang="en-US" smtClean="0"/>
              <a:t>を指す赤い</a:t>
            </a:r>
            <a:r>
              <a:rPr lang="en-US" altLang="ja-JP" smtClean="0"/>
              <a:t>Vector</a:t>
            </a:r>
            <a:r>
              <a:rPr lang="ja-JP" altLang="en-US" smtClean="0"/>
              <a:t>が生まれる訳ではありません。</a:t>
            </a:r>
            <a:endParaRPr lang="en-US" altLang="ja-JP" smtClean="0"/>
          </a:p>
        </p:txBody>
      </p:sp>
    </p:spTree>
    <p:extLst>
      <p:ext uri="{BB962C8B-B14F-4D97-AF65-F5344CB8AC3E}">
        <p14:creationId xmlns:p14="http://schemas.microsoft.com/office/powerpoint/2010/main" val="1059281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762492" cy="646331"/>
          </a:xfrm>
          <a:prstGeom prst="rect">
            <a:avLst/>
          </a:prstGeom>
          <a:noFill/>
        </p:spPr>
        <p:txBody>
          <a:bodyPr wrap="none" rtlCol="0">
            <a:spAutoFit/>
          </a:bodyPr>
          <a:lstStyle/>
          <a:p>
            <a:r>
              <a:rPr kumimoji="1" lang="ja-JP" altLang="en-US" smtClean="0"/>
              <a:t>・三角関数を用いる</a:t>
            </a:r>
            <a:endParaRPr kumimoji="1" lang="en-US" altLang="ja-JP" smtClean="0"/>
          </a:p>
          <a:p>
            <a:r>
              <a:rPr lang="ja-JP" altLang="en-US"/>
              <a:t>　</a:t>
            </a:r>
            <a:r>
              <a:rPr lang="ja-JP" altLang="en-US" smtClean="0"/>
              <a:t>角度から</a:t>
            </a:r>
            <a:r>
              <a:rPr lang="en-US" altLang="ja-JP" smtClean="0"/>
              <a:t>Vector</a:t>
            </a:r>
            <a:r>
              <a:rPr lang="ja-JP" altLang="en-US" smtClean="0"/>
              <a:t>（赤い矢印）を求めるには、三角関数を使用します。</a:t>
            </a:r>
            <a:endParaRPr kumimoji="1" lang="ja-JP" altLang="en-US"/>
          </a:p>
        </p:txBody>
      </p:sp>
      <p:sp>
        <p:nvSpPr>
          <p:cNvPr id="5" name="フローチャート: 論理和 4"/>
          <p:cNvSpPr/>
          <p:nvPr/>
        </p:nvSpPr>
        <p:spPr>
          <a:xfrm>
            <a:off x="767721" y="1036979"/>
            <a:ext cx="2534855" cy="2396049"/>
          </a:xfrm>
          <a:prstGeom prst="flowChartOr">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endCxn id="5" idx="7"/>
          </p:cNvCxnSpPr>
          <p:nvPr/>
        </p:nvCxnSpPr>
        <p:spPr>
          <a:xfrm flipV="1">
            <a:off x="2023802" y="1387872"/>
            <a:ext cx="907553" cy="845350"/>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302576" y="1969867"/>
            <a:ext cx="301686" cy="369332"/>
          </a:xfrm>
          <a:prstGeom prst="rect">
            <a:avLst/>
          </a:prstGeom>
          <a:noFill/>
        </p:spPr>
        <p:txBody>
          <a:bodyPr wrap="none" rtlCol="0">
            <a:spAutoFit/>
          </a:bodyPr>
          <a:lstStyle/>
          <a:p>
            <a:r>
              <a:rPr kumimoji="1" lang="en-US" altLang="ja-JP" smtClean="0"/>
              <a:t>0</a:t>
            </a:r>
            <a:endParaRPr kumimoji="1" lang="ja-JP" altLang="en-US"/>
          </a:p>
        </p:txBody>
      </p:sp>
      <p:sp>
        <p:nvSpPr>
          <p:cNvPr id="8" name="テキスト ボックス 7"/>
          <p:cNvSpPr txBox="1"/>
          <p:nvPr/>
        </p:nvSpPr>
        <p:spPr>
          <a:xfrm>
            <a:off x="1824816" y="688175"/>
            <a:ext cx="420663" cy="369332"/>
          </a:xfrm>
          <a:prstGeom prst="rect">
            <a:avLst/>
          </a:prstGeom>
          <a:noFill/>
        </p:spPr>
        <p:txBody>
          <a:bodyPr wrap="square" rtlCol="0">
            <a:spAutoFit/>
          </a:bodyPr>
          <a:lstStyle/>
          <a:p>
            <a:r>
              <a:rPr lang="en-US" altLang="ja-JP" smtClean="0"/>
              <a:t>9</a:t>
            </a:r>
            <a:r>
              <a:rPr lang="en-US" altLang="ja-JP"/>
              <a:t>0</a:t>
            </a:r>
            <a:endParaRPr kumimoji="1" lang="ja-JP" altLang="en-US"/>
          </a:p>
        </p:txBody>
      </p:sp>
      <p:sp>
        <p:nvSpPr>
          <p:cNvPr id="9" name="テキスト ボックス 8"/>
          <p:cNvSpPr txBox="1"/>
          <p:nvPr/>
        </p:nvSpPr>
        <p:spPr>
          <a:xfrm>
            <a:off x="260248" y="2056766"/>
            <a:ext cx="571871" cy="369332"/>
          </a:xfrm>
          <a:prstGeom prst="rect">
            <a:avLst/>
          </a:prstGeom>
          <a:noFill/>
        </p:spPr>
        <p:txBody>
          <a:bodyPr wrap="square" rtlCol="0">
            <a:spAutoFit/>
          </a:bodyPr>
          <a:lstStyle/>
          <a:p>
            <a:r>
              <a:rPr lang="en-US" altLang="ja-JP" smtClean="0"/>
              <a:t>1</a:t>
            </a:r>
            <a:r>
              <a:rPr lang="en-US" altLang="ja-JP"/>
              <a:t>8</a:t>
            </a:r>
            <a:r>
              <a:rPr lang="en-US" altLang="ja-JP" smtClean="0"/>
              <a:t>0</a:t>
            </a:r>
            <a:endParaRPr kumimoji="1" lang="ja-JP" altLang="en-US"/>
          </a:p>
        </p:txBody>
      </p:sp>
      <p:sp>
        <p:nvSpPr>
          <p:cNvPr id="10" name="テキスト ボックス 9"/>
          <p:cNvSpPr txBox="1"/>
          <p:nvPr/>
        </p:nvSpPr>
        <p:spPr>
          <a:xfrm>
            <a:off x="1797748" y="3429888"/>
            <a:ext cx="571871" cy="369332"/>
          </a:xfrm>
          <a:prstGeom prst="rect">
            <a:avLst/>
          </a:prstGeom>
          <a:noFill/>
        </p:spPr>
        <p:txBody>
          <a:bodyPr wrap="square" rtlCol="0">
            <a:spAutoFit/>
          </a:bodyPr>
          <a:lstStyle/>
          <a:p>
            <a:r>
              <a:rPr lang="en-US" altLang="ja-JP" smtClean="0"/>
              <a:t>27</a:t>
            </a:r>
            <a:r>
              <a:rPr lang="en-US" altLang="ja-JP"/>
              <a:t>0</a:t>
            </a:r>
            <a:endParaRPr kumimoji="1" lang="ja-JP" altLang="en-US"/>
          </a:p>
        </p:txBody>
      </p:sp>
      <p:sp>
        <p:nvSpPr>
          <p:cNvPr id="11" name="テキスト ボックス 10"/>
          <p:cNvSpPr txBox="1"/>
          <p:nvPr/>
        </p:nvSpPr>
        <p:spPr>
          <a:xfrm>
            <a:off x="3318326" y="2150334"/>
            <a:ext cx="571871" cy="369332"/>
          </a:xfrm>
          <a:prstGeom prst="rect">
            <a:avLst/>
          </a:prstGeom>
          <a:noFill/>
        </p:spPr>
        <p:txBody>
          <a:bodyPr wrap="square" rtlCol="0">
            <a:spAutoFit/>
          </a:bodyPr>
          <a:lstStyle/>
          <a:p>
            <a:r>
              <a:rPr lang="en-US" altLang="ja-JP" smtClean="0"/>
              <a:t>360</a:t>
            </a:r>
            <a:endParaRPr kumimoji="1" lang="ja-JP" altLang="en-US"/>
          </a:p>
        </p:txBody>
      </p:sp>
      <p:sp>
        <p:nvSpPr>
          <p:cNvPr id="12" name="テキスト ボックス 11"/>
          <p:cNvSpPr txBox="1"/>
          <p:nvPr/>
        </p:nvSpPr>
        <p:spPr>
          <a:xfrm>
            <a:off x="2906634" y="1098471"/>
            <a:ext cx="420663" cy="369332"/>
          </a:xfrm>
          <a:prstGeom prst="rect">
            <a:avLst/>
          </a:prstGeom>
          <a:noFill/>
        </p:spPr>
        <p:txBody>
          <a:bodyPr wrap="square" rtlCol="0">
            <a:spAutoFit/>
          </a:bodyPr>
          <a:lstStyle/>
          <a:p>
            <a:r>
              <a:rPr kumimoji="1" lang="en-US" altLang="ja-JP" smtClean="0"/>
              <a:t>45</a:t>
            </a:r>
            <a:endParaRPr kumimoji="1" lang="ja-JP" altLang="en-US"/>
          </a:p>
        </p:txBody>
      </p:sp>
      <p:cxnSp>
        <p:nvCxnSpPr>
          <p:cNvPr id="15" name="直線矢印コネクタ 14"/>
          <p:cNvCxnSpPr/>
          <p:nvPr/>
        </p:nvCxnSpPr>
        <p:spPr>
          <a:xfrm>
            <a:off x="3975483" y="2233222"/>
            <a:ext cx="974560"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5408659" y="1721016"/>
            <a:ext cx="907553" cy="845350"/>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5401812" y="2566366"/>
            <a:ext cx="91440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6316212" y="1721016"/>
            <a:ext cx="0" cy="8453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直角三角形 22"/>
          <p:cNvSpPr/>
          <p:nvPr/>
        </p:nvSpPr>
        <p:spPr>
          <a:xfrm flipH="1">
            <a:off x="7716391" y="1281303"/>
            <a:ext cx="1828195" cy="1495532"/>
          </a:xfrm>
          <a:prstGeom prst="r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6593291" y="2233222"/>
            <a:ext cx="974560"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9348423" y="2566366"/>
            <a:ext cx="196163" cy="21046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080571" y="2968223"/>
            <a:ext cx="4478214" cy="646331"/>
          </a:xfrm>
          <a:prstGeom prst="rect">
            <a:avLst/>
          </a:prstGeom>
          <a:noFill/>
        </p:spPr>
        <p:txBody>
          <a:bodyPr wrap="none" rtlCol="0">
            <a:spAutoFit/>
          </a:bodyPr>
          <a:lstStyle/>
          <a:p>
            <a:r>
              <a:rPr lang="ja-JP" altLang="en-US" smtClean="0"/>
              <a:t>３つ</a:t>
            </a:r>
            <a:r>
              <a:rPr lang="ja-JP" altLang="en-US"/>
              <a:t>の</a:t>
            </a:r>
            <a:r>
              <a:rPr lang="en-US" altLang="ja-JP" smtClean="0"/>
              <a:t>Vector</a:t>
            </a:r>
            <a:r>
              <a:rPr lang="ja-JP" altLang="en-US" smtClean="0"/>
              <a:t>が直角三角形を表現している！</a:t>
            </a:r>
            <a:endParaRPr lang="en-US" altLang="ja-JP" smtClean="0"/>
          </a:p>
          <a:p>
            <a:r>
              <a:rPr lang="ja-JP" altLang="en-US" smtClean="0"/>
              <a:t>よって三角関数が</a:t>
            </a:r>
            <a:r>
              <a:rPr kumimoji="1" lang="ja-JP" altLang="en-US" smtClean="0"/>
              <a:t>利用できる</a:t>
            </a:r>
            <a:r>
              <a:rPr kumimoji="1" lang="ja-JP" altLang="en-US"/>
              <a:t>！</a:t>
            </a:r>
          </a:p>
        </p:txBody>
      </p:sp>
      <p:cxnSp>
        <p:nvCxnSpPr>
          <p:cNvPr id="27" name="直線矢印コネクタ 26"/>
          <p:cNvCxnSpPr/>
          <p:nvPr/>
        </p:nvCxnSpPr>
        <p:spPr>
          <a:xfrm flipV="1">
            <a:off x="7647302" y="1188703"/>
            <a:ext cx="1850984" cy="1476372"/>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直角三角形 30"/>
          <p:cNvSpPr/>
          <p:nvPr/>
        </p:nvSpPr>
        <p:spPr>
          <a:xfrm flipH="1">
            <a:off x="937789" y="4773730"/>
            <a:ext cx="1828195" cy="1495532"/>
          </a:xfrm>
          <a:prstGeom prst="r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569821" y="6058793"/>
            <a:ext cx="196163" cy="21046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カーブ矢印 34"/>
          <p:cNvSpPr/>
          <p:nvPr/>
        </p:nvSpPr>
        <p:spPr>
          <a:xfrm rot="5400000" flipV="1">
            <a:off x="2211404" y="3949268"/>
            <a:ext cx="937151" cy="14025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p:cNvSpPr txBox="1"/>
          <p:nvPr/>
        </p:nvSpPr>
        <p:spPr>
          <a:xfrm>
            <a:off x="2993020" y="3942900"/>
            <a:ext cx="588623" cy="369332"/>
          </a:xfrm>
          <a:prstGeom prst="rect">
            <a:avLst/>
          </a:prstGeom>
          <a:noFill/>
        </p:spPr>
        <p:txBody>
          <a:bodyPr wrap="none" rtlCol="0">
            <a:spAutoFit/>
          </a:bodyPr>
          <a:lstStyle/>
          <a:p>
            <a:r>
              <a:rPr kumimoji="1" lang="en-US" altLang="ja-JP" smtClean="0"/>
              <a:t>Sin</a:t>
            </a:r>
            <a:r>
              <a:rPr lang="en-US" altLang="ja-JP"/>
              <a:t>θ</a:t>
            </a:r>
            <a:endParaRPr kumimoji="1" lang="ja-JP" altLang="en-US"/>
          </a:p>
        </p:txBody>
      </p:sp>
      <p:sp>
        <p:nvSpPr>
          <p:cNvPr id="37" name="右カーブ矢印 36"/>
          <p:cNvSpPr/>
          <p:nvPr/>
        </p:nvSpPr>
        <p:spPr>
          <a:xfrm rot="21054105">
            <a:off x="569149" y="5411613"/>
            <a:ext cx="937151" cy="15048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313407" y="5251726"/>
            <a:ext cx="643125" cy="369332"/>
          </a:xfrm>
          <a:prstGeom prst="rect">
            <a:avLst/>
          </a:prstGeom>
          <a:noFill/>
        </p:spPr>
        <p:txBody>
          <a:bodyPr wrap="none" rtlCol="0">
            <a:spAutoFit/>
          </a:bodyPr>
          <a:lstStyle/>
          <a:p>
            <a:r>
              <a:rPr lang="en-US" altLang="ja-JP" smtClean="0"/>
              <a:t>Cos</a:t>
            </a:r>
            <a:r>
              <a:rPr lang="en-US" altLang="ja-JP"/>
              <a:t>θ</a:t>
            </a:r>
            <a:endParaRPr kumimoji="1" lang="ja-JP" altLang="en-US"/>
          </a:p>
        </p:txBody>
      </p:sp>
      <p:sp>
        <p:nvSpPr>
          <p:cNvPr id="39" name="右カーブ矢印 38"/>
          <p:cNvSpPr/>
          <p:nvPr/>
        </p:nvSpPr>
        <p:spPr>
          <a:xfrm rot="12509734">
            <a:off x="2677299" y="5422053"/>
            <a:ext cx="937151" cy="15048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3600086" y="6242932"/>
            <a:ext cx="634726" cy="369332"/>
          </a:xfrm>
          <a:prstGeom prst="rect">
            <a:avLst/>
          </a:prstGeom>
          <a:noFill/>
        </p:spPr>
        <p:txBody>
          <a:bodyPr wrap="none" rtlCol="0">
            <a:spAutoFit/>
          </a:bodyPr>
          <a:lstStyle/>
          <a:p>
            <a:r>
              <a:rPr kumimoji="1" lang="en-US" altLang="ja-JP" smtClean="0"/>
              <a:t>Tan</a:t>
            </a:r>
            <a:r>
              <a:rPr lang="en-US" altLang="ja-JP"/>
              <a:t>θ</a:t>
            </a:r>
            <a:endParaRPr kumimoji="1" lang="ja-JP" altLang="en-US"/>
          </a:p>
        </p:txBody>
      </p:sp>
      <p:sp>
        <p:nvSpPr>
          <p:cNvPr id="41" name="テキスト ボックス 40"/>
          <p:cNvSpPr txBox="1"/>
          <p:nvPr/>
        </p:nvSpPr>
        <p:spPr>
          <a:xfrm>
            <a:off x="1796212" y="6275978"/>
            <a:ext cx="304892" cy="369332"/>
          </a:xfrm>
          <a:prstGeom prst="rect">
            <a:avLst/>
          </a:prstGeom>
          <a:noFill/>
        </p:spPr>
        <p:txBody>
          <a:bodyPr wrap="none" rtlCol="0">
            <a:spAutoFit/>
          </a:bodyPr>
          <a:lstStyle/>
          <a:p>
            <a:r>
              <a:rPr kumimoji="1" lang="en-US" altLang="ja-JP" smtClean="0"/>
              <a:t>X</a:t>
            </a:r>
            <a:endParaRPr kumimoji="1" lang="ja-JP" altLang="en-US"/>
          </a:p>
        </p:txBody>
      </p:sp>
      <p:sp>
        <p:nvSpPr>
          <p:cNvPr id="42" name="テキスト ボックス 41"/>
          <p:cNvSpPr txBox="1"/>
          <p:nvPr/>
        </p:nvSpPr>
        <p:spPr>
          <a:xfrm>
            <a:off x="2724473" y="5320885"/>
            <a:ext cx="296876" cy="369332"/>
          </a:xfrm>
          <a:prstGeom prst="rect">
            <a:avLst/>
          </a:prstGeom>
          <a:noFill/>
        </p:spPr>
        <p:txBody>
          <a:bodyPr wrap="none" rtlCol="0">
            <a:spAutoFit/>
          </a:bodyPr>
          <a:lstStyle/>
          <a:p>
            <a:r>
              <a:rPr lang="en-US" altLang="ja-JP"/>
              <a:t>Y</a:t>
            </a:r>
            <a:endParaRPr kumimoji="1" lang="ja-JP" altLang="en-US"/>
          </a:p>
        </p:txBody>
      </p:sp>
      <p:sp>
        <p:nvSpPr>
          <p:cNvPr id="43" name="テキスト ボックス 42"/>
          <p:cNvSpPr txBox="1"/>
          <p:nvPr/>
        </p:nvSpPr>
        <p:spPr>
          <a:xfrm>
            <a:off x="1637466" y="5150373"/>
            <a:ext cx="309700" cy="369332"/>
          </a:xfrm>
          <a:prstGeom prst="rect">
            <a:avLst/>
          </a:prstGeom>
          <a:noFill/>
        </p:spPr>
        <p:txBody>
          <a:bodyPr wrap="none" rtlCol="0">
            <a:spAutoFit/>
          </a:bodyPr>
          <a:lstStyle/>
          <a:p>
            <a:r>
              <a:rPr lang="en-US" altLang="ja-JP" smtClean="0"/>
              <a:t>R</a:t>
            </a: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4487892" y="3892986"/>
                <a:ext cx="925510" cy="484172"/>
              </a:xfrm>
              <a:prstGeom prst="rect">
                <a:avLst/>
              </a:prstGeom>
              <a:noFill/>
            </p:spPr>
            <p:txBody>
              <a:bodyPr wrap="none" rtlCol="0">
                <a:spAutoFit/>
              </a:bodyPr>
              <a:lstStyle/>
              <a:p>
                <a:r>
                  <a:rPr kumimoji="1" lang="en-US" altLang="ja-JP" smtClean="0"/>
                  <a:t>Sin</a:t>
                </a:r>
                <a:r>
                  <a:rPr lang="en-US" altLang="ja-JP"/>
                  <a:t>θ</a:t>
                </a:r>
                <a:r>
                  <a:rPr kumimoji="1" lang="en-US" altLang="ja-JP" smtClean="0"/>
                  <a:t> =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𝑌</m:t>
                        </m:r>
                      </m:num>
                      <m:den>
                        <m:r>
                          <a:rPr kumimoji="1" lang="en-US" altLang="ja-JP" b="0" i="1" smtClean="0">
                            <a:latin typeface="Cambria Math" panose="02040503050406030204" pitchFamily="18" charset="0"/>
                          </a:rPr>
                          <m:t>𝑅</m:t>
                        </m:r>
                      </m:den>
                    </m:f>
                  </m:oMath>
                </a14:m>
                <a:endParaRPr kumimoji="1" lang="ja-JP" altLang="en-US"/>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4487892" y="3892986"/>
                <a:ext cx="925510" cy="484172"/>
              </a:xfrm>
              <a:prstGeom prst="rect">
                <a:avLst/>
              </a:prstGeom>
              <a:blipFill rotWithShape="0">
                <a:blip r:embed="rId2"/>
                <a:stretch>
                  <a:fillRect l="-5263" b="-8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4458910" y="4762371"/>
                <a:ext cx="983474" cy="484172"/>
              </a:xfrm>
              <a:prstGeom prst="rect">
                <a:avLst/>
              </a:prstGeom>
              <a:noFill/>
            </p:spPr>
            <p:txBody>
              <a:bodyPr wrap="none" rtlCol="0">
                <a:spAutoFit/>
              </a:bodyPr>
              <a:lstStyle/>
              <a:p>
                <a:r>
                  <a:rPr lang="en-US" altLang="ja-JP" smtClean="0"/>
                  <a:t>Cos</a:t>
                </a:r>
                <a:r>
                  <a:rPr lang="en-US" altLang="ja-JP"/>
                  <a:t>θ</a:t>
                </a:r>
                <a:r>
                  <a:rPr kumimoji="1" lang="en-US" altLang="ja-JP" smtClean="0"/>
                  <a:t> =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𝑋</m:t>
                        </m:r>
                      </m:num>
                      <m:den>
                        <m:r>
                          <a:rPr kumimoji="1" lang="en-US" altLang="ja-JP" b="0" i="1" smtClean="0">
                            <a:latin typeface="Cambria Math" panose="02040503050406030204" pitchFamily="18" charset="0"/>
                          </a:rPr>
                          <m:t>𝑅</m:t>
                        </m:r>
                      </m:den>
                    </m:f>
                  </m:oMath>
                </a14:m>
                <a:endParaRPr kumimoji="1" lang="ja-JP" altLang="en-US"/>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4458910" y="4762371"/>
                <a:ext cx="983474" cy="484172"/>
              </a:xfrm>
              <a:prstGeom prst="rect">
                <a:avLst/>
              </a:prstGeom>
              <a:blipFill rotWithShape="0">
                <a:blip r:embed="rId3"/>
                <a:stretch>
                  <a:fillRect l="-4938" b="-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4487892" y="5532798"/>
                <a:ext cx="975075" cy="484172"/>
              </a:xfrm>
              <a:prstGeom prst="rect">
                <a:avLst/>
              </a:prstGeom>
              <a:noFill/>
            </p:spPr>
            <p:txBody>
              <a:bodyPr wrap="none" rtlCol="0">
                <a:spAutoFit/>
              </a:bodyPr>
              <a:lstStyle/>
              <a:p>
                <a:r>
                  <a:rPr lang="en-US" altLang="ja-JP" smtClean="0"/>
                  <a:t>Tan</a:t>
                </a:r>
                <a:r>
                  <a:rPr lang="en-US" altLang="ja-JP"/>
                  <a:t>θ</a:t>
                </a:r>
                <a:r>
                  <a:rPr kumimoji="1" lang="en-US" altLang="ja-JP" smtClean="0"/>
                  <a:t> =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𝑌</m:t>
                        </m:r>
                      </m:num>
                      <m:den>
                        <m:r>
                          <a:rPr kumimoji="1" lang="en-US" altLang="ja-JP" b="0" i="1" smtClean="0">
                            <a:latin typeface="Cambria Math" panose="02040503050406030204" pitchFamily="18" charset="0"/>
                          </a:rPr>
                          <m:t>𝑋</m:t>
                        </m:r>
                      </m:den>
                    </m:f>
                  </m:oMath>
                </a14:m>
                <a:endParaRPr kumimoji="1" lang="ja-JP" altLang="en-US"/>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4487892" y="5532798"/>
                <a:ext cx="975075" cy="484172"/>
              </a:xfrm>
              <a:prstGeom prst="rect">
                <a:avLst/>
              </a:prstGeom>
              <a:blipFill rotWithShape="0">
                <a:blip r:embed="rId4"/>
                <a:stretch>
                  <a:fillRect l="-5000" b="-8861"/>
                </a:stretch>
              </a:blipFill>
            </p:spPr>
            <p:txBody>
              <a:bodyPr/>
              <a:lstStyle/>
              <a:p>
                <a:r>
                  <a:rPr lang="ja-JP" altLang="en-US">
                    <a:noFill/>
                  </a:rPr>
                  <a:t> </a:t>
                </a:r>
              </a:p>
            </p:txBody>
          </p:sp>
        </mc:Fallback>
      </mc:AlternateContent>
      <p:sp>
        <p:nvSpPr>
          <p:cNvPr id="56" name="テキスト ボックス 55"/>
          <p:cNvSpPr txBox="1"/>
          <p:nvPr/>
        </p:nvSpPr>
        <p:spPr>
          <a:xfrm>
            <a:off x="5843159" y="3897375"/>
            <a:ext cx="5247655" cy="646331"/>
          </a:xfrm>
          <a:prstGeom prst="rect">
            <a:avLst/>
          </a:prstGeom>
          <a:noFill/>
        </p:spPr>
        <p:txBody>
          <a:bodyPr wrap="none" rtlCol="0">
            <a:spAutoFit/>
          </a:bodyPr>
          <a:lstStyle/>
          <a:p>
            <a:r>
              <a:rPr kumimoji="1" lang="ja-JP" altLang="en-US" smtClean="0"/>
              <a:t>この時、上記の円を見た時、</a:t>
            </a:r>
            <a:r>
              <a:rPr lang="ja-JP" altLang="en-US" smtClean="0">
                <a:solidFill>
                  <a:srgbClr val="FF0000"/>
                </a:solidFill>
              </a:rPr>
              <a:t>半径１と仮定</a:t>
            </a:r>
            <a:r>
              <a:rPr lang="ja-JP" altLang="en-US" smtClean="0"/>
              <a:t>すると</a:t>
            </a:r>
            <a:endParaRPr lang="en-US" altLang="ja-JP" smtClean="0"/>
          </a:p>
          <a:p>
            <a:r>
              <a:rPr kumimoji="1" lang="en-US" altLang="ja-JP" smtClean="0"/>
              <a:t>R</a:t>
            </a:r>
            <a:r>
              <a:rPr kumimoji="1" lang="ja-JP" altLang="en-US" smtClean="0"/>
              <a:t>は</a:t>
            </a:r>
            <a:r>
              <a:rPr lang="en-US" altLang="ja-JP" smtClean="0">
                <a:solidFill>
                  <a:srgbClr val="FF0000"/>
                </a:solidFill>
              </a:rPr>
              <a:t>Unit</a:t>
            </a:r>
            <a:r>
              <a:rPr kumimoji="1" lang="en-US" altLang="ja-JP" smtClean="0">
                <a:solidFill>
                  <a:srgbClr val="FF0000"/>
                </a:solidFill>
              </a:rPr>
              <a:t>Vector</a:t>
            </a:r>
            <a:r>
              <a:rPr lang="ja-JP" altLang="en-US" smtClean="0"/>
              <a:t>である。よって</a:t>
            </a:r>
            <a:r>
              <a:rPr kumimoji="1" lang="ja-JP" altLang="en-US" smtClean="0"/>
              <a:t>除算する必要がなくなる</a:t>
            </a:r>
            <a:endParaRPr kumimoji="1" lang="ja-JP" altLang="en-US"/>
          </a:p>
        </p:txBody>
      </p:sp>
      <p:sp>
        <p:nvSpPr>
          <p:cNvPr id="57" name="テキスト ボックス 56"/>
          <p:cNvSpPr txBox="1"/>
          <p:nvPr/>
        </p:nvSpPr>
        <p:spPr>
          <a:xfrm>
            <a:off x="7540779" y="4698159"/>
            <a:ext cx="737381" cy="276999"/>
          </a:xfrm>
          <a:prstGeom prst="rect">
            <a:avLst/>
          </a:prstGeom>
          <a:noFill/>
        </p:spPr>
        <p:txBody>
          <a:bodyPr wrap="none" lIns="0" tIns="0" rIns="0" bIns="0" rtlCol="0">
            <a:spAutoFit/>
          </a:bodyPr>
          <a:lstStyle/>
          <a:p>
            <a:r>
              <a:rPr lang="en-US" altLang="ja-JP" smtClean="0"/>
              <a:t>Y = Sinθ</a:t>
            </a:r>
            <a:endParaRPr kumimoji="1" lang="ja-JP" altLang="en-US"/>
          </a:p>
        </p:txBody>
      </p:sp>
      <p:sp>
        <p:nvSpPr>
          <p:cNvPr id="58" name="テキスト ボックス 57"/>
          <p:cNvSpPr txBox="1"/>
          <p:nvPr/>
        </p:nvSpPr>
        <p:spPr>
          <a:xfrm>
            <a:off x="7540779" y="5088651"/>
            <a:ext cx="799899" cy="276999"/>
          </a:xfrm>
          <a:prstGeom prst="rect">
            <a:avLst/>
          </a:prstGeom>
          <a:noFill/>
        </p:spPr>
        <p:txBody>
          <a:bodyPr wrap="none" lIns="0" tIns="0" rIns="0" bIns="0" rtlCol="0">
            <a:spAutoFit/>
          </a:bodyPr>
          <a:lstStyle/>
          <a:p>
            <a:r>
              <a:rPr lang="en-US" altLang="ja-JP" smtClean="0"/>
              <a:t>X = Cosθ</a:t>
            </a:r>
            <a:endParaRPr kumimoji="1" lang="ja-JP" altLang="en-US"/>
          </a:p>
        </p:txBody>
      </p:sp>
      <p:sp>
        <p:nvSpPr>
          <p:cNvPr id="59" name="テキスト ボックス 58"/>
          <p:cNvSpPr txBox="1"/>
          <p:nvPr/>
        </p:nvSpPr>
        <p:spPr>
          <a:xfrm>
            <a:off x="5754839" y="5647638"/>
            <a:ext cx="5924016" cy="923330"/>
          </a:xfrm>
          <a:prstGeom prst="rect">
            <a:avLst/>
          </a:prstGeom>
          <a:noFill/>
        </p:spPr>
        <p:txBody>
          <a:bodyPr wrap="square" rtlCol="0">
            <a:spAutoFit/>
          </a:bodyPr>
          <a:lstStyle/>
          <a:p>
            <a:r>
              <a:rPr kumimoji="1" lang="en-US" altLang="ja-JP" smtClean="0"/>
              <a:t>Sinθ</a:t>
            </a:r>
            <a:r>
              <a:rPr kumimoji="1" lang="ja-JP" altLang="en-US" smtClean="0"/>
              <a:t>と</a:t>
            </a:r>
            <a:r>
              <a:rPr kumimoji="1" lang="en-US" altLang="ja-JP" smtClean="0"/>
              <a:t>Cosθ</a:t>
            </a:r>
            <a:r>
              <a:rPr kumimoji="1" lang="ja-JP" altLang="en-US" smtClean="0"/>
              <a:t>で</a:t>
            </a:r>
            <a:r>
              <a:rPr lang="en-US" altLang="ja-JP" smtClean="0"/>
              <a:t>45°</a:t>
            </a:r>
            <a:r>
              <a:rPr lang="ja-JP" altLang="en-US" smtClean="0"/>
              <a:t>を指す</a:t>
            </a:r>
            <a:r>
              <a:rPr lang="en-US" altLang="ja-JP" smtClean="0"/>
              <a:t>Vector</a:t>
            </a:r>
            <a:r>
              <a:rPr lang="ja-JP" altLang="en-US" smtClean="0"/>
              <a:t>の</a:t>
            </a:r>
            <a:r>
              <a:rPr lang="en-US" altLang="ja-JP" smtClean="0"/>
              <a:t>X</a:t>
            </a:r>
            <a:r>
              <a:rPr lang="ja-JP" altLang="en-US" smtClean="0"/>
              <a:t>と</a:t>
            </a:r>
            <a:r>
              <a:rPr lang="en-US" altLang="ja-JP" smtClean="0"/>
              <a:t>Y</a:t>
            </a:r>
            <a:r>
              <a:rPr lang="ja-JP" altLang="en-US" smtClean="0"/>
              <a:t>の要素が求まります。</a:t>
            </a:r>
            <a:endParaRPr lang="en-US" altLang="ja-JP" smtClean="0"/>
          </a:p>
          <a:p>
            <a:r>
              <a:rPr lang="en-US" altLang="ja-JP"/>
              <a:t>UnitVector</a:t>
            </a:r>
            <a:r>
              <a:rPr lang="ja-JP" altLang="en-US" smtClean="0"/>
              <a:t>がわからない場合は最初から見直しましょう。</a:t>
            </a:r>
            <a:endParaRPr lang="en-US" altLang="ja-JP" smtClean="0"/>
          </a:p>
          <a:p>
            <a:r>
              <a:rPr lang="ja-JP" altLang="en-US" smtClean="0"/>
              <a:t>どこかに書いています。</a:t>
            </a:r>
            <a:endParaRPr lang="en-US" altLang="ja-JP" smtClean="0"/>
          </a:p>
        </p:txBody>
      </p:sp>
    </p:spTree>
    <p:extLst>
      <p:ext uri="{BB962C8B-B14F-4D97-AF65-F5344CB8AC3E}">
        <p14:creationId xmlns:p14="http://schemas.microsoft.com/office/powerpoint/2010/main" val="1970819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4890" y="615528"/>
            <a:ext cx="5368832" cy="2819311"/>
          </a:xfrm>
          <a:prstGeom prst="rect">
            <a:avLst/>
          </a:prstGeom>
          <a:ln>
            <a:solidFill>
              <a:schemeClr val="tx1"/>
            </a:solidFill>
          </a:ln>
        </p:spPr>
      </p:pic>
      <p:sp>
        <p:nvSpPr>
          <p:cNvPr id="5" name="テキスト ボックス 4"/>
          <p:cNvSpPr txBox="1"/>
          <p:nvPr/>
        </p:nvSpPr>
        <p:spPr>
          <a:xfrm>
            <a:off x="0" y="0"/>
            <a:ext cx="6333593" cy="492443"/>
          </a:xfrm>
          <a:prstGeom prst="rect">
            <a:avLst/>
          </a:prstGeom>
          <a:noFill/>
        </p:spPr>
        <p:txBody>
          <a:bodyPr wrap="none" rtlCol="0">
            <a:spAutoFit/>
          </a:bodyPr>
          <a:lstStyle/>
          <a:p>
            <a:r>
              <a:rPr kumimoji="1" lang="ja-JP" altLang="en-US" sz="800" smtClean="0"/>
              <a:t>　　　　　　　　　　　　　　　　　　　　　　　　　　　　　　　　　　　　　　　　　　　　　　　　　　　　　　　　　　　　　　　　　　　　　ソース</a:t>
            </a:r>
            <a:endParaRPr kumimoji="1" lang="en-US" altLang="ja-JP" sz="800" smtClean="0"/>
          </a:p>
          <a:p>
            <a:r>
              <a:rPr kumimoji="1" lang="ja-JP" altLang="en-US" smtClean="0"/>
              <a:t>・これで、</a:t>
            </a:r>
            <a:r>
              <a:rPr lang="ja-JP" altLang="en-US" smtClean="0"/>
              <a:t>Ｙが求まる理由がなんとなくわかった。</a:t>
            </a:r>
            <a:r>
              <a:rPr lang="en-US" altLang="ja-JP" smtClean="0"/>
              <a:t>Source</a:t>
            </a:r>
            <a:r>
              <a:rPr lang="ja-JP" altLang="en-US" smtClean="0"/>
              <a:t>を見よう。</a:t>
            </a:r>
            <a:endParaRPr kumimoji="1" lang="ja-JP" altLang="en-US"/>
          </a:p>
        </p:txBody>
      </p:sp>
      <p:sp>
        <p:nvSpPr>
          <p:cNvPr id="6" name="テキスト ボックス 5"/>
          <p:cNvSpPr txBox="1"/>
          <p:nvPr/>
        </p:nvSpPr>
        <p:spPr>
          <a:xfrm>
            <a:off x="5914664" y="810228"/>
            <a:ext cx="6017673" cy="1877437"/>
          </a:xfrm>
          <a:prstGeom prst="rect">
            <a:avLst/>
          </a:prstGeom>
          <a:noFill/>
        </p:spPr>
        <p:txBody>
          <a:bodyPr wrap="none" rtlCol="0">
            <a:spAutoFit/>
          </a:bodyPr>
          <a:lstStyle/>
          <a:p>
            <a:r>
              <a:rPr kumimoji="1" lang="en-US" altLang="ja-JP" dirty="0" smtClean="0"/>
              <a:t>Sin</a:t>
            </a:r>
            <a:r>
              <a:rPr kumimoji="1" lang="ja-JP" altLang="en-US" dirty="0" smtClean="0"/>
              <a:t>関数を使用しています。</a:t>
            </a:r>
            <a:endParaRPr kumimoji="1" lang="en-US" altLang="ja-JP" dirty="0" smtClean="0"/>
          </a:p>
          <a:p>
            <a:r>
              <a:rPr lang="ja-JP" altLang="en-US" sz="800" dirty="0" smtClean="0"/>
              <a:t>　　　　　　　　　　　　　　　　　　　　　　　　　　　　　　　　　　ラジアン</a:t>
            </a:r>
            <a:endParaRPr kumimoji="1" lang="en-US" altLang="ja-JP" sz="800" dirty="0" smtClean="0"/>
          </a:p>
          <a:p>
            <a:r>
              <a:rPr lang="en-US" altLang="ja-JP" dirty="0" smtClean="0"/>
              <a:t>Sin</a:t>
            </a:r>
            <a:r>
              <a:rPr lang="ja-JP" altLang="en-US" dirty="0" smtClean="0"/>
              <a:t>関数は（　）に入れた</a:t>
            </a:r>
            <a:r>
              <a:rPr lang="en-US" altLang="ja-JP" dirty="0"/>
              <a:t>Radian</a:t>
            </a:r>
            <a:r>
              <a:rPr lang="ja-JP" altLang="en-US" dirty="0" smtClean="0"/>
              <a:t>角（角度）によって</a:t>
            </a:r>
            <a:r>
              <a:rPr lang="en-US" altLang="ja-JP" dirty="0" smtClean="0"/>
              <a:t>Sin</a:t>
            </a:r>
            <a:r>
              <a:rPr lang="ja-JP" altLang="en-US" dirty="0" smtClean="0"/>
              <a:t>の値を</a:t>
            </a:r>
            <a:endParaRPr lang="en-US" altLang="ja-JP" dirty="0" smtClean="0"/>
          </a:p>
          <a:p>
            <a:r>
              <a:rPr kumimoji="1" lang="ja-JP" altLang="en-US" dirty="0" smtClean="0"/>
              <a:t>返してくれます。</a:t>
            </a:r>
            <a:endParaRPr kumimoji="1" lang="en-US" altLang="ja-JP" dirty="0" smtClean="0"/>
          </a:p>
          <a:p>
            <a:endParaRPr lang="en-US" altLang="ja-JP" dirty="0"/>
          </a:p>
          <a:p>
            <a:r>
              <a:rPr kumimoji="1" lang="ja-JP" altLang="en-US" dirty="0" smtClean="0"/>
              <a:t>ここでの、</a:t>
            </a:r>
            <a:r>
              <a:rPr kumimoji="1" lang="en-US" altLang="ja-JP" dirty="0" smtClean="0"/>
              <a:t>Point</a:t>
            </a:r>
            <a:r>
              <a:rPr kumimoji="1" lang="ja-JP" altLang="en-US" dirty="0" smtClean="0"/>
              <a:t>は、</a:t>
            </a:r>
            <a:r>
              <a:rPr kumimoji="1" lang="ja-JP" altLang="en-US" dirty="0" smtClean="0">
                <a:solidFill>
                  <a:srgbClr val="FF0000"/>
                </a:solidFill>
              </a:rPr>
              <a:t>角度でなく</a:t>
            </a:r>
            <a:r>
              <a:rPr kumimoji="1" lang="en-US" altLang="ja-JP" dirty="0" smtClean="0">
                <a:solidFill>
                  <a:srgbClr val="FF0000"/>
                </a:solidFill>
              </a:rPr>
              <a:t>Radian</a:t>
            </a:r>
            <a:r>
              <a:rPr kumimoji="1" lang="ja-JP" altLang="en-US" dirty="0" smtClean="0">
                <a:solidFill>
                  <a:srgbClr val="FF0000"/>
                </a:solidFill>
              </a:rPr>
              <a:t>角でなければいけない</a:t>
            </a:r>
            <a:r>
              <a:rPr kumimoji="1" lang="ja-JP" altLang="en-US" dirty="0" smtClean="0"/>
              <a:t>。</a:t>
            </a:r>
            <a:endParaRPr kumimoji="1" lang="en-US" altLang="ja-JP" dirty="0" smtClean="0"/>
          </a:p>
          <a:p>
            <a:r>
              <a:rPr lang="ja-JP" altLang="en-US" dirty="0" smtClean="0"/>
              <a:t>よって、</a:t>
            </a:r>
            <a:r>
              <a:rPr lang="en-US" altLang="ja-JP" dirty="0"/>
              <a:t> </a:t>
            </a:r>
            <a:r>
              <a:rPr lang="ja-JP" altLang="en-US" dirty="0" smtClean="0"/>
              <a:t>角度</a:t>
            </a:r>
            <a:r>
              <a:rPr lang="en-US" altLang="ja-JP" dirty="0" err="1" smtClean="0"/>
              <a:t>m_r</a:t>
            </a:r>
            <a:r>
              <a:rPr lang="ja-JP" altLang="en-US" dirty="0" smtClean="0"/>
              <a:t>を</a:t>
            </a:r>
            <a:r>
              <a:rPr lang="en-US" altLang="ja-JP" dirty="0" smtClean="0"/>
              <a:t>3.14/180</a:t>
            </a:r>
            <a:r>
              <a:rPr lang="ja-JP" altLang="en-US" dirty="0"/>
              <a:t>*</a:t>
            </a:r>
            <a:r>
              <a:rPr lang="en-US" altLang="ja-JP" dirty="0" err="1" smtClean="0"/>
              <a:t>m_r</a:t>
            </a:r>
            <a:r>
              <a:rPr lang="ja-JP" altLang="en-US" dirty="0" smtClean="0"/>
              <a:t>で</a:t>
            </a:r>
            <a:r>
              <a:rPr lang="en-US" altLang="ja-JP" dirty="0" smtClean="0"/>
              <a:t>Radian</a:t>
            </a:r>
            <a:r>
              <a:rPr lang="ja-JP" altLang="en-US" dirty="0" smtClean="0"/>
              <a:t>角にしています。</a:t>
            </a:r>
            <a:endParaRPr kumimoji="1" lang="ja-JP" altLang="en-US" dirty="0"/>
          </a:p>
        </p:txBody>
      </p:sp>
      <p:cxnSp>
        <p:nvCxnSpPr>
          <p:cNvPr id="9" name="直線矢印コネクタ 8"/>
          <p:cNvCxnSpPr/>
          <p:nvPr/>
        </p:nvCxnSpPr>
        <p:spPr>
          <a:xfrm flipH="1">
            <a:off x="2062701" y="1179560"/>
            <a:ext cx="3851963" cy="16713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04172" y="3557924"/>
            <a:ext cx="2238113" cy="369332"/>
          </a:xfrm>
          <a:prstGeom prst="rect">
            <a:avLst/>
          </a:prstGeom>
          <a:noFill/>
        </p:spPr>
        <p:txBody>
          <a:bodyPr wrap="none" rtlCol="0">
            <a:spAutoFit/>
          </a:bodyPr>
          <a:lstStyle/>
          <a:p>
            <a:r>
              <a:rPr kumimoji="1" lang="ja-JP" altLang="en-US" smtClean="0"/>
              <a:t>・</a:t>
            </a:r>
            <a:r>
              <a:rPr kumimoji="1" lang="en-US" altLang="ja-JP" smtClean="0"/>
              <a:t>Radian</a:t>
            </a:r>
            <a:r>
              <a:rPr kumimoji="1" lang="ja-JP" altLang="en-US" smtClean="0"/>
              <a:t>角とは</a:t>
            </a:r>
            <a:r>
              <a:rPr lang="ja-JP" altLang="en-US" smtClean="0"/>
              <a:t>なに</a:t>
            </a:r>
            <a:r>
              <a:rPr lang="ja-JP" altLang="en-US"/>
              <a:t>か</a:t>
            </a:r>
            <a:endParaRPr kumimoji="1" lang="en-US" altLang="ja-JP" smtClean="0"/>
          </a:p>
        </p:txBody>
      </p:sp>
      <p:sp>
        <p:nvSpPr>
          <p:cNvPr id="7" name="Oval 3"/>
          <p:cNvSpPr>
            <a:spLocks noChangeArrowheads="1"/>
          </p:cNvSpPr>
          <p:nvPr/>
        </p:nvSpPr>
        <p:spPr bwMode="auto">
          <a:xfrm>
            <a:off x="330357" y="4251767"/>
            <a:ext cx="1905000" cy="1752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8" name="Line 4"/>
          <p:cNvSpPr>
            <a:spLocks noChangeShapeType="1"/>
          </p:cNvSpPr>
          <p:nvPr/>
        </p:nvSpPr>
        <p:spPr bwMode="auto">
          <a:xfrm>
            <a:off x="1244757" y="5166167"/>
            <a:ext cx="23622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Line 5"/>
          <p:cNvSpPr>
            <a:spLocks noChangeShapeType="1"/>
          </p:cNvSpPr>
          <p:nvPr/>
        </p:nvSpPr>
        <p:spPr bwMode="auto">
          <a:xfrm flipV="1">
            <a:off x="1244757" y="4251767"/>
            <a:ext cx="2057400" cy="91440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Text Box 6"/>
          <p:cNvSpPr txBox="1">
            <a:spLocks noChangeArrowheads="1"/>
          </p:cNvSpPr>
          <p:nvPr/>
        </p:nvSpPr>
        <p:spPr bwMode="auto">
          <a:xfrm>
            <a:off x="3606957" y="4568235"/>
            <a:ext cx="6761787"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円弧の部分は半径の何倍くらいと言うの</a:t>
            </a:r>
            <a:r>
              <a:rPr lang="ja-JP" altLang="en-US" smtClean="0"/>
              <a:t>が</a:t>
            </a:r>
            <a:r>
              <a:rPr lang="en-US" altLang="ja-JP" smtClean="0"/>
              <a:t>Radian</a:t>
            </a:r>
            <a:r>
              <a:rPr lang="ja-JP" altLang="en-US" smtClean="0"/>
              <a:t>角って</a:t>
            </a:r>
            <a:r>
              <a:rPr lang="ja-JP" altLang="en-US"/>
              <a:t>言うんだ！</a:t>
            </a:r>
          </a:p>
        </p:txBody>
      </p:sp>
      <p:sp>
        <p:nvSpPr>
          <p:cNvPr id="12" name="Line 7"/>
          <p:cNvSpPr>
            <a:spLocks noChangeShapeType="1"/>
          </p:cNvSpPr>
          <p:nvPr/>
        </p:nvSpPr>
        <p:spPr bwMode="auto">
          <a:xfrm flipH="1">
            <a:off x="2235357" y="4785167"/>
            <a:ext cx="12954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Line 8"/>
          <p:cNvSpPr>
            <a:spLocks noChangeShapeType="1"/>
          </p:cNvSpPr>
          <p:nvPr/>
        </p:nvSpPr>
        <p:spPr bwMode="auto">
          <a:xfrm flipH="1">
            <a:off x="330357" y="5166167"/>
            <a:ext cx="9906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4" name="Text Box 9"/>
          <p:cNvSpPr txBox="1">
            <a:spLocks noChangeArrowheads="1"/>
          </p:cNvSpPr>
          <p:nvPr/>
        </p:nvSpPr>
        <p:spPr bwMode="auto">
          <a:xfrm>
            <a:off x="482757" y="5104255"/>
            <a:ext cx="957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半径（ｒ）</a:t>
            </a:r>
          </a:p>
        </p:txBody>
      </p:sp>
      <p:sp>
        <p:nvSpPr>
          <p:cNvPr id="24" name="Rectangle 19"/>
          <p:cNvSpPr>
            <a:spLocks noChangeArrowheads="1"/>
          </p:cNvSpPr>
          <p:nvPr/>
        </p:nvSpPr>
        <p:spPr bwMode="auto">
          <a:xfrm>
            <a:off x="0" y="5980837"/>
            <a:ext cx="122777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ja-JP" altLang="en-US"/>
              <a:t>半径ｒの円の</a:t>
            </a:r>
            <a:r>
              <a:rPr lang="ja-JP" altLang="en-US">
                <a:solidFill>
                  <a:srgbClr val="FF0000"/>
                </a:solidFill>
              </a:rPr>
              <a:t>円周は</a:t>
            </a:r>
            <a:r>
              <a:rPr lang="ja-JP" altLang="en-US" smtClean="0">
                <a:solidFill>
                  <a:srgbClr val="FF0000"/>
                </a:solidFill>
              </a:rPr>
              <a:t>２</a:t>
            </a:r>
            <a:r>
              <a:rPr lang="en-US" altLang="ja-JP" smtClean="0">
                <a:solidFill>
                  <a:srgbClr val="FF0000"/>
                </a:solidFill>
              </a:rPr>
              <a:t>π</a:t>
            </a:r>
            <a:r>
              <a:rPr lang="ja-JP" altLang="en-US">
                <a:solidFill>
                  <a:srgbClr val="FF0000"/>
                </a:solidFill>
              </a:rPr>
              <a:t>ｒ</a:t>
            </a:r>
            <a:r>
              <a:rPr lang="ja-JP" altLang="en-US"/>
              <a:t>である。ということは、半径ｒの２</a:t>
            </a:r>
            <a:r>
              <a:rPr lang="en-US" altLang="ja-JP"/>
              <a:t>π</a:t>
            </a:r>
            <a:r>
              <a:rPr lang="ja-JP" altLang="en-US"/>
              <a:t>倍が円周なのだから３６０</a:t>
            </a:r>
            <a:r>
              <a:rPr lang="en-US" altLang="ja-JP"/>
              <a:t>°</a:t>
            </a:r>
            <a:r>
              <a:rPr lang="ja-JP" altLang="en-US"/>
              <a:t>が２</a:t>
            </a:r>
            <a:r>
              <a:rPr lang="en-US" altLang="ja-JP"/>
              <a:t>π</a:t>
            </a:r>
            <a:r>
              <a:rPr lang="ja-JP" altLang="en-US"/>
              <a:t>［</a:t>
            </a:r>
            <a:r>
              <a:rPr lang="en-US" altLang="ja-JP"/>
              <a:t>rad</a:t>
            </a:r>
            <a:r>
              <a:rPr lang="ja-JP" altLang="en-US"/>
              <a:t>］に相当していることがわかる。</a:t>
            </a:r>
          </a:p>
          <a:p>
            <a:r>
              <a:rPr lang="ja-JP" altLang="en-US"/>
              <a:t>つまり、１８０</a:t>
            </a:r>
            <a:r>
              <a:rPr lang="en-US" altLang="ja-JP"/>
              <a:t>°</a:t>
            </a:r>
            <a:r>
              <a:rPr lang="ja-JP" altLang="en-US"/>
              <a:t>＝</a:t>
            </a:r>
            <a:r>
              <a:rPr lang="en-US" altLang="ja-JP"/>
              <a:t>π</a:t>
            </a:r>
            <a:r>
              <a:rPr lang="ja-JP" altLang="en-US"/>
              <a:t>［</a:t>
            </a:r>
            <a:r>
              <a:rPr lang="en-US" altLang="ja-JP"/>
              <a:t>rad</a:t>
            </a:r>
            <a:r>
              <a:rPr lang="ja-JP" altLang="en-US"/>
              <a:t>］なのだ。</a:t>
            </a:r>
            <a:r>
              <a:rPr lang="en-US" altLang="ja-JP"/>
              <a:t>π</a:t>
            </a:r>
            <a:r>
              <a:rPr lang="ja-JP" altLang="en-US"/>
              <a:t>＝３．１４</a:t>
            </a:r>
            <a:r>
              <a:rPr lang="en-US" altLang="ja-JP"/>
              <a:t>…</a:t>
            </a:r>
            <a:r>
              <a:rPr lang="ja-JP" altLang="en-US"/>
              <a:t>だから、１［</a:t>
            </a:r>
            <a:r>
              <a:rPr lang="en-US" altLang="ja-JP"/>
              <a:t>rad</a:t>
            </a:r>
            <a:r>
              <a:rPr lang="ja-JP" altLang="en-US"/>
              <a:t>］は約５７．３</a:t>
            </a:r>
            <a:r>
              <a:rPr lang="en-US" altLang="ja-JP"/>
              <a:t>°</a:t>
            </a:r>
            <a:r>
              <a:rPr lang="ja-JP" altLang="en-US"/>
              <a:t>となる。 </a:t>
            </a:r>
            <a:br>
              <a:rPr lang="ja-JP" altLang="en-US"/>
            </a:br>
            <a:endParaRPr lang="ja-JP" altLang="en-US"/>
          </a:p>
        </p:txBody>
      </p:sp>
    </p:spTree>
    <p:extLst>
      <p:ext uri="{BB962C8B-B14F-4D97-AF65-F5344CB8AC3E}">
        <p14:creationId xmlns:p14="http://schemas.microsoft.com/office/powerpoint/2010/main" val="508848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6981</TotalTime>
  <Words>1862</Words>
  <Application>Microsoft Office PowerPoint</Application>
  <PresentationFormat>ワイド画面</PresentationFormat>
  <Paragraphs>286</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ＭＳ Ｐゴシック</vt:lpstr>
      <vt:lpstr>Arial</vt:lpstr>
      <vt:lpstr>Calibri</vt:lpstr>
      <vt:lpstr>Calibri Light</vt:lpstr>
      <vt:lpstr>Cambria Math</vt:lpstr>
      <vt:lpstr>Office テーマ</vt:lpstr>
      <vt:lpstr>Ｇａｍｅ開発指南書７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477</cp:revision>
  <dcterms:created xsi:type="dcterms:W3CDTF">2016-04-21T00:45:06Z</dcterms:created>
  <dcterms:modified xsi:type="dcterms:W3CDTF">2016-10-06T23:53:13Z</dcterms:modified>
</cp:coreProperties>
</file>