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82" r:id="rId22"/>
    <p:sldId id="277" r:id="rId23"/>
    <p:sldId id="278" r:id="rId24"/>
    <p:sldId id="279" r:id="rId25"/>
    <p:sldId id="280" r:id="rId26"/>
    <p:sldId id="281" r:id="rId27"/>
    <p:sldId id="283" r:id="rId28"/>
    <p:sldId id="284" r:id="rId29"/>
    <p:sldId id="285" r:id="rId30"/>
    <p:sldId id="286" r:id="rId31"/>
    <p:sldId id="287" r:id="rId32"/>
    <p:sldId id="288" r:id="rId33"/>
    <p:sldId id="289" r:id="rId34"/>
    <p:sldId id="290" r:id="rId35"/>
    <p:sldId id="291" r:id="rId36"/>
    <p:sldId id="292" r:id="rId37"/>
    <p:sldId id="293" r:id="rId38"/>
  </p:sldIdLst>
  <p:sldSz cx="9144000" cy="5143500" type="screen16x9"/>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14" y="58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960868-832C-46D8-9BE4-D1514A996C21}" type="datetimeFigureOut">
              <a:rPr kumimoji="1" lang="ja-JP" altLang="en-US" smtClean="0"/>
              <a:t>2017/4/6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77429D-7AA9-4693-A65D-4EE6D5E0FB55}" type="slidenum">
              <a:rPr kumimoji="1" lang="ja-JP" altLang="en-US" smtClean="0"/>
              <a:t>‹#›</a:t>
            </a:fld>
            <a:endParaRPr kumimoji="1" lang="ja-JP" altLang="en-US"/>
          </a:p>
        </p:txBody>
      </p:sp>
    </p:spTree>
    <p:extLst>
      <p:ext uri="{BB962C8B-B14F-4D97-AF65-F5344CB8AC3E}">
        <p14:creationId xmlns:p14="http://schemas.microsoft.com/office/powerpoint/2010/main" val="81968492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B877429D-7AA9-4693-A65D-4EE6D5E0FB55}" type="slidenum">
              <a:rPr kumimoji="1" lang="ja-JP" altLang="en-US" smtClean="0"/>
              <a:t>20</a:t>
            </a:fld>
            <a:endParaRPr kumimoji="1" lang="ja-JP" altLang="en-US"/>
          </a:p>
        </p:txBody>
      </p:sp>
    </p:spTree>
    <p:extLst>
      <p:ext uri="{BB962C8B-B14F-4D97-AF65-F5344CB8AC3E}">
        <p14:creationId xmlns:p14="http://schemas.microsoft.com/office/powerpoint/2010/main" val="1784637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597819"/>
            <a:ext cx="7772400" cy="1102519"/>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2017/4/6</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2017/4/6</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05979"/>
            <a:ext cx="2057400" cy="4388644"/>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05979"/>
            <a:ext cx="6019800" cy="4388644"/>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2017/4/6</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2017/4/6</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305176"/>
            <a:ext cx="7772400" cy="1021556"/>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2017/4/6</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2017/4/6</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E90ED720-0104-4369-84BC-D37694168613}" type="datetimeFigureOut">
              <a:rPr kumimoji="1" lang="ja-JP" altLang="en-US" smtClean="0"/>
              <a:t>2017/4/6</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E90ED720-0104-4369-84BC-D37694168613}" type="datetimeFigureOut">
              <a:rPr kumimoji="1" lang="ja-JP" altLang="en-US" smtClean="0"/>
              <a:t>2017/4/6</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E90ED720-0104-4369-84BC-D37694168613}" type="datetimeFigureOut">
              <a:rPr kumimoji="1" lang="ja-JP" altLang="en-US" smtClean="0"/>
              <a:t>2017/4/6</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1" y="204787"/>
            <a:ext cx="3008313" cy="8715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2017/4/6</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3600450"/>
            <a:ext cx="5486400" cy="425054"/>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2017/4/6</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E90ED720-0104-4369-84BC-D37694168613}" type="datetimeFigureOut">
              <a:rPr kumimoji="1" lang="ja-JP" altLang="en-US" smtClean="0"/>
              <a:t>2017/4/6</a:t>
            </a:fld>
            <a:endParaRPr kumimoji="1" lang="ja-JP" altLang="en-US"/>
          </a:p>
        </p:txBody>
      </p:sp>
      <p:sp>
        <p:nvSpPr>
          <p:cNvPr id="5" name="フッター プレースホルダ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 Id="rId9" Type="http://schemas.openxmlformats.org/officeDocument/2006/relationships/image" Target="../media/image51.png"/></Relationships>
</file>

<file path=ppt/slides/_rels/slide1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1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0.png"/><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2.png"/></Relationships>
</file>

<file path=ppt/slides/_rels/slide2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5" Type="http://schemas.openxmlformats.org/officeDocument/2006/relationships/image" Target="../media/image68.png"/><Relationship Id="rId4" Type="http://schemas.openxmlformats.org/officeDocument/2006/relationships/image" Target="../media/image67.png"/></Relationships>
</file>

<file path=ppt/slides/_rels/slide28.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73.png"/><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3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5.png"/><Relationship Id="rId1" Type="http://schemas.openxmlformats.org/officeDocument/2006/relationships/slideLayout" Target="../slideLayouts/slideLayout2.xml"/><Relationship Id="rId4" Type="http://schemas.openxmlformats.org/officeDocument/2006/relationships/image" Target="../media/image76.png"/></Relationships>
</file>

<file path=ppt/slides/_rels/slide33.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 Id="rId4" Type="http://schemas.openxmlformats.org/officeDocument/2006/relationships/image" Target="../media/image83.png"/></Relationships>
</file>

<file path=ppt/slides/_rels/slide36.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 Id="rId5" Type="http://schemas.openxmlformats.org/officeDocument/2006/relationships/image" Target="../media/image89.png"/><Relationship Id="rId4" Type="http://schemas.openxmlformats.org/officeDocument/2006/relationships/image" Target="../media/image88.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smtClean="0"/>
              <a:t>Ｇａｍ</a:t>
            </a:r>
            <a:r>
              <a:rPr lang="ja-JP" altLang="en-US" dirty="0"/>
              <a:t>ｅ</a:t>
            </a:r>
            <a:r>
              <a:rPr kumimoji="1" lang="ja-JP" altLang="en-US" smtClean="0"/>
              <a:t>開発指南書</a:t>
            </a:r>
            <a:r>
              <a:rPr kumimoji="1" lang="en-US" altLang="ja-JP" smtClean="0"/>
              <a:t>8</a:t>
            </a:r>
            <a:endParaRPr kumimoji="1" lang="ja-JP" altLang="en-US" dirty="0"/>
          </a:p>
        </p:txBody>
      </p:sp>
      <p:sp>
        <p:nvSpPr>
          <p:cNvPr id="3" name="サブタイトル 2"/>
          <p:cNvSpPr>
            <a:spLocks noGrp="1"/>
          </p:cNvSpPr>
          <p:nvPr>
            <p:ph type="subTitle" idx="1"/>
          </p:nvPr>
        </p:nvSpPr>
        <p:spPr/>
        <p:txBody>
          <a:bodyPr>
            <a:normAutofit/>
          </a:bodyPr>
          <a:lstStyle/>
          <a:p>
            <a:r>
              <a:rPr lang="ja-JP" altLang="en-US" dirty="0"/>
              <a:t>ＳｈｏｏｔｉｎｇＧａｍｅ</a:t>
            </a:r>
            <a:r>
              <a:rPr kumimoji="1" lang="ja-JP" altLang="en-US" dirty="0" smtClean="0"/>
              <a:t>開発</a:t>
            </a:r>
            <a:endParaRPr lang="en-US" altLang="ja-JP" dirty="0"/>
          </a:p>
          <a:p>
            <a:r>
              <a:rPr kumimoji="1" lang="ja-JP" altLang="en-US" dirty="0" smtClean="0"/>
              <a:t>・</a:t>
            </a:r>
            <a:r>
              <a:rPr lang="en-US" altLang="ja-JP" dirty="0"/>
              <a:t> </a:t>
            </a:r>
            <a:r>
              <a:rPr lang="ja-JP" altLang="en-US" dirty="0" smtClean="0"/>
              <a:t>誘導弾を撃つ敵</a:t>
            </a:r>
            <a:endParaRPr lang="en-US" altLang="ja-JP" dirty="0" smtClean="0"/>
          </a:p>
          <a:p>
            <a:endParaRPr kumimoji="1" lang="en-US" altLang="ja-JP" dirty="0" smtClean="0"/>
          </a:p>
        </p:txBody>
      </p:sp>
    </p:spTree>
    <p:extLst>
      <p:ext uri="{BB962C8B-B14F-4D97-AF65-F5344CB8AC3E}">
        <p14:creationId xmlns:p14="http://schemas.microsoft.com/office/powerpoint/2010/main" val="35008478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4673" y="-2791"/>
            <a:ext cx="9248045" cy="738664"/>
          </a:xfrm>
          <a:prstGeom prst="rect">
            <a:avLst/>
          </a:prstGeom>
          <a:noFill/>
        </p:spPr>
        <p:txBody>
          <a:bodyPr wrap="none" rtlCol="0">
            <a:spAutoFit/>
          </a:bodyPr>
          <a:lstStyle/>
          <a:p>
            <a:r>
              <a:rPr kumimoji="1" lang="ja-JP" altLang="en-US" sz="1400" dirty="0" smtClean="0"/>
              <a:t>・関数に</a:t>
            </a:r>
            <a:r>
              <a:rPr lang="en-US" altLang="ja-JP" sz="1400" dirty="0"/>
              <a:t>Comment</a:t>
            </a:r>
            <a:r>
              <a:rPr kumimoji="1" lang="ja-JP" altLang="en-US" sz="1400" dirty="0" smtClean="0"/>
              <a:t>を入れる</a:t>
            </a:r>
            <a:endParaRPr kumimoji="1" lang="en-US" altLang="ja-JP" sz="1400" dirty="0" smtClean="0"/>
          </a:p>
          <a:p>
            <a:r>
              <a:rPr lang="ja-JP" altLang="en-US" sz="1400" dirty="0"/>
              <a:t>以下のよう</a:t>
            </a:r>
            <a:r>
              <a:rPr lang="ja-JP" altLang="en-US" sz="1400" dirty="0" smtClean="0"/>
              <a:t>に先に</a:t>
            </a:r>
            <a:r>
              <a:rPr lang="en-US" altLang="ja-JP" sz="1400" dirty="0" smtClean="0"/>
              <a:t>Comment</a:t>
            </a:r>
            <a:r>
              <a:rPr lang="ja-JP" altLang="en-US" sz="1400" dirty="0" smtClean="0"/>
              <a:t>を入れることで、引数と書くべき内容がしっかりと意識できます。</a:t>
            </a:r>
            <a:r>
              <a:rPr lang="en-US" altLang="ja-JP" sz="1400" dirty="0" err="1" smtClean="0"/>
              <a:t>P</a:t>
            </a:r>
            <a:r>
              <a:rPr kumimoji="1" lang="en-US" altLang="ja-JP" sz="1400" dirty="0" err="1" smtClean="0"/>
              <a:t>rotoType</a:t>
            </a:r>
            <a:r>
              <a:rPr kumimoji="1" lang="ja-JP" altLang="en-US" sz="1400" dirty="0" smtClean="0"/>
              <a:t>宣言は省略した</a:t>
            </a:r>
            <a:r>
              <a:rPr lang="ja-JP" altLang="en-US" sz="1400" dirty="0" smtClean="0"/>
              <a:t>感じ</a:t>
            </a:r>
            <a:endParaRPr lang="en-US" altLang="ja-JP" sz="1400" dirty="0" smtClean="0"/>
          </a:p>
          <a:p>
            <a:r>
              <a:rPr lang="ja-JP" altLang="en-US" sz="1400" dirty="0" smtClean="0"/>
              <a:t>の</a:t>
            </a:r>
            <a:r>
              <a:rPr lang="en-US" altLang="ja-JP" sz="1400" dirty="0" smtClean="0"/>
              <a:t>Comment</a:t>
            </a:r>
            <a:r>
              <a:rPr lang="ja-JP" altLang="en-US" sz="1400" dirty="0" smtClean="0"/>
              <a:t>を書きます。</a:t>
            </a:r>
            <a:r>
              <a:rPr lang="en-US" altLang="ja-JP" sz="1400" dirty="0" smtClean="0"/>
              <a:t>Index</a:t>
            </a:r>
            <a:r>
              <a:rPr lang="ja-JP" altLang="en-US" sz="1400" dirty="0" smtClean="0"/>
              <a:t>（</a:t>
            </a:r>
            <a:r>
              <a:rPr lang="ja-JP" altLang="en-US" sz="1400" dirty="0"/>
              <a:t>索引</a:t>
            </a:r>
            <a:r>
              <a:rPr lang="ja-JP" altLang="en-US" sz="1400" dirty="0" smtClean="0"/>
              <a:t>）のように扱えます</a:t>
            </a:r>
            <a:endParaRPr kumimoji="1" lang="en-US" altLang="ja-JP" sz="1400"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399" y="876380"/>
            <a:ext cx="2736304" cy="118108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3166" y="876380"/>
            <a:ext cx="4381500" cy="4286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7" name="正方形/長方形 6"/>
          <p:cNvSpPr/>
          <p:nvPr/>
        </p:nvSpPr>
        <p:spPr>
          <a:xfrm>
            <a:off x="34783" y="609721"/>
            <a:ext cx="1507144" cy="307777"/>
          </a:xfrm>
          <a:prstGeom prst="rect">
            <a:avLst/>
          </a:prstGeom>
        </p:spPr>
        <p:txBody>
          <a:bodyPr wrap="none">
            <a:spAutoFit/>
          </a:bodyPr>
          <a:lstStyle/>
          <a:p>
            <a:r>
              <a:rPr lang="ja-JP" altLang="en-US" sz="1400" dirty="0"/>
              <a:t>UtilityModule.cpp</a:t>
            </a:r>
          </a:p>
        </p:txBody>
      </p:sp>
      <p:sp>
        <p:nvSpPr>
          <p:cNvPr id="8" name="正方形/長方形 7"/>
          <p:cNvSpPr/>
          <p:nvPr/>
        </p:nvSpPr>
        <p:spPr>
          <a:xfrm>
            <a:off x="2871703" y="605695"/>
            <a:ext cx="1337226" cy="307777"/>
          </a:xfrm>
          <a:prstGeom prst="rect">
            <a:avLst/>
          </a:prstGeom>
        </p:spPr>
        <p:txBody>
          <a:bodyPr wrap="none">
            <a:spAutoFit/>
          </a:bodyPr>
          <a:lstStyle/>
          <a:p>
            <a:r>
              <a:rPr lang="ja-JP" altLang="en-US" sz="1400" dirty="0"/>
              <a:t>UtilityModule</a:t>
            </a:r>
            <a:r>
              <a:rPr lang="ja-JP" altLang="en-US" sz="1400" dirty="0" smtClean="0"/>
              <a:t>.</a:t>
            </a:r>
            <a:r>
              <a:rPr lang="en-US" altLang="ja-JP" sz="1400" dirty="0"/>
              <a:t>h</a:t>
            </a:r>
            <a:endParaRPr lang="ja-JP" altLang="en-US" sz="1400" dirty="0"/>
          </a:p>
        </p:txBody>
      </p:sp>
      <p:sp>
        <p:nvSpPr>
          <p:cNvPr id="5" name="テキスト ボックス 4"/>
          <p:cNvSpPr txBox="1"/>
          <p:nvPr/>
        </p:nvSpPr>
        <p:spPr>
          <a:xfrm>
            <a:off x="0" y="2041044"/>
            <a:ext cx="8545673" cy="307777"/>
          </a:xfrm>
          <a:prstGeom prst="rect">
            <a:avLst/>
          </a:prstGeom>
          <a:noFill/>
        </p:spPr>
        <p:txBody>
          <a:bodyPr wrap="none" rtlCol="0">
            <a:spAutoFit/>
          </a:bodyPr>
          <a:lstStyle/>
          <a:p>
            <a:r>
              <a:rPr kumimoji="1" lang="ja-JP" altLang="en-US" sz="1400" dirty="0" smtClean="0"/>
              <a:t>・関数に</a:t>
            </a:r>
            <a:r>
              <a:rPr lang="en-US" altLang="ja-JP" sz="1400" dirty="0" smtClean="0"/>
              <a:t>Program</a:t>
            </a:r>
            <a:r>
              <a:rPr lang="ja-JP" altLang="en-US" sz="1400" dirty="0" smtClean="0"/>
              <a:t>を加える</a:t>
            </a:r>
            <a:r>
              <a:rPr lang="ja-JP" altLang="en-US" sz="1400" dirty="0"/>
              <a:t>。</a:t>
            </a:r>
            <a:r>
              <a:rPr lang="ja-JP" altLang="en-US" sz="1400" dirty="0" smtClean="0"/>
              <a:t>今回は</a:t>
            </a:r>
            <a:r>
              <a:rPr lang="en-US" altLang="ja-JP" sz="1400" dirty="0" smtClean="0"/>
              <a:t>Program</a:t>
            </a:r>
            <a:r>
              <a:rPr lang="ja-JP" altLang="en-US" sz="1400" dirty="0" smtClean="0"/>
              <a:t>がもうありますので、元々の変数が引数の内容に変更し打ちましょう。</a:t>
            </a:r>
            <a:endParaRPr kumimoji="1" lang="ja-JP" altLang="en-US" sz="1400" dirty="0"/>
          </a:p>
        </p:txBody>
      </p:sp>
      <p:pic>
        <p:nvPicPr>
          <p:cNvPr id="12" name="図 11"/>
          <p:cNvPicPr>
            <a:picLocks noChangeAspect="1"/>
          </p:cNvPicPr>
          <p:nvPr/>
        </p:nvPicPr>
        <p:blipFill>
          <a:blip r:embed="rId4"/>
          <a:stretch>
            <a:fillRect/>
          </a:stretch>
        </p:blipFill>
        <p:spPr>
          <a:xfrm>
            <a:off x="131508" y="2637085"/>
            <a:ext cx="1718119" cy="1374824"/>
          </a:xfrm>
          <a:prstGeom prst="rect">
            <a:avLst/>
          </a:prstGeom>
          <a:ln>
            <a:solidFill>
              <a:schemeClr val="tx1"/>
            </a:solidFill>
          </a:ln>
        </p:spPr>
      </p:pic>
      <p:cxnSp>
        <p:nvCxnSpPr>
          <p:cNvPr id="13" name="直線矢印コネクタ 12"/>
          <p:cNvCxnSpPr/>
          <p:nvPr/>
        </p:nvCxnSpPr>
        <p:spPr>
          <a:xfrm flipV="1">
            <a:off x="1907704" y="3430850"/>
            <a:ext cx="432048" cy="581061"/>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21818" y="4011910"/>
            <a:ext cx="2031325" cy="261610"/>
          </a:xfrm>
          <a:prstGeom prst="rect">
            <a:avLst/>
          </a:prstGeom>
          <a:noFill/>
        </p:spPr>
        <p:txBody>
          <a:bodyPr wrap="none" rtlCol="0">
            <a:spAutoFit/>
          </a:bodyPr>
          <a:lstStyle/>
          <a:p>
            <a:r>
              <a:rPr kumimoji="1" lang="ja-JP" altLang="en-US" sz="1100" dirty="0" smtClean="0"/>
              <a:t>追加：</a:t>
            </a:r>
            <a:r>
              <a:rPr kumimoji="1" lang="ja-JP" altLang="en-US" sz="1100" smtClean="0"/>
              <a:t>上記の</a:t>
            </a:r>
            <a:r>
              <a:rPr lang="en-US" altLang="ja-JP" sz="1100" smtClean="0"/>
              <a:t>algorithm</a:t>
            </a:r>
            <a:r>
              <a:rPr kumimoji="1" lang="ja-JP" altLang="en-US" sz="1100" smtClean="0"/>
              <a:t>を</a:t>
            </a:r>
            <a:r>
              <a:rPr kumimoji="1" lang="ja-JP" altLang="en-US" sz="1100" dirty="0" smtClean="0"/>
              <a:t>加えた</a:t>
            </a:r>
            <a:endParaRPr kumimoji="1" lang="ja-JP" altLang="en-US" sz="1100" dirty="0"/>
          </a:p>
        </p:txBody>
      </p:sp>
      <p:sp>
        <p:nvSpPr>
          <p:cNvPr id="17" name="テキスト ボックス 16"/>
          <p:cNvSpPr txBox="1"/>
          <p:nvPr/>
        </p:nvSpPr>
        <p:spPr>
          <a:xfrm>
            <a:off x="5296656" y="2369021"/>
            <a:ext cx="3805850" cy="2123658"/>
          </a:xfrm>
          <a:prstGeom prst="rect">
            <a:avLst/>
          </a:prstGeom>
          <a:noFill/>
        </p:spPr>
        <p:txBody>
          <a:bodyPr wrap="none" rtlCol="0">
            <a:spAutoFit/>
          </a:bodyPr>
          <a:lstStyle/>
          <a:p>
            <a:r>
              <a:rPr lang="en-US" altLang="ja-JP" sz="1200" dirty="0" smtClean="0"/>
              <a:t>Program</a:t>
            </a:r>
            <a:r>
              <a:rPr lang="ja-JP" altLang="en-US" sz="1200" dirty="0" smtClean="0"/>
              <a:t>は、</a:t>
            </a:r>
            <a:r>
              <a:rPr lang="en-US" altLang="ja-JP" sz="1200" dirty="0" smtClean="0"/>
              <a:t>algorithm</a:t>
            </a:r>
            <a:r>
              <a:rPr lang="ja-JP" altLang="en-US" sz="1200" dirty="0" smtClean="0"/>
              <a:t>と</a:t>
            </a:r>
            <a:r>
              <a:rPr lang="en-US" altLang="ja-JP" sz="1200" dirty="0" smtClean="0"/>
              <a:t>Data</a:t>
            </a:r>
            <a:r>
              <a:rPr lang="ja-JP" altLang="en-US" sz="1200" dirty="0" smtClean="0"/>
              <a:t>構造で作られています。</a:t>
            </a:r>
            <a:endParaRPr lang="en-US" altLang="ja-JP" sz="1200" dirty="0" smtClean="0"/>
          </a:p>
          <a:p>
            <a:r>
              <a:rPr lang="en-US" altLang="ja-JP" sz="1200" dirty="0" smtClean="0"/>
              <a:t>Data</a:t>
            </a:r>
            <a:r>
              <a:rPr lang="ja-JP" altLang="en-US" sz="1200" dirty="0" smtClean="0"/>
              <a:t>構造は引数で、命令部分は</a:t>
            </a:r>
            <a:r>
              <a:rPr lang="en-US" altLang="ja-JP" sz="1200" dirty="0" smtClean="0"/>
              <a:t>algorithm</a:t>
            </a:r>
            <a:r>
              <a:rPr lang="ja-JP" altLang="en-US" sz="1200" dirty="0" smtClean="0"/>
              <a:t>と言うことに</a:t>
            </a:r>
            <a:endParaRPr lang="en-US" altLang="ja-JP" sz="1200" dirty="0" smtClean="0"/>
          </a:p>
          <a:p>
            <a:r>
              <a:rPr kumimoji="1" lang="ja-JP" altLang="en-US" sz="1200" dirty="0"/>
              <a:t>なります</a:t>
            </a:r>
            <a:r>
              <a:rPr kumimoji="1" lang="ja-JP" altLang="en-US" sz="1200" dirty="0" smtClean="0"/>
              <a:t>。</a:t>
            </a:r>
            <a:endParaRPr kumimoji="1" lang="en-US" altLang="ja-JP" sz="1200" dirty="0" smtClean="0"/>
          </a:p>
          <a:p>
            <a:endParaRPr lang="en-US" altLang="ja-JP" sz="1200" dirty="0"/>
          </a:p>
          <a:p>
            <a:r>
              <a:rPr lang="ja-JP" altLang="en-US" sz="1200" dirty="0"/>
              <a:t>注意して</a:t>
            </a:r>
            <a:r>
              <a:rPr lang="ja-JP" altLang="en-US" sz="1200" dirty="0" smtClean="0"/>
              <a:t>ほしい点は、</a:t>
            </a:r>
            <a:r>
              <a:rPr lang="ja-JP" altLang="en-US" sz="1200" dirty="0"/>
              <a:t>一番初め</a:t>
            </a:r>
            <a:r>
              <a:rPr lang="ja-JP" altLang="en-US" sz="1200" dirty="0" smtClean="0"/>
              <a:t>に</a:t>
            </a:r>
            <a:r>
              <a:rPr lang="en-US" altLang="ja-JP" sz="1200" dirty="0" err="1" smtClean="0"/>
              <a:t>math.h</a:t>
            </a:r>
            <a:r>
              <a:rPr lang="ja-JP" altLang="en-US" sz="1200" dirty="0" smtClean="0"/>
              <a:t>が</a:t>
            </a:r>
            <a:r>
              <a:rPr lang="en-US" altLang="ja-JP" sz="1200" dirty="0" smtClean="0"/>
              <a:t>include</a:t>
            </a:r>
            <a:r>
              <a:rPr lang="ja-JP" altLang="en-US" sz="1200" dirty="0" smtClean="0"/>
              <a:t>する</a:t>
            </a:r>
            <a:endParaRPr lang="en-US" altLang="ja-JP" sz="1200" dirty="0" smtClean="0"/>
          </a:p>
          <a:p>
            <a:r>
              <a:rPr kumimoji="1" lang="ja-JP" altLang="en-US" sz="1200" dirty="0"/>
              <a:t>点</a:t>
            </a:r>
            <a:r>
              <a:rPr kumimoji="1" lang="ja-JP" altLang="en-US" sz="1200" dirty="0" smtClean="0"/>
              <a:t>です。この</a:t>
            </a:r>
            <a:r>
              <a:rPr lang="en-US" altLang="ja-JP" sz="1200" dirty="0" smtClean="0"/>
              <a:t>Header</a:t>
            </a:r>
            <a:r>
              <a:rPr lang="ja-JP" altLang="en-US" sz="1200" dirty="0" smtClean="0"/>
              <a:t>は数学関数の使用時に使用します。</a:t>
            </a:r>
            <a:endParaRPr lang="en-US" altLang="ja-JP" sz="1200" dirty="0" smtClean="0"/>
          </a:p>
          <a:p>
            <a:r>
              <a:rPr lang="ja-JP" altLang="en-US" sz="1200" dirty="0"/>
              <a:t>今回</a:t>
            </a:r>
            <a:r>
              <a:rPr lang="ja-JP" altLang="en-US" sz="1200" dirty="0" smtClean="0"/>
              <a:t>は</a:t>
            </a:r>
            <a:r>
              <a:rPr lang="en-US" altLang="ja-JP" sz="1200" dirty="0" err="1" smtClean="0"/>
              <a:t>sqrt</a:t>
            </a:r>
            <a:r>
              <a:rPr lang="ja-JP" altLang="en-US" sz="1200" dirty="0" smtClean="0"/>
              <a:t>が使われていますので宣言しています。</a:t>
            </a:r>
            <a:endParaRPr lang="en-US" altLang="ja-JP" sz="1200" dirty="0" smtClean="0"/>
          </a:p>
          <a:p>
            <a:endParaRPr lang="en-US" altLang="ja-JP" sz="1200" dirty="0"/>
          </a:p>
          <a:p>
            <a:r>
              <a:rPr lang="en-US" altLang="ja-JP" sz="1200" dirty="0" smtClean="0"/>
              <a:t>return</a:t>
            </a:r>
            <a:r>
              <a:rPr lang="ja-JP" altLang="en-US" sz="1200" dirty="0" smtClean="0"/>
              <a:t>が関数の終了を意味しており、</a:t>
            </a:r>
            <a:r>
              <a:rPr lang="en-US" altLang="ja-JP" sz="1200" dirty="0" smtClean="0"/>
              <a:t>return</a:t>
            </a:r>
            <a:r>
              <a:rPr lang="ja-JP" altLang="en-US" sz="1200" dirty="0" smtClean="0"/>
              <a:t>を踏むとこの</a:t>
            </a:r>
            <a:endParaRPr lang="en-US" altLang="ja-JP" sz="1200" dirty="0" smtClean="0"/>
          </a:p>
          <a:p>
            <a:r>
              <a:rPr lang="ja-JP" altLang="en-US" sz="1200" dirty="0" smtClean="0"/>
              <a:t>関数を宣言した場所に戻ります。</a:t>
            </a:r>
            <a:endParaRPr lang="en-US" altLang="ja-JP" sz="1200" dirty="0" smtClean="0"/>
          </a:p>
          <a:p>
            <a:r>
              <a:rPr lang="ja-JP" altLang="en-US" sz="1200" dirty="0" smtClean="0"/>
              <a:t>また、</a:t>
            </a:r>
            <a:r>
              <a:rPr lang="en-US" altLang="ja-JP" sz="1200" dirty="0" smtClean="0"/>
              <a:t>return</a:t>
            </a:r>
            <a:r>
              <a:rPr lang="ja-JP" altLang="en-US" sz="1200" dirty="0" smtClean="0"/>
              <a:t>の後に宣言した値が返す事になります。</a:t>
            </a:r>
            <a:r>
              <a:rPr lang="en-US" altLang="ja-JP" sz="1200" dirty="0" smtClean="0"/>
              <a:t> </a:t>
            </a:r>
          </a:p>
        </p:txBody>
      </p:sp>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7828" y="2328616"/>
            <a:ext cx="2898828" cy="277946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8186232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5930" y="0"/>
            <a:ext cx="4860626" cy="523220"/>
          </a:xfrm>
          <a:prstGeom prst="rect">
            <a:avLst/>
          </a:prstGeom>
          <a:noFill/>
        </p:spPr>
        <p:txBody>
          <a:bodyPr wrap="none" rtlCol="0">
            <a:spAutoFit/>
          </a:bodyPr>
          <a:lstStyle/>
          <a:p>
            <a:r>
              <a:rPr kumimoji="1" lang="ja-JP" altLang="en-US" sz="1400" dirty="0" smtClean="0"/>
              <a:t>・作成した関数を使ってみる。</a:t>
            </a:r>
            <a:endParaRPr kumimoji="1" lang="en-US" altLang="ja-JP" sz="1400" dirty="0" smtClean="0"/>
          </a:p>
          <a:p>
            <a:r>
              <a:rPr lang="ja-JP" altLang="en-US" sz="1400" dirty="0"/>
              <a:t>　</a:t>
            </a:r>
            <a:r>
              <a:rPr lang="ja-JP" altLang="en-US" sz="1400" dirty="0" smtClean="0"/>
              <a:t>それでは、早速作った関数を主人公機で使用してみましょう。</a:t>
            </a:r>
            <a:endParaRPr kumimoji="1" lang="ja-JP" altLang="en-US" sz="1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530" y="987574"/>
            <a:ext cx="2209800" cy="11334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6" name="直線矢印コネクタ 5"/>
          <p:cNvCxnSpPr/>
          <p:nvPr/>
        </p:nvCxnSpPr>
        <p:spPr>
          <a:xfrm flipH="1">
            <a:off x="1763688" y="771550"/>
            <a:ext cx="1008112" cy="1152128"/>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2757983" y="640745"/>
            <a:ext cx="3095719" cy="430887"/>
          </a:xfrm>
          <a:prstGeom prst="rect">
            <a:avLst/>
          </a:prstGeom>
          <a:noFill/>
        </p:spPr>
        <p:txBody>
          <a:bodyPr wrap="none" rtlCol="0">
            <a:spAutoFit/>
          </a:bodyPr>
          <a:lstStyle/>
          <a:p>
            <a:r>
              <a:rPr kumimoji="1" lang="ja-JP" altLang="en-US" sz="1100" dirty="0" smtClean="0"/>
              <a:t>追加：</a:t>
            </a:r>
            <a:r>
              <a:rPr lang="en-US" altLang="ja-JP" sz="1100" dirty="0" err="1"/>
              <a:t>P</a:t>
            </a:r>
            <a:r>
              <a:rPr lang="en-US" altLang="ja-JP" sz="1100" dirty="0" err="1" smtClean="0"/>
              <a:t>rotoType</a:t>
            </a:r>
            <a:r>
              <a:rPr lang="ja-JP" altLang="en-US" sz="1100" dirty="0" smtClean="0"/>
              <a:t>宣言が書かれている</a:t>
            </a:r>
            <a:r>
              <a:rPr kumimoji="1" lang="en-US" altLang="ja-JP" sz="1100" dirty="0" smtClean="0"/>
              <a:t>Header</a:t>
            </a:r>
            <a:r>
              <a:rPr kumimoji="1" lang="ja-JP" altLang="en-US" sz="1100" dirty="0" smtClean="0"/>
              <a:t>を</a:t>
            </a:r>
            <a:endParaRPr kumimoji="1" lang="en-US" altLang="ja-JP" sz="1100" dirty="0" smtClean="0"/>
          </a:p>
          <a:p>
            <a:r>
              <a:rPr lang="en-US" altLang="ja-JP" sz="1100" dirty="0" smtClean="0"/>
              <a:t>Include</a:t>
            </a:r>
            <a:r>
              <a:rPr lang="ja-JP" altLang="en-US" sz="1100" dirty="0" smtClean="0"/>
              <a:t>することで作成した関数が使用可能になる</a:t>
            </a:r>
            <a:endParaRPr kumimoji="1" lang="ja-JP" altLang="en-US" sz="1100"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530" y="2283718"/>
            <a:ext cx="2209800" cy="244827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11" name="直線矢印コネクタ 10"/>
          <p:cNvCxnSpPr/>
          <p:nvPr/>
        </p:nvCxnSpPr>
        <p:spPr>
          <a:xfrm>
            <a:off x="2627784" y="3353175"/>
            <a:ext cx="2118072" cy="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2757983" y="3067467"/>
            <a:ext cx="2190080" cy="276999"/>
          </a:xfrm>
          <a:prstGeom prst="rect">
            <a:avLst/>
          </a:prstGeom>
          <a:noFill/>
        </p:spPr>
        <p:txBody>
          <a:bodyPr wrap="square" rtlCol="0">
            <a:spAutoFit/>
          </a:bodyPr>
          <a:lstStyle/>
          <a:p>
            <a:r>
              <a:rPr kumimoji="1" lang="ja-JP" altLang="en-US" sz="1200" dirty="0" smtClean="0"/>
              <a:t>更新：作成した関数を使用する</a:t>
            </a:r>
            <a:endParaRPr kumimoji="1" lang="ja-JP" altLang="en-US" sz="1200" dirty="0"/>
          </a:p>
        </p:txBody>
      </p:sp>
      <p:sp>
        <p:nvSpPr>
          <p:cNvPr id="15" name="正方形/長方形 14"/>
          <p:cNvSpPr/>
          <p:nvPr/>
        </p:nvSpPr>
        <p:spPr>
          <a:xfrm>
            <a:off x="183031" y="679797"/>
            <a:ext cx="1106713" cy="307777"/>
          </a:xfrm>
          <a:prstGeom prst="rect">
            <a:avLst/>
          </a:prstGeom>
        </p:spPr>
        <p:txBody>
          <a:bodyPr wrap="none">
            <a:spAutoFit/>
          </a:bodyPr>
          <a:lstStyle/>
          <a:p>
            <a:r>
              <a:rPr lang="en-US" altLang="ja-JP" sz="1400" dirty="0"/>
              <a:t>ObjHero.cpp</a:t>
            </a:r>
            <a:endParaRPr lang="ja-JP" altLang="en-US" sz="1400" dirty="0"/>
          </a:p>
        </p:txBody>
      </p:sp>
      <p:sp>
        <p:nvSpPr>
          <p:cNvPr id="18" name="テキスト ボックス 17"/>
          <p:cNvSpPr txBox="1"/>
          <p:nvPr/>
        </p:nvSpPr>
        <p:spPr>
          <a:xfrm>
            <a:off x="1868530" y="1851670"/>
            <a:ext cx="255198" cy="261610"/>
          </a:xfrm>
          <a:prstGeom prst="rect">
            <a:avLst/>
          </a:prstGeom>
          <a:noFill/>
        </p:spPr>
        <p:txBody>
          <a:bodyPr wrap="none" rtlCol="0">
            <a:spAutoFit/>
          </a:bodyPr>
          <a:lstStyle/>
          <a:p>
            <a:r>
              <a:rPr lang="ja-JP" altLang="en-US" sz="1100" dirty="0" smtClean="0">
                <a:solidFill>
                  <a:srgbClr val="FF0000"/>
                </a:solidFill>
              </a:rPr>
              <a:t>”</a:t>
            </a:r>
            <a:endParaRPr kumimoji="1" lang="ja-JP" altLang="en-US" sz="1100" dirty="0">
              <a:solidFill>
                <a:srgbClr val="FF0000"/>
              </a:solidFill>
            </a:endParaRPr>
          </a:p>
        </p:txBody>
      </p:sp>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4696" y="2548312"/>
            <a:ext cx="2362200" cy="16097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9" name="テキスト ボックス 18"/>
          <p:cNvSpPr txBox="1"/>
          <p:nvPr/>
        </p:nvSpPr>
        <p:spPr>
          <a:xfrm>
            <a:off x="4854691" y="4208770"/>
            <a:ext cx="3844322" cy="307777"/>
          </a:xfrm>
          <a:prstGeom prst="rect">
            <a:avLst/>
          </a:prstGeom>
          <a:noFill/>
        </p:spPr>
        <p:txBody>
          <a:bodyPr wrap="none" rtlCol="0">
            <a:spAutoFit/>
          </a:bodyPr>
          <a:lstStyle/>
          <a:p>
            <a:r>
              <a:rPr kumimoji="1" lang="ja-JP" altLang="en-US" sz="1400" dirty="0" smtClean="0"/>
              <a:t>正規化の部分が、１行になり</a:t>
            </a:r>
            <a:r>
              <a:rPr lang="ja-JP" altLang="en-US" sz="1400" dirty="0" smtClean="0"/>
              <a:t>見やすくなりました。</a:t>
            </a:r>
            <a:endParaRPr kumimoji="1" lang="en-US" altLang="ja-JP" sz="1400" dirty="0" smtClean="0"/>
          </a:p>
        </p:txBody>
      </p:sp>
      <p:sp>
        <p:nvSpPr>
          <p:cNvPr id="21" name="正方形/長方形 20"/>
          <p:cNvSpPr/>
          <p:nvPr/>
        </p:nvSpPr>
        <p:spPr>
          <a:xfrm>
            <a:off x="2545698" y="2705103"/>
            <a:ext cx="203401" cy="1656184"/>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p:nvSpPr>
        <p:spPr>
          <a:xfrm>
            <a:off x="2547578" y="2633095"/>
            <a:ext cx="90947" cy="1800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81976" y="4797277"/>
            <a:ext cx="3890809" cy="307777"/>
          </a:xfrm>
          <a:prstGeom prst="rect">
            <a:avLst/>
          </a:prstGeom>
          <a:noFill/>
        </p:spPr>
        <p:txBody>
          <a:bodyPr wrap="none" rtlCol="0">
            <a:spAutoFit/>
          </a:bodyPr>
          <a:lstStyle/>
          <a:p>
            <a:r>
              <a:rPr kumimoji="1" lang="ja-JP" altLang="en-US" sz="1400" dirty="0" smtClean="0"/>
              <a:t>他でも使用している敵機類全部に使用しましょう。</a:t>
            </a:r>
            <a:endParaRPr kumimoji="1" lang="ja-JP" altLang="en-US" sz="1400" dirty="0"/>
          </a:p>
        </p:txBody>
      </p:sp>
    </p:spTree>
    <p:extLst>
      <p:ext uri="{BB962C8B-B14F-4D97-AF65-F5344CB8AC3E}">
        <p14:creationId xmlns:p14="http://schemas.microsoft.com/office/powerpoint/2010/main" val="20436447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6937"/>
            <a:ext cx="9151864" cy="954107"/>
          </a:xfrm>
          <a:prstGeom prst="rect">
            <a:avLst/>
          </a:prstGeom>
          <a:noFill/>
        </p:spPr>
        <p:txBody>
          <a:bodyPr wrap="none" rtlCol="0">
            <a:spAutoFit/>
          </a:bodyPr>
          <a:lstStyle/>
          <a:p>
            <a:r>
              <a:rPr lang="ja-JP" altLang="en-US" sz="1400" smtClean="0"/>
              <a:t>・全部の敵機にも適用しよう。</a:t>
            </a:r>
            <a:endParaRPr lang="en-US" altLang="ja-JP" sz="1400" smtClean="0"/>
          </a:p>
          <a:p>
            <a:r>
              <a:rPr kumimoji="1" lang="ja-JP" altLang="en-US" sz="1400" smtClean="0"/>
              <a:t>初めから関数化をしていれば、この手間は省けるのですが仕様書もないので仕方がありません。</a:t>
            </a:r>
            <a:r>
              <a:rPr lang="ja-JP" altLang="en-US" sz="1400" smtClean="0"/>
              <a:t>本来この</a:t>
            </a:r>
            <a:r>
              <a:rPr kumimoji="1" lang="ja-JP" altLang="en-US" sz="1400" smtClean="0"/>
              <a:t>関数化は</a:t>
            </a:r>
            <a:r>
              <a:rPr lang="ja-JP" altLang="en-US" sz="1400" smtClean="0"/>
              <a:t>仕様</a:t>
            </a:r>
            <a:endParaRPr lang="en-US" altLang="ja-JP" sz="1400" smtClean="0"/>
          </a:p>
          <a:p>
            <a:r>
              <a:rPr lang="ja-JP" altLang="en-US" sz="1400" smtClean="0"/>
              <a:t>書を元にした</a:t>
            </a:r>
            <a:r>
              <a:rPr kumimoji="1" lang="ja-JP" altLang="en-US" sz="1400" smtClean="0"/>
              <a:t>試作段階で作り上げていくモノです。必要になるであろう関数を作っておけば、</a:t>
            </a:r>
            <a:r>
              <a:rPr lang="ja-JP" altLang="en-US" sz="1400" smtClean="0"/>
              <a:t>作業効率</a:t>
            </a:r>
            <a:r>
              <a:rPr kumimoji="1" lang="ja-JP" altLang="en-US" sz="1400" smtClean="0"/>
              <a:t>は良くなります。</a:t>
            </a:r>
            <a:endParaRPr kumimoji="1" lang="en-US" altLang="ja-JP" sz="1400" smtClean="0"/>
          </a:p>
          <a:p>
            <a:endParaRPr kumimoji="1" lang="en-US" altLang="ja-JP" sz="1400" smtClean="0"/>
          </a:p>
        </p:txBody>
      </p:sp>
      <p:pic>
        <p:nvPicPr>
          <p:cNvPr id="5" name="図 4"/>
          <p:cNvPicPr>
            <a:picLocks noChangeAspect="1"/>
          </p:cNvPicPr>
          <p:nvPr/>
        </p:nvPicPr>
        <p:blipFill>
          <a:blip r:embed="rId2"/>
          <a:stretch>
            <a:fillRect/>
          </a:stretch>
        </p:blipFill>
        <p:spPr>
          <a:xfrm>
            <a:off x="83550" y="940029"/>
            <a:ext cx="1656184" cy="2023455"/>
          </a:xfrm>
          <a:prstGeom prst="rect">
            <a:avLst/>
          </a:prstGeom>
          <a:ln>
            <a:solidFill>
              <a:schemeClr val="tx1"/>
            </a:solidFill>
          </a:ln>
        </p:spPr>
      </p:pic>
      <p:sp>
        <p:nvSpPr>
          <p:cNvPr id="6" name="テキスト ボックス 5"/>
          <p:cNvSpPr txBox="1"/>
          <p:nvPr/>
        </p:nvSpPr>
        <p:spPr>
          <a:xfrm>
            <a:off x="11542" y="663031"/>
            <a:ext cx="1080552" cy="276999"/>
          </a:xfrm>
          <a:prstGeom prst="rect">
            <a:avLst/>
          </a:prstGeom>
          <a:noFill/>
        </p:spPr>
        <p:txBody>
          <a:bodyPr wrap="none" rtlCol="0">
            <a:spAutoFit/>
          </a:bodyPr>
          <a:lstStyle/>
          <a:p>
            <a:r>
              <a:rPr lang="en-US" altLang="ja-JP" sz="1200"/>
              <a:t>ObjEnemy.cpp</a:t>
            </a:r>
            <a:endParaRPr kumimoji="1" lang="en-US" altLang="ja-JP" sz="1200" smtClean="0"/>
          </a:p>
        </p:txBody>
      </p:sp>
      <p:cxnSp>
        <p:nvCxnSpPr>
          <p:cNvPr id="7" name="直線矢印コネクタ 6"/>
          <p:cNvCxnSpPr/>
          <p:nvPr/>
        </p:nvCxnSpPr>
        <p:spPr>
          <a:xfrm flipH="1" flipV="1">
            <a:off x="1242610" y="1618657"/>
            <a:ext cx="144016" cy="333099"/>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1258992" y="1913697"/>
            <a:ext cx="492443" cy="276999"/>
          </a:xfrm>
          <a:prstGeom prst="rect">
            <a:avLst/>
          </a:prstGeom>
          <a:noFill/>
        </p:spPr>
        <p:txBody>
          <a:bodyPr wrap="none" rtlCol="0">
            <a:spAutoFit/>
          </a:bodyPr>
          <a:lstStyle/>
          <a:p>
            <a:r>
              <a:rPr kumimoji="1" lang="ja-JP" altLang="en-US" sz="1200" smtClean="0"/>
              <a:t>追加</a:t>
            </a:r>
            <a:endParaRPr kumimoji="1" lang="ja-JP" altLang="en-US" sz="1200"/>
          </a:p>
        </p:txBody>
      </p:sp>
      <p:cxnSp>
        <p:nvCxnSpPr>
          <p:cNvPr id="11" name="直線矢印コネクタ 10"/>
          <p:cNvCxnSpPr/>
          <p:nvPr/>
        </p:nvCxnSpPr>
        <p:spPr>
          <a:xfrm flipV="1">
            <a:off x="450522" y="2603891"/>
            <a:ext cx="10553" cy="426359"/>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83550" y="3030250"/>
            <a:ext cx="1643931" cy="461665"/>
          </a:xfrm>
          <a:prstGeom prst="rect">
            <a:avLst/>
          </a:prstGeom>
          <a:noFill/>
        </p:spPr>
        <p:txBody>
          <a:bodyPr wrap="square" rtlCol="0">
            <a:spAutoFit/>
          </a:bodyPr>
          <a:lstStyle/>
          <a:p>
            <a:r>
              <a:rPr kumimoji="1" lang="ja-JP" altLang="en-US" sz="1200" dirty="0" smtClean="0"/>
              <a:t>更新：作成した</a:t>
            </a:r>
            <a:r>
              <a:rPr kumimoji="1" lang="ja-JP" altLang="en-US" sz="1200" smtClean="0"/>
              <a:t>関数を</a:t>
            </a:r>
            <a:endParaRPr kumimoji="1" lang="en-US" altLang="ja-JP" sz="1200" smtClean="0"/>
          </a:p>
          <a:p>
            <a:r>
              <a:rPr kumimoji="1" lang="ja-JP" altLang="en-US" sz="1200" smtClean="0"/>
              <a:t>使用</a:t>
            </a:r>
            <a:r>
              <a:rPr kumimoji="1" lang="ja-JP" altLang="en-US" sz="1200" dirty="0" smtClean="0"/>
              <a:t>する</a:t>
            </a:r>
            <a:endParaRPr kumimoji="1" lang="ja-JP" altLang="en-US" sz="1200" dirty="0"/>
          </a:p>
        </p:txBody>
      </p:sp>
      <p:pic>
        <p:nvPicPr>
          <p:cNvPr id="15" name="図 14"/>
          <p:cNvPicPr>
            <a:picLocks noChangeAspect="1"/>
          </p:cNvPicPr>
          <p:nvPr/>
        </p:nvPicPr>
        <p:blipFill>
          <a:blip r:embed="rId3"/>
          <a:stretch>
            <a:fillRect/>
          </a:stretch>
        </p:blipFill>
        <p:spPr>
          <a:xfrm>
            <a:off x="1973687" y="936869"/>
            <a:ext cx="1739515" cy="763874"/>
          </a:xfrm>
          <a:prstGeom prst="rect">
            <a:avLst/>
          </a:prstGeom>
          <a:ln>
            <a:solidFill>
              <a:schemeClr val="tx1"/>
            </a:solidFill>
          </a:ln>
        </p:spPr>
      </p:pic>
      <p:pic>
        <p:nvPicPr>
          <p:cNvPr id="16" name="図 15"/>
          <p:cNvPicPr>
            <a:picLocks noChangeAspect="1"/>
          </p:cNvPicPr>
          <p:nvPr/>
        </p:nvPicPr>
        <p:blipFill>
          <a:blip r:embed="rId4"/>
          <a:stretch>
            <a:fillRect/>
          </a:stretch>
        </p:blipFill>
        <p:spPr>
          <a:xfrm>
            <a:off x="1973686" y="1700743"/>
            <a:ext cx="1739515" cy="1148468"/>
          </a:xfrm>
          <a:prstGeom prst="rect">
            <a:avLst/>
          </a:prstGeom>
          <a:ln>
            <a:solidFill>
              <a:schemeClr val="tx1"/>
            </a:solidFill>
          </a:ln>
        </p:spPr>
      </p:pic>
      <p:cxnSp>
        <p:nvCxnSpPr>
          <p:cNvPr id="17" name="直線矢印コネクタ 16"/>
          <p:cNvCxnSpPr/>
          <p:nvPr/>
        </p:nvCxnSpPr>
        <p:spPr>
          <a:xfrm flipH="1" flipV="1">
            <a:off x="3142795" y="1698622"/>
            <a:ext cx="216024" cy="342813"/>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3285246" y="1940994"/>
            <a:ext cx="492443" cy="276999"/>
          </a:xfrm>
          <a:prstGeom prst="rect">
            <a:avLst/>
          </a:prstGeom>
          <a:noFill/>
        </p:spPr>
        <p:txBody>
          <a:bodyPr wrap="none" rtlCol="0">
            <a:spAutoFit/>
          </a:bodyPr>
          <a:lstStyle/>
          <a:p>
            <a:r>
              <a:rPr kumimoji="1" lang="ja-JP" altLang="en-US" sz="1200" smtClean="0"/>
              <a:t>追加</a:t>
            </a:r>
            <a:endParaRPr kumimoji="1" lang="ja-JP" altLang="en-US" sz="1200"/>
          </a:p>
        </p:txBody>
      </p:sp>
      <p:cxnSp>
        <p:nvCxnSpPr>
          <p:cNvPr id="19" name="直線矢印コネクタ 18"/>
          <p:cNvCxnSpPr/>
          <p:nvPr/>
        </p:nvCxnSpPr>
        <p:spPr>
          <a:xfrm flipV="1">
            <a:off x="2174133" y="2418405"/>
            <a:ext cx="21514" cy="534317"/>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1906406" y="2952722"/>
            <a:ext cx="1643931" cy="461665"/>
          </a:xfrm>
          <a:prstGeom prst="rect">
            <a:avLst/>
          </a:prstGeom>
          <a:noFill/>
        </p:spPr>
        <p:txBody>
          <a:bodyPr wrap="square" rtlCol="0">
            <a:spAutoFit/>
          </a:bodyPr>
          <a:lstStyle/>
          <a:p>
            <a:r>
              <a:rPr kumimoji="1" lang="ja-JP" altLang="en-US" sz="1200" dirty="0" smtClean="0"/>
              <a:t>更新：作成した</a:t>
            </a:r>
            <a:r>
              <a:rPr kumimoji="1" lang="ja-JP" altLang="en-US" sz="1200" smtClean="0"/>
              <a:t>関数を</a:t>
            </a:r>
            <a:endParaRPr kumimoji="1" lang="en-US" altLang="ja-JP" sz="1200" smtClean="0"/>
          </a:p>
          <a:p>
            <a:r>
              <a:rPr kumimoji="1" lang="ja-JP" altLang="en-US" sz="1200" smtClean="0"/>
              <a:t>使用</a:t>
            </a:r>
            <a:r>
              <a:rPr kumimoji="1" lang="ja-JP" altLang="en-US" sz="1200" dirty="0" smtClean="0"/>
              <a:t>する</a:t>
            </a:r>
            <a:endParaRPr kumimoji="1" lang="ja-JP" altLang="en-US" sz="1200" dirty="0"/>
          </a:p>
        </p:txBody>
      </p:sp>
      <p:sp>
        <p:nvSpPr>
          <p:cNvPr id="22" name="正方形/長方形 21"/>
          <p:cNvSpPr/>
          <p:nvPr/>
        </p:nvSpPr>
        <p:spPr>
          <a:xfrm>
            <a:off x="1890682" y="684045"/>
            <a:ext cx="1640129" cy="276999"/>
          </a:xfrm>
          <a:prstGeom prst="rect">
            <a:avLst/>
          </a:prstGeom>
        </p:spPr>
        <p:txBody>
          <a:bodyPr wrap="none">
            <a:spAutoFit/>
          </a:bodyPr>
          <a:lstStyle/>
          <a:p>
            <a:r>
              <a:rPr lang="ja-JP" altLang="en-US" sz="1200"/>
              <a:t>ObjDiffusionEnemy.cpp</a:t>
            </a:r>
          </a:p>
        </p:txBody>
      </p:sp>
      <p:pic>
        <p:nvPicPr>
          <p:cNvPr id="33" name="図 32"/>
          <p:cNvPicPr>
            <a:picLocks noChangeAspect="1"/>
          </p:cNvPicPr>
          <p:nvPr/>
        </p:nvPicPr>
        <p:blipFill>
          <a:blip r:embed="rId5"/>
          <a:stretch>
            <a:fillRect/>
          </a:stretch>
        </p:blipFill>
        <p:spPr>
          <a:xfrm>
            <a:off x="3965953" y="936870"/>
            <a:ext cx="1597137" cy="763848"/>
          </a:xfrm>
          <a:prstGeom prst="rect">
            <a:avLst/>
          </a:prstGeom>
          <a:ln>
            <a:solidFill>
              <a:schemeClr val="tx1"/>
            </a:solidFill>
          </a:ln>
        </p:spPr>
      </p:pic>
      <p:sp>
        <p:nvSpPr>
          <p:cNvPr id="34" name="正方形/長方形 33"/>
          <p:cNvSpPr/>
          <p:nvPr/>
        </p:nvSpPr>
        <p:spPr>
          <a:xfrm>
            <a:off x="3834898" y="682673"/>
            <a:ext cx="1474956" cy="276999"/>
          </a:xfrm>
          <a:prstGeom prst="rect">
            <a:avLst/>
          </a:prstGeom>
        </p:spPr>
        <p:txBody>
          <a:bodyPr wrap="none">
            <a:spAutoFit/>
          </a:bodyPr>
          <a:lstStyle/>
          <a:p>
            <a:r>
              <a:rPr lang="ja-JP" altLang="en-US" sz="1200"/>
              <a:t>ObjAttackEnemy.cpp</a:t>
            </a:r>
          </a:p>
        </p:txBody>
      </p:sp>
      <p:pic>
        <p:nvPicPr>
          <p:cNvPr id="35" name="図 34"/>
          <p:cNvPicPr>
            <a:picLocks noChangeAspect="1"/>
          </p:cNvPicPr>
          <p:nvPr/>
        </p:nvPicPr>
        <p:blipFill>
          <a:blip r:embed="rId6"/>
          <a:stretch>
            <a:fillRect/>
          </a:stretch>
        </p:blipFill>
        <p:spPr>
          <a:xfrm>
            <a:off x="3961390" y="1720488"/>
            <a:ext cx="1601700" cy="1109597"/>
          </a:xfrm>
          <a:prstGeom prst="rect">
            <a:avLst/>
          </a:prstGeom>
          <a:ln>
            <a:solidFill>
              <a:schemeClr val="tx1"/>
            </a:solidFill>
          </a:ln>
        </p:spPr>
      </p:pic>
      <p:cxnSp>
        <p:nvCxnSpPr>
          <p:cNvPr id="36" name="直線矢印コネクタ 35"/>
          <p:cNvCxnSpPr/>
          <p:nvPr/>
        </p:nvCxnSpPr>
        <p:spPr>
          <a:xfrm flipH="1" flipV="1">
            <a:off x="5014181" y="1696312"/>
            <a:ext cx="188869" cy="214816"/>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p:cNvSpPr txBox="1"/>
          <p:nvPr/>
        </p:nvSpPr>
        <p:spPr>
          <a:xfrm>
            <a:off x="5131042" y="1862936"/>
            <a:ext cx="492443" cy="276999"/>
          </a:xfrm>
          <a:prstGeom prst="rect">
            <a:avLst/>
          </a:prstGeom>
          <a:noFill/>
        </p:spPr>
        <p:txBody>
          <a:bodyPr wrap="none" rtlCol="0">
            <a:spAutoFit/>
          </a:bodyPr>
          <a:lstStyle/>
          <a:p>
            <a:r>
              <a:rPr kumimoji="1" lang="ja-JP" altLang="en-US" sz="1200" smtClean="0"/>
              <a:t>追加</a:t>
            </a:r>
            <a:endParaRPr kumimoji="1" lang="ja-JP" altLang="en-US" sz="1200"/>
          </a:p>
        </p:txBody>
      </p:sp>
      <p:cxnSp>
        <p:nvCxnSpPr>
          <p:cNvPr id="38" name="直線矢印コネクタ 37"/>
          <p:cNvCxnSpPr/>
          <p:nvPr/>
        </p:nvCxnSpPr>
        <p:spPr>
          <a:xfrm flipV="1">
            <a:off x="4151418" y="2314528"/>
            <a:ext cx="21514" cy="534317"/>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テキスト ボックス 38"/>
          <p:cNvSpPr txBox="1"/>
          <p:nvPr/>
        </p:nvSpPr>
        <p:spPr>
          <a:xfrm>
            <a:off x="3869121" y="2829580"/>
            <a:ext cx="1643931" cy="461665"/>
          </a:xfrm>
          <a:prstGeom prst="rect">
            <a:avLst/>
          </a:prstGeom>
          <a:noFill/>
        </p:spPr>
        <p:txBody>
          <a:bodyPr wrap="square" rtlCol="0">
            <a:spAutoFit/>
          </a:bodyPr>
          <a:lstStyle/>
          <a:p>
            <a:r>
              <a:rPr kumimoji="1" lang="ja-JP" altLang="en-US" sz="1200" dirty="0" smtClean="0"/>
              <a:t>更新：作成した</a:t>
            </a:r>
            <a:r>
              <a:rPr kumimoji="1" lang="ja-JP" altLang="en-US" sz="1200" smtClean="0"/>
              <a:t>関数を</a:t>
            </a:r>
            <a:endParaRPr kumimoji="1" lang="en-US" altLang="ja-JP" sz="1200" smtClean="0"/>
          </a:p>
          <a:p>
            <a:r>
              <a:rPr kumimoji="1" lang="ja-JP" altLang="en-US" sz="1200" smtClean="0"/>
              <a:t>使用</a:t>
            </a:r>
            <a:r>
              <a:rPr kumimoji="1" lang="ja-JP" altLang="en-US" sz="1200" dirty="0" smtClean="0"/>
              <a:t>する</a:t>
            </a:r>
            <a:endParaRPr kumimoji="1" lang="ja-JP" altLang="en-US" sz="1200" dirty="0"/>
          </a:p>
        </p:txBody>
      </p:sp>
      <p:pic>
        <p:nvPicPr>
          <p:cNvPr id="41" name="図 40"/>
          <p:cNvPicPr>
            <a:picLocks noChangeAspect="1"/>
          </p:cNvPicPr>
          <p:nvPr/>
        </p:nvPicPr>
        <p:blipFill>
          <a:blip r:embed="rId7"/>
          <a:stretch>
            <a:fillRect/>
          </a:stretch>
        </p:blipFill>
        <p:spPr>
          <a:xfrm>
            <a:off x="5721620" y="923596"/>
            <a:ext cx="1665417" cy="393970"/>
          </a:xfrm>
          <a:prstGeom prst="rect">
            <a:avLst/>
          </a:prstGeom>
          <a:ln>
            <a:solidFill>
              <a:schemeClr val="tx1"/>
            </a:solidFill>
          </a:ln>
        </p:spPr>
      </p:pic>
      <p:sp>
        <p:nvSpPr>
          <p:cNvPr id="42" name="正方形/長方形 41"/>
          <p:cNvSpPr/>
          <p:nvPr/>
        </p:nvSpPr>
        <p:spPr>
          <a:xfrm>
            <a:off x="5635683" y="682673"/>
            <a:ext cx="1385379" cy="276999"/>
          </a:xfrm>
          <a:prstGeom prst="rect">
            <a:avLst/>
          </a:prstGeom>
        </p:spPr>
        <p:txBody>
          <a:bodyPr wrap="none">
            <a:spAutoFit/>
          </a:bodyPr>
          <a:lstStyle/>
          <a:p>
            <a:r>
              <a:rPr lang="en-US" altLang="ja-JP" sz="1200" smtClean="0"/>
              <a:t>CObjSinEnemy.cpp</a:t>
            </a:r>
            <a:endParaRPr lang="ja-JP" altLang="en-US" sz="1200"/>
          </a:p>
        </p:txBody>
      </p:sp>
      <p:pic>
        <p:nvPicPr>
          <p:cNvPr id="43" name="図 42"/>
          <p:cNvPicPr>
            <a:picLocks noChangeAspect="1"/>
          </p:cNvPicPr>
          <p:nvPr/>
        </p:nvPicPr>
        <p:blipFill>
          <a:blip r:embed="rId8"/>
          <a:stretch>
            <a:fillRect/>
          </a:stretch>
        </p:blipFill>
        <p:spPr>
          <a:xfrm>
            <a:off x="5718172" y="1332205"/>
            <a:ext cx="1668865" cy="936016"/>
          </a:xfrm>
          <a:prstGeom prst="rect">
            <a:avLst/>
          </a:prstGeom>
          <a:ln>
            <a:solidFill>
              <a:schemeClr val="tx1"/>
            </a:solidFill>
          </a:ln>
        </p:spPr>
      </p:pic>
      <p:cxnSp>
        <p:nvCxnSpPr>
          <p:cNvPr id="44" name="直線矢印コネクタ 43"/>
          <p:cNvCxnSpPr/>
          <p:nvPr/>
        </p:nvCxnSpPr>
        <p:spPr>
          <a:xfrm flipH="1">
            <a:off x="7353251" y="1217478"/>
            <a:ext cx="226063" cy="7347"/>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テキスト ボックス 44"/>
          <p:cNvSpPr txBox="1"/>
          <p:nvPr/>
        </p:nvSpPr>
        <p:spPr>
          <a:xfrm>
            <a:off x="7547556" y="1078978"/>
            <a:ext cx="492443" cy="276999"/>
          </a:xfrm>
          <a:prstGeom prst="rect">
            <a:avLst/>
          </a:prstGeom>
          <a:noFill/>
        </p:spPr>
        <p:txBody>
          <a:bodyPr wrap="none" rtlCol="0">
            <a:spAutoFit/>
          </a:bodyPr>
          <a:lstStyle/>
          <a:p>
            <a:r>
              <a:rPr kumimoji="1" lang="ja-JP" altLang="en-US" sz="1200" smtClean="0"/>
              <a:t>追加</a:t>
            </a:r>
            <a:endParaRPr kumimoji="1" lang="ja-JP" altLang="en-US" sz="1200"/>
          </a:p>
        </p:txBody>
      </p:sp>
      <p:cxnSp>
        <p:nvCxnSpPr>
          <p:cNvPr id="47" name="直線矢印コネクタ 46"/>
          <p:cNvCxnSpPr/>
          <p:nvPr/>
        </p:nvCxnSpPr>
        <p:spPr>
          <a:xfrm flipH="1" flipV="1">
            <a:off x="6839245" y="1858534"/>
            <a:ext cx="702874" cy="4402"/>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p:cNvSpPr txBox="1"/>
          <p:nvPr/>
        </p:nvSpPr>
        <p:spPr>
          <a:xfrm>
            <a:off x="7481724" y="1729031"/>
            <a:ext cx="1643931" cy="461665"/>
          </a:xfrm>
          <a:prstGeom prst="rect">
            <a:avLst/>
          </a:prstGeom>
          <a:noFill/>
        </p:spPr>
        <p:txBody>
          <a:bodyPr wrap="square" rtlCol="0">
            <a:spAutoFit/>
          </a:bodyPr>
          <a:lstStyle/>
          <a:p>
            <a:r>
              <a:rPr kumimoji="1" lang="ja-JP" altLang="en-US" sz="1200" dirty="0" smtClean="0"/>
              <a:t>更新：作成した</a:t>
            </a:r>
            <a:r>
              <a:rPr kumimoji="1" lang="ja-JP" altLang="en-US" sz="1200" smtClean="0"/>
              <a:t>関数を</a:t>
            </a:r>
            <a:endParaRPr kumimoji="1" lang="en-US" altLang="ja-JP" sz="1200" smtClean="0"/>
          </a:p>
          <a:p>
            <a:r>
              <a:rPr kumimoji="1" lang="ja-JP" altLang="en-US" sz="1200" smtClean="0"/>
              <a:t>使用</a:t>
            </a:r>
            <a:r>
              <a:rPr kumimoji="1" lang="ja-JP" altLang="en-US" sz="1200" dirty="0" smtClean="0"/>
              <a:t>する</a:t>
            </a:r>
            <a:endParaRPr kumimoji="1" lang="ja-JP" altLang="en-US" sz="1200" dirty="0"/>
          </a:p>
        </p:txBody>
      </p:sp>
      <p:sp>
        <p:nvSpPr>
          <p:cNvPr id="51" name="テキスト ボックス 50"/>
          <p:cNvSpPr txBox="1"/>
          <p:nvPr/>
        </p:nvSpPr>
        <p:spPr>
          <a:xfrm>
            <a:off x="-25741" y="3424200"/>
            <a:ext cx="5472973" cy="307777"/>
          </a:xfrm>
          <a:prstGeom prst="rect">
            <a:avLst/>
          </a:prstGeom>
          <a:noFill/>
        </p:spPr>
        <p:txBody>
          <a:bodyPr wrap="none" rtlCol="0">
            <a:spAutoFit/>
          </a:bodyPr>
          <a:lstStyle/>
          <a:p>
            <a:r>
              <a:rPr kumimoji="1" lang="ja-JP" altLang="en-US" sz="1400" smtClean="0"/>
              <a:t>これで全敵機につけることができました。弾丸にも同じ処理を加えよう。</a:t>
            </a:r>
            <a:endParaRPr kumimoji="1" lang="ja-JP" altLang="en-US" sz="1400"/>
          </a:p>
        </p:txBody>
      </p:sp>
      <p:pic>
        <p:nvPicPr>
          <p:cNvPr id="52" name="図 51"/>
          <p:cNvPicPr>
            <a:picLocks noChangeAspect="1"/>
          </p:cNvPicPr>
          <p:nvPr/>
        </p:nvPicPr>
        <p:blipFill>
          <a:blip r:embed="rId9"/>
          <a:stretch>
            <a:fillRect/>
          </a:stretch>
        </p:blipFill>
        <p:spPr>
          <a:xfrm>
            <a:off x="125307" y="3901138"/>
            <a:ext cx="1422358" cy="231221"/>
          </a:xfrm>
          <a:prstGeom prst="rect">
            <a:avLst/>
          </a:prstGeom>
          <a:ln>
            <a:solidFill>
              <a:schemeClr val="tx1"/>
            </a:solidFill>
          </a:ln>
        </p:spPr>
      </p:pic>
      <p:sp>
        <p:nvSpPr>
          <p:cNvPr id="53" name="正方形/長方形 52"/>
          <p:cNvSpPr/>
          <p:nvPr/>
        </p:nvSpPr>
        <p:spPr>
          <a:xfrm>
            <a:off x="31103" y="3661076"/>
            <a:ext cx="1560042" cy="276999"/>
          </a:xfrm>
          <a:prstGeom prst="rect">
            <a:avLst/>
          </a:prstGeom>
        </p:spPr>
        <p:txBody>
          <a:bodyPr wrap="none">
            <a:spAutoFit/>
          </a:bodyPr>
          <a:lstStyle/>
          <a:p>
            <a:r>
              <a:rPr lang="en-US" altLang="ja-JP" sz="1200" smtClean="0"/>
              <a:t>CObjBullteEnemy</a:t>
            </a:r>
            <a:r>
              <a:rPr lang="ja-JP" altLang="en-US" sz="1200" smtClean="0"/>
              <a:t>.</a:t>
            </a:r>
            <a:r>
              <a:rPr lang="ja-JP" altLang="en-US" sz="1200"/>
              <a:t>cpp</a:t>
            </a:r>
          </a:p>
        </p:txBody>
      </p:sp>
      <p:pic>
        <p:nvPicPr>
          <p:cNvPr id="54" name="図 53"/>
          <p:cNvPicPr>
            <a:picLocks noChangeAspect="1"/>
          </p:cNvPicPr>
          <p:nvPr/>
        </p:nvPicPr>
        <p:blipFill>
          <a:blip r:embed="rId10"/>
          <a:stretch>
            <a:fillRect/>
          </a:stretch>
        </p:blipFill>
        <p:spPr>
          <a:xfrm>
            <a:off x="125307" y="4143343"/>
            <a:ext cx="1422358" cy="732730"/>
          </a:xfrm>
          <a:prstGeom prst="rect">
            <a:avLst/>
          </a:prstGeom>
          <a:ln>
            <a:solidFill>
              <a:schemeClr val="tx1"/>
            </a:solidFill>
          </a:ln>
        </p:spPr>
      </p:pic>
      <p:cxnSp>
        <p:nvCxnSpPr>
          <p:cNvPr id="55" name="直線矢印コネクタ 54"/>
          <p:cNvCxnSpPr/>
          <p:nvPr/>
        </p:nvCxnSpPr>
        <p:spPr>
          <a:xfrm flipH="1">
            <a:off x="1392362" y="4040378"/>
            <a:ext cx="327251" cy="1491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6" name="テキスト ボックス 55"/>
          <p:cNvSpPr txBox="1"/>
          <p:nvPr/>
        </p:nvSpPr>
        <p:spPr>
          <a:xfrm>
            <a:off x="1644460" y="3909333"/>
            <a:ext cx="492443" cy="276999"/>
          </a:xfrm>
          <a:prstGeom prst="rect">
            <a:avLst/>
          </a:prstGeom>
          <a:noFill/>
        </p:spPr>
        <p:txBody>
          <a:bodyPr wrap="none" rtlCol="0">
            <a:spAutoFit/>
          </a:bodyPr>
          <a:lstStyle/>
          <a:p>
            <a:r>
              <a:rPr kumimoji="1" lang="ja-JP" altLang="en-US" sz="1200" smtClean="0"/>
              <a:t>追加</a:t>
            </a:r>
            <a:endParaRPr kumimoji="1" lang="ja-JP" altLang="en-US" sz="1200"/>
          </a:p>
        </p:txBody>
      </p:sp>
      <p:cxnSp>
        <p:nvCxnSpPr>
          <p:cNvPr id="58" name="直線矢印コネクタ 57"/>
          <p:cNvCxnSpPr>
            <a:stCxn id="61" idx="1"/>
          </p:cNvCxnSpPr>
          <p:nvPr/>
        </p:nvCxnSpPr>
        <p:spPr>
          <a:xfrm flipH="1">
            <a:off x="1230363" y="4371209"/>
            <a:ext cx="405975" cy="268247"/>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1" name="テキスト ボックス 60"/>
          <p:cNvSpPr txBox="1"/>
          <p:nvPr/>
        </p:nvSpPr>
        <p:spPr>
          <a:xfrm>
            <a:off x="1636338" y="4232709"/>
            <a:ext cx="546885" cy="276999"/>
          </a:xfrm>
          <a:prstGeom prst="rect">
            <a:avLst/>
          </a:prstGeom>
          <a:noFill/>
        </p:spPr>
        <p:txBody>
          <a:bodyPr wrap="square" rtlCol="0">
            <a:spAutoFit/>
          </a:bodyPr>
          <a:lstStyle/>
          <a:p>
            <a:r>
              <a:rPr kumimoji="1" lang="ja-JP" altLang="en-US" sz="1200" smtClean="0"/>
              <a:t>追加</a:t>
            </a:r>
            <a:endParaRPr kumimoji="1" lang="ja-JP" altLang="en-US" sz="1200" dirty="0"/>
          </a:p>
        </p:txBody>
      </p:sp>
      <p:pic>
        <p:nvPicPr>
          <p:cNvPr id="65" name="図 64"/>
          <p:cNvPicPr>
            <a:picLocks noChangeAspect="1"/>
          </p:cNvPicPr>
          <p:nvPr/>
        </p:nvPicPr>
        <p:blipFill>
          <a:blip r:embed="rId11"/>
          <a:stretch>
            <a:fillRect/>
          </a:stretch>
        </p:blipFill>
        <p:spPr>
          <a:xfrm>
            <a:off x="2143449" y="3900118"/>
            <a:ext cx="1873448" cy="258518"/>
          </a:xfrm>
          <a:prstGeom prst="rect">
            <a:avLst/>
          </a:prstGeom>
          <a:ln>
            <a:solidFill>
              <a:schemeClr val="tx1"/>
            </a:solidFill>
          </a:ln>
        </p:spPr>
      </p:pic>
      <p:pic>
        <p:nvPicPr>
          <p:cNvPr id="66" name="図 65"/>
          <p:cNvPicPr>
            <a:picLocks noChangeAspect="1"/>
          </p:cNvPicPr>
          <p:nvPr/>
        </p:nvPicPr>
        <p:blipFill>
          <a:blip r:embed="rId12"/>
          <a:stretch>
            <a:fillRect/>
          </a:stretch>
        </p:blipFill>
        <p:spPr>
          <a:xfrm>
            <a:off x="2147434" y="4158636"/>
            <a:ext cx="1868223" cy="860366"/>
          </a:xfrm>
          <a:prstGeom prst="rect">
            <a:avLst/>
          </a:prstGeom>
          <a:ln>
            <a:solidFill>
              <a:schemeClr val="tx1"/>
            </a:solidFill>
          </a:ln>
        </p:spPr>
      </p:pic>
      <p:cxnSp>
        <p:nvCxnSpPr>
          <p:cNvPr id="67" name="直線矢印コネクタ 66"/>
          <p:cNvCxnSpPr/>
          <p:nvPr/>
        </p:nvCxnSpPr>
        <p:spPr>
          <a:xfrm flipH="1">
            <a:off x="3839201" y="4082020"/>
            <a:ext cx="327251" cy="1491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67"/>
          <p:cNvSpPr txBox="1"/>
          <p:nvPr/>
        </p:nvSpPr>
        <p:spPr>
          <a:xfrm>
            <a:off x="4091299" y="3950975"/>
            <a:ext cx="492443" cy="276999"/>
          </a:xfrm>
          <a:prstGeom prst="rect">
            <a:avLst/>
          </a:prstGeom>
          <a:noFill/>
        </p:spPr>
        <p:txBody>
          <a:bodyPr wrap="none" rtlCol="0">
            <a:spAutoFit/>
          </a:bodyPr>
          <a:lstStyle/>
          <a:p>
            <a:r>
              <a:rPr kumimoji="1" lang="ja-JP" altLang="en-US" sz="1200" smtClean="0"/>
              <a:t>追加</a:t>
            </a:r>
            <a:endParaRPr kumimoji="1" lang="ja-JP" altLang="en-US" sz="1200"/>
          </a:p>
        </p:txBody>
      </p:sp>
      <p:cxnSp>
        <p:nvCxnSpPr>
          <p:cNvPr id="69" name="直線矢印コネクタ 68"/>
          <p:cNvCxnSpPr/>
          <p:nvPr/>
        </p:nvCxnSpPr>
        <p:spPr>
          <a:xfrm flipH="1">
            <a:off x="3621149" y="4447993"/>
            <a:ext cx="485494" cy="42706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0" name="テキスト ボックス 69"/>
          <p:cNvSpPr txBox="1"/>
          <p:nvPr/>
        </p:nvSpPr>
        <p:spPr>
          <a:xfrm>
            <a:off x="4091060" y="4302038"/>
            <a:ext cx="546885" cy="276999"/>
          </a:xfrm>
          <a:prstGeom prst="rect">
            <a:avLst/>
          </a:prstGeom>
          <a:noFill/>
        </p:spPr>
        <p:txBody>
          <a:bodyPr wrap="square" rtlCol="0">
            <a:spAutoFit/>
          </a:bodyPr>
          <a:lstStyle/>
          <a:p>
            <a:r>
              <a:rPr kumimoji="1" lang="ja-JP" altLang="en-US" sz="1200" smtClean="0"/>
              <a:t>追加</a:t>
            </a:r>
            <a:endParaRPr kumimoji="1" lang="ja-JP" altLang="en-US" sz="1200" dirty="0"/>
          </a:p>
        </p:txBody>
      </p:sp>
      <p:sp>
        <p:nvSpPr>
          <p:cNvPr id="73" name="正方形/長方形 72"/>
          <p:cNvSpPr/>
          <p:nvPr/>
        </p:nvSpPr>
        <p:spPr>
          <a:xfrm>
            <a:off x="2065923" y="3667797"/>
            <a:ext cx="1464888" cy="276999"/>
          </a:xfrm>
          <a:prstGeom prst="rect">
            <a:avLst/>
          </a:prstGeom>
        </p:spPr>
        <p:txBody>
          <a:bodyPr wrap="none">
            <a:spAutoFit/>
          </a:bodyPr>
          <a:lstStyle/>
          <a:p>
            <a:r>
              <a:rPr lang="ja-JP" altLang="en-US" sz="1200"/>
              <a:t>CObjAngleBullet.cpp</a:t>
            </a:r>
          </a:p>
        </p:txBody>
      </p:sp>
      <p:sp>
        <p:nvSpPr>
          <p:cNvPr id="74" name="正方形/長方形 73"/>
          <p:cNvSpPr/>
          <p:nvPr/>
        </p:nvSpPr>
        <p:spPr>
          <a:xfrm>
            <a:off x="5563090" y="3834633"/>
            <a:ext cx="3340979" cy="738664"/>
          </a:xfrm>
          <a:prstGeom prst="rect">
            <a:avLst/>
          </a:prstGeom>
        </p:spPr>
        <p:txBody>
          <a:bodyPr wrap="none">
            <a:spAutoFit/>
          </a:bodyPr>
          <a:lstStyle/>
          <a:p>
            <a:r>
              <a:rPr lang="en-US" altLang="ja-JP" sz="1400" smtClean="0"/>
              <a:t>CObjBullet.cpp</a:t>
            </a:r>
            <a:r>
              <a:rPr lang="ja-JP" altLang="en-US" sz="1400" smtClean="0"/>
              <a:t>の主人公機の弾丸は</a:t>
            </a:r>
            <a:endParaRPr lang="en-US" altLang="ja-JP" sz="1400" smtClean="0"/>
          </a:p>
          <a:p>
            <a:r>
              <a:rPr lang="ja-JP" altLang="en-US" sz="1400"/>
              <a:t>他</a:t>
            </a:r>
            <a:r>
              <a:rPr lang="ja-JP" altLang="en-US" sz="1400" smtClean="0"/>
              <a:t>の弾丸と方法がちょっと違いがあるので</a:t>
            </a:r>
            <a:endParaRPr lang="en-US" altLang="ja-JP" sz="1400" smtClean="0"/>
          </a:p>
          <a:p>
            <a:r>
              <a:rPr lang="ja-JP" altLang="en-US" sz="1400" smtClean="0"/>
              <a:t>そのままにしておきます</a:t>
            </a:r>
            <a:r>
              <a:rPr lang="ja-JP" altLang="en-US" sz="1400"/>
              <a:t>。</a:t>
            </a:r>
          </a:p>
        </p:txBody>
      </p:sp>
    </p:spTree>
    <p:extLst>
      <p:ext uri="{BB962C8B-B14F-4D97-AF65-F5344CB8AC3E}">
        <p14:creationId xmlns:p14="http://schemas.microsoft.com/office/powerpoint/2010/main" val="20294715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5263" y="0"/>
            <a:ext cx="8386527" cy="523220"/>
          </a:xfrm>
          <a:prstGeom prst="rect">
            <a:avLst/>
          </a:prstGeom>
          <a:noFill/>
        </p:spPr>
        <p:txBody>
          <a:bodyPr wrap="none" rtlCol="0">
            <a:spAutoFit/>
          </a:bodyPr>
          <a:lstStyle/>
          <a:p>
            <a:r>
              <a:rPr kumimoji="1" lang="ja-JP" altLang="en-US" sz="1400" smtClean="0"/>
              <a:t>・</a:t>
            </a:r>
            <a:r>
              <a:rPr kumimoji="1" lang="en-US" altLang="ja-JP" sz="1400" smtClean="0"/>
              <a:t>Window</a:t>
            </a:r>
            <a:r>
              <a:rPr kumimoji="1" lang="ja-JP" altLang="en-US" sz="1400" smtClean="0"/>
              <a:t>の領域外判定も関数化</a:t>
            </a:r>
            <a:endParaRPr kumimoji="1" lang="en-US" altLang="ja-JP" sz="1400" smtClean="0"/>
          </a:p>
          <a:p>
            <a:r>
              <a:rPr lang="ja-JP" altLang="en-US" sz="1400"/>
              <a:t>　</a:t>
            </a:r>
            <a:r>
              <a:rPr lang="en-US" altLang="ja-JP" sz="1400"/>
              <a:t> </a:t>
            </a:r>
            <a:r>
              <a:rPr lang="en-US" altLang="ja-JP" sz="1400" smtClean="0"/>
              <a:t>Window</a:t>
            </a:r>
            <a:r>
              <a:rPr lang="ja-JP" altLang="en-US" sz="1400" smtClean="0"/>
              <a:t>の領域外に出ると</a:t>
            </a:r>
            <a:r>
              <a:rPr lang="en-US" altLang="ja-JP" sz="1400" smtClean="0"/>
              <a:t>Object</a:t>
            </a:r>
            <a:r>
              <a:rPr lang="ja-JP" altLang="en-US" sz="1400" smtClean="0"/>
              <a:t>の破棄命令を出す部分も使用率が高い部分です。これも関数化しましょう。</a:t>
            </a:r>
            <a:endParaRPr kumimoji="1" lang="ja-JP" altLang="en-US" sz="1400"/>
          </a:p>
        </p:txBody>
      </p:sp>
      <p:pic>
        <p:nvPicPr>
          <p:cNvPr id="5" name="図 4"/>
          <p:cNvPicPr>
            <a:picLocks noChangeAspect="1"/>
          </p:cNvPicPr>
          <p:nvPr/>
        </p:nvPicPr>
        <p:blipFill>
          <a:blip r:embed="rId2"/>
          <a:stretch>
            <a:fillRect/>
          </a:stretch>
        </p:blipFill>
        <p:spPr>
          <a:xfrm>
            <a:off x="124184" y="845396"/>
            <a:ext cx="3168352" cy="1924100"/>
          </a:xfrm>
          <a:prstGeom prst="rect">
            <a:avLst/>
          </a:prstGeom>
          <a:ln>
            <a:solidFill>
              <a:schemeClr val="tx1"/>
            </a:solidFill>
          </a:ln>
        </p:spPr>
      </p:pic>
      <p:sp>
        <p:nvSpPr>
          <p:cNvPr id="7" name="テキスト ボックス 6"/>
          <p:cNvSpPr txBox="1"/>
          <p:nvPr/>
        </p:nvSpPr>
        <p:spPr>
          <a:xfrm>
            <a:off x="3347864" y="564824"/>
            <a:ext cx="5895460" cy="307777"/>
          </a:xfrm>
          <a:prstGeom prst="rect">
            <a:avLst/>
          </a:prstGeom>
          <a:noFill/>
        </p:spPr>
        <p:txBody>
          <a:bodyPr wrap="none" rtlCol="0">
            <a:spAutoFit/>
          </a:bodyPr>
          <a:lstStyle/>
          <a:p>
            <a:r>
              <a:rPr lang="en-US" altLang="ja-JP" sz="1400"/>
              <a:t>Window</a:t>
            </a:r>
            <a:r>
              <a:rPr lang="ja-JP" altLang="en-US" sz="1400"/>
              <a:t>の</a:t>
            </a:r>
            <a:r>
              <a:rPr lang="ja-JP" altLang="en-US" sz="1400" smtClean="0"/>
              <a:t>領域外の</a:t>
            </a:r>
            <a:r>
              <a:rPr lang="en-US" altLang="ja-JP" sz="1400" smtClean="0"/>
              <a:t>Check</a:t>
            </a:r>
            <a:r>
              <a:rPr lang="ja-JP" altLang="en-US" sz="1400" smtClean="0"/>
              <a:t>は関数化し破棄命令は</a:t>
            </a:r>
            <a:r>
              <a:rPr lang="en-US" altLang="ja-JP" sz="1400" smtClean="0"/>
              <a:t>Object</a:t>
            </a:r>
            <a:r>
              <a:rPr lang="ja-JP" altLang="en-US" sz="1400" smtClean="0"/>
              <a:t>が行うようにします。</a:t>
            </a:r>
            <a:endParaRPr kumimoji="1" lang="ja-JP" altLang="en-US" sz="1400"/>
          </a:p>
        </p:txBody>
      </p:sp>
      <p:cxnSp>
        <p:nvCxnSpPr>
          <p:cNvPr id="8" name="直線矢印コネクタ 7"/>
          <p:cNvCxnSpPr/>
          <p:nvPr/>
        </p:nvCxnSpPr>
        <p:spPr>
          <a:xfrm>
            <a:off x="3347864" y="1376987"/>
            <a:ext cx="1493458" cy="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3290258" y="1376987"/>
            <a:ext cx="1519968" cy="461665"/>
          </a:xfrm>
          <a:prstGeom prst="rect">
            <a:avLst/>
          </a:prstGeom>
          <a:noFill/>
        </p:spPr>
        <p:txBody>
          <a:bodyPr wrap="none" rtlCol="0">
            <a:spAutoFit/>
          </a:bodyPr>
          <a:lstStyle/>
          <a:p>
            <a:r>
              <a:rPr lang="ja-JP" altLang="en-US" sz="1200"/>
              <a:t>使用</a:t>
            </a:r>
            <a:r>
              <a:rPr lang="ja-JP" altLang="en-US" sz="1200" smtClean="0"/>
              <a:t>する変数や値を</a:t>
            </a:r>
            <a:endParaRPr lang="en-US" altLang="ja-JP" sz="1200" smtClean="0"/>
          </a:p>
          <a:p>
            <a:r>
              <a:rPr lang="ja-JP" altLang="en-US" sz="1200" smtClean="0"/>
              <a:t>取り出す</a:t>
            </a:r>
            <a:endParaRPr kumimoji="1" lang="ja-JP" altLang="en-US" sz="1200"/>
          </a:p>
        </p:txBody>
      </p:sp>
      <p:sp>
        <p:nvSpPr>
          <p:cNvPr id="13" name="テキスト ボックス 12"/>
          <p:cNvSpPr txBox="1"/>
          <p:nvPr/>
        </p:nvSpPr>
        <p:spPr>
          <a:xfrm>
            <a:off x="4872659" y="847163"/>
            <a:ext cx="2308309" cy="1815882"/>
          </a:xfrm>
          <a:prstGeom prst="rect">
            <a:avLst/>
          </a:prstGeom>
          <a:noFill/>
          <a:ln>
            <a:solidFill>
              <a:schemeClr val="tx1"/>
            </a:solidFill>
          </a:ln>
        </p:spPr>
        <p:txBody>
          <a:bodyPr wrap="square" rtlCol="0">
            <a:spAutoFit/>
          </a:bodyPr>
          <a:lstStyle/>
          <a:p>
            <a:r>
              <a:rPr kumimoji="1" lang="ja-JP" altLang="en-US" sz="1400" smtClean="0"/>
              <a:t>変数：位置情報</a:t>
            </a:r>
            <a:endParaRPr kumimoji="1" lang="en-US" altLang="ja-JP" sz="1400" smtClean="0"/>
          </a:p>
          <a:p>
            <a:r>
              <a:rPr lang="ja-JP" altLang="en-US" sz="1400"/>
              <a:t>　</a:t>
            </a:r>
            <a:r>
              <a:rPr lang="en-US" altLang="ja-JP" sz="1400" smtClean="0"/>
              <a:t>m_x</a:t>
            </a:r>
          </a:p>
          <a:p>
            <a:r>
              <a:rPr kumimoji="1" lang="en-US" altLang="ja-JP" sz="1400"/>
              <a:t> </a:t>
            </a:r>
            <a:r>
              <a:rPr kumimoji="1" lang="en-US" altLang="ja-JP" sz="1400" smtClean="0"/>
              <a:t>  m_y</a:t>
            </a:r>
          </a:p>
          <a:p>
            <a:r>
              <a:rPr lang="ja-JP" altLang="en-US" sz="1400" smtClean="0"/>
              <a:t>定数：</a:t>
            </a:r>
            <a:r>
              <a:rPr lang="en-US" altLang="ja-JP" sz="1400" smtClean="0"/>
              <a:t>Window</a:t>
            </a:r>
            <a:r>
              <a:rPr lang="ja-JP" altLang="en-US" sz="1400" smtClean="0"/>
              <a:t>の大きさ</a:t>
            </a:r>
            <a:endParaRPr lang="en-US" altLang="ja-JP" sz="1400" smtClean="0"/>
          </a:p>
          <a:p>
            <a:r>
              <a:rPr kumimoji="1" lang="ja-JP" altLang="en-US" sz="1400"/>
              <a:t>　</a:t>
            </a:r>
            <a:r>
              <a:rPr kumimoji="1" lang="en-US" altLang="ja-JP" sz="1400" smtClean="0"/>
              <a:t>x=  -32.0f</a:t>
            </a:r>
          </a:p>
          <a:p>
            <a:r>
              <a:rPr lang="en-US" altLang="ja-JP" sz="1400"/>
              <a:t> </a:t>
            </a:r>
            <a:r>
              <a:rPr lang="en-US" altLang="ja-JP" sz="1400" smtClean="0"/>
              <a:t>  y=  -32.0f</a:t>
            </a:r>
          </a:p>
          <a:p>
            <a:r>
              <a:rPr kumimoji="1" lang="en-US" altLang="ja-JP" sz="1400"/>
              <a:t> </a:t>
            </a:r>
            <a:r>
              <a:rPr kumimoji="1" lang="en-US" altLang="ja-JP" sz="1400" smtClean="0"/>
              <a:t>  h= 600.0f</a:t>
            </a:r>
          </a:p>
          <a:p>
            <a:r>
              <a:rPr lang="en-US" altLang="ja-JP" sz="1400"/>
              <a:t> </a:t>
            </a:r>
            <a:r>
              <a:rPr lang="en-US" altLang="ja-JP" sz="1400" smtClean="0"/>
              <a:t>  w=800.0f</a:t>
            </a:r>
            <a:endParaRPr kumimoji="1" lang="ja-JP" altLang="en-US" sz="1400"/>
          </a:p>
        </p:txBody>
      </p:sp>
      <p:sp>
        <p:nvSpPr>
          <p:cNvPr id="14" name="テキスト ボックス 13"/>
          <p:cNvSpPr txBox="1"/>
          <p:nvPr/>
        </p:nvSpPr>
        <p:spPr>
          <a:xfrm>
            <a:off x="7236296" y="834876"/>
            <a:ext cx="1239442" cy="738664"/>
          </a:xfrm>
          <a:prstGeom prst="rect">
            <a:avLst/>
          </a:prstGeom>
          <a:noFill/>
          <a:ln>
            <a:solidFill>
              <a:schemeClr val="tx1"/>
            </a:solidFill>
          </a:ln>
        </p:spPr>
        <p:txBody>
          <a:bodyPr wrap="none" rtlCol="0">
            <a:spAutoFit/>
          </a:bodyPr>
          <a:lstStyle/>
          <a:p>
            <a:r>
              <a:rPr lang="ja-JP" altLang="en-US" sz="1400" smtClean="0"/>
              <a:t>返す結果</a:t>
            </a:r>
            <a:endParaRPr lang="en-US" altLang="ja-JP" sz="1400" smtClean="0"/>
          </a:p>
          <a:p>
            <a:r>
              <a:rPr lang="en-US" altLang="ja-JP" sz="1400" smtClean="0"/>
              <a:t>true=</a:t>
            </a:r>
            <a:r>
              <a:rPr lang="ja-JP" altLang="en-US" sz="1400" smtClean="0"/>
              <a:t>領域内</a:t>
            </a:r>
            <a:r>
              <a:rPr kumimoji="1" lang="ja-JP" altLang="en-US" sz="1400"/>
              <a:t>　</a:t>
            </a:r>
            <a:endParaRPr kumimoji="1" lang="en-US" altLang="ja-JP" sz="1400" smtClean="0"/>
          </a:p>
          <a:p>
            <a:r>
              <a:rPr kumimoji="1" lang="en-US" altLang="ja-JP" sz="1400" smtClean="0"/>
              <a:t>false=</a:t>
            </a:r>
            <a:r>
              <a:rPr kumimoji="1" lang="ja-JP" altLang="en-US" sz="1400" smtClean="0"/>
              <a:t>領域外</a:t>
            </a:r>
            <a:endParaRPr kumimoji="1" lang="ja-JP" altLang="en-US" sz="1400"/>
          </a:p>
        </p:txBody>
      </p:sp>
      <p:pic>
        <p:nvPicPr>
          <p:cNvPr id="15" name="図 14"/>
          <p:cNvPicPr>
            <a:picLocks noChangeAspect="1"/>
          </p:cNvPicPr>
          <p:nvPr/>
        </p:nvPicPr>
        <p:blipFill>
          <a:blip r:embed="rId3"/>
          <a:stretch>
            <a:fillRect/>
          </a:stretch>
        </p:blipFill>
        <p:spPr>
          <a:xfrm>
            <a:off x="90902" y="3248216"/>
            <a:ext cx="3655727" cy="851111"/>
          </a:xfrm>
          <a:prstGeom prst="rect">
            <a:avLst/>
          </a:prstGeom>
          <a:ln>
            <a:solidFill>
              <a:schemeClr val="tx1"/>
            </a:solidFill>
          </a:ln>
        </p:spPr>
      </p:pic>
      <p:sp>
        <p:nvSpPr>
          <p:cNvPr id="16" name="テキスト ボックス 15"/>
          <p:cNvSpPr txBox="1"/>
          <p:nvPr/>
        </p:nvSpPr>
        <p:spPr>
          <a:xfrm>
            <a:off x="-5263" y="2783895"/>
            <a:ext cx="1661032" cy="307777"/>
          </a:xfrm>
          <a:prstGeom prst="rect">
            <a:avLst/>
          </a:prstGeom>
          <a:noFill/>
        </p:spPr>
        <p:txBody>
          <a:bodyPr wrap="none" rtlCol="0">
            <a:spAutoFit/>
          </a:bodyPr>
          <a:lstStyle/>
          <a:p>
            <a:r>
              <a:rPr kumimoji="1" lang="ja-JP" altLang="en-US" sz="1400" smtClean="0"/>
              <a:t>・関数の表面を作る</a:t>
            </a:r>
            <a:endParaRPr kumimoji="1" lang="ja-JP" altLang="en-US" sz="1400"/>
          </a:p>
        </p:txBody>
      </p:sp>
      <p:pic>
        <p:nvPicPr>
          <p:cNvPr id="17" name="図 16"/>
          <p:cNvPicPr>
            <a:picLocks noChangeAspect="1"/>
          </p:cNvPicPr>
          <p:nvPr/>
        </p:nvPicPr>
        <p:blipFill>
          <a:blip r:embed="rId4"/>
          <a:stretch>
            <a:fillRect/>
          </a:stretch>
        </p:blipFill>
        <p:spPr>
          <a:xfrm>
            <a:off x="3890646" y="3248216"/>
            <a:ext cx="3655727" cy="597341"/>
          </a:xfrm>
          <a:prstGeom prst="rect">
            <a:avLst/>
          </a:prstGeom>
          <a:ln>
            <a:solidFill>
              <a:schemeClr val="tx1"/>
            </a:solidFill>
          </a:ln>
        </p:spPr>
      </p:pic>
      <p:sp>
        <p:nvSpPr>
          <p:cNvPr id="18" name="正方形/長方形 17"/>
          <p:cNvSpPr/>
          <p:nvPr/>
        </p:nvSpPr>
        <p:spPr>
          <a:xfrm>
            <a:off x="3746629" y="2973242"/>
            <a:ext cx="1337226" cy="307777"/>
          </a:xfrm>
          <a:prstGeom prst="rect">
            <a:avLst/>
          </a:prstGeom>
        </p:spPr>
        <p:txBody>
          <a:bodyPr wrap="none">
            <a:spAutoFit/>
          </a:bodyPr>
          <a:lstStyle/>
          <a:p>
            <a:r>
              <a:rPr lang="ja-JP" altLang="en-US" sz="1400"/>
              <a:t>UtilityModule.h</a:t>
            </a:r>
          </a:p>
        </p:txBody>
      </p:sp>
      <p:sp>
        <p:nvSpPr>
          <p:cNvPr id="19" name="正方形/長方形 18"/>
          <p:cNvSpPr/>
          <p:nvPr/>
        </p:nvSpPr>
        <p:spPr>
          <a:xfrm>
            <a:off x="867" y="2973242"/>
            <a:ext cx="1507144" cy="307777"/>
          </a:xfrm>
          <a:prstGeom prst="rect">
            <a:avLst/>
          </a:prstGeom>
        </p:spPr>
        <p:txBody>
          <a:bodyPr wrap="none">
            <a:spAutoFit/>
          </a:bodyPr>
          <a:lstStyle/>
          <a:p>
            <a:r>
              <a:rPr lang="ja-JP" altLang="en-US" sz="1400"/>
              <a:t>UtilityModule</a:t>
            </a:r>
            <a:r>
              <a:rPr lang="ja-JP" altLang="en-US" sz="1400" smtClean="0"/>
              <a:t>.</a:t>
            </a:r>
            <a:r>
              <a:rPr lang="en-US" altLang="ja-JP" sz="1400" smtClean="0"/>
              <a:t>cpp</a:t>
            </a:r>
            <a:endParaRPr lang="ja-JP" altLang="en-US" sz="1400"/>
          </a:p>
        </p:txBody>
      </p:sp>
      <p:sp>
        <p:nvSpPr>
          <p:cNvPr id="20" name="テキスト ボックス 19"/>
          <p:cNvSpPr txBox="1"/>
          <p:nvPr/>
        </p:nvSpPr>
        <p:spPr>
          <a:xfrm>
            <a:off x="-20864" y="4220412"/>
            <a:ext cx="3842655" cy="307777"/>
          </a:xfrm>
          <a:prstGeom prst="rect">
            <a:avLst/>
          </a:prstGeom>
          <a:noFill/>
        </p:spPr>
        <p:txBody>
          <a:bodyPr wrap="none" rtlCol="0">
            <a:spAutoFit/>
          </a:bodyPr>
          <a:lstStyle/>
          <a:p>
            <a:r>
              <a:rPr lang="ja-JP" altLang="en-US" sz="1400"/>
              <a:t>表面</a:t>
            </a:r>
            <a:r>
              <a:rPr lang="ja-JP" altLang="en-US" sz="1400" smtClean="0"/>
              <a:t>を作ったら、続いて</a:t>
            </a:r>
            <a:r>
              <a:rPr lang="en-US" altLang="ja-JP" sz="1400" smtClean="0"/>
              <a:t>Comment</a:t>
            </a:r>
            <a:r>
              <a:rPr lang="ja-JP" altLang="en-US" sz="1400" smtClean="0"/>
              <a:t>を打ちましょう。</a:t>
            </a:r>
            <a:endParaRPr kumimoji="1" lang="ja-JP" altLang="en-US" sz="1400"/>
          </a:p>
        </p:txBody>
      </p:sp>
    </p:spTree>
    <p:extLst>
      <p:ext uri="{BB962C8B-B14F-4D97-AF65-F5344CB8AC3E}">
        <p14:creationId xmlns:p14="http://schemas.microsoft.com/office/powerpoint/2010/main" val="18049193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07504" y="555526"/>
            <a:ext cx="4032448" cy="2103886"/>
          </a:xfrm>
          <a:prstGeom prst="rect">
            <a:avLst/>
          </a:prstGeom>
          <a:ln>
            <a:solidFill>
              <a:schemeClr val="tx1"/>
            </a:solidFill>
          </a:ln>
        </p:spPr>
      </p:pic>
      <p:sp>
        <p:nvSpPr>
          <p:cNvPr id="6" name="正方形/長方形 5"/>
          <p:cNvSpPr/>
          <p:nvPr/>
        </p:nvSpPr>
        <p:spPr>
          <a:xfrm>
            <a:off x="-29507" y="0"/>
            <a:ext cx="1499065" cy="307777"/>
          </a:xfrm>
          <a:prstGeom prst="rect">
            <a:avLst/>
          </a:prstGeom>
        </p:spPr>
        <p:txBody>
          <a:bodyPr wrap="none">
            <a:spAutoFit/>
          </a:bodyPr>
          <a:lstStyle/>
          <a:p>
            <a:r>
              <a:rPr lang="ja-JP" altLang="en-US" sz="1400" smtClean="0"/>
              <a:t>・</a:t>
            </a:r>
            <a:r>
              <a:rPr lang="en-US" altLang="ja-JP" sz="1400" smtClean="0"/>
              <a:t>Comment</a:t>
            </a:r>
            <a:r>
              <a:rPr lang="ja-JP" altLang="en-US" sz="1400" smtClean="0"/>
              <a:t>を打つ</a:t>
            </a:r>
            <a:endParaRPr lang="ja-JP" altLang="en-US" sz="1400"/>
          </a:p>
        </p:txBody>
      </p:sp>
      <p:pic>
        <p:nvPicPr>
          <p:cNvPr id="8" name="図 7"/>
          <p:cNvPicPr>
            <a:picLocks noChangeAspect="1"/>
          </p:cNvPicPr>
          <p:nvPr/>
        </p:nvPicPr>
        <p:blipFill>
          <a:blip r:embed="rId3"/>
          <a:stretch>
            <a:fillRect/>
          </a:stretch>
        </p:blipFill>
        <p:spPr>
          <a:xfrm>
            <a:off x="94148" y="2971822"/>
            <a:ext cx="6057891" cy="676956"/>
          </a:xfrm>
          <a:prstGeom prst="rect">
            <a:avLst/>
          </a:prstGeom>
          <a:ln>
            <a:solidFill>
              <a:schemeClr val="tx1"/>
            </a:solidFill>
          </a:ln>
        </p:spPr>
      </p:pic>
      <p:cxnSp>
        <p:nvCxnSpPr>
          <p:cNvPr id="9" name="直線矢印コネクタ 8"/>
          <p:cNvCxnSpPr/>
          <p:nvPr/>
        </p:nvCxnSpPr>
        <p:spPr>
          <a:xfrm flipH="1">
            <a:off x="3951984" y="986718"/>
            <a:ext cx="810286" cy="1078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4762270" y="858998"/>
            <a:ext cx="2834066" cy="276999"/>
          </a:xfrm>
          <a:prstGeom prst="rect">
            <a:avLst/>
          </a:prstGeom>
          <a:noFill/>
        </p:spPr>
        <p:txBody>
          <a:bodyPr wrap="square" rtlCol="0">
            <a:spAutoFit/>
          </a:bodyPr>
          <a:lstStyle/>
          <a:p>
            <a:r>
              <a:rPr kumimoji="1" lang="ja-JP" altLang="en-US" sz="1200" dirty="0" smtClean="0"/>
              <a:t>追加：</a:t>
            </a:r>
            <a:r>
              <a:rPr kumimoji="1" lang="en-US" altLang="ja-JP" sz="1200" dirty="0" smtClean="0"/>
              <a:t>Comment</a:t>
            </a:r>
            <a:r>
              <a:rPr lang="ja-JP" altLang="en-US" sz="1200" dirty="0" smtClean="0"/>
              <a:t>はしっかりと書きましょう。</a:t>
            </a:r>
            <a:endParaRPr kumimoji="1" lang="ja-JP" altLang="en-US" sz="1200" dirty="0"/>
          </a:p>
        </p:txBody>
      </p:sp>
      <p:cxnSp>
        <p:nvCxnSpPr>
          <p:cNvPr id="14" name="直線矢印コネクタ 13"/>
          <p:cNvCxnSpPr/>
          <p:nvPr/>
        </p:nvCxnSpPr>
        <p:spPr>
          <a:xfrm flipH="1">
            <a:off x="4762270" y="1505710"/>
            <a:ext cx="241778" cy="1835825"/>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4762270" y="1228711"/>
            <a:ext cx="2834066" cy="276999"/>
          </a:xfrm>
          <a:prstGeom prst="rect">
            <a:avLst/>
          </a:prstGeom>
          <a:noFill/>
        </p:spPr>
        <p:txBody>
          <a:bodyPr wrap="square" rtlCol="0">
            <a:spAutoFit/>
          </a:bodyPr>
          <a:lstStyle/>
          <a:p>
            <a:r>
              <a:rPr kumimoji="1" lang="ja-JP" altLang="en-US" sz="1200" smtClean="0"/>
              <a:t>追加：こっちは省略気味に</a:t>
            </a:r>
            <a:endParaRPr kumimoji="1" lang="ja-JP" altLang="en-US" sz="1200"/>
          </a:p>
        </p:txBody>
      </p:sp>
      <p:sp>
        <p:nvSpPr>
          <p:cNvPr id="19" name="正方形/長方形 18"/>
          <p:cNvSpPr/>
          <p:nvPr/>
        </p:nvSpPr>
        <p:spPr>
          <a:xfrm>
            <a:off x="31177" y="277763"/>
            <a:ext cx="1507144" cy="307777"/>
          </a:xfrm>
          <a:prstGeom prst="rect">
            <a:avLst/>
          </a:prstGeom>
        </p:spPr>
        <p:txBody>
          <a:bodyPr wrap="none">
            <a:spAutoFit/>
          </a:bodyPr>
          <a:lstStyle/>
          <a:p>
            <a:r>
              <a:rPr lang="ja-JP" altLang="en-US" sz="1400"/>
              <a:t>UtilityModule</a:t>
            </a:r>
            <a:r>
              <a:rPr lang="ja-JP" altLang="en-US" sz="1400" smtClean="0"/>
              <a:t>.</a:t>
            </a:r>
            <a:r>
              <a:rPr lang="en-US" altLang="ja-JP" sz="1400" smtClean="0"/>
              <a:t>cpp</a:t>
            </a:r>
            <a:endParaRPr lang="ja-JP" altLang="en-US" sz="1400"/>
          </a:p>
        </p:txBody>
      </p:sp>
      <p:sp>
        <p:nvSpPr>
          <p:cNvPr id="20" name="正方形/長方形 19"/>
          <p:cNvSpPr/>
          <p:nvPr/>
        </p:nvSpPr>
        <p:spPr>
          <a:xfrm>
            <a:off x="0" y="2664045"/>
            <a:ext cx="1337226" cy="307777"/>
          </a:xfrm>
          <a:prstGeom prst="rect">
            <a:avLst/>
          </a:prstGeom>
        </p:spPr>
        <p:txBody>
          <a:bodyPr wrap="none">
            <a:spAutoFit/>
          </a:bodyPr>
          <a:lstStyle/>
          <a:p>
            <a:r>
              <a:rPr lang="ja-JP" altLang="en-US" sz="1400"/>
              <a:t>UtilityModule</a:t>
            </a:r>
            <a:r>
              <a:rPr lang="ja-JP" altLang="en-US" sz="1400" smtClean="0"/>
              <a:t>.</a:t>
            </a:r>
            <a:r>
              <a:rPr lang="en-US" altLang="ja-JP" sz="1400" smtClean="0"/>
              <a:t>h</a:t>
            </a:r>
            <a:endParaRPr lang="ja-JP" altLang="en-US" sz="1400"/>
          </a:p>
        </p:txBody>
      </p:sp>
      <p:sp>
        <p:nvSpPr>
          <p:cNvPr id="24" name="テキスト ボックス 23"/>
          <p:cNvSpPr txBox="1"/>
          <p:nvPr/>
        </p:nvSpPr>
        <p:spPr>
          <a:xfrm>
            <a:off x="81575" y="3813929"/>
            <a:ext cx="8122736" cy="646331"/>
          </a:xfrm>
          <a:prstGeom prst="rect">
            <a:avLst/>
          </a:prstGeom>
          <a:noFill/>
        </p:spPr>
        <p:txBody>
          <a:bodyPr wrap="none" rtlCol="0">
            <a:spAutoFit/>
          </a:bodyPr>
          <a:lstStyle/>
          <a:p>
            <a:r>
              <a:rPr lang="ja-JP" altLang="en-US" dirty="0"/>
              <a:t>特</a:t>
            </a:r>
            <a:r>
              <a:rPr lang="ja-JP" altLang="en-US" dirty="0" smtClean="0"/>
              <a:t>に</a:t>
            </a:r>
            <a:r>
              <a:rPr lang="ja-JP" altLang="ja-JP" dirty="0" smtClean="0"/>
              <a:t>Module</a:t>
            </a:r>
            <a:r>
              <a:rPr lang="ja-JP" altLang="en-US" dirty="0" smtClean="0"/>
              <a:t>は、しっかりと</a:t>
            </a:r>
            <a:r>
              <a:rPr lang="en-US" altLang="ja-JP" dirty="0" smtClean="0"/>
              <a:t>Comment</a:t>
            </a:r>
            <a:r>
              <a:rPr lang="ja-JP" altLang="en-US" dirty="0" smtClean="0"/>
              <a:t>を入れましょう。</a:t>
            </a:r>
            <a:endParaRPr lang="en-US" altLang="ja-JP" dirty="0" smtClean="0"/>
          </a:p>
          <a:p>
            <a:r>
              <a:rPr lang="ja-JP" altLang="en-US" dirty="0" smtClean="0">
                <a:solidFill>
                  <a:srgbClr val="FF0000"/>
                </a:solidFill>
              </a:rPr>
              <a:t>汎用性が高い関数があっても使い方がわからなければ、無駄になってしまいます。</a:t>
            </a:r>
            <a:endParaRPr lang="en-US" altLang="ja-JP" dirty="0" smtClean="0">
              <a:solidFill>
                <a:srgbClr val="FF0000"/>
              </a:solidFill>
            </a:endParaRPr>
          </a:p>
        </p:txBody>
      </p:sp>
    </p:spTree>
    <p:extLst>
      <p:ext uri="{BB962C8B-B14F-4D97-AF65-F5344CB8AC3E}">
        <p14:creationId xmlns:p14="http://schemas.microsoft.com/office/powerpoint/2010/main" val="32102450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685077" cy="307777"/>
          </a:xfrm>
          <a:prstGeom prst="rect">
            <a:avLst/>
          </a:prstGeom>
          <a:noFill/>
        </p:spPr>
        <p:txBody>
          <a:bodyPr wrap="none" rtlCol="0">
            <a:spAutoFit/>
          </a:bodyPr>
          <a:lstStyle/>
          <a:p>
            <a:r>
              <a:rPr kumimoji="1" lang="ja-JP" altLang="en-US" sz="1400" smtClean="0"/>
              <a:t>・中身を作成しよう。</a:t>
            </a:r>
            <a:endParaRPr kumimoji="1" lang="ja-JP" altLang="en-US" sz="1400"/>
          </a:p>
        </p:txBody>
      </p:sp>
      <p:pic>
        <p:nvPicPr>
          <p:cNvPr id="6" name="図 5"/>
          <p:cNvPicPr>
            <a:picLocks noChangeAspect="1"/>
          </p:cNvPicPr>
          <p:nvPr/>
        </p:nvPicPr>
        <p:blipFill>
          <a:blip r:embed="rId2"/>
          <a:stretch>
            <a:fillRect/>
          </a:stretch>
        </p:blipFill>
        <p:spPr>
          <a:xfrm>
            <a:off x="124184" y="845396"/>
            <a:ext cx="3168352" cy="1924100"/>
          </a:xfrm>
          <a:prstGeom prst="rect">
            <a:avLst/>
          </a:prstGeom>
          <a:ln>
            <a:solidFill>
              <a:schemeClr val="tx1"/>
            </a:solidFill>
          </a:ln>
        </p:spPr>
      </p:pic>
      <p:sp>
        <p:nvSpPr>
          <p:cNvPr id="7" name="テキスト ボックス 6"/>
          <p:cNvSpPr txBox="1"/>
          <p:nvPr/>
        </p:nvSpPr>
        <p:spPr>
          <a:xfrm>
            <a:off x="107924" y="2769827"/>
            <a:ext cx="3841501" cy="738664"/>
          </a:xfrm>
          <a:prstGeom prst="rect">
            <a:avLst/>
          </a:prstGeom>
          <a:noFill/>
        </p:spPr>
        <p:txBody>
          <a:bodyPr wrap="none" rtlCol="0">
            <a:spAutoFit/>
          </a:bodyPr>
          <a:lstStyle/>
          <a:p>
            <a:r>
              <a:rPr kumimoji="1" lang="ja-JP" altLang="en-US" sz="1400" smtClean="0"/>
              <a:t>追加：</a:t>
            </a:r>
            <a:r>
              <a:rPr lang="ja-JP" altLang="en-US" sz="1400" smtClean="0"/>
              <a:t>上記</a:t>
            </a:r>
            <a:r>
              <a:rPr lang="ja-JP" altLang="en-US" sz="1400"/>
              <a:t>の</a:t>
            </a:r>
            <a:r>
              <a:rPr lang="en-US" altLang="ja-JP" sz="1400" smtClean="0"/>
              <a:t>algorithm</a:t>
            </a:r>
            <a:r>
              <a:rPr lang="ja-JP" altLang="en-US" sz="1400" smtClean="0"/>
              <a:t>を追加した</a:t>
            </a:r>
            <a:endParaRPr lang="en-US" altLang="ja-JP" sz="1400" smtClean="0"/>
          </a:p>
          <a:p>
            <a:r>
              <a:rPr lang="en-US" altLang="ja-JP" sz="1400" smtClean="0"/>
              <a:t>algorithm</a:t>
            </a:r>
            <a:r>
              <a:rPr lang="ja-JP" altLang="en-US" sz="1400" smtClean="0"/>
              <a:t>に引数を加えることで一つの関数として</a:t>
            </a:r>
            <a:endParaRPr lang="en-US" altLang="ja-JP" sz="1400" smtClean="0"/>
          </a:p>
          <a:p>
            <a:r>
              <a:rPr lang="ja-JP" altLang="en-US" sz="1400" smtClean="0"/>
              <a:t>完成となります。</a:t>
            </a:r>
            <a:endParaRPr lang="ja-JP" altLang="en-US" sz="1400"/>
          </a:p>
        </p:txBody>
      </p:sp>
      <p:cxnSp>
        <p:nvCxnSpPr>
          <p:cNvPr id="8" name="直線矢印コネクタ 7"/>
          <p:cNvCxnSpPr/>
          <p:nvPr/>
        </p:nvCxnSpPr>
        <p:spPr>
          <a:xfrm>
            <a:off x="3253722" y="2931790"/>
            <a:ext cx="814222" cy="1"/>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2" name="図 11"/>
          <p:cNvPicPr>
            <a:picLocks noChangeAspect="1"/>
          </p:cNvPicPr>
          <p:nvPr/>
        </p:nvPicPr>
        <p:blipFill>
          <a:blip r:embed="rId3"/>
          <a:stretch>
            <a:fillRect/>
          </a:stretch>
        </p:blipFill>
        <p:spPr>
          <a:xfrm>
            <a:off x="4161859" y="153888"/>
            <a:ext cx="4552950" cy="4438650"/>
          </a:xfrm>
          <a:prstGeom prst="rect">
            <a:avLst/>
          </a:prstGeom>
          <a:ln>
            <a:solidFill>
              <a:schemeClr val="tx1"/>
            </a:solidFill>
          </a:ln>
        </p:spPr>
      </p:pic>
    </p:spTree>
    <p:extLst>
      <p:ext uri="{BB962C8B-B14F-4D97-AF65-F5344CB8AC3E}">
        <p14:creationId xmlns:p14="http://schemas.microsoft.com/office/powerpoint/2010/main" val="14710231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4112023" cy="307777"/>
          </a:xfrm>
          <a:prstGeom prst="rect">
            <a:avLst/>
          </a:prstGeom>
          <a:noFill/>
        </p:spPr>
        <p:txBody>
          <a:bodyPr wrap="none" rtlCol="0">
            <a:spAutoFit/>
          </a:bodyPr>
          <a:lstStyle/>
          <a:p>
            <a:r>
              <a:rPr kumimoji="1" lang="ja-JP" altLang="en-US" sz="1400" smtClean="0"/>
              <a:t>・使ってみる。せっかく作りましたので利用しましょう。</a:t>
            </a:r>
            <a:endParaRPr kumimoji="1" lang="ja-JP" altLang="en-US" sz="1400"/>
          </a:p>
        </p:txBody>
      </p:sp>
      <p:pic>
        <p:nvPicPr>
          <p:cNvPr id="6" name="図 5"/>
          <p:cNvPicPr>
            <a:picLocks noChangeAspect="1"/>
          </p:cNvPicPr>
          <p:nvPr/>
        </p:nvPicPr>
        <p:blipFill>
          <a:blip r:embed="rId2"/>
          <a:stretch>
            <a:fillRect/>
          </a:stretch>
        </p:blipFill>
        <p:spPr>
          <a:xfrm>
            <a:off x="179512" y="325747"/>
            <a:ext cx="5010150" cy="3286125"/>
          </a:xfrm>
          <a:prstGeom prst="rect">
            <a:avLst/>
          </a:prstGeom>
          <a:ln>
            <a:solidFill>
              <a:schemeClr val="tx1"/>
            </a:solidFill>
          </a:ln>
        </p:spPr>
      </p:pic>
      <p:cxnSp>
        <p:nvCxnSpPr>
          <p:cNvPr id="7" name="直線矢印コネクタ 6"/>
          <p:cNvCxnSpPr/>
          <p:nvPr/>
        </p:nvCxnSpPr>
        <p:spPr>
          <a:xfrm flipH="1">
            <a:off x="5585629" y="1939305"/>
            <a:ext cx="481922" cy="242902"/>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正方形/長方形 8"/>
          <p:cNvSpPr/>
          <p:nvPr/>
        </p:nvSpPr>
        <p:spPr>
          <a:xfrm>
            <a:off x="5245380" y="1707654"/>
            <a:ext cx="334732" cy="105995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5245168" y="1615484"/>
            <a:ext cx="149669" cy="11521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6059203" y="1825378"/>
            <a:ext cx="2972289" cy="523220"/>
          </a:xfrm>
          <a:prstGeom prst="rect">
            <a:avLst/>
          </a:prstGeom>
          <a:noFill/>
        </p:spPr>
        <p:txBody>
          <a:bodyPr wrap="none" rtlCol="0">
            <a:spAutoFit/>
          </a:bodyPr>
          <a:lstStyle/>
          <a:p>
            <a:r>
              <a:rPr kumimoji="1" lang="ja-JP" altLang="en-US" sz="1400" smtClean="0"/>
              <a:t>更新：領域判定部分を関数にした</a:t>
            </a:r>
            <a:endParaRPr kumimoji="1" lang="en-US" altLang="ja-JP" sz="1400" smtClean="0"/>
          </a:p>
          <a:p>
            <a:r>
              <a:rPr lang="ja-JP" altLang="en-US" sz="1400" smtClean="0"/>
              <a:t>これで一括管理が可能になりました。</a:t>
            </a:r>
            <a:endParaRPr kumimoji="1" lang="ja-JP" altLang="en-US" sz="1400"/>
          </a:p>
        </p:txBody>
      </p:sp>
      <p:sp>
        <p:nvSpPr>
          <p:cNvPr id="13" name="テキスト ボックス 12"/>
          <p:cNvSpPr txBox="1"/>
          <p:nvPr/>
        </p:nvSpPr>
        <p:spPr>
          <a:xfrm>
            <a:off x="105294" y="3629842"/>
            <a:ext cx="5607625" cy="307777"/>
          </a:xfrm>
          <a:prstGeom prst="rect">
            <a:avLst/>
          </a:prstGeom>
          <a:noFill/>
        </p:spPr>
        <p:txBody>
          <a:bodyPr wrap="none" rtlCol="0">
            <a:spAutoFit/>
          </a:bodyPr>
          <a:lstStyle/>
          <a:p>
            <a:r>
              <a:rPr kumimoji="1" lang="ja-JP" altLang="en-US" sz="1400" smtClean="0"/>
              <a:t>領域外に出たら破棄される敵機や弾丸にもこの関数を適応させましょう。</a:t>
            </a:r>
            <a:endParaRPr kumimoji="1" lang="ja-JP" altLang="en-US" sz="1400"/>
          </a:p>
        </p:txBody>
      </p:sp>
    </p:spTree>
    <p:extLst>
      <p:ext uri="{BB962C8B-B14F-4D97-AF65-F5344CB8AC3E}">
        <p14:creationId xmlns:p14="http://schemas.microsoft.com/office/powerpoint/2010/main" val="7820173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6512" y="0"/>
            <a:ext cx="1864613" cy="307777"/>
          </a:xfrm>
          <a:prstGeom prst="rect">
            <a:avLst/>
          </a:prstGeom>
          <a:noFill/>
        </p:spPr>
        <p:txBody>
          <a:bodyPr wrap="none" rtlCol="0">
            <a:spAutoFit/>
          </a:bodyPr>
          <a:lstStyle/>
          <a:p>
            <a:r>
              <a:rPr kumimoji="1" lang="ja-JP" altLang="en-US" sz="1400" smtClean="0"/>
              <a:t>・関数を適用させよう。</a:t>
            </a:r>
            <a:endParaRPr kumimoji="1" lang="ja-JP" altLang="en-US" sz="1400"/>
          </a:p>
        </p:txBody>
      </p:sp>
      <p:pic>
        <p:nvPicPr>
          <p:cNvPr id="5" name="図 4"/>
          <p:cNvPicPr>
            <a:picLocks noChangeAspect="1"/>
          </p:cNvPicPr>
          <p:nvPr/>
        </p:nvPicPr>
        <p:blipFill>
          <a:blip r:embed="rId2"/>
          <a:stretch>
            <a:fillRect/>
          </a:stretch>
        </p:blipFill>
        <p:spPr>
          <a:xfrm>
            <a:off x="76789" y="515243"/>
            <a:ext cx="3312368" cy="1130526"/>
          </a:xfrm>
          <a:prstGeom prst="rect">
            <a:avLst/>
          </a:prstGeom>
          <a:ln>
            <a:solidFill>
              <a:schemeClr val="tx1"/>
            </a:solidFill>
          </a:ln>
        </p:spPr>
      </p:pic>
      <p:cxnSp>
        <p:nvCxnSpPr>
          <p:cNvPr id="6" name="直線矢印コネクタ 5"/>
          <p:cNvCxnSpPr/>
          <p:nvPr/>
        </p:nvCxnSpPr>
        <p:spPr>
          <a:xfrm flipH="1" flipV="1">
            <a:off x="1119496" y="1052723"/>
            <a:ext cx="144016" cy="195098"/>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1052707" y="1275606"/>
            <a:ext cx="2286058" cy="276999"/>
          </a:xfrm>
          <a:prstGeom prst="rect">
            <a:avLst/>
          </a:prstGeom>
          <a:solidFill>
            <a:schemeClr val="bg1"/>
          </a:solidFill>
          <a:ln>
            <a:solidFill>
              <a:schemeClr val="tx1"/>
            </a:solidFill>
          </a:ln>
        </p:spPr>
        <p:txBody>
          <a:bodyPr wrap="square" rtlCol="0">
            <a:spAutoFit/>
          </a:bodyPr>
          <a:lstStyle/>
          <a:p>
            <a:r>
              <a:rPr lang="ja-JP" altLang="en-US" sz="1200" smtClean="0"/>
              <a:t>更新：領域判定を関数に任せる</a:t>
            </a:r>
            <a:endParaRPr kumimoji="1" lang="ja-JP" altLang="en-US" sz="1200"/>
          </a:p>
        </p:txBody>
      </p:sp>
      <p:sp>
        <p:nvSpPr>
          <p:cNvPr id="8" name="正方形/長方形 7"/>
          <p:cNvSpPr/>
          <p:nvPr/>
        </p:nvSpPr>
        <p:spPr>
          <a:xfrm>
            <a:off x="12376" y="267494"/>
            <a:ext cx="1080552" cy="276999"/>
          </a:xfrm>
          <a:prstGeom prst="rect">
            <a:avLst/>
          </a:prstGeom>
        </p:spPr>
        <p:txBody>
          <a:bodyPr wrap="none">
            <a:spAutoFit/>
          </a:bodyPr>
          <a:lstStyle/>
          <a:p>
            <a:r>
              <a:rPr lang="ja-JP" altLang="en-US" sz="1200"/>
              <a:t>ObjEnemy.cpp</a:t>
            </a:r>
          </a:p>
        </p:txBody>
      </p:sp>
      <p:pic>
        <p:nvPicPr>
          <p:cNvPr id="10" name="図 9"/>
          <p:cNvPicPr>
            <a:picLocks noChangeAspect="1"/>
          </p:cNvPicPr>
          <p:nvPr/>
        </p:nvPicPr>
        <p:blipFill>
          <a:blip r:embed="rId3"/>
          <a:stretch>
            <a:fillRect/>
          </a:stretch>
        </p:blipFill>
        <p:spPr>
          <a:xfrm>
            <a:off x="94138" y="1893518"/>
            <a:ext cx="3295019" cy="1058099"/>
          </a:xfrm>
          <a:prstGeom prst="rect">
            <a:avLst/>
          </a:prstGeom>
          <a:ln>
            <a:solidFill>
              <a:schemeClr val="tx1"/>
            </a:solidFill>
          </a:ln>
        </p:spPr>
      </p:pic>
      <p:sp>
        <p:nvSpPr>
          <p:cNvPr id="11" name="正方形/長方形 10"/>
          <p:cNvSpPr/>
          <p:nvPr/>
        </p:nvSpPr>
        <p:spPr>
          <a:xfrm>
            <a:off x="12376" y="1616519"/>
            <a:ext cx="1640129" cy="276999"/>
          </a:xfrm>
          <a:prstGeom prst="rect">
            <a:avLst/>
          </a:prstGeom>
        </p:spPr>
        <p:txBody>
          <a:bodyPr wrap="none">
            <a:spAutoFit/>
          </a:bodyPr>
          <a:lstStyle/>
          <a:p>
            <a:r>
              <a:rPr lang="ja-JP" altLang="en-US" sz="1200"/>
              <a:t>ObjDiffusionEnemy.cpp</a:t>
            </a:r>
          </a:p>
        </p:txBody>
      </p:sp>
      <p:cxnSp>
        <p:nvCxnSpPr>
          <p:cNvPr id="12" name="直線矢印コネクタ 11"/>
          <p:cNvCxnSpPr/>
          <p:nvPr/>
        </p:nvCxnSpPr>
        <p:spPr>
          <a:xfrm flipH="1" flipV="1">
            <a:off x="1119496" y="2350218"/>
            <a:ext cx="180020" cy="147168"/>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1067785" y="2523174"/>
            <a:ext cx="2286058" cy="276999"/>
          </a:xfrm>
          <a:prstGeom prst="rect">
            <a:avLst/>
          </a:prstGeom>
          <a:solidFill>
            <a:schemeClr val="bg1"/>
          </a:solidFill>
          <a:ln>
            <a:solidFill>
              <a:schemeClr val="tx1"/>
            </a:solidFill>
          </a:ln>
        </p:spPr>
        <p:txBody>
          <a:bodyPr wrap="square" rtlCol="0">
            <a:spAutoFit/>
          </a:bodyPr>
          <a:lstStyle/>
          <a:p>
            <a:r>
              <a:rPr lang="ja-JP" altLang="en-US" sz="1200" smtClean="0"/>
              <a:t>更新：領域判定を関数に任せる</a:t>
            </a:r>
            <a:endParaRPr kumimoji="1" lang="ja-JP" altLang="en-US" sz="1200"/>
          </a:p>
        </p:txBody>
      </p:sp>
      <p:pic>
        <p:nvPicPr>
          <p:cNvPr id="16" name="図 15"/>
          <p:cNvPicPr>
            <a:picLocks noChangeAspect="1"/>
          </p:cNvPicPr>
          <p:nvPr/>
        </p:nvPicPr>
        <p:blipFill>
          <a:blip r:embed="rId4"/>
          <a:stretch>
            <a:fillRect/>
          </a:stretch>
        </p:blipFill>
        <p:spPr>
          <a:xfrm>
            <a:off x="94138" y="3202286"/>
            <a:ext cx="3295019" cy="1446422"/>
          </a:xfrm>
          <a:prstGeom prst="rect">
            <a:avLst/>
          </a:prstGeom>
          <a:ln>
            <a:solidFill>
              <a:schemeClr val="tx1"/>
            </a:solidFill>
          </a:ln>
        </p:spPr>
      </p:pic>
      <p:sp>
        <p:nvSpPr>
          <p:cNvPr id="17" name="正方形/長方形 16"/>
          <p:cNvSpPr/>
          <p:nvPr/>
        </p:nvSpPr>
        <p:spPr>
          <a:xfrm>
            <a:off x="12376" y="2951617"/>
            <a:ext cx="1474956" cy="276999"/>
          </a:xfrm>
          <a:prstGeom prst="rect">
            <a:avLst/>
          </a:prstGeom>
        </p:spPr>
        <p:txBody>
          <a:bodyPr wrap="none">
            <a:spAutoFit/>
          </a:bodyPr>
          <a:lstStyle/>
          <a:p>
            <a:r>
              <a:rPr lang="ja-JP" altLang="en-US" sz="1200"/>
              <a:t>ObjAttackEnemy.cpp</a:t>
            </a:r>
          </a:p>
        </p:txBody>
      </p:sp>
      <p:cxnSp>
        <p:nvCxnSpPr>
          <p:cNvPr id="18" name="直線矢印コネクタ 17"/>
          <p:cNvCxnSpPr/>
          <p:nvPr/>
        </p:nvCxnSpPr>
        <p:spPr>
          <a:xfrm flipV="1">
            <a:off x="1209506" y="4286715"/>
            <a:ext cx="28472" cy="445275"/>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685072" y="4731990"/>
            <a:ext cx="2286058" cy="461665"/>
          </a:xfrm>
          <a:prstGeom prst="rect">
            <a:avLst/>
          </a:prstGeom>
          <a:noFill/>
        </p:spPr>
        <p:txBody>
          <a:bodyPr wrap="square" rtlCol="0">
            <a:spAutoFit/>
          </a:bodyPr>
          <a:lstStyle/>
          <a:p>
            <a:r>
              <a:rPr lang="ja-JP" altLang="en-US" sz="1200"/>
              <a:t>追加</a:t>
            </a:r>
            <a:r>
              <a:rPr lang="ja-JP" altLang="en-US" sz="1200" smtClean="0"/>
              <a:t>：領域判定がなかったので追加しました。</a:t>
            </a:r>
            <a:endParaRPr kumimoji="1" lang="ja-JP" altLang="en-US" sz="1200"/>
          </a:p>
        </p:txBody>
      </p:sp>
      <p:pic>
        <p:nvPicPr>
          <p:cNvPr id="21" name="図 20"/>
          <p:cNvPicPr>
            <a:picLocks noChangeAspect="1"/>
          </p:cNvPicPr>
          <p:nvPr/>
        </p:nvPicPr>
        <p:blipFill>
          <a:blip r:embed="rId5"/>
          <a:stretch>
            <a:fillRect/>
          </a:stretch>
        </p:blipFill>
        <p:spPr>
          <a:xfrm>
            <a:off x="3635897" y="513376"/>
            <a:ext cx="3456384" cy="754512"/>
          </a:xfrm>
          <a:prstGeom prst="rect">
            <a:avLst/>
          </a:prstGeom>
          <a:ln>
            <a:solidFill>
              <a:schemeClr val="tx1"/>
            </a:solidFill>
          </a:ln>
        </p:spPr>
      </p:pic>
      <p:sp>
        <p:nvSpPr>
          <p:cNvPr id="27" name="正方形/長方形 26"/>
          <p:cNvSpPr/>
          <p:nvPr/>
        </p:nvSpPr>
        <p:spPr>
          <a:xfrm>
            <a:off x="3563888" y="267493"/>
            <a:ext cx="1346907" cy="276999"/>
          </a:xfrm>
          <a:prstGeom prst="rect">
            <a:avLst/>
          </a:prstGeom>
        </p:spPr>
        <p:txBody>
          <a:bodyPr wrap="none">
            <a:spAutoFit/>
          </a:bodyPr>
          <a:lstStyle/>
          <a:p>
            <a:r>
              <a:rPr lang="ja-JP" altLang="en-US" sz="1200"/>
              <a:t>CObjSinEnemy.cpp</a:t>
            </a:r>
          </a:p>
        </p:txBody>
      </p:sp>
      <p:cxnSp>
        <p:nvCxnSpPr>
          <p:cNvPr id="28" name="直線矢印コネクタ 27"/>
          <p:cNvCxnSpPr/>
          <p:nvPr/>
        </p:nvCxnSpPr>
        <p:spPr>
          <a:xfrm flipH="1" flipV="1">
            <a:off x="4623924" y="751595"/>
            <a:ext cx="144016" cy="195098"/>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p:cNvSpPr txBox="1"/>
          <p:nvPr/>
        </p:nvSpPr>
        <p:spPr>
          <a:xfrm>
            <a:off x="4716016" y="972085"/>
            <a:ext cx="2286058" cy="276999"/>
          </a:xfrm>
          <a:prstGeom prst="rect">
            <a:avLst/>
          </a:prstGeom>
          <a:solidFill>
            <a:schemeClr val="bg1"/>
          </a:solidFill>
          <a:ln>
            <a:solidFill>
              <a:schemeClr val="tx1"/>
            </a:solidFill>
          </a:ln>
        </p:spPr>
        <p:txBody>
          <a:bodyPr wrap="square" rtlCol="0">
            <a:spAutoFit/>
          </a:bodyPr>
          <a:lstStyle/>
          <a:p>
            <a:r>
              <a:rPr lang="ja-JP" altLang="en-US" sz="1200" smtClean="0"/>
              <a:t>更新：領域判定を関数に任せる</a:t>
            </a:r>
            <a:endParaRPr kumimoji="1" lang="ja-JP" altLang="en-US" sz="1200"/>
          </a:p>
        </p:txBody>
      </p:sp>
      <p:pic>
        <p:nvPicPr>
          <p:cNvPr id="2" name="図 1"/>
          <p:cNvPicPr>
            <a:picLocks noChangeAspect="1"/>
          </p:cNvPicPr>
          <p:nvPr/>
        </p:nvPicPr>
        <p:blipFill>
          <a:blip r:embed="rId6"/>
          <a:stretch>
            <a:fillRect/>
          </a:stretch>
        </p:blipFill>
        <p:spPr>
          <a:xfrm>
            <a:off x="3635897" y="1513771"/>
            <a:ext cx="3501499" cy="734530"/>
          </a:xfrm>
          <a:prstGeom prst="rect">
            <a:avLst/>
          </a:prstGeom>
          <a:ln>
            <a:solidFill>
              <a:schemeClr val="tx1"/>
            </a:solidFill>
          </a:ln>
        </p:spPr>
      </p:pic>
      <p:sp>
        <p:nvSpPr>
          <p:cNvPr id="3" name="正方形/長方形 2"/>
          <p:cNvSpPr/>
          <p:nvPr/>
        </p:nvSpPr>
        <p:spPr>
          <a:xfrm>
            <a:off x="3553898" y="1266902"/>
            <a:ext cx="1521570" cy="276999"/>
          </a:xfrm>
          <a:prstGeom prst="rect">
            <a:avLst/>
          </a:prstGeom>
        </p:spPr>
        <p:txBody>
          <a:bodyPr wrap="none">
            <a:spAutoFit/>
          </a:bodyPr>
          <a:lstStyle/>
          <a:p>
            <a:r>
              <a:rPr lang="ja-JP" altLang="en-US" sz="1200"/>
              <a:t>CObjBullteEnemy.cpp</a:t>
            </a:r>
          </a:p>
        </p:txBody>
      </p:sp>
      <p:cxnSp>
        <p:nvCxnSpPr>
          <p:cNvPr id="22" name="直線矢印コネクタ 21"/>
          <p:cNvCxnSpPr/>
          <p:nvPr/>
        </p:nvCxnSpPr>
        <p:spPr>
          <a:xfrm flipH="1" flipV="1">
            <a:off x="4714131" y="1726340"/>
            <a:ext cx="144016" cy="195098"/>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4806223" y="1946830"/>
            <a:ext cx="2286058" cy="276999"/>
          </a:xfrm>
          <a:prstGeom prst="rect">
            <a:avLst/>
          </a:prstGeom>
          <a:solidFill>
            <a:schemeClr val="bg1"/>
          </a:solidFill>
          <a:ln>
            <a:solidFill>
              <a:schemeClr val="tx1"/>
            </a:solidFill>
          </a:ln>
        </p:spPr>
        <p:txBody>
          <a:bodyPr wrap="square" rtlCol="0">
            <a:spAutoFit/>
          </a:bodyPr>
          <a:lstStyle/>
          <a:p>
            <a:r>
              <a:rPr lang="ja-JP" altLang="en-US" sz="1200" smtClean="0"/>
              <a:t>更新：領域判定を関数に任せる</a:t>
            </a:r>
            <a:endParaRPr kumimoji="1" lang="ja-JP" altLang="en-US" sz="1200"/>
          </a:p>
        </p:txBody>
      </p:sp>
      <p:pic>
        <p:nvPicPr>
          <p:cNvPr id="9" name="図 8"/>
          <p:cNvPicPr>
            <a:picLocks noChangeAspect="1"/>
          </p:cNvPicPr>
          <p:nvPr/>
        </p:nvPicPr>
        <p:blipFill>
          <a:blip r:embed="rId7"/>
          <a:stretch>
            <a:fillRect/>
          </a:stretch>
        </p:blipFill>
        <p:spPr>
          <a:xfrm>
            <a:off x="3635897" y="2572216"/>
            <a:ext cx="1708373" cy="258036"/>
          </a:xfrm>
          <a:prstGeom prst="rect">
            <a:avLst/>
          </a:prstGeom>
        </p:spPr>
      </p:pic>
      <p:pic>
        <p:nvPicPr>
          <p:cNvPr id="14" name="図 13"/>
          <p:cNvPicPr>
            <a:picLocks noChangeAspect="1"/>
          </p:cNvPicPr>
          <p:nvPr/>
        </p:nvPicPr>
        <p:blipFill>
          <a:blip r:embed="rId8"/>
          <a:stretch>
            <a:fillRect/>
          </a:stretch>
        </p:blipFill>
        <p:spPr>
          <a:xfrm>
            <a:off x="3649245" y="2944422"/>
            <a:ext cx="3488151" cy="774309"/>
          </a:xfrm>
          <a:prstGeom prst="rect">
            <a:avLst/>
          </a:prstGeom>
        </p:spPr>
      </p:pic>
      <p:cxnSp>
        <p:nvCxnSpPr>
          <p:cNvPr id="25" name="直線矢印コネクタ 24"/>
          <p:cNvCxnSpPr>
            <a:stCxn id="30" idx="1"/>
          </p:cNvCxnSpPr>
          <p:nvPr/>
        </p:nvCxnSpPr>
        <p:spPr>
          <a:xfrm flipH="1">
            <a:off x="5381298" y="2700530"/>
            <a:ext cx="330553" cy="89259"/>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p:cNvSpPr txBox="1"/>
          <p:nvPr/>
        </p:nvSpPr>
        <p:spPr>
          <a:xfrm>
            <a:off x="5711851" y="2562030"/>
            <a:ext cx="504056" cy="276999"/>
          </a:xfrm>
          <a:prstGeom prst="rect">
            <a:avLst/>
          </a:prstGeom>
          <a:solidFill>
            <a:schemeClr val="bg1"/>
          </a:solidFill>
          <a:ln>
            <a:solidFill>
              <a:schemeClr val="tx1"/>
            </a:solidFill>
          </a:ln>
        </p:spPr>
        <p:txBody>
          <a:bodyPr wrap="square" rtlCol="0">
            <a:spAutoFit/>
          </a:bodyPr>
          <a:lstStyle/>
          <a:p>
            <a:r>
              <a:rPr lang="ja-JP" altLang="en-US" sz="1200"/>
              <a:t>追加</a:t>
            </a:r>
            <a:endParaRPr kumimoji="1" lang="ja-JP" altLang="en-US" sz="1200"/>
          </a:p>
        </p:txBody>
      </p:sp>
      <p:cxnSp>
        <p:nvCxnSpPr>
          <p:cNvPr id="31" name="直線矢印コネクタ 30"/>
          <p:cNvCxnSpPr/>
          <p:nvPr/>
        </p:nvCxnSpPr>
        <p:spPr>
          <a:xfrm flipH="1" flipV="1">
            <a:off x="4714131" y="3195992"/>
            <a:ext cx="144016" cy="195098"/>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p:cNvSpPr txBox="1"/>
          <p:nvPr/>
        </p:nvSpPr>
        <p:spPr>
          <a:xfrm>
            <a:off x="4806223" y="3416482"/>
            <a:ext cx="2286058" cy="276999"/>
          </a:xfrm>
          <a:prstGeom prst="rect">
            <a:avLst/>
          </a:prstGeom>
          <a:solidFill>
            <a:schemeClr val="bg1"/>
          </a:solidFill>
          <a:ln>
            <a:solidFill>
              <a:schemeClr val="tx1"/>
            </a:solidFill>
          </a:ln>
        </p:spPr>
        <p:txBody>
          <a:bodyPr wrap="square" rtlCol="0">
            <a:spAutoFit/>
          </a:bodyPr>
          <a:lstStyle/>
          <a:p>
            <a:r>
              <a:rPr lang="ja-JP" altLang="en-US" sz="1200" smtClean="0"/>
              <a:t>更新：領域判定を関数に任せる</a:t>
            </a:r>
            <a:endParaRPr kumimoji="1" lang="ja-JP" altLang="en-US" sz="1200"/>
          </a:p>
        </p:txBody>
      </p:sp>
      <p:sp>
        <p:nvSpPr>
          <p:cNvPr id="20" name="正方形/長方形 19"/>
          <p:cNvSpPr/>
          <p:nvPr/>
        </p:nvSpPr>
        <p:spPr>
          <a:xfrm>
            <a:off x="3649245" y="2497386"/>
            <a:ext cx="3488151" cy="12213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p:nvSpPr>
        <p:spPr>
          <a:xfrm>
            <a:off x="3569888" y="2257802"/>
            <a:ext cx="1110625" cy="276999"/>
          </a:xfrm>
          <a:prstGeom prst="rect">
            <a:avLst/>
          </a:prstGeom>
        </p:spPr>
        <p:txBody>
          <a:bodyPr wrap="none">
            <a:spAutoFit/>
          </a:bodyPr>
          <a:lstStyle/>
          <a:p>
            <a:r>
              <a:rPr lang="ja-JP" altLang="en-US" sz="1200"/>
              <a:t>CObjBullet.cpp</a:t>
            </a:r>
          </a:p>
        </p:txBody>
      </p:sp>
      <p:cxnSp>
        <p:nvCxnSpPr>
          <p:cNvPr id="33" name="直線コネクタ 32"/>
          <p:cNvCxnSpPr/>
          <p:nvPr/>
        </p:nvCxnSpPr>
        <p:spPr>
          <a:xfrm flipV="1">
            <a:off x="3635897" y="2885541"/>
            <a:ext cx="3501499" cy="195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テキスト ボックス 34"/>
          <p:cNvSpPr txBox="1"/>
          <p:nvPr/>
        </p:nvSpPr>
        <p:spPr>
          <a:xfrm>
            <a:off x="3553898" y="3848161"/>
            <a:ext cx="5212453" cy="461665"/>
          </a:xfrm>
          <a:prstGeom prst="rect">
            <a:avLst/>
          </a:prstGeom>
          <a:noFill/>
        </p:spPr>
        <p:txBody>
          <a:bodyPr wrap="none" rtlCol="0">
            <a:spAutoFit/>
          </a:bodyPr>
          <a:lstStyle/>
          <a:p>
            <a:r>
              <a:rPr kumimoji="1" lang="ja-JP" altLang="en-US" sz="1200" smtClean="0"/>
              <a:t>今後は、汎用性が高い</a:t>
            </a:r>
            <a:r>
              <a:rPr kumimoji="1" lang="en-US" altLang="ja-JP" sz="1200" smtClean="0"/>
              <a:t>program</a:t>
            </a:r>
            <a:r>
              <a:rPr kumimoji="1" lang="ja-JP" altLang="en-US" sz="1200" smtClean="0"/>
              <a:t>が出てきたら、関数化し</a:t>
            </a:r>
            <a:r>
              <a:rPr lang="ja-JP" altLang="ja-JP" sz="1200" smtClean="0"/>
              <a:t>Module</a:t>
            </a:r>
            <a:r>
              <a:rPr lang="ja-JP" altLang="en-US" sz="1200" smtClean="0"/>
              <a:t>の量を増やして</a:t>
            </a:r>
            <a:endParaRPr lang="en-US" altLang="ja-JP" sz="1200" smtClean="0"/>
          </a:p>
          <a:p>
            <a:r>
              <a:rPr kumimoji="1" lang="ja-JP" altLang="en-US" sz="1200" smtClean="0"/>
              <a:t>いきましょう</a:t>
            </a:r>
            <a:r>
              <a:rPr kumimoji="1" lang="ja-JP" altLang="en-US" sz="1200"/>
              <a:t>。</a:t>
            </a:r>
          </a:p>
        </p:txBody>
      </p:sp>
      <p:pic>
        <p:nvPicPr>
          <p:cNvPr id="26" name="図 25"/>
          <p:cNvPicPr>
            <a:picLocks noChangeAspect="1"/>
          </p:cNvPicPr>
          <p:nvPr/>
        </p:nvPicPr>
        <p:blipFill>
          <a:blip r:embed="rId9"/>
          <a:stretch>
            <a:fillRect/>
          </a:stretch>
        </p:blipFill>
        <p:spPr>
          <a:xfrm>
            <a:off x="3597899" y="4334170"/>
            <a:ext cx="3710405" cy="793116"/>
          </a:xfrm>
          <a:prstGeom prst="rect">
            <a:avLst/>
          </a:prstGeom>
          <a:ln>
            <a:solidFill>
              <a:schemeClr val="tx1"/>
            </a:solidFill>
          </a:ln>
        </p:spPr>
      </p:pic>
      <p:sp>
        <p:nvSpPr>
          <p:cNvPr id="36" name="テキスト ボックス 35"/>
          <p:cNvSpPr txBox="1"/>
          <p:nvPr/>
        </p:nvSpPr>
        <p:spPr>
          <a:xfrm>
            <a:off x="3747964" y="4730728"/>
            <a:ext cx="821572" cy="338554"/>
          </a:xfrm>
          <a:prstGeom prst="rect">
            <a:avLst/>
          </a:prstGeom>
          <a:noFill/>
        </p:spPr>
        <p:txBody>
          <a:bodyPr wrap="none" rtlCol="0">
            <a:spAutoFit/>
          </a:bodyPr>
          <a:lstStyle/>
          <a:p>
            <a:r>
              <a:rPr lang="ja-JP" altLang="en-US" sz="1600"/>
              <a:t>ｒ</a:t>
            </a:r>
            <a:r>
              <a:rPr kumimoji="1" lang="en-US" altLang="ja-JP" sz="1600" smtClean="0"/>
              <a:t>eturn ;</a:t>
            </a:r>
            <a:endParaRPr kumimoji="1" lang="ja-JP" altLang="en-US" sz="1600"/>
          </a:p>
        </p:txBody>
      </p:sp>
      <p:cxnSp>
        <p:nvCxnSpPr>
          <p:cNvPr id="37" name="直線矢印コネクタ 36"/>
          <p:cNvCxnSpPr/>
          <p:nvPr/>
        </p:nvCxnSpPr>
        <p:spPr>
          <a:xfrm flipH="1">
            <a:off x="4549558" y="4900005"/>
            <a:ext cx="361237" cy="13444"/>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テキスト ボックス 38"/>
          <p:cNvSpPr txBox="1"/>
          <p:nvPr/>
        </p:nvSpPr>
        <p:spPr>
          <a:xfrm>
            <a:off x="4915730" y="4795603"/>
            <a:ext cx="3328677" cy="276999"/>
          </a:xfrm>
          <a:prstGeom prst="rect">
            <a:avLst/>
          </a:prstGeom>
          <a:solidFill>
            <a:schemeClr val="bg1"/>
          </a:solidFill>
          <a:ln>
            <a:solidFill>
              <a:schemeClr val="tx1"/>
            </a:solidFill>
          </a:ln>
        </p:spPr>
        <p:txBody>
          <a:bodyPr wrap="square" rtlCol="0">
            <a:spAutoFit/>
          </a:bodyPr>
          <a:lstStyle/>
          <a:p>
            <a:r>
              <a:rPr lang="ja-JP" altLang="en-US" sz="1200"/>
              <a:t>追加</a:t>
            </a:r>
            <a:r>
              <a:rPr lang="ja-JP" altLang="en-US" sz="1200" smtClean="0"/>
              <a:t>：</a:t>
            </a:r>
            <a:r>
              <a:rPr lang="ja-JP" altLang="en-US" sz="1200" smtClean="0"/>
              <a:t>この</a:t>
            </a:r>
            <a:r>
              <a:rPr lang="en-US" altLang="ja-JP" sz="1200" smtClean="0"/>
              <a:t>if</a:t>
            </a:r>
            <a:r>
              <a:rPr lang="ja-JP" altLang="en-US" sz="1200" smtClean="0"/>
              <a:t>文の終わりに</a:t>
            </a:r>
            <a:r>
              <a:rPr lang="en-US" altLang="ja-JP" sz="1200" smtClean="0"/>
              <a:t>retrun</a:t>
            </a:r>
            <a:r>
              <a:rPr lang="ja-JP" altLang="en-US" sz="1200" smtClean="0"/>
              <a:t>；を付けましょう。</a:t>
            </a:r>
            <a:endParaRPr kumimoji="1" lang="ja-JP" altLang="en-US" sz="1200"/>
          </a:p>
        </p:txBody>
      </p:sp>
    </p:spTree>
    <p:extLst>
      <p:ext uri="{BB962C8B-B14F-4D97-AF65-F5344CB8AC3E}">
        <p14:creationId xmlns:p14="http://schemas.microsoft.com/office/powerpoint/2010/main" val="30080299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6625532" cy="523220"/>
          </a:xfrm>
          <a:prstGeom prst="rect">
            <a:avLst/>
          </a:prstGeom>
          <a:noFill/>
        </p:spPr>
        <p:txBody>
          <a:bodyPr wrap="none" rtlCol="0">
            <a:spAutoFit/>
          </a:bodyPr>
          <a:lstStyle/>
          <a:p>
            <a:r>
              <a:rPr kumimoji="1" lang="ja-JP" altLang="en-US" sz="1400" smtClean="0"/>
              <a:t>・話は戻って誘導弾を撃つ敵機を見る。</a:t>
            </a:r>
            <a:endParaRPr kumimoji="1" lang="en-US" altLang="ja-JP" sz="1400" smtClean="0"/>
          </a:p>
          <a:p>
            <a:r>
              <a:rPr lang="ja-JP" altLang="en-US" sz="1400"/>
              <a:t>　</a:t>
            </a:r>
            <a:r>
              <a:rPr lang="ja-JP" altLang="en-US" sz="1400" smtClean="0"/>
              <a:t>誘導弾を撃つ敵機は</a:t>
            </a:r>
            <a:r>
              <a:rPr lang="ja-JP" altLang="ja-JP" sz="1400" smtClean="0"/>
              <a:t>Module</a:t>
            </a:r>
            <a:r>
              <a:rPr lang="ja-JP" altLang="en-US" sz="1400" smtClean="0"/>
              <a:t>の関数を適用していなかったのですぐに設定しましょう。</a:t>
            </a:r>
            <a:endParaRPr kumimoji="1" lang="en-US" altLang="ja-JP" sz="1400" smtClean="0"/>
          </a:p>
        </p:txBody>
      </p:sp>
      <p:pic>
        <p:nvPicPr>
          <p:cNvPr id="5" name="図 4"/>
          <p:cNvPicPr>
            <a:picLocks noChangeAspect="1"/>
          </p:cNvPicPr>
          <p:nvPr/>
        </p:nvPicPr>
        <p:blipFill>
          <a:blip r:embed="rId2"/>
          <a:stretch>
            <a:fillRect/>
          </a:stretch>
        </p:blipFill>
        <p:spPr>
          <a:xfrm>
            <a:off x="421005" y="714085"/>
            <a:ext cx="1728192" cy="261336"/>
          </a:xfrm>
          <a:prstGeom prst="rect">
            <a:avLst/>
          </a:prstGeom>
          <a:ln>
            <a:solidFill>
              <a:schemeClr val="tx1"/>
            </a:solidFill>
          </a:ln>
        </p:spPr>
      </p:pic>
      <p:pic>
        <p:nvPicPr>
          <p:cNvPr id="6" name="図 5"/>
          <p:cNvPicPr>
            <a:picLocks noChangeAspect="1"/>
          </p:cNvPicPr>
          <p:nvPr/>
        </p:nvPicPr>
        <p:blipFill>
          <a:blip r:embed="rId3"/>
          <a:stretch>
            <a:fillRect/>
          </a:stretch>
        </p:blipFill>
        <p:spPr>
          <a:xfrm>
            <a:off x="3073201" y="726042"/>
            <a:ext cx="3011413" cy="2643064"/>
          </a:xfrm>
          <a:prstGeom prst="rect">
            <a:avLst/>
          </a:prstGeom>
          <a:ln>
            <a:solidFill>
              <a:schemeClr val="tx1"/>
            </a:solidFill>
          </a:ln>
        </p:spPr>
      </p:pic>
      <p:cxnSp>
        <p:nvCxnSpPr>
          <p:cNvPr id="7" name="直線矢印コネクタ 6"/>
          <p:cNvCxnSpPr/>
          <p:nvPr/>
        </p:nvCxnSpPr>
        <p:spPr>
          <a:xfrm flipH="1" flipV="1">
            <a:off x="4155412" y="2953824"/>
            <a:ext cx="144016" cy="195098"/>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4247504" y="3174314"/>
            <a:ext cx="2286058" cy="276999"/>
          </a:xfrm>
          <a:prstGeom prst="rect">
            <a:avLst/>
          </a:prstGeom>
          <a:solidFill>
            <a:schemeClr val="bg1"/>
          </a:solidFill>
          <a:ln>
            <a:solidFill>
              <a:schemeClr val="tx1"/>
            </a:solidFill>
          </a:ln>
        </p:spPr>
        <p:txBody>
          <a:bodyPr wrap="square" rtlCol="0">
            <a:spAutoFit/>
          </a:bodyPr>
          <a:lstStyle/>
          <a:p>
            <a:r>
              <a:rPr lang="ja-JP" altLang="en-US" sz="1200" smtClean="0"/>
              <a:t>更新：領域判定を関数に任せる</a:t>
            </a:r>
            <a:endParaRPr kumimoji="1" lang="ja-JP" altLang="en-US" sz="1200"/>
          </a:p>
        </p:txBody>
      </p:sp>
      <p:cxnSp>
        <p:nvCxnSpPr>
          <p:cNvPr id="9" name="直線矢印コネクタ 8"/>
          <p:cNvCxnSpPr/>
          <p:nvPr/>
        </p:nvCxnSpPr>
        <p:spPr>
          <a:xfrm flipH="1">
            <a:off x="2007792" y="808906"/>
            <a:ext cx="330553" cy="89259"/>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2352402" y="715035"/>
            <a:ext cx="504056" cy="276999"/>
          </a:xfrm>
          <a:prstGeom prst="rect">
            <a:avLst/>
          </a:prstGeom>
          <a:solidFill>
            <a:schemeClr val="bg1"/>
          </a:solidFill>
          <a:ln>
            <a:solidFill>
              <a:schemeClr val="tx1"/>
            </a:solidFill>
          </a:ln>
        </p:spPr>
        <p:txBody>
          <a:bodyPr wrap="square" rtlCol="0">
            <a:spAutoFit/>
          </a:bodyPr>
          <a:lstStyle/>
          <a:p>
            <a:r>
              <a:rPr lang="ja-JP" altLang="en-US" sz="1200"/>
              <a:t>追加</a:t>
            </a:r>
            <a:endParaRPr kumimoji="1" lang="ja-JP" altLang="en-US" sz="1200"/>
          </a:p>
        </p:txBody>
      </p:sp>
      <p:cxnSp>
        <p:nvCxnSpPr>
          <p:cNvPr id="11" name="直線矢印コネクタ 10"/>
          <p:cNvCxnSpPr/>
          <p:nvPr/>
        </p:nvCxnSpPr>
        <p:spPr>
          <a:xfrm flipH="1">
            <a:off x="4173796" y="1152345"/>
            <a:ext cx="228885" cy="155634"/>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4384297" y="967028"/>
            <a:ext cx="1604259" cy="461665"/>
          </a:xfrm>
          <a:prstGeom prst="rect">
            <a:avLst/>
          </a:prstGeom>
          <a:noFill/>
          <a:ln>
            <a:solidFill>
              <a:schemeClr val="tx1"/>
            </a:solidFill>
          </a:ln>
        </p:spPr>
        <p:txBody>
          <a:bodyPr wrap="square" rtlCol="0">
            <a:spAutoFit/>
          </a:bodyPr>
          <a:lstStyle/>
          <a:p>
            <a:r>
              <a:rPr kumimoji="1" lang="ja-JP" altLang="en-US" sz="1200" dirty="0" smtClean="0"/>
              <a:t>更新：作成した</a:t>
            </a:r>
            <a:r>
              <a:rPr kumimoji="1" lang="ja-JP" altLang="en-US" sz="1200" smtClean="0"/>
              <a:t>関数を</a:t>
            </a:r>
            <a:endParaRPr kumimoji="1" lang="en-US" altLang="ja-JP" sz="1200" smtClean="0"/>
          </a:p>
          <a:p>
            <a:r>
              <a:rPr kumimoji="1" lang="ja-JP" altLang="en-US" sz="1200" smtClean="0"/>
              <a:t>使用</a:t>
            </a:r>
            <a:r>
              <a:rPr kumimoji="1" lang="ja-JP" altLang="en-US" sz="1200" dirty="0" smtClean="0"/>
              <a:t>する</a:t>
            </a:r>
            <a:endParaRPr kumimoji="1" lang="ja-JP" altLang="en-US" sz="1200" dirty="0"/>
          </a:p>
        </p:txBody>
      </p:sp>
      <p:sp>
        <p:nvSpPr>
          <p:cNvPr id="17" name="テキスト ボックス 16"/>
          <p:cNvSpPr txBox="1"/>
          <p:nvPr/>
        </p:nvSpPr>
        <p:spPr>
          <a:xfrm>
            <a:off x="0" y="3418039"/>
            <a:ext cx="3348994" cy="307777"/>
          </a:xfrm>
          <a:prstGeom prst="rect">
            <a:avLst/>
          </a:prstGeom>
          <a:noFill/>
        </p:spPr>
        <p:txBody>
          <a:bodyPr wrap="none" rtlCol="0">
            <a:spAutoFit/>
          </a:bodyPr>
          <a:lstStyle/>
          <a:p>
            <a:r>
              <a:rPr kumimoji="1" lang="ja-JP" altLang="en-US" sz="1400" smtClean="0"/>
              <a:t>・誘導弾を撃つ敵機を画面に出しましょう。</a:t>
            </a:r>
            <a:endParaRPr kumimoji="1" lang="ja-JP" altLang="en-US" sz="1400"/>
          </a:p>
        </p:txBody>
      </p:sp>
      <p:sp>
        <p:nvSpPr>
          <p:cNvPr id="18" name="正方形/長方形 17"/>
          <p:cNvSpPr/>
          <p:nvPr/>
        </p:nvSpPr>
        <p:spPr>
          <a:xfrm>
            <a:off x="1907704" y="411510"/>
            <a:ext cx="1897507" cy="307777"/>
          </a:xfrm>
          <a:prstGeom prst="rect">
            <a:avLst/>
          </a:prstGeom>
        </p:spPr>
        <p:txBody>
          <a:bodyPr wrap="none">
            <a:spAutoFit/>
          </a:bodyPr>
          <a:lstStyle/>
          <a:p>
            <a:r>
              <a:rPr lang="ja-JP" altLang="en-US" sz="1400"/>
              <a:t>CObjHomingEnemy.cpp</a:t>
            </a:r>
          </a:p>
        </p:txBody>
      </p:sp>
      <p:pic>
        <p:nvPicPr>
          <p:cNvPr id="19" name="図 18"/>
          <p:cNvPicPr>
            <a:picLocks noChangeAspect="1"/>
          </p:cNvPicPr>
          <p:nvPr/>
        </p:nvPicPr>
        <p:blipFill>
          <a:blip r:embed="rId4"/>
          <a:stretch>
            <a:fillRect/>
          </a:stretch>
        </p:blipFill>
        <p:spPr>
          <a:xfrm>
            <a:off x="282261" y="4006731"/>
            <a:ext cx="5581879" cy="1095444"/>
          </a:xfrm>
          <a:prstGeom prst="rect">
            <a:avLst/>
          </a:prstGeom>
          <a:ln>
            <a:solidFill>
              <a:schemeClr val="tx1"/>
            </a:solidFill>
          </a:ln>
        </p:spPr>
      </p:pic>
      <p:sp>
        <p:nvSpPr>
          <p:cNvPr id="20" name="正方形/長方形 19"/>
          <p:cNvSpPr/>
          <p:nvPr/>
        </p:nvSpPr>
        <p:spPr>
          <a:xfrm>
            <a:off x="251690" y="3699794"/>
            <a:ext cx="1301959" cy="307777"/>
          </a:xfrm>
          <a:prstGeom prst="rect">
            <a:avLst/>
          </a:prstGeom>
        </p:spPr>
        <p:txBody>
          <a:bodyPr wrap="none">
            <a:spAutoFit/>
          </a:bodyPr>
          <a:lstStyle/>
          <a:p>
            <a:r>
              <a:rPr lang="en-US" altLang="ja-JP" sz="1400"/>
              <a:t>SceneMain.cpp</a:t>
            </a:r>
            <a:endParaRPr lang="ja-JP" altLang="en-US" sz="1400"/>
          </a:p>
        </p:txBody>
      </p:sp>
      <p:sp>
        <p:nvSpPr>
          <p:cNvPr id="21" name="テキスト ボックス 20"/>
          <p:cNvSpPr txBox="1"/>
          <p:nvPr/>
        </p:nvSpPr>
        <p:spPr>
          <a:xfrm>
            <a:off x="5988556" y="4659982"/>
            <a:ext cx="2116285" cy="276999"/>
          </a:xfrm>
          <a:prstGeom prst="rect">
            <a:avLst/>
          </a:prstGeom>
          <a:noFill/>
        </p:spPr>
        <p:txBody>
          <a:bodyPr wrap="none" rtlCol="0">
            <a:spAutoFit/>
          </a:bodyPr>
          <a:lstStyle/>
          <a:p>
            <a:r>
              <a:rPr kumimoji="1" lang="ja-JP" altLang="en-US" sz="1200" smtClean="0"/>
              <a:t>とりあえず、表示させましょう。</a:t>
            </a:r>
            <a:endParaRPr kumimoji="1" lang="ja-JP" altLang="en-US" sz="1200"/>
          </a:p>
        </p:txBody>
      </p:sp>
    </p:spTree>
    <p:extLst>
      <p:ext uri="{BB962C8B-B14F-4D97-AF65-F5344CB8AC3E}">
        <p14:creationId xmlns:p14="http://schemas.microsoft.com/office/powerpoint/2010/main" val="20876271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6512" y="0"/>
            <a:ext cx="2331087" cy="307777"/>
          </a:xfrm>
          <a:prstGeom prst="rect">
            <a:avLst/>
          </a:prstGeom>
          <a:noFill/>
        </p:spPr>
        <p:txBody>
          <a:bodyPr wrap="none" rtlCol="0">
            <a:spAutoFit/>
          </a:bodyPr>
          <a:lstStyle/>
          <a:p>
            <a:r>
              <a:rPr kumimoji="1" lang="ja-JP" altLang="en-US" sz="1400" smtClean="0"/>
              <a:t>・誘導弾の</a:t>
            </a:r>
            <a:r>
              <a:rPr kumimoji="1" lang="en-US" altLang="ja-JP" sz="1400" smtClean="0"/>
              <a:t>cpp</a:t>
            </a:r>
            <a:r>
              <a:rPr kumimoji="1" lang="ja-JP" altLang="en-US" sz="1400" smtClean="0"/>
              <a:t>と</a:t>
            </a:r>
            <a:r>
              <a:rPr kumimoji="1" lang="en-US" altLang="ja-JP" sz="1400" smtClean="0"/>
              <a:t>h</a:t>
            </a:r>
            <a:r>
              <a:rPr kumimoji="1" lang="ja-JP" altLang="en-US" sz="1400" smtClean="0"/>
              <a:t>を用意する</a:t>
            </a:r>
            <a:endParaRPr kumimoji="1" lang="en-US" altLang="ja-JP" sz="1400" smtClean="0"/>
          </a:p>
        </p:txBody>
      </p:sp>
      <p:pic>
        <p:nvPicPr>
          <p:cNvPr id="2" name="図 1"/>
          <p:cNvPicPr>
            <a:picLocks noChangeAspect="1"/>
          </p:cNvPicPr>
          <p:nvPr/>
        </p:nvPicPr>
        <p:blipFill>
          <a:blip r:embed="rId2"/>
          <a:stretch>
            <a:fillRect/>
          </a:stretch>
        </p:blipFill>
        <p:spPr>
          <a:xfrm>
            <a:off x="107504" y="341935"/>
            <a:ext cx="1676400" cy="1819275"/>
          </a:xfrm>
          <a:prstGeom prst="rect">
            <a:avLst/>
          </a:prstGeom>
          <a:ln>
            <a:solidFill>
              <a:schemeClr val="tx1"/>
            </a:solidFill>
          </a:ln>
        </p:spPr>
      </p:pic>
      <p:cxnSp>
        <p:nvCxnSpPr>
          <p:cNvPr id="5" name="直線矢印コネクタ 4"/>
          <p:cNvCxnSpPr/>
          <p:nvPr/>
        </p:nvCxnSpPr>
        <p:spPr>
          <a:xfrm flipH="1">
            <a:off x="1691680" y="1419622"/>
            <a:ext cx="432048" cy="298812"/>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テキスト ボックス 5"/>
          <p:cNvSpPr txBox="1"/>
          <p:nvPr/>
        </p:nvSpPr>
        <p:spPr>
          <a:xfrm>
            <a:off x="1872680" y="1142623"/>
            <a:ext cx="557866" cy="276999"/>
          </a:xfrm>
          <a:prstGeom prst="rect">
            <a:avLst/>
          </a:prstGeom>
          <a:noFill/>
        </p:spPr>
        <p:txBody>
          <a:bodyPr wrap="square" rtlCol="0">
            <a:spAutoFit/>
          </a:bodyPr>
          <a:lstStyle/>
          <a:p>
            <a:r>
              <a:rPr kumimoji="1" lang="ja-JP" altLang="en-US" sz="1200" smtClean="0"/>
              <a:t>追加</a:t>
            </a:r>
            <a:endParaRPr kumimoji="1" lang="ja-JP" altLang="en-US" sz="1200"/>
          </a:p>
        </p:txBody>
      </p:sp>
      <p:sp>
        <p:nvSpPr>
          <p:cNvPr id="3" name="テキスト ボックス 2"/>
          <p:cNvSpPr txBox="1"/>
          <p:nvPr/>
        </p:nvSpPr>
        <p:spPr>
          <a:xfrm>
            <a:off x="2317985" y="273112"/>
            <a:ext cx="5828390" cy="307777"/>
          </a:xfrm>
          <a:prstGeom prst="rect">
            <a:avLst/>
          </a:prstGeom>
          <a:noFill/>
        </p:spPr>
        <p:txBody>
          <a:bodyPr wrap="none" rtlCol="0">
            <a:spAutoFit/>
          </a:bodyPr>
          <a:lstStyle/>
          <a:p>
            <a:r>
              <a:rPr lang="en-US" altLang="ja-JP" sz="1400"/>
              <a:t>c</a:t>
            </a:r>
            <a:r>
              <a:rPr kumimoji="1" lang="en-US" altLang="ja-JP" sz="1400" smtClean="0"/>
              <a:t>pp</a:t>
            </a:r>
            <a:r>
              <a:rPr kumimoji="1" lang="ja-JP" altLang="en-US" sz="1400" smtClean="0"/>
              <a:t>と</a:t>
            </a:r>
            <a:r>
              <a:rPr kumimoji="1" lang="en-US" altLang="ja-JP" sz="1400" smtClean="0"/>
              <a:t>h</a:t>
            </a:r>
            <a:r>
              <a:rPr kumimoji="1" lang="ja-JP" altLang="en-US" sz="1400" smtClean="0"/>
              <a:t>追加したら、</a:t>
            </a:r>
            <a:r>
              <a:rPr lang="en-US" altLang="ja-JP" sz="1400" smtClean="0"/>
              <a:t>CObjBulletEnemy</a:t>
            </a:r>
            <a:r>
              <a:rPr lang="ja-JP" altLang="en-US" sz="1400" smtClean="0"/>
              <a:t>を元に</a:t>
            </a:r>
            <a:r>
              <a:rPr lang="en-US" altLang="ja-JP" sz="1400" smtClean="0"/>
              <a:t>CObjHomingBullet</a:t>
            </a:r>
            <a:r>
              <a:rPr lang="ja-JP" altLang="en-US" sz="1400" smtClean="0"/>
              <a:t>を作成します。</a:t>
            </a:r>
            <a:endParaRPr kumimoji="1" lang="ja-JP" altLang="en-US" sz="1400"/>
          </a:p>
        </p:txBody>
      </p:sp>
      <p:pic>
        <p:nvPicPr>
          <p:cNvPr id="8" name="図 7"/>
          <p:cNvPicPr>
            <a:picLocks noChangeAspect="1"/>
          </p:cNvPicPr>
          <p:nvPr/>
        </p:nvPicPr>
        <p:blipFill>
          <a:blip r:embed="rId3"/>
          <a:stretch>
            <a:fillRect/>
          </a:stretch>
        </p:blipFill>
        <p:spPr>
          <a:xfrm>
            <a:off x="2519322" y="860439"/>
            <a:ext cx="3088895" cy="2462768"/>
          </a:xfrm>
          <a:prstGeom prst="rect">
            <a:avLst/>
          </a:prstGeom>
          <a:ln>
            <a:solidFill>
              <a:schemeClr val="tx1"/>
            </a:solidFill>
          </a:ln>
        </p:spPr>
      </p:pic>
      <p:sp>
        <p:nvSpPr>
          <p:cNvPr id="9" name="正方形/長方形 8"/>
          <p:cNvSpPr/>
          <p:nvPr/>
        </p:nvSpPr>
        <p:spPr>
          <a:xfrm>
            <a:off x="2404896" y="600565"/>
            <a:ext cx="1671291" cy="307777"/>
          </a:xfrm>
          <a:prstGeom prst="rect">
            <a:avLst/>
          </a:prstGeom>
        </p:spPr>
        <p:txBody>
          <a:bodyPr wrap="none">
            <a:spAutoFit/>
          </a:bodyPr>
          <a:lstStyle/>
          <a:p>
            <a:r>
              <a:rPr lang="en-US" altLang="ja-JP" sz="1400" smtClean="0"/>
              <a:t>CObjHomingBullet.h</a:t>
            </a:r>
            <a:endParaRPr lang="ja-JP" altLang="en-US" sz="1400"/>
          </a:p>
        </p:txBody>
      </p:sp>
      <p:sp>
        <p:nvSpPr>
          <p:cNvPr id="11" name="正方形/長方形 10"/>
          <p:cNvSpPr/>
          <p:nvPr/>
        </p:nvSpPr>
        <p:spPr>
          <a:xfrm>
            <a:off x="5696993" y="600565"/>
            <a:ext cx="1140056" cy="307777"/>
          </a:xfrm>
          <a:prstGeom prst="rect">
            <a:avLst/>
          </a:prstGeom>
        </p:spPr>
        <p:txBody>
          <a:bodyPr wrap="none">
            <a:spAutoFit/>
          </a:bodyPr>
          <a:lstStyle/>
          <a:p>
            <a:r>
              <a:rPr lang="en-US" altLang="ja-JP" sz="1400" smtClean="0"/>
              <a:t>GameHaed.h</a:t>
            </a:r>
            <a:endParaRPr lang="ja-JP" altLang="en-US" sz="1400"/>
          </a:p>
        </p:txBody>
      </p:sp>
      <p:pic>
        <p:nvPicPr>
          <p:cNvPr id="12" name="図 11"/>
          <p:cNvPicPr>
            <a:picLocks noChangeAspect="1"/>
          </p:cNvPicPr>
          <p:nvPr/>
        </p:nvPicPr>
        <p:blipFill>
          <a:blip r:embed="rId4"/>
          <a:stretch>
            <a:fillRect/>
          </a:stretch>
        </p:blipFill>
        <p:spPr>
          <a:xfrm>
            <a:off x="5754342" y="1818576"/>
            <a:ext cx="1987861" cy="602277"/>
          </a:xfrm>
          <a:prstGeom prst="rect">
            <a:avLst/>
          </a:prstGeom>
          <a:ln>
            <a:solidFill>
              <a:schemeClr val="tx1"/>
            </a:solidFill>
          </a:ln>
        </p:spPr>
      </p:pic>
      <p:sp>
        <p:nvSpPr>
          <p:cNvPr id="14" name="テキスト ボックス 13"/>
          <p:cNvSpPr txBox="1"/>
          <p:nvPr/>
        </p:nvSpPr>
        <p:spPr>
          <a:xfrm>
            <a:off x="7858371" y="1045422"/>
            <a:ext cx="557866" cy="276999"/>
          </a:xfrm>
          <a:prstGeom prst="rect">
            <a:avLst/>
          </a:prstGeom>
          <a:noFill/>
        </p:spPr>
        <p:txBody>
          <a:bodyPr wrap="square" rtlCol="0">
            <a:spAutoFit/>
          </a:bodyPr>
          <a:lstStyle/>
          <a:p>
            <a:r>
              <a:rPr kumimoji="1" lang="ja-JP" altLang="en-US" sz="1200" smtClean="0"/>
              <a:t>追加</a:t>
            </a:r>
            <a:endParaRPr kumimoji="1" lang="ja-JP" altLang="en-US" sz="1200"/>
          </a:p>
        </p:txBody>
      </p:sp>
      <p:cxnSp>
        <p:nvCxnSpPr>
          <p:cNvPr id="16" name="直線矢印コネクタ 15"/>
          <p:cNvCxnSpPr/>
          <p:nvPr/>
        </p:nvCxnSpPr>
        <p:spPr>
          <a:xfrm flipH="1">
            <a:off x="7494781" y="1943522"/>
            <a:ext cx="432048" cy="298812"/>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7906357" y="1805022"/>
            <a:ext cx="557866" cy="276999"/>
          </a:xfrm>
          <a:prstGeom prst="rect">
            <a:avLst/>
          </a:prstGeom>
          <a:noFill/>
        </p:spPr>
        <p:txBody>
          <a:bodyPr wrap="square" rtlCol="0">
            <a:spAutoFit/>
          </a:bodyPr>
          <a:lstStyle/>
          <a:p>
            <a:r>
              <a:rPr kumimoji="1" lang="ja-JP" altLang="en-US" sz="1200" smtClean="0"/>
              <a:t>追加</a:t>
            </a:r>
            <a:endParaRPr kumimoji="1" lang="ja-JP" altLang="en-US" sz="1200"/>
          </a:p>
        </p:txBody>
      </p:sp>
      <p:pic>
        <p:nvPicPr>
          <p:cNvPr id="18" name="図 17"/>
          <p:cNvPicPr>
            <a:picLocks noChangeAspect="1"/>
          </p:cNvPicPr>
          <p:nvPr/>
        </p:nvPicPr>
        <p:blipFill>
          <a:blip r:embed="rId5"/>
          <a:stretch>
            <a:fillRect/>
          </a:stretch>
        </p:blipFill>
        <p:spPr>
          <a:xfrm>
            <a:off x="5754342" y="860439"/>
            <a:ext cx="1987861" cy="895350"/>
          </a:xfrm>
          <a:prstGeom prst="rect">
            <a:avLst/>
          </a:prstGeom>
          <a:ln>
            <a:solidFill>
              <a:schemeClr val="tx1"/>
            </a:solidFill>
          </a:ln>
        </p:spPr>
      </p:pic>
      <p:cxnSp>
        <p:nvCxnSpPr>
          <p:cNvPr id="13" name="直線矢印コネクタ 12"/>
          <p:cNvCxnSpPr>
            <a:stCxn id="14" idx="1"/>
          </p:cNvCxnSpPr>
          <p:nvPr/>
        </p:nvCxnSpPr>
        <p:spPr>
          <a:xfrm flipH="1">
            <a:off x="7392547" y="1183922"/>
            <a:ext cx="465824" cy="322262"/>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52559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p:cNvSpPr txBox="1"/>
          <p:nvPr/>
        </p:nvSpPr>
        <p:spPr>
          <a:xfrm>
            <a:off x="1024115" y="792580"/>
            <a:ext cx="3114956" cy="369332"/>
          </a:xfrm>
          <a:prstGeom prst="rect">
            <a:avLst/>
          </a:prstGeom>
          <a:noFill/>
          <a:ln>
            <a:solidFill>
              <a:schemeClr val="tx1"/>
            </a:solidFill>
          </a:ln>
        </p:spPr>
        <p:txBody>
          <a:bodyPr wrap="square" rtlCol="0">
            <a:spAutoFit/>
          </a:bodyPr>
          <a:lstStyle/>
          <a:p>
            <a:r>
              <a:rPr kumimoji="1" lang="ja-JP" altLang="en-US" smtClean="0"/>
              <a:t>①前に進むだけの敵機</a:t>
            </a:r>
            <a:endParaRPr kumimoji="1" lang="ja-JP" altLang="en-US"/>
          </a:p>
        </p:txBody>
      </p:sp>
      <p:sp>
        <p:nvSpPr>
          <p:cNvPr id="7" name="テキスト ボックス 6"/>
          <p:cNvSpPr txBox="1"/>
          <p:nvPr/>
        </p:nvSpPr>
        <p:spPr>
          <a:xfrm>
            <a:off x="1024117" y="1365881"/>
            <a:ext cx="3114955" cy="369332"/>
          </a:xfrm>
          <a:prstGeom prst="rect">
            <a:avLst/>
          </a:prstGeom>
          <a:noFill/>
          <a:ln>
            <a:solidFill>
              <a:schemeClr val="tx1"/>
            </a:solidFill>
          </a:ln>
        </p:spPr>
        <p:txBody>
          <a:bodyPr wrap="none" rtlCol="0">
            <a:spAutoFit/>
          </a:bodyPr>
          <a:lstStyle/>
          <a:p>
            <a:r>
              <a:rPr lang="ja-JP" altLang="en-US" smtClean="0"/>
              <a:t>②弾丸を</a:t>
            </a:r>
            <a:r>
              <a:rPr lang="en-US" altLang="ja-JP" smtClean="0"/>
              <a:t>0.5</a:t>
            </a:r>
            <a:r>
              <a:rPr lang="ja-JP" altLang="en-US" smtClean="0"/>
              <a:t>秒に１発撃つ</a:t>
            </a:r>
            <a:r>
              <a:rPr kumimoji="1" lang="ja-JP" altLang="en-US" smtClean="0"/>
              <a:t>敵機</a:t>
            </a:r>
            <a:endParaRPr kumimoji="1" lang="ja-JP" altLang="en-US"/>
          </a:p>
        </p:txBody>
      </p:sp>
      <p:sp>
        <p:nvSpPr>
          <p:cNvPr id="8" name="テキスト ボックス 7"/>
          <p:cNvSpPr txBox="1"/>
          <p:nvPr/>
        </p:nvSpPr>
        <p:spPr>
          <a:xfrm>
            <a:off x="1024114" y="1939181"/>
            <a:ext cx="3114957" cy="369332"/>
          </a:xfrm>
          <a:prstGeom prst="rect">
            <a:avLst/>
          </a:prstGeom>
          <a:noFill/>
          <a:ln>
            <a:solidFill>
              <a:schemeClr val="tx1"/>
            </a:solidFill>
          </a:ln>
        </p:spPr>
        <p:txBody>
          <a:bodyPr wrap="square" rtlCol="0">
            <a:spAutoFit/>
          </a:bodyPr>
          <a:lstStyle/>
          <a:p>
            <a:r>
              <a:rPr lang="ja-JP" altLang="en-US" dirty="0" smtClean="0"/>
              <a:t>③</a:t>
            </a:r>
            <a:r>
              <a:rPr lang="en-US" altLang="ja-JP" dirty="0" err="1" smtClean="0"/>
              <a:t>SinCurve</a:t>
            </a:r>
            <a:r>
              <a:rPr lang="ja-JP" altLang="en-US" dirty="0" smtClean="0"/>
              <a:t>で進む敵機</a:t>
            </a:r>
            <a:endParaRPr kumimoji="1" lang="ja-JP" altLang="en-US" dirty="0"/>
          </a:p>
        </p:txBody>
      </p:sp>
      <p:sp>
        <p:nvSpPr>
          <p:cNvPr id="9" name="テキスト ボックス 8"/>
          <p:cNvSpPr txBox="1"/>
          <p:nvPr/>
        </p:nvSpPr>
        <p:spPr>
          <a:xfrm>
            <a:off x="1024118" y="2515685"/>
            <a:ext cx="3114953" cy="369332"/>
          </a:xfrm>
          <a:prstGeom prst="rect">
            <a:avLst/>
          </a:prstGeom>
          <a:noFill/>
          <a:ln>
            <a:solidFill>
              <a:schemeClr val="tx1"/>
            </a:solidFill>
          </a:ln>
        </p:spPr>
        <p:txBody>
          <a:bodyPr wrap="square" rtlCol="0">
            <a:spAutoFit/>
          </a:bodyPr>
          <a:lstStyle/>
          <a:p>
            <a:r>
              <a:rPr kumimoji="1" lang="ja-JP" altLang="en-US" dirty="0" smtClean="0"/>
              <a:t>④全方向に弾丸を撃つ敵機</a:t>
            </a:r>
            <a:endParaRPr kumimoji="1" lang="ja-JP" altLang="en-US" dirty="0"/>
          </a:p>
        </p:txBody>
      </p:sp>
      <p:sp>
        <p:nvSpPr>
          <p:cNvPr id="10" name="テキスト ボックス 9"/>
          <p:cNvSpPr txBox="1"/>
          <p:nvPr/>
        </p:nvSpPr>
        <p:spPr>
          <a:xfrm>
            <a:off x="1024116" y="3071674"/>
            <a:ext cx="3114954" cy="369332"/>
          </a:xfrm>
          <a:prstGeom prst="rect">
            <a:avLst/>
          </a:prstGeom>
          <a:noFill/>
          <a:ln>
            <a:solidFill>
              <a:schemeClr val="tx1"/>
            </a:solidFill>
          </a:ln>
        </p:spPr>
        <p:txBody>
          <a:bodyPr wrap="square" rtlCol="0">
            <a:spAutoFit/>
          </a:bodyPr>
          <a:lstStyle/>
          <a:p>
            <a:r>
              <a:rPr lang="ja-JP" altLang="en-US" dirty="0" smtClean="0"/>
              <a:t>⑤誘導弾を打つ</a:t>
            </a:r>
            <a:r>
              <a:rPr kumimoji="1" lang="ja-JP" altLang="en-US" dirty="0" smtClean="0"/>
              <a:t>敵機</a:t>
            </a:r>
            <a:endParaRPr kumimoji="1" lang="ja-JP" altLang="en-US" dirty="0"/>
          </a:p>
        </p:txBody>
      </p:sp>
      <p:sp>
        <p:nvSpPr>
          <p:cNvPr id="11" name="テキスト ボックス 10"/>
          <p:cNvSpPr txBox="1"/>
          <p:nvPr/>
        </p:nvSpPr>
        <p:spPr>
          <a:xfrm>
            <a:off x="1024118" y="3627662"/>
            <a:ext cx="3114955" cy="369332"/>
          </a:xfrm>
          <a:prstGeom prst="rect">
            <a:avLst/>
          </a:prstGeom>
          <a:noFill/>
          <a:ln>
            <a:solidFill>
              <a:schemeClr val="tx1"/>
            </a:solidFill>
          </a:ln>
        </p:spPr>
        <p:txBody>
          <a:bodyPr wrap="none" rtlCol="0">
            <a:spAutoFit/>
          </a:bodyPr>
          <a:lstStyle/>
          <a:p>
            <a:r>
              <a:rPr kumimoji="1" lang="ja-JP" altLang="en-US" dirty="0" smtClean="0"/>
              <a:t>⑥ＨＰを持っている敵機（</a:t>
            </a:r>
            <a:r>
              <a:rPr kumimoji="1" lang="en-US" altLang="ja-JP" dirty="0" smtClean="0"/>
              <a:t>Boss</a:t>
            </a:r>
            <a:r>
              <a:rPr kumimoji="1" lang="ja-JP" altLang="en-US" dirty="0" smtClean="0"/>
              <a:t>）</a:t>
            </a:r>
            <a:endParaRPr kumimoji="1" lang="ja-JP" altLang="en-US" dirty="0"/>
          </a:p>
        </p:txBody>
      </p:sp>
      <p:cxnSp>
        <p:nvCxnSpPr>
          <p:cNvPr id="13" name="直線矢印コネクタ 12"/>
          <p:cNvCxnSpPr/>
          <p:nvPr/>
        </p:nvCxnSpPr>
        <p:spPr>
          <a:xfrm>
            <a:off x="2198567" y="1161912"/>
            <a:ext cx="0" cy="20396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flipH="1">
            <a:off x="2192223" y="1735213"/>
            <a:ext cx="6344" cy="21262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flipH="1">
            <a:off x="2192224" y="2308513"/>
            <a:ext cx="6343" cy="20717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p:nvPr/>
        </p:nvCxnSpPr>
        <p:spPr>
          <a:xfrm flipH="1">
            <a:off x="2192224" y="2885017"/>
            <a:ext cx="6343" cy="19476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flipH="1">
            <a:off x="2192223" y="3441006"/>
            <a:ext cx="6344" cy="2059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テキスト ボックス 1"/>
          <p:cNvSpPr txBox="1"/>
          <p:nvPr/>
        </p:nvSpPr>
        <p:spPr>
          <a:xfrm>
            <a:off x="4317" y="21208"/>
            <a:ext cx="6840334" cy="646331"/>
          </a:xfrm>
          <a:prstGeom prst="rect">
            <a:avLst/>
          </a:prstGeom>
          <a:noFill/>
        </p:spPr>
        <p:txBody>
          <a:bodyPr wrap="none" rtlCol="0">
            <a:spAutoFit/>
          </a:bodyPr>
          <a:lstStyle/>
          <a:p>
            <a:r>
              <a:rPr lang="ja-JP" altLang="en-US" dirty="0" smtClean="0"/>
              <a:t>・さらなる敵機の作成</a:t>
            </a:r>
            <a:endParaRPr lang="en-US" altLang="ja-JP" dirty="0" smtClean="0"/>
          </a:p>
          <a:p>
            <a:r>
              <a:rPr kumimoji="1" lang="ja-JP" altLang="en-US" dirty="0"/>
              <a:t>　</a:t>
            </a:r>
            <a:r>
              <a:rPr kumimoji="1" lang="ja-JP" altLang="en-US" dirty="0" smtClean="0"/>
              <a:t>特殊な行動を取る敵機を作成しました。さらなる強敵を作りましょう。</a:t>
            </a:r>
            <a:endParaRPr kumimoji="1" lang="en-US" altLang="ja-JP" dirty="0" smtClean="0"/>
          </a:p>
        </p:txBody>
      </p:sp>
      <p:sp>
        <p:nvSpPr>
          <p:cNvPr id="3" name="円/楕円 2"/>
          <p:cNvSpPr/>
          <p:nvPr/>
        </p:nvSpPr>
        <p:spPr>
          <a:xfrm rot="1972671">
            <a:off x="3641779" y="839548"/>
            <a:ext cx="497909" cy="460062"/>
          </a:xfrm>
          <a:prstGeom prst="ellipse">
            <a:avLst/>
          </a:prstGeom>
          <a:solidFill>
            <a:schemeClr val="bg1"/>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rgbClr val="FF0000"/>
                </a:solidFill>
              </a:rPr>
              <a:t>済</a:t>
            </a:r>
            <a:endParaRPr kumimoji="1" lang="ja-JP" altLang="en-US" sz="2400" b="1" dirty="0">
              <a:solidFill>
                <a:srgbClr val="FF0000"/>
              </a:solidFill>
            </a:endParaRPr>
          </a:p>
        </p:txBody>
      </p:sp>
      <p:sp>
        <p:nvSpPr>
          <p:cNvPr id="18" name="円/楕円 17"/>
          <p:cNvSpPr/>
          <p:nvPr/>
        </p:nvSpPr>
        <p:spPr>
          <a:xfrm rot="1422506">
            <a:off x="3670545" y="1408004"/>
            <a:ext cx="497909" cy="460062"/>
          </a:xfrm>
          <a:prstGeom prst="ellipse">
            <a:avLst/>
          </a:prstGeom>
          <a:solidFill>
            <a:schemeClr val="bg1"/>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rgbClr val="FF0000"/>
                </a:solidFill>
              </a:rPr>
              <a:t>済</a:t>
            </a:r>
            <a:endParaRPr kumimoji="1" lang="ja-JP" altLang="en-US" sz="2400" b="1" dirty="0">
              <a:solidFill>
                <a:srgbClr val="FF0000"/>
              </a:solidFill>
            </a:endParaRPr>
          </a:p>
        </p:txBody>
      </p:sp>
      <p:sp>
        <p:nvSpPr>
          <p:cNvPr id="5" name="テキスト ボックス 4"/>
          <p:cNvSpPr txBox="1"/>
          <p:nvPr/>
        </p:nvSpPr>
        <p:spPr>
          <a:xfrm>
            <a:off x="225469" y="4370871"/>
            <a:ext cx="6187912" cy="369332"/>
          </a:xfrm>
          <a:prstGeom prst="rect">
            <a:avLst/>
          </a:prstGeom>
          <a:noFill/>
        </p:spPr>
        <p:txBody>
          <a:bodyPr wrap="none" rtlCol="0">
            <a:spAutoFit/>
          </a:bodyPr>
          <a:lstStyle/>
          <a:p>
            <a:r>
              <a:rPr kumimoji="1" lang="ja-JP" altLang="en-US" dirty="0" smtClean="0"/>
              <a:t>⑤は数学的要素がありますが実践を絡め説明していきます。</a:t>
            </a:r>
            <a:endParaRPr kumimoji="1" lang="ja-JP" altLang="en-US" dirty="0"/>
          </a:p>
        </p:txBody>
      </p:sp>
      <p:sp>
        <p:nvSpPr>
          <p:cNvPr id="19" name="円/楕円 18"/>
          <p:cNvSpPr/>
          <p:nvPr/>
        </p:nvSpPr>
        <p:spPr>
          <a:xfrm rot="1285641">
            <a:off x="3663445" y="1984580"/>
            <a:ext cx="497909" cy="460062"/>
          </a:xfrm>
          <a:prstGeom prst="ellipse">
            <a:avLst/>
          </a:prstGeom>
          <a:solidFill>
            <a:schemeClr val="bg1"/>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rgbClr val="FF0000"/>
                </a:solidFill>
              </a:rPr>
              <a:t>済</a:t>
            </a:r>
            <a:endParaRPr kumimoji="1" lang="ja-JP" altLang="en-US" sz="2400" b="1" dirty="0">
              <a:solidFill>
                <a:srgbClr val="FF0000"/>
              </a:solidFill>
            </a:endParaRPr>
          </a:p>
        </p:txBody>
      </p:sp>
      <p:sp>
        <p:nvSpPr>
          <p:cNvPr id="20" name="円/楕円 19"/>
          <p:cNvSpPr/>
          <p:nvPr/>
        </p:nvSpPr>
        <p:spPr>
          <a:xfrm rot="1421161">
            <a:off x="3670545" y="2515687"/>
            <a:ext cx="497909" cy="460062"/>
          </a:xfrm>
          <a:prstGeom prst="ellipse">
            <a:avLst/>
          </a:prstGeom>
          <a:solidFill>
            <a:schemeClr val="bg1"/>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rgbClr val="FF0000"/>
                </a:solidFill>
              </a:rPr>
              <a:t>済</a:t>
            </a:r>
            <a:endParaRPr kumimoji="1" lang="ja-JP" altLang="en-US" sz="2400" b="1" dirty="0">
              <a:solidFill>
                <a:srgbClr val="FF0000"/>
              </a:solidFill>
            </a:endParaRPr>
          </a:p>
        </p:txBody>
      </p:sp>
    </p:spTree>
    <p:extLst>
      <p:ext uri="{BB962C8B-B14F-4D97-AF65-F5344CB8AC3E}">
        <p14:creationId xmlns:p14="http://schemas.microsoft.com/office/powerpoint/2010/main" val="21171146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6512" y="0"/>
            <a:ext cx="1425390" cy="307777"/>
          </a:xfrm>
          <a:prstGeom prst="rect">
            <a:avLst/>
          </a:prstGeom>
          <a:noFill/>
        </p:spPr>
        <p:txBody>
          <a:bodyPr wrap="none" rtlCol="0">
            <a:spAutoFit/>
          </a:bodyPr>
          <a:lstStyle/>
          <a:p>
            <a:r>
              <a:rPr kumimoji="1" lang="ja-JP" altLang="en-US" sz="1400" smtClean="0"/>
              <a:t>・誘導弾</a:t>
            </a:r>
            <a:r>
              <a:rPr lang="ja-JP" altLang="en-US" sz="1400"/>
              <a:t>の</a:t>
            </a:r>
            <a:r>
              <a:rPr kumimoji="1" lang="en-US" altLang="ja-JP" sz="1400" smtClean="0"/>
              <a:t>cpp</a:t>
            </a:r>
            <a:r>
              <a:rPr lang="ja-JP" altLang="en-US" sz="1400"/>
              <a:t>も</a:t>
            </a:r>
            <a:endParaRPr kumimoji="1" lang="en-US" altLang="ja-JP" sz="1400" smtClean="0"/>
          </a:p>
        </p:txBody>
      </p:sp>
      <p:pic>
        <p:nvPicPr>
          <p:cNvPr id="5" name="図 4"/>
          <p:cNvPicPr>
            <a:picLocks noChangeAspect="1"/>
          </p:cNvPicPr>
          <p:nvPr/>
        </p:nvPicPr>
        <p:blipFill>
          <a:blip r:embed="rId3"/>
          <a:stretch>
            <a:fillRect/>
          </a:stretch>
        </p:blipFill>
        <p:spPr>
          <a:xfrm>
            <a:off x="107504" y="307777"/>
            <a:ext cx="4089567" cy="2335981"/>
          </a:xfrm>
          <a:prstGeom prst="rect">
            <a:avLst/>
          </a:prstGeom>
          <a:ln>
            <a:solidFill>
              <a:schemeClr val="tx1"/>
            </a:solidFill>
          </a:ln>
        </p:spPr>
      </p:pic>
      <p:pic>
        <p:nvPicPr>
          <p:cNvPr id="6" name="図 5"/>
          <p:cNvPicPr>
            <a:picLocks noChangeAspect="1"/>
          </p:cNvPicPr>
          <p:nvPr/>
        </p:nvPicPr>
        <p:blipFill>
          <a:blip r:embed="rId4"/>
          <a:stretch>
            <a:fillRect/>
          </a:stretch>
        </p:blipFill>
        <p:spPr>
          <a:xfrm>
            <a:off x="4341086" y="51470"/>
            <a:ext cx="4695410" cy="5040560"/>
          </a:xfrm>
          <a:prstGeom prst="rect">
            <a:avLst/>
          </a:prstGeom>
          <a:ln>
            <a:solidFill>
              <a:schemeClr val="tx1"/>
            </a:solidFill>
          </a:ln>
        </p:spPr>
      </p:pic>
      <p:sp>
        <p:nvSpPr>
          <p:cNvPr id="7" name="テキスト ボックス 6"/>
          <p:cNvSpPr txBox="1"/>
          <p:nvPr/>
        </p:nvSpPr>
        <p:spPr>
          <a:xfrm>
            <a:off x="107504" y="4659982"/>
            <a:ext cx="4248279" cy="369332"/>
          </a:xfrm>
          <a:prstGeom prst="rect">
            <a:avLst/>
          </a:prstGeom>
          <a:noFill/>
        </p:spPr>
        <p:txBody>
          <a:bodyPr wrap="none" rtlCol="0">
            <a:spAutoFit/>
          </a:bodyPr>
          <a:lstStyle/>
          <a:p>
            <a:r>
              <a:rPr kumimoji="1" lang="ja-JP" altLang="en-US" smtClean="0"/>
              <a:t>それでは、誘導部分を作っていきましょう。</a:t>
            </a:r>
            <a:endParaRPr kumimoji="1" lang="ja-JP" altLang="en-US"/>
          </a:p>
        </p:txBody>
      </p:sp>
    </p:spTree>
    <p:extLst>
      <p:ext uri="{BB962C8B-B14F-4D97-AF65-F5344CB8AC3E}">
        <p14:creationId xmlns:p14="http://schemas.microsoft.com/office/powerpoint/2010/main" val="13449695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34121"/>
            <a:ext cx="5961888" cy="523220"/>
          </a:xfrm>
          <a:prstGeom prst="rect">
            <a:avLst/>
          </a:prstGeom>
          <a:noFill/>
        </p:spPr>
        <p:txBody>
          <a:bodyPr wrap="none" rtlCol="0">
            <a:spAutoFit/>
          </a:bodyPr>
          <a:lstStyle/>
          <a:p>
            <a:r>
              <a:rPr kumimoji="1" lang="ja-JP" altLang="en-US" sz="1400" smtClean="0"/>
              <a:t>・弾丸と主人公機との角度を取る</a:t>
            </a:r>
            <a:endParaRPr kumimoji="1" lang="en-US" altLang="ja-JP" sz="1400" smtClean="0"/>
          </a:p>
          <a:p>
            <a:r>
              <a:rPr lang="ja-JP" altLang="en-US" sz="1400"/>
              <a:t>　</a:t>
            </a:r>
            <a:r>
              <a:rPr lang="ja-JP" altLang="en-US" sz="1400" smtClean="0"/>
              <a:t>誘導をさせるためには、弾丸と主人公機との角度を取る必要が出てきます。</a:t>
            </a:r>
            <a:endParaRPr kumimoji="1" lang="ja-JP" altLang="en-US" sz="1400"/>
          </a:p>
        </p:txBody>
      </p:sp>
      <p:pic>
        <p:nvPicPr>
          <p:cNvPr id="5" name="図 4"/>
          <p:cNvPicPr>
            <a:picLocks noChangeAspect="1"/>
          </p:cNvPicPr>
          <p:nvPr/>
        </p:nvPicPr>
        <p:blipFill>
          <a:blip r:embed="rId2">
            <a:clrChange>
              <a:clrFrom>
                <a:srgbClr val="FFFFFF"/>
              </a:clrFrom>
              <a:clrTo>
                <a:srgbClr val="FFFFFF">
                  <a:alpha val="0"/>
                </a:srgbClr>
              </a:clrTo>
            </a:clrChange>
            <a:lum bright="2000"/>
          </a:blip>
          <a:stretch>
            <a:fillRect/>
          </a:stretch>
        </p:blipFill>
        <p:spPr>
          <a:xfrm flipH="1">
            <a:off x="2326686" y="1671152"/>
            <a:ext cx="307332" cy="254337"/>
          </a:xfrm>
          <a:prstGeom prst="rect">
            <a:avLst/>
          </a:prstGeom>
          <a:blipFill dpi="0" rotWithShape="1">
            <a:blip r:embed="rId3">
              <a:alphaModFix amt="41000"/>
            </a:blip>
            <a:srcRect/>
            <a:stretch>
              <a:fillRect/>
            </a:stretch>
          </a:blipFill>
        </p:spPr>
      </p:pic>
      <p:pic>
        <p:nvPicPr>
          <p:cNvPr id="6" name="図 5"/>
          <p:cNvPicPr>
            <a:picLocks noChangeAspect="1"/>
          </p:cNvPicPr>
          <p:nvPr/>
        </p:nvPicPr>
        <p:blipFill>
          <a:blip r:embed="rId4"/>
          <a:stretch>
            <a:fillRect/>
          </a:stretch>
        </p:blipFill>
        <p:spPr>
          <a:xfrm>
            <a:off x="751715" y="682272"/>
            <a:ext cx="439768" cy="378042"/>
          </a:xfrm>
          <a:prstGeom prst="rect">
            <a:avLst/>
          </a:prstGeom>
          <a:ln>
            <a:solidFill>
              <a:schemeClr val="tx1"/>
            </a:solidFill>
          </a:ln>
        </p:spPr>
      </p:pic>
      <p:cxnSp>
        <p:nvCxnSpPr>
          <p:cNvPr id="7" name="直線矢印コネクタ 6"/>
          <p:cNvCxnSpPr/>
          <p:nvPr/>
        </p:nvCxnSpPr>
        <p:spPr>
          <a:xfrm flipH="1" flipV="1">
            <a:off x="971601" y="915566"/>
            <a:ext cx="1508751" cy="891537"/>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直角三角形 8"/>
          <p:cNvSpPr/>
          <p:nvPr/>
        </p:nvSpPr>
        <p:spPr>
          <a:xfrm>
            <a:off x="971600" y="915566"/>
            <a:ext cx="1508751" cy="891537"/>
          </a:xfrm>
          <a:prstGeom prst="rtTriangle">
            <a:avLst/>
          </a:prstGeom>
          <a:solidFill>
            <a:srgbClr val="FF0000">
              <a:alpha val="16000"/>
            </a:srgbClr>
          </a:solidFill>
          <a:ln>
            <a:solidFill>
              <a:srgbClr val="FF0000">
                <a:alpha val="4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682792" y="1176668"/>
            <a:ext cx="328936" cy="369332"/>
          </a:xfrm>
          <a:prstGeom prst="rect">
            <a:avLst/>
          </a:prstGeom>
          <a:noFill/>
        </p:spPr>
        <p:txBody>
          <a:bodyPr wrap="none" rtlCol="0">
            <a:spAutoFit/>
          </a:bodyPr>
          <a:lstStyle/>
          <a:p>
            <a:r>
              <a:rPr kumimoji="1" lang="en-US" altLang="ja-JP" smtClean="0"/>
              <a:t>H</a:t>
            </a:r>
            <a:endParaRPr kumimoji="1" lang="ja-JP" altLang="en-US"/>
          </a:p>
        </p:txBody>
      </p:sp>
      <p:sp>
        <p:nvSpPr>
          <p:cNvPr id="11" name="テキスト ボックス 10"/>
          <p:cNvSpPr txBox="1"/>
          <p:nvPr/>
        </p:nvSpPr>
        <p:spPr>
          <a:xfrm>
            <a:off x="1430115" y="1807103"/>
            <a:ext cx="389850" cy="369332"/>
          </a:xfrm>
          <a:prstGeom prst="rect">
            <a:avLst/>
          </a:prstGeom>
          <a:noFill/>
        </p:spPr>
        <p:txBody>
          <a:bodyPr wrap="none" rtlCol="0">
            <a:spAutoFit/>
          </a:bodyPr>
          <a:lstStyle/>
          <a:p>
            <a:r>
              <a:rPr lang="en-US" altLang="ja-JP"/>
              <a:t>W</a:t>
            </a:r>
            <a:endParaRPr kumimoji="1" lang="ja-JP" altLang="en-US"/>
          </a:p>
        </p:txBody>
      </p:sp>
      <p:sp>
        <p:nvSpPr>
          <p:cNvPr id="12" name="円弧 11"/>
          <p:cNvSpPr/>
          <p:nvPr/>
        </p:nvSpPr>
        <p:spPr>
          <a:xfrm rot="12518078">
            <a:off x="2050625" y="1317259"/>
            <a:ext cx="381012" cy="621205"/>
          </a:xfrm>
          <a:prstGeom prst="arc">
            <a:avLst>
              <a:gd name="adj1" fmla="val 17334287"/>
              <a:gd name="adj2" fmla="val 21577431"/>
            </a:avLst>
          </a:prstGeom>
          <a:ln w="349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テキスト ボックス 12"/>
          <p:cNvSpPr txBox="1"/>
          <p:nvPr/>
        </p:nvSpPr>
        <p:spPr>
          <a:xfrm>
            <a:off x="1771028" y="1486486"/>
            <a:ext cx="308098" cy="369332"/>
          </a:xfrm>
          <a:prstGeom prst="rect">
            <a:avLst/>
          </a:prstGeom>
          <a:noFill/>
        </p:spPr>
        <p:txBody>
          <a:bodyPr wrap="none" rtlCol="0">
            <a:spAutoFit/>
          </a:bodyPr>
          <a:lstStyle/>
          <a:p>
            <a:r>
              <a:rPr lang="en-US" altLang="ja-JP"/>
              <a:t>θ</a:t>
            </a:r>
            <a:endParaRPr kumimoji="1" lang="ja-JP" altLang="en-US"/>
          </a:p>
        </p:txBody>
      </p:sp>
      <p:sp>
        <p:nvSpPr>
          <p:cNvPr id="14" name="テキスト ボックス 13"/>
          <p:cNvSpPr txBox="1"/>
          <p:nvPr/>
        </p:nvSpPr>
        <p:spPr>
          <a:xfrm>
            <a:off x="71525" y="2188019"/>
            <a:ext cx="8194231" cy="861774"/>
          </a:xfrm>
          <a:prstGeom prst="rect">
            <a:avLst/>
          </a:prstGeom>
          <a:noFill/>
        </p:spPr>
        <p:txBody>
          <a:bodyPr wrap="none" rtlCol="0">
            <a:spAutoFit/>
          </a:bodyPr>
          <a:lstStyle/>
          <a:p>
            <a:r>
              <a:rPr kumimoji="1" lang="ja-JP" altLang="en-US" sz="800" smtClean="0"/>
              <a:t>　　　　　　　　　　　　　　　　　　　　　　ア</a:t>
            </a:r>
            <a:r>
              <a:rPr lang="ja-JP" altLang="en-US" sz="800" smtClean="0"/>
              <a:t>ー</a:t>
            </a:r>
            <a:r>
              <a:rPr kumimoji="1" lang="ja-JP" altLang="en-US" sz="800" smtClean="0"/>
              <a:t>クタンジェント</a:t>
            </a:r>
            <a:endParaRPr kumimoji="1" lang="en-US" altLang="ja-JP" sz="800" smtClean="0"/>
          </a:p>
          <a:p>
            <a:r>
              <a:rPr kumimoji="1" lang="ja-JP" altLang="en-US" sz="1400" smtClean="0"/>
              <a:t>角度を取るためには、</a:t>
            </a:r>
            <a:r>
              <a:rPr kumimoji="1" lang="en-US" altLang="ja-JP" sz="1400" smtClean="0"/>
              <a:t>atan2</a:t>
            </a:r>
            <a:r>
              <a:rPr kumimoji="1" lang="ja-JP" altLang="en-US" sz="1400" smtClean="0"/>
              <a:t>と言う関数を使います。</a:t>
            </a:r>
            <a:r>
              <a:rPr lang="ja-JP" altLang="en-US" sz="1400" smtClean="0"/>
              <a:t>「アークタンジェント」の「アーク」は逆関数を意味します。</a:t>
            </a:r>
            <a:endParaRPr lang="en-US" altLang="ja-JP" sz="1400" smtClean="0"/>
          </a:p>
          <a:p>
            <a:r>
              <a:rPr lang="ja-JP" altLang="en-US" sz="1400" smtClean="0"/>
              <a:t>逆関数とはそのままの意味です。</a:t>
            </a:r>
            <a:r>
              <a:rPr lang="en-US" altLang="ja-JP" sz="1400" smtClean="0"/>
              <a:t>s</a:t>
            </a:r>
            <a:r>
              <a:rPr kumimoji="1" lang="en-US" altLang="ja-JP" sz="1400" smtClean="0"/>
              <a:t>in</a:t>
            </a:r>
            <a:r>
              <a:rPr kumimoji="1" lang="ja-JP" altLang="en-US" sz="1400" smtClean="0"/>
              <a:t>や</a:t>
            </a:r>
            <a:r>
              <a:rPr kumimoji="1" lang="en-US" altLang="ja-JP" sz="1400" smtClean="0"/>
              <a:t>cos</a:t>
            </a:r>
            <a:r>
              <a:rPr lang="ja-JP" altLang="en-US" sz="1400" smtClean="0"/>
              <a:t>では角度で三角比が出ました。</a:t>
            </a:r>
            <a:r>
              <a:rPr lang="en-US" altLang="ja-JP" sz="1400"/>
              <a:t>a</a:t>
            </a:r>
            <a:r>
              <a:rPr lang="en-US" altLang="ja-JP" sz="1400" smtClean="0"/>
              <a:t>sin</a:t>
            </a:r>
            <a:r>
              <a:rPr lang="ja-JP" altLang="en-US" sz="1400" smtClean="0"/>
              <a:t>や</a:t>
            </a:r>
            <a:r>
              <a:rPr lang="en-US" altLang="ja-JP" sz="1400" smtClean="0"/>
              <a:t>acos</a:t>
            </a:r>
            <a:r>
              <a:rPr lang="ja-JP" altLang="en-US" sz="1400" smtClean="0"/>
              <a:t>は比から角度が出ると</a:t>
            </a:r>
            <a:endParaRPr lang="en-US" altLang="ja-JP" sz="1400" smtClean="0"/>
          </a:p>
          <a:p>
            <a:r>
              <a:rPr kumimoji="1" lang="ja-JP" altLang="en-US" sz="1400"/>
              <a:t>言</a:t>
            </a:r>
            <a:r>
              <a:rPr kumimoji="1" lang="ja-JP" altLang="en-US" sz="1400" smtClean="0"/>
              <a:t>うものです</a:t>
            </a:r>
            <a:r>
              <a:rPr kumimoji="1" lang="ja-JP" altLang="en-US" sz="1400"/>
              <a:t>。</a:t>
            </a:r>
          </a:p>
        </p:txBody>
      </p:sp>
      <p:sp>
        <p:nvSpPr>
          <p:cNvPr id="15" name="テキスト ボックス 14"/>
          <p:cNvSpPr txBox="1"/>
          <p:nvPr/>
        </p:nvSpPr>
        <p:spPr>
          <a:xfrm>
            <a:off x="148030" y="3047490"/>
            <a:ext cx="3124573" cy="646331"/>
          </a:xfrm>
          <a:prstGeom prst="rect">
            <a:avLst/>
          </a:prstGeom>
          <a:noFill/>
          <a:ln>
            <a:solidFill>
              <a:schemeClr val="tx1"/>
            </a:solidFill>
          </a:ln>
        </p:spPr>
        <p:txBody>
          <a:bodyPr wrap="none" rtlCol="0">
            <a:spAutoFit/>
          </a:bodyPr>
          <a:lstStyle/>
          <a:p>
            <a:r>
              <a:rPr lang="en-US" altLang="ja-JP" dirty="0" smtClean="0"/>
              <a:t>Radian</a:t>
            </a:r>
            <a:r>
              <a:rPr lang="ja-JP" altLang="en-US" dirty="0" smtClean="0"/>
              <a:t>角</a:t>
            </a:r>
            <a:r>
              <a:rPr kumimoji="1" lang="en-US" altLang="ja-JP" dirty="0" smtClean="0"/>
              <a:t>=</a:t>
            </a:r>
            <a:r>
              <a:rPr kumimoji="1" lang="ja-JP" altLang="en-US" dirty="0" smtClean="0"/>
              <a:t>　</a:t>
            </a:r>
            <a:r>
              <a:rPr kumimoji="1" lang="en-US" altLang="ja-JP" dirty="0" smtClean="0"/>
              <a:t>atan2( H , W );</a:t>
            </a:r>
          </a:p>
          <a:p>
            <a:r>
              <a:rPr lang="ja-JP" altLang="en-US" dirty="0"/>
              <a:t>角度</a:t>
            </a:r>
            <a:r>
              <a:rPr lang="en-US" altLang="ja-JP" dirty="0" smtClean="0"/>
              <a:t>=Radian</a:t>
            </a:r>
            <a:r>
              <a:rPr lang="ja-JP" altLang="en-US" dirty="0" smtClean="0"/>
              <a:t>角</a:t>
            </a:r>
            <a:r>
              <a:rPr lang="en-US" altLang="ja-JP" dirty="0" smtClean="0"/>
              <a:t> </a:t>
            </a:r>
            <a:r>
              <a:rPr lang="en-US" altLang="ja-JP" dirty="0"/>
              <a:t>* </a:t>
            </a:r>
            <a:r>
              <a:rPr lang="en-US" altLang="ja-JP" dirty="0" smtClean="0"/>
              <a:t>180.0</a:t>
            </a:r>
            <a:r>
              <a:rPr lang="ja-JP" altLang="en-US" dirty="0" err="1" smtClean="0"/>
              <a:t>ｆ</a:t>
            </a:r>
            <a:r>
              <a:rPr lang="en-US" altLang="ja-JP" dirty="0" smtClean="0"/>
              <a:t> </a:t>
            </a:r>
            <a:r>
              <a:rPr lang="en-US" altLang="ja-JP" dirty="0"/>
              <a:t>/ </a:t>
            </a:r>
            <a:r>
              <a:rPr lang="en-US" altLang="ja-JP" dirty="0" smtClean="0"/>
              <a:t>3.14</a:t>
            </a:r>
            <a:r>
              <a:rPr lang="ja-JP" altLang="en-US" dirty="0" smtClean="0"/>
              <a:t>ｆ</a:t>
            </a:r>
            <a:endParaRPr kumimoji="1" lang="ja-JP" altLang="en-US" dirty="0"/>
          </a:p>
        </p:txBody>
      </p:sp>
      <p:sp>
        <p:nvSpPr>
          <p:cNvPr id="16" name="テキスト ボックス 15"/>
          <p:cNvSpPr txBox="1"/>
          <p:nvPr/>
        </p:nvSpPr>
        <p:spPr>
          <a:xfrm>
            <a:off x="100161" y="4479474"/>
            <a:ext cx="7275710" cy="523220"/>
          </a:xfrm>
          <a:prstGeom prst="rect">
            <a:avLst/>
          </a:prstGeom>
          <a:noFill/>
        </p:spPr>
        <p:txBody>
          <a:bodyPr wrap="none" rtlCol="0">
            <a:spAutoFit/>
          </a:bodyPr>
          <a:lstStyle/>
          <a:p>
            <a:r>
              <a:rPr kumimoji="1" lang="ja-JP" altLang="en-US" sz="1400" dirty="0" smtClean="0"/>
              <a:t>これで、角度が求まります。</a:t>
            </a:r>
            <a:r>
              <a:rPr lang="ja-JP" altLang="en-US" sz="1400" dirty="0" smtClean="0"/>
              <a:t>ここでの注意しないといけない点は</a:t>
            </a:r>
            <a:r>
              <a:rPr lang="en-US" altLang="ja-JP" sz="1400" dirty="0" smtClean="0"/>
              <a:t>atan2</a:t>
            </a:r>
            <a:r>
              <a:rPr lang="ja-JP" altLang="en-US" sz="1400" dirty="0"/>
              <a:t>で</a:t>
            </a:r>
            <a:r>
              <a:rPr lang="ja-JP" altLang="en-US" sz="1400" dirty="0" smtClean="0"/>
              <a:t>ないといけないことです。</a:t>
            </a:r>
            <a:endParaRPr lang="en-US" altLang="ja-JP" sz="1400" dirty="0" smtClean="0"/>
          </a:p>
          <a:p>
            <a:r>
              <a:rPr kumimoji="1" lang="en-US" altLang="ja-JP" sz="1400" dirty="0" err="1" smtClean="0"/>
              <a:t>atan</a:t>
            </a:r>
            <a:r>
              <a:rPr kumimoji="1" lang="ja-JP" altLang="en-US" sz="1400" dirty="0" smtClean="0"/>
              <a:t>では</a:t>
            </a:r>
            <a:r>
              <a:rPr lang="ja-JP" altLang="en-US" sz="1400" dirty="0"/>
              <a:t>残念</a:t>
            </a:r>
            <a:r>
              <a:rPr lang="ja-JP" altLang="en-US" sz="1400" dirty="0" smtClean="0"/>
              <a:t>ながらうまくいきませんので注意しましょう。</a:t>
            </a:r>
            <a:endParaRPr kumimoji="1" lang="ja-JP" altLang="en-US" sz="1400" dirty="0"/>
          </a:p>
        </p:txBody>
      </p:sp>
      <p:sp>
        <p:nvSpPr>
          <p:cNvPr id="2" name="テキスト ボックス 1"/>
          <p:cNvSpPr txBox="1"/>
          <p:nvPr/>
        </p:nvSpPr>
        <p:spPr>
          <a:xfrm>
            <a:off x="151977" y="3727876"/>
            <a:ext cx="6856813" cy="646331"/>
          </a:xfrm>
          <a:prstGeom prst="rect">
            <a:avLst/>
          </a:prstGeom>
          <a:noFill/>
        </p:spPr>
        <p:txBody>
          <a:bodyPr wrap="none" rtlCol="0">
            <a:spAutoFit/>
          </a:bodyPr>
          <a:lstStyle/>
          <a:p>
            <a:r>
              <a:rPr kumimoji="1" lang="ja-JP" altLang="en-US" b="1" dirty="0" smtClean="0">
                <a:solidFill>
                  <a:srgbClr val="FF0000"/>
                </a:solidFill>
              </a:rPr>
              <a:t>注意：</a:t>
            </a:r>
            <a:r>
              <a:rPr kumimoji="1" lang="en-US" altLang="ja-JP" b="1" dirty="0" smtClean="0">
                <a:solidFill>
                  <a:srgbClr val="FF0000"/>
                </a:solidFill>
              </a:rPr>
              <a:t>atan2</a:t>
            </a:r>
            <a:r>
              <a:rPr lang="ja-JP" altLang="en-US" b="1" dirty="0" smtClean="0">
                <a:solidFill>
                  <a:srgbClr val="FF0000"/>
                </a:solidFill>
              </a:rPr>
              <a:t>の返す角度は　</a:t>
            </a:r>
            <a:r>
              <a:rPr lang="en-US" altLang="ja-JP" b="1" dirty="0" smtClean="0">
                <a:solidFill>
                  <a:srgbClr val="FF0000"/>
                </a:solidFill>
              </a:rPr>
              <a:t>0°</a:t>
            </a:r>
            <a:r>
              <a:rPr lang="ja-JP" altLang="en-US" b="1" dirty="0" smtClean="0">
                <a:solidFill>
                  <a:srgbClr val="FF0000"/>
                </a:solidFill>
              </a:rPr>
              <a:t>～　</a:t>
            </a:r>
            <a:r>
              <a:rPr lang="en-US" altLang="ja-JP" b="1" dirty="0" smtClean="0">
                <a:solidFill>
                  <a:srgbClr val="FF0000"/>
                </a:solidFill>
              </a:rPr>
              <a:t>180°</a:t>
            </a:r>
            <a:r>
              <a:rPr lang="ja-JP" altLang="en-US" b="1" dirty="0" smtClean="0">
                <a:solidFill>
                  <a:srgbClr val="FF0000"/>
                </a:solidFill>
              </a:rPr>
              <a:t>までは、そのままでますが</a:t>
            </a:r>
            <a:endParaRPr lang="en-US" altLang="ja-JP" b="1" dirty="0" smtClean="0">
              <a:solidFill>
                <a:srgbClr val="FF0000"/>
              </a:solidFill>
            </a:endParaRPr>
          </a:p>
          <a:p>
            <a:r>
              <a:rPr kumimoji="1" lang="en-US" altLang="ja-JP" b="1" dirty="0" smtClean="0">
                <a:solidFill>
                  <a:srgbClr val="FF0000"/>
                </a:solidFill>
              </a:rPr>
              <a:t>180</a:t>
            </a:r>
            <a:r>
              <a:rPr lang="en-US" altLang="ja-JP" b="1" dirty="0" smtClean="0">
                <a:solidFill>
                  <a:srgbClr val="FF0000"/>
                </a:solidFill>
              </a:rPr>
              <a:t>°</a:t>
            </a:r>
            <a:r>
              <a:rPr lang="ja-JP" altLang="en-US" b="1" dirty="0" smtClean="0">
                <a:solidFill>
                  <a:srgbClr val="FF0000"/>
                </a:solidFill>
              </a:rPr>
              <a:t>～　</a:t>
            </a:r>
            <a:r>
              <a:rPr lang="en-US" altLang="ja-JP" b="1" dirty="0" smtClean="0">
                <a:solidFill>
                  <a:srgbClr val="FF0000"/>
                </a:solidFill>
              </a:rPr>
              <a:t>360°</a:t>
            </a:r>
            <a:r>
              <a:rPr lang="ja-JP" altLang="en-US" b="1" dirty="0" smtClean="0">
                <a:solidFill>
                  <a:srgbClr val="FF0000"/>
                </a:solidFill>
              </a:rPr>
              <a:t>は　</a:t>
            </a:r>
            <a:r>
              <a:rPr lang="en-US" altLang="ja-JP" b="1" dirty="0" smtClean="0">
                <a:solidFill>
                  <a:srgbClr val="FF0000"/>
                </a:solidFill>
              </a:rPr>
              <a:t>-180°</a:t>
            </a:r>
            <a:r>
              <a:rPr lang="ja-JP" altLang="en-US" b="1" dirty="0" smtClean="0">
                <a:solidFill>
                  <a:srgbClr val="FF0000"/>
                </a:solidFill>
              </a:rPr>
              <a:t>～　</a:t>
            </a:r>
            <a:r>
              <a:rPr lang="en-US" altLang="ja-JP" b="1" dirty="0" smtClean="0">
                <a:solidFill>
                  <a:srgbClr val="FF0000"/>
                </a:solidFill>
              </a:rPr>
              <a:t>-0°</a:t>
            </a:r>
            <a:r>
              <a:rPr lang="ja-JP" altLang="en-US" b="1" dirty="0" smtClean="0">
                <a:solidFill>
                  <a:srgbClr val="FF0000"/>
                </a:solidFill>
              </a:rPr>
              <a:t>の</a:t>
            </a:r>
            <a:r>
              <a:rPr lang="en-US" altLang="ja-JP" b="1" dirty="0" smtClean="0">
                <a:solidFill>
                  <a:srgbClr val="FF0000"/>
                </a:solidFill>
              </a:rPr>
              <a:t>Minus</a:t>
            </a:r>
            <a:r>
              <a:rPr lang="ja-JP" altLang="en-US" b="1" dirty="0" smtClean="0">
                <a:solidFill>
                  <a:srgbClr val="FF0000"/>
                </a:solidFill>
              </a:rPr>
              <a:t>の値で返します。</a:t>
            </a:r>
            <a:endParaRPr kumimoji="1" lang="ja-JP" altLang="en-US" b="1" dirty="0">
              <a:solidFill>
                <a:srgbClr val="FF0000"/>
              </a:solidFill>
            </a:endParaRPr>
          </a:p>
        </p:txBody>
      </p:sp>
    </p:spTree>
    <p:extLst>
      <p:ext uri="{BB962C8B-B14F-4D97-AF65-F5344CB8AC3E}">
        <p14:creationId xmlns:p14="http://schemas.microsoft.com/office/powerpoint/2010/main" val="19360655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7069" y="-16086"/>
            <a:ext cx="3297698" cy="307777"/>
          </a:xfrm>
          <a:prstGeom prst="rect">
            <a:avLst/>
          </a:prstGeom>
          <a:noFill/>
        </p:spPr>
        <p:txBody>
          <a:bodyPr wrap="none" rtlCol="0">
            <a:spAutoFit/>
          </a:bodyPr>
          <a:lstStyle/>
          <a:p>
            <a:r>
              <a:rPr kumimoji="1" lang="ja-JP" altLang="en-US" sz="1400" smtClean="0"/>
              <a:t>・</a:t>
            </a:r>
            <a:r>
              <a:rPr lang="ja-JP" altLang="en-US" sz="1400" smtClean="0"/>
              <a:t>ゆっくり誘導させるにはどうするかを見る</a:t>
            </a:r>
            <a:endParaRPr kumimoji="1" lang="ja-JP" altLang="en-US" sz="140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5652120" y="1414788"/>
            <a:ext cx="534123" cy="37912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6" name="直線矢印コネクタ 5"/>
          <p:cNvCxnSpPr/>
          <p:nvPr/>
        </p:nvCxnSpPr>
        <p:spPr>
          <a:xfrm flipH="1" flipV="1">
            <a:off x="2079733" y="1311173"/>
            <a:ext cx="3572387" cy="308199"/>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線矢印コネクタ 6"/>
          <p:cNvCxnSpPr/>
          <p:nvPr/>
        </p:nvCxnSpPr>
        <p:spPr>
          <a:xfrm flipH="1" flipV="1">
            <a:off x="2158632" y="894479"/>
            <a:ext cx="2864843" cy="666987"/>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8" name="図 7"/>
          <p:cNvPicPr>
            <a:picLocks noChangeAspect="1"/>
          </p:cNvPicPr>
          <p:nvPr/>
        </p:nvPicPr>
        <p:blipFill>
          <a:blip r:embed="rId3">
            <a:clrChange>
              <a:clrFrom>
                <a:srgbClr val="FFFFFF"/>
              </a:clrFrom>
              <a:clrTo>
                <a:srgbClr val="FFFFFF">
                  <a:alpha val="0"/>
                </a:srgbClr>
              </a:clrTo>
            </a:clrChange>
            <a:lum bright="2000"/>
          </a:blip>
          <a:stretch>
            <a:fillRect/>
          </a:stretch>
        </p:blipFill>
        <p:spPr>
          <a:xfrm rot="243274" flipH="1">
            <a:off x="4896044" y="1425335"/>
            <a:ext cx="307332" cy="254337"/>
          </a:xfrm>
          <a:prstGeom prst="rect">
            <a:avLst/>
          </a:prstGeom>
          <a:blipFill dpi="0" rotWithShape="1">
            <a:blip r:embed="rId4">
              <a:alphaModFix amt="41000"/>
            </a:blip>
            <a:srcRect/>
            <a:stretch>
              <a:fillRect/>
            </a:stretch>
          </a:blipFill>
        </p:spPr>
      </p:pic>
      <p:pic>
        <p:nvPicPr>
          <p:cNvPr id="9" name="図 8"/>
          <p:cNvPicPr>
            <a:picLocks noChangeAspect="1"/>
          </p:cNvPicPr>
          <p:nvPr/>
        </p:nvPicPr>
        <p:blipFill>
          <a:blip r:embed="rId5"/>
          <a:stretch>
            <a:fillRect/>
          </a:stretch>
        </p:blipFill>
        <p:spPr>
          <a:xfrm>
            <a:off x="1890111" y="265930"/>
            <a:ext cx="537042" cy="378042"/>
          </a:xfrm>
          <a:prstGeom prst="rect">
            <a:avLst/>
          </a:prstGeom>
          <a:ln>
            <a:solidFill>
              <a:schemeClr val="tx1"/>
            </a:solidFill>
          </a:ln>
        </p:spPr>
      </p:pic>
      <p:sp>
        <p:nvSpPr>
          <p:cNvPr id="17" name="円弧 16"/>
          <p:cNvSpPr/>
          <p:nvPr/>
        </p:nvSpPr>
        <p:spPr>
          <a:xfrm rot="15274167">
            <a:off x="2982323" y="932282"/>
            <a:ext cx="381012" cy="341883"/>
          </a:xfrm>
          <a:prstGeom prst="arc">
            <a:avLst>
              <a:gd name="adj1" fmla="val 17334287"/>
              <a:gd name="adj2" fmla="val 0"/>
            </a:avLst>
          </a:prstGeom>
          <a:ln w="349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19" name="図 18"/>
          <p:cNvPicPr>
            <a:picLocks noChangeAspect="1"/>
          </p:cNvPicPr>
          <p:nvPr/>
        </p:nvPicPr>
        <p:blipFill>
          <a:blip r:embed="rId5"/>
          <a:stretch>
            <a:fillRect/>
          </a:stretch>
        </p:blipFill>
        <p:spPr>
          <a:xfrm>
            <a:off x="1436226" y="979071"/>
            <a:ext cx="537042" cy="378042"/>
          </a:xfrm>
          <a:prstGeom prst="rect">
            <a:avLst/>
          </a:prstGeom>
          <a:ln>
            <a:solidFill>
              <a:schemeClr val="tx1"/>
            </a:solidFill>
          </a:ln>
        </p:spPr>
      </p:pic>
      <p:cxnSp>
        <p:nvCxnSpPr>
          <p:cNvPr id="22" name="直線矢印コネクタ 21"/>
          <p:cNvCxnSpPr/>
          <p:nvPr/>
        </p:nvCxnSpPr>
        <p:spPr>
          <a:xfrm flipV="1">
            <a:off x="1531832" y="643972"/>
            <a:ext cx="258527" cy="26348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7069" y="1786897"/>
            <a:ext cx="8765541" cy="307777"/>
          </a:xfrm>
          <a:prstGeom prst="rect">
            <a:avLst/>
          </a:prstGeom>
          <a:noFill/>
        </p:spPr>
        <p:txBody>
          <a:bodyPr wrap="none" rtlCol="0">
            <a:spAutoFit/>
          </a:bodyPr>
          <a:lstStyle/>
          <a:p>
            <a:r>
              <a:rPr kumimoji="1" lang="ja-JP" altLang="en-US" sz="1400" smtClean="0"/>
              <a:t>誘導弾丸は、主人公</a:t>
            </a:r>
            <a:r>
              <a:rPr lang="ja-JP" altLang="en-US" sz="1400" smtClean="0"/>
              <a:t>と弾丸との角度を取って、移動するたびに、その角度に少しずつ近づけることで実現できます。</a:t>
            </a:r>
            <a:endParaRPr kumimoji="1" lang="en-US" altLang="ja-JP" sz="1400" smtClean="0"/>
          </a:p>
        </p:txBody>
      </p:sp>
      <p:sp>
        <p:nvSpPr>
          <p:cNvPr id="31" name="円弧 30"/>
          <p:cNvSpPr/>
          <p:nvPr/>
        </p:nvSpPr>
        <p:spPr>
          <a:xfrm rot="14447901">
            <a:off x="3531803" y="1250494"/>
            <a:ext cx="381012" cy="341883"/>
          </a:xfrm>
          <a:prstGeom prst="arc">
            <a:avLst>
              <a:gd name="adj1" fmla="val 17334287"/>
              <a:gd name="adj2" fmla="val 0"/>
            </a:avLst>
          </a:prstGeom>
          <a:ln w="349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0" name="テキスト ボックス 49"/>
          <p:cNvSpPr txBox="1"/>
          <p:nvPr/>
        </p:nvSpPr>
        <p:spPr>
          <a:xfrm>
            <a:off x="2237914" y="2995239"/>
            <a:ext cx="728084" cy="276999"/>
          </a:xfrm>
          <a:prstGeom prst="rect">
            <a:avLst/>
          </a:prstGeom>
          <a:noFill/>
        </p:spPr>
        <p:txBody>
          <a:bodyPr wrap="none" rtlCol="0">
            <a:spAutoFit/>
          </a:bodyPr>
          <a:lstStyle/>
          <a:p>
            <a:r>
              <a:rPr lang="en-US" altLang="ja-JP" sz="1200"/>
              <a:t>A</a:t>
            </a:r>
            <a:r>
              <a:rPr kumimoji="1" lang="ja-JP" altLang="en-US" sz="1200" smtClean="0"/>
              <a:t>（</a:t>
            </a:r>
            <a:r>
              <a:rPr lang="en-US" altLang="ja-JP" sz="1200" smtClean="0"/>
              <a:t>X</a:t>
            </a:r>
            <a:r>
              <a:rPr kumimoji="1" lang="en-US" altLang="ja-JP" sz="1200" smtClean="0"/>
              <a:t> , Y </a:t>
            </a:r>
            <a:r>
              <a:rPr kumimoji="1" lang="ja-JP" altLang="en-US" sz="1200" smtClean="0"/>
              <a:t>）</a:t>
            </a:r>
            <a:endParaRPr kumimoji="1" lang="ja-JP" altLang="en-US" sz="1200"/>
          </a:p>
        </p:txBody>
      </p:sp>
      <p:sp>
        <p:nvSpPr>
          <p:cNvPr id="51" name="直角三角形 50"/>
          <p:cNvSpPr/>
          <p:nvPr/>
        </p:nvSpPr>
        <p:spPr>
          <a:xfrm>
            <a:off x="3165795" y="3369932"/>
            <a:ext cx="1866076" cy="976669"/>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直角三角形 51"/>
          <p:cNvSpPr/>
          <p:nvPr/>
        </p:nvSpPr>
        <p:spPr>
          <a:xfrm rot="1625717">
            <a:off x="3289887" y="2936933"/>
            <a:ext cx="2077010" cy="976669"/>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弧 39"/>
          <p:cNvSpPr/>
          <p:nvPr/>
        </p:nvSpPr>
        <p:spPr>
          <a:xfrm rot="13108652">
            <a:off x="4512362" y="3914028"/>
            <a:ext cx="381012" cy="578153"/>
          </a:xfrm>
          <a:prstGeom prst="arc">
            <a:avLst>
              <a:gd name="adj1" fmla="val 17334287"/>
              <a:gd name="adj2" fmla="val 0"/>
            </a:avLst>
          </a:prstGeom>
          <a:ln w="349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32" name="直線矢印コネクタ 31"/>
          <p:cNvCxnSpPr>
            <a:stCxn id="51" idx="4"/>
          </p:cNvCxnSpPr>
          <p:nvPr/>
        </p:nvCxnSpPr>
        <p:spPr>
          <a:xfrm flipH="1" flipV="1">
            <a:off x="2825642" y="3197067"/>
            <a:ext cx="2206229" cy="1149534"/>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p:nvPr/>
        </p:nvCxnSpPr>
        <p:spPr>
          <a:xfrm flipH="1">
            <a:off x="2531828" y="4357512"/>
            <a:ext cx="2535025" cy="5127"/>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a:stCxn id="52" idx="4"/>
          </p:cNvCxnSpPr>
          <p:nvPr/>
        </p:nvCxnSpPr>
        <p:spPr>
          <a:xfrm flipH="1" flipV="1">
            <a:off x="3546551" y="2366876"/>
            <a:ext cx="1483948" cy="1966141"/>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7" name="円弧 36"/>
          <p:cNvSpPr/>
          <p:nvPr/>
        </p:nvSpPr>
        <p:spPr>
          <a:xfrm rot="13833925">
            <a:off x="4580523" y="3677984"/>
            <a:ext cx="381012" cy="621205"/>
          </a:xfrm>
          <a:prstGeom prst="arc">
            <a:avLst>
              <a:gd name="adj1" fmla="val 17334287"/>
              <a:gd name="adj2" fmla="val 21577431"/>
            </a:avLst>
          </a:prstGeom>
          <a:ln w="349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nvGrpSpPr>
          <p:cNvPr id="68" name="グループ化 67"/>
          <p:cNvGrpSpPr/>
          <p:nvPr/>
        </p:nvGrpSpPr>
        <p:grpSpPr>
          <a:xfrm>
            <a:off x="3160451" y="4180159"/>
            <a:ext cx="144016" cy="144016"/>
            <a:chOff x="6095581" y="3514577"/>
            <a:chExt cx="144016" cy="144016"/>
          </a:xfrm>
        </p:grpSpPr>
        <p:cxnSp>
          <p:nvCxnSpPr>
            <p:cNvPr id="61" name="直線コネクタ 60"/>
            <p:cNvCxnSpPr/>
            <p:nvPr/>
          </p:nvCxnSpPr>
          <p:spPr>
            <a:xfrm>
              <a:off x="6095581" y="3514577"/>
              <a:ext cx="14401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直線コネクタ 66"/>
            <p:cNvCxnSpPr/>
            <p:nvPr/>
          </p:nvCxnSpPr>
          <p:spPr>
            <a:xfrm rot="5400000">
              <a:off x="6167589" y="3586585"/>
              <a:ext cx="14401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9" name="グループ化 68"/>
          <p:cNvGrpSpPr/>
          <p:nvPr/>
        </p:nvGrpSpPr>
        <p:grpSpPr>
          <a:xfrm rot="1800000">
            <a:off x="3213201" y="3249578"/>
            <a:ext cx="144016" cy="144016"/>
            <a:chOff x="6095581" y="3514577"/>
            <a:chExt cx="144016" cy="144016"/>
          </a:xfrm>
        </p:grpSpPr>
        <p:cxnSp>
          <p:nvCxnSpPr>
            <p:cNvPr id="70" name="直線コネクタ 69"/>
            <p:cNvCxnSpPr/>
            <p:nvPr/>
          </p:nvCxnSpPr>
          <p:spPr>
            <a:xfrm>
              <a:off x="6095581" y="3514577"/>
              <a:ext cx="14401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p:nvPr/>
          </p:nvCxnSpPr>
          <p:spPr>
            <a:xfrm rot="5400000">
              <a:off x="6167589" y="3586585"/>
              <a:ext cx="14401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72" name="テキスト ボックス 71"/>
          <p:cNvSpPr txBox="1"/>
          <p:nvPr/>
        </p:nvSpPr>
        <p:spPr>
          <a:xfrm>
            <a:off x="4109407" y="3644154"/>
            <a:ext cx="546945" cy="307777"/>
          </a:xfrm>
          <a:prstGeom prst="rect">
            <a:avLst/>
          </a:prstGeom>
          <a:noFill/>
        </p:spPr>
        <p:txBody>
          <a:bodyPr wrap="none" rtlCol="0">
            <a:spAutoFit/>
          </a:bodyPr>
          <a:lstStyle/>
          <a:p>
            <a:r>
              <a:rPr lang="en-US" altLang="ja-JP" sz="1400" smtClean="0">
                <a:solidFill>
                  <a:schemeClr val="bg1"/>
                </a:solidFill>
              </a:rPr>
              <a:t>1</a:t>
            </a:r>
            <a:r>
              <a:rPr lang="en-US" altLang="ja-JP" sz="1400">
                <a:solidFill>
                  <a:schemeClr val="bg1"/>
                </a:solidFill>
              </a:rPr>
              <a:t>0</a:t>
            </a:r>
            <a:r>
              <a:rPr kumimoji="1" lang="ja-JP" altLang="en-US" sz="1400" smtClean="0">
                <a:solidFill>
                  <a:schemeClr val="bg1"/>
                </a:solidFill>
              </a:rPr>
              <a:t>度</a:t>
            </a:r>
            <a:endParaRPr kumimoji="1" lang="ja-JP" altLang="en-US" sz="1400">
              <a:solidFill>
                <a:schemeClr val="bg1"/>
              </a:solidFill>
            </a:endParaRPr>
          </a:p>
        </p:txBody>
      </p:sp>
      <p:sp>
        <p:nvSpPr>
          <p:cNvPr id="73" name="テキスト ボックス 72"/>
          <p:cNvSpPr txBox="1"/>
          <p:nvPr/>
        </p:nvSpPr>
        <p:spPr>
          <a:xfrm>
            <a:off x="2942028" y="2152580"/>
            <a:ext cx="721672" cy="276999"/>
          </a:xfrm>
          <a:prstGeom prst="rect">
            <a:avLst/>
          </a:prstGeom>
          <a:noFill/>
        </p:spPr>
        <p:txBody>
          <a:bodyPr wrap="none" rtlCol="0">
            <a:spAutoFit/>
          </a:bodyPr>
          <a:lstStyle/>
          <a:p>
            <a:r>
              <a:rPr lang="en-US" altLang="ja-JP" sz="1200" smtClean="0"/>
              <a:t>B</a:t>
            </a:r>
            <a:r>
              <a:rPr kumimoji="1" lang="ja-JP" altLang="en-US" sz="1200" smtClean="0"/>
              <a:t>（</a:t>
            </a:r>
            <a:r>
              <a:rPr lang="en-US" altLang="ja-JP" sz="1200" smtClean="0"/>
              <a:t>X</a:t>
            </a:r>
            <a:r>
              <a:rPr kumimoji="1" lang="en-US" altLang="ja-JP" sz="1200" smtClean="0"/>
              <a:t> , Y </a:t>
            </a:r>
            <a:r>
              <a:rPr kumimoji="1" lang="ja-JP" altLang="en-US" sz="1200" smtClean="0"/>
              <a:t>）</a:t>
            </a:r>
            <a:endParaRPr kumimoji="1" lang="ja-JP" altLang="en-US" sz="1200"/>
          </a:p>
        </p:txBody>
      </p:sp>
      <p:sp>
        <p:nvSpPr>
          <p:cNvPr id="74" name="テキスト ボックス 73"/>
          <p:cNvSpPr txBox="1"/>
          <p:nvPr/>
        </p:nvSpPr>
        <p:spPr>
          <a:xfrm>
            <a:off x="-55308" y="4423111"/>
            <a:ext cx="9301521" cy="738664"/>
          </a:xfrm>
          <a:prstGeom prst="rect">
            <a:avLst/>
          </a:prstGeom>
          <a:noFill/>
        </p:spPr>
        <p:txBody>
          <a:bodyPr wrap="none" rtlCol="0">
            <a:spAutoFit/>
          </a:bodyPr>
          <a:lstStyle/>
          <a:p>
            <a:r>
              <a:rPr lang="ja-JP" altLang="en-US" sz="1400" smtClean="0"/>
              <a:t>上記の文面と図を参考にすると「</a:t>
            </a:r>
            <a:r>
              <a:rPr lang="ja-JP" altLang="en-US" sz="1400" smtClean="0">
                <a:solidFill>
                  <a:srgbClr val="FF0000"/>
                </a:solidFill>
              </a:rPr>
              <a:t>初めに弾丸が</a:t>
            </a:r>
            <a:r>
              <a:rPr lang="en-US" altLang="ja-JP" sz="1400">
                <a:solidFill>
                  <a:srgbClr val="FF0000"/>
                </a:solidFill>
              </a:rPr>
              <a:t>A</a:t>
            </a:r>
            <a:r>
              <a:rPr lang="ja-JP" altLang="en-US" sz="1400" smtClean="0">
                <a:solidFill>
                  <a:srgbClr val="FF0000"/>
                </a:solidFill>
              </a:rPr>
              <a:t>方向に移動している。新たに誘導角度</a:t>
            </a:r>
            <a:r>
              <a:rPr lang="en-US" altLang="ja-JP" sz="1400" smtClean="0">
                <a:solidFill>
                  <a:srgbClr val="FF0000"/>
                </a:solidFill>
              </a:rPr>
              <a:t>1</a:t>
            </a:r>
            <a:r>
              <a:rPr lang="en-US" altLang="ja-JP" sz="1400">
                <a:solidFill>
                  <a:srgbClr val="FF0000"/>
                </a:solidFill>
              </a:rPr>
              <a:t>0</a:t>
            </a:r>
            <a:r>
              <a:rPr lang="ja-JP" altLang="en-US" sz="1400" smtClean="0">
                <a:solidFill>
                  <a:srgbClr val="FF0000"/>
                </a:solidFill>
              </a:rPr>
              <a:t>度を加算され</a:t>
            </a:r>
            <a:r>
              <a:rPr lang="en-US" altLang="ja-JP" sz="1400" smtClean="0">
                <a:solidFill>
                  <a:srgbClr val="FF0000"/>
                </a:solidFill>
              </a:rPr>
              <a:t>B</a:t>
            </a:r>
            <a:r>
              <a:rPr lang="ja-JP" altLang="en-US" sz="1400" smtClean="0">
                <a:solidFill>
                  <a:srgbClr val="FF0000"/>
                </a:solidFill>
              </a:rPr>
              <a:t>方向になる</a:t>
            </a:r>
            <a:r>
              <a:rPr lang="ja-JP" altLang="en-US" sz="1400" smtClean="0"/>
              <a:t>」</a:t>
            </a:r>
            <a:endParaRPr lang="en-US" altLang="ja-JP" sz="1400" smtClean="0"/>
          </a:p>
          <a:p>
            <a:r>
              <a:rPr lang="ja-JP" altLang="en-US" sz="1400" smtClean="0"/>
              <a:t>と言うことがわかります。</a:t>
            </a:r>
            <a:r>
              <a:rPr lang="en-US" altLang="ja-JP" sz="1400" smtClean="0">
                <a:solidFill>
                  <a:srgbClr val="FF0000"/>
                </a:solidFill>
              </a:rPr>
              <a:t>Vector</a:t>
            </a:r>
            <a:r>
              <a:rPr lang="ja-JP" altLang="en-US" sz="1400" smtClean="0">
                <a:solidFill>
                  <a:srgbClr val="FF0000"/>
                </a:solidFill>
              </a:rPr>
              <a:t>に角度分加算するにはどうすればよいかと言う問題が発生</a:t>
            </a:r>
            <a:r>
              <a:rPr lang="ja-JP" altLang="en-US" sz="1400" smtClean="0"/>
              <a:t>しますが、</a:t>
            </a:r>
            <a:r>
              <a:rPr kumimoji="1" lang="ja-JP" altLang="en-US" sz="1400" smtClean="0">
                <a:solidFill>
                  <a:srgbClr val="FF0000"/>
                </a:solidFill>
              </a:rPr>
              <a:t>三角関数の加法定理</a:t>
            </a:r>
            <a:endParaRPr kumimoji="1" lang="en-US" altLang="ja-JP" sz="1400" smtClean="0">
              <a:solidFill>
                <a:srgbClr val="FF0000"/>
              </a:solidFill>
            </a:endParaRPr>
          </a:p>
          <a:p>
            <a:r>
              <a:rPr kumimoji="1" lang="ja-JP" altLang="en-US" sz="1400" smtClean="0">
                <a:solidFill>
                  <a:srgbClr val="FF0000"/>
                </a:solidFill>
              </a:rPr>
              <a:t>を使えば求めることができます</a:t>
            </a:r>
            <a:r>
              <a:rPr kumimoji="1" lang="ja-JP" altLang="en-US" sz="1400" smtClean="0"/>
              <a:t>。</a:t>
            </a:r>
            <a:endParaRPr kumimoji="1" lang="ja-JP" altLang="en-US" sz="1400"/>
          </a:p>
        </p:txBody>
      </p:sp>
      <p:sp>
        <p:nvSpPr>
          <p:cNvPr id="75" name="テキスト ボックス 74"/>
          <p:cNvSpPr txBox="1"/>
          <p:nvPr/>
        </p:nvSpPr>
        <p:spPr>
          <a:xfrm>
            <a:off x="88532" y="2530836"/>
            <a:ext cx="2326278" cy="276999"/>
          </a:xfrm>
          <a:prstGeom prst="rect">
            <a:avLst/>
          </a:prstGeom>
          <a:noFill/>
        </p:spPr>
        <p:txBody>
          <a:bodyPr wrap="none" rtlCol="0">
            <a:spAutoFit/>
          </a:bodyPr>
          <a:lstStyle/>
          <a:p>
            <a:r>
              <a:rPr kumimoji="1" lang="en-US" altLang="ja-JP" sz="1200" smtClean="0"/>
              <a:t>A</a:t>
            </a:r>
            <a:r>
              <a:rPr kumimoji="1" lang="ja-JP" altLang="en-US" sz="1200" smtClean="0"/>
              <a:t>に角度を加算して</a:t>
            </a:r>
            <a:r>
              <a:rPr kumimoji="1" lang="en-US" altLang="ja-JP" sz="1200" smtClean="0"/>
              <a:t>B</a:t>
            </a:r>
            <a:r>
              <a:rPr kumimoji="1" lang="ja-JP" altLang="en-US" sz="1200" smtClean="0"/>
              <a:t>をしている図</a:t>
            </a:r>
            <a:endParaRPr kumimoji="1" lang="ja-JP" altLang="en-US" sz="1200"/>
          </a:p>
        </p:txBody>
      </p:sp>
      <p:sp>
        <p:nvSpPr>
          <p:cNvPr id="77" name="直角三角形 76"/>
          <p:cNvSpPr/>
          <p:nvPr/>
        </p:nvSpPr>
        <p:spPr>
          <a:xfrm>
            <a:off x="3690464" y="2538070"/>
            <a:ext cx="1366799" cy="1839994"/>
          </a:xfrm>
          <a:prstGeom prst="rtTriangle">
            <a:avLst/>
          </a:prstGeom>
          <a:solidFill>
            <a:srgbClr val="FF0000">
              <a:alpha val="16000"/>
            </a:srgbClr>
          </a:solidFill>
          <a:ln>
            <a:solidFill>
              <a:srgbClr val="FF0000">
                <a:alpha val="4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8" name="直線矢印コネクタ 37"/>
          <p:cNvCxnSpPr/>
          <p:nvPr/>
        </p:nvCxnSpPr>
        <p:spPr>
          <a:xfrm flipH="1" flipV="1">
            <a:off x="2285325" y="543685"/>
            <a:ext cx="1626734" cy="75839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2" name="図 11"/>
          <p:cNvPicPr>
            <a:picLocks noChangeAspect="1"/>
          </p:cNvPicPr>
          <p:nvPr/>
        </p:nvPicPr>
        <p:blipFill>
          <a:blip r:embed="rId3">
            <a:clrChange>
              <a:clrFrom>
                <a:srgbClr val="FFFFFF"/>
              </a:clrFrom>
              <a:clrTo>
                <a:srgbClr val="FFFFFF">
                  <a:alpha val="0"/>
                </a:srgbClr>
              </a:clrTo>
            </a:clrChange>
            <a:lum bright="2000"/>
          </a:blip>
          <a:stretch>
            <a:fillRect/>
          </a:stretch>
        </p:blipFill>
        <p:spPr>
          <a:xfrm rot="1509286" flipH="1">
            <a:off x="2454291" y="568496"/>
            <a:ext cx="307332" cy="254337"/>
          </a:xfrm>
          <a:prstGeom prst="rect">
            <a:avLst/>
          </a:prstGeom>
          <a:blipFill dpi="0" rotWithShape="1">
            <a:blip r:embed="rId4">
              <a:alphaModFix amt="41000"/>
            </a:blip>
            <a:srcRect/>
            <a:stretch>
              <a:fillRect/>
            </a:stretch>
          </a:blipFill>
        </p:spPr>
      </p:pic>
      <p:pic>
        <p:nvPicPr>
          <p:cNvPr id="42" name="図 41"/>
          <p:cNvPicPr>
            <a:picLocks noChangeAspect="1"/>
          </p:cNvPicPr>
          <p:nvPr/>
        </p:nvPicPr>
        <p:blipFill>
          <a:blip r:embed="rId3">
            <a:clrChange>
              <a:clrFrom>
                <a:srgbClr val="FFFFFF"/>
              </a:clrFrom>
              <a:clrTo>
                <a:srgbClr val="FFFFFF">
                  <a:alpha val="0"/>
                </a:srgbClr>
              </a:clrTo>
            </a:clrChange>
            <a:lum bright="2000"/>
          </a:blip>
          <a:stretch>
            <a:fillRect/>
          </a:stretch>
        </p:blipFill>
        <p:spPr>
          <a:xfrm rot="643249" flipH="1">
            <a:off x="3788315" y="1174696"/>
            <a:ext cx="307332" cy="254337"/>
          </a:xfrm>
          <a:prstGeom prst="rect">
            <a:avLst/>
          </a:prstGeom>
          <a:blipFill dpi="0" rotWithShape="1">
            <a:blip r:embed="rId4">
              <a:alphaModFix amt="41000"/>
            </a:blip>
            <a:srcRect/>
            <a:stretch>
              <a:fillRect/>
            </a:stretch>
          </a:blipFill>
        </p:spPr>
      </p:pic>
    </p:spTree>
    <p:extLst>
      <p:ext uri="{BB962C8B-B14F-4D97-AF65-F5344CB8AC3E}">
        <p14:creationId xmlns:p14="http://schemas.microsoft.com/office/powerpoint/2010/main" val="32458311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08520" y="0"/>
            <a:ext cx="5312673" cy="523220"/>
          </a:xfrm>
          <a:prstGeom prst="rect">
            <a:avLst/>
          </a:prstGeom>
          <a:noFill/>
        </p:spPr>
        <p:txBody>
          <a:bodyPr wrap="none" rtlCol="0">
            <a:spAutoFit/>
          </a:bodyPr>
          <a:lstStyle/>
          <a:p>
            <a:r>
              <a:rPr kumimoji="1" lang="ja-JP" altLang="en-US" sz="1400" dirty="0" smtClean="0"/>
              <a:t>・加法定理を見る</a:t>
            </a:r>
            <a:endParaRPr kumimoji="1" lang="en-US" altLang="ja-JP" sz="1400" dirty="0" smtClean="0"/>
          </a:p>
          <a:p>
            <a:r>
              <a:rPr lang="ja-JP" altLang="en-US" sz="1400" dirty="0"/>
              <a:t>　</a:t>
            </a:r>
            <a:r>
              <a:rPr lang="en-US" altLang="ja-JP" sz="1400" dirty="0" smtClean="0"/>
              <a:t>B</a:t>
            </a:r>
            <a:r>
              <a:rPr lang="ja-JP" altLang="en-US" sz="1400" dirty="0" smtClean="0"/>
              <a:t>の成分を求めるにはどのような式が必要になるか見てみましょう。</a:t>
            </a:r>
            <a:endParaRPr kumimoji="1" lang="ja-JP" altLang="en-US" sz="1400" dirty="0"/>
          </a:p>
        </p:txBody>
      </p:sp>
      <p:sp>
        <p:nvSpPr>
          <p:cNvPr id="5" name="テキスト ボックス 4"/>
          <p:cNvSpPr txBox="1"/>
          <p:nvPr/>
        </p:nvSpPr>
        <p:spPr>
          <a:xfrm>
            <a:off x="53075" y="1474023"/>
            <a:ext cx="728084" cy="276999"/>
          </a:xfrm>
          <a:prstGeom prst="rect">
            <a:avLst/>
          </a:prstGeom>
          <a:noFill/>
        </p:spPr>
        <p:txBody>
          <a:bodyPr wrap="none" rtlCol="0">
            <a:spAutoFit/>
          </a:bodyPr>
          <a:lstStyle/>
          <a:p>
            <a:r>
              <a:rPr lang="en-US" altLang="ja-JP" sz="1200"/>
              <a:t>A</a:t>
            </a:r>
            <a:r>
              <a:rPr kumimoji="1" lang="ja-JP" altLang="en-US" sz="1200" smtClean="0"/>
              <a:t>（</a:t>
            </a:r>
            <a:r>
              <a:rPr lang="en-US" altLang="ja-JP" sz="1200" smtClean="0"/>
              <a:t>X</a:t>
            </a:r>
            <a:r>
              <a:rPr kumimoji="1" lang="en-US" altLang="ja-JP" sz="1200" smtClean="0"/>
              <a:t> , Y </a:t>
            </a:r>
            <a:r>
              <a:rPr kumimoji="1" lang="ja-JP" altLang="en-US" sz="1200" smtClean="0"/>
              <a:t>）</a:t>
            </a:r>
            <a:endParaRPr kumimoji="1" lang="ja-JP" altLang="en-US" sz="1200"/>
          </a:p>
        </p:txBody>
      </p:sp>
      <p:sp>
        <p:nvSpPr>
          <p:cNvPr id="6" name="直角三角形 5"/>
          <p:cNvSpPr/>
          <p:nvPr/>
        </p:nvSpPr>
        <p:spPr>
          <a:xfrm>
            <a:off x="980956" y="1848716"/>
            <a:ext cx="1866076" cy="976669"/>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直角三角形 6"/>
          <p:cNvSpPr/>
          <p:nvPr/>
        </p:nvSpPr>
        <p:spPr>
          <a:xfrm rot="1625717">
            <a:off x="1105048" y="1415717"/>
            <a:ext cx="2077010" cy="976669"/>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弧 7"/>
          <p:cNvSpPr/>
          <p:nvPr/>
        </p:nvSpPr>
        <p:spPr>
          <a:xfrm rot="13108652">
            <a:off x="2327523" y="2392812"/>
            <a:ext cx="381012" cy="578153"/>
          </a:xfrm>
          <a:prstGeom prst="arc">
            <a:avLst>
              <a:gd name="adj1" fmla="val 17334287"/>
              <a:gd name="adj2" fmla="val 0"/>
            </a:avLst>
          </a:prstGeom>
          <a:ln w="349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9" name="直線矢印コネクタ 8"/>
          <p:cNvCxnSpPr>
            <a:stCxn id="6" idx="4"/>
          </p:cNvCxnSpPr>
          <p:nvPr/>
        </p:nvCxnSpPr>
        <p:spPr>
          <a:xfrm flipH="1" flipV="1">
            <a:off x="640803" y="1675851"/>
            <a:ext cx="2206229" cy="1149534"/>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flipH="1">
            <a:off x="346989" y="2836296"/>
            <a:ext cx="2535025" cy="5127"/>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7" idx="4"/>
          </p:cNvCxnSpPr>
          <p:nvPr/>
        </p:nvCxnSpPr>
        <p:spPr>
          <a:xfrm flipH="1" flipV="1">
            <a:off x="1361712" y="845660"/>
            <a:ext cx="1483948" cy="1966141"/>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円弧 11"/>
          <p:cNvSpPr/>
          <p:nvPr/>
        </p:nvSpPr>
        <p:spPr>
          <a:xfrm rot="13833925">
            <a:off x="2395684" y="2156768"/>
            <a:ext cx="381012" cy="621205"/>
          </a:xfrm>
          <a:prstGeom prst="arc">
            <a:avLst>
              <a:gd name="adj1" fmla="val 17334287"/>
              <a:gd name="adj2" fmla="val 21577431"/>
            </a:avLst>
          </a:prstGeom>
          <a:ln w="349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nvGrpSpPr>
          <p:cNvPr id="13" name="グループ化 12"/>
          <p:cNvGrpSpPr/>
          <p:nvPr/>
        </p:nvGrpSpPr>
        <p:grpSpPr>
          <a:xfrm>
            <a:off x="975612" y="2658943"/>
            <a:ext cx="144016" cy="144016"/>
            <a:chOff x="6095581" y="3514577"/>
            <a:chExt cx="144016" cy="144016"/>
          </a:xfrm>
        </p:grpSpPr>
        <p:cxnSp>
          <p:nvCxnSpPr>
            <p:cNvPr id="14" name="直線コネクタ 13"/>
            <p:cNvCxnSpPr/>
            <p:nvPr/>
          </p:nvCxnSpPr>
          <p:spPr>
            <a:xfrm>
              <a:off x="6095581" y="3514577"/>
              <a:ext cx="14401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rot="5400000">
              <a:off x="6167589" y="3586585"/>
              <a:ext cx="14401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6" name="グループ化 15"/>
          <p:cNvGrpSpPr/>
          <p:nvPr/>
        </p:nvGrpSpPr>
        <p:grpSpPr>
          <a:xfrm rot="1800000">
            <a:off x="1028362" y="1728362"/>
            <a:ext cx="144016" cy="144016"/>
            <a:chOff x="6095581" y="3514577"/>
            <a:chExt cx="144016" cy="144016"/>
          </a:xfrm>
        </p:grpSpPr>
        <p:cxnSp>
          <p:nvCxnSpPr>
            <p:cNvPr id="17" name="直線コネクタ 16"/>
            <p:cNvCxnSpPr/>
            <p:nvPr/>
          </p:nvCxnSpPr>
          <p:spPr>
            <a:xfrm>
              <a:off x="6095581" y="3514577"/>
              <a:ext cx="14401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rot="5400000">
              <a:off x="6167589" y="3586585"/>
              <a:ext cx="14401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9" name="テキスト ボックス 18"/>
          <p:cNvSpPr txBox="1"/>
          <p:nvPr/>
        </p:nvSpPr>
        <p:spPr>
          <a:xfrm>
            <a:off x="2046116" y="2183161"/>
            <a:ext cx="546945" cy="307777"/>
          </a:xfrm>
          <a:prstGeom prst="rect">
            <a:avLst/>
          </a:prstGeom>
          <a:noFill/>
        </p:spPr>
        <p:txBody>
          <a:bodyPr wrap="none" rtlCol="0">
            <a:spAutoFit/>
          </a:bodyPr>
          <a:lstStyle/>
          <a:p>
            <a:r>
              <a:rPr lang="en-US" altLang="ja-JP" sz="1400" smtClean="0">
                <a:solidFill>
                  <a:schemeClr val="bg1"/>
                </a:solidFill>
              </a:rPr>
              <a:t>30°</a:t>
            </a:r>
            <a:endParaRPr kumimoji="1" lang="ja-JP" altLang="en-US" sz="1400">
              <a:solidFill>
                <a:schemeClr val="bg1"/>
              </a:solidFill>
            </a:endParaRPr>
          </a:p>
        </p:txBody>
      </p:sp>
      <p:sp>
        <p:nvSpPr>
          <p:cNvPr id="20" name="テキスト ボックス 19"/>
          <p:cNvSpPr txBox="1"/>
          <p:nvPr/>
        </p:nvSpPr>
        <p:spPr>
          <a:xfrm>
            <a:off x="757189" y="631364"/>
            <a:ext cx="873957" cy="276999"/>
          </a:xfrm>
          <a:prstGeom prst="rect">
            <a:avLst/>
          </a:prstGeom>
          <a:noFill/>
        </p:spPr>
        <p:txBody>
          <a:bodyPr wrap="none" rtlCol="0">
            <a:spAutoFit/>
          </a:bodyPr>
          <a:lstStyle/>
          <a:p>
            <a:r>
              <a:rPr lang="en-US" altLang="ja-JP" sz="1200" smtClean="0"/>
              <a:t>B</a:t>
            </a:r>
            <a:r>
              <a:rPr kumimoji="1" lang="ja-JP" altLang="en-US" sz="1200" smtClean="0"/>
              <a:t>（</a:t>
            </a:r>
            <a:r>
              <a:rPr lang="ja-JP" altLang="en-US" sz="1200"/>
              <a:t>？</a:t>
            </a:r>
            <a:r>
              <a:rPr kumimoji="1" lang="en-US" altLang="ja-JP" sz="1200" smtClean="0"/>
              <a:t> , </a:t>
            </a:r>
            <a:r>
              <a:rPr kumimoji="1" lang="ja-JP" altLang="en-US" sz="1200" smtClean="0"/>
              <a:t>？</a:t>
            </a:r>
            <a:r>
              <a:rPr kumimoji="1" lang="en-US" altLang="ja-JP" sz="1200" smtClean="0"/>
              <a:t> </a:t>
            </a:r>
            <a:r>
              <a:rPr kumimoji="1" lang="ja-JP" altLang="en-US" sz="1200" smtClean="0"/>
              <a:t>）</a:t>
            </a:r>
            <a:endParaRPr kumimoji="1" lang="ja-JP" altLang="en-US" sz="1200"/>
          </a:p>
        </p:txBody>
      </p:sp>
      <p:cxnSp>
        <p:nvCxnSpPr>
          <p:cNvPr id="38" name="直線矢印コネクタ 37"/>
          <p:cNvCxnSpPr/>
          <p:nvPr/>
        </p:nvCxnSpPr>
        <p:spPr>
          <a:xfrm flipV="1">
            <a:off x="2645653" y="1720499"/>
            <a:ext cx="562992" cy="14046"/>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テキスト ボックス 39"/>
          <p:cNvSpPr txBox="1"/>
          <p:nvPr/>
        </p:nvSpPr>
        <p:spPr>
          <a:xfrm>
            <a:off x="3132217" y="1474023"/>
            <a:ext cx="728084" cy="276999"/>
          </a:xfrm>
          <a:prstGeom prst="rect">
            <a:avLst/>
          </a:prstGeom>
          <a:noFill/>
        </p:spPr>
        <p:txBody>
          <a:bodyPr wrap="none" rtlCol="0">
            <a:spAutoFit/>
          </a:bodyPr>
          <a:lstStyle/>
          <a:p>
            <a:r>
              <a:rPr lang="en-US" altLang="ja-JP" sz="1200"/>
              <a:t>A</a:t>
            </a:r>
            <a:r>
              <a:rPr kumimoji="1" lang="ja-JP" altLang="en-US" sz="1200" smtClean="0"/>
              <a:t>（</a:t>
            </a:r>
            <a:r>
              <a:rPr lang="en-US" altLang="ja-JP" sz="1200" smtClean="0"/>
              <a:t>X</a:t>
            </a:r>
            <a:r>
              <a:rPr kumimoji="1" lang="en-US" altLang="ja-JP" sz="1200" smtClean="0"/>
              <a:t> , Y </a:t>
            </a:r>
            <a:r>
              <a:rPr kumimoji="1" lang="ja-JP" altLang="en-US" sz="1200" smtClean="0"/>
              <a:t>）</a:t>
            </a:r>
            <a:endParaRPr kumimoji="1" lang="ja-JP" altLang="en-US" sz="1200"/>
          </a:p>
        </p:txBody>
      </p:sp>
      <p:sp>
        <p:nvSpPr>
          <p:cNvPr id="41" name="直角三角形 40"/>
          <p:cNvSpPr/>
          <p:nvPr/>
        </p:nvSpPr>
        <p:spPr>
          <a:xfrm>
            <a:off x="4060098" y="1848716"/>
            <a:ext cx="1866076" cy="976669"/>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直角三角形 41"/>
          <p:cNvSpPr/>
          <p:nvPr/>
        </p:nvSpPr>
        <p:spPr>
          <a:xfrm rot="1625717">
            <a:off x="4184190" y="1415717"/>
            <a:ext cx="2077010" cy="976669"/>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円弧 42"/>
          <p:cNvSpPr/>
          <p:nvPr/>
        </p:nvSpPr>
        <p:spPr>
          <a:xfrm rot="13108652">
            <a:off x="5406665" y="2392812"/>
            <a:ext cx="381012" cy="578153"/>
          </a:xfrm>
          <a:prstGeom prst="arc">
            <a:avLst>
              <a:gd name="adj1" fmla="val 17334287"/>
              <a:gd name="adj2" fmla="val 0"/>
            </a:avLst>
          </a:prstGeom>
          <a:ln w="349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44" name="直線矢印コネクタ 43"/>
          <p:cNvCxnSpPr>
            <a:stCxn id="41" idx="4"/>
          </p:cNvCxnSpPr>
          <p:nvPr/>
        </p:nvCxnSpPr>
        <p:spPr>
          <a:xfrm flipH="1" flipV="1">
            <a:off x="3719945" y="1675851"/>
            <a:ext cx="2206229" cy="1149534"/>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p:nvPr/>
        </p:nvCxnSpPr>
        <p:spPr>
          <a:xfrm flipH="1">
            <a:off x="3426131" y="2836296"/>
            <a:ext cx="2535025" cy="5127"/>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a:stCxn id="42" idx="4"/>
          </p:cNvCxnSpPr>
          <p:nvPr/>
        </p:nvCxnSpPr>
        <p:spPr>
          <a:xfrm flipH="1" flipV="1">
            <a:off x="4440854" y="845660"/>
            <a:ext cx="1483948" cy="1966141"/>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7" name="円弧 46"/>
          <p:cNvSpPr/>
          <p:nvPr/>
        </p:nvSpPr>
        <p:spPr>
          <a:xfrm rot="13833925">
            <a:off x="5474826" y="2156768"/>
            <a:ext cx="381012" cy="621205"/>
          </a:xfrm>
          <a:prstGeom prst="arc">
            <a:avLst>
              <a:gd name="adj1" fmla="val 17334287"/>
              <a:gd name="adj2" fmla="val 21577431"/>
            </a:avLst>
          </a:prstGeom>
          <a:ln w="349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nvGrpSpPr>
          <p:cNvPr id="48" name="グループ化 47"/>
          <p:cNvGrpSpPr/>
          <p:nvPr/>
        </p:nvGrpSpPr>
        <p:grpSpPr>
          <a:xfrm>
            <a:off x="4054754" y="2658943"/>
            <a:ext cx="144016" cy="144016"/>
            <a:chOff x="6095581" y="3514577"/>
            <a:chExt cx="144016" cy="144016"/>
          </a:xfrm>
        </p:grpSpPr>
        <p:cxnSp>
          <p:nvCxnSpPr>
            <p:cNvPr id="49" name="直線コネクタ 48"/>
            <p:cNvCxnSpPr/>
            <p:nvPr/>
          </p:nvCxnSpPr>
          <p:spPr>
            <a:xfrm>
              <a:off x="6095581" y="3514577"/>
              <a:ext cx="14401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a:xfrm rot="5400000">
              <a:off x="6167589" y="3586585"/>
              <a:ext cx="14401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1" name="グループ化 50"/>
          <p:cNvGrpSpPr/>
          <p:nvPr/>
        </p:nvGrpSpPr>
        <p:grpSpPr>
          <a:xfrm rot="1800000">
            <a:off x="4107504" y="1728362"/>
            <a:ext cx="144016" cy="144016"/>
            <a:chOff x="6095581" y="3514577"/>
            <a:chExt cx="144016" cy="144016"/>
          </a:xfrm>
        </p:grpSpPr>
        <p:cxnSp>
          <p:nvCxnSpPr>
            <p:cNvPr id="52" name="直線コネクタ 51"/>
            <p:cNvCxnSpPr/>
            <p:nvPr/>
          </p:nvCxnSpPr>
          <p:spPr>
            <a:xfrm>
              <a:off x="6095581" y="3514577"/>
              <a:ext cx="14401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直線コネクタ 52"/>
            <p:cNvCxnSpPr/>
            <p:nvPr/>
          </p:nvCxnSpPr>
          <p:spPr>
            <a:xfrm rot="5400000">
              <a:off x="6167589" y="3586585"/>
              <a:ext cx="14401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54" name="テキスト ボックス 53"/>
          <p:cNvSpPr txBox="1"/>
          <p:nvPr/>
        </p:nvSpPr>
        <p:spPr>
          <a:xfrm>
            <a:off x="5222695" y="2190339"/>
            <a:ext cx="282450" cy="307777"/>
          </a:xfrm>
          <a:prstGeom prst="rect">
            <a:avLst/>
          </a:prstGeom>
          <a:noFill/>
        </p:spPr>
        <p:txBody>
          <a:bodyPr wrap="none" rtlCol="0">
            <a:spAutoFit/>
          </a:bodyPr>
          <a:lstStyle/>
          <a:p>
            <a:r>
              <a:rPr lang="en-US" altLang="ja-JP" sz="1400" smtClean="0">
                <a:solidFill>
                  <a:schemeClr val="bg1"/>
                </a:solidFill>
              </a:rPr>
              <a:t>B</a:t>
            </a:r>
            <a:endParaRPr kumimoji="1" lang="ja-JP" altLang="en-US" sz="1400">
              <a:solidFill>
                <a:schemeClr val="bg1"/>
              </a:solidFill>
            </a:endParaRPr>
          </a:p>
        </p:txBody>
      </p:sp>
      <p:sp>
        <p:nvSpPr>
          <p:cNvPr id="55" name="テキスト ボックス 54"/>
          <p:cNvSpPr txBox="1"/>
          <p:nvPr/>
        </p:nvSpPr>
        <p:spPr>
          <a:xfrm>
            <a:off x="3836331" y="631364"/>
            <a:ext cx="873957" cy="276999"/>
          </a:xfrm>
          <a:prstGeom prst="rect">
            <a:avLst/>
          </a:prstGeom>
          <a:noFill/>
        </p:spPr>
        <p:txBody>
          <a:bodyPr wrap="none" rtlCol="0">
            <a:spAutoFit/>
          </a:bodyPr>
          <a:lstStyle/>
          <a:p>
            <a:r>
              <a:rPr lang="en-US" altLang="ja-JP" sz="1200" smtClean="0"/>
              <a:t>B</a:t>
            </a:r>
            <a:r>
              <a:rPr kumimoji="1" lang="ja-JP" altLang="en-US" sz="1200" smtClean="0"/>
              <a:t>（</a:t>
            </a:r>
            <a:r>
              <a:rPr lang="ja-JP" altLang="en-US" sz="1200"/>
              <a:t>？</a:t>
            </a:r>
            <a:r>
              <a:rPr kumimoji="1" lang="en-US" altLang="ja-JP" sz="1200" smtClean="0"/>
              <a:t> , </a:t>
            </a:r>
            <a:r>
              <a:rPr kumimoji="1" lang="ja-JP" altLang="en-US" sz="1200" smtClean="0"/>
              <a:t>？</a:t>
            </a:r>
            <a:r>
              <a:rPr kumimoji="1" lang="en-US" altLang="ja-JP" sz="1200" smtClean="0"/>
              <a:t> </a:t>
            </a:r>
            <a:r>
              <a:rPr kumimoji="1" lang="ja-JP" altLang="en-US" sz="1200" smtClean="0"/>
              <a:t>）</a:t>
            </a:r>
            <a:endParaRPr kumimoji="1" lang="ja-JP" altLang="en-US" sz="1200"/>
          </a:p>
        </p:txBody>
      </p:sp>
      <p:sp>
        <p:nvSpPr>
          <p:cNvPr id="56" name="直角三角形 55"/>
          <p:cNvSpPr/>
          <p:nvPr/>
        </p:nvSpPr>
        <p:spPr>
          <a:xfrm>
            <a:off x="1441826" y="982718"/>
            <a:ext cx="1366799" cy="1839994"/>
          </a:xfrm>
          <a:prstGeom prst="rtTriangle">
            <a:avLst/>
          </a:prstGeom>
          <a:solidFill>
            <a:srgbClr val="FF0000">
              <a:alpha val="16000"/>
            </a:srgbClr>
          </a:solidFill>
          <a:ln>
            <a:solidFill>
              <a:srgbClr val="FF0000">
                <a:alpha val="4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p:cNvSpPr txBox="1"/>
          <p:nvPr/>
        </p:nvSpPr>
        <p:spPr>
          <a:xfrm>
            <a:off x="2049965" y="1402440"/>
            <a:ext cx="301686" cy="369332"/>
          </a:xfrm>
          <a:prstGeom prst="rect">
            <a:avLst/>
          </a:prstGeom>
          <a:noFill/>
        </p:spPr>
        <p:txBody>
          <a:bodyPr wrap="none" rtlCol="0">
            <a:spAutoFit/>
          </a:bodyPr>
          <a:lstStyle/>
          <a:p>
            <a:r>
              <a:rPr kumimoji="1" lang="en-US" altLang="ja-JP" smtClean="0"/>
              <a:t>1</a:t>
            </a:r>
            <a:endParaRPr kumimoji="1" lang="ja-JP" altLang="en-US"/>
          </a:p>
        </p:txBody>
      </p:sp>
      <p:sp>
        <p:nvSpPr>
          <p:cNvPr id="59" name="テキスト ボックス 58"/>
          <p:cNvSpPr txBox="1"/>
          <p:nvPr/>
        </p:nvSpPr>
        <p:spPr>
          <a:xfrm>
            <a:off x="5031985" y="1332673"/>
            <a:ext cx="301686" cy="369332"/>
          </a:xfrm>
          <a:prstGeom prst="rect">
            <a:avLst/>
          </a:prstGeom>
          <a:noFill/>
        </p:spPr>
        <p:txBody>
          <a:bodyPr wrap="none" rtlCol="0">
            <a:spAutoFit/>
          </a:bodyPr>
          <a:lstStyle/>
          <a:p>
            <a:r>
              <a:rPr kumimoji="1" lang="en-US" altLang="ja-JP" smtClean="0"/>
              <a:t>1</a:t>
            </a:r>
            <a:endParaRPr kumimoji="1" lang="ja-JP" altLang="en-US"/>
          </a:p>
        </p:txBody>
      </p:sp>
      <p:sp>
        <p:nvSpPr>
          <p:cNvPr id="60" name="テキスト ボックス 59"/>
          <p:cNvSpPr txBox="1"/>
          <p:nvPr/>
        </p:nvSpPr>
        <p:spPr>
          <a:xfrm rot="1640603">
            <a:off x="4373351" y="2121154"/>
            <a:ext cx="617157" cy="369332"/>
          </a:xfrm>
          <a:prstGeom prst="rect">
            <a:avLst/>
          </a:prstGeom>
          <a:noFill/>
        </p:spPr>
        <p:txBody>
          <a:bodyPr wrap="none" rtlCol="0">
            <a:spAutoFit/>
          </a:bodyPr>
          <a:lstStyle/>
          <a:p>
            <a:r>
              <a:rPr kumimoji="1" lang="en-US" altLang="ja-JP" smtClean="0">
                <a:solidFill>
                  <a:schemeClr val="bg1"/>
                </a:solidFill>
              </a:rPr>
              <a:t>cosB</a:t>
            </a:r>
            <a:endParaRPr kumimoji="1" lang="ja-JP" altLang="en-US">
              <a:solidFill>
                <a:schemeClr val="bg1"/>
              </a:solidFill>
            </a:endParaRPr>
          </a:p>
        </p:txBody>
      </p:sp>
      <p:sp>
        <p:nvSpPr>
          <p:cNvPr id="61" name="テキスト ボックス 60"/>
          <p:cNvSpPr txBox="1"/>
          <p:nvPr/>
        </p:nvSpPr>
        <p:spPr>
          <a:xfrm rot="18033310">
            <a:off x="3893414" y="1162410"/>
            <a:ext cx="574196" cy="369332"/>
          </a:xfrm>
          <a:prstGeom prst="rect">
            <a:avLst/>
          </a:prstGeom>
          <a:noFill/>
        </p:spPr>
        <p:txBody>
          <a:bodyPr wrap="none" rtlCol="0">
            <a:spAutoFit/>
          </a:bodyPr>
          <a:lstStyle/>
          <a:p>
            <a:r>
              <a:rPr kumimoji="1" lang="en-US" altLang="ja-JP" smtClean="0"/>
              <a:t>sinB</a:t>
            </a:r>
            <a:endParaRPr kumimoji="1" lang="ja-JP" altLang="en-US"/>
          </a:p>
        </p:txBody>
      </p:sp>
      <p:sp>
        <p:nvSpPr>
          <p:cNvPr id="63" name="テキスト ボックス 62"/>
          <p:cNvSpPr txBox="1"/>
          <p:nvPr/>
        </p:nvSpPr>
        <p:spPr>
          <a:xfrm>
            <a:off x="6128447" y="1455312"/>
            <a:ext cx="728084" cy="276999"/>
          </a:xfrm>
          <a:prstGeom prst="rect">
            <a:avLst/>
          </a:prstGeom>
          <a:noFill/>
        </p:spPr>
        <p:txBody>
          <a:bodyPr wrap="none" rtlCol="0">
            <a:spAutoFit/>
          </a:bodyPr>
          <a:lstStyle/>
          <a:p>
            <a:r>
              <a:rPr lang="en-US" altLang="ja-JP" sz="1200"/>
              <a:t>A</a:t>
            </a:r>
            <a:r>
              <a:rPr kumimoji="1" lang="ja-JP" altLang="en-US" sz="1200" smtClean="0"/>
              <a:t>（</a:t>
            </a:r>
            <a:r>
              <a:rPr lang="en-US" altLang="ja-JP" sz="1200" smtClean="0"/>
              <a:t>X</a:t>
            </a:r>
            <a:r>
              <a:rPr kumimoji="1" lang="en-US" altLang="ja-JP" sz="1200" smtClean="0"/>
              <a:t> , Y </a:t>
            </a:r>
            <a:r>
              <a:rPr kumimoji="1" lang="ja-JP" altLang="en-US" sz="1200" smtClean="0"/>
              <a:t>）</a:t>
            </a:r>
            <a:endParaRPr kumimoji="1" lang="ja-JP" altLang="en-US" sz="1200"/>
          </a:p>
        </p:txBody>
      </p:sp>
      <p:sp>
        <p:nvSpPr>
          <p:cNvPr id="64" name="直角三角形 63"/>
          <p:cNvSpPr/>
          <p:nvPr/>
        </p:nvSpPr>
        <p:spPr>
          <a:xfrm>
            <a:off x="7056328" y="1830005"/>
            <a:ext cx="1866076" cy="976669"/>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直角三角形 64"/>
          <p:cNvSpPr/>
          <p:nvPr/>
        </p:nvSpPr>
        <p:spPr>
          <a:xfrm rot="1625717">
            <a:off x="7180420" y="1397006"/>
            <a:ext cx="2077010" cy="976669"/>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弧 65"/>
          <p:cNvSpPr/>
          <p:nvPr/>
        </p:nvSpPr>
        <p:spPr>
          <a:xfrm rot="13108652">
            <a:off x="8402895" y="2374101"/>
            <a:ext cx="381012" cy="578153"/>
          </a:xfrm>
          <a:prstGeom prst="arc">
            <a:avLst>
              <a:gd name="adj1" fmla="val 17334287"/>
              <a:gd name="adj2" fmla="val 0"/>
            </a:avLst>
          </a:prstGeom>
          <a:ln w="349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7" name="直線矢印コネクタ 66"/>
          <p:cNvCxnSpPr>
            <a:stCxn id="64" idx="4"/>
          </p:cNvCxnSpPr>
          <p:nvPr/>
        </p:nvCxnSpPr>
        <p:spPr>
          <a:xfrm flipH="1" flipV="1">
            <a:off x="6716175" y="1657140"/>
            <a:ext cx="2206229" cy="1149534"/>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p:cNvCxnSpPr/>
          <p:nvPr/>
        </p:nvCxnSpPr>
        <p:spPr>
          <a:xfrm flipH="1">
            <a:off x="6422361" y="2817585"/>
            <a:ext cx="2535025" cy="5127"/>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a:stCxn id="65" idx="4"/>
          </p:cNvCxnSpPr>
          <p:nvPr/>
        </p:nvCxnSpPr>
        <p:spPr>
          <a:xfrm flipH="1" flipV="1">
            <a:off x="7437084" y="826949"/>
            <a:ext cx="1483948" cy="1966141"/>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0" name="円弧 69"/>
          <p:cNvSpPr/>
          <p:nvPr/>
        </p:nvSpPr>
        <p:spPr>
          <a:xfrm rot="13833925">
            <a:off x="8471056" y="2138057"/>
            <a:ext cx="381012" cy="621205"/>
          </a:xfrm>
          <a:prstGeom prst="arc">
            <a:avLst>
              <a:gd name="adj1" fmla="val 17334287"/>
              <a:gd name="adj2" fmla="val 21577431"/>
            </a:avLst>
          </a:prstGeom>
          <a:ln w="349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nvGrpSpPr>
          <p:cNvPr id="71" name="グループ化 70"/>
          <p:cNvGrpSpPr/>
          <p:nvPr/>
        </p:nvGrpSpPr>
        <p:grpSpPr>
          <a:xfrm>
            <a:off x="7050984" y="2640232"/>
            <a:ext cx="144016" cy="144016"/>
            <a:chOff x="6095581" y="3514577"/>
            <a:chExt cx="144016" cy="144016"/>
          </a:xfrm>
        </p:grpSpPr>
        <p:cxnSp>
          <p:nvCxnSpPr>
            <p:cNvPr id="72" name="直線コネクタ 71"/>
            <p:cNvCxnSpPr/>
            <p:nvPr/>
          </p:nvCxnSpPr>
          <p:spPr>
            <a:xfrm>
              <a:off x="6095581" y="3514577"/>
              <a:ext cx="14401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直線コネクタ 72"/>
            <p:cNvCxnSpPr/>
            <p:nvPr/>
          </p:nvCxnSpPr>
          <p:spPr>
            <a:xfrm rot="5400000">
              <a:off x="6167589" y="3586585"/>
              <a:ext cx="14401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4" name="グループ化 73"/>
          <p:cNvGrpSpPr/>
          <p:nvPr/>
        </p:nvGrpSpPr>
        <p:grpSpPr>
          <a:xfrm rot="1800000">
            <a:off x="7103734" y="1709651"/>
            <a:ext cx="144016" cy="144016"/>
            <a:chOff x="6095581" y="3514577"/>
            <a:chExt cx="144016" cy="144016"/>
          </a:xfrm>
        </p:grpSpPr>
        <p:cxnSp>
          <p:nvCxnSpPr>
            <p:cNvPr id="75" name="直線コネクタ 74"/>
            <p:cNvCxnSpPr/>
            <p:nvPr/>
          </p:nvCxnSpPr>
          <p:spPr>
            <a:xfrm>
              <a:off x="6095581" y="3514577"/>
              <a:ext cx="14401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直線コネクタ 75"/>
            <p:cNvCxnSpPr/>
            <p:nvPr/>
          </p:nvCxnSpPr>
          <p:spPr>
            <a:xfrm rot="5400000">
              <a:off x="6167589" y="3586585"/>
              <a:ext cx="14401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77" name="テキスト ボックス 76"/>
          <p:cNvSpPr txBox="1"/>
          <p:nvPr/>
        </p:nvSpPr>
        <p:spPr>
          <a:xfrm>
            <a:off x="8218925" y="2171628"/>
            <a:ext cx="282450" cy="307777"/>
          </a:xfrm>
          <a:prstGeom prst="rect">
            <a:avLst/>
          </a:prstGeom>
          <a:noFill/>
        </p:spPr>
        <p:txBody>
          <a:bodyPr wrap="none" rtlCol="0">
            <a:spAutoFit/>
          </a:bodyPr>
          <a:lstStyle/>
          <a:p>
            <a:r>
              <a:rPr lang="en-US" altLang="ja-JP" sz="1400" smtClean="0">
                <a:solidFill>
                  <a:schemeClr val="bg1"/>
                </a:solidFill>
              </a:rPr>
              <a:t>B</a:t>
            </a:r>
            <a:endParaRPr kumimoji="1" lang="ja-JP" altLang="en-US" sz="1400">
              <a:solidFill>
                <a:schemeClr val="bg1"/>
              </a:solidFill>
            </a:endParaRPr>
          </a:p>
        </p:txBody>
      </p:sp>
      <p:sp>
        <p:nvSpPr>
          <p:cNvPr id="78" name="テキスト ボックス 77"/>
          <p:cNvSpPr txBox="1"/>
          <p:nvPr/>
        </p:nvSpPr>
        <p:spPr>
          <a:xfrm>
            <a:off x="6832561" y="612653"/>
            <a:ext cx="873957" cy="276999"/>
          </a:xfrm>
          <a:prstGeom prst="rect">
            <a:avLst/>
          </a:prstGeom>
          <a:noFill/>
        </p:spPr>
        <p:txBody>
          <a:bodyPr wrap="none" rtlCol="0">
            <a:spAutoFit/>
          </a:bodyPr>
          <a:lstStyle/>
          <a:p>
            <a:r>
              <a:rPr lang="en-US" altLang="ja-JP" sz="1200" smtClean="0"/>
              <a:t>B</a:t>
            </a:r>
            <a:r>
              <a:rPr kumimoji="1" lang="ja-JP" altLang="en-US" sz="1200" smtClean="0"/>
              <a:t>（</a:t>
            </a:r>
            <a:r>
              <a:rPr lang="ja-JP" altLang="en-US" sz="1200"/>
              <a:t>？</a:t>
            </a:r>
            <a:r>
              <a:rPr kumimoji="1" lang="en-US" altLang="ja-JP" sz="1200" smtClean="0"/>
              <a:t> , </a:t>
            </a:r>
            <a:r>
              <a:rPr kumimoji="1" lang="ja-JP" altLang="en-US" sz="1200" smtClean="0"/>
              <a:t>？</a:t>
            </a:r>
            <a:r>
              <a:rPr kumimoji="1" lang="en-US" altLang="ja-JP" sz="1200" smtClean="0"/>
              <a:t> </a:t>
            </a:r>
            <a:r>
              <a:rPr kumimoji="1" lang="ja-JP" altLang="en-US" sz="1200" smtClean="0"/>
              <a:t>）</a:t>
            </a:r>
            <a:endParaRPr kumimoji="1" lang="ja-JP" altLang="en-US" sz="1200"/>
          </a:p>
        </p:txBody>
      </p:sp>
      <p:sp>
        <p:nvSpPr>
          <p:cNvPr id="79" name="テキスト ボックス 78"/>
          <p:cNvSpPr txBox="1"/>
          <p:nvPr/>
        </p:nvSpPr>
        <p:spPr>
          <a:xfrm>
            <a:off x="8028215" y="1313962"/>
            <a:ext cx="301686" cy="369332"/>
          </a:xfrm>
          <a:prstGeom prst="rect">
            <a:avLst/>
          </a:prstGeom>
          <a:noFill/>
        </p:spPr>
        <p:txBody>
          <a:bodyPr wrap="none" rtlCol="0">
            <a:spAutoFit/>
          </a:bodyPr>
          <a:lstStyle/>
          <a:p>
            <a:r>
              <a:rPr kumimoji="1" lang="en-US" altLang="ja-JP" smtClean="0"/>
              <a:t>1</a:t>
            </a:r>
            <a:endParaRPr kumimoji="1" lang="ja-JP" altLang="en-US"/>
          </a:p>
        </p:txBody>
      </p:sp>
      <p:sp>
        <p:nvSpPr>
          <p:cNvPr id="80" name="テキスト ボックス 79"/>
          <p:cNvSpPr txBox="1"/>
          <p:nvPr/>
        </p:nvSpPr>
        <p:spPr>
          <a:xfrm rot="1640603">
            <a:off x="7369581" y="2102443"/>
            <a:ext cx="617157" cy="369332"/>
          </a:xfrm>
          <a:prstGeom prst="rect">
            <a:avLst/>
          </a:prstGeom>
          <a:noFill/>
        </p:spPr>
        <p:txBody>
          <a:bodyPr wrap="none" rtlCol="0">
            <a:spAutoFit/>
          </a:bodyPr>
          <a:lstStyle/>
          <a:p>
            <a:r>
              <a:rPr kumimoji="1" lang="en-US" altLang="ja-JP" smtClean="0">
                <a:solidFill>
                  <a:schemeClr val="bg1"/>
                </a:solidFill>
              </a:rPr>
              <a:t>cosB</a:t>
            </a:r>
            <a:endParaRPr kumimoji="1" lang="ja-JP" altLang="en-US">
              <a:solidFill>
                <a:schemeClr val="bg1"/>
              </a:solidFill>
            </a:endParaRPr>
          </a:p>
        </p:txBody>
      </p:sp>
      <p:sp>
        <p:nvSpPr>
          <p:cNvPr id="81" name="テキスト ボックス 80"/>
          <p:cNvSpPr txBox="1"/>
          <p:nvPr/>
        </p:nvSpPr>
        <p:spPr>
          <a:xfrm rot="18033310">
            <a:off x="6889644" y="1143699"/>
            <a:ext cx="574196" cy="369332"/>
          </a:xfrm>
          <a:prstGeom prst="rect">
            <a:avLst/>
          </a:prstGeom>
          <a:noFill/>
        </p:spPr>
        <p:txBody>
          <a:bodyPr wrap="none" rtlCol="0">
            <a:spAutoFit/>
          </a:bodyPr>
          <a:lstStyle/>
          <a:p>
            <a:r>
              <a:rPr kumimoji="1" lang="en-US" altLang="ja-JP" smtClean="0"/>
              <a:t>sinB</a:t>
            </a:r>
            <a:endParaRPr kumimoji="1" lang="ja-JP" altLang="en-US"/>
          </a:p>
        </p:txBody>
      </p:sp>
      <p:cxnSp>
        <p:nvCxnSpPr>
          <p:cNvPr id="82" name="直線矢印コネクタ 81"/>
          <p:cNvCxnSpPr/>
          <p:nvPr/>
        </p:nvCxnSpPr>
        <p:spPr>
          <a:xfrm flipV="1">
            <a:off x="5693644" y="1673450"/>
            <a:ext cx="562992" cy="14046"/>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6" name="テキスト ボックス 85"/>
          <p:cNvSpPr txBox="1"/>
          <p:nvPr/>
        </p:nvSpPr>
        <p:spPr>
          <a:xfrm>
            <a:off x="5123389" y="2522610"/>
            <a:ext cx="288862" cy="307777"/>
          </a:xfrm>
          <a:prstGeom prst="rect">
            <a:avLst/>
          </a:prstGeom>
          <a:noFill/>
        </p:spPr>
        <p:txBody>
          <a:bodyPr wrap="none" rtlCol="0">
            <a:spAutoFit/>
          </a:bodyPr>
          <a:lstStyle/>
          <a:p>
            <a:r>
              <a:rPr lang="en-US" altLang="ja-JP" sz="1400">
                <a:solidFill>
                  <a:schemeClr val="bg1"/>
                </a:solidFill>
              </a:rPr>
              <a:t>A</a:t>
            </a:r>
            <a:endParaRPr kumimoji="1" lang="ja-JP" altLang="en-US" sz="1400">
              <a:solidFill>
                <a:schemeClr val="bg1"/>
              </a:solidFill>
            </a:endParaRPr>
          </a:p>
        </p:txBody>
      </p:sp>
      <p:sp>
        <p:nvSpPr>
          <p:cNvPr id="87" name="テキスト ボックス 86"/>
          <p:cNvSpPr txBox="1"/>
          <p:nvPr/>
        </p:nvSpPr>
        <p:spPr>
          <a:xfrm>
            <a:off x="8120457" y="2457702"/>
            <a:ext cx="288862" cy="307777"/>
          </a:xfrm>
          <a:prstGeom prst="rect">
            <a:avLst/>
          </a:prstGeom>
          <a:noFill/>
        </p:spPr>
        <p:txBody>
          <a:bodyPr wrap="none" rtlCol="0">
            <a:spAutoFit/>
          </a:bodyPr>
          <a:lstStyle/>
          <a:p>
            <a:r>
              <a:rPr lang="en-US" altLang="ja-JP" sz="1400">
                <a:solidFill>
                  <a:schemeClr val="bg1"/>
                </a:solidFill>
              </a:rPr>
              <a:t>A</a:t>
            </a:r>
            <a:endParaRPr kumimoji="1" lang="ja-JP" altLang="en-US" sz="1400">
              <a:solidFill>
                <a:schemeClr val="bg1"/>
              </a:solidFill>
            </a:endParaRPr>
          </a:p>
        </p:txBody>
      </p:sp>
      <mc:AlternateContent xmlns:mc="http://schemas.openxmlformats.org/markup-compatibility/2006" xmlns:a14="http://schemas.microsoft.com/office/drawing/2010/main">
        <mc:Choice Requires="a14">
          <p:sp>
            <p:nvSpPr>
              <p:cNvPr id="89" name="テキスト ボックス 88"/>
              <p:cNvSpPr txBox="1"/>
              <p:nvPr/>
            </p:nvSpPr>
            <p:spPr>
              <a:xfrm>
                <a:off x="7033643" y="3253762"/>
                <a:ext cx="1524135" cy="768287"/>
              </a:xfrm>
              <a:prstGeom prst="rect">
                <a:avLst/>
              </a:prstGeom>
              <a:noFill/>
              <a:ln>
                <a:solidFill>
                  <a:schemeClr val="tx1"/>
                </a:solidFill>
              </a:ln>
            </p:spPr>
            <p:txBody>
              <a:bodyPr wrap="none" rtlCol="0">
                <a:spAutoFit/>
              </a:bodyPr>
              <a:lstStyle/>
              <a:p>
                <a:r>
                  <a:rPr kumimoji="1" lang="en-US" altLang="ja-JP" smtClean="0"/>
                  <a:t>cosA=</a:t>
                </a:r>
                <a14:m>
                  <m:oMath xmlns:m="http://schemas.openxmlformats.org/officeDocument/2006/math">
                    <m:f>
                      <m:fPr>
                        <m:ctrlPr>
                          <a:rPr kumimoji="1" lang="en-US" altLang="ja-JP" i="1" smtClean="0">
                            <a:latin typeface="Cambria Math" panose="02040503050406030204" pitchFamily="18" charset="0"/>
                          </a:rPr>
                        </m:ctrlPr>
                      </m:fPr>
                      <m:num>
                        <m:r>
                          <m:rPr>
                            <m:sty m:val="p"/>
                          </m:rPr>
                          <a:rPr lang="en-US" altLang="ja-JP" i="1">
                            <a:latin typeface="Cambria Math" panose="02040503050406030204" pitchFamily="18" charset="0"/>
                          </a:rPr>
                          <m:t>X</m:t>
                        </m:r>
                      </m:num>
                      <m:den>
                        <m:r>
                          <a:rPr kumimoji="1" lang="en-US" altLang="ja-JP" b="0" i="1" smtClean="0">
                            <a:latin typeface="Cambria Math" panose="02040503050406030204" pitchFamily="18" charset="0"/>
                          </a:rPr>
                          <m:t>𝑐𝑜𝑠𝐵</m:t>
                        </m:r>
                      </m:den>
                    </m:f>
                  </m:oMath>
                </a14:m>
                <a:endParaRPr kumimoji="1" lang="en-US" altLang="ja-JP" smtClean="0"/>
              </a:p>
              <a:p>
                <a:r>
                  <a:rPr lang="en-US" altLang="ja-JP" smtClean="0"/>
                  <a:t>X=</a:t>
                </a:r>
                <a:r>
                  <a:rPr kumimoji="1" lang="en-US" altLang="ja-JP" smtClean="0"/>
                  <a:t>cosA×cosB</a:t>
                </a:r>
                <a:endParaRPr kumimoji="1" lang="ja-JP" altLang="en-US"/>
              </a:p>
            </p:txBody>
          </p:sp>
        </mc:Choice>
        <mc:Fallback xmlns="">
          <p:sp>
            <p:nvSpPr>
              <p:cNvPr id="89" name="テキスト ボックス 88"/>
              <p:cNvSpPr txBox="1">
                <a:spLocks noRot="1" noChangeAspect="1" noMove="1" noResize="1" noEditPoints="1" noAdjustHandles="1" noChangeArrowheads="1" noChangeShapeType="1" noTextEdit="1"/>
              </p:cNvSpPr>
              <p:nvPr/>
            </p:nvSpPr>
            <p:spPr>
              <a:xfrm>
                <a:off x="7033643" y="3253762"/>
                <a:ext cx="1524135" cy="768287"/>
              </a:xfrm>
              <a:prstGeom prst="rect">
                <a:avLst/>
              </a:prstGeom>
              <a:blipFill rotWithShape="0">
                <a:blip r:embed="rId2"/>
                <a:stretch>
                  <a:fillRect l="-3175" r="-3175" b="-11719"/>
                </a:stretch>
              </a:blipFill>
              <a:ln>
                <a:solidFill>
                  <a:schemeClr val="tx1"/>
                </a:solidFill>
              </a:ln>
            </p:spPr>
            <p:txBody>
              <a:bodyPr/>
              <a:lstStyle/>
              <a:p>
                <a:r>
                  <a:rPr lang="ja-JP" altLang="en-US">
                    <a:noFill/>
                  </a:rPr>
                  <a:t> </a:t>
                </a:r>
              </a:p>
            </p:txBody>
          </p:sp>
        </mc:Fallback>
      </mc:AlternateContent>
      <p:sp>
        <p:nvSpPr>
          <p:cNvPr id="90" name="正方形/長方形 89"/>
          <p:cNvSpPr/>
          <p:nvPr/>
        </p:nvSpPr>
        <p:spPr>
          <a:xfrm>
            <a:off x="7151464" y="2778851"/>
            <a:ext cx="1288494" cy="369332"/>
          </a:xfrm>
          <a:prstGeom prst="rect">
            <a:avLst/>
          </a:prstGeom>
        </p:spPr>
        <p:txBody>
          <a:bodyPr wrap="none">
            <a:spAutoFit/>
          </a:bodyPr>
          <a:lstStyle/>
          <a:p>
            <a:r>
              <a:rPr lang="en-US" altLang="ja-JP" smtClean="0"/>
              <a:t>cosA×cosB</a:t>
            </a:r>
            <a:endParaRPr lang="ja-JP" altLang="en-US"/>
          </a:p>
        </p:txBody>
      </p:sp>
      <mc:AlternateContent xmlns:mc="http://schemas.openxmlformats.org/markup-compatibility/2006" xmlns:a14="http://schemas.microsoft.com/office/drawing/2010/main">
        <mc:Choice Requires="a14">
          <p:sp>
            <p:nvSpPr>
              <p:cNvPr id="91" name="テキスト ボックス 90"/>
              <p:cNvSpPr txBox="1"/>
              <p:nvPr/>
            </p:nvSpPr>
            <p:spPr>
              <a:xfrm>
                <a:off x="7060908" y="4093885"/>
                <a:ext cx="1473160" cy="762966"/>
              </a:xfrm>
              <a:prstGeom prst="rect">
                <a:avLst/>
              </a:prstGeom>
              <a:noFill/>
              <a:ln>
                <a:solidFill>
                  <a:schemeClr val="tx1"/>
                </a:solidFill>
              </a:ln>
            </p:spPr>
            <p:txBody>
              <a:bodyPr wrap="none" rtlCol="0">
                <a:spAutoFit/>
              </a:bodyPr>
              <a:lstStyle/>
              <a:p>
                <a:r>
                  <a:rPr lang="en-US" altLang="ja-JP"/>
                  <a:t>s</a:t>
                </a:r>
                <a:r>
                  <a:rPr lang="en-US" altLang="ja-JP" smtClean="0"/>
                  <a:t>inA</a:t>
                </a:r>
                <a:r>
                  <a:rPr kumimoji="1" lang="en-US" altLang="ja-JP" smtClean="0"/>
                  <a:t>=</a:t>
                </a:r>
                <a14:m>
                  <m:oMath xmlns:m="http://schemas.openxmlformats.org/officeDocument/2006/math">
                    <m:f>
                      <m:fPr>
                        <m:ctrlPr>
                          <a:rPr kumimoji="1" lang="en-US" altLang="ja-JP" i="1" smtClean="0">
                            <a:latin typeface="Cambria Math" panose="02040503050406030204" pitchFamily="18" charset="0"/>
                          </a:rPr>
                        </m:ctrlPr>
                      </m:fPr>
                      <m:num>
                        <m:r>
                          <a:rPr kumimoji="1" lang="en-US" altLang="ja-JP" b="0" i="1" smtClean="0">
                            <a:latin typeface="Cambria Math" panose="02040503050406030204" pitchFamily="18" charset="0"/>
                          </a:rPr>
                          <m:t>𝑌</m:t>
                        </m:r>
                      </m:num>
                      <m:den>
                        <m:r>
                          <a:rPr kumimoji="1" lang="en-US" altLang="ja-JP" b="0" i="1" smtClean="0">
                            <a:latin typeface="Cambria Math" panose="02040503050406030204" pitchFamily="18" charset="0"/>
                          </a:rPr>
                          <m:t>𝐶𝑜𝑠𝐵</m:t>
                        </m:r>
                      </m:den>
                    </m:f>
                  </m:oMath>
                </a14:m>
                <a:endParaRPr kumimoji="1" lang="en-US" altLang="ja-JP" smtClean="0"/>
              </a:p>
              <a:p>
                <a:r>
                  <a:rPr lang="en-US" altLang="ja-JP" smtClean="0"/>
                  <a:t>Y=cosB×sinA</a:t>
                </a:r>
                <a:endParaRPr kumimoji="1" lang="ja-JP" altLang="en-US"/>
              </a:p>
            </p:txBody>
          </p:sp>
        </mc:Choice>
        <mc:Fallback xmlns="">
          <p:sp>
            <p:nvSpPr>
              <p:cNvPr id="91" name="テキスト ボックス 90"/>
              <p:cNvSpPr txBox="1">
                <a:spLocks noRot="1" noChangeAspect="1" noMove="1" noResize="1" noEditPoints="1" noAdjustHandles="1" noChangeArrowheads="1" noChangeShapeType="1" noTextEdit="1"/>
              </p:cNvSpPr>
              <p:nvPr/>
            </p:nvSpPr>
            <p:spPr>
              <a:xfrm>
                <a:off x="7060908" y="4093885"/>
                <a:ext cx="1473160" cy="762966"/>
              </a:xfrm>
              <a:prstGeom prst="rect">
                <a:avLst/>
              </a:prstGeom>
              <a:blipFill rotWithShape="0">
                <a:blip r:embed="rId3"/>
                <a:stretch>
                  <a:fillRect l="-2869" r="-3279" b="-11811"/>
                </a:stretch>
              </a:blipFill>
              <a:ln>
                <a:solidFill>
                  <a:schemeClr val="tx1"/>
                </a:solidFill>
              </a:ln>
            </p:spPr>
            <p:txBody>
              <a:bodyPr/>
              <a:lstStyle/>
              <a:p>
                <a:r>
                  <a:rPr lang="ja-JP" altLang="en-US">
                    <a:noFill/>
                  </a:rPr>
                  <a:t> </a:t>
                </a:r>
              </a:p>
            </p:txBody>
          </p:sp>
        </mc:Fallback>
      </mc:AlternateContent>
      <p:sp>
        <p:nvSpPr>
          <p:cNvPr id="96" name="テキスト ボックス 95"/>
          <p:cNvSpPr txBox="1"/>
          <p:nvPr/>
        </p:nvSpPr>
        <p:spPr>
          <a:xfrm>
            <a:off x="1012122" y="1129434"/>
            <a:ext cx="296876" cy="369332"/>
          </a:xfrm>
          <a:prstGeom prst="rect">
            <a:avLst/>
          </a:prstGeom>
          <a:noFill/>
        </p:spPr>
        <p:txBody>
          <a:bodyPr wrap="none" rtlCol="0">
            <a:spAutoFit/>
          </a:bodyPr>
          <a:lstStyle/>
          <a:p>
            <a:r>
              <a:rPr kumimoji="1" lang="en-US" altLang="ja-JP" smtClean="0"/>
              <a:t>Y</a:t>
            </a:r>
            <a:endParaRPr kumimoji="1" lang="ja-JP" altLang="en-US"/>
          </a:p>
        </p:txBody>
      </p:sp>
      <p:sp>
        <p:nvSpPr>
          <p:cNvPr id="99" name="テキスト ボックス 98"/>
          <p:cNvSpPr txBox="1"/>
          <p:nvPr/>
        </p:nvSpPr>
        <p:spPr>
          <a:xfrm rot="1673084">
            <a:off x="1101953" y="1967302"/>
            <a:ext cx="304892" cy="369332"/>
          </a:xfrm>
          <a:prstGeom prst="rect">
            <a:avLst/>
          </a:prstGeom>
          <a:noFill/>
        </p:spPr>
        <p:txBody>
          <a:bodyPr wrap="none" rtlCol="0">
            <a:spAutoFit/>
          </a:bodyPr>
          <a:lstStyle/>
          <a:p>
            <a:r>
              <a:rPr lang="en-US" altLang="ja-JP" smtClean="0">
                <a:solidFill>
                  <a:schemeClr val="bg1"/>
                </a:solidFill>
              </a:rPr>
              <a:t>X</a:t>
            </a:r>
            <a:endParaRPr kumimoji="1" lang="ja-JP" altLang="en-US">
              <a:solidFill>
                <a:schemeClr val="bg1"/>
              </a:solidFill>
            </a:endParaRPr>
          </a:p>
        </p:txBody>
      </p:sp>
      <p:grpSp>
        <p:nvGrpSpPr>
          <p:cNvPr id="104" name="グループ化 103"/>
          <p:cNvGrpSpPr/>
          <p:nvPr/>
        </p:nvGrpSpPr>
        <p:grpSpPr>
          <a:xfrm>
            <a:off x="3728705" y="3193739"/>
            <a:ext cx="2076191" cy="770580"/>
            <a:chOff x="3719945" y="3579289"/>
            <a:chExt cx="2076191" cy="770580"/>
          </a:xfrm>
        </p:grpSpPr>
        <mc:AlternateContent xmlns:mc="http://schemas.openxmlformats.org/markup-compatibility/2006" xmlns:a14="http://schemas.microsoft.com/office/drawing/2010/main">
          <mc:Choice Requires="a14">
            <p:sp>
              <p:nvSpPr>
                <p:cNvPr id="94" name="テキスト ボックス 93"/>
                <p:cNvSpPr txBox="1"/>
                <p:nvPr/>
              </p:nvSpPr>
              <p:spPr>
                <a:xfrm>
                  <a:off x="3839536" y="3588699"/>
                  <a:ext cx="925510" cy="761170"/>
                </a:xfrm>
                <a:prstGeom prst="rect">
                  <a:avLst/>
                </a:prstGeom>
                <a:noFill/>
              </p:spPr>
              <p:txBody>
                <a:bodyPr wrap="none" rtlCol="0">
                  <a:spAutoFit/>
                </a:bodyPr>
                <a:lstStyle/>
                <a:p>
                  <a:r>
                    <a:rPr lang="en-US" altLang="ja-JP" smtClean="0"/>
                    <a:t>s</a:t>
                  </a:r>
                  <a:r>
                    <a:rPr kumimoji="1" lang="en-US" altLang="ja-JP" smtClean="0"/>
                    <a:t>in</a:t>
                  </a:r>
                  <a:r>
                    <a:rPr lang="en-US" altLang="ja-JP" smtClean="0"/>
                    <a:t>θ</a:t>
                  </a:r>
                  <a:r>
                    <a:rPr kumimoji="1" lang="en-US" altLang="ja-JP" smtClean="0"/>
                    <a:t> = </a:t>
                  </a:r>
                  <a14:m>
                    <m:oMath xmlns:m="http://schemas.openxmlformats.org/officeDocument/2006/math">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𝑌</m:t>
                          </m:r>
                        </m:num>
                        <m:den>
                          <m:r>
                            <a:rPr kumimoji="1" lang="en-US" altLang="ja-JP" b="0" i="1" smtClean="0">
                              <a:latin typeface="Cambria Math" panose="02040503050406030204" pitchFamily="18" charset="0"/>
                            </a:rPr>
                            <m:t>𝑅</m:t>
                          </m:r>
                        </m:den>
                      </m:f>
                    </m:oMath>
                  </a14:m>
                  <a:endParaRPr kumimoji="1" lang="en-US" altLang="ja-JP" b="0" smtClean="0"/>
                </a:p>
                <a:p>
                  <a:r>
                    <a:rPr lang="en-US" altLang="ja-JP"/>
                    <a:t>s</a:t>
                  </a:r>
                  <a:r>
                    <a:rPr kumimoji="1" lang="en-US" altLang="ja-JP" smtClean="0"/>
                    <a:t>inθ</a:t>
                  </a:r>
                  <a:r>
                    <a:rPr lang="ja-JP" altLang="en-US" smtClean="0"/>
                    <a:t> </a:t>
                  </a:r>
                  <a:r>
                    <a:rPr lang="en-US" altLang="ja-JP" smtClean="0"/>
                    <a:t>= Y</a:t>
                  </a:r>
                </a:p>
              </p:txBody>
            </p:sp>
          </mc:Choice>
          <mc:Fallback xmlns="">
            <p:sp>
              <p:nvSpPr>
                <p:cNvPr id="94" name="テキスト ボックス 93"/>
                <p:cNvSpPr txBox="1">
                  <a:spLocks noRot="1" noChangeAspect="1" noMove="1" noResize="1" noEditPoints="1" noAdjustHandles="1" noChangeArrowheads="1" noChangeShapeType="1" noTextEdit="1"/>
                </p:cNvSpPr>
                <p:nvPr/>
              </p:nvSpPr>
              <p:spPr>
                <a:xfrm>
                  <a:off x="3839536" y="3588699"/>
                  <a:ext cx="925510" cy="761170"/>
                </a:xfrm>
                <a:prstGeom prst="rect">
                  <a:avLst/>
                </a:prstGeom>
                <a:blipFill rotWithShape="0">
                  <a:blip r:embed="rId4"/>
                  <a:stretch>
                    <a:fillRect l="-5263" r="-3289" b="-12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テキスト ボックス 94"/>
                <p:cNvSpPr txBox="1"/>
                <p:nvPr/>
              </p:nvSpPr>
              <p:spPr>
                <a:xfrm>
                  <a:off x="4693643" y="3580426"/>
                  <a:ext cx="984565" cy="761170"/>
                </a:xfrm>
                <a:prstGeom prst="rect">
                  <a:avLst/>
                </a:prstGeom>
                <a:noFill/>
              </p:spPr>
              <p:txBody>
                <a:bodyPr wrap="none" rtlCol="0">
                  <a:spAutoFit/>
                </a:bodyPr>
                <a:lstStyle/>
                <a:p>
                  <a:r>
                    <a:rPr lang="en-US" altLang="ja-JP"/>
                    <a:t>c</a:t>
                  </a:r>
                  <a:r>
                    <a:rPr lang="en-US" altLang="ja-JP" smtClean="0"/>
                    <a:t>osθ</a:t>
                  </a:r>
                  <a:r>
                    <a:rPr kumimoji="1" lang="en-US" altLang="ja-JP" smtClean="0"/>
                    <a:t> = </a:t>
                  </a:r>
                  <a14:m>
                    <m:oMath xmlns:m="http://schemas.openxmlformats.org/officeDocument/2006/math">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𝑋</m:t>
                          </m:r>
                        </m:num>
                        <m:den>
                          <m:r>
                            <a:rPr kumimoji="1" lang="en-US" altLang="ja-JP" b="0" i="1" smtClean="0">
                              <a:latin typeface="Cambria Math" panose="02040503050406030204" pitchFamily="18" charset="0"/>
                            </a:rPr>
                            <m:t>𝑅</m:t>
                          </m:r>
                        </m:den>
                      </m:f>
                    </m:oMath>
                  </a14:m>
                  <a:endParaRPr kumimoji="1" lang="en-US" altLang="ja-JP" b="0" smtClean="0"/>
                </a:p>
                <a:p>
                  <a:r>
                    <a:rPr lang="en-US" altLang="ja-JP"/>
                    <a:t>c</a:t>
                  </a:r>
                  <a:r>
                    <a:rPr lang="en-US" altLang="ja-JP" smtClean="0"/>
                    <a:t>osθ</a:t>
                  </a:r>
                  <a:r>
                    <a:rPr lang="ja-JP" altLang="en-US" smtClean="0"/>
                    <a:t> </a:t>
                  </a:r>
                  <a:r>
                    <a:rPr lang="en-US" altLang="ja-JP"/>
                    <a:t>= X</a:t>
                  </a:r>
                  <a:endParaRPr kumimoji="1" lang="ja-JP" altLang="en-US"/>
                </a:p>
              </p:txBody>
            </p:sp>
          </mc:Choice>
          <mc:Fallback xmlns="">
            <p:sp>
              <p:nvSpPr>
                <p:cNvPr id="95" name="テキスト ボックス 94"/>
                <p:cNvSpPr txBox="1">
                  <a:spLocks noRot="1" noChangeAspect="1" noMove="1" noResize="1" noEditPoints="1" noAdjustHandles="1" noChangeArrowheads="1" noChangeShapeType="1" noTextEdit="1"/>
                </p:cNvSpPr>
                <p:nvPr/>
              </p:nvSpPr>
              <p:spPr>
                <a:xfrm>
                  <a:off x="4693643" y="3580426"/>
                  <a:ext cx="984565" cy="761170"/>
                </a:xfrm>
                <a:prstGeom prst="rect">
                  <a:avLst/>
                </a:prstGeom>
                <a:blipFill rotWithShape="0">
                  <a:blip r:embed="rId5"/>
                  <a:stretch>
                    <a:fillRect l="-4938" r="-1852" b="-12000"/>
                  </a:stretch>
                </a:blipFill>
              </p:spPr>
              <p:txBody>
                <a:bodyPr/>
                <a:lstStyle/>
                <a:p>
                  <a:r>
                    <a:rPr lang="ja-JP" altLang="en-US">
                      <a:noFill/>
                    </a:rPr>
                    <a:t> </a:t>
                  </a:r>
                </a:p>
              </p:txBody>
            </p:sp>
          </mc:Fallback>
        </mc:AlternateContent>
        <p:sp>
          <p:nvSpPr>
            <p:cNvPr id="101" name="正方形/長方形 100"/>
            <p:cNvSpPr/>
            <p:nvPr/>
          </p:nvSpPr>
          <p:spPr>
            <a:xfrm>
              <a:off x="3719945" y="3579289"/>
              <a:ext cx="2076191" cy="7705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2" name="テキスト ボックス 101"/>
          <p:cNvSpPr txBox="1"/>
          <p:nvPr/>
        </p:nvSpPr>
        <p:spPr>
          <a:xfrm>
            <a:off x="3800442" y="2159561"/>
            <a:ext cx="296876" cy="369332"/>
          </a:xfrm>
          <a:prstGeom prst="rect">
            <a:avLst/>
          </a:prstGeom>
          <a:noFill/>
        </p:spPr>
        <p:txBody>
          <a:bodyPr wrap="none" rtlCol="0">
            <a:spAutoFit/>
          </a:bodyPr>
          <a:lstStyle/>
          <a:p>
            <a:r>
              <a:rPr kumimoji="1" lang="en-US" altLang="ja-JP" smtClean="0"/>
              <a:t>Y</a:t>
            </a:r>
            <a:endParaRPr kumimoji="1" lang="ja-JP" altLang="en-US"/>
          </a:p>
        </p:txBody>
      </p:sp>
      <p:sp>
        <p:nvSpPr>
          <p:cNvPr id="103" name="テキスト ボックス 102"/>
          <p:cNvSpPr txBox="1"/>
          <p:nvPr/>
        </p:nvSpPr>
        <p:spPr>
          <a:xfrm>
            <a:off x="4593185" y="2764909"/>
            <a:ext cx="304892" cy="369332"/>
          </a:xfrm>
          <a:prstGeom prst="rect">
            <a:avLst/>
          </a:prstGeom>
          <a:noFill/>
        </p:spPr>
        <p:txBody>
          <a:bodyPr wrap="none" rtlCol="0">
            <a:spAutoFit/>
          </a:bodyPr>
          <a:lstStyle/>
          <a:p>
            <a:r>
              <a:rPr lang="en-US" altLang="ja-JP" smtClean="0"/>
              <a:t>X</a:t>
            </a:r>
          </a:p>
        </p:txBody>
      </p:sp>
      <p:sp>
        <p:nvSpPr>
          <p:cNvPr id="105" name="正方形/長方形 104"/>
          <p:cNvSpPr/>
          <p:nvPr/>
        </p:nvSpPr>
        <p:spPr>
          <a:xfrm rot="16200000">
            <a:off x="6427631" y="2205727"/>
            <a:ext cx="922047" cy="276999"/>
          </a:xfrm>
          <a:prstGeom prst="rect">
            <a:avLst/>
          </a:prstGeom>
        </p:spPr>
        <p:txBody>
          <a:bodyPr wrap="none">
            <a:spAutoFit/>
          </a:bodyPr>
          <a:lstStyle/>
          <a:p>
            <a:r>
              <a:rPr lang="en-US" altLang="ja-JP" sz="1200"/>
              <a:t>CosB×SinA</a:t>
            </a:r>
            <a:endParaRPr lang="ja-JP" altLang="en-US" sz="1200"/>
          </a:p>
        </p:txBody>
      </p:sp>
      <p:sp>
        <p:nvSpPr>
          <p:cNvPr id="106" name="テキスト ボックス 105"/>
          <p:cNvSpPr txBox="1"/>
          <p:nvPr/>
        </p:nvSpPr>
        <p:spPr>
          <a:xfrm>
            <a:off x="19235" y="4342445"/>
            <a:ext cx="5646097" cy="646331"/>
          </a:xfrm>
          <a:prstGeom prst="rect">
            <a:avLst/>
          </a:prstGeom>
          <a:noFill/>
        </p:spPr>
        <p:txBody>
          <a:bodyPr wrap="none" rtlCol="0">
            <a:spAutoFit/>
          </a:bodyPr>
          <a:lstStyle/>
          <a:p>
            <a:r>
              <a:rPr kumimoji="1" lang="ja-JP" altLang="en-US" smtClean="0"/>
              <a:t>これで、二つ三角形の</a:t>
            </a:r>
            <a:r>
              <a:rPr kumimoji="1" lang="en-US" altLang="ja-JP" smtClean="0"/>
              <a:t>Y</a:t>
            </a:r>
            <a:r>
              <a:rPr kumimoji="1" lang="ja-JP" altLang="en-US" smtClean="0"/>
              <a:t>と</a:t>
            </a:r>
            <a:r>
              <a:rPr kumimoji="1" lang="en-US" altLang="ja-JP" smtClean="0"/>
              <a:t>X</a:t>
            </a:r>
            <a:r>
              <a:rPr kumimoji="1" lang="ja-JP" altLang="en-US" smtClean="0"/>
              <a:t>が式で求めることができます。</a:t>
            </a:r>
            <a:endParaRPr kumimoji="1" lang="en-US" altLang="ja-JP" smtClean="0"/>
          </a:p>
          <a:p>
            <a:r>
              <a:rPr lang="ja-JP" altLang="en-US" smtClean="0"/>
              <a:t>しかし、まだ</a:t>
            </a:r>
            <a:r>
              <a:rPr lang="en-US" altLang="ja-JP" smtClean="0"/>
              <a:t>B</a:t>
            </a:r>
            <a:r>
              <a:rPr lang="ja-JP" altLang="en-US" smtClean="0"/>
              <a:t>は求まらない</a:t>
            </a:r>
            <a:endParaRPr kumimoji="1" lang="ja-JP" altLang="en-US"/>
          </a:p>
        </p:txBody>
      </p:sp>
      <p:sp>
        <p:nvSpPr>
          <p:cNvPr id="2" name="テキスト ボックス 1"/>
          <p:cNvSpPr txBox="1"/>
          <p:nvPr/>
        </p:nvSpPr>
        <p:spPr>
          <a:xfrm>
            <a:off x="417117" y="3008016"/>
            <a:ext cx="3212739" cy="369332"/>
          </a:xfrm>
          <a:prstGeom prst="rect">
            <a:avLst/>
          </a:prstGeom>
          <a:noFill/>
        </p:spPr>
        <p:txBody>
          <a:bodyPr wrap="none" rtlCol="0">
            <a:spAutoFit/>
          </a:bodyPr>
          <a:lstStyle/>
          <a:p>
            <a:r>
              <a:rPr kumimoji="1" lang="ja-JP" altLang="en-US" dirty="0" smtClean="0"/>
              <a:t>三角形の</a:t>
            </a:r>
            <a:r>
              <a:rPr kumimoji="1" lang="en-US" altLang="ja-JP" dirty="0" smtClean="0"/>
              <a:t>X</a:t>
            </a:r>
            <a:r>
              <a:rPr kumimoji="1" lang="ja-JP" altLang="en-US" dirty="0" smtClean="0"/>
              <a:t>と</a:t>
            </a:r>
            <a:r>
              <a:rPr kumimoji="1" lang="en-US" altLang="ja-JP" dirty="0" smtClean="0"/>
              <a:t>Y</a:t>
            </a:r>
            <a:r>
              <a:rPr kumimoji="1" lang="ja-JP" altLang="en-US" dirty="0" smtClean="0"/>
              <a:t>の値を求めます。</a:t>
            </a:r>
            <a:endParaRPr kumimoji="1" lang="ja-JP" altLang="en-US" dirty="0"/>
          </a:p>
        </p:txBody>
      </p:sp>
    </p:spTree>
    <p:extLst>
      <p:ext uri="{BB962C8B-B14F-4D97-AF65-F5344CB8AC3E}">
        <p14:creationId xmlns:p14="http://schemas.microsoft.com/office/powerpoint/2010/main" val="23739339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テキスト ボックス 55"/>
          <p:cNvSpPr txBox="1"/>
          <p:nvPr/>
        </p:nvSpPr>
        <p:spPr>
          <a:xfrm>
            <a:off x="-53006" y="-2157"/>
            <a:ext cx="3397084" cy="307777"/>
          </a:xfrm>
          <a:prstGeom prst="rect">
            <a:avLst/>
          </a:prstGeom>
          <a:noFill/>
        </p:spPr>
        <p:txBody>
          <a:bodyPr wrap="none" rtlCol="0">
            <a:spAutoFit/>
          </a:bodyPr>
          <a:lstStyle/>
          <a:p>
            <a:r>
              <a:rPr kumimoji="1" lang="ja-JP" altLang="en-US" sz="1400" smtClean="0"/>
              <a:t>・補助線をつけてもう一つの三角形を作る</a:t>
            </a:r>
            <a:endParaRPr kumimoji="1" lang="ja-JP" altLang="en-US" sz="1400"/>
          </a:p>
        </p:txBody>
      </p:sp>
      <mc:AlternateContent xmlns:mc="http://schemas.openxmlformats.org/markup-compatibility/2006" xmlns:a14="http://schemas.microsoft.com/office/drawing/2010/main">
        <mc:Choice Requires="a14">
          <p:sp>
            <p:nvSpPr>
              <p:cNvPr id="67" name="テキスト ボックス 66"/>
              <p:cNvSpPr txBox="1"/>
              <p:nvPr/>
            </p:nvSpPr>
            <p:spPr>
              <a:xfrm>
                <a:off x="4317032" y="3305442"/>
                <a:ext cx="1497205" cy="1716239"/>
              </a:xfrm>
              <a:prstGeom prst="rect">
                <a:avLst/>
              </a:prstGeom>
              <a:noFill/>
              <a:ln>
                <a:solidFill>
                  <a:schemeClr val="tx1"/>
                </a:solidFill>
              </a:ln>
            </p:spPr>
            <p:txBody>
              <a:bodyPr wrap="none" rtlCol="0">
                <a:spAutoFit/>
              </a:bodyPr>
              <a:lstStyle/>
              <a:p>
                <a:r>
                  <a:rPr lang="en-US" altLang="ja-JP"/>
                  <a:t>c</a:t>
                </a:r>
                <a:r>
                  <a:rPr lang="en-US" altLang="ja-JP" smtClean="0"/>
                  <a:t>osA</a:t>
                </a:r>
                <a:r>
                  <a:rPr kumimoji="1" lang="en-US" altLang="ja-JP" smtClean="0"/>
                  <a:t>=</a:t>
                </a:r>
                <a14:m>
                  <m:oMath xmlns:m="http://schemas.openxmlformats.org/officeDocument/2006/math">
                    <m:f>
                      <m:fPr>
                        <m:ctrlPr>
                          <a:rPr kumimoji="1" lang="en-US" altLang="ja-JP" i="1" smtClean="0">
                            <a:latin typeface="Cambria Math" panose="02040503050406030204" pitchFamily="18" charset="0"/>
                          </a:rPr>
                        </m:ctrlPr>
                      </m:fPr>
                      <m:num>
                        <m:r>
                          <m:rPr>
                            <m:sty m:val="p"/>
                          </m:rPr>
                          <a:rPr lang="en-US" altLang="ja-JP" i="1">
                            <a:latin typeface="Cambria Math" panose="02040503050406030204" pitchFamily="18" charset="0"/>
                          </a:rPr>
                          <m:t>X</m:t>
                        </m:r>
                      </m:num>
                      <m:den>
                        <m:r>
                          <a:rPr kumimoji="1" lang="en-US" altLang="ja-JP" b="0" i="1" smtClean="0">
                            <a:latin typeface="Cambria Math" panose="02040503050406030204" pitchFamily="18" charset="0"/>
                          </a:rPr>
                          <m:t>𝑆𝑖𝑛𝐵</m:t>
                        </m:r>
                      </m:den>
                    </m:f>
                  </m:oMath>
                </a14:m>
                <a:endParaRPr kumimoji="1" lang="en-US" altLang="ja-JP" smtClean="0"/>
              </a:p>
              <a:p>
                <a:r>
                  <a:rPr lang="en-US" altLang="ja-JP" smtClean="0"/>
                  <a:t>X=cosA×sinB</a:t>
                </a:r>
              </a:p>
              <a:p>
                <a:endParaRPr kumimoji="1" lang="en-US" altLang="ja-JP"/>
              </a:p>
              <a:p>
                <a:r>
                  <a:rPr lang="en-US" altLang="ja-JP"/>
                  <a:t>s</a:t>
                </a:r>
                <a:r>
                  <a:rPr kumimoji="1" lang="en-US" altLang="ja-JP" smtClean="0"/>
                  <a:t>inA=</a:t>
                </a:r>
                <a14:m>
                  <m:oMath xmlns:m="http://schemas.openxmlformats.org/officeDocument/2006/math">
                    <m:f>
                      <m:fPr>
                        <m:ctrlPr>
                          <a:rPr kumimoji="1" lang="en-US" altLang="ja-JP" i="1" smtClean="0">
                            <a:latin typeface="Cambria Math" panose="02040503050406030204" pitchFamily="18" charset="0"/>
                          </a:rPr>
                        </m:ctrlPr>
                      </m:fPr>
                      <m:num>
                        <m:r>
                          <a:rPr kumimoji="1" lang="en-US" altLang="ja-JP" b="0" i="1" smtClean="0">
                            <a:latin typeface="Cambria Math" panose="02040503050406030204" pitchFamily="18" charset="0"/>
                          </a:rPr>
                          <m:t>𝑌</m:t>
                        </m:r>
                      </m:num>
                      <m:den>
                        <m:r>
                          <a:rPr kumimoji="1" lang="en-US" altLang="ja-JP" b="0" i="1" smtClean="0">
                            <a:latin typeface="Cambria Math" panose="02040503050406030204" pitchFamily="18" charset="0"/>
                          </a:rPr>
                          <m:t>𝑆𝑖𝑛𝐵</m:t>
                        </m:r>
                      </m:den>
                    </m:f>
                  </m:oMath>
                </a14:m>
                <a:endParaRPr kumimoji="1" lang="en-US" altLang="ja-JP" smtClean="0"/>
              </a:p>
              <a:p>
                <a:r>
                  <a:rPr lang="en-US" altLang="ja-JP" smtClean="0"/>
                  <a:t>Y=sinA×sinB</a:t>
                </a:r>
                <a:endParaRPr kumimoji="1" lang="ja-JP" altLang="en-US"/>
              </a:p>
            </p:txBody>
          </p:sp>
        </mc:Choice>
        <mc:Fallback xmlns="">
          <p:sp>
            <p:nvSpPr>
              <p:cNvPr id="67" name="テキスト ボックス 66"/>
              <p:cNvSpPr txBox="1">
                <a:spLocks noRot="1" noChangeAspect="1" noMove="1" noResize="1" noEditPoints="1" noAdjustHandles="1" noChangeArrowheads="1" noChangeShapeType="1" noTextEdit="1"/>
              </p:cNvSpPr>
              <p:nvPr/>
            </p:nvSpPr>
            <p:spPr>
              <a:xfrm>
                <a:off x="4317032" y="3305442"/>
                <a:ext cx="1497205" cy="1716239"/>
              </a:xfrm>
              <a:prstGeom prst="rect">
                <a:avLst/>
              </a:prstGeom>
              <a:blipFill rotWithShape="0">
                <a:blip r:embed="rId2"/>
                <a:stretch>
                  <a:fillRect l="-2823" r="-2419" b="-4577"/>
                </a:stretch>
              </a:blipFill>
              <a:ln>
                <a:solidFill>
                  <a:schemeClr val="tx1"/>
                </a:solidFill>
              </a:ln>
            </p:spPr>
            <p:txBody>
              <a:bodyPr/>
              <a:lstStyle/>
              <a:p>
                <a:r>
                  <a:rPr lang="ja-JP" altLang="en-US">
                    <a:noFill/>
                  </a:rPr>
                  <a:t> </a:t>
                </a:r>
              </a:p>
            </p:txBody>
          </p:sp>
        </mc:Fallback>
      </mc:AlternateContent>
      <p:grpSp>
        <p:nvGrpSpPr>
          <p:cNvPr id="86" name="グループ化 85"/>
          <p:cNvGrpSpPr/>
          <p:nvPr/>
        </p:nvGrpSpPr>
        <p:grpSpPr>
          <a:xfrm>
            <a:off x="-25224" y="305620"/>
            <a:ext cx="3802319" cy="2912164"/>
            <a:chOff x="1187624" y="676107"/>
            <a:chExt cx="3802319" cy="2912164"/>
          </a:xfrm>
        </p:grpSpPr>
        <p:cxnSp>
          <p:nvCxnSpPr>
            <p:cNvPr id="62" name="直線コネクタ 61"/>
            <p:cNvCxnSpPr/>
            <p:nvPr/>
          </p:nvCxnSpPr>
          <p:spPr>
            <a:xfrm rot="5400000">
              <a:off x="2205822" y="1007915"/>
              <a:ext cx="18469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直線コネクタ 62"/>
            <p:cNvCxnSpPr/>
            <p:nvPr/>
          </p:nvCxnSpPr>
          <p:spPr>
            <a:xfrm rot="10800000">
              <a:off x="2123728" y="1100264"/>
              <a:ext cx="17444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7" name="直角三角形 26"/>
            <p:cNvSpPr/>
            <p:nvPr/>
          </p:nvSpPr>
          <p:spPr>
            <a:xfrm>
              <a:off x="2093790" y="2042429"/>
              <a:ext cx="2455335" cy="129866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直角三角形 27"/>
            <p:cNvSpPr/>
            <p:nvPr/>
          </p:nvSpPr>
          <p:spPr>
            <a:xfrm rot="1625717">
              <a:off x="2257067" y="1466676"/>
              <a:ext cx="2732876" cy="129866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弧 28"/>
            <p:cNvSpPr/>
            <p:nvPr/>
          </p:nvSpPr>
          <p:spPr>
            <a:xfrm rot="13108652">
              <a:off x="3865568" y="2765906"/>
              <a:ext cx="501326" cy="768762"/>
            </a:xfrm>
            <a:prstGeom prst="arc">
              <a:avLst>
                <a:gd name="adj1" fmla="val 17334287"/>
                <a:gd name="adj2" fmla="val 0"/>
              </a:avLst>
            </a:prstGeom>
            <a:ln w="349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30" name="直線矢印コネクタ 29"/>
            <p:cNvCxnSpPr>
              <a:stCxn id="27" idx="4"/>
            </p:cNvCxnSpPr>
            <p:nvPr/>
          </p:nvCxnSpPr>
          <p:spPr>
            <a:xfrm flipH="1" flipV="1">
              <a:off x="1316184" y="1632486"/>
              <a:ext cx="3232941" cy="1708606"/>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a:stCxn id="27" idx="4"/>
            </p:cNvCxnSpPr>
            <p:nvPr/>
          </p:nvCxnSpPr>
          <p:spPr>
            <a:xfrm flipH="1" flipV="1">
              <a:off x="1242566" y="3329323"/>
              <a:ext cx="3306559" cy="11769"/>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28" idx="4"/>
            </p:cNvCxnSpPr>
            <p:nvPr/>
          </p:nvCxnSpPr>
          <p:spPr>
            <a:xfrm flipH="1" flipV="1">
              <a:off x="2567729" y="711717"/>
              <a:ext cx="1976496" cy="2604732"/>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円弧 32"/>
            <p:cNvSpPr/>
            <p:nvPr/>
          </p:nvSpPr>
          <p:spPr>
            <a:xfrm rot="13833925">
              <a:off x="3952602" y="2456362"/>
              <a:ext cx="506626" cy="817366"/>
            </a:xfrm>
            <a:prstGeom prst="arc">
              <a:avLst>
                <a:gd name="adj1" fmla="val 17334287"/>
                <a:gd name="adj2" fmla="val 21577431"/>
              </a:avLst>
            </a:prstGeom>
            <a:ln w="349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35" name="直線コネクタ 34"/>
            <p:cNvCxnSpPr/>
            <p:nvPr/>
          </p:nvCxnSpPr>
          <p:spPr>
            <a:xfrm>
              <a:off x="2086758" y="3119776"/>
              <a:ext cx="18949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rot="5400000">
              <a:off x="2180503" y="3215524"/>
              <a:ext cx="19149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rot="1800000">
              <a:off x="2204039" y="1895224"/>
              <a:ext cx="18949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rot="7200000">
              <a:off x="2237216" y="2025517"/>
              <a:ext cx="19149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テキスト ボックス 39"/>
            <p:cNvSpPr txBox="1"/>
            <p:nvPr/>
          </p:nvSpPr>
          <p:spPr>
            <a:xfrm>
              <a:off x="3667990" y="2530643"/>
              <a:ext cx="371640" cy="409247"/>
            </a:xfrm>
            <a:prstGeom prst="rect">
              <a:avLst/>
            </a:prstGeom>
            <a:noFill/>
          </p:spPr>
          <p:txBody>
            <a:bodyPr wrap="none" rtlCol="0">
              <a:spAutoFit/>
            </a:bodyPr>
            <a:lstStyle/>
            <a:p>
              <a:r>
                <a:rPr lang="en-US" altLang="ja-JP" sz="1400" smtClean="0">
                  <a:solidFill>
                    <a:schemeClr val="bg1"/>
                  </a:solidFill>
                </a:rPr>
                <a:t>B</a:t>
              </a:r>
              <a:endParaRPr kumimoji="1" lang="ja-JP" altLang="en-US" sz="1400">
                <a:solidFill>
                  <a:schemeClr val="bg1"/>
                </a:solidFill>
              </a:endParaRPr>
            </a:p>
          </p:txBody>
        </p:sp>
        <p:sp>
          <p:nvSpPr>
            <p:cNvPr id="42" name="テキスト ボックス 41"/>
            <p:cNvSpPr txBox="1"/>
            <p:nvPr/>
          </p:nvSpPr>
          <p:spPr>
            <a:xfrm>
              <a:off x="3424204" y="1627876"/>
              <a:ext cx="363204" cy="409247"/>
            </a:xfrm>
            <a:prstGeom prst="rect">
              <a:avLst/>
            </a:prstGeom>
            <a:noFill/>
          </p:spPr>
          <p:txBody>
            <a:bodyPr wrap="none" rtlCol="0">
              <a:spAutoFit/>
            </a:bodyPr>
            <a:lstStyle/>
            <a:p>
              <a:r>
                <a:rPr kumimoji="1" lang="en-US" altLang="ja-JP" sz="1400" smtClean="0"/>
                <a:t>1</a:t>
              </a:r>
              <a:endParaRPr kumimoji="1" lang="ja-JP" altLang="en-US" sz="1400"/>
            </a:p>
          </p:txBody>
        </p:sp>
        <p:sp>
          <p:nvSpPr>
            <p:cNvPr id="43" name="テキスト ボックス 42"/>
            <p:cNvSpPr txBox="1"/>
            <p:nvPr/>
          </p:nvSpPr>
          <p:spPr>
            <a:xfrm rot="1796360">
              <a:off x="2681000" y="2451725"/>
              <a:ext cx="521425" cy="307777"/>
            </a:xfrm>
            <a:prstGeom prst="rect">
              <a:avLst/>
            </a:prstGeom>
            <a:noFill/>
          </p:spPr>
          <p:txBody>
            <a:bodyPr wrap="none" rtlCol="0">
              <a:spAutoFit/>
            </a:bodyPr>
            <a:lstStyle/>
            <a:p>
              <a:r>
                <a:rPr kumimoji="1" lang="en-US" altLang="ja-JP" sz="1400" smtClean="0">
                  <a:solidFill>
                    <a:schemeClr val="bg1"/>
                  </a:solidFill>
                </a:rPr>
                <a:t>cosB</a:t>
              </a:r>
              <a:endParaRPr kumimoji="1" lang="ja-JP" altLang="en-US" sz="1400">
                <a:solidFill>
                  <a:schemeClr val="bg1"/>
                </a:solidFill>
              </a:endParaRPr>
            </a:p>
          </p:txBody>
        </p:sp>
        <p:sp>
          <p:nvSpPr>
            <p:cNvPr id="44" name="テキスト ボックス 43"/>
            <p:cNvSpPr txBox="1"/>
            <p:nvPr/>
          </p:nvSpPr>
          <p:spPr>
            <a:xfrm rot="7069724">
              <a:off x="2281919" y="1316017"/>
              <a:ext cx="489236" cy="307777"/>
            </a:xfrm>
            <a:prstGeom prst="rect">
              <a:avLst/>
            </a:prstGeom>
            <a:noFill/>
          </p:spPr>
          <p:txBody>
            <a:bodyPr wrap="none" rtlCol="0">
              <a:spAutoFit/>
            </a:bodyPr>
            <a:lstStyle/>
            <a:p>
              <a:r>
                <a:rPr kumimoji="1" lang="en-US" altLang="ja-JP" sz="1400" smtClean="0">
                  <a:solidFill>
                    <a:schemeClr val="bg1"/>
                  </a:solidFill>
                </a:rPr>
                <a:t>sinB</a:t>
              </a:r>
              <a:endParaRPr kumimoji="1" lang="ja-JP" altLang="en-US" sz="1400">
                <a:solidFill>
                  <a:schemeClr val="bg1"/>
                </a:solidFill>
              </a:endParaRPr>
            </a:p>
          </p:txBody>
        </p:sp>
        <p:sp>
          <p:nvSpPr>
            <p:cNvPr id="45" name="テキスト ボックス 44"/>
            <p:cNvSpPr txBox="1"/>
            <p:nvPr/>
          </p:nvSpPr>
          <p:spPr>
            <a:xfrm>
              <a:off x="3493943" y="2877069"/>
              <a:ext cx="380077" cy="409247"/>
            </a:xfrm>
            <a:prstGeom prst="rect">
              <a:avLst/>
            </a:prstGeom>
            <a:noFill/>
          </p:spPr>
          <p:txBody>
            <a:bodyPr wrap="none" rtlCol="0">
              <a:spAutoFit/>
            </a:bodyPr>
            <a:lstStyle/>
            <a:p>
              <a:r>
                <a:rPr lang="en-US" altLang="ja-JP" sz="1400">
                  <a:solidFill>
                    <a:schemeClr val="bg1"/>
                  </a:solidFill>
                </a:rPr>
                <a:t>A</a:t>
              </a:r>
              <a:endParaRPr kumimoji="1" lang="ja-JP" altLang="en-US" sz="1400">
                <a:solidFill>
                  <a:schemeClr val="bg1"/>
                </a:solidFill>
              </a:endParaRPr>
            </a:p>
          </p:txBody>
        </p:sp>
        <p:sp>
          <p:nvSpPr>
            <p:cNvPr id="47" name="正方形/長方形 46"/>
            <p:cNvSpPr/>
            <p:nvPr/>
          </p:nvSpPr>
          <p:spPr>
            <a:xfrm>
              <a:off x="2545095" y="3311272"/>
              <a:ext cx="1073497" cy="276999"/>
            </a:xfrm>
            <a:prstGeom prst="rect">
              <a:avLst/>
            </a:prstGeom>
          </p:spPr>
          <p:txBody>
            <a:bodyPr wrap="square">
              <a:spAutoFit/>
            </a:bodyPr>
            <a:lstStyle/>
            <a:p>
              <a:r>
                <a:rPr lang="en-US" altLang="ja-JP" sz="1200"/>
                <a:t>cosA×CosB</a:t>
              </a:r>
              <a:endParaRPr lang="ja-JP" altLang="en-US" sz="1200"/>
            </a:p>
          </p:txBody>
        </p:sp>
        <p:sp>
          <p:nvSpPr>
            <p:cNvPr id="48" name="正方形/長方形 47"/>
            <p:cNvSpPr/>
            <p:nvPr/>
          </p:nvSpPr>
          <p:spPr>
            <a:xfrm rot="16200000">
              <a:off x="1406244" y="2509525"/>
              <a:ext cx="1226033" cy="364468"/>
            </a:xfrm>
            <a:prstGeom prst="rect">
              <a:avLst/>
            </a:prstGeom>
          </p:spPr>
          <p:txBody>
            <a:bodyPr wrap="none">
              <a:spAutoFit/>
            </a:bodyPr>
            <a:lstStyle/>
            <a:p>
              <a:r>
                <a:rPr lang="en-US" altLang="ja-JP" sz="1200"/>
                <a:t>CosB×SinA</a:t>
              </a:r>
              <a:endParaRPr lang="ja-JP" altLang="en-US" sz="1200"/>
            </a:p>
          </p:txBody>
        </p:sp>
        <p:cxnSp>
          <p:nvCxnSpPr>
            <p:cNvPr id="58" name="直線コネクタ 57"/>
            <p:cNvCxnSpPr/>
            <p:nvPr/>
          </p:nvCxnSpPr>
          <p:spPr>
            <a:xfrm flipV="1">
              <a:off x="2093790" y="843558"/>
              <a:ext cx="25039" cy="127052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0" name="直線コネクタ 59"/>
            <p:cNvCxnSpPr/>
            <p:nvPr/>
          </p:nvCxnSpPr>
          <p:spPr>
            <a:xfrm>
              <a:off x="1242566" y="915566"/>
              <a:ext cx="1817266"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8" name="テキスト ボックス 67"/>
            <p:cNvSpPr txBox="1"/>
            <p:nvPr/>
          </p:nvSpPr>
          <p:spPr>
            <a:xfrm>
              <a:off x="2091977" y="1381691"/>
              <a:ext cx="288862" cy="307777"/>
            </a:xfrm>
            <a:prstGeom prst="rect">
              <a:avLst/>
            </a:prstGeom>
            <a:noFill/>
          </p:spPr>
          <p:txBody>
            <a:bodyPr wrap="none" rtlCol="0">
              <a:spAutoFit/>
            </a:bodyPr>
            <a:lstStyle/>
            <a:p>
              <a:r>
                <a:rPr lang="en-US" altLang="ja-JP" sz="1400"/>
                <a:t>A</a:t>
              </a:r>
              <a:endParaRPr kumimoji="1" lang="ja-JP" altLang="en-US" sz="1400"/>
            </a:p>
          </p:txBody>
        </p:sp>
        <p:sp>
          <p:nvSpPr>
            <p:cNvPr id="71" name="円弧 70"/>
            <p:cNvSpPr/>
            <p:nvPr/>
          </p:nvSpPr>
          <p:spPr>
            <a:xfrm rot="17868020">
              <a:off x="2065841" y="1499658"/>
              <a:ext cx="506626" cy="817366"/>
            </a:xfrm>
            <a:prstGeom prst="arc">
              <a:avLst>
                <a:gd name="adj1" fmla="val 17689353"/>
                <a:gd name="adj2" fmla="val 20313057"/>
              </a:avLst>
            </a:prstGeom>
            <a:ln w="349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3" name="直線コネクタ 72"/>
            <p:cNvCxnSpPr/>
            <p:nvPr/>
          </p:nvCxnSpPr>
          <p:spPr>
            <a:xfrm>
              <a:off x="1187624" y="2049997"/>
              <a:ext cx="2599784" cy="314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テキスト ボックス 76"/>
            <p:cNvSpPr txBox="1"/>
            <p:nvPr/>
          </p:nvSpPr>
          <p:spPr>
            <a:xfrm>
              <a:off x="1542564" y="1788707"/>
              <a:ext cx="196559" cy="307777"/>
            </a:xfrm>
            <a:prstGeom prst="rect">
              <a:avLst/>
            </a:prstGeom>
            <a:noFill/>
          </p:spPr>
          <p:txBody>
            <a:bodyPr wrap="square" rtlCol="0">
              <a:spAutoFit/>
            </a:bodyPr>
            <a:lstStyle/>
            <a:p>
              <a:r>
                <a:rPr lang="en-US" altLang="ja-JP" sz="1400"/>
                <a:t>A</a:t>
              </a:r>
              <a:endParaRPr kumimoji="1" lang="ja-JP" altLang="en-US" sz="1400"/>
            </a:p>
          </p:txBody>
        </p:sp>
        <p:sp>
          <p:nvSpPr>
            <p:cNvPr id="78" name="円弧 77"/>
            <p:cNvSpPr/>
            <p:nvPr/>
          </p:nvSpPr>
          <p:spPr>
            <a:xfrm rot="13182122">
              <a:off x="1831731" y="1575138"/>
              <a:ext cx="506626" cy="817366"/>
            </a:xfrm>
            <a:prstGeom prst="arc">
              <a:avLst>
                <a:gd name="adj1" fmla="val 18483730"/>
                <a:gd name="adj2" fmla="val 20313057"/>
              </a:avLst>
            </a:prstGeom>
            <a:ln w="349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テキスト ボックス 81"/>
            <p:cNvSpPr txBox="1"/>
            <p:nvPr/>
          </p:nvSpPr>
          <p:spPr>
            <a:xfrm rot="16200000">
              <a:off x="1830502" y="1255775"/>
              <a:ext cx="304892" cy="369332"/>
            </a:xfrm>
            <a:prstGeom prst="rect">
              <a:avLst/>
            </a:prstGeom>
            <a:noFill/>
          </p:spPr>
          <p:txBody>
            <a:bodyPr wrap="none" rtlCol="0">
              <a:spAutoFit/>
            </a:bodyPr>
            <a:lstStyle/>
            <a:p>
              <a:r>
                <a:rPr kumimoji="1" lang="en-US" altLang="ja-JP" smtClean="0"/>
                <a:t>X</a:t>
              </a:r>
              <a:endParaRPr kumimoji="1" lang="ja-JP" altLang="en-US"/>
            </a:p>
          </p:txBody>
        </p:sp>
        <p:sp>
          <p:nvSpPr>
            <p:cNvPr id="85" name="テキスト ボックス 84"/>
            <p:cNvSpPr txBox="1"/>
            <p:nvPr/>
          </p:nvSpPr>
          <p:spPr>
            <a:xfrm rot="5400000">
              <a:off x="2266143" y="639879"/>
              <a:ext cx="296876" cy="369332"/>
            </a:xfrm>
            <a:prstGeom prst="rect">
              <a:avLst/>
            </a:prstGeom>
            <a:noFill/>
          </p:spPr>
          <p:txBody>
            <a:bodyPr wrap="none" rtlCol="0">
              <a:spAutoFit/>
            </a:bodyPr>
            <a:lstStyle/>
            <a:p>
              <a:r>
                <a:rPr lang="en-US" altLang="ja-JP"/>
                <a:t>Y</a:t>
              </a:r>
              <a:endParaRPr kumimoji="1" lang="ja-JP" altLang="en-US"/>
            </a:p>
          </p:txBody>
        </p:sp>
      </p:grpSp>
      <p:cxnSp>
        <p:nvCxnSpPr>
          <p:cNvPr id="87" name="直線矢印コネクタ 86"/>
          <p:cNvCxnSpPr/>
          <p:nvPr/>
        </p:nvCxnSpPr>
        <p:spPr>
          <a:xfrm>
            <a:off x="2768166" y="1698601"/>
            <a:ext cx="422386" cy="5268"/>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コネクタ 88"/>
          <p:cNvCxnSpPr/>
          <p:nvPr/>
        </p:nvCxnSpPr>
        <p:spPr>
          <a:xfrm rot="5400000">
            <a:off x="4352588" y="655314"/>
            <a:ext cx="18469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直線コネクタ 89"/>
          <p:cNvCxnSpPr/>
          <p:nvPr/>
        </p:nvCxnSpPr>
        <p:spPr>
          <a:xfrm rot="10800000">
            <a:off x="4270494" y="747663"/>
            <a:ext cx="17444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1" name="直角三角形 90"/>
          <p:cNvSpPr/>
          <p:nvPr/>
        </p:nvSpPr>
        <p:spPr>
          <a:xfrm>
            <a:off x="4240556" y="1689828"/>
            <a:ext cx="2455335" cy="129866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直角三角形 91"/>
          <p:cNvSpPr/>
          <p:nvPr/>
        </p:nvSpPr>
        <p:spPr>
          <a:xfrm rot="1625717">
            <a:off x="4403833" y="1114075"/>
            <a:ext cx="2732876" cy="129866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円弧 92"/>
          <p:cNvSpPr/>
          <p:nvPr/>
        </p:nvSpPr>
        <p:spPr>
          <a:xfrm rot="13108652">
            <a:off x="6012334" y="2413305"/>
            <a:ext cx="501326" cy="768762"/>
          </a:xfrm>
          <a:prstGeom prst="arc">
            <a:avLst>
              <a:gd name="adj1" fmla="val 17334287"/>
              <a:gd name="adj2" fmla="val 0"/>
            </a:avLst>
          </a:prstGeom>
          <a:ln w="349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94" name="直線矢印コネクタ 93"/>
          <p:cNvCxnSpPr>
            <a:stCxn id="91" idx="4"/>
          </p:cNvCxnSpPr>
          <p:nvPr/>
        </p:nvCxnSpPr>
        <p:spPr>
          <a:xfrm flipH="1" flipV="1">
            <a:off x="3462950" y="1279885"/>
            <a:ext cx="3232941" cy="1708606"/>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矢印コネクタ 94"/>
          <p:cNvCxnSpPr>
            <a:stCxn id="91" idx="4"/>
          </p:cNvCxnSpPr>
          <p:nvPr/>
        </p:nvCxnSpPr>
        <p:spPr>
          <a:xfrm flipH="1" flipV="1">
            <a:off x="3389332" y="2976722"/>
            <a:ext cx="3306559" cy="11769"/>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矢印コネクタ 95"/>
          <p:cNvCxnSpPr>
            <a:stCxn id="92" idx="4"/>
          </p:cNvCxnSpPr>
          <p:nvPr/>
        </p:nvCxnSpPr>
        <p:spPr>
          <a:xfrm flipH="1" flipV="1">
            <a:off x="4714495" y="359116"/>
            <a:ext cx="1976496" cy="2604732"/>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7" name="円弧 96"/>
          <p:cNvSpPr/>
          <p:nvPr/>
        </p:nvSpPr>
        <p:spPr>
          <a:xfrm rot="13833925">
            <a:off x="6099368" y="2103761"/>
            <a:ext cx="506626" cy="817366"/>
          </a:xfrm>
          <a:prstGeom prst="arc">
            <a:avLst>
              <a:gd name="adj1" fmla="val 17334287"/>
              <a:gd name="adj2" fmla="val 21577431"/>
            </a:avLst>
          </a:prstGeom>
          <a:ln w="349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98" name="直線コネクタ 97"/>
          <p:cNvCxnSpPr/>
          <p:nvPr/>
        </p:nvCxnSpPr>
        <p:spPr>
          <a:xfrm>
            <a:off x="4233524" y="2767175"/>
            <a:ext cx="18949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9" name="直線コネクタ 98"/>
          <p:cNvCxnSpPr/>
          <p:nvPr/>
        </p:nvCxnSpPr>
        <p:spPr>
          <a:xfrm rot="5400000">
            <a:off x="4327269" y="2862923"/>
            <a:ext cx="19149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0" name="直線コネクタ 99"/>
          <p:cNvCxnSpPr/>
          <p:nvPr/>
        </p:nvCxnSpPr>
        <p:spPr>
          <a:xfrm rot="1800000">
            <a:off x="4350805" y="1542623"/>
            <a:ext cx="18949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p:cNvCxnSpPr/>
          <p:nvPr/>
        </p:nvCxnSpPr>
        <p:spPr>
          <a:xfrm rot="7200000">
            <a:off x="4383982" y="1672916"/>
            <a:ext cx="19149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2" name="テキスト ボックス 101"/>
          <p:cNvSpPr txBox="1"/>
          <p:nvPr/>
        </p:nvSpPr>
        <p:spPr>
          <a:xfrm>
            <a:off x="5814756" y="2178042"/>
            <a:ext cx="371640" cy="409247"/>
          </a:xfrm>
          <a:prstGeom prst="rect">
            <a:avLst/>
          </a:prstGeom>
          <a:noFill/>
        </p:spPr>
        <p:txBody>
          <a:bodyPr wrap="none" rtlCol="0">
            <a:spAutoFit/>
          </a:bodyPr>
          <a:lstStyle/>
          <a:p>
            <a:r>
              <a:rPr lang="en-US" altLang="ja-JP" sz="1400" smtClean="0">
                <a:solidFill>
                  <a:schemeClr val="bg1"/>
                </a:solidFill>
              </a:rPr>
              <a:t>B</a:t>
            </a:r>
            <a:endParaRPr kumimoji="1" lang="ja-JP" altLang="en-US" sz="1400">
              <a:solidFill>
                <a:schemeClr val="bg1"/>
              </a:solidFill>
            </a:endParaRPr>
          </a:p>
        </p:txBody>
      </p:sp>
      <p:sp>
        <p:nvSpPr>
          <p:cNvPr id="103" name="テキスト ボックス 102"/>
          <p:cNvSpPr txBox="1"/>
          <p:nvPr/>
        </p:nvSpPr>
        <p:spPr>
          <a:xfrm>
            <a:off x="5570970" y="1275275"/>
            <a:ext cx="363204" cy="409247"/>
          </a:xfrm>
          <a:prstGeom prst="rect">
            <a:avLst/>
          </a:prstGeom>
          <a:noFill/>
        </p:spPr>
        <p:txBody>
          <a:bodyPr wrap="none" rtlCol="0">
            <a:spAutoFit/>
          </a:bodyPr>
          <a:lstStyle/>
          <a:p>
            <a:r>
              <a:rPr kumimoji="1" lang="en-US" altLang="ja-JP" sz="1400" smtClean="0"/>
              <a:t>1</a:t>
            </a:r>
            <a:endParaRPr kumimoji="1" lang="ja-JP" altLang="en-US" sz="1400"/>
          </a:p>
        </p:txBody>
      </p:sp>
      <p:sp>
        <p:nvSpPr>
          <p:cNvPr id="104" name="テキスト ボックス 103"/>
          <p:cNvSpPr txBox="1"/>
          <p:nvPr/>
        </p:nvSpPr>
        <p:spPr>
          <a:xfrm rot="1796360">
            <a:off x="4827766" y="2099124"/>
            <a:ext cx="521425" cy="307777"/>
          </a:xfrm>
          <a:prstGeom prst="rect">
            <a:avLst/>
          </a:prstGeom>
          <a:noFill/>
        </p:spPr>
        <p:txBody>
          <a:bodyPr wrap="none" rtlCol="0">
            <a:spAutoFit/>
          </a:bodyPr>
          <a:lstStyle/>
          <a:p>
            <a:r>
              <a:rPr kumimoji="1" lang="en-US" altLang="ja-JP" sz="1400" smtClean="0">
                <a:solidFill>
                  <a:schemeClr val="bg1"/>
                </a:solidFill>
              </a:rPr>
              <a:t>cosB</a:t>
            </a:r>
            <a:endParaRPr kumimoji="1" lang="ja-JP" altLang="en-US" sz="1400">
              <a:solidFill>
                <a:schemeClr val="bg1"/>
              </a:solidFill>
            </a:endParaRPr>
          </a:p>
        </p:txBody>
      </p:sp>
      <p:sp>
        <p:nvSpPr>
          <p:cNvPr id="105" name="テキスト ボックス 104"/>
          <p:cNvSpPr txBox="1"/>
          <p:nvPr/>
        </p:nvSpPr>
        <p:spPr>
          <a:xfrm rot="7069724">
            <a:off x="4428685" y="963416"/>
            <a:ext cx="489236" cy="307777"/>
          </a:xfrm>
          <a:prstGeom prst="rect">
            <a:avLst/>
          </a:prstGeom>
          <a:noFill/>
        </p:spPr>
        <p:txBody>
          <a:bodyPr wrap="none" rtlCol="0">
            <a:spAutoFit/>
          </a:bodyPr>
          <a:lstStyle/>
          <a:p>
            <a:r>
              <a:rPr kumimoji="1" lang="en-US" altLang="ja-JP" sz="1400" smtClean="0">
                <a:solidFill>
                  <a:schemeClr val="bg1"/>
                </a:solidFill>
              </a:rPr>
              <a:t>sinB</a:t>
            </a:r>
            <a:endParaRPr kumimoji="1" lang="ja-JP" altLang="en-US" sz="1400">
              <a:solidFill>
                <a:schemeClr val="bg1"/>
              </a:solidFill>
            </a:endParaRPr>
          </a:p>
        </p:txBody>
      </p:sp>
      <p:sp>
        <p:nvSpPr>
          <p:cNvPr id="106" name="テキスト ボックス 105"/>
          <p:cNvSpPr txBox="1"/>
          <p:nvPr/>
        </p:nvSpPr>
        <p:spPr>
          <a:xfrm>
            <a:off x="5640709" y="2524468"/>
            <a:ext cx="380077" cy="409247"/>
          </a:xfrm>
          <a:prstGeom prst="rect">
            <a:avLst/>
          </a:prstGeom>
          <a:noFill/>
        </p:spPr>
        <p:txBody>
          <a:bodyPr wrap="none" rtlCol="0">
            <a:spAutoFit/>
          </a:bodyPr>
          <a:lstStyle/>
          <a:p>
            <a:r>
              <a:rPr lang="en-US" altLang="ja-JP" sz="1400">
                <a:solidFill>
                  <a:schemeClr val="bg1"/>
                </a:solidFill>
              </a:rPr>
              <a:t>A</a:t>
            </a:r>
            <a:endParaRPr kumimoji="1" lang="ja-JP" altLang="en-US" sz="1400">
              <a:solidFill>
                <a:schemeClr val="bg1"/>
              </a:solidFill>
            </a:endParaRPr>
          </a:p>
        </p:txBody>
      </p:sp>
      <p:sp>
        <p:nvSpPr>
          <p:cNvPr id="107" name="正方形/長方形 106"/>
          <p:cNvSpPr/>
          <p:nvPr/>
        </p:nvSpPr>
        <p:spPr>
          <a:xfrm>
            <a:off x="4691861" y="2958671"/>
            <a:ext cx="1073497" cy="276999"/>
          </a:xfrm>
          <a:prstGeom prst="rect">
            <a:avLst/>
          </a:prstGeom>
        </p:spPr>
        <p:txBody>
          <a:bodyPr wrap="square">
            <a:spAutoFit/>
          </a:bodyPr>
          <a:lstStyle/>
          <a:p>
            <a:r>
              <a:rPr lang="en-US" altLang="ja-JP" sz="1200"/>
              <a:t>cosA×CosB</a:t>
            </a:r>
            <a:endParaRPr lang="ja-JP" altLang="en-US" sz="1200"/>
          </a:p>
        </p:txBody>
      </p:sp>
      <p:sp>
        <p:nvSpPr>
          <p:cNvPr id="108" name="正方形/長方形 107"/>
          <p:cNvSpPr/>
          <p:nvPr/>
        </p:nvSpPr>
        <p:spPr>
          <a:xfrm rot="16200000">
            <a:off x="3553010" y="2156924"/>
            <a:ext cx="1226033" cy="364468"/>
          </a:xfrm>
          <a:prstGeom prst="rect">
            <a:avLst/>
          </a:prstGeom>
        </p:spPr>
        <p:txBody>
          <a:bodyPr wrap="none">
            <a:spAutoFit/>
          </a:bodyPr>
          <a:lstStyle/>
          <a:p>
            <a:r>
              <a:rPr lang="en-US" altLang="ja-JP" sz="1200"/>
              <a:t>CosB×SinA</a:t>
            </a:r>
            <a:endParaRPr lang="ja-JP" altLang="en-US" sz="1200"/>
          </a:p>
        </p:txBody>
      </p:sp>
      <p:cxnSp>
        <p:nvCxnSpPr>
          <p:cNvPr id="109" name="直線コネクタ 108"/>
          <p:cNvCxnSpPr/>
          <p:nvPr/>
        </p:nvCxnSpPr>
        <p:spPr>
          <a:xfrm flipV="1">
            <a:off x="4240556" y="490957"/>
            <a:ext cx="25039" cy="127052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0" name="直線コネクタ 109"/>
          <p:cNvCxnSpPr/>
          <p:nvPr/>
        </p:nvCxnSpPr>
        <p:spPr>
          <a:xfrm>
            <a:off x="3389332" y="562965"/>
            <a:ext cx="1817266"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11" name="テキスト ボックス 110"/>
          <p:cNvSpPr txBox="1"/>
          <p:nvPr/>
        </p:nvSpPr>
        <p:spPr>
          <a:xfrm>
            <a:off x="4238743" y="1029090"/>
            <a:ext cx="288862" cy="307777"/>
          </a:xfrm>
          <a:prstGeom prst="rect">
            <a:avLst/>
          </a:prstGeom>
          <a:noFill/>
        </p:spPr>
        <p:txBody>
          <a:bodyPr wrap="none" rtlCol="0">
            <a:spAutoFit/>
          </a:bodyPr>
          <a:lstStyle/>
          <a:p>
            <a:r>
              <a:rPr lang="en-US" altLang="ja-JP" sz="1400"/>
              <a:t>A</a:t>
            </a:r>
            <a:endParaRPr kumimoji="1" lang="ja-JP" altLang="en-US" sz="1400"/>
          </a:p>
        </p:txBody>
      </p:sp>
      <p:sp>
        <p:nvSpPr>
          <p:cNvPr id="112" name="円弧 111"/>
          <p:cNvSpPr/>
          <p:nvPr/>
        </p:nvSpPr>
        <p:spPr>
          <a:xfrm rot="17868020">
            <a:off x="4212607" y="1147057"/>
            <a:ext cx="506626" cy="817366"/>
          </a:xfrm>
          <a:prstGeom prst="arc">
            <a:avLst>
              <a:gd name="adj1" fmla="val 17689353"/>
              <a:gd name="adj2" fmla="val 20313057"/>
            </a:avLst>
          </a:prstGeom>
          <a:ln w="349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13" name="直線コネクタ 112"/>
          <p:cNvCxnSpPr/>
          <p:nvPr/>
        </p:nvCxnSpPr>
        <p:spPr>
          <a:xfrm>
            <a:off x="3334390" y="1697396"/>
            <a:ext cx="2599784" cy="314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4" name="テキスト ボックス 113"/>
          <p:cNvSpPr txBox="1"/>
          <p:nvPr/>
        </p:nvSpPr>
        <p:spPr>
          <a:xfrm>
            <a:off x="3689330" y="1436106"/>
            <a:ext cx="196559" cy="307777"/>
          </a:xfrm>
          <a:prstGeom prst="rect">
            <a:avLst/>
          </a:prstGeom>
          <a:noFill/>
        </p:spPr>
        <p:txBody>
          <a:bodyPr wrap="square" rtlCol="0">
            <a:spAutoFit/>
          </a:bodyPr>
          <a:lstStyle/>
          <a:p>
            <a:r>
              <a:rPr lang="en-US" altLang="ja-JP" sz="1400"/>
              <a:t>A</a:t>
            </a:r>
            <a:endParaRPr kumimoji="1" lang="ja-JP" altLang="en-US" sz="1400"/>
          </a:p>
        </p:txBody>
      </p:sp>
      <p:sp>
        <p:nvSpPr>
          <p:cNvPr id="115" name="円弧 114"/>
          <p:cNvSpPr/>
          <p:nvPr/>
        </p:nvSpPr>
        <p:spPr>
          <a:xfrm rot="13182122">
            <a:off x="3978497" y="1222537"/>
            <a:ext cx="506626" cy="817366"/>
          </a:xfrm>
          <a:prstGeom prst="arc">
            <a:avLst>
              <a:gd name="adj1" fmla="val 18483730"/>
              <a:gd name="adj2" fmla="val 20313057"/>
            </a:avLst>
          </a:prstGeom>
          <a:ln w="349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9" name="正方形/長方形 118"/>
          <p:cNvSpPr/>
          <p:nvPr/>
        </p:nvSpPr>
        <p:spPr>
          <a:xfrm rot="16200000">
            <a:off x="3647880" y="991681"/>
            <a:ext cx="922047" cy="276999"/>
          </a:xfrm>
          <a:prstGeom prst="rect">
            <a:avLst/>
          </a:prstGeom>
        </p:spPr>
        <p:txBody>
          <a:bodyPr wrap="none">
            <a:spAutoFit/>
          </a:bodyPr>
          <a:lstStyle/>
          <a:p>
            <a:r>
              <a:rPr lang="en-US" altLang="ja-JP" sz="1200"/>
              <a:t>CosA×SinB</a:t>
            </a:r>
          </a:p>
        </p:txBody>
      </p:sp>
      <p:sp>
        <p:nvSpPr>
          <p:cNvPr id="120" name="正方形/長方形 119"/>
          <p:cNvSpPr/>
          <p:nvPr/>
        </p:nvSpPr>
        <p:spPr>
          <a:xfrm>
            <a:off x="3890050" y="342443"/>
            <a:ext cx="883575" cy="276999"/>
          </a:xfrm>
          <a:prstGeom prst="rect">
            <a:avLst/>
          </a:prstGeom>
        </p:spPr>
        <p:txBody>
          <a:bodyPr wrap="none">
            <a:spAutoFit/>
          </a:bodyPr>
          <a:lstStyle/>
          <a:p>
            <a:r>
              <a:rPr lang="en-US" altLang="ja-JP" sz="1200"/>
              <a:t>SinA×SinB</a:t>
            </a:r>
            <a:endParaRPr lang="ja-JP" altLang="en-US" sz="1200"/>
          </a:p>
        </p:txBody>
      </p:sp>
      <p:sp>
        <p:nvSpPr>
          <p:cNvPr id="153" name="直角三角形 152"/>
          <p:cNvSpPr/>
          <p:nvPr/>
        </p:nvSpPr>
        <p:spPr>
          <a:xfrm>
            <a:off x="4842658" y="567110"/>
            <a:ext cx="1855046" cy="2403397"/>
          </a:xfrm>
          <a:prstGeom prst="rtTriangle">
            <a:avLst/>
          </a:prstGeom>
          <a:solidFill>
            <a:srgbClr val="FF0000">
              <a:alpha val="16000"/>
            </a:srgbClr>
          </a:solidFill>
          <a:ln>
            <a:solidFill>
              <a:srgbClr val="FF0000">
                <a:alpha val="4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4" name="直角三角形 153"/>
          <p:cNvSpPr/>
          <p:nvPr/>
        </p:nvSpPr>
        <p:spPr>
          <a:xfrm>
            <a:off x="6952794" y="564288"/>
            <a:ext cx="1855046" cy="2403397"/>
          </a:xfrm>
          <a:prstGeom prst="rtTriangle">
            <a:avLst/>
          </a:prstGeom>
          <a:solidFill>
            <a:srgbClr val="FF0000">
              <a:alpha val="16000"/>
            </a:srgbClr>
          </a:solidFill>
          <a:ln>
            <a:solidFill>
              <a:srgbClr val="FF0000">
                <a:alpha val="4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5" name="テキスト ボックス 154"/>
          <p:cNvSpPr txBox="1"/>
          <p:nvPr/>
        </p:nvSpPr>
        <p:spPr>
          <a:xfrm>
            <a:off x="6405683" y="3140611"/>
            <a:ext cx="2781531" cy="276999"/>
          </a:xfrm>
          <a:prstGeom prst="rect">
            <a:avLst/>
          </a:prstGeom>
          <a:noFill/>
        </p:spPr>
        <p:txBody>
          <a:bodyPr wrap="none" rtlCol="0">
            <a:spAutoFit/>
          </a:bodyPr>
          <a:lstStyle/>
          <a:p>
            <a:r>
              <a:rPr kumimoji="1" lang="en-US" altLang="ja-JP" sz="1200" smtClean="0"/>
              <a:t>B</a:t>
            </a:r>
            <a:r>
              <a:rPr kumimoji="1" lang="ja-JP" altLang="en-US" sz="1200" smtClean="0"/>
              <a:t>を求めるための三角形を</a:t>
            </a:r>
            <a:r>
              <a:rPr lang="ja-JP" altLang="en-US" sz="1200" smtClean="0"/>
              <a:t>計算しましょう</a:t>
            </a:r>
            <a:endParaRPr kumimoji="1" lang="ja-JP" altLang="en-US" sz="1200"/>
          </a:p>
        </p:txBody>
      </p:sp>
      <p:cxnSp>
        <p:nvCxnSpPr>
          <p:cNvPr id="156" name="直線矢印コネクタ 155"/>
          <p:cNvCxnSpPr/>
          <p:nvPr/>
        </p:nvCxnSpPr>
        <p:spPr>
          <a:xfrm>
            <a:off x="6292338" y="1707646"/>
            <a:ext cx="422386" cy="5268"/>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直線矢印コネクタ 156"/>
          <p:cNvCxnSpPr/>
          <p:nvPr/>
        </p:nvCxnSpPr>
        <p:spPr>
          <a:xfrm flipH="1" flipV="1">
            <a:off x="6846688" y="377144"/>
            <a:ext cx="1976496" cy="2604732"/>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8" name="テキスト ボックス 157"/>
          <p:cNvSpPr txBox="1"/>
          <p:nvPr/>
        </p:nvSpPr>
        <p:spPr>
          <a:xfrm>
            <a:off x="6611585" y="153547"/>
            <a:ext cx="314510" cy="369332"/>
          </a:xfrm>
          <a:prstGeom prst="rect">
            <a:avLst/>
          </a:prstGeom>
          <a:noFill/>
        </p:spPr>
        <p:txBody>
          <a:bodyPr wrap="none" rtlCol="0">
            <a:spAutoFit/>
          </a:bodyPr>
          <a:lstStyle/>
          <a:p>
            <a:r>
              <a:rPr kumimoji="1" lang="en-US" altLang="ja-JP" b="1" smtClean="0"/>
              <a:t>B</a:t>
            </a:r>
            <a:endParaRPr kumimoji="1" lang="ja-JP" altLang="en-US" b="1"/>
          </a:p>
        </p:txBody>
      </p:sp>
      <p:sp>
        <p:nvSpPr>
          <p:cNvPr id="159" name="テキスト ボックス 158"/>
          <p:cNvSpPr txBox="1"/>
          <p:nvPr/>
        </p:nvSpPr>
        <p:spPr>
          <a:xfrm>
            <a:off x="7682646" y="2660371"/>
            <a:ext cx="118207" cy="369332"/>
          </a:xfrm>
          <a:prstGeom prst="rect">
            <a:avLst/>
          </a:prstGeom>
          <a:noFill/>
        </p:spPr>
        <p:txBody>
          <a:bodyPr wrap="square" rtlCol="0">
            <a:spAutoFit/>
          </a:bodyPr>
          <a:lstStyle/>
          <a:p>
            <a:r>
              <a:rPr kumimoji="1" lang="en-US" altLang="ja-JP" smtClean="0"/>
              <a:t>X</a:t>
            </a:r>
            <a:endParaRPr kumimoji="1" lang="ja-JP" altLang="en-US"/>
          </a:p>
        </p:txBody>
      </p:sp>
      <p:sp>
        <p:nvSpPr>
          <p:cNvPr id="161" name="テキスト ボックス 160"/>
          <p:cNvSpPr txBox="1"/>
          <p:nvPr/>
        </p:nvSpPr>
        <p:spPr>
          <a:xfrm>
            <a:off x="6900717" y="1525614"/>
            <a:ext cx="296876" cy="369332"/>
          </a:xfrm>
          <a:prstGeom prst="rect">
            <a:avLst/>
          </a:prstGeom>
          <a:noFill/>
        </p:spPr>
        <p:txBody>
          <a:bodyPr wrap="none" rtlCol="0">
            <a:spAutoFit/>
          </a:bodyPr>
          <a:lstStyle/>
          <a:p>
            <a:r>
              <a:rPr kumimoji="1" lang="en-US" altLang="ja-JP" smtClean="0"/>
              <a:t>Y</a:t>
            </a:r>
            <a:endParaRPr kumimoji="1" lang="ja-JP" altLang="en-US"/>
          </a:p>
        </p:txBody>
      </p:sp>
    </p:spTree>
    <p:extLst>
      <p:ext uri="{BB962C8B-B14F-4D97-AF65-F5344CB8AC3E}">
        <p14:creationId xmlns:p14="http://schemas.microsoft.com/office/powerpoint/2010/main" val="7835346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53006" y="-2157"/>
            <a:ext cx="3302507" cy="307777"/>
          </a:xfrm>
          <a:prstGeom prst="rect">
            <a:avLst/>
          </a:prstGeom>
          <a:noFill/>
        </p:spPr>
        <p:txBody>
          <a:bodyPr wrap="none" rtlCol="0">
            <a:spAutoFit/>
          </a:bodyPr>
          <a:lstStyle/>
          <a:p>
            <a:r>
              <a:rPr kumimoji="1" lang="ja-JP" altLang="en-US" sz="1400" smtClean="0"/>
              <a:t>・</a:t>
            </a:r>
            <a:r>
              <a:rPr lang="en-US" altLang="ja-JP" sz="1400"/>
              <a:t>B</a:t>
            </a:r>
            <a:r>
              <a:rPr lang="ja-JP" altLang="en-US" sz="1400"/>
              <a:t>を求めるための三角形を計算しましょう</a:t>
            </a:r>
          </a:p>
        </p:txBody>
      </p:sp>
      <p:sp>
        <p:nvSpPr>
          <p:cNvPr id="5" name="直角三角形 4"/>
          <p:cNvSpPr/>
          <p:nvPr/>
        </p:nvSpPr>
        <p:spPr>
          <a:xfrm>
            <a:off x="4645029" y="676483"/>
            <a:ext cx="1855046" cy="2403397"/>
          </a:xfrm>
          <a:prstGeom prst="rtTriangle">
            <a:avLst/>
          </a:prstGeom>
          <a:solidFill>
            <a:srgbClr val="FF0000">
              <a:alpha val="16000"/>
            </a:srgbClr>
          </a:solidFill>
          <a:ln>
            <a:solidFill>
              <a:srgbClr val="FF0000">
                <a:alpha val="4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p:cNvGrpSpPr/>
          <p:nvPr/>
        </p:nvGrpSpPr>
        <p:grpSpPr>
          <a:xfrm>
            <a:off x="395536" y="552776"/>
            <a:ext cx="3802319" cy="2904542"/>
            <a:chOff x="1187624" y="711717"/>
            <a:chExt cx="3802319" cy="2904542"/>
          </a:xfrm>
        </p:grpSpPr>
        <p:cxnSp>
          <p:nvCxnSpPr>
            <p:cNvPr id="8" name="直線コネクタ 7"/>
            <p:cNvCxnSpPr/>
            <p:nvPr/>
          </p:nvCxnSpPr>
          <p:spPr>
            <a:xfrm rot="5400000">
              <a:off x="2205822" y="1007915"/>
              <a:ext cx="18469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rot="10800000">
              <a:off x="2123728" y="1100264"/>
              <a:ext cx="17444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直角三角形 9"/>
            <p:cNvSpPr/>
            <p:nvPr/>
          </p:nvSpPr>
          <p:spPr>
            <a:xfrm>
              <a:off x="2093790" y="2042429"/>
              <a:ext cx="2455335" cy="129866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直角三角形 10"/>
            <p:cNvSpPr/>
            <p:nvPr/>
          </p:nvSpPr>
          <p:spPr>
            <a:xfrm rot="1625717">
              <a:off x="2257067" y="1466676"/>
              <a:ext cx="2732876" cy="129866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弧 11"/>
            <p:cNvSpPr/>
            <p:nvPr/>
          </p:nvSpPr>
          <p:spPr>
            <a:xfrm rot="13108652">
              <a:off x="3865568" y="2765906"/>
              <a:ext cx="501326" cy="768762"/>
            </a:xfrm>
            <a:prstGeom prst="arc">
              <a:avLst>
                <a:gd name="adj1" fmla="val 17334287"/>
                <a:gd name="adj2" fmla="val 0"/>
              </a:avLst>
            </a:prstGeom>
            <a:ln w="349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3" name="直線矢印コネクタ 12"/>
            <p:cNvCxnSpPr>
              <a:stCxn id="10" idx="4"/>
            </p:cNvCxnSpPr>
            <p:nvPr/>
          </p:nvCxnSpPr>
          <p:spPr>
            <a:xfrm flipH="1" flipV="1">
              <a:off x="1316184" y="1632486"/>
              <a:ext cx="3232941" cy="1708606"/>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a:stCxn id="10" idx="4"/>
            </p:cNvCxnSpPr>
            <p:nvPr/>
          </p:nvCxnSpPr>
          <p:spPr>
            <a:xfrm flipH="1" flipV="1">
              <a:off x="1242566" y="3329323"/>
              <a:ext cx="3306559" cy="11769"/>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a:stCxn id="11" idx="4"/>
            </p:cNvCxnSpPr>
            <p:nvPr/>
          </p:nvCxnSpPr>
          <p:spPr>
            <a:xfrm flipH="1" flipV="1">
              <a:off x="2567729" y="711717"/>
              <a:ext cx="1976496" cy="2604732"/>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円弧 15"/>
            <p:cNvSpPr/>
            <p:nvPr/>
          </p:nvSpPr>
          <p:spPr>
            <a:xfrm rot="13833925">
              <a:off x="3952602" y="2456362"/>
              <a:ext cx="506626" cy="817366"/>
            </a:xfrm>
            <a:prstGeom prst="arc">
              <a:avLst>
                <a:gd name="adj1" fmla="val 17334287"/>
                <a:gd name="adj2" fmla="val 21577431"/>
              </a:avLst>
            </a:prstGeom>
            <a:ln w="349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7" name="直線コネクタ 16"/>
            <p:cNvCxnSpPr/>
            <p:nvPr/>
          </p:nvCxnSpPr>
          <p:spPr>
            <a:xfrm>
              <a:off x="2086758" y="3119776"/>
              <a:ext cx="18949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rot="5400000">
              <a:off x="2180503" y="3215524"/>
              <a:ext cx="19149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rot="1800000">
              <a:off x="2204039" y="1895224"/>
              <a:ext cx="18949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rot="7200000">
              <a:off x="2237216" y="2025517"/>
              <a:ext cx="19149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3667990" y="2530643"/>
              <a:ext cx="371640" cy="409247"/>
            </a:xfrm>
            <a:prstGeom prst="rect">
              <a:avLst/>
            </a:prstGeom>
            <a:noFill/>
          </p:spPr>
          <p:txBody>
            <a:bodyPr wrap="none" rtlCol="0">
              <a:spAutoFit/>
            </a:bodyPr>
            <a:lstStyle/>
            <a:p>
              <a:r>
                <a:rPr lang="en-US" altLang="ja-JP" sz="1400" smtClean="0">
                  <a:solidFill>
                    <a:schemeClr val="bg1"/>
                  </a:solidFill>
                </a:rPr>
                <a:t>B</a:t>
              </a:r>
              <a:endParaRPr kumimoji="1" lang="ja-JP" altLang="en-US" sz="1400">
                <a:solidFill>
                  <a:schemeClr val="bg1"/>
                </a:solidFill>
              </a:endParaRPr>
            </a:p>
          </p:txBody>
        </p:sp>
        <p:sp>
          <p:nvSpPr>
            <p:cNvPr id="22" name="テキスト ボックス 21"/>
            <p:cNvSpPr txBox="1"/>
            <p:nvPr/>
          </p:nvSpPr>
          <p:spPr>
            <a:xfrm>
              <a:off x="3424204" y="1627876"/>
              <a:ext cx="363204" cy="409247"/>
            </a:xfrm>
            <a:prstGeom prst="rect">
              <a:avLst/>
            </a:prstGeom>
            <a:noFill/>
          </p:spPr>
          <p:txBody>
            <a:bodyPr wrap="none" rtlCol="0">
              <a:spAutoFit/>
            </a:bodyPr>
            <a:lstStyle/>
            <a:p>
              <a:r>
                <a:rPr kumimoji="1" lang="en-US" altLang="ja-JP" sz="1400" smtClean="0"/>
                <a:t>1</a:t>
              </a:r>
              <a:endParaRPr kumimoji="1" lang="ja-JP" altLang="en-US" sz="1400"/>
            </a:p>
          </p:txBody>
        </p:sp>
        <p:sp>
          <p:nvSpPr>
            <p:cNvPr id="23" name="テキスト ボックス 22"/>
            <p:cNvSpPr txBox="1"/>
            <p:nvPr/>
          </p:nvSpPr>
          <p:spPr>
            <a:xfrm rot="1796360">
              <a:off x="2681000" y="2451725"/>
              <a:ext cx="521425" cy="307777"/>
            </a:xfrm>
            <a:prstGeom prst="rect">
              <a:avLst/>
            </a:prstGeom>
            <a:noFill/>
          </p:spPr>
          <p:txBody>
            <a:bodyPr wrap="none" rtlCol="0">
              <a:spAutoFit/>
            </a:bodyPr>
            <a:lstStyle/>
            <a:p>
              <a:r>
                <a:rPr kumimoji="1" lang="en-US" altLang="ja-JP" sz="1400" smtClean="0">
                  <a:solidFill>
                    <a:schemeClr val="bg1"/>
                  </a:solidFill>
                </a:rPr>
                <a:t>cosB</a:t>
              </a:r>
              <a:endParaRPr kumimoji="1" lang="ja-JP" altLang="en-US" sz="1400">
                <a:solidFill>
                  <a:schemeClr val="bg1"/>
                </a:solidFill>
              </a:endParaRPr>
            </a:p>
          </p:txBody>
        </p:sp>
        <p:sp>
          <p:nvSpPr>
            <p:cNvPr id="24" name="テキスト ボックス 23"/>
            <p:cNvSpPr txBox="1"/>
            <p:nvPr/>
          </p:nvSpPr>
          <p:spPr>
            <a:xfrm rot="7069724">
              <a:off x="2281919" y="1316017"/>
              <a:ext cx="489236" cy="307777"/>
            </a:xfrm>
            <a:prstGeom prst="rect">
              <a:avLst/>
            </a:prstGeom>
            <a:noFill/>
          </p:spPr>
          <p:txBody>
            <a:bodyPr wrap="none" rtlCol="0">
              <a:spAutoFit/>
            </a:bodyPr>
            <a:lstStyle/>
            <a:p>
              <a:r>
                <a:rPr kumimoji="1" lang="en-US" altLang="ja-JP" sz="1400" smtClean="0">
                  <a:solidFill>
                    <a:schemeClr val="bg1"/>
                  </a:solidFill>
                </a:rPr>
                <a:t>sinB</a:t>
              </a:r>
              <a:endParaRPr kumimoji="1" lang="ja-JP" altLang="en-US" sz="1400">
                <a:solidFill>
                  <a:schemeClr val="bg1"/>
                </a:solidFill>
              </a:endParaRPr>
            </a:p>
          </p:txBody>
        </p:sp>
        <p:sp>
          <p:nvSpPr>
            <p:cNvPr id="25" name="テキスト ボックス 24"/>
            <p:cNvSpPr txBox="1"/>
            <p:nvPr/>
          </p:nvSpPr>
          <p:spPr>
            <a:xfrm>
              <a:off x="3493943" y="2877069"/>
              <a:ext cx="380077" cy="409247"/>
            </a:xfrm>
            <a:prstGeom prst="rect">
              <a:avLst/>
            </a:prstGeom>
            <a:noFill/>
          </p:spPr>
          <p:txBody>
            <a:bodyPr wrap="none" rtlCol="0">
              <a:spAutoFit/>
            </a:bodyPr>
            <a:lstStyle/>
            <a:p>
              <a:r>
                <a:rPr lang="en-US" altLang="ja-JP" sz="1400">
                  <a:solidFill>
                    <a:schemeClr val="bg1"/>
                  </a:solidFill>
                </a:rPr>
                <a:t>A</a:t>
              </a:r>
              <a:endParaRPr kumimoji="1" lang="ja-JP" altLang="en-US" sz="1400">
                <a:solidFill>
                  <a:schemeClr val="bg1"/>
                </a:solidFill>
              </a:endParaRPr>
            </a:p>
          </p:txBody>
        </p:sp>
        <p:sp>
          <p:nvSpPr>
            <p:cNvPr id="26" name="正方形/長方形 25"/>
            <p:cNvSpPr/>
            <p:nvPr/>
          </p:nvSpPr>
          <p:spPr>
            <a:xfrm>
              <a:off x="2359096" y="3339260"/>
              <a:ext cx="1073497" cy="276999"/>
            </a:xfrm>
            <a:prstGeom prst="rect">
              <a:avLst/>
            </a:prstGeom>
          </p:spPr>
          <p:txBody>
            <a:bodyPr wrap="square">
              <a:spAutoFit/>
            </a:bodyPr>
            <a:lstStyle/>
            <a:p>
              <a:r>
                <a:rPr lang="en-US" altLang="ja-JP" sz="1200" smtClean="0"/>
                <a:t>cosA×cosB</a:t>
              </a:r>
              <a:endParaRPr lang="ja-JP" altLang="en-US" sz="1200"/>
            </a:p>
          </p:txBody>
        </p:sp>
        <p:sp>
          <p:nvSpPr>
            <p:cNvPr id="27" name="正方形/長方形 26"/>
            <p:cNvSpPr/>
            <p:nvPr/>
          </p:nvSpPr>
          <p:spPr>
            <a:xfrm rot="16200000">
              <a:off x="1571702" y="2553259"/>
              <a:ext cx="895117" cy="276999"/>
            </a:xfrm>
            <a:prstGeom prst="rect">
              <a:avLst/>
            </a:prstGeom>
          </p:spPr>
          <p:txBody>
            <a:bodyPr wrap="none">
              <a:spAutoFit/>
            </a:bodyPr>
            <a:lstStyle/>
            <a:p>
              <a:r>
                <a:rPr lang="en-US" altLang="ja-JP" sz="1200"/>
                <a:t>c</a:t>
              </a:r>
              <a:r>
                <a:rPr lang="en-US" altLang="ja-JP" sz="1200" smtClean="0"/>
                <a:t>osB×sinA</a:t>
              </a:r>
              <a:endParaRPr lang="ja-JP" altLang="en-US" sz="1200"/>
            </a:p>
          </p:txBody>
        </p:sp>
        <p:cxnSp>
          <p:nvCxnSpPr>
            <p:cNvPr id="28" name="直線コネクタ 27"/>
            <p:cNvCxnSpPr/>
            <p:nvPr/>
          </p:nvCxnSpPr>
          <p:spPr>
            <a:xfrm flipV="1">
              <a:off x="2093790" y="843558"/>
              <a:ext cx="25039" cy="127052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a:off x="1242566" y="915566"/>
              <a:ext cx="1817266"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0" name="テキスト ボックス 29"/>
            <p:cNvSpPr txBox="1"/>
            <p:nvPr/>
          </p:nvSpPr>
          <p:spPr>
            <a:xfrm>
              <a:off x="2091977" y="1381691"/>
              <a:ext cx="288862" cy="307777"/>
            </a:xfrm>
            <a:prstGeom prst="rect">
              <a:avLst/>
            </a:prstGeom>
            <a:noFill/>
          </p:spPr>
          <p:txBody>
            <a:bodyPr wrap="none" rtlCol="0">
              <a:spAutoFit/>
            </a:bodyPr>
            <a:lstStyle/>
            <a:p>
              <a:r>
                <a:rPr lang="en-US" altLang="ja-JP" sz="1400"/>
                <a:t>A</a:t>
              </a:r>
              <a:endParaRPr kumimoji="1" lang="ja-JP" altLang="en-US" sz="1400"/>
            </a:p>
          </p:txBody>
        </p:sp>
        <p:sp>
          <p:nvSpPr>
            <p:cNvPr id="31" name="円弧 30"/>
            <p:cNvSpPr/>
            <p:nvPr/>
          </p:nvSpPr>
          <p:spPr>
            <a:xfrm rot="17868020">
              <a:off x="2065841" y="1499658"/>
              <a:ext cx="506626" cy="817366"/>
            </a:xfrm>
            <a:prstGeom prst="arc">
              <a:avLst>
                <a:gd name="adj1" fmla="val 17689353"/>
                <a:gd name="adj2" fmla="val 20313057"/>
              </a:avLst>
            </a:prstGeom>
            <a:ln w="349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32" name="直線コネクタ 31"/>
            <p:cNvCxnSpPr/>
            <p:nvPr/>
          </p:nvCxnSpPr>
          <p:spPr>
            <a:xfrm>
              <a:off x="1187624" y="2049997"/>
              <a:ext cx="2599784" cy="314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テキスト ボックス 32"/>
            <p:cNvSpPr txBox="1"/>
            <p:nvPr/>
          </p:nvSpPr>
          <p:spPr>
            <a:xfrm>
              <a:off x="1542564" y="1788707"/>
              <a:ext cx="196559" cy="307777"/>
            </a:xfrm>
            <a:prstGeom prst="rect">
              <a:avLst/>
            </a:prstGeom>
            <a:noFill/>
          </p:spPr>
          <p:txBody>
            <a:bodyPr wrap="square" rtlCol="0">
              <a:spAutoFit/>
            </a:bodyPr>
            <a:lstStyle/>
            <a:p>
              <a:r>
                <a:rPr lang="en-US" altLang="ja-JP" sz="1400"/>
                <a:t>A</a:t>
              </a:r>
              <a:endParaRPr kumimoji="1" lang="ja-JP" altLang="en-US" sz="1400"/>
            </a:p>
          </p:txBody>
        </p:sp>
        <p:sp>
          <p:nvSpPr>
            <p:cNvPr id="34" name="円弧 33"/>
            <p:cNvSpPr/>
            <p:nvPr/>
          </p:nvSpPr>
          <p:spPr>
            <a:xfrm rot="13182122">
              <a:off x="1831731" y="1575138"/>
              <a:ext cx="506626" cy="817366"/>
            </a:xfrm>
            <a:prstGeom prst="arc">
              <a:avLst>
                <a:gd name="adj1" fmla="val 18483730"/>
                <a:gd name="adj2" fmla="val 20313057"/>
              </a:avLst>
            </a:prstGeom>
            <a:ln w="349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37" name="正方形/長方形 36"/>
          <p:cNvSpPr/>
          <p:nvPr/>
        </p:nvSpPr>
        <p:spPr>
          <a:xfrm rot="16200000">
            <a:off x="757156" y="1120764"/>
            <a:ext cx="895117" cy="276999"/>
          </a:xfrm>
          <a:prstGeom prst="rect">
            <a:avLst/>
          </a:prstGeom>
        </p:spPr>
        <p:txBody>
          <a:bodyPr wrap="none">
            <a:spAutoFit/>
          </a:bodyPr>
          <a:lstStyle/>
          <a:p>
            <a:r>
              <a:rPr lang="en-US" altLang="ja-JP" sz="1200"/>
              <a:t>c</a:t>
            </a:r>
            <a:r>
              <a:rPr lang="en-US" altLang="ja-JP" sz="1200" smtClean="0"/>
              <a:t>osA×sinB</a:t>
            </a:r>
            <a:endParaRPr lang="en-US" altLang="ja-JP" sz="1200"/>
          </a:p>
        </p:txBody>
      </p:sp>
      <p:sp>
        <p:nvSpPr>
          <p:cNvPr id="38" name="正方形/長方形 37"/>
          <p:cNvSpPr/>
          <p:nvPr/>
        </p:nvSpPr>
        <p:spPr>
          <a:xfrm>
            <a:off x="1324829" y="485174"/>
            <a:ext cx="864339" cy="276999"/>
          </a:xfrm>
          <a:prstGeom prst="rect">
            <a:avLst/>
          </a:prstGeom>
        </p:spPr>
        <p:txBody>
          <a:bodyPr wrap="none">
            <a:spAutoFit/>
          </a:bodyPr>
          <a:lstStyle/>
          <a:p>
            <a:r>
              <a:rPr lang="en-US" altLang="ja-JP" sz="1200" smtClean="0"/>
              <a:t>sinA×sinB</a:t>
            </a:r>
            <a:endParaRPr lang="ja-JP" altLang="en-US" sz="1200"/>
          </a:p>
        </p:txBody>
      </p:sp>
      <p:sp>
        <p:nvSpPr>
          <p:cNvPr id="40" name="正方形/長方形 39"/>
          <p:cNvSpPr/>
          <p:nvPr/>
        </p:nvSpPr>
        <p:spPr>
          <a:xfrm>
            <a:off x="4556204" y="3087612"/>
            <a:ext cx="1860446" cy="461665"/>
          </a:xfrm>
          <a:prstGeom prst="rect">
            <a:avLst/>
          </a:prstGeom>
        </p:spPr>
        <p:txBody>
          <a:bodyPr wrap="none">
            <a:spAutoFit/>
          </a:bodyPr>
          <a:lstStyle/>
          <a:p>
            <a:r>
              <a:rPr lang="en-US" altLang="ja-JP" sz="1200" smtClean="0"/>
              <a:t>cosA×cosB  - sinA×sinB</a:t>
            </a:r>
            <a:r>
              <a:rPr lang="ja-JP" altLang="en-US" sz="1200" smtClean="0"/>
              <a:t>　</a:t>
            </a:r>
            <a:endParaRPr lang="ja-JP" altLang="en-US" sz="1200"/>
          </a:p>
          <a:p>
            <a:endParaRPr lang="ja-JP" altLang="en-US" sz="1200"/>
          </a:p>
        </p:txBody>
      </p:sp>
      <p:sp>
        <p:nvSpPr>
          <p:cNvPr id="42" name="正方形/長方形 41"/>
          <p:cNvSpPr/>
          <p:nvPr/>
        </p:nvSpPr>
        <p:spPr>
          <a:xfrm rot="16200000">
            <a:off x="3427223" y="1604167"/>
            <a:ext cx="1963675" cy="461665"/>
          </a:xfrm>
          <a:prstGeom prst="rect">
            <a:avLst/>
          </a:prstGeom>
        </p:spPr>
        <p:txBody>
          <a:bodyPr wrap="square">
            <a:spAutoFit/>
          </a:bodyPr>
          <a:lstStyle/>
          <a:p>
            <a:endParaRPr lang="en-US" altLang="ja-JP" sz="1200" smtClean="0"/>
          </a:p>
          <a:p>
            <a:r>
              <a:rPr lang="en-US" altLang="ja-JP" sz="1200"/>
              <a:t>c</a:t>
            </a:r>
            <a:r>
              <a:rPr lang="en-US" altLang="ja-JP" sz="1200" smtClean="0"/>
              <a:t>osB×sinA</a:t>
            </a:r>
            <a:r>
              <a:rPr lang="ja-JP" altLang="en-US" sz="1200" smtClean="0"/>
              <a:t>　</a:t>
            </a:r>
            <a:r>
              <a:rPr lang="en-US" altLang="ja-JP" sz="1200" smtClean="0"/>
              <a:t>+</a:t>
            </a:r>
            <a:r>
              <a:rPr lang="ja-JP" altLang="en-US" sz="1200" smtClean="0"/>
              <a:t>　</a:t>
            </a:r>
            <a:r>
              <a:rPr lang="en-US" altLang="ja-JP" sz="1200"/>
              <a:t>c</a:t>
            </a:r>
            <a:r>
              <a:rPr lang="en-US" altLang="ja-JP" sz="1200" smtClean="0"/>
              <a:t>osA×sinB</a:t>
            </a:r>
            <a:endParaRPr lang="en-US" altLang="ja-JP" sz="1200"/>
          </a:p>
        </p:txBody>
      </p:sp>
      <p:sp>
        <p:nvSpPr>
          <p:cNvPr id="49" name="直角三角形 48"/>
          <p:cNvSpPr/>
          <p:nvPr/>
        </p:nvSpPr>
        <p:spPr>
          <a:xfrm>
            <a:off x="1899149" y="752788"/>
            <a:ext cx="1855046" cy="2403397"/>
          </a:xfrm>
          <a:prstGeom prst="rtTriangle">
            <a:avLst/>
          </a:prstGeom>
          <a:solidFill>
            <a:srgbClr val="FF0000">
              <a:alpha val="16000"/>
            </a:srgbClr>
          </a:solidFill>
          <a:ln>
            <a:solidFill>
              <a:srgbClr val="FF0000">
                <a:alpha val="4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p:cNvSpPr txBox="1"/>
          <p:nvPr/>
        </p:nvSpPr>
        <p:spPr>
          <a:xfrm>
            <a:off x="6473798" y="990865"/>
            <a:ext cx="2680798" cy="2092881"/>
          </a:xfrm>
          <a:prstGeom prst="rect">
            <a:avLst/>
          </a:prstGeom>
          <a:noFill/>
        </p:spPr>
        <p:txBody>
          <a:bodyPr wrap="none" rtlCol="0">
            <a:spAutoFit/>
          </a:bodyPr>
          <a:lstStyle/>
          <a:p>
            <a:r>
              <a:rPr kumimoji="1" lang="en-US" altLang="ja-JP" sz="1400" smtClean="0"/>
              <a:t>B.X = </a:t>
            </a:r>
            <a:r>
              <a:rPr lang="en-US" altLang="ja-JP" sz="1400" smtClean="0"/>
              <a:t>cosA×cosB  </a:t>
            </a:r>
            <a:r>
              <a:rPr lang="en-US" altLang="ja-JP" sz="1400"/>
              <a:t>- </a:t>
            </a:r>
            <a:r>
              <a:rPr lang="en-US" altLang="ja-JP" sz="1400" smtClean="0"/>
              <a:t> sinA ×sinB </a:t>
            </a:r>
            <a:r>
              <a:rPr lang="ja-JP" altLang="en-US" sz="1400"/>
              <a:t>　</a:t>
            </a:r>
            <a:endParaRPr lang="en-US" altLang="ja-JP" sz="1400" smtClean="0"/>
          </a:p>
          <a:p>
            <a:r>
              <a:rPr kumimoji="1" lang="en-US" altLang="ja-JP" sz="1400" smtClean="0"/>
              <a:t>B.Y  = </a:t>
            </a:r>
            <a:r>
              <a:rPr lang="en-US" altLang="ja-JP" sz="1400" smtClean="0"/>
              <a:t>cosB×sinA</a:t>
            </a:r>
            <a:r>
              <a:rPr lang="ja-JP" altLang="en-US" sz="1400"/>
              <a:t>　</a:t>
            </a:r>
            <a:r>
              <a:rPr lang="en-US" altLang="ja-JP" sz="1400" smtClean="0"/>
              <a:t>+</a:t>
            </a:r>
            <a:r>
              <a:rPr lang="ja-JP" altLang="en-US" sz="1400"/>
              <a:t> </a:t>
            </a:r>
            <a:r>
              <a:rPr lang="en-US" altLang="ja-JP" sz="1400" smtClean="0"/>
              <a:t>cosA×sinB</a:t>
            </a:r>
          </a:p>
          <a:p>
            <a:r>
              <a:rPr lang="en-US" altLang="ja-JP" sz="1400" smtClean="0">
                <a:solidFill>
                  <a:srgbClr val="FF0000"/>
                </a:solidFill>
              </a:rPr>
              <a:t>A</a:t>
            </a:r>
            <a:r>
              <a:rPr lang="ja-JP" altLang="en-US" sz="1400" smtClean="0">
                <a:solidFill>
                  <a:srgbClr val="FF0000"/>
                </a:solidFill>
              </a:rPr>
              <a:t>の部分は</a:t>
            </a:r>
            <a:r>
              <a:rPr lang="en-US" altLang="ja-JP" sz="1400" smtClean="0">
                <a:solidFill>
                  <a:srgbClr val="FF0000"/>
                </a:solidFill>
              </a:rPr>
              <a:t>Vetor</a:t>
            </a:r>
            <a:r>
              <a:rPr lang="ja-JP" altLang="en-US" sz="1400" smtClean="0">
                <a:solidFill>
                  <a:srgbClr val="FF0000"/>
                </a:solidFill>
              </a:rPr>
              <a:t>なので</a:t>
            </a:r>
            <a:endParaRPr lang="en-US" altLang="ja-JP" sz="1400" smtClean="0">
              <a:solidFill>
                <a:srgbClr val="FF0000"/>
              </a:solidFill>
            </a:endParaRPr>
          </a:p>
          <a:p>
            <a:r>
              <a:rPr lang="en-US" altLang="ja-JP" sz="1400" smtClean="0"/>
              <a:t>B.X=</a:t>
            </a:r>
            <a:r>
              <a:rPr lang="en-US" altLang="ja-JP" sz="1400"/>
              <a:t> </a:t>
            </a:r>
            <a:r>
              <a:rPr lang="en-US" altLang="ja-JP" sz="1400" smtClean="0"/>
              <a:t>A.x</a:t>
            </a:r>
            <a:r>
              <a:rPr lang="ja-JP" altLang="en-US" sz="1400"/>
              <a:t> </a:t>
            </a:r>
            <a:r>
              <a:rPr lang="ja-JP" altLang="en-US" sz="1400" smtClean="0"/>
              <a:t> </a:t>
            </a:r>
            <a:r>
              <a:rPr lang="en-US" altLang="ja-JP" sz="1400" smtClean="0"/>
              <a:t>×cosB  </a:t>
            </a:r>
            <a:r>
              <a:rPr lang="en-US" altLang="ja-JP" sz="1400"/>
              <a:t>-  </a:t>
            </a:r>
            <a:r>
              <a:rPr lang="en-US" altLang="ja-JP" sz="1400" smtClean="0"/>
              <a:t>A.y × sinB </a:t>
            </a:r>
            <a:endParaRPr lang="ja-JP" altLang="en-US" sz="1400" smtClean="0"/>
          </a:p>
          <a:p>
            <a:r>
              <a:rPr lang="en-US" altLang="ja-JP" sz="1400" smtClean="0"/>
              <a:t>B.Y=</a:t>
            </a:r>
            <a:r>
              <a:rPr lang="en-US" altLang="ja-JP" sz="1400"/>
              <a:t> c</a:t>
            </a:r>
            <a:r>
              <a:rPr lang="en-US" altLang="ja-JP" sz="1400" smtClean="0"/>
              <a:t>osB×A.y</a:t>
            </a:r>
            <a:r>
              <a:rPr lang="ja-JP" altLang="en-US" sz="1400"/>
              <a:t>　</a:t>
            </a:r>
            <a:r>
              <a:rPr lang="ja-JP" altLang="en-US" sz="1400" smtClean="0"/>
              <a:t> </a:t>
            </a:r>
            <a:r>
              <a:rPr lang="en-US" altLang="ja-JP" sz="1400" smtClean="0"/>
              <a:t>+</a:t>
            </a:r>
            <a:r>
              <a:rPr lang="ja-JP" altLang="en-US" sz="1400" smtClean="0"/>
              <a:t>  </a:t>
            </a:r>
            <a:r>
              <a:rPr lang="en-US" altLang="ja-JP" sz="1400" smtClean="0"/>
              <a:t>A.x × sinB</a:t>
            </a:r>
          </a:p>
          <a:p>
            <a:r>
              <a:rPr lang="ja-JP" altLang="en-US" sz="1400" smtClean="0"/>
              <a:t>並び替えると</a:t>
            </a:r>
            <a:endParaRPr lang="en-US" altLang="ja-JP" sz="1400" smtClean="0"/>
          </a:p>
          <a:p>
            <a:r>
              <a:rPr lang="en-US" altLang="ja-JP" sz="1400" smtClean="0">
                <a:solidFill>
                  <a:srgbClr val="FF0000"/>
                </a:solidFill>
              </a:rPr>
              <a:t>B.X = A.x cosB  -  A.y sinB</a:t>
            </a:r>
          </a:p>
          <a:p>
            <a:r>
              <a:rPr lang="en-US" altLang="ja-JP" sz="1400" smtClean="0">
                <a:solidFill>
                  <a:srgbClr val="FF0000"/>
                </a:solidFill>
              </a:rPr>
              <a:t>B.Y =  A.y cosB  + A.x sinB</a:t>
            </a:r>
            <a:endParaRPr lang="en-US" altLang="ja-JP" sz="1400">
              <a:solidFill>
                <a:srgbClr val="FF0000"/>
              </a:solidFill>
            </a:endParaRPr>
          </a:p>
          <a:p>
            <a:endParaRPr kumimoji="1" lang="ja-JP" altLang="en-US"/>
          </a:p>
        </p:txBody>
      </p:sp>
      <p:sp>
        <p:nvSpPr>
          <p:cNvPr id="51" name="正方形/長方形 50"/>
          <p:cNvSpPr/>
          <p:nvPr/>
        </p:nvSpPr>
        <p:spPr>
          <a:xfrm>
            <a:off x="4184946" y="3723878"/>
            <a:ext cx="4536504" cy="923330"/>
          </a:xfrm>
          <a:prstGeom prst="rect">
            <a:avLst/>
          </a:prstGeom>
        </p:spPr>
        <p:txBody>
          <a:bodyPr wrap="square">
            <a:spAutoFit/>
          </a:bodyPr>
          <a:lstStyle/>
          <a:p>
            <a:r>
              <a:rPr lang="en-US" altLang="ja-JP" smtClean="0">
                <a:solidFill>
                  <a:srgbClr val="FF0000"/>
                </a:solidFill>
              </a:rPr>
              <a:t>B.X = A.x cosB  </a:t>
            </a:r>
            <a:r>
              <a:rPr lang="en-US" altLang="ja-JP">
                <a:solidFill>
                  <a:srgbClr val="FF0000"/>
                </a:solidFill>
              </a:rPr>
              <a:t>-  </a:t>
            </a:r>
            <a:r>
              <a:rPr lang="en-US" altLang="ja-JP" smtClean="0">
                <a:solidFill>
                  <a:srgbClr val="FF0000"/>
                </a:solidFill>
              </a:rPr>
              <a:t>A.y sinB</a:t>
            </a:r>
            <a:endParaRPr lang="en-US" altLang="ja-JP">
              <a:solidFill>
                <a:srgbClr val="FF0000"/>
              </a:solidFill>
            </a:endParaRPr>
          </a:p>
          <a:p>
            <a:r>
              <a:rPr lang="en-US" altLang="ja-JP" smtClean="0">
                <a:solidFill>
                  <a:srgbClr val="FF0000"/>
                </a:solidFill>
              </a:rPr>
              <a:t>B.Y = A.y cosB  +  A.x sinB</a:t>
            </a:r>
          </a:p>
          <a:p>
            <a:r>
              <a:rPr lang="ja-JP" altLang="en-US" smtClean="0"/>
              <a:t>この式で</a:t>
            </a:r>
            <a:r>
              <a:rPr lang="en-US" altLang="ja-JP" smtClean="0"/>
              <a:t>BVetor</a:t>
            </a:r>
            <a:r>
              <a:rPr lang="ja-JP" altLang="en-US" smtClean="0"/>
              <a:t>が求まります。</a:t>
            </a:r>
            <a:endParaRPr lang="en-US" altLang="ja-JP"/>
          </a:p>
        </p:txBody>
      </p:sp>
      <p:cxnSp>
        <p:nvCxnSpPr>
          <p:cNvPr id="55" name="直線矢印コネクタ 54"/>
          <p:cNvCxnSpPr/>
          <p:nvPr/>
        </p:nvCxnSpPr>
        <p:spPr>
          <a:xfrm>
            <a:off x="3558435" y="1932123"/>
            <a:ext cx="422386" cy="5268"/>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91643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5060168" cy="307777"/>
          </a:xfrm>
          <a:prstGeom prst="rect">
            <a:avLst/>
          </a:prstGeom>
          <a:noFill/>
        </p:spPr>
        <p:txBody>
          <a:bodyPr wrap="none" rtlCol="0">
            <a:spAutoFit/>
          </a:bodyPr>
          <a:lstStyle/>
          <a:p>
            <a:r>
              <a:rPr kumimoji="1" lang="ja-JP" altLang="en-US" sz="1400" smtClean="0"/>
              <a:t>・</a:t>
            </a:r>
            <a:r>
              <a:rPr lang="ja-JP" altLang="en-US" sz="1400" smtClean="0"/>
              <a:t>問題は解消されたので、誘導</a:t>
            </a:r>
            <a:r>
              <a:rPr lang="ja-JP" altLang="en-US" sz="1400"/>
              <a:t>部分の</a:t>
            </a:r>
            <a:r>
              <a:rPr lang="en-US" altLang="ja-JP" sz="1400" smtClean="0"/>
              <a:t>Flowchart</a:t>
            </a:r>
            <a:r>
              <a:rPr lang="ja-JP" altLang="en-US" sz="1400" smtClean="0"/>
              <a:t>を作成しましょう。</a:t>
            </a:r>
            <a:endParaRPr kumimoji="1" lang="ja-JP" altLang="en-US" sz="1400"/>
          </a:p>
        </p:txBody>
      </p:sp>
      <p:sp>
        <p:nvSpPr>
          <p:cNvPr id="5" name="フローチャート: 端子 4"/>
          <p:cNvSpPr/>
          <p:nvPr/>
        </p:nvSpPr>
        <p:spPr>
          <a:xfrm>
            <a:off x="971600" y="383405"/>
            <a:ext cx="1643493" cy="188316"/>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smtClean="0"/>
              <a:t>Action</a:t>
            </a:r>
            <a:endParaRPr lang="en-US" altLang="ja-JP" sz="1400"/>
          </a:p>
        </p:txBody>
      </p:sp>
      <p:cxnSp>
        <p:nvCxnSpPr>
          <p:cNvPr id="6" name="直線コネクタ 5"/>
          <p:cNvCxnSpPr>
            <a:stCxn id="5" idx="2"/>
          </p:cNvCxnSpPr>
          <p:nvPr/>
        </p:nvCxnSpPr>
        <p:spPr>
          <a:xfrm>
            <a:off x="1793347" y="571721"/>
            <a:ext cx="13297" cy="2864125"/>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1" name="フローチャート: 端子 10"/>
          <p:cNvSpPr/>
          <p:nvPr/>
        </p:nvSpPr>
        <p:spPr>
          <a:xfrm>
            <a:off x="892303" y="3378346"/>
            <a:ext cx="1643493" cy="229621"/>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smtClean="0"/>
              <a:t>続く</a:t>
            </a:r>
            <a:endParaRPr lang="en-US" altLang="ja-JP" sz="1200"/>
          </a:p>
        </p:txBody>
      </p:sp>
      <p:sp>
        <p:nvSpPr>
          <p:cNvPr id="2" name="正方形/長方形 1"/>
          <p:cNvSpPr/>
          <p:nvPr/>
        </p:nvSpPr>
        <p:spPr>
          <a:xfrm>
            <a:off x="683568" y="743842"/>
            <a:ext cx="237626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smtClean="0"/>
              <a:t>ar</a:t>
            </a:r>
            <a:r>
              <a:rPr lang="ja-JP" altLang="en-US" sz="1200" smtClean="0"/>
              <a:t>←主人公機と弾丸との角度</a:t>
            </a:r>
            <a:endParaRPr kumimoji="1" lang="ja-JP" altLang="en-US" sz="1200"/>
          </a:p>
        </p:txBody>
      </p:sp>
      <p:sp>
        <p:nvSpPr>
          <p:cNvPr id="7" name="正方形/長方形 6"/>
          <p:cNvSpPr/>
          <p:nvPr/>
        </p:nvSpPr>
        <p:spPr>
          <a:xfrm>
            <a:off x="703494" y="1203995"/>
            <a:ext cx="2356338"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smtClean="0"/>
              <a:t>br</a:t>
            </a:r>
            <a:r>
              <a:rPr lang="ja-JP" altLang="en-US" sz="1200" smtClean="0"/>
              <a:t>←</a:t>
            </a:r>
            <a:r>
              <a:rPr kumimoji="1" lang="ja-JP" altLang="en-US" sz="1200" smtClean="0"/>
              <a:t>弾丸の現在向いている</a:t>
            </a:r>
            <a:r>
              <a:rPr lang="ja-JP" altLang="en-US" sz="1200" smtClean="0"/>
              <a:t>角度</a:t>
            </a:r>
            <a:endParaRPr kumimoji="1" lang="ja-JP" altLang="en-US" sz="1200"/>
          </a:p>
        </p:txBody>
      </p:sp>
      <p:sp>
        <p:nvSpPr>
          <p:cNvPr id="3" name="フローチャート: 判断 2"/>
          <p:cNvSpPr/>
          <p:nvPr/>
        </p:nvSpPr>
        <p:spPr>
          <a:xfrm>
            <a:off x="992853" y="1581495"/>
            <a:ext cx="1593061" cy="405117"/>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a</a:t>
            </a:r>
            <a:r>
              <a:rPr kumimoji="1" lang="en-US" altLang="ja-JP" smtClean="0"/>
              <a:t>r </a:t>
            </a:r>
            <a:r>
              <a:rPr lang="en-US" altLang="ja-JP"/>
              <a:t>&lt;</a:t>
            </a:r>
            <a:r>
              <a:rPr kumimoji="1" lang="en-US" altLang="ja-JP" smtClean="0"/>
              <a:t> br</a:t>
            </a:r>
            <a:endParaRPr kumimoji="1" lang="ja-JP" altLang="en-US"/>
          </a:p>
        </p:txBody>
      </p:sp>
      <p:sp>
        <p:nvSpPr>
          <p:cNvPr id="8" name="テキスト ボックス 7"/>
          <p:cNvSpPr txBox="1"/>
          <p:nvPr/>
        </p:nvSpPr>
        <p:spPr>
          <a:xfrm>
            <a:off x="1371343" y="1891696"/>
            <a:ext cx="420243" cy="307777"/>
          </a:xfrm>
          <a:prstGeom prst="rect">
            <a:avLst/>
          </a:prstGeom>
          <a:noFill/>
        </p:spPr>
        <p:txBody>
          <a:bodyPr wrap="none" rtlCol="0">
            <a:spAutoFit/>
          </a:bodyPr>
          <a:lstStyle/>
          <a:p>
            <a:r>
              <a:rPr lang="en-US" altLang="ja-JP" sz="1400"/>
              <a:t>Y</a:t>
            </a:r>
            <a:r>
              <a:rPr kumimoji="1" lang="en-US" altLang="ja-JP" sz="1400" smtClean="0"/>
              <a:t>es</a:t>
            </a:r>
            <a:endParaRPr kumimoji="1" lang="ja-JP" altLang="en-US" sz="1400"/>
          </a:p>
        </p:txBody>
      </p:sp>
      <p:sp>
        <p:nvSpPr>
          <p:cNvPr id="9" name="テキスト ボックス 8"/>
          <p:cNvSpPr txBox="1"/>
          <p:nvPr/>
        </p:nvSpPr>
        <p:spPr>
          <a:xfrm>
            <a:off x="2495481" y="1507054"/>
            <a:ext cx="365806" cy="276999"/>
          </a:xfrm>
          <a:prstGeom prst="rect">
            <a:avLst/>
          </a:prstGeom>
          <a:noFill/>
        </p:spPr>
        <p:txBody>
          <a:bodyPr wrap="none" rtlCol="0">
            <a:spAutoFit/>
          </a:bodyPr>
          <a:lstStyle/>
          <a:p>
            <a:r>
              <a:rPr lang="en-US" altLang="ja-JP" sz="1200"/>
              <a:t>N</a:t>
            </a:r>
            <a:r>
              <a:rPr kumimoji="1" lang="en-US" altLang="ja-JP" sz="1200" smtClean="0"/>
              <a:t>o</a:t>
            </a:r>
            <a:endParaRPr kumimoji="1" lang="ja-JP" altLang="en-US" sz="1200"/>
          </a:p>
        </p:txBody>
      </p:sp>
      <p:cxnSp>
        <p:nvCxnSpPr>
          <p:cNvPr id="12" name="直線コネクタ 11"/>
          <p:cNvCxnSpPr/>
          <p:nvPr/>
        </p:nvCxnSpPr>
        <p:spPr>
          <a:xfrm>
            <a:off x="2588763" y="1784053"/>
            <a:ext cx="831109"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a:off x="3419872" y="1784053"/>
            <a:ext cx="0" cy="542836"/>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6" name="正方形/長方形 15"/>
          <p:cNvSpPr/>
          <p:nvPr/>
        </p:nvSpPr>
        <p:spPr>
          <a:xfrm>
            <a:off x="611560" y="2195927"/>
            <a:ext cx="2084717"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smtClean="0"/>
              <a:t>弾丸の</a:t>
            </a:r>
            <a:r>
              <a:rPr lang="en-US" altLang="ja-JP" sz="1200" smtClean="0"/>
              <a:t>Vetor</a:t>
            </a:r>
            <a:r>
              <a:rPr lang="ja-JP" altLang="en-US" sz="1200" smtClean="0"/>
              <a:t>に</a:t>
            </a:r>
            <a:r>
              <a:rPr lang="en-US" altLang="ja-JP" sz="1200" smtClean="0"/>
              <a:t>+</a:t>
            </a:r>
            <a:r>
              <a:rPr lang="ja-JP" altLang="en-US" sz="1200" smtClean="0"/>
              <a:t>１度加算する</a:t>
            </a:r>
            <a:endParaRPr kumimoji="1" lang="ja-JP" altLang="en-US" sz="1200"/>
          </a:p>
        </p:txBody>
      </p:sp>
      <p:sp>
        <p:nvSpPr>
          <p:cNvPr id="17" name="正方形/長方形 16"/>
          <p:cNvSpPr/>
          <p:nvPr/>
        </p:nvSpPr>
        <p:spPr>
          <a:xfrm>
            <a:off x="2799023" y="2195927"/>
            <a:ext cx="2008986"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a:t>弾丸の</a:t>
            </a:r>
            <a:r>
              <a:rPr lang="en-US" altLang="ja-JP" sz="1200"/>
              <a:t>Vetor</a:t>
            </a:r>
            <a:r>
              <a:rPr lang="ja-JP" altLang="en-US" sz="1200" smtClean="0"/>
              <a:t>に</a:t>
            </a:r>
            <a:r>
              <a:rPr lang="en-US" altLang="ja-JP" sz="1200" smtClean="0"/>
              <a:t>-</a:t>
            </a:r>
            <a:r>
              <a:rPr lang="ja-JP" altLang="en-US" sz="1200" smtClean="0"/>
              <a:t>１度</a:t>
            </a:r>
            <a:r>
              <a:rPr lang="ja-JP" altLang="en-US" sz="1200"/>
              <a:t>加算</a:t>
            </a:r>
            <a:r>
              <a:rPr lang="ja-JP" altLang="en-US" sz="1200" smtClean="0"/>
              <a:t>する</a:t>
            </a:r>
            <a:endParaRPr lang="ja-JP" altLang="en-US" sz="1200"/>
          </a:p>
        </p:txBody>
      </p:sp>
      <p:cxnSp>
        <p:nvCxnSpPr>
          <p:cNvPr id="19" name="直線コネクタ 18"/>
          <p:cNvCxnSpPr/>
          <p:nvPr/>
        </p:nvCxnSpPr>
        <p:spPr>
          <a:xfrm>
            <a:off x="3419872" y="2483959"/>
            <a:ext cx="0" cy="24175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p:nvPr/>
        </p:nvCxnSpPr>
        <p:spPr>
          <a:xfrm flipH="1">
            <a:off x="1809493" y="2725709"/>
            <a:ext cx="16103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正方形/長方形 19"/>
          <p:cNvSpPr/>
          <p:nvPr/>
        </p:nvSpPr>
        <p:spPr>
          <a:xfrm>
            <a:off x="619617" y="2869841"/>
            <a:ext cx="2084717"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smtClean="0"/>
              <a:t>弾丸を移動方向に移動</a:t>
            </a:r>
            <a:endParaRPr kumimoji="1" lang="ja-JP" altLang="en-US" sz="1200"/>
          </a:p>
        </p:txBody>
      </p:sp>
      <p:sp>
        <p:nvSpPr>
          <p:cNvPr id="15" name="テキスト ボックス 14"/>
          <p:cNvSpPr txBox="1"/>
          <p:nvPr/>
        </p:nvSpPr>
        <p:spPr>
          <a:xfrm>
            <a:off x="4808009" y="626248"/>
            <a:ext cx="4091185" cy="738664"/>
          </a:xfrm>
          <a:prstGeom prst="rect">
            <a:avLst/>
          </a:prstGeom>
          <a:noFill/>
        </p:spPr>
        <p:txBody>
          <a:bodyPr wrap="none" rtlCol="0">
            <a:spAutoFit/>
          </a:bodyPr>
          <a:lstStyle/>
          <a:p>
            <a:r>
              <a:rPr kumimoji="1" lang="ja-JP" altLang="en-US" sz="1400" smtClean="0"/>
              <a:t>今回の</a:t>
            </a:r>
            <a:r>
              <a:rPr kumimoji="1" lang="en-US" altLang="ja-JP" sz="1400" smtClean="0"/>
              <a:t>Flowchart</a:t>
            </a:r>
            <a:r>
              <a:rPr kumimoji="1" lang="ja-JP" altLang="en-US" sz="1400" smtClean="0"/>
              <a:t>は少し大さばっぱに書きました。</a:t>
            </a:r>
            <a:endParaRPr kumimoji="1" lang="en-US" altLang="ja-JP" sz="1400" smtClean="0"/>
          </a:p>
          <a:p>
            <a:r>
              <a:rPr lang="ja-JP" altLang="en-US" sz="1400" smtClean="0"/>
              <a:t>流れが正しい動きを見るときにはこのような書き方も</a:t>
            </a:r>
            <a:endParaRPr lang="en-US" altLang="ja-JP" sz="1400" smtClean="0"/>
          </a:p>
          <a:p>
            <a:r>
              <a:rPr lang="ja-JP" altLang="en-US" sz="1400"/>
              <a:t>大切</a:t>
            </a:r>
            <a:r>
              <a:rPr lang="ja-JP" altLang="en-US" sz="1400" smtClean="0"/>
              <a:t>です</a:t>
            </a:r>
            <a:r>
              <a:rPr lang="ja-JP" altLang="en-US" sz="1400"/>
              <a:t>。</a:t>
            </a:r>
            <a:endParaRPr lang="en-US" altLang="ja-JP" sz="1400" smtClean="0"/>
          </a:p>
        </p:txBody>
      </p:sp>
      <p:sp>
        <p:nvSpPr>
          <p:cNvPr id="22" name="テキスト ボックス 21"/>
          <p:cNvSpPr txBox="1"/>
          <p:nvPr/>
        </p:nvSpPr>
        <p:spPr>
          <a:xfrm>
            <a:off x="4910755" y="1891696"/>
            <a:ext cx="3853106" cy="738664"/>
          </a:xfrm>
          <a:prstGeom prst="rect">
            <a:avLst/>
          </a:prstGeom>
          <a:noFill/>
        </p:spPr>
        <p:txBody>
          <a:bodyPr wrap="none" rtlCol="0">
            <a:spAutoFit/>
          </a:bodyPr>
          <a:lstStyle/>
          <a:p>
            <a:r>
              <a:rPr kumimoji="1" lang="ja-JP" altLang="en-US" sz="1400" smtClean="0"/>
              <a:t>この</a:t>
            </a:r>
            <a:r>
              <a:rPr kumimoji="1" lang="en-US" altLang="ja-JP" sz="1400" smtClean="0"/>
              <a:t>Flowchart</a:t>
            </a:r>
            <a:r>
              <a:rPr kumimoji="1" lang="ja-JP" altLang="en-US" sz="1400" smtClean="0"/>
              <a:t>を見ると、初めに主人公と弾丸との</a:t>
            </a:r>
            <a:endParaRPr kumimoji="1" lang="en-US" altLang="ja-JP" sz="1400" smtClean="0"/>
          </a:p>
          <a:p>
            <a:r>
              <a:rPr lang="ja-JP" altLang="en-US" sz="1400" smtClean="0"/>
              <a:t>角度ってところで、主人公機の情報を取るための</a:t>
            </a:r>
            <a:endParaRPr lang="en-US" altLang="ja-JP" sz="1400" smtClean="0"/>
          </a:p>
          <a:p>
            <a:r>
              <a:rPr kumimoji="1" lang="ja-JP" altLang="en-US" sz="1400"/>
              <a:t>方法</a:t>
            </a:r>
            <a:r>
              <a:rPr kumimoji="1" lang="ja-JP" altLang="en-US" sz="1400" smtClean="0"/>
              <a:t>を教えていない事に気が付きました。</a:t>
            </a:r>
            <a:endParaRPr kumimoji="1" lang="ja-JP" altLang="en-US" sz="1400"/>
          </a:p>
        </p:txBody>
      </p:sp>
      <p:sp>
        <p:nvSpPr>
          <p:cNvPr id="23" name="テキスト ボックス 22"/>
          <p:cNvSpPr txBox="1"/>
          <p:nvPr/>
        </p:nvSpPr>
        <p:spPr>
          <a:xfrm>
            <a:off x="5060168" y="3219822"/>
            <a:ext cx="3938771" cy="738664"/>
          </a:xfrm>
          <a:prstGeom prst="rect">
            <a:avLst/>
          </a:prstGeom>
          <a:noFill/>
        </p:spPr>
        <p:txBody>
          <a:bodyPr wrap="none" rtlCol="0">
            <a:spAutoFit/>
          </a:bodyPr>
          <a:lstStyle/>
          <a:p>
            <a:r>
              <a:rPr kumimoji="1" lang="ja-JP" altLang="en-US" sz="1400" smtClean="0"/>
              <a:t>実際に</a:t>
            </a:r>
            <a:r>
              <a:rPr kumimoji="1" lang="en-US" altLang="ja-JP" sz="1400" smtClean="0"/>
              <a:t>program</a:t>
            </a:r>
            <a:r>
              <a:rPr kumimoji="1" lang="ja-JP" altLang="en-US" sz="1400" smtClean="0"/>
              <a:t>を打って、説明しましょう。</a:t>
            </a:r>
            <a:endParaRPr kumimoji="1" lang="en-US" altLang="ja-JP" sz="1400" smtClean="0"/>
          </a:p>
          <a:p>
            <a:r>
              <a:rPr lang="ja-JP" altLang="en-US" sz="1400"/>
              <a:t>今回</a:t>
            </a:r>
            <a:r>
              <a:rPr lang="ja-JP" altLang="en-US" sz="1400" smtClean="0"/>
              <a:t>の</a:t>
            </a:r>
            <a:r>
              <a:rPr lang="en-US" altLang="ja-JP" sz="1400" smtClean="0"/>
              <a:t>program</a:t>
            </a:r>
            <a:r>
              <a:rPr lang="ja-JP" altLang="en-US" sz="1400" smtClean="0"/>
              <a:t>の書き方は、田中先生が本格的に</a:t>
            </a:r>
            <a:endParaRPr lang="en-US" altLang="ja-JP" sz="1400" smtClean="0"/>
          </a:p>
          <a:p>
            <a:r>
              <a:rPr kumimoji="1" lang="ja-JP" altLang="en-US" sz="1400" smtClean="0"/>
              <a:t>迷った時に書く方法をです。</a:t>
            </a:r>
            <a:endParaRPr kumimoji="1" lang="ja-JP" altLang="en-US" sz="1400"/>
          </a:p>
        </p:txBody>
      </p:sp>
    </p:spTree>
    <p:extLst>
      <p:ext uri="{BB962C8B-B14F-4D97-AF65-F5344CB8AC3E}">
        <p14:creationId xmlns:p14="http://schemas.microsoft.com/office/powerpoint/2010/main" val="34591929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9170652" cy="738664"/>
          </a:xfrm>
          <a:prstGeom prst="rect">
            <a:avLst/>
          </a:prstGeom>
          <a:noFill/>
        </p:spPr>
        <p:txBody>
          <a:bodyPr wrap="none" rtlCol="0">
            <a:spAutoFit/>
          </a:bodyPr>
          <a:lstStyle/>
          <a:p>
            <a:r>
              <a:rPr kumimoji="1" lang="ja-JP" altLang="en-US" sz="1400" dirty="0" smtClean="0"/>
              <a:t>・田中先生式複雑な動きをする</a:t>
            </a:r>
            <a:r>
              <a:rPr lang="en-US" altLang="ja-JP" sz="1400" dirty="0" smtClean="0"/>
              <a:t>algorithm</a:t>
            </a:r>
            <a:r>
              <a:rPr lang="ja-JP" altLang="en-US" sz="1400" dirty="0" smtClean="0"/>
              <a:t>を</a:t>
            </a:r>
            <a:r>
              <a:rPr lang="en-US" altLang="ja-JP" sz="1400" dirty="0" smtClean="0"/>
              <a:t>program</a:t>
            </a:r>
            <a:r>
              <a:rPr lang="ja-JP" altLang="en-US" sz="1400" dirty="0" smtClean="0"/>
              <a:t>に落とす方法</a:t>
            </a:r>
            <a:endParaRPr lang="en-US" altLang="ja-JP" sz="1400" dirty="0" smtClean="0"/>
          </a:p>
          <a:p>
            <a:r>
              <a:rPr lang="ja-JP" altLang="en-US" sz="1400" dirty="0" smtClean="0"/>
              <a:t>　</a:t>
            </a:r>
            <a:r>
              <a:rPr lang="ja-JP" altLang="en-US" sz="1400" dirty="0"/>
              <a:t>下記</a:t>
            </a:r>
            <a:r>
              <a:rPr lang="ja-JP" altLang="en-US" sz="1400" dirty="0" smtClean="0"/>
              <a:t>のように先に</a:t>
            </a:r>
            <a:r>
              <a:rPr lang="en-US" altLang="ja-JP" sz="1400" dirty="0" smtClean="0"/>
              <a:t>Comment</a:t>
            </a:r>
            <a:r>
              <a:rPr lang="ja-JP" altLang="en-US" sz="1400" dirty="0" smtClean="0"/>
              <a:t>を</a:t>
            </a:r>
            <a:r>
              <a:rPr lang="en-US" altLang="ja-JP" sz="1400" dirty="0" err="1" smtClean="0"/>
              <a:t>SourceCode</a:t>
            </a:r>
            <a:r>
              <a:rPr lang="ja-JP" altLang="en-US" sz="1400" dirty="0" smtClean="0"/>
              <a:t>に書き込みます。絵で言うところのラフ画ってポイのモノです。後は、</a:t>
            </a:r>
            <a:r>
              <a:rPr lang="en-US" altLang="ja-JP" sz="1400" dirty="0" err="1" smtClean="0"/>
              <a:t>Commnet</a:t>
            </a:r>
            <a:endParaRPr lang="en-US" altLang="ja-JP" sz="1400" dirty="0" smtClean="0"/>
          </a:p>
          <a:p>
            <a:r>
              <a:rPr lang="ja-JP" altLang="en-US" sz="1400" dirty="0" smtClean="0"/>
              <a:t>に沿って</a:t>
            </a:r>
            <a:r>
              <a:rPr lang="en-US" altLang="ja-JP" sz="1400" dirty="0" smtClean="0"/>
              <a:t>Program</a:t>
            </a:r>
            <a:r>
              <a:rPr lang="ja-JP" altLang="en-US" sz="1400" dirty="0" smtClean="0"/>
              <a:t>を書きます。当然、</a:t>
            </a:r>
            <a:r>
              <a:rPr lang="en-US" altLang="ja-JP" sz="1400" dirty="0" smtClean="0"/>
              <a:t>Comment</a:t>
            </a:r>
            <a:r>
              <a:rPr lang="ja-JP" altLang="en-US" sz="1400" dirty="0" smtClean="0"/>
              <a:t>を書いてる時に間違いに気が付けば修正しましょう。</a:t>
            </a:r>
            <a:endParaRPr lang="en-US" altLang="ja-JP" sz="1400" dirty="0" smtClean="0"/>
          </a:p>
        </p:txBody>
      </p:sp>
      <p:pic>
        <p:nvPicPr>
          <p:cNvPr id="7" name="図 6"/>
          <p:cNvPicPr>
            <a:picLocks noChangeAspect="1"/>
          </p:cNvPicPr>
          <p:nvPr/>
        </p:nvPicPr>
        <p:blipFill>
          <a:blip r:embed="rId2"/>
          <a:stretch>
            <a:fillRect/>
          </a:stretch>
        </p:blipFill>
        <p:spPr>
          <a:xfrm>
            <a:off x="56910" y="738664"/>
            <a:ext cx="1994810" cy="2831343"/>
          </a:xfrm>
          <a:prstGeom prst="rect">
            <a:avLst/>
          </a:prstGeom>
          <a:ln>
            <a:solidFill>
              <a:schemeClr val="tx1"/>
            </a:solidFill>
          </a:ln>
        </p:spPr>
      </p:pic>
      <p:sp>
        <p:nvSpPr>
          <p:cNvPr id="12" name="正方形/長方形 11"/>
          <p:cNvSpPr/>
          <p:nvPr/>
        </p:nvSpPr>
        <p:spPr>
          <a:xfrm>
            <a:off x="-24644" y="3546534"/>
            <a:ext cx="1476879" cy="276999"/>
          </a:xfrm>
          <a:prstGeom prst="rect">
            <a:avLst/>
          </a:prstGeom>
        </p:spPr>
        <p:txBody>
          <a:bodyPr wrap="none">
            <a:spAutoFit/>
          </a:bodyPr>
          <a:lstStyle/>
          <a:p>
            <a:r>
              <a:rPr lang="en-US" altLang="ja-JP" sz="1200" smtClean="0"/>
              <a:t>Comment</a:t>
            </a:r>
            <a:r>
              <a:rPr lang="ja-JP" altLang="en-US" sz="1200" smtClean="0"/>
              <a:t>を先に書く</a:t>
            </a:r>
            <a:endParaRPr lang="ja-JP" altLang="en-US" sz="1200"/>
          </a:p>
        </p:txBody>
      </p:sp>
      <p:sp>
        <p:nvSpPr>
          <p:cNvPr id="13" name="正方形/長方形 12"/>
          <p:cNvSpPr/>
          <p:nvPr/>
        </p:nvSpPr>
        <p:spPr>
          <a:xfrm>
            <a:off x="2025661" y="3570007"/>
            <a:ext cx="2880321" cy="461665"/>
          </a:xfrm>
          <a:prstGeom prst="rect">
            <a:avLst/>
          </a:prstGeom>
        </p:spPr>
        <p:txBody>
          <a:bodyPr wrap="square">
            <a:spAutoFit/>
          </a:bodyPr>
          <a:lstStyle/>
          <a:p>
            <a:r>
              <a:rPr lang="ja-JP" altLang="en-US" sz="1200" dirty="0"/>
              <a:t>必要</a:t>
            </a:r>
            <a:r>
              <a:rPr lang="ja-JP" altLang="en-US" sz="1200" dirty="0" smtClean="0"/>
              <a:t>な変数を置き、仮の値を入れて</a:t>
            </a:r>
            <a:endParaRPr lang="en-US" altLang="ja-JP" sz="1200" dirty="0" smtClean="0"/>
          </a:p>
          <a:p>
            <a:r>
              <a:rPr lang="ja-JP" altLang="en-US" sz="1200" dirty="0" smtClean="0"/>
              <a:t>曲がるかを</a:t>
            </a:r>
            <a:r>
              <a:rPr lang="en-US" altLang="ja-JP" sz="1200" dirty="0" err="1" smtClean="0"/>
              <a:t>TestObject</a:t>
            </a:r>
            <a:r>
              <a:rPr lang="ja-JP" altLang="en-US" sz="1200" dirty="0" err="1" smtClean="0"/>
              <a:t>を置</a:t>
            </a:r>
            <a:r>
              <a:rPr lang="ja-JP" altLang="en-US" sz="1200" dirty="0" smtClean="0"/>
              <a:t>いて実行確認</a:t>
            </a:r>
            <a:endParaRPr lang="ja-JP" altLang="en-US" sz="1200" dirty="0"/>
          </a:p>
        </p:txBody>
      </p:sp>
      <p:pic>
        <p:nvPicPr>
          <p:cNvPr id="14" name="図 13"/>
          <p:cNvPicPr>
            <a:picLocks noChangeAspect="1"/>
          </p:cNvPicPr>
          <p:nvPr/>
        </p:nvPicPr>
        <p:blipFill>
          <a:blip r:embed="rId3"/>
          <a:stretch>
            <a:fillRect/>
          </a:stretch>
        </p:blipFill>
        <p:spPr>
          <a:xfrm>
            <a:off x="2116724" y="738664"/>
            <a:ext cx="2344706" cy="2831343"/>
          </a:xfrm>
          <a:prstGeom prst="rect">
            <a:avLst/>
          </a:prstGeom>
          <a:ln>
            <a:solidFill>
              <a:schemeClr val="tx1"/>
            </a:solidFill>
          </a:ln>
        </p:spPr>
      </p:pic>
      <p:pic>
        <p:nvPicPr>
          <p:cNvPr id="16" name="図 15"/>
          <p:cNvPicPr>
            <a:picLocks noChangeAspect="1"/>
          </p:cNvPicPr>
          <p:nvPr/>
        </p:nvPicPr>
        <p:blipFill>
          <a:blip r:embed="rId4"/>
          <a:stretch>
            <a:fillRect/>
          </a:stretch>
        </p:blipFill>
        <p:spPr>
          <a:xfrm>
            <a:off x="683567" y="4189082"/>
            <a:ext cx="5832648" cy="716028"/>
          </a:xfrm>
          <a:prstGeom prst="rect">
            <a:avLst/>
          </a:prstGeom>
          <a:ln>
            <a:solidFill>
              <a:schemeClr val="tx1"/>
            </a:solidFill>
          </a:ln>
        </p:spPr>
      </p:pic>
      <p:cxnSp>
        <p:nvCxnSpPr>
          <p:cNvPr id="9" name="直線矢印コネクタ 8"/>
          <p:cNvCxnSpPr/>
          <p:nvPr/>
        </p:nvCxnSpPr>
        <p:spPr>
          <a:xfrm>
            <a:off x="1825987" y="1923678"/>
            <a:ext cx="451465" cy="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正方形/長方形 16"/>
          <p:cNvSpPr/>
          <p:nvPr/>
        </p:nvSpPr>
        <p:spPr>
          <a:xfrm>
            <a:off x="634140" y="3922466"/>
            <a:ext cx="1140056" cy="276999"/>
          </a:xfrm>
          <a:prstGeom prst="rect">
            <a:avLst/>
          </a:prstGeom>
        </p:spPr>
        <p:txBody>
          <a:bodyPr wrap="none">
            <a:spAutoFit/>
          </a:bodyPr>
          <a:lstStyle/>
          <a:p>
            <a:r>
              <a:rPr lang="ja-JP" altLang="en-US" sz="1200"/>
              <a:t>SceneMain.cpp</a:t>
            </a:r>
          </a:p>
        </p:txBody>
      </p:sp>
      <p:cxnSp>
        <p:nvCxnSpPr>
          <p:cNvPr id="18" name="直線矢印コネクタ 17"/>
          <p:cNvCxnSpPr>
            <a:stCxn id="13" idx="2"/>
          </p:cNvCxnSpPr>
          <p:nvPr/>
        </p:nvCxnSpPr>
        <p:spPr>
          <a:xfrm flipH="1">
            <a:off x="2169678" y="4031672"/>
            <a:ext cx="1296144" cy="49273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1" name="図 20"/>
          <p:cNvPicPr>
            <a:picLocks noChangeAspect="1"/>
          </p:cNvPicPr>
          <p:nvPr/>
        </p:nvPicPr>
        <p:blipFill>
          <a:blip r:embed="rId5"/>
          <a:stretch>
            <a:fillRect/>
          </a:stretch>
        </p:blipFill>
        <p:spPr>
          <a:xfrm>
            <a:off x="4526434" y="723675"/>
            <a:ext cx="2997894" cy="2849174"/>
          </a:xfrm>
          <a:prstGeom prst="rect">
            <a:avLst/>
          </a:prstGeom>
        </p:spPr>
      </p:pic>
      <p:sp>
        <p:nvSpPr>
          <p:cNvPr id="22" name="左カーブ矢印 21"/>
          <p:cNvSpPr/>
          <p:nvPr/>
        </p:nvSpPr>
        <p:spPr>
          <a:xfrm rot="6619517">
            <a:off x="6010112" y="2265752"/>
            <a:ext cx="648072" cy="1368152"/>
          </a:xfrm>
          <a:prstGeom prst="curvedLeftArrow">
            <a:avLst>
              <a:gd name="adj1" fmla="val 25000"/>
              <a:gd name="adj2" fmla="val 51792"/>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テキスト ボックス 22"/>
          <p:cNvSpPr txBox="1"/>
          <p:nvPr/>
        </p:nvSpPr>
        <p:spPr>
          <a:xfrm>
            <a:off x="4913875" y="3582910"/>
            <a:ext cx="3486852" cy="461665"/>
          </a:xfrm>
          <a:prstGeom prst="rect">
            <a:avLst/>
          </a:prstGeom>
          <a:noFill/>
        </p:spPr>
        <p:txBody>
          <a:bodyPr wrap="none" rtlCol="0">
            <a:spAutoFit/>
          </a:bodyPr>
          <a:lstStyle/>
          <a:p>
            <a:r>
              <a:rPr kumimoji="1" lang="ja-JP" altLang="en-US" sz="1200" dirty="0" smtClean="0"/>
              <a:t>加法定理の部分がうまくいけば、とりあえずぐるぐる</a:t>
            </a:r>
            <a:endParaRPr kumimoji="1" lang="en-US" altLang="ja-JP" sz="1200" dirty="0" smtClean="0"/>
          </a:p>
          <a:p>
            <a:r>
              <a:rPr lang="ja-JP" altLang="en-US" sz="1200" dirty="0" smtClean="0"/>
              <a:t>回る</a:t>
            </a:r>
            <a:r>
              <a:rPr lang="ja-JP" altLang="en-US" sz="1200" dirty="0"/>
              <a:t>。</a:t>
            </a:r>
            <a:endParaRPr kumimoji="1" lang="ja-JP" altLang="en-US" sz="1200" dirty="0"/>
          </a:p>
        </p:txBody>
      </p:sp>
      <p:cxnSp>
        <p:nvCxnSpPr>
          <p:cNvPr id="15" name="直線矢印コネクタ 14"/>
          <p:cNvCxnSpPr/>
          <p:nvPr/>
        </p:nvCxnSpPr>
        <p:spPr>
          <a:xfrm>
            <a:off x="4335053" y="1923678"/>
            <a:ext cx="451465" cy="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16406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9962" y="8965"/>
            <a:ext cx="9067419" cy="738664"/>
          </a:xfrm>
          <a:prstGeom prst="rect">
            <a:avLst/>
          </a:prstGeom>
          <a:noFill/>
        </p:spPr>
        <p:txBody>
          <a:bodyPr wrap="none" rtlCol="0">
            <a:spAutoFit/>
          </a:bodyPr>
          <a:lstStyle/>
          <a:p>
            <a:r>
              <a:rPr kumimoji="1" lang="ja-JP" altLang="en-US" sz="1400" smtClean="0"/>
              <a:t>・主人公機と敵機から</a:t>
            </a:r>
            <a:r>
              <a:rPr lang="ja-JP" altLang="en-US" sz="1400" smtClean="0"/>
              <a:t>角度を取るために</a:t>
            </a:r>
            <a:endParaRPr lang="en-US" altLang="ja-JP" sz="1400" smtClean="0"/>
          </a:p>
          <a:p>
            <a:r>
              <a:rPr lang="ja-JP" altLang="en-US" sz="1400"/>
              <a:t>　</a:t>
            </a:r>
            <a:r>
              <a:rPr lang="en-US" altLang="ja-JP" sz="1400" smtClean="0"/>
              <a:t>Objs::GetObjMethod</a:t>
            </a:r>
            <a:r>
              <a:rPr lang="ja-JP" altLang="en-US" sz="1400" smtClean="0"/>
              <a:t>の引数に</a:t>
            </a:r>
            <a:r>
              <a:rPr lang="en-US" altLang="ja-JP" sz="1400" smtClean="0"/>
              <a:t>ObjectName</a:t>
            </a:r>
            <a:r>
              <a:rPr lang="ja-JP" altLang="en-US" sz="1400" smtClean="0"/>
              <a:t>入れることで、登録している</a:t>
            </a:r>
            <a:r>
              <a:rPr lang="en-US" altLang="ja-JP" sz="1400" smtClean="0"/>
              <a:t>Object</a:t>
            </a:r>
            <a:r>
              <a:rPr lang="ja-JP" altLang="en-US" sz="1400" smtClean="0"/>
              <a:t>から探し出して</a:t>
            </a:r>
            <a:r>
              <a:rPr lang="en-US" altLang="ja-JP" sz="1400" smtClean="0"/>
              <a:t>Address</a:t>
            </a:r>
            <a:r>
              <a:rPr lang="ja-JP" altLang="en-US" sz="1400" smtClean="0"/>
              <a:t>を返してくれるモノ</a:t>
            </a:r>
            <a:endParaRPr lang="en-US" altLang="ja-JP" sz="1400" smtClean="0"/>
          </a:p>
          <a:p>
            <a:r>
              <a:rPr lang="ja-JP" altLang="en-US" sz="1400" smtClean="0"/>
              <a:t>です。</a:t>
            </a:r>
            <a:endParaRPr lang="en-US" altLang="ja-JP" sz="1400" smtClean="0"/>
          </a:p>
        </p:txBody>
      </p:sp>
      <p:pic>
        <p:nvPicPr>
          <p:cNvPr id="5" name="図 4"/>
          <p:cNvPicPr>
            <a:picLocks noChangeAspect="1"/>
          </p:cNvPicPr>
          <p:nvPr/>
        </p:nvPicPr>
        <p:blipFill>
          <a:blip r:embed="rId2"/>
          <a:stretch>
            <a:fillRect/>
          </a:stretch>
        </p:blipFill>
        <p:spPr>
          <a:xfrm>
            <a:off x="78958" y="801608"/>
            <a:ext cx="3629025" cy="2657475"/>
          </a:xfrm>
          <a:prstGeom prst="rect">
            <a:avLst/>
          </a:prstGeom>
          <a:ln>
            <a:solidFill>
              <a:schemeClr val="tx1"/>
            </a:solidFill>
          </a:ln>
        </p:spPr>
      </p:pic>
      <p:sp>
        <p:nvSpPr>
          <p:cNvPr id="7" name="円/楕円 6"/>
          <p:cNvSpPr/>
          <p:nvPr/>
        </p:nvSpPr>
        <p:spPr>
          <a:xfrm>
            <a:off x="3716911" y="2067694"/>
            <a:ext cx="936104"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smtClean="0"/>
              <a:t>Pointer</a:t>
            </a:r>
            <a:endParaRPr kumimoji="1" lang="ja-JP" altLang="en-US" sz="1200"/>
          </a:p>
        </p:txBody>
      </p:sp>
      <p:sp>
        <p:nvSpPr>
          <p:cNvPr id="8" name="正方形/長方形 7"/>
          <p:cNvSpPr/>
          <p:nvPr/>
        </p:nvSpPr>
        <p:spPr>
          <a:xfrm>
            <a:off x="7096931" y="1688781"/>
            <a:ext cx="1872208"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mtClean="0"/>
              <a:t>Objs::GetObj</a:t>
            </a:r>
            <a:endParaRPr kumimoji="1" lang="ja-JP" altLang="en-US"/>
          </a:p>
        </p:txBody>
      </p:sp>
      <p:sp>
        <p:nvSpPr>
          <p:cNvPr id="9" name="角丸四角形吹き出し 8"/>
          <p:cNvSpPr/>
          <p:nvPr/>
        </p:nvSpPr>
        <p:spPr>
          <a:xfrm>
            <a:off x="5472100" y="758380"/>
            <a:ext cx="2520280" cy="720080"/>
          </a:xfrm>
          <a:prstGeom prst="wedgeRoundRectCallout">
            <a:avLst>
              <a:gd name="adj1" fmla="val 39370"/>
              <a:gd name="adj2" fmla="val 10514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smtClean="0"/>
              <a:t>ObjectName</a:t>
            </a:r>
            <a:r>
              <a:rPr lang="ja-JP" altLang="en-US" sz="1200" smtClean="0"/>
              <a:t>ください！</a:t>
            </a:r>
            <a:endParaRPr lang="en-US" altLang="ja-JP" sz="1200" smtClean="0"/>
          </a:p>
          <a:p>
            <a:pPr algn="ctr"/>
            <a:r>
              <a:rPr kumimoji="1" lang="ja-JP" altLang="en-US" sz="1200" smtClean="0"/>
              <a:t>登録してるなら</a:t>
            </a:r>
            <a:r>
              <a:rPr kumimoji="1" lang="en-US" altLang="ja-JP" sz="1200" smtClean="0"/>
              <a:t>Address</a:t>
            </a:r>
            <a:r>
              <a:rPr kumimoji="1" lang="ja-JP" altLang="en-US" sz="1200" smtClean="0"/>
              <a:t>を返します</a:t>
            </a:r>
            <a:endParaRPr kumimoji="1" lang="ja-JP" altLang="en-US" sz="1200"/>
          </a:p>
        </p:txBody>
      </p:sp>
      <p:sp>
        <p:nvSpPr>
          <p:cNvPr id="10" name="正方形/長方形 9"/>
          <p:cNvSpPr/>
          <p:nvPr/>
        </p:nvSpPr>
        <p:spPr>
          <a:xfrm>
            <a:off x="5417516" y="1654729"/>
            <a:ext cx="1080120" cy="454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smtClean="0"/>
              <a:t>OBJ_HERO</a:t>
            </a:r>
            <a:endParaRPr kumimoji="1" lang="ja-JP" altLang="en-US" sz="1200"/>
          </a:p>
        </p:txBody>
      </p:sp>
      <p:cxnSp>
        <p:nvCxnSpPr>
          <p:cNvPr id="11" name="直線矢印コネクタ 10"/>
          <p:cNvCxnSpPr/>
          <p:nvPr/>
        </p:nvCxnSpPr>
        <p:spPr>
          <a:xfrm flipV="1">
            <a:off x="6151899" y="2016745"/>
            <a:ext cx="1109853" cy="9193"/>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正方形/長方形 12"/>
          <p:cNvSpPr/>
          <p:nvPr/>
        </p:nvSpPr>
        <p:spPr>
          <a:xfrm>
            <a:off x="4686841" y="2548857"/>
            <a:ext cx="2376264" cy="454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smtClean="0"/>
              <a:t>OBJ_HERO</a:t>
            </a:r>
            <a:r>
              <a:rPr lang="ja-JP" altLang="en-US" sz="1200" smtClean="0"/>
              <a:t>を持つ</a:t>
            </a:r>
            <a:r>
              <a:rPr lang="en-US" altLang="ja-JP" sz="1200" smtClean="0"/>
              <a:t>Object</a:t>
            </a:r>
            <a:r>
              <a:rPr lang="ja-JP" altLang="en-US" sz="1200" smtClean="0"/>
              <a:t>の</a:t>
            </a:r>
            <a:r>
              <a:rPr lang="en-US" altLang="ja-JP" sz="1200" smtClean="0"/>
              <a:t>Address</a:t>
            </a:r>
          </a:p>
        </p:txBody>
      </p:sp>
      <p:cxnSp>
        <p:nvCxnSpPr>
          <p:cNvPr id="14" name="直線矢印コネクタ 13"/>
          <p:cNvCxnSpPr/>
          <p:nvPr/>
        </p:nvCxnSpPr>
        <p:spPr>
          <a:xfrm flipH="1" flipV="1">
            <a:off x="4470845" y="2471182"/>
            <a:ext cx="2837459" cy="27895"/>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正方形/長方形 19"/>
          <p:cNvSpPr/>
          <p:nvPr/>
        </p:nvSpPr>
        <p:spPr>
          <a:xfrm>
            <a:off x="3877879" y="3442646"/>
            <a:ext cx="1424324" cy="1621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smtClean="0"/>
              <a:t>所有</a:t>
            </a:r>
            <a:r>
              <a:rPr lang="en-US" altLang="ja-JP" sz="1200" smtClean="0"/>
              <a:t>Data</a:t>
            </a:r>
            <a:r>
              <a:rPr lang="ja-JP" altLang="en-US" sz="1200" smtClean="0"/>
              <a:t>が見れる</a:t>
            </a:r>
            <a:endParaRPr kumimoji="1" lang="ja-JP" altLang="en-US" sz="1200"/>
          </a:p>
        </p:txBody>
      </p:sp>
      <p:cxnSp>
        <p:nvCxnSpPr>
          <p:cNvPr id="21" name="直線矢印コネクタ 20"/>
          <p:cNvCxnSpPr/>
          <p:nvPr/>
        </p:nvCxnSpPr>
        <p:spPr>
          <a:xfrm flipH="1">
            <a:off x="4067944" y="2676020"/>
            <a:ext cx="58222" cy="1047858"/>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テキスト ボックス 25"/>
          <p:cNvSpPr txBox="1"/>
          <p:nvPr/>
        </p:nvSpPr>
        <p:spPr>
          <a:xfrm>
            <a:off x="6486018" y="1790695"/>
            <a:ext cx="492443" cy="276999"/>
          </a:xfrm>
          <a:prstGeom prst="rect">
            <a:avLst/>
          </a:prstGeom>
          <a:noFill/>
        </p:spPr>
        <p:txBody>
          <a:bodyPr wrap="none" rtlCol="0">
            <a:spAutoFit/>
          </a:bodyPr>
          <a:lstStyle/>
          <a:p>
            <a:r>
              <a:rPr kumimoji="1" lang="ja-JP" altLang="en-US" sz="1200" smtClean="0"/>
              <a:t>引数</a:t>
            </a:r>
            <a:endParaRPr kumimoji="1" lang="ja-JP" altLang="en-US" sz="1200"/>
          </a:p>
        </p:txBody>
      </p:sp>
      <p:sp>
        <p:nvSpPr>
          <p:cNvPr id="29" name="テキスト ボックス 28"/>
          <p:cNvSpPr txBox="1"/>
          <p:nvPr/>
        </p:nvSpPr>
        <p:spPr>
          <a:xfrm>
            <a:off x="6507501" y="2247936"/>
            <a:ext cx="607859" cy="276999"/>
          </a:xfrm>
          <a:prstGeom prst="rect">
            <a:avLst/>
          </a:prstGeom>
          <a:noFill/>
        </p:spPr>
        <p:txBody>
          <a:bodyPr wrap="none" rtlCol="0">
            <a:spAutoFit/>
          </a:bodyPr>
          <a:lstStyle/>
          <a:p>
            <a:r>
              <a:rPr kumimoji="1" lang="ja-JP" altLang="en-US" sz="1200" smtClean="0"/>
              <a:t>戻り値</a:t>
            </a:r>
            <a:endParaRPr kumimoji="1" lang="ja-JP" altLang="en-US" sz="1200"/>
          </a:p>
        </p:txBody>
      </p:sp>
      <p:sp>
        <p:nvSpPr>
          <p:cNvPr id="31" name="テキスト ボックス 30"/>
          <p:cNvSpPr txBox="1"/>
          <p:nvPr/>
        </p:nvSpPr>
        <p:spPr>
          <a:xfrm>
            <a:off x="4068508" y="3191109"/>
            <a:ext cx="2083391" cy="276999"/>
          </a:xfrm>
          <a:prstGeom prst="rect">
            <a:avLst/>
          </a:prstGeom>
          <a:noFill/>
        </p:spPr>
        <p:txBody>
          <a:bodyPr wrap="none" rtlCol="0">
            <a:spAutoFit/>
          </a:bodyPr>
          <a:lstStyle/>
          <a:p>
            <a:r>
              <a:rPr lang="en-US" altLang="ja-JP" sz="1200" smtClean="0"/>
              <a:t>Access</a:t>
            </a:r>
            <a:r>
              <a:rPr lang="ja-JP" altLang="en-US" sz="1200" smtClean="0"/>
              <a:t>して</a:t>
            </a:r>
            <a:r>
              <a:rPr lang="en-US" altLang="ja-JP" sz="1200" smtClean="0"/>
              <a:t>Method</a:t>
            </a:r>
            <a:r>
              <a:rPr lang="ja-JP" altLang="en-US" sz="1200" smtClean="0"/>
              <a:t>を使用する</a:t>
            </a:r>
            <a:endParaRPr kumimoji="1" lang="ja-JP" altLang="en-US" sz="1200"/>
          </a:p>
        </p:txBody>
      </p:sp>
      <p:sp>
        <p:nvSpPr>
          <p:cNvPr id="37" name="テキスト ボックス 36"/>
          <p:cNvSpPr txBox="1"/>
          <p:nvPr/>
        </p:nvSpPr>
        <p:spPr>
          <a:xfrm>
            <a:off x="5302203" y="3619567"/>
            <a:ext cx="3626314" cy="1015663"/>
          </a:xfrm>
          <a:prstGeom prst="rect">
            <a:avLst/>
          </a:prstGeom>
          <a:noFill/>
        </p:spPr>
        <p:txBody>
          <a:bodyPr wrap="none" rtlCol="0">
            <a:spAutoFit/>
          </a:bodyPr>
          <a:lstStyle/>
          <a:p>
            <a:r>
              <a:rPr lang="ja-JP" altLang="en-US" sz="1200" smtClean="0"/>
              <a:t>ここで、ある事に気が付いた・・・。</a:t>
            </a:r>
            <a:endParaRPr lang="en-US" altLang="ja-JP" sz="1200" smtClean="0"/>
          </a:p>
          <a:p>
            <a:r>
              <a:rPr lang="ja-JP" altLang="en-US" sz="1200" smtClean="0"/>
              <a:t>「あ！変数直接触ったらダメじゃん！」</a:t>
            </a:r>
            <a:endParaRPr lang="en-US" altLang="ja-JP" sz="1200" smtClean="0"/>
          </a:p>
          <a:p>
            <a:r>
              <a:rPr kumimoji="1" lang="ja-JP" altLang="en-US" sz="1200" smtClean="0"/>
              <a:t>「あ！ここで</a:t>
            </a:r>
            <a:r>
              <a:rPr kumimoji="1" lang="en-US" altLang="ja-JP" sz="1200" smtClean="0"/>
              <a:t>Object</a:t>
            </a:r>
            <a:r>
              <a:rPr kumimoji="1" lang="ja-JP" altLang="en-US" sz="1200" smtClean="0"/>
              <a:t>指向の話まだできないどうしょう！」</a:t>
            </a:r>
            <a:endParaRPr kumimoji="1" lang="en-US" altLang="ja-JP" sz="1200" smtClean="0"/>
          </a:p>
          <a:p>
            <a:r>
              <a:rPr lang="ja-JP" altLang="en-US" sz="1200" smtClean="0"/>
              <a:t>「・・・。」</a:t>
            </a:r>
            <a:endParaRPr lang="en-US" altLang="ja-JP" sz="1200" smtClean="0"/>
          </a:p>
          <a:p>
            <a:r>
              <a:rPr lang="ja-JP" altLang="en-US" sz="1200"/>
              <a:t>次</a:t>
            </a:r>
            <a:r>
              <a:rPr lang="ja-JP" altLang="en-US" sz="1200" smtClean="0"/>
              <a:t>の</a:t>
            </a:r>
            <a:r>
              <a:rPr lang="ja-JP" altLang="en-US" sz="1200"/>
              <a:t>ページ</a:t>
            </a:r>
            <a:r>
              <a:rPr lang="ja-JP" altLang="en-US" sz="1200" smtClean="0"/>
              <a:t>でやんわりお話しします。</a:t>
            </a:r>
            <a:endParaRPr kumimoji="1" lang="en-US" altLang="ja-JP" sz="1200" smtClean="0"/>
          </a:p>
        </p:txBody>
      </p:sp>
      <p:cxnSp>
        <p:nvCxnSpPr>
          <p:cNvPr id="17" name="直線矢印コネクタ 16"/>
          <p:cNvCxnSpPr/>
          <p:nvPr/>
        </p:nvCxnSpPr>
        <p:spPr>
          <a:xfrm flipH="1" flipV="1">
            <a:off x="755576" y="2387129"/>
            <a:ext cx="216024" cy="1480765"/>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テキスト ボックス 5"/>
          <p:cNvSpPr txBox="1"/>
          <p:nvPr/>
        </p:nvSpPr>
        <p:spPr>
          <a:xfrm>
            <a:off x="78958" y="3883038"/>
            <a:ext cx="3752950" cy="646331"/>
          </a:xfrm>
          <a:prstGeom prst="rect">
            <a:avLst/>
          </a:prstGeom>
          <a:noFill/>
        </p:spPr>
        <p:txBody>
          <a:bodyPr wrap="none" rtlCol="0">
            <a:spAutoFit/>
          </a:bodyPr>
          <a:lstStyle/>
          <a:p>
            <a:r>
              <a:rPr kumimoji="1" lang="ja-JP" altLang="en-US" dirty="0" smtClean="0"/>
              <a:t>鍵マークは、外部から触れない</a:t>
            </a:r>
            <a:r>
              <a:rPr lang="ja-JP" altLang="en-US" dirty="0" smtClean="0"/>
              <a:t>と言う</a:t>
            </a:r>
            <a:endParaRPr lang="en-US" altLang="ja-JP" dirty="0" smtClean="0"/>
          </a:p>
          <a:p>
            <a:r>
              <a:rPr kumimoji="1" lang="ja-JP" altLang="en-US" dirty="0" smtClean="0"/>
              <a:t>意味です。</a:t>
            </a:r>
            <a:endParaRPr kumimoji="1" lang="ja-JP" altLang="en-US" dirty="0"/>
          </a:p>
        </p:txBody>
      </p:sp>
    </p:spTree>
    <p:extLst>
      <p:ext uri="{BB962C8B-B14F-4D97-AF65-F5344CB8AC3E}">
        <p14:creationId xmlns:p14="http://schemas.microsoft.com/office/powerpoint/2010/main" val="20193875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0" y="0"/>
            <a:ext cx="8952772" cy="954107"/>
          </a:xfrm>
          <a:prstGeom prst="rect">
            <a:avLst/>
          </a:prstGeom>
          <a:noFill/>
        </p:spPr>
        <p:txBody>
          <a:bodyPr wrap="none" rtlCol="0">
            <a:spAutoFit/>
          </a:bodyPr>
          <a:lstStyle/>
          <a:p>
            <a:r>
              <a:rPr kumimoji="1" lang="ja-JP" altLang="en-US" sz="1400" dirty="0" smtClean="0"/>
              <a:t>・</a:t>
            </a:r>
            <a:r>
              <a:rPr kumimoji="1" lang="en-US" altLang="ja-JP" sz="1400" dirty="0" smtClean="0"/>
              <a:t>Object</a:t>
            </a:r>
            <a:r>
              <a:rPr kumimoji="1" lang="ja-JP" altLang="en-US" sz="1400" dirty="0" smtClean="0"/>
              <a:t>指向を簡単に説明</a:t>
            </a:r>
            <a:endParaRPr kumimoji="1" lang="en-US" altLang="ja-JP" sz="1400" dirty="0" smtClean="0"/>
          </a:p>
          <a:p>
            <a:r>
              <a:rPr lang="ja-JP" altLang="en-US" sz="800" dirty="0" smtClean="0"/>
              <a:t>　　　　　　　　　　　　　　　　　　　　　　　　　　　　　　　　　　　　　　　　　　　　　　　カプセル化</a:t>
            </a:r>
            <a:r>
              <a:rPr lang="ja-JP" altLang="en-US" sz="1400" dirty="0"/>
              <a:t>　</a:t>
            </a:r>
            <a:endParaRPr lang="en-US" altLang="ja-JP" sz="1400" dirty="0" smtClean="0"/>
          </a:p>
          <a:p>
            <a:r>
              <a:rPr lang="en-US" altLang="ja-JP" sz="1400" dirty="0" smtClean="0"/>
              <a:t>C++</a:t>
            </a:r>
            <a:r>
              <a:rPr lang="ja-JP" altLang="en-US" sz="1400" dirty="0" smtClean="0"/>
              <a:t>言語の</a:t>
            </a:r>
            <a:r>
              <a:rPr lang="en-US" altLang="ja-JP" sz="1400" dirty="0" smtClean="0"/>
              <a:t>Object</a:t>
            </a:r>
            <a:r>
              <a:rPr lang="ja-JP" altLang="en-US" sz="1400" dirty="0" smtClean="0"/>
              <a:t>指向の考え方の一つで情報隠匿（</a:t>
            </a:r>
            <a:r>
              <a:rPr lang="en-US" altLang="ja-JP" sz="1400" dirty="0"/>
              <a:t>encapsulation</a:t>
            </a:r>
            <a:r>
              <a:rPr lang="ja-JP" altLang="en-US" sz="1400" dirty="0" smtClean="0"/>
              <a:t>）があります。この</a:t>
            </a:r>
            <a:r>
              <a:rPr lang="en-US" altLang="ja-JP" sz="1400" dirty="0" smtClean="0"/>
              <a:t>encapsulation</a:t>
            </a:r>
            <a:r>
              <a:rPr lang="ja-JP" altLang="en-US" sz="1400" dirty="0" smtClean="0"/>
              <a:t>の考え方は簡単で、</a:t>
            </a:r>
            <a:endParaRPr lang="en-US" altLang="ja-JP" sz="1400" dirty="0" smtClean="0"/>
          </a:p>
          <a:p>
            <a:r>
              <a:rPr lang="ja-JP" altLang="en-US" sz="1400" dirty="0" smtClean="0">
                <a:solidFill>
                  <a:srgbClr val="FF0000"/>
                </a:solidFill>
              </a:rPr>
              <a:t>変数を直接触らせないと言う考え方</a:t>
            </a:r>
            <a:r>
              <a:rPr lang="ja-JP" altLang="en-US" sz="1400" dirty="0" smtClean="0"/>
              <a:t>で、関数を通して間接的に触りましょうと言うものです。</a:t>
            </a:r>
            <a:endParaRPr kumimoji="1" lang="ja-JP" altLang="en-US" sz="1400" dirty="0"/>
          </a:p>
        </p:txBody>
      </p:sp>
      <p:sp>
        <p:nvSpPr>
          <p:cNvPr id="6" name="正方形/長方形 5"/>
          <p:cNvSpPr/>
          <p:nvPr/>
        </p:nvSpPr>
        <p:spPr>
          <a:xfrm>
            <a:off x="215516" y="1186872"/>
            <a:ext cx="2033228" cy="2448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en-US" altLang="ja-JP" smtClean="0"/>
              <a:t>Object</a:t>
            </a:r>
            <a:endParaRPr kumimoji="1" lang="ja-JP" altLang="en-US"/>
          </a:p>
        </p:txBody>
      </p:sp>
      <p:sp>
        <p:nvSpPr>
          <p:cNvPr id="7" name="正方形/長方形 6"/>
          <p:cNvSpPr/>
          <p:nvPr/>
        </p:nvSpPr>
        <p:spPr>
          <a:xfrm>
            <a:off x="548054" y="1618920"/>
            <a:ext cx="1368152"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smtClean="0"/>
              <a:t>情報部</a:t>
            </a:r>
            <a:endParaRPr kumimoji="1" lang="en-US" altLang="ja-JP" dirty="0" smtClean="0"/>
          </a:p>
          <a:p>
            <a:r>
              <a:rPr lang="ja-JP" altLang="en-US" dirty="0" smtClean="0"/>
              <a:t>変数等</a:t>
            </a:r>
            <a:endParaRPr kumimoji="1" lang="ja-JP" altLang="en-US" dirty="0"/>
          </a:p>
        </p:txBody>
      </p:sp>
      <p:sp>
        <p:nvSpPr>
          <p:cNvPr id="8" name="正方形/長方形 7"/>
          <p:cNvSpPr/>
          <p:nvPr/>
        </p:nvSpPr>
        <p:spPr>
          <a:xfrm>
            <a:off x="548054" y="2492937"/>
            <a:ext cx="1368152"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a:t>関数</a:t>
            </a:r>
            <a:r>
              <a:rPr kumimoji="1" lang="ja-JP" altLang="en-US" smtClean="0"/>
              <a:t>部</a:t>
            </a:r>
            <a:endParaRPr kumimoji="1" lang="en-US" altLang="ja-JP" smtClean="0"/>
          </a:p>
          <a:p>
            <a:pPr algn="ctr"/>
            <a:endParaRPr kumimoji="1" lang="ja-JP" altLang="en-US"/>
          </a:p>
        </p:txBody>
      </p:sp>
      <p:cxnSp>
        <p:nvCxnSpPr>
          <p:cNvPr id="9" name="直線矢印コネクタ 8"/>
          <p:cNvCxnSpPr/>
          <p:nvPr/>
        </p:nvCxnSpPr>
        <p:spPr>
          <a:xfrm flipV="1">
            <a:off x="2248744" y="1114864"/>
            <a:ext cx="487052" cy="50405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flipV="1">
            <a:off x="2248744" y="1186872"/>
            <a:ext cx="1495164" cy="432048"/>
          </a:xfrm>
          <a:prstGeom prst="line">
            <a:avLst/>
          </a:prstGeom>
          <a:ln w="60325">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2248744" y="1589345"/>
            <a:ext cx="2210862" cy="307777"/>
          </a:xfrm>
          <a:prstGeom prst="rect">
            <a:avLst/>
          </a:prstGeom>
          <a:noFill/>
        </p:spPr>
        <p:txBody>
          <a:bodyPr wrap="none" rtlCol="0">
            <a:spAutoFit/>
          </a:bodyPr>
          <a:lstStyle/>
          <a:p>
            <a:r>
              <a:rPr kumimoji="1" lang="ja-JP" altLang="en-US" sz="1400" dirty="0" smtClean="0"/>
              <a:t>直接変数を触ることは禁止</a:t>
            </a:r>
            <a:endParaRPr kumimoji="1" lang="ja-JP" altLang="en-US" sz="1400" dirty="0"/>
          </a:p>
        </p:txBody>
      </p:sp>
      <p:cxnSp>
        <p:nvCxnSpPr>
          <p:cNvPr id="15" name="直線矢印コネクタ 14"/>
          <p:cNvCxnSpPr/>
          <p:nvPr/>
        </p:nvCxnSpPr>
        <p:spPr>
          <a:xfrm flipV="1">
            <a:off x="1495336" y="2841509"/>
            <a:ext cx="2392588" cy="38443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flipV="1">
            <a:off x="1703870" y="2559005"/>
            <a:ext cx="1975519" cy="305402"/>
          </a:xfrm>
          <a:prstGeom prst="line">
            <a:avLst/>
          </a:prstGeom>
          <a:ln w="603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flipV="1">
            <a:off x="1747665" y="2205661"/>
            <a:ext cx="744" cy="635848"/>
          </a:xfrm>
          <a:prstGeom prst="line">
            <a:avLst/>
          </a:prstGeom>
          <a:ln w="603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flipH="1">
            <a:off x="1415870" y="2239719"/>
            <a:ext cx="331795" cy="3889"/>
          </a:xfrm>
          <a:prstGeom prst="line">
            <a:avLst/>
          </a:prstGeom>
          <a:ln w="603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a:xfrm flipH="1" flipV="1">
            <a:off x="1444869" y="2256530"/>
            <a:ext cx="60013" cy="956487"/>
          </a:xfrm>
          <a:prstGeom prst="line">
            <a:avLst/>
          </a:prstGeom>
          <a:ln w="60325">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テキスト ボックス 34"/>
          <p:cNvSpPr txBox="1"/>
          <p:nvPr/>
        </p:nvSpPr>
        <p:spPr>
          <a:xfrm>
            <a:off x="2271430" y="3131136"/>
            <a:ext cx="2182008" cy="523220"/>
          </a:xfrm>
          <a:prstGeom prst="rect">
            <a:avLst/>
          </a:prstGeom>
          <a:noFill/>
        </p:spPr>
        <p:txBody>
          <a:bodyPr wrap="none" rtlCol="0">
            <a:spAutoFit/>
          </a:bodyPr>
          <a:lstStyle/>
          <a:p>
            <a:r>
              <a:rPr kumimoji="1" lang="ja-JP" altLang="en-US" sz="1400" dirty="0" smtClean="0"/>
              <a:t>関数を通して、間接的に触</a:t>
            </a:r>
            <a:endParaRPr kumimoji="1" lang="en-US" altLang="ja-JP" sz="1400" dirty="0" smtClean="0"/>
          </a:p>
          <a:p>
            <a:r>
              <a:rPr kumimoji="1" lang="ja-JP" altLang="en-US" sz="1400" dirty="0" smtClean="0"/>
              <a:t>ることはできる。</a:t>
            </a:r>
            <a:endParaRPr kumimoji="1" lang="ja-JP" altLang="en-US" sz="1400" dirty="0"/>
          </a:p>
        </p:txBody>
      </p:sp>
      <p:sp>
        <p:nvSpPr>
          <p:cNvPr id="36" name="テキスト ボックス 35"/>
          <p:cNvSpPr txBox="1"/>
          <p:nvPr/>
        </p:nvSpPr>
        <p:spPr>
          <a:xfrm>
            <a:off x="115778" y="3684206"/>
            <a:ext cx="8755923" cy="1384995"/>
          </a:xfrm>
          <a:prstGeom prst="rect">
            <a:avLst/>
          </a:prstGeom>
          <a:noFill/>
        </p:spPr>
        <p:txBody>
          <a:bodyPr wrap="none" rtlCol="0">
            <a:spAutoFit/>
          </a:bodyPr>
          <a:lstStyle/>
          <a:p>
            <a:r>
              <a:rPr kumimoji="1" lang="ja-JP" altLang="en-US" sz="1400" dirty="0" smtClean="0"/>
              <a:t>この直接変数を触ることは禁止することで、外部から触っていいところと、触っていけないところを区別できる。また、</a:t>
            </a:r>
            <a:endParaRPr kumimoji="1" lang="en-US" altLang="ja-JP" sz="1400" dirty="0" smtClean="0"/>
          </a:p>
          <a:p>
            <a:r>
              <a:rPr kumimoji="1" lang="ja-JP" altLang="en-US" sz="1400" dirty="0" smtClean="0"/>
              <a:t>例外的な値を入れる</a:t>
            </a:r>
            <a:r>
              <a:rPr lang="en-US" altLang="ja-JP" sz="1400" dirty="0" smtClean="0"/>
              <a:t>Risk</a:t>
            </a:r>
            <a:r>
              <a:rPr lang="ja-JP" altLang="en-US" sz="1400" dirty="0" smtClean="0"/>
              <a:t>も軽減できるため、必ず行う処理です。</a:t>
            </a:r>
            <a:endParaRPr lang="en-US" altLang="ja-JP" sz="1400" dirty="0" smtClean="0"/>
          </a:p>
          <a:p>
            <a:endParaRPr kumimoji="1" lang="en-US" altLang="ja-JP" sz="1400" dirty="0"/>
          </a:p>
          <a:p>
            <a:r>
              <a:rPr lang="en-US" altLang="ja-JP" sz="1400" dirty="0" smtClean="0"/>
              <a:t>public : </a:t>
            </a:r>
            <a:r>
              <a:rPr lang="ja-JP" altLang="en-US" sz="1400" dirty="0" smtClean="0"/>
              <a:t>・・・以下の</a:t>
            </a:r>
            <a:r>
              <a:rPr lang="en-US" altLang="ja-JP" sz="1400" dirty="0" smtClean="0"/>
              <a:t>Member</a:t>
            </a:r>
            <a:r>
              <a:rPr lang="ja-JP" altLang="en-US" sz="1400" dirty="0" smtClean="0"/>
              <a:t>（この</a:t>
            </a:r>
            <a:r>
              <a:rPr lang="en-US" altLang="ja-JP" sz="1400" dirty="0" smtClean="0"/>
              <a:t>Object</a:t>
            </a:r>
            <a:r>
              <a:rPr lang="ja-JP" altLang="en-US" sz="1400" dirty="0" smtClean="0"/>
              <a:t>内の関数や変数の事）を外部からの使用が可能</a:t>
            </a:r>
            <a:endParaRPr lang="en-US" altLang="ja-JP" sz="1400" dirty="0" smtClean="0"/>
          </a:p>
          <a:p>
            <a:r>
              <a:rPr lang="en-US" altLang="ja-JP" sz="1400" dirty="0"/>
              <a:t>p</a:t>
            </a:r>
            <a:r>
              <a:rPr lang="en-US" altLang="ja-JP" sz="1400" dirty="0" smtClean="0"/>
              <a:t>rivate:</a:t>
            </a:r>
            <a:r>
              <a:rPr lang="ja-JP" altLang="en-US" sz="1400" dirty="0" smtClean="0"/>
              <a:t>・・・</a:t>
            </a:r>
            <a:r>
              <a:rPr lang="ja-JP" altLang="en-US" sz="1400" dirty="0"/>
              <a:t>以下の</a:t>
            </a:r>
            <a:r>
              <a:rPr lang="en-US" altLang="ja-JP" sz="1400" dirty="0" smtClean="0"/>
              <a:t> </a:t>
            </a:r>
            <a:r>
              <a:rPr lang="en-US" altLang="ja-JP" sz="1400" dirty="0"/>
              <a:t>Member</a:t>
            </a:r>
            <a:r>
              <a:rPr lang="ja-JP" altLang="en-US" sz="1400" dirty="0"/>
              <a:t>（この</a:t>
            </a:r>
            <a:r>
              <a:rPr lang="en-US" altLang="ja-JP" sz="1400" dirty="0"/>
              <a:t>Object</a:t>
            </a:r>
            <a:r>
              <a:rPr lang="ja-JP" altLang="en-US" sz="1400" dirty="0"/>
              <a:t>内の関数や変数の事</a:t>
            </a:r>
            <a:r>
              <a:rPr lang="ja-JP" altLang="en-US" sz="1400" dirty="0" smtClean="0"/>
              <a:t>）は外部からの使用不可</a:t>
            </a:r>
            <a:endParaRPr lang="en-US" altLang="ja-JP" sz="1400" dirty="0" smtClean="0"/>
          </a:p>
          <a:p>
            <a:r>
              <a:rPr lang="en-US" altLang="ja-JP" sz="1400" dirty="0" smtClean="0"/>
              <a:t> p</a:t>
            </a:r>
            <a:r>
              <a:rPr kumimoji="1" lang="en-US" altLang="ja-JP" sz="1400" dirty="0" smtClean="0"/>
              <a:t>rivate</a:t>
            </a:r>
            <a:r>
              <a:rPr lang="ja-JP" altLang="en-US" sz="1400" dirty="0" smtClean="0"/>
              <a:t>と</a:t>
            </a:r>
            <a:r>
              <a:rPr lang="en-US" altLang="ja-JP" sz="1400" dirty="0" smtClean="0"/>
              <a:t>public</a:t>
            </a:r>
            <a:r>
              <a:rPr lang="ja-JP" altLang="en-US" sz="1400" dirty="0" smtClean="0"/>
              <a:t>で触らせない・</a:t>
            </a:r>
            <a:r>
              <a:rPr lang="ja-JP" altLang="en-US" sz="1400" dirty="0"/>
              <a:t>触る</a:t>
            </a:r>
            <a:r>
              <a:rPr lang="ja-JP" altLang="en-US" sz="1400" dirty="0" smtClean="0"/>
              <a:t>情報を差別しています。</a:t>
            </a:r>
            <a:endParaRPr kumimoji="1" lang="ja-JP" altLang="en-US" sz="1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7895" y="1215370"/>
            <a:ext cx="4371975" cy="22193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7" name="正方形/長方形 16"/>
          <p:cNvSpPr/>
          <p:nvPr/>
        </p:nvSpPr>
        <p:spPr>
          <a:xfrm>
            <a:off x="4655922" y="2411008"/>
            <a:ext cx="3948526" cy="8694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smtClean="0">
                <a:solidFill>
                  <a:srgbClr val="FF0000"/>
                </a:solidFill>
              </a:rPr>
              <a:t>　　　　　　　　</a:t>
            </a:r>
            <a:endParaRPr kumimoji="1" lang="ja-JP" altLang="en-US" dirty="0">
              <a:solidFill>
                <a:schemeClr val="tx1"/>
              </a:solidFill>
            </a:endParaRPr>
          </a:p>
        </p:txBody>
      </p:sp>
      <p:sp>
        <p:nvSpPr>
          <p:cNvPr id="2" name="正方形/長方形 1"/>
          <p:cNvSpPr/>
          <p:nvPr/>
        </p:nvSpPr>
        <p:spPr>
          <a:xfrm>
            <a:off x="7380312" y="2679741"/>
            <a:ext cx="914645" cy="369332"/>
          </a:xfrm>
          <a:prstGeom prst="rect">
            <a:avLst/>
          </a:prstGeom>
          <a:solidFill>
            <a:schemeClr val="bg1"/>
          </a:solidFill>
        </p:spPr>
        <p:txBody>
          <a:bodyPr wrap="square">
            <a:spAutoFit/>
          </a:bodyPr>
          <a:lstStyle/>
          <a:p>
            <a:r>
              <a:rPr lang="ja-JP" altLang="en-US" dirty="0" smtClean="0"/>
              <a:t>情報部</a:t>
            </a:r>
            <a:endParaRPr lang="ja-JP" altLang="en-US" dirty="0"/>
          </a:p>
        </p:txBody>
      </p:sp>
      <p:sp>
        <p:nvSpPr>
          <p:cNvPr id="19" name="正方形/長方形 18"/>
          <p:cNvSpPr/>
          <p:nvPr/>
        </p:nvSpPr>
        <p:spPr>
          <a:xfrm>
            <a:off x="4655922" y="1582703"/>
            <a:ext cx="3948526" cy="8283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smtClean="0">
                <a:solidFill>
                  <a:srgbClr val="FF0000"/>
                </a:solidFill>
              </a:rPr>
              <a:t>　　　　　　　　</a:t>
            </a:r>
            <a:endParaRPr kumimoji="1" lang="ja-JP" altLang="en-US" dirty="0">
              <a:solidFill>
                <a:schemeClr val="tx1"/>
              </a:solidFill>
            </a:endParaRPr>
          </a:p>
        </p:txBody>
      </p:sp>
      <p:sp>
        <p:nvSpPr>
          <p:cNvPr id="21" name="正方形/長方形 20"/>
          <p:cNvSpPr/>
          <p:nvPr/>
        </p:nvSpPr>
        <p:spPr>
          <a:xfrm>
            <a:off x="7113738" y="1830298"/>
            <a:ext cx="1296144" cy="369332"/>
          </a:xfrm>
          <a:prstGeom prst="rect">
            <a:avLst/>
          </a:prstGeom>
          <a:solidFill>
            <a:schemeClr val="bg1"/>
          </a:solidFill>
        </p:spPr>
        <p:txBody>
          <a:bodyPr wrap="square">
            <a:spAutoFit/>
          </a:bodyPr>
          <a:lstStyle/>
          <a:p>
            <a:r>
              <a:rPr lang="ja-JP" altLang="en-US" dirty="0"/>
              <a:t>　</a:t>
            </a:r>
            <a:r>
              <a:rPr lang="ja-JP" altLang="en-US" dirty="0" smtClean="0"/>
              <a:t>　関数部</a:t>
            </a:r>
            <a:endParaRPr lang="ja-JP" altLang="en-US" dirty="0"/>
          </a:p>
        </p:txBody>
      </p:sp>
    </p:spTree>
    <p:extLst>
      <p:ext uri="{BB962C8B-B14F-4D97-AF65-F5344CB8AC3E}">
        <p14:creationId xmlns:p14="http://schemas.microsoft.com/office/powerpoint/2010/main" val="15267525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2980"/>
            <a:ext cx="9031640" cy="923330"/>
          </a:xfrm>
          <a:prstGeom prst="rect">
            <a:avLst/>
          </a:prstGeom>
          <a:noFill/>
        </p:spPr>
        <p:txBody>
          <a:bodyPr wrap="none" rtlCol="0">
            <a:spAutoFit/>
          </a:bodyPr>
          <a:lstStyle/>
          <a:p>
            <a:r>
              <a:rPr kumimoji="1" lang="ja-JP" altLang="en-US" dirty="0" smtClean="0"/>
              <a:t>・誘導弾を撃つ敵機</a:t>
            </a:r>
            <a:endParaRPr kumimoji="1" lang="en-US" altLang="ja-JP" dirty="0" smtClean="0"/>
          </a:p>
          <a:p>
            <a:r>
              <a:rPr lang="ja-JP" altLang="en-US" dirty="0"/>
              <a:t>　</a:t>
            </a:r>
            <a:r>
              <a:rPr lang="en-US" altLang="ja-JP" dirty="0" err="1" smtClean="0"/>
              <a:t>ShootingGame</a:t>
            </a:r>
            <a:r>
              <a:rPr lang="ja-JP" altLang="en-US" dirty="0" smtClean="0"/>
              <a:t>において、厄介な弾丸の一つです。</a:t>
            </a:r>
            <a:r>
              <a:rPr lang="ja-JP" altLang="en-US" dirty="0" smtClean="0">
                <a:solidFill>
                  <a:srgbClr val="FF0000"/>
                </a:solidFill>
              </a:rPr>
              <a:t>作る側も、適当に作成し回避不可能する</a:t>
            </a:r>
            <a:endParaRPr lang="en-US" altLang="ja-JP" dirty="0" smtClean="0">
              <a:solidFill>
                <a:srgbClr val="FF0000"/>
              </a:solidFill>
            </a:endParaRPr>
          </a:p>
          <a:p>
            <a:r>
              <a:rPr lang="ja-JP" altLang="en-US" dirty="0" smtClean="0">
                <a:solidFill>
                  <a:srgbClr val="FF0000"/>
                </a:solidFill>
              </a:rPr>
              <a:t>訳にはいきませんので注意して作りましょう。</a:t>
            </a:r>
            <a:endParaRPr kumimoji="1" lang="ja-JP" altLang="en-US" dirty="0">
              <a:solidFill>
                <a:srgbClr val="FF0000"/>
              </a:solidFill>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3605829" y="2246630"/>
            <a:ext cx="534123" cy="37912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6" name="図 5"/>
          <p:cNvPicPr>
            <a:picLocks noChangeAspect="1"/>
          </p:cNvPicPr>
          <p:nvPr/>
        </p:nvPicPr>
        <p:blipFill>
          <a:blip r:embed="rId3"/>
          <a:stretch>
            <a:fillRect/>
          </a:stretch>
        </p:blipFill>
        <p:spPr>
          <a:xfrm>
            <a:off x="1753133" y="979340"/>
            <a:ext cx="537042" cy="378042"/>
          </a:xfrm>
          <a:prstGeom prst="rect">
            <a:avLst/>
          </a:prstGeom>
          <a:ln>
            <a:solidFill>
              <a:schemeClr val="tx1"/>
            </a:solidFill>
          </a:ln>
        </p:spPr>
      </p:pic>
      <p:pic>
        <p:nvPicPr>
          <p:cNvPr id="7" name="図 6"/>
          <p:cNvPicPr>
            <a:picLocks noChangeAspect="1"/>
          </p:cNvPicPr>
          <p:nvPr/>
        </p:nvPicPr>
        <p:blipFill>
          <a:blip r:embed="rId4">
            <a:clrChange>
              <a:clrFrom>
                <a:srgbClr val="FFFFFF"/>
              </a:clrFrom>
              <a:clrTo>
                <a:srgbClr val="FFFFFF">
                  <a:alpha val="0"/>
                </a:srgbClr>
              </a:clrTo>
            </a:clrChange>
            <a:lum bright="2000"/>
          </a:blip>
          <a:stretch>
            <a:fillRect/>
          </a:stretch>
        </p:blipFill>
        <p:spPr>
          <a:xfrm rot="5400000" flipH="1">
            <a:off x="1945051" y="1451482"/>
            <a:ext cx="270030" cy="339116"/>
          </a:xfrm>
          <a:prstGeom prst="rect">
            <a:avLst/>
          </a:prstGeom>
          <a:blipFill dpi="0" rotWithShape="1">
            <a:blip r:embed="rId5">
              <a:alphaModFix amt="41000"/>
            </a:blip>
            <a:srcRect/>
            <a:stretch>
              <a:fillRect/>
            </a:stretch>
          </a:blipFill>
        </p:spPr>
      </p:pic>
      <p:cxnSp>
        <p:nvCxnSpPr>
          <p:cNvPr id="8" name="直線矢印コネクタ 7"/>
          <p:cNvCxnSpPr/>
          <p:nvPr/>
        </p:nvCxnSpPr>
        <p:spPr>
          <a:xfrm flipH="1">
            <a:off x="2990796" y="2454655"/>
            <a:ext cx="615034" cy="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flipH="1" flipV="1">
            <a:off x="2449129" y="2241914"/>
            <a:ext cx="541667" cy="212742"/>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flipH="1" flipV="1">
            <a:off x="2050119" y="1922509"/>
            <a:ext cx="399010" cy="319405"/>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flipV="1">
            <a:off x="2037700" y="1584886"/>
            <a:ext cx="0" cy="342339"/>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0" y="3003799"/>
            <a:ext cx="9132628" cy="646331"/>
          </a:xfrm>
          <a:prstGeom prst="rect">
            <a:avLst/>
          </a:prstGeom>
          <a:noFill/>
        </p:spPr>
        <p:txBody>
          <a:bodyPr wrap="none" rtlCol="0">
            <a:spAutoFit/>
          </a:bodyPr>
          <a:lstStyle/>
          <a:p>
            <a:r>
              <a:rPr kumimoji="1" lang="ja-JP" altLang="en-US" dirty="0" smtClean="0"/>
              <a:t>　誘導弾は、他の弾丸とは違い主人公機の位置情報を取り続け、任意の角度で</a:t>
            </a:r>
            <a:r>
              <a:rPr lang="ja-JP" altLang="en-US" dirty="0" smtClean="0"/>
              <a:t>移動し続けて</a:t>
            </a:r>
            <a:endParaRPr lang="en-US" altLang="ja-JP" dirty="0" smtClean="0"/>
          </a:p>
          <a:p>
            <a:r>
              <a:rPr lang="ja-JP" altLang="en-US" dirty="0" smtClean="0"/>
              <a:t>ます。</a:t>
            </a:r>
            <a:endParaRPr kumimoji="1" lang="ja-JP" altLang="en-US" dirty="0"/>
          </a:p>
        </p:txBody>
      </p:sp>
      <p:pic>
        <p:nvPicPr>
          <p:cNvPr id="21" name="図 20"/>
          <p:cNvPicPr>
            <a:picLocks noChangeAspect="1"/>
          </p:cNvPicPr>
          <p:nvPr/>
        </p:nvPicPr>
        <p:blipFill>
          <a:blip r:embed="rId4">
            <a:clrChange>
              <a:clrFrom>
                <a:srgbClr val="FFFFFF"/>
              </a:clrFrom>
              <a:clrTo>
                <a:srgbClr val="FFFFFF">
                  <a:alpha val="0"/>
                </a:srgbClr>
              </a:clrTo>
            </a:clrChange>
            <a:lum bright="2000"/>
          </a:blip>
          <a:stretch>
            <a:fillRect/>
          </a:stretch>
        </p:blipFill>
        <p:spPr>
          <a:xfrm flipH="1">
            <a:off x="3298496" y="2327486"/>
            <a:ext cx="307332" cy="254337"/>
          </a:xfrm>
          <a:prstGeom prst="rect">
            <a:avLst/>
          </a:prstGeom>
          <a:blipFill dpi="0" rotWithShape="1">
            <a:blip r:embed="rId5">
              <a:alphaModFix amt="41000"/>
            </a:blip>
            <a:srcRect/>
            <a:stretch>
              <a:fillRect/>
            </a:stretch>
          </a:blipFill>
        </p:spPr>
      </p:pic>
    </p:spTree>
    <p:extLst>
      <p:ext uri="{BB962C8B-B14F-4D97-AF65-F5344CB8AC3E}">
        <p14:creationId xmlns:p14="http://schemas.microsoft.com/office/powerpoint/2010/main" val="10856631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10820"/>
            <a:ext cx="4175182" cy="307777"/>
          </a:xfrm>
          <a:prstGeom prst="rect">
            <a:avLst/>
          </a:prstGeom>
          <a:noFill/>
        </p:spPr>
        <p:txBody>
          <a:bodyPr wrap="none" rtlCol="0">
            <a:spAutoFit/>
          </a:bodyPr>
          <a:lstStyle/>
          <a:p>
            <a:r>
              <a:rPr lang="ja-JP" altLang="en-US" sz="1400" dirty="0" smtClean="0"/>
              <a:t>・外部から変数を</a:t>
            </a:r>
            <a:r>
              <a:rPr lang="en-US" altLang="ja-JP" sz="1400" dirty="0" smtClean="0"/>
              <a:t>Access</a:t>
            </a:r>
            <a:r>
              <a:rPr lang="ja-JP" altLang="en-US" sz="1400" dirty="0" smtClean="0"/>
              <a:t>するようの</a:t>
            </a:r>
            <a:r>
              <a:rPr lang="en-US" altLang="ja-JP" sz="1400" dirty="0" smtClean="0"/>
              <a:t>Method</a:t>
            </a:r>
            <a:r>
              <a:rPr lang="ja-JP" altLang="en-US" sz="1400" dirty="0" smtClean="0"/>
              <a:t>を作成する</a:t>
            </a:r>
            <a:endParaRPr kumimoji="1" lang="en-US" altLang="ja-JP" sz="1400"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106" y="654898"/>
            <a:ext cx="3439389" cy="227689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4710" y="654897"/>
            <a:ext cx="2145442" cy="370392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正方形/長方形 4"/>
          <p:cNvSpPr/>
          <p:nvPr/>
        </p:nvSpPr>
        <p:spPr>
          <a:xfrm>
            <a:off x="3707904" y="357906"/>
            <a:ext cx="1106713" cy="307777"/>
          </a:xfrm>
          <a:prstGeom prst="rect">
            <a:avLst/>
          </a:prstGeom>
        </p:spPr>
        <p:txBody>
          <a:bodyPr wrap="none">
            <a:spAutoFit/>
          </a:bodyPr>
          <a:lstStyle/>
          <a:p>
            <a:r>
              <a:rPr lang="en-US" altLang="ja-JP" sz="1400" dirty="0"/>
              <a:t>ObjHero.cpp</a:t>
            </a:r>
            <a:endParaRPr lang="ja-JP" altLang="en-US" sz="1400" dirty="0"/>
          </a:p>
        </p:txBody>
      </p:sp>
      <p:sp>
        <p:nvSpPr>
          <p:cNvPr id="6" name="正方形/長方形 5"/>
          <p:cNvSpPr/>
          <p:nvPr/>
        </p:nvSpPr>
        <p:spPr>
          <a:xfrm>
            <a:off x="107504" y="347121"/>
            <a:ext cx="936795" cy="307777"/>
          </a:xfrm>
          <a:prstGeom prst="rect">
            <a:avLst/>
          </a:prstGeom>
        </p:spPr>
        <p:txBody>
          <a:bodyPr wrap="none">
            <a:spAutoFit/>
          </a:bodyPr>
          <a:lstStyle/>
          <a:p>
            <a:r>
              <a:rPr lang="en-US" altLang="ja-JP" sz="1400" dirty="0" err="1" smtClean="0"/>
              <a:t>ObjHero.</a:t>
            </a:r>
            <a:r>
              <a:rPr lang="en-US" altLang="ja-JP" sz="1400" dirty="0" err="1"/>
              <a:t>h</a:t>
            </a:r>
            <a:endParaRPr lang="ja-JP" altLang="en-US" sz="1400" dirty="0"/>
          </a:p>
        </p:txBody>
      </p:sp>
      <p:cxnSp>
        <p:nvCxnSpPr>
          <p:cNvPr id="9" name="直線矢印コネクタ 8"/>
          <p:cNvCxnSpPr/>
          <p:nvPr/>
        </p:nvCxnSpPr>
        <p:spPr>
          <a:xfrm flipV="1">
            <a:off x="1187624" y="2139702"/>
            <a:ext cx="0" cy="936104"/>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227473" y="3086839"/>
            <a:ext cx="3416022" cy="646331"/>
          </a:xfrm>
          <a:prstGeom prst="rect">
            <a:avLst/>
          </a:prstGeom>
          <a:noFill/>
        </p:spPr>
        <p:txBody>
          <a:bodyPr wrap="square" rtlCol="0">
            <a:spAutoFit/>
          </a:bodyPr>
          <a:lstStyle/>
          <a:p>
            <a:r>
              <a:rPr kumimoji="1" lang="ja-JP" altLang="en-US" sz="1200" dirty="0" smtClean="0"/>
              <a:t>追加</a:t>
            </a:r>
            <a:r>
              <a:rPr kumimoji="1" lang="en-US" altLang="ja-JP" sz="1200" dirty="0" smtClean="0"/>
              <a:t>:</a:t>
            </a:r>
            <a:r>
              <a:rPr kumimoji="1" lang="ja-JP" altLang="en-US" sz="1200" dirty="0" smtClean="0"/>
              <a:t>変数の値を触れるようの</a:t>
            </a:r>
            <a:r>
              <a:rPr kumimoji="1" lang="en-US" altLang="ja-JP" sz="1200" dirty="0" smtClean="0"/>
              <a:t>Method</a:t>
            </a:r>
            <a:r>
              <a:rPr kumimoji="1" lang="ja-JP" altLang="en-US" sz="1200" dirty="0" smtClean="0"/>
              <a:t>を作成。</a:t>
            </a:r>
            <a:endParaRPr kumimoji="1" lang="en-US" altLang="ja-JP" sz="1200" dirty="0" smtClean="0"/>
          </a:p>
          <a:p>
            <a:r>
              <a:rPr lang="ja-JP" altLang="en-US" sz="1200" dirty="0" smtClean="0"/>
              <a:t>ついで</a:t>
            </a:r>
            <a:r>
              <a:rPr lang="ja-JP" altLang="en-US" sz="1200" dirty="0"/>
              <a:t>に</a:t>
            </a:r>
            <a:r>
              <a:rPr lang="ja-JP" altLang="en-US" sz="1200" dirty="0" smtClean="0"/>
              <a:t>、名前に</a:t>
            </a:r>
            <a:r>
              <a:rPr lang="en-US" altLang="ja-JP" sz="1200" dirty="0" smtClean="0"/>
              <a:t>Set</a:t>
            </a:r>
            <a:r>
              <a:rPr lang="ja-JP" altLang="en-US" sz="1200" dirty="0" smtClean="0"/>
              <a:t>や</a:t>
            </a:r>
            <a:r>
              <a:rPr lang="en-US" altLang="ja-JP" sz="1200" dirty="0" smtClean="0"/>
              <a:t>Get</a:t>
            </a:r>
            <a:r>
              <a:rPr lang="ja-JP" altLang="en-US" sz="1200" dirty="0" smtClean="0"/>
              <a:t>を付けてるのは、</a:t>
            </a:r>
            <a:r>
              <a:rPr lang="en-US" altLang="ja-JP" sz="1200" dirty="0" smtClean="0"/>
              <a:t>Set</a:t>
            </a:r>
            <a:r>
              <a:rPr lang="ja-JP" altLang="en-US" sz="1200" dirty="0" smtClean="0"/>
              <a:t>が入力、</a:t>
            </a:r>
            <a:r>
              <a:rPr lang="en-US" altLang="ja-JP" sz="1200" dirty="0" smtClean="0"/>
              <a:t>Get</a:t>
            </a:r>
            <a:r>
              <a:rPr lang="ja-JP" altLang="en-US" sz="1200" dirty="0" smtClean="0"/>
              <a:t>が出力で意味付けしているからです。</a:t>
            </a:r>
            <a:endParaRPr kumimoji="1" lang="en-US" altLang="ja-JP" sz="1200" dirty="0" smtClean="0"/>
          </a:p>
        </p:txBody>
      </p:sp>
      <p:cxnSp>
        <p:nvCxnSpPr>
          <p:cNvPr id="14" name="直線矢印コネクタ 13"/>
          <p:cNvCxnSpPr/>
          <p:nvPr/>
        </p:nvCxnSpPr>
        <p:spPr>
          <a:xfrm flipH="1">
            <a:off x="5940152" y="2292102"/>
            <a:ext cx="432048" cy="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6345575" y="2030492"/>
            <a:ext cx="2823209" cy="523220"/>
          </a:xfrm>
          <a:prstGeom prst="rect">
            <a:avLst/>
          </a:prstGeom>
          <a:noFill/>
        </p:spPr>
        <p:txBody>
          <a:bodyPr wrap="none" rtlCol="0">
            <a:spAutoFit/>
          </a:bodyPr>
          <a:lstStyle/>
          <a:p>
            <a:r>
              <a:rPr kumimoji="1" lang="ja-JP" altLang="en-US" sz="1400" dirty="0" smtClean="0"/>
              <a:t>追加：</a:t>
            </a:r>
            <a:endParaRPr lang="en-US" altLang="ja-JP" sz="1400" dirty="0"/>
          </a:p>
          <a:p>
            <a:r>
              <a:rPr lang="en-US" altLang="ja-JP" sz="1400" dirty="0" err="1" smtClean="0"/>
              <a:t>m_x</a:t>
            </a:r>
            <a:r>
              <a:rPr lang="ja-JP" altLang="en-US" sz="1400" dirty="0" smtClean="0"/>
              <a:t>と</a:t>
            </a:r>
            <a:r>
              <a:rPr lang="en-US" altLang="ja-JP" sz="1400" dirty="0" err="1" smtClean="0"/>
              <a:t>m_y</a:t>
            </a:r>
            <a:r>
              <a:rPr lang="ja-JP" altLang="en-US" sz="1400" dirty="0" smtClean="0"/>
              <a:t>の入出力用の内容を書く</a:t>
            </a:r>
            <a:endParaRPr lang="en-US" altLang="ja-JP" sz="1400" dirty="0" smtClean="0"/>
          </a:p>
        </p:txBody>
      </p:sp>
      <p:sp>
        <p:nvSpPr>
          <p:cNvPr id="16" name="テキスト ボックス 15"/>
          <p:cNvSpPr txBox="1"/>
          <p:nvPr/>
        </p:nvSpPr>
        <p:spPr>
          <a:xfrm>
            <a:off x="107504" y="4659982"/>
            <a:ext cx="6208751" cy="307777"/>
          </a:xfrm>
          <a:prstGeom prst="rect">
            <a:avLst/>
          </a:prstGeom>
          <a:noFill/>
        </p:spPr>
        <p:txBody>
          <a:bodyPr wrap="none" rtlCol="0">
            <a:spAutoFit/>
          </a:bodyPr>
          <a:lstStyle/>
          <a:p>
            <a:r>
              <a:rPr kumimoji="1" lang="ja-JP" altLang="en-US" sz="1400" dirty="0" smtClean="0"/>
              <a:t>これで、外部から主人公機の</a:t>
            </a:r>
            <a:r>
              <a:rPr kumimoji="1" lang="en-US" altLang="ja-JP" sz="1400" dirty="0" smtClean="0"/>
              <a:t>X</a:t>
            </a:r>
            <a:r>
              <a:rPr kumimoji="1" lang="ja-JP" altLang="en-US" sz="1400" dirty="0" smtClean="0"/>
              <a:t>と</a:t>
            </a:r>
            <a:r>
              <a:rPr lang="en-US" altLang="ja-JP" sz="1400" dirty="0" smtClean="0"/>
              <a:t>Y</a:t>
            </a:r>
            <a:r>
              <a:rPr lang="ja-JP" altLang="en-US" sz="1400" dirty="0" smtClean="0"/>
              <a:t>を扱うことができますので、</a:t>
            </a:r>
            <a:r>
              <a:rPr kumimoji="1" lang="ja-JP" altLang="en-US" sz="1400" dirty="0" smtClean="0"/>
              <a:t>続きを打ちましょう。</a:t>
            </a:r>
            <a:endParaRPr kumimoji="1" lang="ja-JP" altLang="en-US" sz="1400" dirty="0"/>
          </a:p>
        </p:txBody>
      </p:sp>
    </p:spTree>
    <p:extLst>
      <p:ext uri="{BB962C8B-B14F-4D97-AF65-F5344CB8AC3E}">
        <p14:creationId xmlns:p14="http://schemas.microsoft.com/office/powerpoint/2010/main" val="26674007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5138" y="41597"/>
            <a:ext cx="3108415" cy="307777"/>
          </a:xfrm>
          <a:prstGeom prst="rect">
            <a:avLst/>
          </a:prstGeom>
          <a:noFill/>
        </p:spPr>
        <p:txBody>
          <a:bodyPr wrap="none" rtlCol="0">
            <a:spAutoFit/>
          </a:bodyPr>
          <a:lstStyle/>
          <a:p>
            <a:r>
              <a:rPr kumimoji="1" lang="ja-JP" altLang="en-US" sz="1400" dirty="0" smtClean="0"/>
              <a:t>・誘導弾の</a:t>
            </a:r>
            <a:r>
              <a:rPr kumimoji="1" lang="en-US" altLang="ja-JP" sz="1400" dirty="0" smtClean="0"/>
              <a:t>program</a:t>
            </a:r>
            <a:r>
              <a:rPr kumimoji="1" lang="ja-JP" altLang="en-US" sz="1400" dirty="0" smtClean="0"/>
              <a:t>を続き打ちましょう。</a:t>
            </a:r>
            <a:endParaRPr kumimoji="1" lang="ja-JP" altLang="en-US" sz="1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349374"/>
            <a:ext cx="2505472" cy="335367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5" name="図 4"/>
          <p:cNvPicPr>
            <a:picLocks noChangeAspect="1"/>
          </p:cNvPicPr>
          <p:nvPr/>
        </p:nvPicPr>
        <p:blipFill>
          <a:blip r:embed="rId3"/>
          <a:stretch>
            <a:fillRect/>
          </a:stretch>
        </p:blipFill>
        <p:spPr>
          <a:xfrm>
            <a:off x="120312" y="349374"/>
            <a:ext cx="2344706" cy="2831343"/>
          </a:xfrm>
          <a:prstGeom prst="rect">
            <a:avLst/>
          </a:prstGeom>
          <a:ln>
            <a:solidFill>
              <a:schemeClr val="tx1"/>
            </a:solidFill>
          </a:ln>
        </p:spPr>
      </p:pic>
      <p:cxnSp>
        <p:nvCxnSpPr>
          <p:cNvPr id="6" name="直線矢印コネクタ 5"/>
          <p:cNvCxnSpPr/>
          <p:nvPr/>
        </p:nvCxnSpPr>
        <p:spPr>
          <a:xfrm>
            <a:off x="2293625" y="987574"/>
            <a:ext cx="342786" cy="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0078" y="4002016"/>
            <a:ext cx="2697986" cy="90604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0" name="正方形/長方形 9"/>
          <p:cNvSpPr/>
          <p:nvPr/>
        </p:nvSpPr>
        <p:spPr>
          <a:xfrm>
            <a:off x="2339752" y="3737837"/>
            <a:ext cx="974049" cy="276999"/>
          </a:xfrm>
          <a:prstGeom prst="rect">
            <a:avLst/>
          </a:prstGeom>
        </p:spPr>
        <p:txBody>
          <a:bodyPr wrap="none">
            <a:spAutoFit/>
          </a:bodyPr>
          <a:lstStyle/>
          <a:p>
            <a:r>
              <a:rPr lang="en-US" altLang="ja-JP" sz="1200" dirty="0"/>
              <a:t>ObjHero.cpp</a:t>
            </a:r>
            <a:endParaRPr lang="ja-JP" altLang="en-US" sz="1200" dirty="0"/>
          </a:p>
        </p:txBody>
      </p:sp>
      <p:sp>
        <p:nvSpPr>
          <p:cNvPr id="8" name="テキスト ボックス 7"/>
          <p:cNvSpPr txBox="1"/>
          <p:nvPr/>
        </p:nvSpPr>
        <p:spPr>
          <a:xfrm>
            <a:off x="5336351" y="4014836"/>
            <a:ext cx="3044103" cy="461665"/>
          </a:xfrm>
          <a:prstGeom prst="rect">
            <a:avLst/>
          </a:prstGeom>
          <a:noFill/>
        </p:spPr>
        <p:txBody>
          <a:bodyPr wrap="none" rtlCol="0">
            <a:spAutoFit/>
          </a:bodyPr>
          <a:lstStyle/>
          <a:p>
            <a:r>
              <a:rPr kumimoji="1" lang="en-US" altLang="ja-JP" sz="1200" dirty="0" smtClean="0"/>
              <a:t>Test</a:t>
            </a:r>
            <a:r>
              <a:rPr kumimoji="1" lang="ja-JP" altLang="en-US" sz="1200" dirty="0" smtClean="0"/>
              <a:t>：</a:t>
            </a:r>
            <a:r>
              <a:rPr kumimoji="1" lang="en-US" altLang="ja-JP" sz="1200" dirty="0" smtClean="0"/>
              <a:t>Test</a:t>
            </a:r>
            <a:r>
              <a:rPr kumimoji="1" lang="ja-JP" altLang="en-US" sz="1200" dirty="0" smtClean="0"/>
              <a:t>のため、主人公機が死なないように</a:t>
            </a:r>
            <a:endParaRPr kumimoji="1" lang="en-US" altLang="ja-JP" sz="1200" dirty="0" smtClean="0"/>
          </a:p>
          <a:p>
            <a:r>
              <a:rPr lang="ja-JP" altLang="en-US" sz="1200" dirty="0" smtClean="0"/>
              <a:t>履き命令を一時的に</a:t>
            </a:r>
            <a:r>
              <a:rPr lang="en-US" altLang="ja-JP" sz="1200" dirty="0" err="1" smtClean="0"/>
              <a:t>CommentOut</a:t>
            </a:r>
            <a:r>
              <a:rPr lang="ja-JP" altLang="en-US" sz="1200" dirty="0" smtClean="0"/>
              <a:t>する</a:t>
            </a:r>
            <a:endParaRPr kumimoji="1" lang="ja-JP" altLang="en-US" sz="1200" dirty="0"/>
          </a:p>
        </p:txBody>
      </p:sp>
      <p:cxnSp>
        <p:nvCxnSpPr>
          <p:cNvPr id="12" name="直線矢印コネクタ 11"/>
          <p:cNvCxnSpPr/>
          <p:nvPr/>
        </p:nvCxnSpPr>
        <p:spPr>
          <a:xfrm flipH="1">
            <a:off x="4139952" y="4138432"/>
            <a:ext cx="1197380" cy="233518"/>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5148064" y="349374"/>
            <a:ext cx="3594254" cy="3323987"/>
          </a:xfrm>
          <a:prstGeom prst="rect">
            <a:avLst/>
          </a:prstGeom>
          <a:noFill/>
        </p:spPr>
        <p:txBody>
          <a:bodyPr wrap="none" rtlCol="0">
            <a:spAutoFit/>
          </a:bodyPr>
          <a:lstStyle/>
          <a:p>
            <a:r>
              <a:rPr kumimoji="1" lang="ja-JP" altLang="en-US" sz="1400" dirty="0" smtClean="0"/>
              <a:t>　</a:t>
            </a:r>
            <a:r>
              <a:rPr kumimoji="1" lang="en-US" altLang="ja-JP" sz="1400" dirty="0" err="1" smtClean="0"/>
              <a:t>GetObj</a:t>
            </a:r>
            <a:r>
              <a:rPr kumimoji="1" lang="ja-JP" altLang="en-US" sz="1400" dirty="0" smtClean="0"/>
              <a:t>から主人公機の</a:t>
            </a:r>
            <a:r>
              <a:rPr kumimoji="1" lang="en-US" altLang="ja-JP" sz="1400" dirty="0" smtClean="0"/>
              <a:t>address</a:t>
            </a:r>
            <a:r>
              <a:rPr kumimoji="1" lang="ja-JP" altLang="en-US" sz="1400" dirty="0" smtClean="0"/>
              <a:t>を取得し、</a:t>
            </a:r>
            <a:endParaRPr kumimoji="1" lang="en-US" altLang="ja-JP" sz="1400" dirty="0" smtClean="0"/>
          </a:p>
          <a:p>
            <a:r>
              <a:rPr lang="en-US" altLang="ja-JP" sz="1400" dirty="0" err="1" smtClean="0"/>
              <a:t>GetX</a:t>
            </a:r>
            <a:r>
              <a:rPr lang="ja-JP" altLang="en-US" sz="1400" dirty="0" smtClean="0"/>
              <a:t>と</a:t>
            </a:r>
            <a:r>
              <a:rPr lang="en-US" altLang="ja-JP" sz="1400" dirty="0" err="1" smtClean="0"/>
              <a:t>GetY</a:t>
            </a:r>
            <a:r>
              <a:rPr lang="ja-JP" altLang="en-US" sz="1400" dirty="0" smtClean="0"/>
              <a:t>で主人公機の位置情報を取得</a:t>
            </a:r>
            <a:endParaRPr lang="en-US" altLang="ja-JP" sz="1400" dirty="0" smtClean="0"/>
          </a:p>
          <a:p>
            <a:r>
              <a:rPr kumimoji="1" lang="ja-JP" altLang="en-US" sz="1400" dirty="0"/>
              <a:t>しました</a:t>
            </a:r>
            <a:r>
              <a:rPr kumimoji="1" lang="ja-JP" altLang="en-US" sz="1400" dirty="0" smtClean="0"/>
              <a:t>。</a:t>
            </a:r>
            <a:endParaRPr kumimoji="1" lang="en-US" altLang="ja-JP" sz="1400" dirty="0" smtClean="0"/>
          </a:p>
          <a:p>
            <a:r>
              <a:rPr lang="ja-JP" altLang="en-US" sz="1400" dirty="0" smtClean="0"/>
              <a:t>　その情報</a:t>
            </a:r>
            <a:r>
              <a:rPr lang="ja-JP" altLang="en-US" sz="1400" dirty="0"/>
              <a:t>を</a:t>
            </a:r>
            <a:r>
              <a:rPr lang="en-US" altLang="ja-JP" sz="1400" dirty="0" smtClean="0"/>
              <a:t>atan2</a:t>
            </a:r>
            <a:r>
              <a:rPr lang="ja-JP" altLang="en-US" sz="1400" dirty="0" smtClean="0"/>
              <a:t>に渡して角度を求めまし</a:t>
            </a:r>
            <a:endParaRPr lang="en-US" altLang="ja-JP" sz="1400" dirty="0" smtClean="0"/>
          </a:p>
          <a:p>
            <a:r>
              <a:rPr lang="ja-JP" altLang="en-US" sz="1400" dirty="0" smtClean="0"/>
              <a:t>た。取得した角度は</a:t>
            </a:r>
            <a:r>
              <a:rPr lang="en-US" altLang="ja-JP" sz="1400" dirty="0" smtClean="0"/>
              <a:t>a</a:t>
            </a:r>
            <a:r>
              <a:rPr kumimoji="1" lang="en-US" altLang="ja-JP" sz="1400" dirty="0" smtClean="0"/>
              <a:t>tan2</a:t>
            </a:r>
            <a:r>
              <a:rPr lang="ja-JP" altLang="en-US" sz="1400" dirty="0" err="1"/>
              <a:t>での</a:t>
            </a:r>
            <a:r>
              <a:rPr kumimoji="1" lang="ja-JP" altLang="en-US" sz="1400" dirty="0" smtClean="0"/>
              <a:t>注意点を</a:t>
            </a:r>
            <a:r>
              <a:rPr kumimoji="1" lang="en-US" altLang="ja-JP" sz="1400" dirty="0" smtClean="0"/>
              <a:t>if</a:t>
            </a:r>
            <a:r>
              <a:rPr kumimoji="1" lang="ja-JP" altLang="en-US" sz="1400" dirty="0" smtClean="0"/>
              <a:t>文</a:t>
            </a:r>
            <a:endParaRPr kumimoji="1" lang="en-US" altLang="ja-JP" sz="1400" dirty="0" smtClean="0"/>
          </a:p>
          <a:p>
            <a:r>
              <a:rPr kumimoji="1" lang="ja-JP" altLang="en-US" sz="1400" dirty="0" smtClean="0"/>
              <a:t>で</a:t>
            </a:r>
            <a:r>
              <a:rPr kumimoji="1" lang="ja-JP" altLang="en-US" sz="1400" dirty="0" err="1" smtClean="0"/>
              <a:t>考慮ているので</a:t>
            </a:r>
            <a:r>
              <a:rPr kumimoji="1" lang="ja-JP" altLang="en-US" sz="1400" dirty="0" smtClean="0"/>
              <a:t>、それを使用しました。</a:t>
            </a:r>
            <a:endParaRPr kumimoji="1" lang="en-US" altLang="ja-JP" sz="1400" dirty="0" smtClean="0"/>
          </a:p>
          <a:p>
            <a:r>
              <a:rPr kumimoji="1" lang="ja-JP" altLang="en-US" sz="1400" dirty="0" smtClean="0"/>
              <a:t>また、</a:t>
            </a:r>
            <a:r>
              <a:rPr kumimoji="1" lang="en-US" altLang="ja-JP" sz="1400" dirty="0" smtClean="0"/>
              <a:t>abs</a:t>
            </a:r>
            <a:r>
              <a:rPr kumimoji="1" lang="ja-JP" altLang="en-US" sz="1400" dirty="0" smtClean="0"/>
              <a:t>関数は絶対値にする関数です。</a:t>
            </a:r>
            <a:endParaRPr kumimoji="1" lang="en-US" altLang="ja-JP" sz="1400" dirty="0" smtClean="0"/>
          </a:p>
          <a:p>
            <a:endParaRPr lang="en-US" altLang="ja-JP" sz="1400" dirty="0"/>
          </a:p>
          <a:p>
            <a:r>
              <a:rPr kumimoji="1" lang="ja-JP" altLang="en-US" sz="1400" dirty="0" smtClean="0"/>
              <a:t>この</a:t>
            </a:r>
            <a:r>
              <a:rPr kumimoji="1" lang="en-US" altLang="ja-JP" sz="1400" dirty="0" smtClean="0"/>
              <a:t>program</a:t>
            </a:r>
            <a:r>
              <a:rPr kumimoji="1" lang="ja-JP" altLang="en-US" sz="1400" dirty="0" smtClean="0"/>
              <a:t>に至るまでは実際に</a:t>
            </a:r>
            <a:r>
              <a:rPr kumimoji="1" lang="en-US" altLang="ja-JP" sz="1400" dirty="0" smtClean="0"/>
              <a:t>Test</a:t>
            </a:r>
            <a:r>
              <a:rPr kumimoji="1" lang="ja-JP" altLang="en-US" sz="1400" dirty="0" smtClean="0"/>
              <a:t>を繰り</a:t>
            </a:r>
            <a:endParaRPr kumimoji="1" lang="en-US" altLang="ja-JP" sz="1400" dirty="0" smtClean="0"/>
          </a:p>
          <a:p>
            <a:r>
              <a:rPr kumimoji="1" lang="ja-JP" altLang="en-US" sz="1400" dirty="0" smtClean="0"/>
              <a:t>返しています。</a:t>
            </a:r>
            <a:endParaRPr kumimoji="1" lang="en-US" altLang="ja-JP" sz="1400" dirty="0" smtClean="0"/>
          </a:p>
          <a:p>
            <a:endParaRPr lang="en-US" altLang="ja-JP" sz="1400" dirty="0"/>
          </a:p>
          <a:p>
            <a:r>
              <a:rPr kumimoji="1" lang="ja-JP" altLang="en-US" sz="1400" dirty="0" smtClean="0"/>
              <a:t>しかし、このままではある一定条件を満たすと</a:t>
            </a:r>
            <a:endParaRPr kumimoji="1" lang="en-US" altLang="ja-JP" sz="1400" dirty="0" smtClean="0"/>
          </a:p>
          <a:p>
            <a:r>
              <a:rPr lang="ja-JP" altLang="en-US" sz="1400" dirty="0" smtClean="0"/>
              <a:t>クルクル回り始めますので</a:t>
            </a:r>
            <a:r>
              <a:rPr lang="en-US" altLang="ja-JP" sz="1400" dirty="0" smtClean="0"/>
              <a:t>check</a:t>
            </a:r>
            <a:r>
              <a:rPr lang="ja-JP" altLang="en-US" sz="1400" dirty="0" smtClean="0"/>
              <a:t>しましょう。</a:t>
            </a:r>
            <a:endParaRPr kumimoji="1" lang="en-US" altLang="ja-JP" sz="1400" dirty="0" smtClean="0"/>
          </a:p>
          <a:p>
            <a:endParaRPr kumimoji="1" lang="en-US" altLang="ja-JP" sz="1400" dirty="0" smtClean="0"/>
          </a:p>
          <a:p>
            <a:endParaRPr kumimoji="1" lang="ja-JP" altLang="en-US" sz="1400" dirty="0"/>
          </a:p>
        </p:txBody>
      </p:sp>
    </p:spTree>
    <p:extLst>
      <p:ext uri="{BB962C8B-B14F-4D97-AF65-F5344CB8AC3E}">
        <p14:creationId xmlns:p14="http://schemas.microsoft.com/office/powerpoint/2010/main" val="39973141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 y="0"/>
            <a:ext cx="6179897" cy="523220"/>
          </a:xfrm>
          <a:prstGeom prst="rect">
            <a:avLst/>
          </a:prstGeom>
          <a:noFill/>
        </p:spPr>
        <p:txBody>
          <a:bodyPr wrap="none" rtlCol="0">
            <a:spAutoFit/>
          </a:bodyPr>
          <a:lstStyle/>
          <a:p>
            <a:r>
              <a:rPr kumimoji="1" lang="ja-JP" altLang="en-US" sz="1400" dirty="0" smtClean="0"/>
              <a:t>・クルクルを治す</a:t>
            </a:r>
            <a:endParaRPr kumimoji="1" lang="en-US" altLang="ja-JP" sz="1400" dirty="0" smtClean="0"/>
          </a:p>
          <a:p>
            <a:r>
              <a:rPr lang="ja-JP" altLang="en-US" sz="1400" dirty="0"/>
              <a:t>　</a:t>
            </a:r>
            <a:r>
              <a:rPr lang="en-US" altLang="ja-JP" sz="1400" dirty="0" smtClean="0"/>
              <a:t>0°</a:t>
            </a:r>
            <a:r>
              <a:rPr lang="ja-JP" altLang="en-US" sz="1400" dirty="0" smtClean="0"/>
              <a:t>が　</a:t>
            </a:r>
            <a:r>
              <a:rPr lang="en-US" altLang="ja-JP" sz="1400" dirty="0" smtClean="0"/>
              <a:t>360°</a:t>
            </a:r>
            <a:r>
              <a:rPr lang="ja-JP" altLang="en-US" sz="1400" dirty="0" smtClean="0"/>
              <a:t>になるとクルクルが発生します。そのような例外処理を加えます。</a:t>
            </a:r>
            <a:endParaRPr kumimoji="1" lang="ja-JP" altLang="en-US" sz="1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530279"/>
            <a:ext cx="2998862" cy="460378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530279"/>
            <a:ext cx="2505472" cy="335367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7" name="直線矢印コネクタ 6"/>
          <p:cNvCxnSpPr/>
          <p:nvPr/>
        </p:nvCxnSpPr>
        <p:spPr>
          <a:xfrm>
            <a:off x="1835696" y="2355726"/>
            <a:ext cx="1254251" cy="36004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6012160" y="627534"/>
            <a:ext cx="2900474" cy="954107"/>
          </a:xfrm>
          <a:prstGeom prst="rect">
            <a:avLst/>
          </a:prstGeom>
          <a:noFill/>
        </p:spPr>
        <p:txBody>
          <a:bodyPr wrap="none" rtlCol="0">
            <a:spAutoFit/>
          </a:bodyPr>
          <a:lstStyle/>
          <a:p>
            <a:r>
              <a:rPr lang="en-US" altLang="ja-JP" sz="1400" dirty="0" err="1"/>
              <a:t>a</a:t>
            </a:r>
            <a:r>
              <a:rPr kumimoji="1" lang="en-US" altLang="ja-JP" sz="1400" dirty="0" err="1" smtClean="0"/>
              <a:t>r</a:t>
            </a:r>
            <a:r>
              <a:rPr kumimoji="1" lang="ja-JP" altLang="en-US" sz="1400" dirty="0" smtClean="0"/>
              <a:t>と</a:t>
            </a:r>
            <a:r>
              <a:rPr kumimoji="1" lang="en-US" altLang="ja-JP" sz="1400" dirty="0" err="1" smtClean="0"/>
              <a:t>br</a:t>
            </a:r>
            <a:r>
              <a:rPr lang="ja-JP" altLang="en-US" sz="1400" dirty="0" smtClean="0"/>
              <a:t>の角度差が</a:t>
            </a:r>
            <a:r>
              <a:rPr lang="en-US" altLang="ja-JP" sz="1400" dirty="0" smtClean="0"/>
              <a:t>20°</a:t>
            </a:r>
            <a:r>
              <a:rPr lang="ja-JP" altLang="en-US" sz="1400" dirty="0" smtClean="0"/>
              <a:t>離れたら</a:t>
            </a:r>
            <a:endParaRPr lang="en-US" altLang="ja-JP" sz="1400" dirty="0" smtClean="0"/>
          </a:p>
          <a:p>
            <a:r>
              <a:rPr kumimoji="1" lang="ja-JP" altLang="en-US" sz="1400" dirty="0" smtClean="0"/>
              <a:t>誘導弾の角度を強制的に主人公機</a:t>
            </a:r>
            <a:endParaRPr kumimoji="1" lang="en-US" altLang="ja-JP" sz="1400" dirty="0" smtClean="0"/>
          </a:p>
          <a:p>
            <a:r>
              <a:rPr kumimoji="1" lang="ja-JP" altLang="en-US" sz="1400" dirty="0" smtClean="0"/>
              <a:t>目指すようにしました。</a:t>
            </a:r>
            <a:endParaRPr kumimoji="1" lang="en-US" altLang="ja-JP" sz="1400" dirty="0" smtClean="0"/>
          </a:p>
          <a:p>
            <a:r>
              <a:rPr lang="ja-JP" altLang="en-US" sz="1400" dirty="0"/>
              <a:t>これ</a:t>
            </a:r>
            <a:r>
              <a:rPr lang="ja-JP" altLang="en-US" sz="1400" dirty="0" smtClean="0"/>
              <a:t>でなんとか</a:t>
            </a:r>
            <a:r>
              <a:rPr lang="en-US" altLang="ja-JP" sz="1400" dirty="0" smtClean="0"/>
              <a:t>error</a:t>
            </a:r>
            <a:r>
              <a:rPr lang="ja-JP" altLang="en-US" sz="1400" dirty="0" smtClean="0"/>
              <a:t>は取れました。</a:t>
            </a:r>
            <a:endParaRPr kumimoji="1" lang="ja-JP" altLang="en-US" sz="1400" dirty="0"/>
          </a:p>
        </p:txBody>
      </p:sp>
      <p:sp>
        <p:nvSpPr>
          <p:cNvPr id="10" name="テキスト ボックス 9"/>
          <p:cNvSpPr txBox="1"/>
          <p:nvPr/>
        </p:nvSpPr>
        <p:spPr>
          <a:xfrm>
            <a:off x="5919864" y="3459710"/>
            <a:ext cx="3227102" cy="523220"/>
          </a:xfrm>
          <a:prstGeom prst="rect">
            <a:avLst/>
          </a:prstGeom>
          <a:noFill/>
        </p:spPr>
        <p:txBody>
          <a:bodyPr wrap="none" rtlCol="0">
            <a:spAutoFit/>
          </a:bodyPr>
          <a:lstStyle/>
          <a:p>
            <a:r>
              <a:rPr kumimoji="1" lang="ja-JP" altLang="en-US" sz="1400" dirty="0" smtClean="0"/>
              <a:t>それでは主人公機の</a:t>
            </a:r>
            <a:r>
              <a:rPr kumimoji="1" lang="en-US" altLang="ja-JP" sz="1400" dirty="0" err="1" smtClean="0"/>
              <a:t>Comment</a:t>
            </a:r>
            <a:r>
              <a:rPr lang="en-US" altLang="ja-JP" sz="1400" dirty="0" err="1" smtClean="0"/>
              <a:t>Out</a:t>
            </a:r>
            <a:r>
              <a:rPr lang="ja-JP" altLang="en-US" sz="1400" dirty="0" smtClean="0"/>
              <a:t>してた</a:t>
            </a:r>
            <a:endParaRPr lang="en-US" altLang="ja-JP" sz="1400" dirty="0" smtClean="0"/>
          </a:p>
          <a:p>
            <a:r>
              <a:rPr kumimoji="1" lang="ja-JP" altLang="en-US" sz="1400" dirty="0"/>
              <a:t>部分</a:t>
            </a:r>
            <a:r>
              <a:rPr kumimoji="1" lang="ja-JP" altLang="en-US" sz="1400" dirty="0" smtClean="0"/>
              <a:t>を解除して確認をとりましょう。</a:t>
            </a:r>
            <a:endParaRPr kumimoji="1" lang="ja-JP" altLang="en-US" sz="1400" dirty="0"/>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1247" y="4441294"/>
            <a:ext cx="1512168" cy="64610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3" name="正方形/長方形 12"/>
          <p:cNvSpPr/>
          <p:nvPr/>
        </p:nvSpPr>
        <p:spPr>
          <a:xfrm>
            <a:off x="6008209" y="4155755"/>
            <a:ext cx="974049" cy="276999"/>
          </a:xfrm>
          <a:prstGeom prst="rect">
            <a:avLst/>
          </a:prstGeom>
        </p:spPr>
        <p:txBody>
          <a:bodyPr wrap="none">
            <a:spAutoFit/>
          </a:bodyPr>
          <a:lstStyle/>
          <a:p>
            <a:r>
              <a:rPr lang="en-US" altLang="ja-JP" sz="1200" dirty="0"/>
              <a:t>ObjHero.cpp</a:t>
            </a:r>
            <a:endParaRPr lang="ja-JP" altLang="en-US" sz="1200" dirty="0"/>
          </a:p>
        </p:txBody>
      </p:sp>
    </p:spTree>
    <p:extLst>
      <p:ext uri="{BB962C8B-B14F-4D97-AF65-F5344CB8AC3E}">
        <p14:creationId xmlns:p14="http://schemas.microsoft.com/office/powerpoint/2010/main" val="28090240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28753"/>
            <a:ext cx="5089342" cy="369332"/>
          </a:xfrm>
          <a:prstGeom prst="rect">
            <a:avLst/>
          </a:prstGeom>
          <a:noFill/>
        </p:spPr>
        <p:txBody>
          <a:bodyPr wrap="none" rtlCol="0">
            <a:spAutoFit/>
          </a:bodyPr>
          <a:lstStyle/>
          <a:p>
            <a:r>
              <a:rPr kumimoji="1" lang="ja-JP" altLang="en-US" dirty="0" smtClean="0"/>
              <a:t>・主人公機が死ぬと、とんでもない</a:t>
            </a:r>
            <a:r>
              <a:rPr kumimoji="1" lang="en-US" altLang="ja-JP" dirty="0" smtClean="0"/>
              <a:t>Error</a:t>
            </a:r>
            <a:r>
              <a:rPr kumimoji="1" lang="ja-JP" altLang="en-US" dirty="0" smtClean="0"/>
              <a:t>が発生！？</a:t>
            </a:r>
            <a:endParaRPr kumimoji="1" lang="ja-JP"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9" y="483519"/>
            <a:ext cx="4392488" cy="171214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テキスト ボックス 4"/>
          <p:cNvSpPr txBox="1"/>
          <p:nvPr/>
        </p:nvSpPr>
        <p:spPr>
          <a:xfrm>
            <a:off x="65338" y="2273845"/>
            <a:ext cx="9266511" cy="1384995"/>
          </a:xfrm>
          <a:prstGeom prst="rect">
            <a:avLst/>
          </a:prstGeom>
          <a:noFill/>
        </p:spPr>
        <p:txBody>
          <a:bodyPr wrap="none" rtlCol="0">
            <a:spAutoFit/>
          </a:bodyPr>
          <a:lstStyle/>
          <a:p>
            <a:r>
              <a:rPr kumimoji="1" lang="ja-JP" altLang="en-US" sz="1400" dirty="0" smtClean="0"/>
              <a:t>主人公の</a:t>
            </a:r>
            <a:r>
              <a:rPr kumimoji="1" lang="en-US" altLang="ja-JP" sz="1400" dirty="0" err="1" smtClean="0"/>
              <a:t>CommentOut</a:t>
            </a:r>
            <a:r>
              <a:rPr kumimoji="1" lang="ja-JP" altLang="en-US" sz="1400" dirty="0" smtClean="0"/>
              <a:t>を消すと、上のような</a:t>
            </a:r>
            <a:r>
              <a:rPr kumimoji="1" lang="en-US" altLang="ja-JP" sz="1400" dirty="0" smtClean="0"/>
              <a:t>Error</a:t>
            </a:r>
            <a:r>
              <a:rPr kumimoji="1" lang="ja-JP" altLang="en-US" sz="1400" dirty="0" smtClean="0"/>
              <a:t>が発生します。</a:t>
            </a:r>
            <a:r>
              <a:rPr lang="ja-JP" altLang="en-US" sz="1400" dirty="0" smtClean="0"/>
              <a:t>今回は運良く</a:t>
            </a:r>
            <a:r>
              <a:rPr lang="en-US" altLang="ja-JP" sz="1400" dirty="0" smtClean="0"/>
              <a:t>Error</a:t>
            </a:r>
            <a:r>
              <a:rPr lang="ja-JP" altLang="en-US" sz="1400" dirty="0" smtClean="0"/>
              <a:t>箇所が黄色い矢印で提示されていま</a:t>
            </a:r>
            <a:endParaRPr lang="en-US" altLang="ja-JP" sz="1400" dirty="0" smtClean="0"/>
          </a:p>
          <a:p>
            <a:r>
              <a:rPr lang="ja-JP" altLang="en-US" sz="1400" dirty="0" smtClean="0"/>
              <a:t>す。どうやら、</a:t>
            </a:r>
            <a:r>
              <a:rPr lang="en-US" altLang="ja-JP" sz="1400" dirty="0" err="1" smtClean="0"/>
              <a:t>GetX</a:t>
            </a:r>
            <a:r>
              <a:rPr lang="ja-JP" altLang="en-US" sz="1400" dirty="0" smtClean="0"/>
              <a:t>の部分でこの</a:t>
            </a:r>
            <a:r>
              <a:rPr lang="en-US" altLang="ja-JP" sz="1400" dirty="0" smtClean="0"/>
              <a:t>Error</a:t>
            </a:r>
            <a:r>
              <a:rPr lang="ja-JP" altLang="en-US" sz="1400" dirty="0" smtClean="0"/>
              <a:t>が発生してるが</a:t>
            </a:r>
            <a:r>
              <a:rPr lang="en-US" altLang="ja-JP" sz="1400" dirty="0" err="1" smtClean="0"/>
              <a:t>MessageBox</a:t>
            </a:r>
            <a:r>
              <a:rPr lang="ja-JP" altLang="en-US" sz="1400" dirty="0" smtClean="0"/>
              <a:t>を見ていると</a:t>
            </a:r>
            <a:r>
              <a:rPr lang="ja-JP" altLang="en-US" sz="1400" dirty="0" smtClean="0">
                <a:solidFill>
                  <a:srgbClr val="FF0000"/>
                </a:solidFill>
              </a:rPr>
              <a:t>「ハンドルされていない」や「アクセス違反」</a:t>
            </a:r>
            <a:endParaRPr lang="en-US" altLang="ja-JP" sz="1400" dirty="0" smtClean="0">
              <a:solidFill>
                <a:srgbClr val="FF0000"/>
              </a:solidFill>
            </a:endParaRPr>
          </a:p>
          <a:p>
            <a:r>
              <a:rPr kumimoji="1" lang="ja-JP" altLang="en-US" sz="1400" dirty="0" smtClean="0"/>
              <a:t>と言う言葉が出てきます。</a:t>
            </a:r>
            <a:endParaRPr kumimoji="1" lang="en-US" altLang="ja-JP" sz="1400" dirty="0" smtClean="0"/>
          </a:p>
          <a:p>
            <a:endParaRPr lang="en-US" altLang="ja-JP" sz="1400" dirty="0"/>
          </a:p>
          <a:p>
            <a:r>
              <a:rPr kumimoji="1" lang="ja-JP" altLang="en-US" sz="1400" dirty="0" smtClean="0"/>
              <a:t>要するに、</a:t>
            </a:r>
            <a:r>
              <a:rPr kumimoji="1" lang="en-US" altLang="ja-JP" sz="1400" dirty="0" err="1" smtClean="0"/>
              <a:t>GetX</a:t>
            </a:r>
            <a:r>
              <a:rPr kumimoji="1" lang="ja-JP" altLang="en-US" sz="1400" dirty="0" smtClean="0"/>
              <a:t>の</a:t>
            </a:r>
            <a:r>
              <a:rPr kumimoji="1" lang="en-US" altLang="ja-JP" sz="1400" dirty="0" err="1" smtClean="0"/>
              <a:t>m_x</a:t>
            </a:r>
            <a:r>
              <a:rPr kumimoji="1" lang="ja-JP" altLang="en-US" sz="1400" dirty="0" smtClean="0"/>
              <a:t>を触れようとしたけど、</a:t>
            </a:r>
            <a:r>
              <a:rPr kumimoji="1" lang="en-US" altLang="ja-JP" sz="1400" dirty="0" smtClean="0"/>
              <a:t>Memory</a:t>
            </a:r>
            <a:r>
              <a:rPr kumimoji="1" lang="ja-JP" altLang="en-US" sz="1400" dirty="0" smtClean="0"/>
              <a:t>上にそのような変数が存在しないと言っています。</a:t>
            </a:r>
            <a:endParaRPr kumimoji="1" lang="en-US" altLang="ja-JP" sz="1400" dirty="0" smtClean="0"/>
          </a:p>
          <a:p>
            <a:r>
              <a:rPr lang="ja-JP" altLang="en-US" sz="1400" dirty="0" smtClean="0"/>
              <a:t>主人公が死ぬと</a:t>
            </a:r>
            <a:r>
              <a:rPr lang="en-US" altLang="ja-JP" sz="1400" dirty="0" smtClean="0"/>
              <a:t>Memory</a:t>
            </a:r>
            <a:r>
              <a:rPr lang="ja-JP" altLang="en-US" sz="1400" dirty="0" smtClean="0"/>
              <a:t>から主人公機の</a:t>
            </a:r>
            <a:r>
              <a:rPr lang="en-US" altLang="ja-JP" sz="1400" dirty="0" smtClean="0"/>
              <a:t>Memory</a:t>
            </a:r>
            <a:r>
              <a:rPr lang="ja-JP" altLang="en-US" sz="1400" dirty="0" smtClean="0"/>
              <a:t>が消滅するのに</a:t>
            </a:r>
            <a:r>
              <a:rPr lang="en-US" altLang="ja-JP" sz="1400" dirty="0" err="1" smtClean="0"/>
              <a:t>GetX</a:t>
            </a:r>
            <a:r>
              <a:rPr lang="ja-JP" altLang="en-US" sz="1400" dirty="0" smtClean="0"/>
              <a:t>で</a:t>
            </a:r>
            <a:r>
              <a:rPr lang="en-US" altLang="ja-JP" sz="1400" dirty="0" err="1" smtClean="0"/>
              <a:t>m_x</a:t>
            </a:r>
            <a:r>
              <a:rPr lang="ja-JP" altLang="en-US" sz="1400" dirty="0" smtClean="0"/>
              <a:t>から値を取ろうとしてるのが問題ってことです</a:t>
            </a:r>
            <a:endParaRPr kumimoji="1" lang="ja-JP" altLang="en-US" sz="1400"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3658840"/>
            <a:ext cx="3381375" cy="5715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テキスト ボックス 5"/>
          <p:cNvSpPr txBox="1"/>
          <p:nvPr/>
        </p:nvSpPr>
        <p:spPr>
          <a:xfrm>
            <a:off x="138798" y="4290069"/>
            <a:ext cx="8773299" cy="307777"/>
          </a:xfrm>
          <a:prstGeom prst="rect">
            <a:avLst/>
          </a:prstGeom>
          <a:noFill/>
        </p:spPr>
        <p:txBody>
          <a:bodyPr wrap="none" rtlCol="0">
            <a:spAutoFit/>
          </a:bodyPr>
          <a:lstStyle/>
          <a:p>
            <a:r>
              <a:rPr kumimoji="1" lang="ja-JP" altLang="en-US" sz="1400" dirty="0" smtClean="0">
                <a:solidFill>
                  <a:srgbClr val="FF0000"/>
                </a:solidFill>
              </a:rPr>
              <a:t>問題はココ！　</a:t>
            </a:r>
            <a:r>
              <a:rPr lang="en-US" altLang="ja-JP" sz="1400" dirty="0">
                <a:solidFill>
                  <a:srgbClr val="FF0000"/>
                </a:solidFill>
              </a:rPr>
              <a:t> </a:t>
            </a:r>
            <a:r>
              <a:rPr lang="en-US" altLang="ja-JP" sz="1400" dirty="0" err="1">
                <a:solidFill>
                  <a:srgbClr val="FF0000"/>
                </a:solidFill>
              </a:rPr>
              <a:t>GetObj</a:t>
            </a:r>
            <a:r>
              <a:rPr lang="ja-JP" altLang="en-US" sz="1400" dirty="0" smtClean="0">
                <a:solidFill>
                  <a:srgbClr val="FF0000"/>
                </a:solidFill>
              </a:rPr>
              <a:t>で</a:t>
            </a:r>
            <a:r>
              <a:rPr lang="en-US" altLang="ja-JP" sz="1400" dirty="0" smtClean="0">
                <a:solidFill>
                  <a:srgbClr val="FF0000"/>
                </a:solidFill>
              </a:rPr>
              <a:t>OBJ_HERO</a:t>
            </a:r>
            <a:r>
              <a:rPr kumimoji="1" lang="ja-JP" altLang="en-US" sz="1400" dirty="0" smtClean="0">
                <a:solidFill>
                  <a:srgbClr val="FF0000"/>
                </a:solidFill>
              </a:rPr>
              <a:t>を探しても主人公機が死んだため、発見できず。</a:t>
            </a:r>
            <a:r>
              <a:rPr lang="en-US" altLang="ja-JP" sz="1400" dirty="0" err="1">
                <a:solidFill>
                  <a:srgbClr val="FF0000"/>
                </a:solidFill>
              </a:rPr>
              <a:t>n</a:t>
            </a:r>
            <a:r>
              <a:rPr kumimoji="1" lang="en-US" altLang="ja-JP" sz="1400" dirty="0" err="1" smtClean="0">
                <a:solidFill>
                  <a:srgbClr val="FF0000"/>
                </a:solidFill>
              </a:rPr>
              <a:t>ullptr</a:t>
            </a:r>
            <a:r>
              <a:rPr kumimoji="1" lang="ja-JP" altLang="en-US" sz="1400" dirty="0" smtClean="0">
                <a:solidFill>
                  <a:srgbClr val="FF0000"/>
                </a:solidFill>
              </a:rPr>
              <a:t>を</a:t>
            </a:r>
            <a:r>
              <a:rPr lang="ja-JP" altLang="en-US" sz="1400" dirty="0">
                <a:solidFill>
                  <a:srgbClr val="FF0000"/>
                </a:solidFill>
              </a:rPr>
              <a:t>返して</a:t>
            </a:r>
            <a:r>
              <a:rPr lang="ja-JP" altLang="en-US" sz="1400" dirty="0" smtClean="0">
                <a:solidFill>
                  <a:srgbClr val="FF0000"/>
                </a:solidFill>
              </a:rPr>
              <a:t>いたところです。</a:t>
            </a:r>
            <a:endParaRPr kumimoji="1" lang="ja-JP" altLang="en-US" sz="1400" dirty="0">
              <a:solidFill>
                <a:srgbClr val="FF0000"/>
              </a:solidFill>
            </a:endParaRPr>
          </a:p>
        </p:txBody>
      </p:sp>
    </p:spTree>
    <p:extLst>
      <p:ext uri="{BB962C8B-B14F-4D97-AF65-F5344CB8AC3E}">
        <p14:creationId xmlns:p14="http://schemas.microsoft.com/office/powerpoint/2010/main" val="1571183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23661" y="10820"/>
            <a:ext cx="1573957" cy="369332"/>
          </a:xfrm>
          <a:prstGeom prst="rect">
            <a:avLst/>
          </a:prstGeom>
          <a:noFill/>
        </p:spPr>
        <p:txBody>
          <a:bodyPr wrap="none" rtlCol="0">
            <a:spAutoFit/>
          </a:bodyPr>
          <a:lstStyle/>
          <a:p>
            <a:r>
              <a:rPr kumimoji="1" lang="ja-JP" altLang="en-US" dirty="0" smtClean="0"/>
              <a:t>・</a:t>
            </a:r>
            <a:r>
              <a:rPr kumimoji="1" lang="en-US" altLang="ja-JP" dirty="0" smtClean="0"/>
              <a:t>Error</a:t>
            </a:r>
            <a:r>
              <a:rPr kumimoji="1" lang="ja-JP" altLang="en-US" dirty="0" smtClean="0"/>
              <a:t>を消す。</a:t>
            </a:r>
            <a:endParaRPr kumimoji="1" lang="ja-JP"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380152"/>
            <a:ext cx="2660285" cy="463987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6" name="直線矢印コネクタ 5"/>
          <p:cNvCxnSpPr/>
          <p:nvPr/>
        </p:nvCxnSpPr>
        <p:spPr>
          <a:xfrm flipH="1">
            <a:off x="2627784" y="380152"/>
            <a:ext cx="814036" cy="67943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flipH="1" flipV="1">
            <a:off x="573552" y="4948014"/>
            <a:ext cx="2461250" cy="1"/>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flipH="1" flipV="1">
            <a:off x="2997795" y="763695"/>
            <a:ext cx="33954" cy="4220324"/>
          </a:xfrm>
          <a:prstGeom prst="line">
            <a:avLst/>
          </a:prstGeom>
          <a:ln w="60325">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3441820" y="163531"/>
            <a:ext cx="4848187" cy="1200329"/>
          </a:xfrm>
          <a:prstGeom prst="rect">
            <a:avLst/>
          </a:prstGeom>
          <a:noFill/>
        </p:spPr>
        <p:txBody>
          <a:bodyPr wrap="none" rtlCol="0">
            <a:spAutoFit/>
          </a:bodyPr>
          <a:lstStyle/>
          <a:p>
            <a:r>
              <a:rPr kumimoji="1" lang="ja-JP" altLang="en-US" dirty="0" smtClean="0"/>
              <a:t>追加：</a:t>
            </a:r>
            <a:r>
              <a:rPr kumimoji="1" lang="en-US" altLang="ja-JP" dirty="0" err="1" smtClean="0"/>
              <a:t>GetObj</a:t>
            </a:r>
            <a:r>
              <a:rPr kumimoji="1" lang="ja-JP" altLang="en-US" dirty="0" smtClean="0"/>
              <a:t>で</a:t>
            </a:r>
            <a:r>
              <a:rPr kumimoji="1" lang="en-US" altLang="ja-JP" dirty="0" smtClean="0"/>
              <a:t>Object</a:t>
            </a:r>
            <a:r>
              <a:rPr kumimoji="1" lang="ja-JP" altLang="en-US" dirty="0" smtClean="0"/>
              <a:t>を発見できなかった場合は</a:t>
            </a:r>
            <a:endParaRPr kumimoji="1" lang="en-US" altLang="ja-JP" dirty="0" smtClean="0"/>
          </a:p>
          <a:p>
            <a:r>
              <a:rPr lang="en-US" altLang="ja-JP" dirty="0" err="1"/>
              <a:t>n</a:t>
            </a:r>
            <a:r>
              <a:rPr lang="en-US" altLang="ja-JP" dirty="0" err="1" smtClean="0"/>
              <a:t>ullptr</a:t>
            </a:r>
            <a:r>
              <a:rPr lang="ja-JP" altLang="en-US" dirty="0" smtClean="0"/>
              <a:t>を返すので</a:t>
            </a:r>
            <a:r>
              <a:rPr lang="en-US" altLang="ja-JP" dirty="0" smtClean="0"/>
              <a:t>if</a:t>
            </a:r>
            <a:r>
              <a:rPr lang="ja-JP" altLang="en-US" dirty="0" smtClean="0"/>
              <a:t>文で、</a:t>
            </a:r>
            <a:r>
              <a:rPr lang="en-US" altLang="ja-JP" dirty="0" err="1" smtClean="0"/>
              <a:t>nullptr</a:t>
            </a:r>
            <a:r>
              <a:rPr lang="ja-JP" altLang="en-US" dirty="0" smtClean="0"/>
              <a:t>でない場合のみ</a:t>
            </a:r>
            <a:endParaRPr lang="en-US" altLang="ja-JP" dirty="0" smtClean="0"/>
          </a:p>
          <a:p>
            <a:r>
              <a:rPr kumimoji="1" lang="ja-JP" altLang="en-US" dirty="0"/>
              <a:t>計算</a:t>
            </a:r>
            <a:r>
              <a:rPr kumimoji="1" lang="ja-JP" altLang="en-US" dirty="0" smtClean="0"/>
              <a:t>をするように例外処理を加えた。</a:t>
            </a:r>
            <a:endParaRPr kumimoji="1" lang="en-US" altLang="ja-JP" dirty="0" smtClean="0"/>
          </a:p>
          <a:p>
            <a:r>
              <a:rPr lang="ja-JP" altLang="en-US" dirty="0"/>
              <a:t>これ</a:t>
            </a:r>
            <a:r>
              <a:rPr lang="ja-JP" altLang="en-US" dirty="0" smtClean="0"/>
              <a:t>で、</a:t>
            </a:r>
            <a:r>
              <a:rPr lang="en-US" altLang="ja-JP" dirty="0" smtClean="0"/>
              <a:t>Error</a:t>
            </a:r>
            <a:r>
              <a:rPr lang="ja-JP" altLang="en-US" dirty="0" smtClean="0"/>
              <a:t>が解消されました。</a:t>
            </a:r>
            <a:endParaRPr kumimoji="1" lang="ja-JP" altLang="en-US" dirty="0"/>
          </a:p>
        </p:txBody>
      </p:sp>
      <p:sp>
        <p:nvSpPr>
          <p:cNvPr id="17" name="テキスト ボックス 16"/>
          <p:cNvSpPr txBox="1"/>
          <p:nvPr/>
        </p:nvSpPr>
        <p:spPr>
          <a:xfrm>
            <a:off x="3031749" y="1522686"/>
            <a:ext cx="5195653" cy="369332"/>
          </a:xfrm>
          <a:prstGeom prst="rect">
            <a:avLst/>
          </a:prstGeom>
          <a:noFill/>
        </p:spPr>
        <p:txBody>
          <a:bodyPr wrap="none" rtlCol="0">
            <a:spAutoFit/>
          </a:bodyPr>
          <a:lstStyle/>
          <a:p>
            <a:r>
              <a:rPr lang="ja-JP" altLang="en-US" dirty="0" smtClean="0"/>
              <a:t>・動きは角度通りになったので描画部分も</a:t>
            </a:r>
            <a:r>
              <a:rPr lang="ja-JP" altLang="en-US" dirty="0"/>
              <a:t>更新</a:t>
            </a:r>
            <a:r>
              <a:rPr lang="ja-JP" altLang="en-US" dirty="0" smtClean="0"/>
              <a:t>しよう</a:t>
            </a:r>
            <a:endParaRPr lang="en-US" altLang="ja-JP" dirty="0" smtClean="0"/>
          </a:p>
        </p:txBody>
      </p:sp>
      <p:sp>
        <p:nvSpPr>
          <p:cNvPr id="10" name="テキスト ボックス 9"/>
          <p:cNvSpPr txBox="1"/>
          <p:nvPr/>
        </p:nvSpPr>
        <p:spPr>
          <a:xfrm>
            <a:off x="3154109" y="4772962"/>
            <a:ext cx="5122556" cy="307777"/>
          </a:xfrm>
          <a:prstGeom prst="rect">
            <a:avLst/>
          </a:prstGeom>
          <a:noFill/>
        </p:spPr>
        <p:txBody>
          <a:bodyPr wrap="none" rtlCol="0">
            <a:spAutoFit/>
          </a:bodyPr>
          <a:lstStyle/>
          <a:p>
            <a:r>
              <a:rPr kumimoji="1" lang="ja-JP" altLang="en-US" sz="1400" dirty="0" smtClean="0"/>
              <a:t>追加：変数</a:t>
            </a:r>
            <a:r>
              <a:rPr kumimoji="1" lang="en-US" altLang="ja-JP" sz="1400" dirty="0" smtClean="0"/>
              <a:t>r</a:t>
            </a:r>
            <a:r>
              <a:rPr kumimoji="1" lang="ja-JP" altLang="en-US" sz="1400" dirty="0" smtClean="0"/>
              <a:t>を宣言し、角度を求めて描画</a:t>
            </a:r>
            <a:r>
              <a:rPr kumimoji="1" lang="en-US" altLang="ja-JP" sz="1400" dirty="0" smtClean="0"/>
              <a:t>method</a:t>
            </a:r>
            <a:r>
              <a:rPr kumimoji="1" lang="ja-JP" altLang="en-US" sz="1400" dirty="0" smtClean="0"/>
              <a:t>で使用しましょう。</a:t>
            </a:r>
            <a:endParaRPr kumimoji="1" lang="ja-JP" altLang="en-US" sz="1400" dirty="0"/>
          </a:p>
        </p:txBody>
      </p:sp>
      <p:pic>
        <p:nvPicPr>
          <p:cNvPr id="14" name="図 13"/>
          <p:cNvPicPr>
            <a:picLocks noChangeAspect="1"/>
          </p:cNvPicPr>
          <p:nvPr/>
        </p:nvPicPr>
        <p:blipFill>
          <a:blip r:embed="rId3"/>
          <a:stretch>
            <a:fillRect/>
          </a:stretch>
        </p:blipFill>
        <p:spPr>
          <a:xfrm>
            <a:off x="3179692" y="1872398"/>
            <a:ext cx="3780870" cy="2920184"/>
          </a:xfrm>
          <a:prstGeom prst="rect">
            <a:avLst/>
          </a:prstGeom>
          <a:ln>
            <a:solidFill>
              <a:schemeClr val="tx1"/>
            </a:solidFill>
          </a:ln>
        </p:spPr>
      </p:pic>
      <p:cxnSp>
        <p:nvCxnSpPr>
          <p:cNvPr id="20" name="直線矢印コネクタ 19"/>
          <p:cNvCxnSpPr/>
          <p:nvPr/>
        </p:nvCxnSpPr>
        <p:spPr>
          <a:xfrm flipH="1" flipV="1">
            <a:off x="4355979" y="1941842"/>
            <a:ext cx="3278237" cy="67332"/>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flipH="1">
            <a:off x="6986145" y="2688592"/>
            <a:ext cx="648071" cy="42604"/>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p:nvPr/>
        </p:nvCxnSpPr>
        <p:spPr>
          <a:xfrm flipH="1">
            <a:off x="5508104" y="3651870"/>
            <a:ext cx="2088233" cy="936104"/>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V="1">
            <a:off x="7577005" y="1998136"/>
            <a:ext cx="65817" cy="2774826"/>
          </a:xfrm>
          <a:prstGeom prst="line">
            <a:avLst/>
          </a:prstGeom>
          <a:ln w="6032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777680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51855"/>
            <a:ext cx="6148991" cy="369332"/>
          </a:xfrm>
          <a:prstGeom prst="rect">
            <a:avLst/>
          </a:prstGeom>
          <a:noFill/>
        </p:spPr>
        <p:txBody>
          <a:bodyPr wrap="none" rtlCol="0">
            <a:spAutoFit/>
          </a:bodyPr>
          <a:lstStyle/>
          <a:p>
            <a:r>
              <a:rPr kumimoji="1" lang="ja-JP" altLang="en-US" dirty="0" smtClean="0"/>
              <a:t>・誘導弾は完成だけど、同じ</a:t>
            </a:r>
            <a:r>
              <a:rPr lang="en-US" altLang="ja-JP" dirty="0" smtClean="0"/>
              <a:t>Program</a:t>
            </a:r>
            <a:r>
              <a:rPr lang="ja-JP" altLang="en-US" dirty="0" smtClean="0"/>
              <a:t>があるので関数化しよう。</a:t>
            </a:r>
            <a:endParaRPr kumimoji="1" lang="ja-JP" altLang="en-US" dirty="0"/>
          </a:p>
        </p:txBody>
      </p:sp>
      <p:pic>
        <p:nvPicPr>
          <p:cNvPr id="5" name="図 4"/>
          <p:cNvPicPr>
            <a:picLocks noChangeAspect="1"/>
          </p:cNvPicPr>
          <p:nvPr/>
        </p:nvPicPr>
        <p:blipFill>
          <a:blip r:embed="rId2"/>
          <a:stretch>
            <a:fillRect/>
          </a:stretch>
        </p:blipFill>
        <p:spPr>
          <a:xfrm>
            <a:off x="251520" y="524365"/>
            <a:ext cx="4695825" cy="1066800"/>
          </a:xfrm>
          <a:prstGeom prst="rect">
            <a:avLst/>
          </a:prstGeom>
          <a:ln>
            <a:solidFill>
              <a:schemeClr val="tx1"/>
            </a:solidFill>
          </a:ln>
        </p:spPr>
      </p:pic>
      <p:sp>
        <p:nvSpPr>
          <p:cNvPr id="6" name="テキスト ボックス 5"/>
          <p:cNvSpPr txBox="1"/>
          <p:nvPr/>
        </p:nvSpPr>
        <p:spPr>
          <a:xfrm>
            <a:off x="3851920" y="1611086"/>
            <a:ext cx="3005951" cy="307777"/>
          </a:xfrm>
          <a:prstGeom prst="rect">
            <a:avLst/>
          </a:prstGeom>
          <a:noFill/>
        </p:spPr>
        <p:txBody>
          <a:bodyPr wrap="none" rtlCol="0">
            <a:spAutoFit/>
          </a:bodyPr>
          <a:lstStyle/>
          <a:p>
            <a:r>
              <a:rPr kumimoji="1" lang="ja-JP" altLang="en-US" sz="1400" dirty="0" smtClean="0"/>
              <a:t>利用率が高そうなので関数化します。</a:t>
            </a:r>
            <a:endParaRPr kumimoji="1" lang="ja-JP" altLang="en-US" sz="1400" dirty="0"/>
          </a:p>
        </p:txBody>
      </p:sp>
      <p:pic>
        <p:nvPicPr>
          <p:cNvPr id="7" name="図 6"/>
          <p:cNvPicPr>
            <a:picLocks noChangeAspect="1"/>
          </p:cNvPicPr>
          <p:nvPr/>
        </p:nvPicPr>
        <p:blipFill>
          <a:blip r:embed="rId3"/>
          <a:stretch>
            <a:fillRect/>
          </a:stretch>
        </p:blipFill>
        <p:spPr>
          <a:xfrm>
            <a:off x="251520" y="2211710"/>
            <a:ext cx="3942438" cy="2729879"/>
          </a:xfrm>
          <a:prstGeom prst="rect">
            <a:avLst/>
          </a:prstGeom>
          <a:ln>
            <a:solidFill>
              <a:schemeClr val="tx1"/>
            </a:solidFill>
          </a:ln>
        </p:spPr>
      </p:pic>
      <p:sp>
        <p:nvSpPr>
          <p:cNvPr id="8" name="正方形/長方形 7"/>
          <p:cNvSpPr/>
          <p:nvPr/>
        </p:nvSpPr>
        <p:spPr>
          <a:xfrm>
            <a:off x="231268" y="1914790"/>
            <a:ext cx="1311578" cy="276999"/>
          </a:xfrm>
          <a:prstGeom prst="rect">
            <a:avLst/>
          </a:prstGeom>
        </p:spPr>
        <p:txBody>
          <a:bodyPr wrap="none">
            <a:spAutoFit/>
          </a:bodyPr>
          <a:lstStyle/>
          <a:p>
            <a:r>
              <a:rPr lang="ja-JP" altLang="en-US" sz="1200" dirty="0"/>
              <a:t>UtilityModule.cpp</a:t>
            </a:r>
          </a:p>
        </p:txBody>
      </p:sp>
      <p:pic>
        <p:nvPicPr>
          <p:cNvPr id="9" name="図 8"/>
          <p:cNvPicPr>
            <a:picLocks noChangeAspect="1"/>
          </p:cNvPicPr>
          <p:nvPr/>
        </p:nvPicPr>
        <p:blipFill>
          <a:blip r:embed="rId4"/>
          <a:stretch>
            <a:fillRect/>
          </a:stretch>
        </p:blipFill>
        <p:spPr>
          <a:xfrm>
            <a:off x="4355976" y="2216111"/>
            <a:ext cx="4155554" cy="971269"/>
          </a:xfrm>
          <a:prstGeom prst="rect">
            <a:avLst/>
          </a:prstGeom>
          <a:ln>
            <a:solidFill>
              <a:schemeClr val="tx1"/>
            </a:solidFill>
          </a:ln>
        </p:spPr>
      </p:pic>
      <p:sp>
        <p:nvSpPr>
          <p:cNvPr id="10" name="正方形/長方形 9"/>
          <p:cNvSpPr/>
          <p:nvPr/>
        </p:nvSpPr>
        <p:spPr>
          <a:xfrm>
            <a:off x="4356893" y="1914789"/>
            <a:ext cx="1165704" cy="276999"/>
          </a:xfrm>
          <a:prstGeom prst="rect">
            <a:avLst/>
          </a:prstGeom>
        </p:spPr>
        <p:txBody>
          <a:bodyPr wrap="none">
            <a:spAutoFit/>
          </a:bodyPr>
          <a:lstStyle/>
          <a:p>
            <a:r>
              <a:rPr lang="ja-JP" altLang="en-US" sz="1200" dirty="0"/>
              <a:t>UtilityModule</a:t>
            </a:r>
            <a:r>
              <a:rPr lang="ja-JP" altLang="en-US" sz="1200" dirty="0" smtClean="0"/>
              <a:t>.</a:t>
            </a:r>
            <a:r>
              <a:rPr lang="en-US" altLang="ja-JP" sz="1200" dirty="0"/>
              <a:t>h</a:t>
            </a:r>
            <a:endParaRPr lang="ja-JP" altLang="en-US" sz="1200" dirty="0"/>
          </a:p>
        </p:txBody>
      </p:sp>
      <p:cxnSp>
        <p:nvCxnSpPr>
          <p:cNvPr id="11" name="直線矢印コネクタ 10"/>
          <p:cNvCxnSpPr/>
          <p:nvPr/>
        </p:nvCxnSpPr>
        <p:spPr>
          <a:xfrm>
            <a:off x="3707904" y="1422522"/>
            <a:ext cx="50060" cy="492267"/>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4355976" y="4633812"/>
            <a:ext cx="3126177" cy="307777"/>
          </a:xfrm>
          <a:prstGeom prst="rect">
            <a:avLst/>
          </a:prstGeom>
          <a:noFill/>
        </p:spPr>
        <p:txBody>
          <a:bodyPr wrap="none" rtlCol="0">
            <a:spAutoFit/>
          </a:bodyPr>
          <a:lstStyle/>
          <a:p>
            <a:r>
              <a:rPr lang="ja-JP" altLang="en-US" sz="1400" dirty="0" smtClean="0"/>
              <a:t>関数</a:t>
            </a:r>
            <a:r>
              <a:rPr lang="ja-JP" altLang="en-US" sz="1400" dirty="0"/>
              <a:t>化</a:t>
            </a:r>
            <a:r>
              <a:rPr lang="ja-JP" altLang="en-US" sz="1400" dirty="0" smtClean="0"/>
              <a:t>したので最後にしようしましょう。</a:t>
            </a:r>
            <a:endParaRPr kumimoji="1" lang="ja-JP" altLang="en-US" sz="1400" dirty="0"/>
          </a:p>
        </p:txBody>
      </p:sp>
    </p:spTree>
    <p:extLst>
      <p:ext uri="{BB962C8B-B14F-4D97-AF65-F5344CB8AC3E}">
        <p14:creationId xmlns:p14="http://schemas.microsoft.com/office/powerpoint/2010/main" val="39667573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250838" y="578210"/>
            <a:ext cx="3565575" cy="2569604"/>
          </a:xfrm>
          <a:prstGeom prst="rect">
            <a:avLst/>
          </a:prstGeom>
          <a:ln>
            <a:solidFill>
              <a:schemeClr val="tx1"/>
            </a:solidFill>
          </a:ln>
        </p:spPr>
      </p:pic>
      <p:sp>
        <p:nvSpPr>
          <p:cNvPr id="5" name="テキスト ボックス 4"/>
          <p:cNvSpPr txBox="1"/>
          <p:nvPr/>
        </p:nvSpPr>
        <p:spPr>
          <a:xfrm>
            <a:off x="-36250" y="0"/>
            <a:ext cx="3067186" cy="307777"/>
          </a:xfrm>
          <a:prstGeom prst="rect">
            <a:avLst/>
          </a:prstGeom>
          <a:noFill/>
        </p:spPr>
        <p:txBody>
          <a:bodyPr wrap="none" rtlCol="0">
            <a:spAutoFit/>
          </a:bodyPr>
          <a:lstStyle/>
          <a:p>
            <a:r>
              <a:rPr kumimoji="1" lang="ja-JP" altLang="en-US" sz="1400" dirty="0" smtClean="0"/>
              <a:t>・関数化した</a:t>
            </a:r>
            <a:r>
              <a:rPr kumimoji="1" lang="en-US" altLang="ja-JP" sz="1400" dirty="0" smtClean="0"/>
              <a:t>GetAtan2Angle</a:t>
            </a:r>
            <a:r>
              <a:rPr kumimoji="1" lang="ja-JP" altLang="en-US" sz="1400" dirty="0" smtClean="0"/>
              <a:t>を使用する</a:t>
            </a:r>
            <a:endParaRPr kumimoji="1" lang="en-US" altLang="ja-JP" sz="1400" dirty="0" smtClean="0"/>
          </a:p>
        </p:txBody>
      </p:sp>
      <p:pic>
        <p:nvPicPr>
          <p:cNvPr id="6" name="図 5"/>
          <p:cNvPicPr>
            <a:picLocks noChangeAspect="1"/>
          </p:cNvPicPr>
          <p:nvPr/>
        </p:nvPicPr>
        <p:blipFill>
          <a:blip r:embed="rId3"/>
          <a:stretch>
            <a:fillRect/>
          </a:stretch>
        </p:blipFill>
        <p:spPr>
          <a:xfrm>
            <a:off x="251520" y="3147814"/>
            <a:ext cx="3565575" cy="1919067"/>
          </a:xfrm>
          <a:prstGeom prst="rect">
            <a:avLst/>
          </a:prstGeom>
          <a:ln>
            <a:solidFill>
              <a:schemeClr val="tx1"/>
            </a:solidFill>
          </a:ln>
        </p:spPr>
      </p:pic>
      <p:cxnSp>
        <p:nvCxnSpPr>
          <p:cNvPr id="7" name="直線矢印コネクタ 6"/>
          <p:cNvCxnSpPr/>
          <p:nvPr/>
        </p:nvCxnSpPr>
        <p:spPr>
          <a:xfrm flipH="1">
            <a:off x="3037578" y="2256406"/>
            <a:ext cx="1297280" cy="27006"/>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14" idx="1"/>
          </p:cNvCxnSpPr>
          <p:nvPr/>
        </p:nvCxnSpPr>
        <p:spPr>
          <a:xfrm flipH="1">
            <a:off x="3410078" y="2252635"/>
            <a:ext cx="897886" cy="439519"/>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14" idx="1"/>
          </p:cNvCxnSpPr>
          <p:nvPr/>
        </p:nvCxnSpPr>
        <p:spPr>
          <a:xfrm flipH="1">
            <a:off x="3380150" y="2252635"/>
            <a:ext cx="927814" cy="2191323"/>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正方形/長方形 12"/>
          <p:cNvSpPr/>
          <p:nvPr/>
        </p:nvSpPr>
        <p:spPr>
          <a:xfrm>
            <a:off x="179512" y="304494"/>
            <a:ext cx="1599540" cy="276999"/>
          </a:xfrm>
          <a:prstGeom prst="rect">
            <a:avLst/>
          </a:prstGeom>
        </p:spPr>
        <p:txBody>
          <a:bodyPr wrap="none">
            <a:spAutoFit/>
          </a:bodyPr>
          <a:lstStyle/>
          <a:p>
            <a:r>
              <a:rPr lang="ja-JP" altLang="en-US" sz="1200" dirty="0"/>
              <a:t>CObjHomingBullet.cpp</a:t>
            </a:r>
          </a:p>
        </p:txBody>
      </p:sp>
      <p:sp>
        <p:nvSpPr>
          <p:cNvPr id="14" name="正方形/長方形 13"/>
          <p:cNvSpPr/>
          <p:nvPr/>
        </p:nvSpPr>
        <p:spPr>
          <a:xfrm>
            <a:off x="4307964" y="2098746"/>
            <a:ext cx="1463862" cy="307777"/>
          </a:xfrm>
          <a:prstGeom prst="rect">
            <a:avLst/>
          </a:prstGeom>
        </p:spPr>
        <p:txBody>
          <a:bodyPr wrap="none">
            <a:spAutoFit/>
          </a:bodyPr>
          <a:lstStyle/>
          <a:p>
            <a:r>
              <a:rPr lang="ja-JP" altLang="en-US" sz="1400" dirty="0" smtClean="0"/>
              <a:t>更新：関数にした</a:t>
            </a:r>
            <a:endParaRPr lang="ja-JP" altLang="en-US" sz="1400" dirty="0"/>
          </a:p>
        </p:txBody>
      </p:sp>
    </p:spTree>
    <p:extLst>
      <p:ext uri="{BB962C8B-B14F-4D97-AF65-F5344CB8AC3E}">
        <p14:creationId xmlns:p14="http://schemas.microsoft.com/office/powerpoint/2010/main" val="6632782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6033383" cy="369332"/>
          </a:xfrm>
          <a:prstGeom prst="rect">
            <a:avLst/>
          </a:prstGeom>
          <a:noFill/>
        </p:spPr>
        <p:txBody>
          <a:bodyPr wrap="none" rtlCol="0">
            <a:spAutoFit/>
          </a:bodyPr>
          <a:lstStyle/>
          <a:p>
            <a:r>
              <a:rPr kumimoji="1" lang="ja-JP" altLang="en-US" dirty="0" smtClean="0"/>
              <a:t>・</a:t>
            </a:r>
            <a:r>
              <a:rPr kumimoji="1" lang="en-US" altLang="ja-JP" dirty="0" smtClean="0"/>
              <a:t>Test</a:t>
            </a:r>
            <a:r>
              <a:rPr kumimoji="1" lang="ja-JP" altLang="en-US" dirty="0" smtClean="0"/>
              <a:t>用誘導弾を破棄して、誘導弾を撃つ敵機に搭載させる。</a:t>
            </a:r>
            <a:endParaRPr kumimoji="1" lang="ja-JP" altLang="en-US" dirty="0"/>
          </a:p>
        </p:txBody>
      </p:sp>
      <p:pic>
        <p:nvPicPr>
          <p:cNvPr id="5" name="図 4"/>
          <p:cNvPicPr>
            <a:picLocks noChangeAspect="1"/>
          </p:cNvPicPr>
          <p:nvPr/>
        </p:nvPicPr>
        <p:blipFill>
          <a:blip r:embed="rId2"/>
          <a:stretch>
            <a:fillRect/>
          </a:stretch>
        </p:blipFill>
        <p:spPr>
          <a:xfrm>
            <a:off x="109792" y="627534"/>
            <a:ext cx="3744416" cy="1652192"/>
          </a:xfrm>
          <a:prstGeom prst="rect">
            <a:avLst/>
          </a:prstGeom>
          <a:ln>
            <a:solidFill>
              <a:schemeClr val="tx1"/>
            </a:solidFill>
          </a:ln>
        </p:spPr>
      </p:pic>
      <p:cxnSp>
        <p:nvCxnSpPr>
          <p:cNvPr id="7" name="直線コネクタ 6"/>
          <p:cNvCxnSpPr/>
          <p:nvPr/>
        </p:nvCxnSpPr>
        <p:spPr>
          <a:xfrm>
            <a:off x="397823" y="699541"/>
            <a:ext cx="252028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a:off x="397823" y="771549"/>
            <a:ext cx="252028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a:off x="397823" y="1059581"/>
            <a:ext cx="345638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a:off x="397823" y="1131589"/>
            <a:ext cx="345638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397823" y="843557"/>
            <a:ext cx="345638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a:off x="397823" y="915565"/>
            <a:ext cx="345638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p:nvPr/>
        </p:nvCxnSpPr>
        <p:spPr>
          <a:xfrm flipH="1">
            <a:off x="3914058" y="915565"/>
            <a:ext cx="444205" cy="27006"/>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4430271" y="771549"/>
            <a:ext cx="3596818" cy="369332"/>
          </a:xfrm>
          <a:prstGeom prst="rect">
            <a:avLst/>
          </a:prstGeom>
          <a:noFill/>
        </p:spPr>
        <p:txBody>
          <a:bodyPr wrap="none" rtlCol="0">
            <a:spAutoFit/>
          </a:bodyPr>
          <a:lstStyle/>
          <a:p>
            <a:r>
              <a:rPr kumimoji="1" lang="ja-JP" altLang="en-US" dirty="0" smtClean="0"/>
              <a:t>削除：</a:t>
            </a:r>
            <a:r>
              <a:rPr lang="en-US" altLang="ja-JP" dirty="0" smtClean="0"/>
              <a:t>Test</a:t>
            </a:r>
            <a:r>
              <a:rPr lang="ja-JP" altLang="en-US" dirty="0" smtClean="0"/>
              <a:t>用の誘導弾丸を破棄する</a:t>
            </a:r>
            <a:endParaRPr kumimoji="1" lang="ja-JP" altLang="en-US" dirty="0"/>
          </a:p>
        </p:txBody>
      </p:sp>
      <p:pic>
        <p:nvPicPr>
          <p:cNvPr id="24" name="図 23"/>
          <p:cNvPicPr>
            <a:picLocks noChangeAspect="1"/>
          </p:cNvPicPr>
          <p:nvPr/>
        </p:nvPicPr>
        <p:blipFill>
          <a:blip r:embed="rId3"/>
          <a:stretch>
            <a:fillRect/>
          </a:stretch>
        </p:blipFill>
        <p:spPr>
          <a:xfrm>
            <a:off x="109792" y="2537928"/>
            <a:ext cx="3804266" cy="930240"/>
          </a:xfrm>
          <a:prstGeom prst="rect">
            <a:avLst/>
          </a:prstGeom>
          <a:ln>
            <a:solidFill>
              <a:schemeClr val="tx1"/>
            </a:solidFill>
          </a:ln>
        </p:spPr>
      </p:pic>
      <p:sp>
        <p:nvSpPr>
          <p:cNvPr id="25" name="正方形/長方形 24"/>
          <p:cNvSpPr/>
          <p:nvPr/>
        </p:nvSpPr>
        <p:spPr>
          <a:xfrm>
            <a:off x="-7365" y="369332"/>
            <a:ext cx="1301959" cy="307777"/>
          </a:xfrm>
          <a:prstGeom prst="rect">
            <a:avLst/>
          </a:prstGeom>
        </p:spPr>
        <p:txBody>
          <a:bodyPr wrap="none">
            <a:spAutoFit/>
          </a:bodyPr>
          <a:lstStyle/>
          <a:p>
            <a:r>
              <a:rPr lang="ja-JP" altLang="en-US" sz="1400" dirty="0"/>
              <a:t>SceneMain.cpp</a:t>
            </a:r>
          </a:p>
        </p:txBody>
      </p:sp>
      <p:pic>
        <p:nvPicPr>
          <p:cNvPr id="26" name="図 25"/>
          <p:cNvPicPr>
            <a:picLocks noChangeAspect="1"/>
          </p:cNvPicPr>
          <p:nvPr/>
        </p:nvPicPr>
        <p:blipFill>
          <a:blip r:embed="rId4"/>
          <a:stretch>
            <a:fillRect/>
          </a:stretch>
        </p:blipFill>
        <p:spPr>
          <a:xfrm>
            <a:off x="4139952" y="2537928"/>
            <a:ext cx="2182217" cy="930240"/>
          </a:xfrm>
          <a:prstGeom prst="rect">
            <a:avLst/>
          </a:prstGeom>
          <a:ln>
            <a:solidFill>
              <a:schemeClr val="tx1"/>
            </a:solidFill>
          </a:ln>
        </p:spPr>
      </p:pic>
      <p:sp>
        <p:nvSpPr>
          <p:cNvPr id="27" name="正方形/長方形 26"/>
          <p:cNvSpPr/>
          <p:nvPr/>
        </p:nvSpPr>
        <p:spPr>
          <a:xfrm>
            <a:off x="75639" y="2271096"/>
            <a:ext cx="1504001" cy="276999"/>
          </a:xfrm>
          <a:prstGeom prst="rect">
            <a:avLst/>
          </a:prstGeom>
        </p:spPr>
        <p:txBody>
          <a:bodyPr wrap="none">
            <a:spAutoFit/>
          </a:bodyPr>
          <a:lstStyle/>
          <a:p>
            <a:r>
              <a:rPr lang="ja-JP" altLang="en-US" sz="1200" dirty="0"/>
              <a:t>CObjHomingEnemy.h</a:t>
            </a:r>
          </a:p>
        </p:txBody>
      </p:sp>
      <p:sp>
        <p:nvSpPr>
          <p:cNvPr id="28" name="正方形/長方形 27"/>
          <p:cNvSpPr/>
          <p:nvPr/>
        </p:nvSpPr>
        <p:spPr>
          <a:xfrm>
            <a:off x="4033791" y="2262136"/>
            <a:ext cx="1649875" cy="276999"/>
          </a:xfrm>
          <a:prstGeom prst="rect">
            <a:avLst/>
          </a:prstGeom>
        </p:spPr>
        <p:txBody>
          <a:bodyPr wrap="none">
            <a:spAutoFit/>
          </a:bodyPr>
          <a:lstStyle/>
          <a:p>
            <a:r>
              <a:rPr lang="ja-JP" altLang="en-US" sz="1200" dirty="0"/>
              <a:t>CObjHomingEnemy</a:t>
            </a:r>
            <a:r>
              <a:rPr lang="ja-JP" altLang="en-US" sz="1200" dirty="0" smtClean="0"/>
              <a:t>.</a:t>
            </a:r>
            <a:r>
              <a:rPr lang="en-US" altLang="ja-JP" sz="1200" dirty="0" err="1" smtClean="0"/>
              <a:t>cpp</a:t>
            </a:r>
            <a:endParaRPr lang="ja-JP" altLang="en-US" sz="1200" dirty="0"/>
          </a:p>
        </p:txBody>
      </p:sp>
      <p:sp>
        <p:nvSpPr>
          <p:cNvPr id="29" name="正方形/長方形 28"/>
          <p:cNvSpPr/>
          <p:nvPr/>
        </p:nvSpPr>
        <p:spPr>
          <a:xfrm>
            <a:off x="9940" y="3449371"/>
            <a:ext cx="1649875" cy="276999"/>
          </a:xfrm>
          <a:prstGeom prst="rect">
            <a:avLst/>
          </a:prstGeom>
        </p:spPr>
        <p:txBody>
          <a:bodyPr wrap="none">
            <a:spAutoFit/>
          </a:bodyPr>
          <a:lstStyle/>
          <a:p>
            <a:r>
              <a:rPr lang="ja-JP" altLang="en-US" sz="1200" dirty="0"/>
              <a:t>CObjHomingEnemy</a:t>
            </a:r>
            <a:r>
              <a:rPr lang="ja-JP" altLang="en-US" sz="1200" dirty="0" smtClean="0"/>
              <a:t>.</a:t>
            </a:r>
            <a:r>
              <a:rPr lang="en-US" altLang="ja-JP" sz="1200" dirty="0" err="1" smtClean="0"/>
              <a:t>cpp</a:t>
            </a:r>
            <a:endParaRPr lang="ja-JP" altLang="en-US" sz="1200" dirty="0"/>
          </a:p>
        </p:txBody>
      </p:sp>
      <p:pic>
        <p:nvPicPr>
          <p:cNvPr id="30" name="図 29"/>
          <p:cNvPicPr>
            <a:picLocks noChangeAspect="1"/>
          </p:cNvPicPr>
          <p:nvPr/>
        </p:nvPicPr>
        <p:blipFill>
          <a:blip r:embed="rId5"/>
          <a:stretch>
            <a:fillRect/>
          </a:stretch>
        </p:blipFill>
        <p:spPr>
          <a:xfrm>
            <a:off x="109792" y="3691830"/>
            <a:ext cx="4871136" cy="1360158"/>
          </a:xfrm>
          <a:prstGeom prst="rect">
            <a:avLst/>
          </a:prstGeom>
          <a:ln>
            <a:solidFill>
              <a:schemeClr val="tx1"/>
            </a:solidFill>
          </a:ln>
        </p:spPr>
      </p:pic>
      <p:cxnSp>
        <p:nvCxnSpPr>
          <p:cNvPr id="31" name="直線矢印コネクタ 30"/>
          <p:cNvCxnSpPr/>
          <p:nvPr/>
        </p:nvCxnSpPr>
        <p:spPr>
          <a:xfrm flipH="1" flipV="1">
            <a:off x="5207940" y="3795108"/>
            <a:ext cx="348164" cy="127184"/>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正方形/長方形 32"/>
          <p:cNvSpPr/>
          <p:nvPr/>
        </p:nvSpPr>
        <p:spPr>
          <a:xfrm>
            <a:off x="5121360" y="4170329"/>
            <a:ext cx="4022640" cy="523220"/>
          </a:xfrm>
          <a:prstGeom prst="rect">
            <a:avLst/>
          </a:prstGeom>
        </p:spPr>
        <p:txBody>
          <a:bodyPr wrap="none">
            <a:spAutoFit/>
          </a:bodyPr>
          <a:lstStyle/>
          <a:p>
            <a:r>
              <a:rPr lang="ja-JP" altLang="en-US" sz="1400" dirty="0" smtClean="0"/>
              <a:t>追加・更新：</a:t>
            </a:r>
            <a:r>
              <a:rPr lang="en-US" altLang="ja-JP" sz="1400" dirty="0" smtClean="0"/>
              <a:t>time</a:t>
            </a:r>
            <a:r>
              <a:rPr lang="ja-JP" altLang="en-US" sz="1400" dirty="0" smtClean="0"/>
              <a:t>を用いての弾丸発射の</a:t>
            </a:r>
            <a:r>
              <a:rPr lang="en-US" altLang="ja-JP" sz="1400" dirty="0" smtClean="0"/>
              <a:t>algorithm</a:t>
            </a:r>
            <a:r>
              <a:rPr lang="ja-JP" altLang="en-US" sz="1400" dirty="0" smtClean="0"/>
              <a:t>を</a:t>
            </a:r>
            <a:endParaRPr lang="en-US" altLang="ja-JP" sz="1400" dirty="0" smtClean="0"/>
          </a:p>
          <a:p>
            <a:r>
              <a:rPr lang="ja-JP" altLang="en-US" sz="1400" dirty="0"/>
              <a:t>使用</a:t>
            </a:r>
            <a:r>
              <a:rPr lang="ja-JP" altLang="en-US" sz="1400" dirty="0" smtClean="0"/>
              <a:t>した。</a:t>
            </a:r>
            <a:endParaRPr lang="ja-JP" altLang="en-US" sz="1400" dirty="0"/>
          </a:p>
        </p:txBody>
      </p:sp>
    </p:spTree>
    <p:extLst>
      <p:ext uri="{BB962C8B-B14F-4D97-AF65-F5344CB8AC3E}">
        <p14:creationId xmlns:p14="http://schemas.microsoft.com/office/powerpoint/2010/main" val="2360398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10820"/>
            <a:ext cx="2943434" cy="369332"/>
          </a:xfrm>
          <a:prstGeom prst="rect">
            <a:avLst/>
          </a:prstGeom>
          <a:noFill/>
        </p:spPr>
        <p:txBody>
          <a:bodyPr wrap="none" rtlCol="0">
            <a:spAutoFit/>
          </a:bodyPr>
          <a:lstStyle/>
          <a:p>
            <a:r>
              <a:rPr lang="ja-JP" altLang="en-US" smtClean="0"/>
              <a:t>・いつも通りのｃｐｐとｈを作成</a:t>
            </a:r>
            <a:endParaRPr kumimoji="1" lang="en-US" altLang="ja-JP" dirty="0" smtClean="0"/>
          </a:p>
        </p:txBody>
      </p:sp>
      <p:sp>
        <p:nvSpPr>
          <p:cNvPr id="3" name="テキスト ボックス 2"/>
          <p:cNvSpPr txBox="1"/>
          <p:nvPr/>
        </p:nvSpPr>
        <p:spPr>
          <a:xfrm>
            <a:off x="103693" y="4122010"/>
            <a:ext cx="2138855" cy="830997"/>
          </a:xfrm>
          <a:prstGeom prst="rect">
            <a:avLst/>
          </a:prstGeom>
          <a:noFill/>
        </p:spPr>
        <p:txBody>
          <a:bodyPr wrap="none" rtlCol="0">
            <a:spAutoFit/>
          </a:bodyPr>
          <a:lstStyle/>
          <a:p>
            <a:r>
              <a:rPr lang="ja-JP" altLang="en-US" sz="1600" smtClean="0"/>
              <a:t>追加：</a:t>
            </a:r>
            <a:endParaRPr lang="en-US" altLang="ja-JP" sz="1600" smtClean="0"/>
          </a:p>
          <a:p>
            <a:r>
              <a:rPr lang="en-US" altLang="ja-JP" sz="1600" smtClean="0"/>
              <a:t>CObjHomingEnemy.h</a:t>
            </a:r>
            <a:endParaRPr lang="en-US" altLang="ja-JP" sz="1600"/>
          </a:p>
          <a:p>
            <a:r>
              <a:rPr lang="en-US" altLang="ja-JP" sz="1600" smtClean="0"/>
              <a:t>CObjHomingEnemy.cpp</a:t>
            </a:r>
          </a:p>
        </p:txBody>
      </p:sp>
      <p:pic>
        <p:nvPicPr>
          <p:cNvPr id="4" name="図 3"/>
          <p:cNvPicPr>
            <a:picLocks noChangeAspect="1"/>
          </p:cNvPicPr>
          <p:nvPr/>
        </p:nvPicPr>
        <p:blipFill>
          <a:blip r:embed="rId2"/>
          <a:stretch>
            <a:fillRect/>
          </a:stretch>
        </p:blipFill>
        <p:spPr>
          <a:xfrm>
            <a:off x="107504" y="388831"/>
            <a:ext cx="1800225" cy="3638550"/>
          </a:xfrm>
          <a:prstGeom prst="rect">
            <a:avLst/>
          </a:prstGeom>
          <a:ln>
            <a:solidFill>
              <a:schemeClr val="tx1"/>
            </a:solidFill>
          </a:ln>
        </p:spPr>
      </p:pic>
      <p:cxnSp>
        <p:nvCxnSpPr>
          <p:cNvPr id="5" name="直線矢印コネクタ 4"/>
          <p:cNvCxnSpPr/>
          <p:nvPr/>
        </p:nvCxnSpPr>
        <p:spPr>
          <a:xfrm flipV="1">
            <a:off x="395536" y="1935574"/>
            <a:ext cx="669751" cy="2220352"/>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2339752" y="580207"/>
            <a:ext cx="4148123" cy="338554"/>
          </a:xfrm>
          <a:prstGeom prst="rect">
            <a:avLst/>
          </a:prstGeom>
          <a:noFill/>
        </p:spPr>
        <p:txBody>
          <a:bodyPr wrap="none" rtlCol="0">
            <a:spAutoFit/>
          </a:bodyPr>
          <a:lstStyle/>
          <a:p>
            <a:r>
              <a:rPr kumimoji="1" lang="ja-JP" altLang="en-US" sz="1600" smtClean="0"/>
              <a:t>・敵機を元に</a:t>
            </a:r>
            <a:r>
              <a:rPr lang="en-US" altLang="ja-JP" sz="1600" smtClean="0"/>
              <a:t>CObjHomingEnemy</a:t>
            </a:r>
            <a:r>
              <a:rPr lang="ja-JP" altLang="en-US" sz="1600" smtClean="0"/>
              <a:t>を作成します。</a:t>
            </a:r>
            <a:endParaRPr kumimoji="1" lang="ja-JP" altLang="en-US" sz="1600"/>
          </a:p>
        </p:txBody>
      </p:sp>
      <p:sp>
        <p:nvSpPr>
          <p:cNvPr id="11" name="正方形/長方形 10"/>
          <p:cNvSpPr/>
          <p:nvPr/>
        </p:nvSpPr>
        <p:spPr>
          <a:xfrm>
            <a:off x="2483768" y="864801"/>
            <a:ext cx="2166875" cy="369332"/>
          </a:xfrm>
          <a:prstGeom prst="rect">
            <a:avLst/>
          </a:prstGeom>
        </p:spPr>
        <p:txBody>
          <a:bodyPr wrap="none">
            <a:spAutoFit/>
          </a:bodyPr>
          <a:lstStyle/>
          <a:p>
            <a:r>
              <a:rPr lang="en-US" altLang="ja-JP" smtClean="0"/>
              <a:t>CObjHomingEnemy.h</a:t>
            </a:r>
            <a:endParaRPr lang="ja-JP" altLang="en-US"/>
          </a:p>
        </p:txBody>
      </p:sp>
      <p:pic>
        <p:nvPicPr>
          <p:cNvPr id="12" name="図 11"/>
          <p:cNvPicPr>
            <a:picLocks noChangeAspect="1"/>
          </p:cNvPicPr>
          <p:nvPr/>
        </p:nvPicPr>
        <p:blipFill>
          <a:blip r:embed="rId3"/>
          <a:stretch>
            <a:fillRect/>
          </a:stretch>
        </p:blipFill>
        <p:spPr>
          <a:xfrm>
            <a:off x="2627784" y="1234133"/>
            <a:ext cx="3400425" cy="2838450"/>
          </a:xfrm>
          <a:prstGeom prst="rect">
            <a:avLst/>
          </a:prstGeom>
          <a:ln>
            <a:solidFill>
              <a:schemeClr val="tx1"/>
            </a:solidFill>
          </a:ln>
        </p:spPr>
      </p:pic>
      <p:pic>
        <p:nvPicPr>
          <p:cNvPr id="16" name="図 15"/>
          <p:cNvPicPr>
            <a:picLocks noChangeAspect="1"/>
          </p:cNvPicPr>
          <p:nvPr/>
        </p:nvPicPr>
        <p:blipFill>
          <a:blip r:embed="rId4"/>
          <a:stretch>
            <a:fillRect/>
          </a:stretch>
        </p:blipFill>
        <p:spPr>
          <a:xfrm>
            <a:off x="6213140" y="1234133"/>
            <a:ext cx="2206934" cy="2295525"/>
          </a:xfrm>
          <a:prstGeom prst="rect">
            <a:avLst/>
          </a:prstGeom>
          <a:ln>
            <a:solidFill>
              <a:schemeClr val="tx1"/>
            </a:solidFill>
          </a:ln>
        </p:spPr>
      </p:pic>
      <p:pic>
        <p:nvPicPr>
          <p:cNvPr id="17" name="図 16"/>
          <p:cNvPicPr>
            <a:picLocks noChangeAspect="1"/>
          </p:cNvPicPr>
          <p:nvPr/>
        </p:nvPicPr>
        <p:blipFill>
          <a:blip r:embed="rId5"/>
          <a:stretch>
            <a:fillRect/>
          </a:stretch>
        </p:blipFill>
        <p:spPr>
          <a:xfrm>
            <a:off x="6181699" y="3659984"/>
            <a:ext cx="2238375" cy="1466850"/>
          </a:xfrm>
          <a:prstGeom prst="rect">
            <a:avLst/>
          </a:prstGeom>
          <a:ln>
            <a:solidFill>
              <a:schemeClr val="tx1"/>
            </a:solidFill>
          </a:ln>
        </p:spPr>
      </p:pic>
      <p:sp>
        <p:nvSpPr>
          <p:cNvPr id="18" name="正方形/長方形 17"/>
          <p:cNvSpPr/>
          <p:nvPr/>
        </p:nvSpPr>
        <p:spPr>
          <a:xfrm>
            <a:off x="6101024" y="891781"/>
            <a:ext cx="1412566" cy="369332"/>
          </a:xfrm>
          <a:prstGeom prst="rect">
            <a:avLst/>
          </a:prstGeom>
        </p:spPr>
        <p:txBody>
          <a:bodyPr wrap="none">
            <a:spAutoFit/>
          </a:bodyPr>
          <a:lstStyle/>
          <a:p>
            <a:r>
              <a:rPr lang="en-US" altLang="ja-JP" smtClean="0"/>
              <a:t>GameHead.h</a:t>
            </a:r>
            <a:endParaRPr lang="ja-JP" altLang="en-US"/>
          </a:p>
        </p:txBody>
      </p:sp>
      <p:cxnSp>
        <p:nvCxnSpPr>
          <p:cNvPr id="19" name="直線矢印コネクタ 18"/>
          <p:cNvCxnSpPr/>
          <p:nvPr/>
        </p:nvCxnSpPr>
        <p:spPr>
          <a:xfrm flipV="1">
            <a:off x="5846880" y="3219822"/>
            <a:ext cx="623893" cy="108012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p:nvPr/>
        </p:nvCxnSpPr>
        <p:spPr>
          <a:xfrm>
            <a:off x="5846880" y="4537508"/>
            <a:ext cx="346417" cy="338498"/>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5292080" y="4234059"/>
            <a:ext cx="646331" cy="369332"/>
          </a:xfrm>
          <a:prstGeom prst="rect">
            <a:avLst/>
          </a:prstGeom>
          <a:noFill/>
        </p:spPr>
        <p:txBody>
          <a:bodyPr wrap="none" rtlCol="0">
            <a:spAutoFit/>
          </a:bodyPr>
          <a:lstStyle/>
          <a:p>
            <a:r>
              <a:rPr kumimoji="1" lang="ja-JP" altLang="en-US" smtClean="0"/>
              <a:t>追加</a:t>
            </a:r>
            <a:endParaRPr kumimoji="1" lang="ja-JP" altLang="en-US"/>
          </a:p>
        </p:txBody>
      </p:sp>
    </p:spTree>
    <p:extLst>
      <p:ext uri="{BB962C8B-B14F-4D97-AF65-F5344CB8AC3E}">
        <p14:creationId xmlns:p14="http://schemas.microsoft.com/office/powerpoint/2010/main" val="40362216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6937"/>
            <a:ext cx="2818400" cy="338554"/>
          </a:xfrm>
          <a:prstGeom prst="rect">
            <a:avLst/>
          </a:prstGeom>
          <a:noFill/>
        </p:spPr>
        <p:txBody>
          <a:bodyPr wrap="none" rtlCol="0">
            <a:spAutoFit/>
          </a:bodyPr>
          <a:lstStyle/>
          <a:p>
            <a:r>
              <a:rPr kumimoji="1" lang="ja-JP" altLang="en-US" sz="1600" smtClean="0"/>
              <a:t>・ｃｐｐ</a:t>
            </a:r>
            <a:r>
              <a:rPr lang="ja-JP" altLang="en-US" sz="1600" smtClean="0"/>
              <a:t>も同様に敵機を元に作成</a:t>
            </a:r>
            <a:endParaRPr kumimoji="1" lang="ja-JP" altLang="en-US" sz="1600"/>
          </a:p>
        </p:txBody>
      </p:sp>
      <p:pic>
        <p:nvPicPr>
          <p:cNvPr id="5" name="図 4"/>
          <p:cNvPicPr>
            <a:picLocks noChangeAspect="1"/>
          </p:cNvPicPr>
          <p:nvPr/>
        </p:nvPicPr>
        <p:blipFill>
          <a:blip r:embed="rId2"/>
          <a:stretch>
            <a:fillRect/>
          </a:stretch>
        </p:blipFill>
        <p:spPr>
          <a:xfrm>
            <a:off x="107504" y="345491"/>
            <a:ext cx="4266048" cy="2592287"/>
          </a:xfrm>
          <a:prstGeom prst="rect">
            <a:avLst/>
          </a:prstGeom>
          <a:ln>
            <a:solidFill>
              <a:schemeClr val="tx1"/>
            </a:solidFill>
          </a:ln>
        </p:spPr>
      </p:pic>
      <p:pic>
        <p:nvPicPr>
          <p:cNvPr id="6" name="図 5"/>
          <p:cNvPicPr>
            <a:picLocks noChangeAspect="1"/>
          </p:cNvPicPr>
          <p:nvPr/>
        </p:nvPicPr>
        <p:blipFill>
          <a:blip r:embed="rId3"/>
          <a:stretch>
            <a:fillRect/>
          </a:stretch>
        </p:blipFill>
        <p:spPr>
          <a:xfrm>
            <a:off x="4505373" y="345490"/>
            <a:ext cx="3739035" cy="4728977"/>
          </a:xfrm>
          <a:prstGeom prst="rect">
            <a:avLst/>
          </a:prstGeom>
          <a:ln>
            <a:solidFill>
              <a:schemeClr val="tx1"/>
            </a:solidFill>
          </a:ln>
        </p:spPr>
      </p:pic>
      <p:pic>
        <p:nvPicPr>
          <p:cNvPr id="7" name="図 6"/>
          <p:cNvPicPr>
            <a:picLocks noChangeAspect="1"/>
          </p:cNvPicPr>
          <p:nvPr/>
        </p:nvPicPr>
        <p:blipFill>
          <a:blip r:embed="rId4"/>
          <a:stretch>
            <a:fillRect/>
          </a:stretch>
        </p:blipFill>
        <p:spPr>
          <a:xfrm>
            <a:off x="107504" y="3003799"/>
            <a:ext cx="4266048" cy="2065638"/>
          </a:xfrm>
          <a:prstGeom prst="rect">
            <a:avLst/>
          </a:prstGeom>
          <a:ln>
            <a:solidFill>
              <a:schemeClr val="tx1"/>
            </a:solidFill>
          </a:ln>
        </p:spPr>
      </p:pic>
      <p:sp>
        <p:nvSpPr>
          <p:cNvPr id="8" name="正方形/長方形 7"/>
          <p:cNvSpPr/>
          <p:nvPr/>
        </p:nvSpPr>
        <p:spPr>
          <a:xfrm>
            <a:off x="3290114" y="6937"/>
            <a:ext cx="2386487" cy="369332"/>
          </a:xfrm>
          <a:prstGeom prst="rect">
            <a:avLst/>
          </a:prstGeom>
        </p:spPr>
        <p:txBody>
          <a:bodyPr wrap="none">
            <a:spAutoFit/>
          </a:bodyPr>
          <a:lstStyle/>
          <a:p>
            <a:r>
              <a:rPr lang="en-US" altLang="ja-JP" smtClean="0"/>
              <a:t>CObjHomingEnemy.cpp</a:t>
            </a:r>
            <a:endParaRPr lang="ja-JP" altLang="en-US"/>
          </a:p>
        </p:txBody>
      </p:sp>
    </p:spTree>
    <p:extLst>
      <p:ext uri="{BB962C8B-B14F-4D97-AF65-F5344CB8AC3E}">
        <p14:creationId xmlns:p14="http://schemas.microsoft.com/office/powerpoint/2010/main" val="6619119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角丸四角形 12"/>
          <p:cNvSpPr/>
          <p:nvPr/>
        </p:nvSpPr>
        <p:spPr>
          <a:xfrm>
            <a:off x="4408500" y="1075552"/>
            <a:ext cx="3403860" cy="13336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24027" y="-8965"/>
            <a:ext cx="9337364" cy="1200329"/>
          </a:xfrm>
          <a:prstGeom prst="rect">
            <a:avLst/>
          </a:prstGeom>
          <a:noFill/>
        </p:spPr>
        <p:txBody>
          <a:bodyPr wrap="none" rtlCol="0">
            <a:spAutoFit/>
          </a:bodyPr>
          <a:lstStyle/>
          <a:p>
            <a:r>
              <a:rPr lang="ja-JP" altLang="en-US" dirty="0" smtClean="0"/>
              <a:t>・汎用性の高い</a:t>
            </a:r>
            <a:r>
              <a:rPr lang="en-US" altLang="ja-JP" dirty="0" smtClean="0"/>
              <a:t>Program</a:t>
            </a:r>
            <a:r>
              <a:rPr lang="ja-JP" altLang="en-US" dirty="0" smtClean="0"/>
              <a:t>をまとめる</a:t>
            </a:r>
            <a:endParaRPr lang="en-US" altLang="ja-JP" dirty="0" smtClean="0"/>
          </a:p>
          <a:p>
            <a:r>
              <a:rPr kumimoji="1" lang="ja-JP" altLang="en-US" dirty="0"/>
              <a:t>　</a:t>
            </a:r>
            <a:r>
              <a:rPr kumimoji="1" lang="ja-JP" altLang="en-US" dirty="0" smtClean="0">
                <a:solidFill>
                  <a:srgbClr val="FF0000"/>
                </a:solidFill>
              </a:rPr>
              <a:t>敵機</a:t>
            </a:r>
            <a:r>
              <a:rPr lang="ja-JP" altLang="en-US" dirty="0" smtClean="0">
                <a:solidFill>
                  <a:srgbClr val="FF0000"/>
                </a:solidFill>
              </a:rPr>
              <a:t>をたくさん作ってると「同じ</a:t>
            </a:r>
            <a:r>
              <a:rPr lang="en-US" altLang="ja-JP" dirty="0" smtClean="0">
                <a:solidFill>
                  <a:srgbClr val="FF0000"/>
                </a:solidFill>
              </a:rPr>
              <a:t>Program</a:t>
            </a:r>
            <a:r>
              <a:rPr lang="ja-JP" altLang="en-US" dirty="0" smtClean="0">
                <a:solidFill>
                  <a:srgbClr val="FF0000"/>
                </a:solidFill>
              </a:rPr>
              <a:t>がある」</a:t>
            </a:r>
            <a:r>
              <a:rPr lang="ja-JP" altLang="en-US" dirty="0" smtClean="0"/>
              <a:t>と言う部分に気が付きます。要するに汎用性が</a:t>
            </a:r>
            <a:endParaRPr lang="en-US" altLang="ja-JP" dirty="0" smtClean="0"/>
          </a:p>
          <a:p>
            <a:r>
              <a:rPr lang="ja-JP" altLang="en-US" dirty="0" smtClean="0"/>
              <a:t>高いため、敵機</a:t>
            </a:r>
            <a:r>
              <a:rPr lang="en-US" altLang="ja-JP" dirty="0" smtClean="0"/>
              <a:t>Object</a:t>
            </a:r>
            <a:r>
              <a:rPr lang="ja-JP" altLang="en-US" dirty="0" smtClean="0"/>
              <a:t>全体で使用したいって事です。</a:t>
            </a:r>
            <a:r>
              <a:rPr lang="ja-JP" altLang="en-US" dirty="0" smtClean="0">
                <a:solidFill>
                  <a:srgbClr val="FF0000"/>
                </a:solidFill>
              </a:rPr>
              <a:t>各</a:t>
            </a:r>
            <a:r>
              <a:rPr lang="en-US" altLang="ja-JP" dirty="0" smtClean="0">
                <a:solidFill>
                  <a:srgbClr val="FF0000"/>
                </a:solidFill>
              </a:rPr>
              <a:t>Object</a:t>
            </a:r>
            <a:r>
              <a:rPr lang="ja-JP" altLang="en-US" dirty="0">
                <a:solidFill>
                  <a:srgbClr val="FF0000"/>
                </a:solidFill>
              </a:rPr>
              <a:t>事</a:t>
            </a:r>
            <a:r>
              <a:rPr lang="ja-JP" altLang="en-US" dirty="0" smtClean="0">
                <a:solidFill>
                  <a:srgbClr val="FF0000"/>
                </a:solidFill>
              </a:rPr>
              <a:t>に書くのもめんどう</a:t>
            </a:r>
            <a:r>
              <a:rPr lang="ja-JP" altLang="en-US" dirty="0" smtClean="0"/>
              <a:t>なので</a:t>
            </a:r>
            <a:r>
              <a:rPr lang="ja-JP" altLang="en-US" dirty="0" smtClean="0">
                <a:solidFill>
                  <a:srgbClr val="FF0000"/>
                </a:solidFill>
              </a:rPr>
              <a:t>関数</a:t>
            </a:r>
            <a:endParaRPr lang="en-US" altLang="ja-JP" dirty="0" smtClean="0">
              <a:solidFill>
                <a:srgbClr val="FF0000"/>
              </a:solidFill>
            </a:endParaRPr>
          </a:p>
          <a:p>
            <a:r>
              <a:rPr lang="ja-JP" altLang="en-US" dirty="0" smtClean="0">
                <a:solidFill>
                  <a:srgbClr val="FF0000"/>
                </a:solidFill>
              </a:rPr>
              <a:t>と言う</a:t>
            </a:r>
            <a:r>
              <a:rPr lang="ja-JP" altLang="en-US" dirty="0" err="1" smtClean="0">
                <a:solidFill>
                  <a:srgbClr val="FF0000"/>
                </a:solidFill>
              </a:rPr>
              <a:t>を</a:t>
            </a:r>
            <a:r>
              <a:rPr lang="ja-JP" altLang="en-US" dirty="0" smtClean="0">
                <a:solidFill>
                  <a:srgbClr val="FF0000"/>
                </a:solidFill>
              </a:rPr>
              <a:t>使って楽をしよう</a:t>
            </a:r>
            <a:r>
              <a:rPr lang="ja-JP" altLang="en-US" dirty="0" smtClean="0"/>
              <a:t>と思います。</a:t>
            </a:r>
            <a:endParaRPr lang="en-US" altLang="ja-JP" dirty="0" smtClean="0"/>
          </a:p>
        </p:txBody>
      </p:sp>
      <p:sp>
        <p:nvSpPr>
          <p:cNvPr id="5" name="正方形/長方形 4"/>
          <p:cNvSpPr/>
          <p:nvPr/>
        </p:nvSpPr>
        <p:spPr>
          <a:xfrm>
            <a:off x="251519" y="1229182"/>
            <a:ext cx="129614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敵機</a:t>
            </a:r>
            <a:endParaRPr kumimoji="1" lang="ja-JP" altLang="en-US"/>
          </a:p>
        </p:txBody>
      </p:sp>
      <p:sp>
        <p:nvSpPr>
          <p:cNvPr id="6" name="正方形/長方形 5"/>
          <p:cNvSpPr/>
          <p:nvPr/>
        </p:nvSpPr>
        <p:spPr>
          <a:xfrm>
            <a:off x="1763687" y="1230965"/>
            <a:ext cx="129614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攻撃敵機</a:t>
            </a:r>
            <a:endParaRPr kumimoji="1" lang="ja-JP" altLang="en-US"/>
          </a:p>
        </p:txBody>
      </p:sp>
      <p:sp>
        <p:nvSpPr>
          <p:cNvPr id="7" name="正方形/長方形 6"/>
          <p:cNvSpPr/>
          <p:nvPr/>
        </p:nvSpPr>
        <p:spPr>
          <a:xfrm>
            <a:off x="257834" y="2093278"/>
            <a:ext cx="129614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拡散敵機</a:t>
            </a:r>
            <a:endParaRPr kumimoji="1" lang="ja-JP" altLang="en-US"/>
          </a:p>
        </p:txBody>
      </p:sp>
      <p:sp>
        <p:nvSpPr>
          <p:cNvPr id="8" name="正方形/長方形 7"/>
          <p:cNvSpPr/>
          <p:nvPr/>
        </p:nvSpPr>
        <p:spPr>
          <a:xfrm>
            <a:off x="1763687" y="2093278"/>
            <a:ext cx="129614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誘導敵機</a:t>
            </a:r>
            <a:endParaRPr kumimoji="1" lang="ja-JP" altLang="en-US"/>
          </a:p>
        </p:txBody>
      </p:sp>
      <p:sp>
        <p:nvSpPr>
          <p:cNvPr id="9" name="右矢印 8"/>
          <p:cNvSpPr/>
          <p:nvPr/>
        </p:nvSpPr>
        <p:spPr>
          <a:xfrm>
            <a:off x="3257512" y="1395029"/>
            <a:ext cx="792088"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4677699" y="1554015"/>
            <a:ext cx="3024336" cy="369332"/>
          </a:xfrm>
          <a:prstGeom prst="rect">
            <a:avLst/>
          </a:prstGeom>
          <a:solidFill>
            <a:schemeClr val="bg1"/>
          </a:solidFill>
          <a:ln>
            <a:solidFill>
              <a:schemeClr val="tx1"/>
            </a:solidFill>
          </a:ln>
        </p:spPr>
        <p:txBody>
          <a:bodyPr wrap="square" rtlCol="0">
            <a:spAutoFit/>
          </a:bodyPr>
          <a:lstStyle/>
          <a:p>
            <a:r>
              <a:rPr kumimoji="1" lang="ja-JP" altLang="en-US" smtClean="0"/>
              <a:t>移動</a:t>
            </a:r>
            <a:r>
              <a:rPr kumimoji="1" lang="en-US" altLang="ja-JP" smtClean="0"/>
              <a:t>V</a:t>
            </a:r>
            <a:r>
              <a:rPr lang="en-US" altLang="ja-JP" smtClean="0"/>
              <a:t>ector</a:t>
            </a:r>
            <a:r>
              <a:rPr kumimoji="1" lang="ja-JP" altLang="en-US" smtClean="0"/>
              <a:t>の正規化</a:t>
            </a:r>
            <a:r>
              <a:rPr lang="en-US" altLang="ja-JP" smtClean="0"/>
              <a:t>Program</a:t>
            </a:r>
            <a:endParaRPr kumimoji="1" lang="ja-JP" altLang="en-US"/>
          </a:p>
        </p:txBody>
      </p:sp>
      <p:sp>
        <p:nvSpPr>
          <p:cNvPr id="11" name="テキスト ボックス 10"/>
          <p:cNvSpPr txBox="1"/>
          <p:nvPr/>
        </p:nvSpPr>
        <p:spPr>
          <a:xfrm>
            <a:off x="4660677" y="1974498"/>
            <a:ext cx="3024336" cy="369332"/>
          </a:xfrm>
          <a:prstGeom prst="rect">
            <a:avLst/>
          </a:prstGeom>
          <a:solidFill>
            <a:schemeClr val="bg1"/>
          </a:solidFill>
          <a:ln>
            <a:solidFill>
              <a:schemeClr val="tx1"/>
            </a:solidFill>
          </a:ln>
        </p:spPr>
        <p:txBody>
          <a:bodyPr wrap="square" rtlCol="0">
            <a:spAutoFit/>
          </a:bodyPr>
          <a:lstStyle/>
          <a:p>
            <a:r>
              <a:rPr lang="en-US" altLang="ja-JP" smtClean="0"/>
              <a:t>Window</a:t>
            </a:r>
            <a:r>
              <a:rPr lang="ja-JP" altLang="en-US" smtClean="0"/>
              <a:t>領域判定</a:t>
            </a:r>
            <a:r>
              <a:rPr lang="en-US" altLang="ja-JP" smtClean="0"/>
              <a:t>Program</a:t>
            </a:r>
            <a:endParaRPr kumimoji="1" lang="ja-JP" altLang="en-US"/>
          </a:p>
        </p:txBody>
      </p:sp>
      <p:sp>
        <p:nvSpPr>
          <p:cNvPr id="12" name="テキスト ボックス 11"/>
          <p:cNvSpPr txBox="1"/>
          <p:nvPr/>
        </p:nvSpPr>
        <p:spPr>
          <a:xfrm>
            <a:off x="3125148" y="1682696"/>
            <a:ext cx="1326004" cy="923330"/>
          </a:xfrm>
          <a:prstGeom prst="rect">
            <a:avLst/>
          </a:prstGeom>
          <a:noFill/>
        </p:spPr>
        <p:txBody>
          <a:bodyPr wrap="none" rtlCol="0">
            <a:spAutoFit/>
          </a:bodyPr>
          <a:lstStyle/>
          <a:p>
            <a:r>
              <a:rPr kumimoji="1" lang="ja-JP" altLang="en-US" smtClean="0"/>
              <a:t>使用率高い</a:t>
            </a:r>
            <a:endParaRPr kumimoji="1" lang="en-US" altLang="ja-JP" smtClean="0"/>
          </a:p>
          <a:p>
            <a:r>
              <a:rPr lang="en-US" altLang="ja-JP" smtClean="0"/>
              <a:t>Program</a:t>
            </a:r>
          </a:p>
          <a:p>
            <a:r>
              <a:rPr lang="ja-JP" altLang="en-US" smtClean="0"/>
              <a:t>関数化</a:t>
            </a:r>
            <a:endParaRPr lang="en-US" altLang="ja-JP" smtClean="0"/>
          </a:p>
        </p:txBody>
      </p:sp>
      <p:sp>
        <p:nvSpPr>
          <p:cNvPr id="14" name="テキスト ボックス 13"/>
          <p:cNvSpPr txBox="1"/>
          <p:nvPr/>
        </p:nvSpPr>
        <p:spPr>
          <a:xfrm>
            <a:off x="4584157" y="1045930"/>
            <a:ext cx="1851789" cy="530915"/>
          </a:xfrm>
          <a:prstGeom prst="rect">
            <a:avLst/>
          </a:prstGeom>
          <a:noFill/>
        </p:spPr>
        <p:txBody>
          <a:bodyPr wrap="none" rtlCol="0">
            <a:spAutoFit/>
          </a:bodyPr>
          <a:lstStyle/>
          <a:p>
            <a:r>
              <a:rPr lang="ja-JP" altLang="en-US" sz="1050" smtClean="0">
                <a:solidFill>
                  <a:schemeClr val="bg1"/>
                </a:solidFill>
              </a:rPr>
              <a:t>　　　　　　　　　　モジュール</a:t>
            </a:r>
            <a:endParaRPr kumimoji="1" lang="en-US" altLang="ja-JP" sz="1050" smtClean="0">
              <a:solidFill>
                <a:schemeClr val="bg1"/>
              </a:solidFill>
            </a:endParaRPr>
          </a:p>
          <a:p>
            <a:r>
              <a:rPr kumimoji="1" lang="ja-JP" altLang="en-US" smtClean="0">
                <a:solidFill>
                  <a:schemeClr val="bg1"/>
                </a:solidFill>
              </a:rPr>
              <a:t>関数群（</a:t>
            </a:r>
            <a:r>
              <a:rPr lang="ja-JP" altLang="ja-JP" b="1">
                <a:solidFill>
                  <a:schemeClr val="bg1"/>
                </a:solidFill>
              </a:rPr>
              <a:t>Module</a:t>
            </a:r>
            <a:r>
              <a:rPr kumimoji="1" lang="ja-JP" altLang="en-US" smtClean="0">
                <a:solidFill>
                  <a:schemeClr val="bg1"/>
                </a:solidFill>
              </a:rPr>
              <a:t>）</a:t>
            </a:r>
            <a:endParaRPr kumimoji="1" lang="ja-JP" altLang="en-US">
              <a:solidFill>
                <a:schemeClr val="bg1"/>
              </a:solidFill>
            </a:endParaRPr>
          </a:p>
        </p:txBody>
      </p:sp>
      <p:cxnSp>
        <p:nvCxnSpPr>
          <p:cNvPr id="15" name="直線矢印コネクタ 14"/>
          <p:cNvCxnSpPr/>
          <p:nvPr/>
        </p:nvCxnSpPr>
        <p:spPr>
          <a:xfrm flipH="1">
            <a:off x="3707927" y="2615657"/>
            <a:ext cx="17018" cy="391982"/>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正方形/長方形 24"/>
          <p:cNvSpPr/>
          <p:nvPr/>
        </p:nvSpPr>
        <p:spPr>
          <a:xfrm>
            <a:off x="313346" y="4058879"/>
            <a:ext cx="72008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敵機</a:t>
            </a:r>
            <a:endParaRPr kumimoji="1" lang="ja-JP" altLang="en-US"/>
          </a:p>
        </p:txBody>
      </p:sp>
      <p:sp>
        <p:nvSpPr>
          <p:cNvPr id="26" name="正方形/長方形 25"/>
          <p:cNvSpPr/>
          <p:nvPr/>
        </p:nvSpPr>
        <p:spPr>
          <a:xfrm>
            <a:off x="2339951" y="4055762"/>
            <a:ext cx="1141748" cy="4270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攻撃敵機</a:t>
            </a:r>
            <a:endParaRPr kumimoji="1" lang="ja-JP" altLang="en-US"/>
          </a:p>
        </p:txBody>
      </p:sp>
      <p:sp>
        <p:nvSpPr>
          <p:cNvPr id="27" name="正方形/長方形 26"/>
          <p:cNvSpPr/>
          <p:nvPr/>
        </p:nvSpPr>
        <p:spPr>
          <a:xfrm>
            <a:off x="1108592" y="4058879"/>
            <a:ext cx="1145813"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拡散敵機</a:t>
            </a:r>
            <a:endParaRPr kumimoji="1" lang="ja-JP" altLang="en-US"/>
          </a:p>
        </p:txBody>
      </p:sp>
      <p:sp>
        <p:nvSpPr>
          <p:cNvPr id="28" name="正方形/長方形 27"/>
          <p:cNvSpPr/>
          <p:nvPr/>
        </p:nvSpPr>
        <p:spPr>
          <a:xfrm>
            <a:off x="3574556" y="4050785"/>
            <a:ext cx="1123911"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誘導敵機</a:t>
            </a:r>
            <a:endParaRPr kumimoji="1" lang="ja-JP" altLang="en-US"/>
          </a:p>
        </p:txBody>
      </p:sp>
      <p:sp>
        <p:nvSpPr>
          <p:cNvPr id="34" name="角丸四角形 33"/>
          <p:cNvSpPr/>
          <p:nvPr/>
        </p:nvSpPr>
        <p:spPr>
          <a:xfrm>
            <a:off x="5181176" y="2741483"/>
            <a:ext cx="3403860" cy="12954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p:cNvSpPr txBox="1"/>
          <p:nvPr/>
        </p:nvSpPr>
        <p:spPr>
          <a:xfrm>
            <a:off x="5442611" y="3172793"/>
            <a:ext cx="3024336" cy="369332"/>
          </a:xfrm>
          <a:prstGeom prst="rect">
            <a:avLst/>
          </a:prstGeom>
          <a:solidFill>
            <a:schemeClr val="bg1"/>
          </a:solidFill>
          <a:ln>
            <a:solidFill>
              <a:schemeClr val="tx1"/>
            </a:solidFill>
          </a:ln>
        </p:spPr>
        <p:txBody>
          <a:bodyPr wrap="square" rtlCol="0">
            <a:spAutoFit/>
          </a:bodyPr>
          <a:lstStyle/>
          <a:p>
            <a:r>
              <a:rPr kumimoji="1" lang="ja-JP" altLang="en-US" smtClean="0"/>
              <a:t>移動</a:t>
            </a:r>
            <a:r>
              <a:rPr kumimoji="1" lang="en-US" altLang="ja-JP" smtClean="0"/>
              <a:t>V</a:t>
            </a:r>
            <a:r>
              <a:rPr lang="en-US" altLang="ja-JP" smtClean="0"/>
              <a:t>ector</a:t>
            </a:r>
            <a:r>
              <a:rPr kumimoji="1" lang="ja-JP" altLang="en-US" smtClean="0"/>
              <a:t>の正規化</a:t>
            </a:r>
            <a:r>
              <a:rPr lang="en-US" altLang="ja-JP" smtClean="0"/>
              <a:t>Program</a:t>
            </a:r>
            <a:endParaRPr kumimoji="1" lang="ja-JP" altLang="en-US"/>
          </a:p>
        </p:txBody>
      </p:sp>
      <p:sp>
        <p:nvSpPr>
          <p:cNvPr id="36" name="テキスト ボックス 35"/>
          <p:cNvSpPr txBox="1"/>
          <p:nvPr/>
        </p:nvSpPr>
        <p:spPr>
          <a:xfrm>
            <a:off x="5442611" y="3585305"/>
            <a:ext cx="3024336" cy="369332"/>
          </a:xfrm>
          <a:prstGeom prst="rect">
            <a:avLst/>
          </a:prstGeom>
          <a:solidFill>
            <a:schemeClr val="bg1"/>
          </a:solidFill>
          <a:ln>
            <a:solidFill>
              <a:schemeClr val="tx1"/>
            </a:solidFill>
          </a:ln>
        </p:spPr>
        <p:txBody>
          <a:bodyPr wrap="square" rtlCol="0">
            <a:spAutoFit/>
          </a:bodyPr>
          <a:lstStyle/>
          <a:p>
            <a:r>
              <a:rPr lang="en-US" altLang="ja-JP" smtClean="0"/>
              <a:t>Window</a:t>
            </a:r>
            <a:r>
              <a:rPr lang="ja-JP" altLang="en-US" smtClean="0"/>
              <a:t>領域判定</a:t>
            </a:r>
            <a:r>
              <a:rPr lang="en-US" altLang="ja-JP" smtClean="0"/>
              <a:t>Program</a:t>
            </a:r>
            <a:endParaRPr kumimoji="1" lang="ja-JP" altLang="en-US"/>
          </a:p>
        </p:txBody>
      </p:sp>
      <p:sp>
        <p:nvSpPr>
          <p:cNvPr id="37" name="テキスト ボックス 36"/>
          <p:cNvSpPr txBox="1"/>
          <p:nvPr/>
        </p:nvSpPr>
        <p:spPr>
          <a:xfrm>
            <a:off x="5366344" y="2742182"/>
            <a:ext cx="1516762" cy="469359"/>
          </a:xfrm>
          <a:prstGeom prst="rect">
            <a:avLst/>
          </a:prstGeom>
          <a:noFill/>
        </p:spPr>
        <p:txBody>
          <a:bodyPr wrap="none" rtlCol="0">
            <a:spAutoFit/>
          </a:bodyPr>
          <a:lstStyle/>
          <a:p>
            <a:r>
              <a:rPr lang="ja-JP" altLang="en-US" sz="1050" smtClean="0">
                <a:solidFill>
                  <a:schemeClr val="bg1"/>
                </a:solidFill>
              </a:rPr>
              <a:t>　　　　　　　モジュール</a:t>
            </a:r>
          </a:p>
          <a:p>
            <a:r>
              <a:rPr kumimoji="1" lang="ja-JP" altLang="en-US" sz="1400" smtClean="0">
                <a:solidFill>
                  <a:schemeClr val="bg1"/>
                </a:solidFill>
              </a:rPr>
              <a:t>関数群（</a:t>
            </a:r>
            <a:r>
              <a:rPr lang="ja-JP" altLang="ja-JP" sz="1400" b="1" smtClean="0">
                <a:solidFill>
                  <a:schemeClr val="bg1"/>
                </a:solidFill>
              </a:rPr>
              <a:t>Module</a:t>
            </a:r>
            <a:r>
              <a:rPr kumimoji="1" lang="ja-JP" altLang="en-US" sz="1400" smtClean="0">
                <a:solidFill>
                  <a:schemeClr val="bg1"/>
                </a:solidFill>
              </a:rPr>
              <a:t>）</a:t>
            </a:r>
            <a:endParaRPr kumimoji="1" lang="ja-JP" altLang="en-US" sz="1400">
              <a:solidFill>
                <a:schemeClr val="bg1"/>
              </a:solidFill>
            </a:endParaRPr>
          </a:p>
        </p:txBody>
      </p:sp>
      <p:cxnSp>
        <p:nvCxnSpPr>
          <p:cNvPr id="42" name="直線矢印コネクタ 41"/>
          <p:cNvCxnSpPr/>
          <p:nvPr/>
        </p:nvCxnSpPr>
        <p:spPr>
          <a:xfrm flipH="1">
            <a:off x="525225" y="2968677"/>
            <a:ext cx="4790292" cy="1090202"/>
          </a:xfrm>
          <a:prstGeom prst="straightConnector1">
            <a:avLst/>
          </a:prstGeom>
          <a:ln w="4762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p:nvPr/>
        </p:nvCxnSpPr>
        <p:spPr>
          <a:xfrm flipH="1">
            <a:off x="1571176" y="3161538"/>
            <a:ext cx="3753346" cy="887519"/>
          </a:xfrm>
          <a:prstGeom prst="straightConnector1">
            <a:avLst/>
          </a:prstGeom>
          <a:ln w="4762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p:cNvCxnSpPr/>
          <p:nvPr/>
        </p:nvCxnSpPr>
        <p:spPr>
          <a:xfrm flipH="1">
            <a:off x="2870221" y="3410234"/>
            <a:ext cx="2426205" cy="630081"/>
          </a:xfrm>
          <a:prstGeom prst="straightConnector1">
            <a:avLst/>
          </a:prstGeom>
          <a:ln w="4762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p:cNvCxnSpPr/>
          <p:nvPr/>
        </p:nvCxnSpPr>
        <p:spPr>
          <a:xfrm flipH="1">
            <a:off x="4091764" y="3681779"/>
            <a:ext cx="1213667" cy="355129"/>
          </a:xfrm>
          <a:prstGeom prst="straightConnector1">
            <a:avLst/>
          </a:prstGeom>
          <a:ln w="4762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3" name="テキスト ボックス 52"/>
          <p:cNvSpPr txBox="1"/>
          <p:nvPr/>
        </p:nvSpPr>
        <p:spPr>
          <a:xfrm>
            <a:off x="-24027" y="4500749"/>
            <a:ext cx="9153916" cy="523220"/>
          </a:xfrm>
          <a:prstGeom prst="rect">
            <a:avLst/>
          </a:prstGeom>
          <a:noFill/>
        </p:spPr>
        <p:txBody>
          <a:bodyPr wrap="none" rtlCol="0">
            <a:spAutoFit/>
          </a:bodyPr>
          <a:lstStyle/>
          <a:p>
            <a:r>
              <a:rPr kumimoji="1" lang="ja-JP" altLang="en-US" sz="1400" smtClean="0"/>
              <a:t>各自が持っていた</a:t>
            </a:r>
            <a:r>
              <a:rPr lang="en-US" altLang="ja-JP" sz="1400" smtClean="0"/>
              <a:t>Program</a:t>
            </a:r>
            <a:r>
              <a:rPr lang="ja-JP" altLang="en-US" sz="1400" smtClean="0"/>
              <a:t>は</a:t>
            </a:r>
            <a:r>
              <a:rPr lang="en-US" altLang="ja-JP" sz="1400" smtClean="0"/>
              <a:t>Module</a:t>
            </a:r>
            <a:r>
              <a:rPr lang="ja-JP" altLang="en-US" sz="1400" smtClean="0"/>
              <a:t>が持っているため</a:t>
            </a:r>
            <a:r>
              <a:rPr lang="en-US" altLang="ja-JP" sz="1400" smtClean="0"/>
              <a:t>Module</a:t>
            </a:r>
            <a:r>
              <a:rPr lang="ja-JP" altLang="en-US" sz="1400" smtClean="0"/>
              <a:t>の関数に</a:t>
            </a:r>
            <a:r>
              <a:rPr lang="en-US" altLang="ja-JP" sz="1400" smtClean="0"/>
              <a:t>Access</a:t>
            </a:r>
            <a:r>
              <a:rPr lang="ja-JP" altLang="en-US" sz="1400" smtClean="0"/>
              <a:t>して使用する。その分各</a:t>
            </a:r>
            <a:r>
              <a:rPr lang="en-US" altLang="ja-JP" sz="1400" smtClean="0"/>
              <a:t>Object</a:t>
            </a:r>
            <a:r>
              <a:rPr lang="ja-JP" altLang="en-US" sz="1400" smtClean="0"/>
              <a:t>の</a:t>
            </a:r>
            <a:r>
              <a:rPr lang="en-US" altLang="ja-JP" sz="1400"/>
              <a:t>Source</a:t>
            </a:r>
            <a:r>
              <a:rPr lang="ja-JP" altLang="en-US" sz="1400" smtClean="0"/>
              <a:t>は</a:t>
            </a:r>
            <a:endParaRPr lang="en-US" altLang="ja-JP" sz="1400" smtClean="0"/>
          </a:p>
          <a:p>
            <a:r>
              <a:rPr lang="ja-JP" altLang="en-US" sz="1400"/>
              <a:t>少</a:t>
            </a:r>
            <a:r>
              <a:rPr lang="ja-JP" altLang="en-US" sz="1400" smtClean="0"/>
              <a:t>なくなり、総</a:t>
            </a:r>
            <a:r>
              <a:rPr lang="en-US" altLang="ja-JP" sz="1400"/>
              <a:t>Source</a:t>
            </a:r>
            <a:r>
              <a:rPr lang="ja-JP" altLang="en-US" sz="1400" smtClean="0"/>
              <a:t>量が少なくなります。</a:t>
            </a:r>
            <a:r>
              <a:rPr kumimoji="1" lang="ja-JP" altLang="en-US" sz="1400" smtClean="0"/>
              <a:t>それでは関数化と</a:t>
            </a:r>
            <a:r>
              <a:rPr kumimoji="1" lang="en-US" altLang="ja-JP" sz="1400" smtClean="0"/>
              <a:t>Module</a:t>
            </a:r>
            <a:r>
              <a:rPr lang="ja-JP" altLang="en-US" sz="1400"/>
              <a:t>化</a:t>
            </a:r>
            <a:r>
              <a:rPr lang="ja-JP" altLang="en-US" sz="1400" smtClean="0"/>
              <a:t>をやってみましょう。</a:t>
            </a:r>
            <a:endParaRPr kumimoji="1" lang="ja-JP" altLang="en-US" sz="1400"/>
          </a:p>
        </p:txBody>
      </p:sp>
    </p:spTree>
    <p:extLst>
      <p:ext uri="{BB962C8B-B14F-4D97-AF65-F5344CB8AC3E}">
        <p14:creationId xmlns:p14="http://schemas.microsoft.com/office/powerpoint/2010/main" val="29682745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3647" y="-17929"/>
            <a:ext cx="3887603" cy="369332"/>
          </a:xfrm>
          <a:prstGeom prst="rect">
            <a:avLst/>
          </a:prstGeom>
          <a:noFill/>
        </p:spPr>
        <p:txBody>
          <a:bodyPr wrap="none" rtlCol="0">
            <a:spAutoFit/>
          </a:bodyPr>
          <a:lstStyle/>
          <a:p>
            <a:r>
              <a:rPr kumimoji="1" lang="ja-JP" altLang="en-US" smtClean="0"/>
              <a:t>・</a:t>
            </a:r>
            <a:r>
              <a:rPr lang="ja-JP" altLang="ja-JP"/>
              <a:t> </a:t>
            </a:r>
            <a:r>
              <a:rPr lang="ja-JP" altLang="ja-JP" smtClean="0"/>
              <a:t>Module</a:t>
            </a:r>
            <a:r>
              <a:rPr lang="ja-JP" altLang="en-US" smtClean="0"/>
              <a:t>用の</a:t>
            </a:r>
            <a:r>
              <a:rPr lang="en-US" altLang="ja-JP" smtClean="0"/>
              <a:t>cpp</a:t>
            </a:r>
            <a:r>
              <a:rPr lang="ja-JP" altLang="en-US" smtClean="0"/>
              <a:t>と</a:t>
            </a:r>
            <a:r>
              <a:rPr lang="en-US" altLang="ja-JP" smtClean="0"/>
              <a:t>h</a:t>
            </a:r>
            <a:r>
              <a:rPr lang="ja-JP" altLang="en-US" smtClean="0"/>
              <a:t>を用意しましょう。</a:t>
            </a:r>
            <a:endParaRPr lang="en-US" altLang="ja-JP" smtClean="0"/>
          </a:p>
        </p:txBody>
      </p:sp>
      <p:pic>
        <p:nvPicPr>
          <p:cNvPr id="2" name="図 1"/>
          <p:cNvPicPr>
            <a:picLocks noChangeAspect="1"/>
          </p:cNvPicPr>
          <p:nvPr/>
        </p:nvPicPr>
        <p:blipFill>
          <a:blip r:embed="rId2"/>
          <a:stretch>
            <a:fillRect/>
          </a:stretch>
        </p:blipFill>
        <p:spPr>
          <a:xfrm>
            <a:off x="323528" y="411510"/>
            <a:ext cx="1471087" cy="3267181"/>
          </a:xfrm>
          <a:prstGeom prst="rect">
            <a:avLst/>
          </a:prstGeom>
          <a:ln>
            <a:solidFill>
              <a:schemeClr val="tx1"/>
            </a:solidFill>
          </a:ln>
        </p:spPr>
      </p:pic>
      <p:sp>
        <p:nvSpPr>
          <p:cNvPr id="5" name="テキスト ボックス 4"/>
          <p:cNvSpPr txBox="1"/>
          <p:nvPr/>
        </p:nvSpPr>
        <p:spPr>
          <a:xfrm>
            <a:off x="323528" y="3954822"/>
            <a:ext cx="1686680" cy="830997"/>
          </a:xfrm>
          <a:prstGeom prst="rect">
            <a:avLst/>
          </a:prstGeom>
          <a:noFill/>
        </p:spPr>
        <p:txBody>
          <a:bodyPr wrap="none" rtlCol="0">
            <a:spAutoFit/>
          </a:bodyPr>
          <a:lstStyle/>
          <a:p>
            <a:r>
              <a:rPr lang="ja-JP" altLang="en-US" sz="1600" smtClean="0"/>
              <a:t>追加：</a:t>
            </a:r>
            <a:endParaRPr lang="en-US" altLang="ja-JP" sz="1600" smtClean="0"/>
          </a:p>
          <a:p>
            <a:r>
              <a:rPr lang="en-US" altLang="ja-JP" sz="1600" smtClean="0"/>
              <a:t>UtilityModule.h</a:t>
            </a:r>
            <a:endParaRPr lang="en-US" altLang="ja-JP" sz="1600"/>
          </a:p>
          <a:p>
            <a:r>
              <a:rPr lang="en-US" altLang="ja-JP" sz="1600" smtClean="0"/>
              <a:t>UtilityModule.cpp</a:t>
            </a:r>
          </a:p>
        </p:txBody>
      </p:sp>
      <p:cxnSp>
        <p:nvCxnSpPr>
          <p:cNvPr id="6" name="直線矢印コネクタ 5"/>
          <p:cNvCxnSpPr/>
          <p:nvPr/>
        </p:nvCxnSpPr>
        <p:spPr>
          <a:xfrm flipV="1">
            <a:off x="755576" y="3688822"/>
            <a:ext cx="20896" cy="323088"/>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2449034" y="667360"/>
            <a:ext cx="2327881" cy="369332"/>
          </a:xfrm>
          <a:prstGeom prst="rect">
            <a:avLst/>
          </a:prstGeom>
          <a:noFill/>
        </p:spPr>
        <p:txBody>
          <a:bodyPr wrap="none" rtlCol="0">
            <a:spAutoFit/>
          </a:bodyPr>
          <a:lstStyle/>
          <a:p>
            <a:r>
              <a:rPr lang="ja-JP" altLang="en-US" smtClean="0"/>
              <a:t>・</a:t>
            </a:r>
            <a:r>
              <a:rPr lang="en-US" altLang="ja-JP" smtClean="0"/>
              <a:t>h</a:t>
            </a:r>
            <a:r>
              <a:rPr lang="ja-JP" altLang="en-US" smtClean="0"/>
              <a:t>と</a:t>
            </a:r>
            <a:r>
              <a:rPr lang="en-US" altLang="ja-JP" smtClean="0"/>
              <a:t>cpp</a:t>
            </a:r>
            <a:r>
              <a:rPr lang="ja-JP" altLang="en-US" smtClean="0"/>
              <a:t>を用意したら、</a:t>
            </a:r>
            <a:endParaRPr kumimoji="1" lang="en-US" altLang="ja-JP" smtClean="0"/>
          </a:p>
        </p:txBody>
      </p:sp>
      <p:pic>
        <p:nvPicPr>
          <p:cNvPr id="11" name="図 10"/>
          <p:cNvPicPr>
            <a:picLocks noChangeAspect="1"/>
          </p:cNvPicPr>
          <p:nvPr/>
        </p:nvPicPr>
        <p:blipFill>
          <a:blip r:embed="rId3"/>
          <a:stretch>
            <a:fillRect/>
          </a:stretch>
        </p:blipFill>
        <p:spPr>
          <a:xfrm>
            <a:off x="2699792" y="1129238"/>
            <a:ext cx="3229708" cy="2594903"/>
          </a:xfrm>
          <a:prstGeom prst="rect">
            <a:avLst/>
          </a:prstGeom>
          <a:ln>
            <a:solidFill>
              <a:schemeClr val="tx1"/>
            </a:solidFill>
          </a:ln>
        </p:spPr>
      </p:pic>
      <p:sp>
        <p:nvSpPr>
          <p:cNvPr id="12" name="テキスト ボックス 11"/>
          <p:cNvSpPr txBox="1"/>
          <p:nvPr/>
        </p:nvSpPr>
        <p:spPr>
          <a:xfrm>
            <a:off x="2339752" y="4007429"/>
            <a:ext cx="6660798" cy="646331"/>
          </a:xfrm>
          <a:prstGeom prst="rect">
            <a:avLst/>
          </a:prstGeom>
          <a:noFill/>
        </p:spPr>
        <p:txBody>
          <a:bodyPr wrap="none" rtlCol="0">
            <a:spAutoFit/>
          </a:bodyPr>
          <a:lstStyle/>
          <a:p>
            <a:r>
              <a:rPr lang="ja-JP" altLang="en-US" smtClean="0"/>
              <a:t>上記の部分のように主人公機、敵機でよく使用されて部分を関数化</a:t>
            </a:r>
            <a:endParaRPr lang="en-US" altLang="ja-JP" smtClean="0"/>
          </a:p>
          <a:p>
            <a:r>
              <a:rPr lang="ja-JP" altLang="en-US" smtClean="0"/>
              <a:t>していきます。</a:t>
            </a:r>
            <a:endParaRPr kumimoji="1" lang="ja-JP" altLang="en-US"/>
          </a:p>
        </p:txBody>
      </p:sp>
    </p:spTree>
    <p:extLst>
      <p:ext uri="{BB962C8B-B14F-4D97-AF65-F5344CB8AC3E}">
        <p14:creationId xmlns:p14="http://schemas.microsoft.com/office/powerpoint/2010/main" val="41939139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テキスト ボックス 3"/>
              <p:cNvSpPr txBox="1"/>
              <p:nvPr/>
            </p:nvSpPr>
            <p:spPr>
              <a:xfrm>
                <a:off x="-15098" y="-2028"/>
                <a:ext cx="8502777" cy="1388842"/>
              </a:xfrm>
              <a:prstGeom prst="rect">
                <a:avLst/>
              </a:prstGeom>
              <a:noFill/>
              <a:ln>
                <a:solidFill>
                  <a:schemeClr val="bg1"/>
                </a:solidFill>
              </a:ln>
            </p:spPr>
            <p:txBody>
              <a:bodyPr wrap="none" rtlCol="0">
                <a:spAutoFit/>
              </a:bodyPr>
              <a:lstStyle/>
              <a:p>
                <a:r>
                  <a:rPr kumimoji="1" lang="ja-JP" altLang="en-US" sz="1600" dirty="0" smtClean="0"/>
                  <a:t>・関数とは</a:t>
                </a:r>
                <a:endParaRPr lang="en-US" altLang="ja-JP" sz="1600" dirty="0" smtClean="0"/>
              </a:p>
              <a:p>
                <a:r>
                  <a:rPr kumimoji="1" lang="ja-JP" altLang="en-US" sz="1600" dirty="0"/>
                  <a:t>　</a:t>
                </a:r>
                <a:r>
                  <a:rPr kumimoji="1" lang="ja-JP" altLang="en-US" sz="1600" dirty="0" smtClean="0">
                    <a:solidFill>
                      <a:srgbClr val="FF0000"/>
                    </a:solidFill>
                  </a:rPr>
                  <a:t>ある一つの仕事をしてくれる</a:t>
                </a:r>
                <a:r>
                  <a:rPr kumimoji="1" lang="en-US" altLang="ja-JP" sz="1600" dirty="0" smtClean="0">
                    <a:solidFill>
                      <a:srgbClr val="FF0000"/>
                    </a:solidFill>
                  </a:rPr>
                  <a:t>program</a:t>
                </a:r>
                <a:r>
                  <a:rPr kumimoji="1" lang="ja-JP" altLang="en-US" sz="1600" dirty="0" smtClean="0">
                    <a:solidFill>
                      <a:srgbClr val="FF0000"/>
                    </a:solidFill>
                  </a:rPr>
                  <a:t>です</a:t>
                </a:r>
                <a:r>
                  <a:rPr kumimoji="1" lang="ja-JP" altLang="en-US" sz="1600" dirty="0" smtClean="0"/>
                  <a:t>。</a:t>
                </a:r>
                <a:endParaRPr kumimoji="1" lang="en-US" altLang="ja-JP" sz="1600" dirty="0" smtClean="0"/>
              </a:p>
              <a:p>
                <a:r>
                  <a:rPr lang="ja-JP" altLang="en-US" sz="1600" dirty="0" smtClean="0"/>
                  <a:t>例えば、</a:t>
                </a:r>
                <a:endParaRPr lang="en-US" altLang="ja-JP" sz="1600" dirty="0" smtClean="0"/>
              </a:p>
              <a:p>
                <a:r>
                  <a:rPr lang="ja-JP" altLang="en-US" sz="1600" dirty="0"/>
                  <a:t>　</a:t>
                </a:r>
                <a:r>
                  <a:rPr lang="ja-JP" altLang="en-US" sz="1600" dirty="0" smtClean="0"/>
                  <a:t>　「</a:t>
                </a:r>
                <a:r>
                  <a:rPr lang="en-US" altLang="ja-JP" sz="1600" dirty="0"/>
                  <a:t>Sin</a:t>
                </a:r>
                <a:r>
                  <a:rPr lang="en-US" altLang="ja-JP" sz="1600" dirty="0" smtClean="0"/>
                  <a:t>(</a:t>
                </a:r>
                <a:r>
                  <a:rPr lang="ja-JP" altLang="en-US" sz="1600" dirty="0" smtClean="0"/>
                  <a:t>　</a:t>
                </a:r>
                <a:r>
                  <a:rPr lang="en-US" altLang="ja-JP" sz="1600" dirty="0" smtClean="0"/>
                  <a:t>)</a:t>
                </a:r>
                <a:r>
                  <a:rPr lang="ja-JP" altLang="en-US" sz="1600" dirty="0" smtClean="0"/>
                  <a:t>」は三角比の計算と言う仕事をする</a:t>
                </a:r>
                <a:r>
                  <a:rPr lang="ja-JP" altLang="en-US" sz="1600" dirty="0"/>
                  <a:t>。</a:t>
                </a:r>
                <a:r>
                  <a:rPr lang="ja-JP" altLang="en-US" sz="1600" dirty="0" smtClean="0"/>
                  <a:t>「</a:t>
                </a:r>
                <a:r>
                  <a:rPr lang="ja-JP" altLang="en-US" sz="1600" dirty="0" err="1" smtClean="0"/>
                  <a:t>ｓ</a:t>
                </a:r>
                <a:r>
                  <a:rPr lang="en-US" altLang="ja-JP" sz="1600" dirty="0" err="1" smtClean="0"/>
                  <a:t>qrt</a:t>
                </a:r>
                <a:r>
                  <a:rPr lang="ja-JP" altLang="en-US" sz="1600" dirty="0" smtClean="0"/>
                  <a:t>」は</a:t>
                </a:r>
                <a14:m>
                  <m:oMath xmlns:m="http://schemas.openxmlformats.org/officeDocument/2006/math">
                    <m:rad>
                      <m:radPr>
                        <m:degHide m:val="on"/>
                        <m:ctrlPr>
                          <a:rPr lang="ja-JP" altLang="en-US" sz="1600" i="1" smtClean="0">
                            <a:latin typeface="Cambria Math" panose="02040503050406030204" pitchFamily="18" charset="0"/>
                          </a:rPr>
                        </m:ctrlPr>
                      </m:radPr>
                      <m:deg/>
                      <m:e/>
                    </m:rad>
                  </m:oMath>
                </a14:m>
                <a:r>
                  <a:rPr lang="ja-JP" altLang="en-US" sz="1600" dirty="0" smtClean="0"/>
                  <a:t>の値を求める計算と言う仕事をする。</a:t>
                </a:r>
                <a:endParaRPr lang="en-US" altLang="ja-JP" sz="1600" dirty="0" smtClean="0"/>
              </a:p>
              <a:p>
                <a:r>
                  <a:rPr kumimoji="1" lang="ja-JP" altLang="en-US" dirty="0" smtClean="0"/>
                  <a:t>必要な値を渡しその値を利用して仕事し結果を返す。それが関数です。</a:t>
                </a:r>
                <a:endParaRPr kumimoji="1" lang="en-US" altLang="ja-JP" dirty="0" smtClean="0"/>
              </a:p>
            </p:txBody>
          </p:sp>
        </mc:Choice>
        <mc:Fallback xmlns="">
          <p:sp>
            <p:nvSpPr>
              <p:cNvPr id="4" name="テキスト ボックス 3"/>
              <p:cNvSpPr txBox="1">
                <a:spLocks noRot="1" noChangeAspect="1" noMove="1" noResize="1" noEditPoints="1" noAdjustHandles="1" noChangeArrowheads="1" noChangeShapeType="1" noTextEdit="1"/>
              </p:cNvSpPr>
              <p:nvPr/>
            </p:nvSpPr>
            <p:spPr>
              <a:xfrm>
                <a:off x="-15098" y="-2028"/>
                <a:ext cx="8502777" cy="1388842"/>
              </a:xfrm>
              <a:prstGeom prst="rect">
                <a:avLst/>
              </a:prstGeom>
              <a:blipFill rotWithShape="1">
                <a:blip r:embed="rId2"/>
                <a:stretch>
                  <a:fillRect l="-573" t="-1747" b="-4367"/>
                </a:stretch>
              </a:blipFill>
              <a:ln>
                <a:solidFill>
                  <a:schemeClr val="bg1"/>
                </a:solidFill>
              </a:ln>
            </p:spPr>
            <p:txBody>
              <a:bodyPr/>
              <a:lstStyle/>
              <a:p>
                <a:r>
                  <a:rPr lang="ja-JP" altLang="en-US">
                    <a:noFill/>
                  </a:rPr>
                  <a:t> </a:t>
                </a:r>
              </a:p>
            </p:txBody>
          </p:sp>
        </mc:Fallback>
      </mc:AlternateContent>
      <p:sp>
        <p:nvSpPr>
          <p:cNvPr id="6" name="正方形/長方形 5"/>
          <p:cNvSpPr/>
          <p:nvPr/>
        </p:nvSpPr>
        <p:spPr>
          <a:xfrm>
            <a:off x="611560" y="1419622"/>
            <a:ext cx="1872208"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主人公</a:t>
            </a:r>
            <a:r>
              <a:rPr kumimoji="1" lang="en-US" altLang="ja-JP" smtClean="0"/>
              <a:t>Program</a:t>
            </a:r>
            <a:endParaRPr kumimoji="1" lang="ja-JP" altLang="en-US"/>
          </a:p>
        </p:txBody>
      </p:sp>
      <mc:AlternateContent xmlns:mc="http://schemas.openxmlformats.org/markup-compatibility/2006" xmlns:a14="http://schemas.microsoft.com/office/drawing/2010/main">
        <mc:Choice Requires="a14">
          <p:sp>
            <p:nvSpPr>
              <p:cNvPr id="7" name="正方形/長方形 6"/>
              <p:cNvSpPr/>
              <p:nvPr/>
            </p:nvSpPr>
            <p:spPr>
              <a:xfrm>
                <a:off x="4355976" y="2132558"/>
                <a:ext cx="1632980" cy="12665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s</a:t>
                </a:r>
                <a:r>
                  <a:rPr lang="ja-JP" altLang="en-US" dirty="0" smtClean="0"/>
                  <a:t>ｑｒｔ</a:t>
                </a:r>
                <a:r>
                  <a:rPr kumimoji="1" lang="ja-JP" altLang="en-US" dirty="0" smtClean="0"/>
                  <a:t>関数</a:t>
                </a:r>
                <a:endParaRPr kumimoji="1" lang="en-US" altLang="ja-JP" dirty="0" smtClean="0"/>
              </a:p>
              <a:p>
                <a:pPr algn="ctr"/>
                <a14:m>
                  <m:oMath xmlns:m="http://schemas.openxmlformats.org/officeDocument/2006/math">
                    <m:rad>
                      <m:radPr>
                        <m:degHide m:val="on"/>
                        <m:ctrlPr>
                          <a:rPr lang="ja-JP" altLang="en-US" sz="1100" i="1">
                            <a:latin typeface="Cambria Math" panose="02040503050406030204" pitchFamily="18" charset="0"/>
                          </a:rPr>
                        </m:ctrlPr>
                      </m:radPr>
                      <m:deg/>
                      <m:e>
                        <m:r>
                          <a:rPr lang="ja-JP" altLang="en-US" sz="1100" b="0" i="1" smtClean="0">
                            <a:latin typeface="Cambria Math"/>
                          </a:rPr>
                          <m:t>２</m:t>
                        </m:r>
                      </m:e>
                    </m:rad>
                    <m:r>
                      <a:rPr lang="ja-JP" altLang="en-US" sz="1100" b="0" i="1" smtClean="0">
                        <a:latin typeface="Cambria Math"/>
                      </a:rPr>
                      <m:t>の</m:t>
                    </m:r>
                    <m:r>
                      <a:rPr lang="ja-JP" altLang="en-US" sz="1100" i="1">
                        <a:latin typeface="Cambria Math"/>
                      </a:rPr>
                      <m:t>値</m:t>
                    </m:r>
                    <m:r>
                      <a:rPr lang="ja-JP" altLang="en-US" sz="1100" b="0" i="1" smtClean="0">
                        <a:latin typeface="Cambria Math"/>
                      </a:rPr>
                      <m:t>の</m:t>
                    </m:r>
                    <m:r>
                      <a:rPr lang="ja-JP" altLang="en-US" sz="1100" i="1">
                        <a:latin typeface="Cambria Math"/>
                      </a:rPr>
                      <m:t>計算</m:t>
                    </m:r>
                  </m:oMath>
                </a14:m>
                <a:r>
                  <a:rPr lang="ja-JP" altLang="en-US" sz="1100" b="0" dirty="0" smtClean="0"/>
                  <a:t>する</a:t>
                </a:r>
                <a:endParaRPr lang="en-US" altLang="ja-JP" sz="1100" b="0" dirty="0" smtClean="0"/>
              </a:p>
            </p:txBody>
          </p:sp>
        </mc:Choice>
        <mc:Fallback xmlns="">
          <p:sp>
            <p:nvSpPr>
              <p:cNvPr id="7" name="正方形/長方形 6"/>
              <p:cNvSpPr>
                <a:spLocks noRot="1" noChangeAspect="1" noMove="1" noResize="1" noEditPoints="1" noAdjustHandles="1" noChangeArrowheads="1" noChangeShapeType="1" noTextEdit="1"/>
              </p:cNvSpPr>
              <p:nvPr/>
            </p:nvSpPr>
            <p:spPr>
              <a:xfrm>
                <a:off x="4355976" y="2132558"/>
                <a:ext cx="1632980" cy="1266511"/>
              </a:xfrm>
              <a:prstGeom prst="rect">
                <a:avLst/>
              </a:prstGeom>
              <a:blipFill rotWithShape="1">
                <a:blip r:embed="rId3"/>
                <a:stretch>
                  <a:fillRect/>
                </a:stretch>
              </a:blipFill>
            </p:spPr>
            <p:txBody>
              <a:bodyPr/>
              <a:lstStyle/>
              <a:p>
                <a:r>
                  <a:rPr lang="ja-JP" altLang="en-US">
                    <a:noFill/>
                  </a:rPr>
                  <a:t> </a:t>
                </a:r>
              </a:p>
            </p:txBody>
          </p:sp>
        </mc:Fallback>
      </mc:AlternateContent>
      <p:cxnSp>
        <p:nvCxnSpPr>
          <p:cNvPr id="8" name="直線矢印コネクタ 7"/>
          <p:cNvCxnSpPr/>
          <p:nvPr/>
        </p:nvCxnSpPr>
        <p:spPr>
          <a:xfrm>
            <a:off x="2330836" y="1940196"/>
            <a:ext cx="2097148" cy="41553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四角形吹き出し 11"/>
              <p:cNvSpPr/>
              <p:nvPr/>
            </p:nvSpPr>
            <p:spPr>
              <a:xfrm>
                <a:off x="4480912" y="1549960"/>
                <a:ext cx="3403455" cy="432048"/>
              </a:xfrm>
              <a:prstGeom prst="wedgeRectCallout">
                <a:avLst>
                  <a:gd name="adj1" fmla="val -49832"/>
                  <a:gd name="adj2" fmla="val 1233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 xmlns:m="http://schemas.openxmlformats.org/officeDocument/2006/math">
                    <m:rad>
                      <m:radPr>
                        <m:degHide m:val="on"/>
                        <m:ctrlPr>
                          <a:rPr lang="ja-JP" altLang="en-US" sz="1400" i="1">
                            <a:latin typeface="Cambria Math" panose="02040503050406030204" pitchFamily="18" charset="0"/>
                          </a:rPr>
                        </m:ctrlPr>
                      </m:radPr>
                      <m:deg/>
                      <m:e/>
                    </m:rad>
                  </m:oMath>
                </a14:m>
                <a:r>
                  <a:rPr lang="ja-JP" altLang="en-US" sz="1400" dirty="0" smtClean="0"/>
                  <a:t>を付ける予定の値が必要</a:t>
                </a:r>
                <a:endParaRPr lang="ja-JP" altLang="en-US" sz="1400" dirty="0"/>
              </a:p>
            </p:txBody>
          </p:sp>
        </mc:Choice>
        <mc:Fallback xmlns="">
          <p:sp>
            <p:nvSpPr>
              <p:cNvPr id="12" name="四角形吹き出し 11"/>
              <p:cNvSpPr>
                <a:spLocks noRot="1" noChangeAspect="1" noMove="1" noResize="1" noEditPoints="1" noAdjustHandles="1" noChangeArrowheads="1" noChangeShapeType="1" noTextEdit="1"/>
              </p:cNvSpPr>
              <p:nvPr/>
            </p:nvSpPr>
            <p:spPr>
              <a:xfrm>
                <a:off x="4480912" y="1549960"/>
                <a:ext cx="3403455" cy="432048"/>
              </a:xfrm>
              <a:prstGeom prst="wedgeRectCallout">
                <a:avLst>
                  <a:gd name="adj1" fmla="val -49832"/>
                  <a:gd name="adj2" fmla="val 123382"/>
                </a:avLst>
              </a:prstGeom>
              <a:blipFill rotWithShape="1">
                <a:blip r:embed="rId4"/>
                <a:stretch>
                  <a:fillRect/>
                </a:stretch>
              </a:blipFill>
            </p:spPr>
            <p:txBody>
              <a:bodyPr/>
              <a:lstStyle/>
              <a:p>
                <a:r>
                  <a:rPr lang="ja-JP" altLang="en-US">
                    <a:noFill/>
                  </a:rPr>
                  <a:t> </a:t>
                </a:r>
              </a:p>
            </p:txBody>
          </p:sp>
        </mc:Fallback>
      </mc:AlternateContent>
      <p:sp>
        <p:nvSpPr>
          <p:cNvPr id="14" name="フローチャート: 処理 13"/>
          <p:cNvSpPr/>
          <p:nvPr/>
        </p:nvSpPr>
        <p:spPr>
          <a:xfrm>
            <a:off x="2555776" y="1844526"/>
            <a:ext cx="1214227" cy="57606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smtClean="0"/>
              <a:t>計算したい値</a:t>
            </a:r>
            <a:endParaRPr lang="en-US" altLang="ja-JP" sz="1200" dirty="0"/>
          </a:p>
          <a:p>
            <a:pPr algn="ctr"/>
            <a:r>
              <a:rPr kumimoji="1" lang="ja-JP" altLang="en-US" sz="1200" dirty="0" smtClean="0"/>
              <a:t>２</a:t>
            </a:r>
            <a:endParaRPr kumimoji="1" lang="en-US" altLang="ja-JP" sz="1200" dirty="0" smtClean="0"/>
          </a:p>
        </p:txBody>
      </p:sp>
      <p:cxnSp>
        <p:nvCxnSpPr>
          <p:cNvPr id="17" name="直線矢印コネクタ 16"/>
          <p:cNvCxnSpPr/>
          <p:nvPr/>
        </p:nvCxnSpPr>
        <p:spPr>
          <a:xfrm>
            <a:off x="4480913" y="2355726"/>
            <a:ext cx="0" cy="957478"/>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flipH="1" flipV="1">
            <a:off x="2051720" y="2512857"/>
            <a:ext cx="2376264" cy="800347"/>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フローチャート: 処理 20"/>
              <p:cNvSpPr/>
              <p:nvPr/>
            </p:nvSpPr>
            <p:spPr>
              <a:xfrm>
                <a:off x="2330836" y="2793745"/>
                <a:ext cx="1665100" cy="60532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smtClean="0"/>
                  <a:t>結果を返す</a:t>
                </a:r>
                <a:endParaRPr lang="en-US" altLang="ja-JP" sz="1200" dirty="0" smtClean="0"/>
              </a:p>
              <a:p>
                <a:pPr algn="ctr"/>
                <a14:m>
                  <m:oMathPara xmlns:m="http://schemas.openxmlformats.org/officeDocument/2006/math">
                    <m:oMathParaPr>
                      <m:jc m:val="centerGroup"/>
                    </m:oMathParaPr>
                    <m:oMath xmlns:m="http://schemas.openxmlformats.org/officeDocument/2006/math">
                      <m:rad>
                        <m:radPr>
                          <m:degHide m:val="on"/>
                          <m:ctrlPr>
                            <a:rPr lang="ja-JP" altLang="en-US" sz="1200" i="1">
                              <a:latin typeface="Cambria Math" panose="02040503050406030204" pitchFamily="18" charset="0"/>
                            </a:rPr>
                          </m:ctrlPr>
                        </m:radPr>
                        <m:deg/>
                        <m:e>
                          <m:r>
                            <a:rPr lang="ja-JP" altLang="en-US" sz="1200" b="0" i="1" smtClean="0">
                              <a:latin typeface="Cambria Math"/>
                            </a:rPr>
                            <m:t>２</m:t>
                          </m:r>
                        </m:e>
                      </m:rad>
                      <m:r>
                        <a:rPr lang="ja-JP" altLang="en-US" sz="1200" b="0" i="1" smtClean="0">
                          <a:latin typeface="Cambria Math"/>
                        </a:rPr>
                        <m:t>の値約</m:t>
                      </m:r>
                      <m:r>
                        <a:rPr lang="en-US" altLang="ja-JP" sz="1200" b="0" i="1" smtClean="0">
                          <a:latin typeface="Cambria Math"/>
                        </a:rPr>
                        <m:t>1</m:t>
                      </m:r>
                      <m:r>
                        <a:rPr lang="en-US" altLang="ja-JP" sz="1200" i="1">
                          <a:latin typeface="Cambria Math"/>
                        </a:rPr>
                        <m:t>.</m:t>
                      </m:r>
                      <m:r>
                        <a:rPr lang="en-US" altLang="ja-JP" sz="1200" b="0" i="1" smtClean="0">
                          <a:latin typeface="Cambria Math"/>
                        </a:rPr>
                        <m:t>14</m:t>
                      </m:r>
                      <m:r>
                        <a:rPr lang="ja-JP" altLang="en-US" sz="1200" b="0" i="1" smtClean="0">
                          <a:latin typeface="Cambria Math"/>
                        </a:rPr>
                        <m:t>を</m:t>
                      </m:r>
                      <m:r>
                        <a:rPr lang="ja-JP" altLang="en-US" sz="1200" i="1">
                          <a:latin typeface="Cambria Math"/>
                        </a:rPr>
                        <m:t>返す</m:t>
                      </m:r>
                    </m:oMath>
                  </m:oMathPara>
                </a14:m>
                <a:endParaRPr lang="en-US" altLang="ja-JP" sz="1200" dirty="0" smtClean="0"/>
              </a:p>
            </p:txBody>
          </p:sp>
        </mc:Choice>
        <mc:Fallback xmlns="">
          <p:sp>
            <p:nvSpPr>
              <p:cNvPr id="21" name="フローチャート: 処理 20"/>
              <p:cNvSpPr>
                <a:spLocks noRot="1" noChangeAspect="1" noMove="1" noResize="1" noEditPoints="1" noAdjustHandles="1" noChangeArrowheads="1" noChangeShapeType="1" noTextEdit="1"/>
              </p:cNvSpPr>
              <p:nvPr/>
            </p:nvSpPr>
            <p:spPr>
              <a:xfrm>
                <a:off x="2330836" y="2793745"/>
                <a:ext cx="1665100" cy="605324"/>
              </a:xfrm>
              <a:prstGeom prst="flowChartProcess">
                <a:avLst/>
              </a:prstGeom>
              <a:blipFill rotWithShape="0">
                <a:blip r:embed="rId5"/>
                <a:stretch>
                  <a:fillRect/>
                </a:stretch>
              </a:blipFill>
            </p:spPr>
            <p:txBody>
              <a:bodyPr/>
              <a:lstStyle/>
              <a:p>
                <a:r>
                  <a:rPr lang="ja-JP" altLang="en-US">
                    <a:noFill/>
                  </a:rPr>
                  <a:t> </a:t>
                </a:r>
              </a:p>
            </p:txBody>
          </p:sp>
        </mc:Fallback>
      </mc:AlternateContent>
      <p:sp>
        <p:nvSpPr>
          <p:cNvPr id="24" name="テキスト ボックス 23"/>
          <p:cNvSpPr txBox="1"/>
          <p:nvPr/>
        </p:nvSpPr>
        <p:spPr>
          <a:xfrm>
            <a:off x="62139" y="4191075"/>
            <a:ext cx="8837548" cy="646331"/>
          </a:xfrm>
          <a:prstGeom prst="rect">
            <a:avLst/>
          </a:prstGeom>
          <a:noFill/>
        </p:spPr>
        <p:txBody>
          <a:bodyPr wrap="none" rtlCol="0">
            <a:spAutoFit/>
          </a:bodyPr>
          <a:lstStyle/>
          <a:p>
            <a:r>
              <a:rPr kumimoji="1" lang="ja-JP" altLang="en-US" smtClean="0"/>
              <a:t>必要な</a:t>
            </a:r>
            <a:r>
              <a:rPr kumimoji="1" lang="en-US" altLang="ja-JP" smtClean="0"/>
              <a:t>Data</a:t>
            </a:r>
            <a:r>
              <a:rPr kumimoji="1" lang="ja-JP" altLang="en-US" smtClean="0"/>
              <a:t>は引数で受け取り、結果は戻り値で返します。結果に関しては関数内の計算で</a:t>
            </a:r>
            <a:endParaRPr kumimoji="1" lang="en-US" altLang="ja-JP" smtClean="0"/>
          </a:p>
          <a:p>
            <a:r>
              <a:rPr lang="ja-JP" altLang="en-US"/>
              <a:t>結果</a:t>
            </a:r>
            <a:r>
              <a:rPr lang="ja-JP" altLang="en-US" smtClean="0"/>
              <a:t>を返す必要がない場合は、返さないようにすることもできます。</a:t>
            </a:r>
            <a:endParaRPr kumimoji="1" lang="ja-JP" altLang="en-US"/>
          </a:p>
        </p:txBody>
      </p:sp>
      <p:sp>
        <p:nvSpPr>
          <p:cNvPr id="25" name="四角形吹き出し 24"/>
          <p:cNvSpPr/>
          <p:nvPr/>
        </p:nvSpPr>
        <p:spPr>
          <a:xfrm>
            <a:off x="3995936" y="3599108"/>
            <a:ext cx="2808312" cy="432048"/>
          </a:xfrm>
          <a:prstGeom prst="wedgeRectCallout">
            <a:avLst>
              <a:gd name="adj1" fmla="val -32530"/>
              <a:gd name="adj2" fmla="val -10699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ja-JP" sz="1400" smtClean="0"/>
              <a:t>return</a:t>
            </a:r>
            <a:r>
              <a:rPr lang="ja-JP" altLang="en-US" sz="1400" smtClean="0"/>
              <a:t>で終了、計算結果を返す</a:t>
            </a:r>
            <a:r>
              <a:rPr lang="en-US" altLang="ja-JP" sz="1400" smtClean="0"/>
              <a:t> </a:t>
            </a:r>
            <a:endParaRPr lang="ja-JP" altLang="en-US" sz="1400"/>
          </a:p>
        </p:txBody>
      </p:sp>
      <p:sp>
        <p:nvSpPr>
          <p:cNvPr id="2" name="テキスト ボックス 1"/>
          <p:cNvSpPr txBox="1"/>
          <p:nvPr/>
        </p:nvSpPr>
        <p:spPr>
          <a:xfrm>
            <a:off x="3802292" y="1552000"/>
            <a:ext cx="646331" cy="369332"/>
          </a:xfrm>
          <a:prstGeom prst="rect">
            <a:avLst/>
          </a:prstGeom>
          <a:noFill/>
        </p:spPr>
        <p:txBody>
          <a:bodyPr wrap="none" rtlCol="0">
            <a:spAutoFit/>
          </a:bodyPr>
          <a:lstStyle/>
          <a:p>
            <a:r>
              <a:rPr kumimoji="1" lang="ja-JP" altLang="en-US" dirty="0" smtClean="0"/>
              <a:t>引数</a:t>
            </a:r>
            <a:endParaRPr kumimoji="1" lang="ja-JP" altLang="en-US" dirty="0"/>
          </a:p>
        </p:txBody>
      </p:sp>
      <p:sp>
        <p:nvSpPr>
          <p:cNvPr id="15" name="テキスト ボックス 14"/>
          <p:cNvSpPr txBox="1"/>
          <p:nvPr/>
        </p:nvSpPr>
        <p:spPr>
          <a:xfrm>
            <a:off x="3162889" y="3610406"/>
            <a:ext cx="817853" cy="369332"/>
          </a:xfrm>
          <a:prstGeom prst="rect">
            <a:avLst/>
          </a:prstGeom>
          <a:noFill/>
        </p:spPr>
        <p:txBody>
          <a:bodyPr wrap="none" rtlCol="0">
            <a:spAutoFit/>
          </a:bodyPr>
          <a:lstStyle/>
          <a:p>
            <a:r>
              <a:rPr kumimoji="1" lang="ja-JP" altLang="en-US" dirty="0" smtClean="0"/>
              <a:t>戻り値</a:t>
            </a:r>
            <a:endParaRPr kumimoji="1" lang="ja-JP" altLang="en-US" dirty="0"/>
          </a:p>
        </p:txBody>
      </p:sp>
    </p:spTree>
    <p:extLst>
      <p:ext uri="{BB962C8B-B14F-4D97-AF65-F5344CB8AC3E}">
        <p14:creationId xmlns:p14="http://schemas.microsoft.com/office/powerpoint/2010/main" val="40845797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08520" y="0"/>
            <a:ext cx="4621650" cy="523220"/>
          </a:xfrm>
          <a:prstGeom prst="rect">
            <a:avLst/>
          </a:prstGeom>
          <a:noFill/>
        </p:spPr>
        <p:txBody>
          <a:bodyPr wrap="none" rtlCol="0">
            <a:spAutoFit/>
          </a:bodyPr>
          <a:lstStyle/>
          <a:p>
            <a:r>
              <a:rPr kumimoji="1" lang="ja-JP" altLang="en-US" sz="1400" smtClean="0"/>
              <a:t>・</a:t>
            </a:r>
            <a:r>
              <a:rPr lang="ja-JP" altLang="en-US" sz="1400" smtClean="0"/>
              <a:t>関数</a:t>
            </a:r>
            <a:r>
              <a:rPr lang="ja-JP" altLang="en-US" sz="1400"/>
              <a:t>の</a:t>
            </a:r>
            <a:r>
              <a:rPr kumimoji="1" lang="ja-JP" altLang="en-US" sz="1400" smtClean="0"/>
              <a:t>作り方</a:t>
            </a:r>
            <a:endParaRPr kumimoji="1" lang="en-US" altLang="ja-JP" sz="1400" smtClean="0"/>
          </a:p>
          <a:p>
            <a:r>
              <a:rPr lang="ja-JP" altLang="en-US" sz="1400"/>
              <a:t>　</a:t>
            </a:r>
            <a:r>
              <a:rPr lang="ja-JP" altLang="en-US" sz="1400" smtClean="0"/>
              <a:t>今回は既に</a:t>
            </a:r>
            <a:r>
              <a:rPr lang="en-US" altLang="ja-JP" sz="1400" smtClean="0"/>
              <a:t>Program</a:t>
            </a:r>
            <a:r>
              <a:rPr lang="ja-JP" altLang="en-US" sz="1400" smtClean="0"/>
              <a:t>がわかっている場合の作り方です。</a:t>
            </a:r>
            <a:endParaRPr kumimoji="1" lang="ja-JP" altLang="en-US" sz="1400"/>
          </a:p>
        </p:txBody>
      </p:sp>
      <p:pic>
        <p:nvPicPr>
          <p:cNvPr id="5" name="図 4"/>
          <p:cNvPicPr>
            <a:picLocks noChangeAspect="1"/>
          </p:cNvPicPr>
          <p:nvPr/>
        </p:nvPicPr>
        <p:blipFill>
          <a:blip r:embed="rId2"/>
          <a:stretch>
            <a:fillRect/>
          </a:stretch>
        </p:blipFill>
        <p:spPr>
          <a:xfrm>
            <a:off x="50877" y="627534"/>
            <a:ext cx="3229708" cy="2594903"/>
          </a:xfrm>
          <a:prstGeom prst="rect">
            <a:avLst/>
          </a:prstGeom>
          <a:ln>
            <a:solidFill>
              <a:schemeClr val="tx1"/>
            </a:solidFill>
          </a:ln>
        </p:spPr>
      </p:pic>
      <p:sp>
        <p:nvSpPr>
          <p:cNvPr id="6" name="正方形/長方形 5"/>
          <p:cNvSpPr/>
          <p:nvPr/>
        </p:nvSpPr>
        <p:spPr>
          <a:xfrm>
            <a:off x="3314992" y="2106818"/>
            <a:ext cx="1879041" cy="369332"/>
          </a:xfrm>
          <a:prstGeom prst="rect">
            <a:avLst/>
          </a:prstGeom>
        </p:spPr>
        <p:txBody>
          <a:bodyPr wrap="none">
            <a:spAutoFit/>
          </a:bodyPr>
          <a:lstStyle/>
          <a:p>
            <a:r>
              <a:rPr lang="ja-JP" altLang="en-US" dirty="0"/>
              <a:t>UtilityModule.cpp</a:t>
            </a:r>
          </a:p>
        </p:txBody>
      </p:sp>
      <p:sp>
        <p:nvSpPr>
          <p:cNvPr id="7" name="テキスト ボックス 6"/>
          <p:cNvSpPr txBox="1"/>
          <p:nvPr/>
        </p:nvSpPr>
        <p:spPr>
          <a:xfrm>
            <a:off x="5586288" y="783563"/>
            <a:ext cx="1584867" cy="738664"/>
          </a:xfrm>
          <a:prstGeom prst="rect">
            <a:avLst/>
          </a:prstGeom>
          <a:noFill/>
          <a:ln>
            <a:solidFill>
              <a:schemeClr val="tx1"/>
            </a:solidFill>
          </a:ln>
        </p:spPr>
        <p:txBody>
          <a:bodyPr wrap="square" rtlCol="0">
            <a:spAutoFit/>
          </a:bodyPr>
          <a:lstStyle/>
          <a:p>
            <a:r>
              <a:rPr kumimoji="1" lang="ja-JP" altLang="en-US" sz="1400" smtClean="0"/>
              <a:t>使用する</a:t>
            </a:r>
            <a:r>
              <a:rPr lang="ja-JP" altLang="en-US" sz="1400" smtClean="0"/>
              <a:t>変数</a:t>
            </a:r>
            <a:endParaRPr kumimoji="1" lang="en-US" altLang="ja-JP" sz="1400" smtClean="0"/>
          </a:p>
          <a:p>
            <a:r>
              <a:rPr lang="ja-JP" altLang="en-US" sz="1400"/>
              <a:t>　</a:t>
            </a:r>
            <a:r>
              <a:rPr lang="ja-JP" altLang="en-US" sz="1400" smtClean="0"/>
              <a:t>・</a:t>
            </a:r>
            <a:r>
              <a:rPr lang="en-US" altLang="ja-JP" sz="1400" smtClean="0"/>
              <a:t>m_vx </a:t>
            </a:r>
          </a:p>
          <a:p>
            <a:r>
              <a:rPr lang="ja-JP" altLang="en-US" sz="1400"/>
              <a:t>　</a:t>
            </a:r>
            <a:r>
              <a:rPr lang="ja-JP" altLang="en-US" sz="1400" smtClean="0"/>
              <a:t>・</a:t>
            </a:r>
            <a:r>
              <a:rPr lang="en-US" altLang="ja-JP" sz="1400" smtClean="0"/>
              <a:t>m_vy</a:t>
            </a:r>
            <a:endParaRPr kumimoji="1" lang="ja-JP" altLang="en-US" sz="1400"/>
          </a:p>
        </p:txBody>
      </p:sp>
      <p:sp>
        <p:nvSpPr>
          <p:cNvPr id="9" name="テキスト ボックス 8"/>
          <p:cNvSpPr txBox="1"/>
          <p:nvPr/>
        </p:nvSpPr>
        <p:spPr>
          <a:xfrm>
            <a:off x="7308304" y="783563"/>
            <a:ext cx="1611018" cy="738664"/>
          </a:xfrm>
          <a:prstGeom prst="rect">
            <a:avLst/>
          </a:prstGeom>
          <a:noFill/>
          <a:ln>
            <a:solidFill>
              <a:schemeClr val="tx1"/>
            </a:solidFill>
          </a:ln>
        </p:spPr>
        <p:txBody>
          <a:bodyPr wrap="none" rtlCol="0">
            <a:spAutoFit/>
          </a:bodyPr>
          <a:lstStyle/>
          <a:p>
            <a:r>
              <a:rPr lang="ja-JP" altLang="en-US" sz="1400" smtClean="0"/>
              <a:t>返す値</a:t>
            </a:r>
            <a:endParaRPr kumimoji="1" lang="en-US" altLang="ja-JP" sz="1400" smtClean="0"/>
          </a:p>
          <a:p>
            <a:r>
              <a:rPr lang="ja-JP" altLang="en-US" sz="1400"/>
              <a:t>　</a:t>
            </a:r>
            <a:r>
              <a:rPr lang="ja-JP" altLang="en-US" sz="1400" smtClean="0"/>
              <a:t>・計算成功</a:t>
            </a:r>
            <a:r>
              <a:rPr lang="en-US" altLang="ja-JP" sz="1400" smtClean="0"/>
              <a:t> </a:t>
            </a:r>
            <a:r>
              <a:rPr lang="ja-JP" altLang="en-US" sz="1400" smtClean="0"/>
              <a:t>　</a:t>
            </a:r>
            <a:r>
              <a:rPr lang="en-US" altLang="ja-JP" sz="1400" smtClean="0"/>
              <a:t>true</a:t>
            </a:r>
          </a:p>
          <a:p>
            <a:r>
              <a:rPr lang="ja-JP" altLang="en-US" sz="1400"/>
              <a:t>　</a:t>
            </a:r>
            <a:r>
              <a:rPr lang="ja-JP" altLang="en-US" sz="1400" smtClean="0"/>
              <a:t>・計算失敗    </a:t>
            </a:r>
            <a:r>
              <a:rPr lang="en-US" altLang="ja-JP" sz="1400" smtClean="0"/>
              <a:t>false</a:t>
            </a:r>
            <a:endParaRPr kumimoji="1" lang="ja-JP" altLang="en-US" sz="1400"/>
          </a:p>
        </p:txBody>
      </p:sp>
      <p:cxnSp>
        <p:nvCxnSpPr>
          <p:cNvPr id="11" name="直線矢印コネクタ 10"/>
          <p:cNvCxnSpPr/>
          <p:nvPr/>
        </p:nvCxnSpPr>
        <p:spPr>
          <a:xfrm>
            <a:off x="3654605" y="1059582"/>
            <a:ext cx="1493458" cy="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3434256" y="1186323"/>
            <a:ext cx="2052165" cy="307777"/>
          </a:xfrm>
          <a:prstGeom prst="rect">
            <a:avLst/>
          </a:prstGeom>
          <a:noFill/>
        </p:spPr>
        <p:txBody>
          <a:bodyPr wrap="none" rtlCol="0">
            <a:spAutoFit/>
          </a:bodyPr>
          <a:lstStyle/>
          <a:p>
            <a:r>
              <a:rPr lang="ja-JP" altLang="en-US" sz="1400"/>
              <a:t>使用</a:t>
            </a:r>
            <a:r>
              <a:rPr lang="ja-JP" altLang="en-US" sz="1400" smtClean="0"/>
              <a:t>する変数を取り出す</a:t>
            </a:r>
            <a:endParaRPr kumimoji="1" lang="ja-JP" altLang="en-US" sz="1400"/>
          </a:p>
        </p:txBody>
      </p:sp>
      <p:sp>
        <p:nvSpPr>
          <p:cNvPr id="16" name="テキスト ボックス 15"/>
          <p:cNvSpPr txBox="1"/>
          <p:nvPr/>
        </p:nvSpPr>
        <p:spPr>
          <a:xfrm>
            <a:off x="3394040" y="1631182"/>
            <a:ext cx="5855064" cy="523220"/>
          </a:xfrm>
          <a:prstGeom prst="rect">
            <a:avLst/>
          </a:prstGeom>
          <a:noFill/>
        </p:spPr>
        <p:txBody>
          <a:bodyPr wrap="none" rtlCol="0">
            <a:spAutoFit/>
          </a:bodyPr>
          <a:lstStyle/>
          <a:p>
            <a:r>
              <a:rPr kumimoji="1" lang="ja-JP" altLang="en-US" sz="1400" dirty="0" smtClean="0"/>
              <a:t>使用する変数を引数にして、関数の表面を作ります。名前は</a:t>
            </a:r>
            <a:r>
              <a:rPr kumimoji="1" lang="en-US" altLang="ja-JP" sz="1400" dirty="0" smtClean="0"/>
              <a:t>Vector</a:t>
            </a:r>
            <a:r>
              <a:rPr lang="ja-JP" altLang="en-US" sz="1400" dirty="0" smtClean="0"/>
              <a:t>を正規化</a:t>
            </a:r>
            <a:endParaRPr lang="en-US" altLang="ja-JP" sz="1400" dirty="0" smtClean="0"/>
          </a:p>
          <a:p>
            <a:r>
              <a:rPr lang="ja-JP" altLang="en-US" sz="1400" dirty="0" smtClean="0"/>
              <a:t>する関数なので</a:t>
            </a:r>
            <a:r>
              <a:rPr lang="en-US" altLang="ja-JP" sz="1400" dirty="0" err="1" smtClean="0"/>
              <a:t>UnitVec</a:t>
            </a:r>
            <a:r>
              <a:rPr lang="ja-JP" altLang="en-US" sz="1400" dirty="0" smtClean="0"/>
              <a:t>にします</a:t>
            </a:r>
            <a:endParaRPr kumimoji="1" lang="ja-JP" altLang="en-US" sz="1400" dirty="0"/>
          </a:p>
        </p:txBody>
      </p:sp>
      <p:sp>
        <p:nvSpPr>
          <p:cNvPr id="17" name="正方形/長方形 16"/>
          <p:cNvSpPr/>
          <p:nvPr/>
        </p:nvSpPr>
        <p:spPr>
          <a:xfrm>
            <a:off x="6341441" y="2104533"/>
            <a:ext cx="1659429" cy="369332"/>
          </a:xfrm>
          <a:prstGeom prst="rect">
            <a:avLst/>
          </a:prstGeom>
        </p:spPr>
        <p:txBody>
          <a:bodyPr wrap="none">
            <a:spAutoFit/>
          </a:bodyPr>
          <a:lstStyle/>
          <a:p>
            <a:r>
              <a:rPr lang="ja-JP" altLang="en-US"/>
              <a:t>UtilityModule</a:t>
            </a:r>
            <a:r>
              <a:rPr lang="ja-JP" altLang="en-US" smtClean="0"/>
              <a:t>.</a:t>
            </a:r>
            <a:r>
              <a:rPr lang="en-US" altLang="ja-JP" smtClean="0"/>
              <a:t>h</a:t>
            </a:r>
            <a:endParaRPr lang="ja-JP" altLang="en-US"/>
          </a:p>
        </p:txBody>
      </p:sp>
      <p:sp>
        <p:nvSpPr>
          <p:cNvPr id="2" name="テキスト ボックス 1"/>
          <p:cNvSpPr txBox="1"/>
          <p:nvPr/>
        </p:nvSpPr>
        <p:spPr>
          <a:xfrm>
            <a:off x="25365" y="3579862"/>
            <a:ext cx="9079730" cy="861774"/>
          </a:xfrm>
          <a:prstGeom prst="rect">
            <a:avLst/>
          </a:prstGeom>
          <a:noFill/>
        </p:spPr>
        <p:txBody>
          <a:bodyPr wrap="none" rtlCol="0">
            <a:spAutoFit/>
          </a:bodyPr>
          <a:lstStyle/>
          <a:p>
            <a:r>
              <a:rPr lang="ja-JP" altLang="en-US" sz="800" dirty="0" smtClean="0"/>
              <a:t>　　　　　　　　　　　　　　　　　　　　　　　　　　　　　　　　　　　　　　　　　　　　　　　　　　　　　　　　　　　　　　　　　　　　　　　　　　　　　　　　　　　　　　　　　　　　　　　　　　　　　　　　　　　　　　プロトタイプ </a:t>
            </a:r>
            <a:endParaRPr lang="en-US" altLang="ja-JP" sz="800" dirty="0" smtClean="0"/>
          </a:p>
          <a:p>
            <a:r>
              <a:rPr lang="ja-JP" altLang="en-US" sz="1400" dirty="0" smtClean="0"/>
              <a:t>関数</a:t>
            </a:r>
            <a:r>
              <a:rPr lang="ja-JP" altLang="en-US" sz="1400" dirty="0"/>
              <a:t>を呼び出す</a:t>
            </a:r>
            <a:r>
              <a:rPr lang="ja-JP" altLang="en-US" sz="1400" dirty="0" smtClean="0"/>
              <a:t>場合、呼び出す</a:t>
            </a:r>
            <a:r>
              <a:rPr lang="ja-JP" altLang="en-US" sz="1400" dirty="0"/>
              <a:t>関数は使用する前に記述しておく</a:t>
            </a:r>
            <a:r>
              <a:rPr lang="ja-JP" altLang="en-US" sz="1400" dirty="0" smtClean="0"/>
              <a:t>必要があるのですが、</a:t>
            </a:r>
            <a:r>
              <a:rPr lang="en-US" altLang="ja-JP" sz="1400" dirty="0" smtClean="0"/>
              <a:t>C</a:t>
            </a:r>
            <a:r>
              <a:rPr lang="ja-JP" altLang="en-US" sz="1400" dirty="0"/>
              <a:t>言語には</a:t>
            </a:r>
            <a:r>
              <a:rPr lang="ja-JP" altLang="en-US" sz="1400" dirty="0" smtClean="0"/>
              <a:t>「</a:t>
            </a:r>
            <a:r>
              <a:rPr lang="en-US" altLang="ja-JP" sz="1400" dirty="0" err="1" smtClean="0"/>
              <a:t>ProtoType</a:t>
            </a:r>
            <a:r>
              <a:rPr lang="ja-JP" altLang="en-US" sz="1400" dirty="0" smtClean="0"/>
              <a:t>宣言</a:t>
            </a:r>
            <a:r>
              <a:rPr lang="ja-JP" altLang="en-US" sz="1400" dirty="0"/>
              <a:t>」</a:t>
            </a:r>
            <a:r>
              <a:rPr lang="ja-JP" altLang="en-US" sz="1400" dirty="0" smtClean="0"/>
              <a:t>と</a:t>
            </a:r>
            <a:endParaRPr lang="en-US" altLang="ja-JP" sz="1400" dirty="0" smtClean="0"/>
          </a:p>
          <a:p>
            <a:r>
              <a:rPr lang="ja-JP" altLang="en-US" sz="1400" dirty="0" smtClean="0"/>
              <a:t>いう</a:t>
            </a:r>
            <a:r>
              <a:rPr lang="ja-JP" altLang="en-US" sz="1400" dirty="0"/>
              <a:t>構文が用意されています。これは関数の中身（処理）を記述せずに</a:t>
            </a:r>
            <a:r>
              <a:rPr lang="ja-JP" altLang="en-US" sz="1400" dirty="0" smtClean="0"/>
              <a:t>とりあえず</a:t>
            </a:r>
            <a:r>
              <a:rPr lang="ja-JP" altLang="en-US" sz="1400" dirty="0"/>
              <a:t>関数を呼び出す前に宣言しておいて</a:t>
            </a:r>
            <a:r>
              <a:rPr lang="ja-JP" altLang="en-US" sz="1400" dirty="0" smtClean="0"/>
              <a:t>、</a:t>
            </a:r>
            <a:endParaRPr lang="en-US" altLang="ja-JP" sz="1400" dirty="0" smtClean="0"/>
          </a:p>
          <a:p>
            <a:r>
              <a:rPr lang="ja-JP" altLang="en-US" sz="1400" dirty="0" smtClean="0"/>
              <a:t>処理</a:t>
            </a:r>
            <a:r>
              <a:rPr lang="ja-JP" altLang="en-US" sz="1400" dirty="0"/>
              <a:t>の部分は後ほど記述するという方法です。これで、</a:t>
            </a:r>
            <a:r>
              <a:rPr lang="ja-JP" altLang="en-US" sz="1400" dirty="0" smtClean="0"/>
              <a:t>いつでも</a:t>
            </a:r>
            <a:r>
              <a:rPr lang="ja-JP" altLang="en-US" sz="1400" dirty="0"/>
              <a:t>関数を利用できるようになります。</a:t>
            </a:r>
            <a:endParaRPr kumimoji="1" lang="ja-JP" altLang="en-US" sz="1400"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4256" y="2473865"/>
            <a:ext cx="2286000" cy="6953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3380" y="2476150"/>
            <a:ext cx="2495550" cy="2095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6528316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5979</TotalTime>
  <Words>2513</Words>
  <Application>Microsoft Office PowerPoint</Application>
  <PresentationFormat>画面に合わせる (16:9)</PresentationFormat>
  <Paragraphs>481</Paragraphs>
  <Slides>37</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37</vt:i4>
      </vt:variant>
    </vt:vector>
  </HeadingPairs>
  <TitlesOfParts>
    <vt:vector size="42" baseType="lpstr">
      <vt:lpstr>ＭＳ Ｐゴシック</vt:lpstr>
      <vt:lpstr>Arial</vt:lpstr>
      <vt:lpstr>Calibri</vt:lpstr>
      <vt:lpstr>Cambria Math</vt:lpstr>
      <vt:lpstr>Office テーマ</vt:lpstr>
      <vt:lpstr>Ｇａｍｅ開発指南書8</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Ｇａｍｅ開発指南書７</dc:title>
  <dc:creator>user30</dc:creator>
  <cp:lastModifiedBy>user206</cp:lastModifiedBy>
  <cp:revision>189</cp:revision>
  <dcterms:created xsi:type="dcterms:W3CDTF">2016-05-30T05:58:53Z</dcterms:created>
  <dcterms:modified xsi:type="dcterms:W3CDTF">2017-04-06T10:00:38Z</dcterms:modified>
</cp:coreProperties>
</file>