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738938"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dirty="0" smtClean="0"/>
              <a:t>開発指南書９</a:t>
            </a:r>
            <a:endParaRPr kumimoji="1" lang="ja-JP" altLang="en-US" dirty="0"/>
          </a:p>
        </p:txBody>
      </p:sp>
      <p:sp>
        <p:nvSpPr>
          <p:cNvPr id="3" name="サブタイトル 2"/>
          <p:cNvSpPr>
            <a:spLocks noGrp="1"/>
          </p:cNvSpPr>
          <p:nvPr>
            <p:ph type="subTitle" idx="1"/>
          </p:nvPr>
        </p:nvSpPr>
        <p:spPr/>
        <p:txBody>
          <a:bodyPr/>
          <a:lstStyle/>
          <a:p>
            <a:r>
              <a:rPr lang="ja-JP" altLang="en-US" dirty="0" smtClean="0"/>
              <a:t>ＳｈｏｏｔｉｎｇＧａｍｅ</a:t>
            </a:r>
            <a:r>
              <a:rPr kumimoji="1" lang="ja-JP" altLang="en-US" dirty="0" smtClean="0"/>
              <a:t>開発</a:t>
            </a:r>
            <a:endParaRPr kumimoji="1" lang="en-US" altLang="ja-JP" dirty="0" smtClean="0"/>
          </a:p>
          <a:p>
            <a:r>
              <a:rPr lang="ja-JP" altLang="en-US" dirty="0"/>
              <a:t>ＨＰを持っている敵機（</a:t>
            </a:r>
            <a:r>
              <a:rPr lang="en-US" altLang="ja-JP" dirty="0"/>
              <a:t>Boss</a:t>
            </a:r>
            <a:r>
              <a:rPr lang="ja-JP" altLang="en-US" dirty="0" smtClean="0"/>
              <a:t>）</a:t>
            </a:r>
            <a:endParaRPr lang="en-US" altLang="ja-JP" dirty="0"/>
          </a:p>
        </p:txBody>
      </p:sp>
    </p:spTree>
    <p:extLst>
      <p:ext uri="{BB962C8B-B14F-4D97-AF65-F5344CB8AC3E}">
        <p14:creationId xmlns:p14="http://schemas.microsoft.com/office/powerpoint/2010/main" val="165685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35" y="876300"/>
            <a:ext cx="49911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テキスト ボックス 3"/>
          <p:cNvSpPr txBox="1"/>
          <p:nvPr/>
        </p:nvSpPr>
        <p:spPr>
          <a:xfrm>
            <a:off x="46379" y="0"/>
            <a:ext cx="3728906" cy="369332"/>
          </a:xfrm>
          <a:prstGeom prst="rect">
            <a:avLst/>
          </a:prstGeom>
          <a:noFill/>
        </p:spPr>
        <p:txBody>
          <a:bodyPr wrap="none" rtlCol="0">
            <a:spAutoFit/>
          </a:bodyPr>
          <a:lstStyle/>
          <a:p>
            <a:r>
              <a:rPr kumimoji="1" lang="ja-JP" altLang="en-US" dirty="0" smtClean="0"/>
              <a:t>・各弾丸</a:t>
            </a:r>
            <a:r>
              <a:rPr kumimoji="1" lang="en-US" altLang="ja-JP" dirty="0" smtClean="0"/>
              <a:t>Object</a:t>
            </a:r>
            <a:r>
              <a:rPr kumimoji="1" lang="ja-JP" altLang="en-US" dirty="0" smtClean="0"/>
              <a:t>作成・登録を用意する</a:t>
            </a:r>
            <a:endParaRPr kumimoji="1" lang="ja-JP" altLang="en-US" dirty="0"/>
          </a:p>
        </p:txBody>
      </p:sp>
      <p:cxnSp>
        <p:nvCxnSpPr>
          <p:cNvPr id="5" name="直線矢印コネクタ 4"/>
          <p:cNvCxnSpPr/>
          <p:nvPr/>
        </p:nvCxnSpPr>
        <p:spPr>
          <a:xfrm flipH="1">
            <a:off x="4494390" y="2207120"/>
            <a:ext cx="115484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782069" y="2022084"/>
            <a:ext cx="1685077" cy="369332"/>
          </a:xfrm>
          <a:prstGeom prst="rect">
            <a:avLst/>
          </a:prstGeom>
          <a:noFill/>
        </p:spPr>
        <p:txBody>
          <a:bodyPr wrap="none" rtlCol="0">
            <a:spAutoFit/>
          </a:bodyPr>
          <a:lstStyle/>
          <a:p>
            <a:r>
              <a:rPr lang="ja-JP" altLang="en-US" dirty="0" smtClean="0"/>
              <a:t>追加：弾丸発射</a:t>
            </a:r>
            <a:endParaRPr kumimoji="1" lang="ja-JP" altLang="en-US" dirty="0"/>
          </a:p>
        </p:txBody>
      </p:sp>
      <p:cxnSp>
        <p:nvCxnSpPr>
          <p:cNvPr id="7" name="直線矢印コネクタ 6"/>
          <p:cNvCxnSpPr/>
          <p:nvPr/>
        </p:nvCxnSpPr>
        <p:spPr>
          <a:xfrm flipH="1">
            <a:off x="4582855" y="3630819"/>
            <a:ext cx="115484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737703" y="3429000"/>
            <a:ext cx="2731838" cy="369332"/>
          </a:xfrm>
          <a:prstGeom prst="rect">
            <a:avLst/>
          </a:prstGeom>
          <a:noFill/>
        </p:spPr>
        <p:txBody>
          <a:bodyPr wrap="none" rtlCol="0">
            <a:spAutoFit/>
          </a:bodyPr>
          <a:lstStyle/>
          <a:p>
            <a:r>
              <a:rPr lang="ja-JP" altLang="en-US" dirty="0" smtClean="0"/>
              <a:t>追加：</a:t>
            </a:r>
            <a:r>
              <a:rPr lang="en-US" altLang="ja-JP" dirty="0" smtClean="0"/>
              <a:t>360</a:t>
            </a:r>
            <a:r>
              <a:rPr lang="ja-JP" altLang="en-US" dirty="0" smtClean="0"/>
              <a:t>度</a:t>
            </a:r>
            <a:r>
              <a:rPr lang="en-US" altLang="ja-JP" dirty="0" smtClean="0"/>
              <a:t>19</a:t>
            </a:r>
            <a:r>
              <a:rPr lang="ja-JP" altLang="en-US" dirty="0" smtClean="0"/>
              <a:t>発同時発射</a:t>
            </a:r>
            <a:endParaRPr kumimoji="1" lang="ja-JP" altLang="en-US" dirty="0"/>
          </a:p>
        </p:txBody>
      </p:sp>
      <p:cxnSp>
        <p:nvCxnSpPr>
          <p:cNvPr id="9" name="直線矢印コネクタ 8"/>
          <p:cNvCxnSpPr/>
          <p:nvPr/>
        </p:nvCxnSpPr>
        <p:spPr>
          <a:xfrm flipH="1">
            <a:off x="5359835" y="4898036"/>
            <a:ext cx="422234"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889470" y="4713370"/>
            <a:ext cx="1915909" cy="369332"/>
          </a:xfrm>
          <a:prstGeom prst="rect">
            <a:avLst/>
          </a:prstGeom>
          <a:noFill/>
        </p:spPr>
        <p:txBody>
          <a:bodyPr wrap="none" rtlCol="0">
            <a:spAutoFit/>
          </a:bodyPr>
          <a:lstStyle/>
          <a:p>
            <a:r>
              <a:rPr lang="ja-JP" altLang="en-US" dirty="0" smtClean="0"/>
              <a:t>追加：誘導弾発射</a:t>
            </a:r>
            <a:endParaRPr kumimoji="1" lang="ja-JP" altLang="en-US" dirty="0"/>
          </a:p>
        </p:txBody>
      </p:sp>
      <p:sp>
        <p:nvSpPr>
          <p:cNvPr id="13" name="テキスト ボックス 12"/>
          <p:cNvSpPr txBox="1"/>
          <p:nvPr/>
        </p:nvSpPr>
        <p:spPr>
          <a:xfrm>
            <a:off x="46379" y="6115926"/>
            <a:ext cx="11823621" cy="646331"/>
          </a:xfrm>
          <a:prstGeom prst="rect">
            <a:avLst/>
          </a:prstGeom>
          <a:noFill/>
        </p:spPr>
        <p:txBody>
          <a:bodyPr wrap="none" rtlCol="0">
            <a:spAutoFit/>
          </a:bodyPr>
          <a:lstStyle/>
          <a:p>
            <a:r>
              <a:rPr lang="en-US" altLang="ja-JP" dirty="0" smtClean="0"/>
              <a:t>Program</a:t>
            </a:r>
            <a:r>
              <a:rPr lang="ja-JP" altLang="en-US" dirty="0" smtClean="0"/>
              <a:t>の部品をまとめた</a:t>
            </a:r>
            <a:r>
              <a:rPr lang="en-US" altLang="ja-JP" dirty="0" smtClean="0"/>
              <a:t>Object</a:t>
            </a:r>
            <a:r>
              <a:rPr lang="ja-JP" altLang="en-US" dirty="0" smtClean="0"/>
              <a:t>を先に作成しておくと、作成が非常に楽になります。</a:t>
            </a:r>
            <a:r>
              <a:rPr lang="en-US" altLang="ja-JP" dirty="0" smtClean="0"/>
              <a:t>Module</a:t>
            </a:r>
            <a:r>
              <a:rPr lang="ja-JP" altLang="en-US" dirty="0" smtClean="0"/>
              <a:t>も同じですので仕様書段階で</a:t>
            </a:r>
            <a:endParaRPr lang="en-US" altLang="ja-JP" dirty="0" smtClean="0"/>
          </a:p>
          <a:p>
            <a:r>
              <a:rPr lang="ja-JP" altLang="en-US" dirty="0" smtClean="0"/>
              <a:t>作ることをオススメします。</a:t>
            </a:r>
            <a:endParaRPr lang="en-US" altLang="ja-JP" dirty="0" smtClean="0"/>
          </a:p>
        </p:txBody>
      </p:sp>
      <p:sp>
        <p:nvSpPr>
          <p:cNvPr id="12" name="正方形/長方形 11"/>
          <p:cNvSpPr/>
          <p:nvPr/>
        </p:nvSpPr>
        <p:spPr>
          <a:xfrm>
            <a:off x="368735" y="557408"/>
            <a:ext cx="1972528" cy="369332"/>
          </a:xfrm>
          <a:prstGeom prst="rect">
            <a:avLst/>
          </a:prstGeom>
        </p:spPr>
        <p:txBody>
          <a:bodyPr wrap="none">
            <a:spAutoFit/>
          </a:bodyPr>
          <a:lstStyle/>
          <a:p>
            <a:r>
              <a:rPr lang="en-US" altLang="ja-JP" dirty="0" smtClean="0"/>
              <a:t>ObjEnemyBoss.cpp</a:t>
            </a:r>
            <a:endParaRPr lang="ja-JP" altLang="en-US" dirty="0"/>
          </a:p>
        </p:txBody>
      </p:sp>
    </p:spTree>
    <p:extLst>
      <p:ext uri="{BB962C8B-B14F-4D97-AF65-F5344CB8AC3E}">
        <p14:creationId xmlns:p14="http://schemas.microsoft.com/office/powerpoint/2010/main" val="316387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564320" cy="923330"/>
          </a:xfrm>
          <a:prstGeom prst="rect">
            <a:avLst/>
          </a:prstGeom>
          <a:noFill/>
        </p:spPr>
        <p:txBody>
          <a:bodyPr wrap="none" rtlCol="0">
            <a:spAutoFit/>
          </a:bodyPr>
          <a:lstStyle/>
          <a:p>
            <a:r>
              <a:rPr kumimoji="1" lang="ja-JP" altLang="en-US" dirty="0" smtClean="0"/>
              <a:t>・発射位置が変</a:t>
            </a:r>
            <a:endParaRPr kumimoji="1" lang="en-US" altLang="ja-JP" dirty="0" smtClean="0"/>
          </a:p>
          <a:p>
            <a:r>
              <a:rPr lang="ja-JP" altLang="en-US" dirty="0"/>
              <a:t>　</a:t>
            </a:r>
            <a:r>
              <a:rPr lang="en-US" altLang="ja-JP" dirty="0" smtClean="0"/>
              <a:t>Boss</a:t>
            </a:r>
            <a:r>
              <a:rPr lang="ja-JP" altLang="en-US" dirty="0" smtClean="0"/>
              <a:t>の弾丸を発射する位置は</a:t>
            </a:r>
            <a:r>
              <a:rPr lang="en-US" altLang="ja-JP" dirty="0" err="1" smtClean="0"/>
              <a:t>m_x+offset</a:t>
            </a:r>
            <a:r>
              <a:rPr lang="en-US" altLang="ja-JP" dirty="0" smtClean="0"/>
              <a:t> , </a:t>
            </a:r>
            <a:r>
              <a:rPr lang="en-US" altLang="ja-JP" dirty="0" err="1" smtClean="0"/>
              <a:t>m_y+offset</a:t>
            </a:r>
            <a:r>
              <a:rPr lang="en-US" altLang="ja-JP" dirty="0" smtClean="0"/>
              <a:t> </a:t>
            </a:r>
            <a:r>
              <a:rPr lang="ja-JP" altLang="en-US" dirty="0" err="1" smtClean="0"/>
              <a:t>なので</a:t>
            </a:r>
            <a:r>
              <a:rPr lang="ja-JP" altLang="en-US" dirty="0" smtClean="0"/>
              <a:t>発射位置を変更しましょう。</a:t>
            </a:r>
            <a:r>
              <a:rPr lang="en-US" altLang="ja-JP" dirty="0" smtClean="0"/>
              <a:t>Graphic</a:t>
            </a:r>
            <a:r>
              <a:rPr lang="ja-JP" altLang="en-US" dirty="0" smtClean="0"/>
              <a:t>を見て任意の位置に</a:t>
            </a:r>
            <a:endParaRPr lang="en-US" altLang="ja-JP" dirty="0" smtClean="0"/>
          </a:p>
          <a:p>
            <a:r>
              <a:rPr lang="ja-JP" altLang="en-US" dirty="0" smtClean="0"/>
              <a:t>設定しましょう。</a:t>
            </a:r>
            <a:endParaRPr lang="en-US" altLang="ja-JP" dirty="0" smtClean="0"/>
          </a:p>
        </p:txBody>
      </p:sp>
      <p:pic>
        <p:nvPicPr>
          <p:cNvPr id="2" name="図 1"/>
          <p:cNvPicPr>
            <a:picLocks noChangeAspect="1"/>
          </p:cNvPicPr>
          <p:nvPr/>
        </p:nvPicPr>
        <p:blipFill>
          <a:blip r:embed="rId2"/>
          <a:stretch>
            <a:fillRect/>
          </a:stretch>
        </p:blipFill>
        <p:spPr>
          <a:xfrm>
            <a:off x="179387" y="923330"/>
            <a:ext cx="3986213" cy="2262972"/>
          </a:xfrm>
          <a:prstGeom prst="rect">
            <a:avLst/>
          </a:prstGeom>
        </p:spPr>
      </p:pic>
      <p:cxnSp>
        <p:nvCxnSpPr>
          <p:cNvPr id="5" name="直線矢印コネクタ 4"/>
          <p:cNvCxnSpPr/>
          <p:nvPr/>
        </p:nvCxnSpPr>
        <p:spPr>
          <a:xfrm flipH="1">
            <a:off x="1283135" y="1551980"/>
            <a:ext cx="4673165" cy="2123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956300" y="1228814"/>
            <a:ext cx="5472973" cy="923330"/>
          </a:xfrm>
          <a:prstGeom prst="rect">
            <a:avLst/>
          </a:prstGeom>
          <a:noFill/>
        </p:spPr>
        <p:txBody>
          <a:bodyPr wrap="none" rtlCol="0">
            <a:spAutoFit/>
          </a:bodyPr>
          <a:lstStyle/>
          <a:p>
            <a:r>
              <a:rPr kumimoji="1" lang="ja-JP" altLang="en-US" smtClean="0"/>
              <a:t>ここが</a:t>
            </a:r>
            <a:r>
              <a:rPr kumimoji="1" lang="en-US" altLang="ja-JP" smtClean="0"/>
              <a:t>Boss</a:t>
            </a:r>
            <a:r>
              <a:rPr kumimoji="1" lang="ja-JP" altLang="en-US" smtClean="0"/>
              <a:t>の</a:t>
            </a:r>
            <a:r>
              <a:rPr kumimoji="1" lang="en-US" altLang="ja-JP" smtClean="0"/>
              <a:t>m_x,m_y</a:t>
            </a:r>
            <a:r>
              <a:rPr kumimoji="1" lang="ja-JP" altLang="en-US" smtClean="0"/>
              <a:t>です。なのでここから弾丸が発射</a:t>
            </a:r>
            <a:endParaRPr kumimoji="1" lang="en-US" altLang="ja-JP" smtClean="0"/>
          </a:p>
          <a:p>
            <a:r>
              <a:rPr lang="ja-JP" altLang="en-US" smtClean="0"/>
              <a:t>されてします。</a:t>
            </a:r>
            <a:endParaRPr lang="en-US" altLang="ja-JP" smtClean="0"/>
          </a:p>
          <a:p>
            <a:r>
              <a:rPr kumimoji="1" lang="ja-JP" altLang="en-US" smtClean="0"/>
              <a:t>また、</a:t>
            </a:r>
            <a:r>
              <a:rPr kumimoji="1" lang="en-US" altLang="ja-JP" smtClean="0"/>
              <a:t>HitBox</a:t>
            </a:r>
            <a:r>
              <a:rPr kumimoji="1" lang="ja-JP" altLang="en-US" smtClean="0"/>
              <a:t>もおかしい場所にあることがよくわかる</a:t>
            </a:r>
            <a:endParaRPr kumimoji="1" lang="ja-JP" altLang="en-US"/>
          </a:p>
        </p:txBody>
      </p:sp>
      <p:pic>
        <p:nvPicPr>
          <p:cNvPr id="7" name="図 6"/>
          <p:cNvPicPr>
            <a:picLocks noChangeAspect="1"/>
          </p:cNvPicPr>
          <p:nvPr/>
        </p:nvPicPr>
        <p:blipFill>
          <a:blip r:embed="rId3"/>
          <a:stretch>
            <a:fillRect/>
          </a:stretch>
        </p:blipFill>
        <p:spPr>
          <a:xfrm>
            <a:off x="179387" y="3238500"/>
            <a:ext cx="5091113" cy="3517496"/>
          </a:xfrm>
          <a:prstGeom prst="rect">
            <a:avLst/>
          </a:prstGeom>
          <a:ln>
            <a:solidFill>
              <a:schemeClr val="tx1"/>
            </a:solidFill>
          </a:ln>
        </p:spPr>
      </p:pic>
      <p:sp>
        <p:nvSpPr>
          <p:cNvPr id="8" name="正方形/長方形 7"/>
          <p:cNvSpPr/>
          <p:nvPr/>
        </p:nvSpPr>
        <p:spPr>
          <a:xfrm>
            <a:off x="3504147" y="3772564"/>
            <a:ext cx="101383" cy="1288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942297" y="3772564"/>
            <a:ext cx="210603" cy="1288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167597" y="5175250"/>
            <a:ext cx="128053" cy="1422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660916" y="5175250"/>
            <a:ext cx="190234" cy="1422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393147" y="6357014"/>
            <a:ext cx="210603" cy="1288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913847" y="6357014"/>
            <a:ext cx="210603" cy="1288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5419056" y="3475503"/>
            <a:ext cx="6772944" cy="369332"/>
          </a:xfrm>
          <a:prstGeom prst="rect">
            <a:avLst/>
          </a:prstGeom>
          <a:noFill/>
        </p:spPr>
        <p:txBody>
          <a:bodyPr wrap="none" rtlCol="0">
            <a:spAutoFit/>
          </a:bodyPr>
          <a:lstStyle/>
          <a:p>
            <a:r>
              <a:rPr kumimoji="1" lang="ja-JP" altLang="en-US" smtClean="0"/>
              <a:t>各弾丸に</a:t>
            </a:r>
            <a:r>
              <a:rPr kumimoji="1" lang="en-US" altLang="ja-JP" smtClean="0"/>
              <a:t>offset</a:t>
            </a:r>
            <a:r>
              <a:rPr kumimoji="1" lang="ja-JP" altLang="en-US" smtClean="0"/>
              <a:t>値を任意に設定して、各砲台から出すようにしましょう</a:t>
            </a:r>
            <a:endParaRPr kumimoji="1" lang="ja-JP" altLang="en-US"/>
          </a:p>
        </p:txBody>
      </p:sp>
      <p:pic>
        <p:nvPicPr>
          <p:cNvPr id="15" name="図 14"/>
          <p:cNvPicPr>
            <a:picLocks noChangeAspect="1"/>
          </p:cNvPicPr>
          <p:nvPr/>
        </p:nvPicPr>
        <p:blipFill>
          <a:blip r:embed="rId4"/>
          <a:stretch>
            <a:fillRect/>
          </a:stretch>
        </p:blipFill>
        <p:spPr>
          <a:xfrm>
            <a:off x="5956300" y="4045588"/>
            <a:ext cx="5076825" cy="2419350"/>
          </a:xfrm>
          <a:prstGeom prst="rect">
            <a:avLst/>
          </a:prstGeom>
        </p:spPr>
      </p:pic>
      <p:cxnSp>
        <p:nvCxnSpPr>
          <p:cNvPr id="16" name="直線矢印コネクタ 15"/>
          <p:cNvCxnSpPr/>
          <p:nvPr/>
        </p:nvCxnSpPr>
        <p:spPr>
          <a:xfrm>
            <a:off x="4393148" y="3837002"/>
            <a:ext cx="2693452" cy="124404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103161" y="4827316"/>
            <a:ext cx="3453339" cy="42794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5270500" y="5415590"/>
            <a:ext cx="4800600" cy="100586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5956300" y="6476142"/>
            <a:ext cx="2303836" cy="369332"/>
          </a:xfrm>
          <a:prstGeom prst="rect">
            <a:avLst/>
          </a:prstGeom>
          <a:noFill/>
        </p:spPr>
        <p:txBody>
          <a:bodyPr wrap="none" rtlCol="0">
            <a:spAutoFit/>
          </a:bodyPr>
          <a:lstStyle/>
          <a:p>
            <a:r>
              <a:rPr kumimoji="1" lang="ja-JP" altLang="en-US" dirty="0" smtClean="0"/>
              <a:t>自分でやってみよう！</a:t>
            </a:r>
            <a:endParaRPr kumimoji="1" lang="ja-JP" altLang="en-US" dirty="0"/>
          </a:p>
        </p:txBody>
      </p:sp>
    </p:spTree>
    <p:extLst>
      <p:ext uri="{BB962C8B-B14F-4D97-AF65-F5344CB8AC3E}">
        <p14:creationId xmlns:p14="http://schemas.microsoft.com/office/powerpoint/2010/main" val="1951633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017493" cy="369332"/>
          </a:xfrm>
          <a:prstGeom prst="rect">
            <a:avLst/>
          </a:prstGeom>
          <a:noFill/>
        </p:spPr>
        <p:txBody>
          <a:bodyPr wrap="none" rtlCol="0">
            <a:spAutoFit/>
          </a:bodyPr>
          <a:lstStyle/>
          <a:p>
            <a:r>
              <a:rPr kumimoji="1" lang="ja-JP" altLang="en-US" smtClean="0"/>
              <a:t>・</a:t>
            </a:r>
            <a:r>
              <a:rPr kumimoji="1" lang="en-US" altLang="ja-JP" smtClean="0"/>
              <a:t>HitBox</a:t>
            </a:r>
            <a:r>
              <a:rPr lang="ja-JP" altLang="en-US" smtClean="0"/>
              <a:t>の位置をちゃんとする</a:t>
            </a:r>
            <a:endParaRPr kumimoji="1" lang="ja-JP" altLang="en-US"/>
          </a:p>
        </p:txBody>
      </p:sp>
      <p:pic>
        <p:nvPicPr>
          <p:cNvPr id="5" name="図 4"/>
          <p:cNvPicPr>
            <a:picLocks noChangeAspect="1"/>
          </p:cNvPicPr>
          <p:nvPr/>
        </p:nvPicPr>
        <p:blipFill>
          <a:blip r:embed="rId2"/>
          <a:stretch>
            <a:fillRect/>
          </a:stretch>
        </p:blipFill>
        <p:spPr>
          <a:xfrm>
            <a:off x="265112" y="647422"/>
            <a:ext cx="7742038" cy="164016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265111" y="2565677"/>
            <a:ext cx="7742039" cy="812523"/>
          </a:xfrm>
          <a:prstGeom prst="rect">
            <a:avLst/>
          </a:prstGeom>
          <a:ln>
            <a:solidFill>
              <a:schemeClr val="tx1"/>
            </a:solidFill>
          </a:ln>
        </p:spPr>
      </p:pic>
      <p:cxnSp>
        <p:nvCxnSpPr>
          <p:cNvPr id="7" name="直線矢印コネクタ 6"/>
          <p:cNvCxnSpPr/>
          <p:nvPr/>
        </p:nvCxnSpPr>
        <p:spPr>
          <a:xfrm flipH="1">
            <a:off x="4737102" y="774700"/>
            <a:ext cx="3594098" cy="11684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3848102" y="1943100"/>
            <a:ext cx="4483098" cy="122631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331200" y="604018"/>
            <a:ext cx="3508012" cy="369332"/>
          </a:xfrm>
          <a:prstGeom prst="rect">
            <a:avLst/>
          </a:prstGeom>
          <a:noFill/>
        </p:spPr>
        <p:txBody>
          <a:bodyPr wrap="none" rtlCol="0">
            <a:spAutoFit/>
          </a:bodyPr>
          <a:lstStyle/>
          <a:p>
            <a:r>
              <a:rPr kumimoji="1" lang="ja-JP" altLang="en-US" smtClean="0"/>
              <a:t>更新：</a:t>
            </a:r>
            <a:r>
              <a:rPr kumimoji="1" lang="en-US" altLang="ja-JP" smtClean="0"/>
              <a:t>Hi</a:t>
            </a:r>
            <a:r>
              <a:rPr kumimoji="1" lang="ja-JP" altLang="en-US" smtClean="0"/>
              <a:t>ｔ</a:t>
            </a:r>
            <a:r>
              <a:rPr kumimoji="1" lang="en-US" altLang="ja-JP" smtClean="0"/>
              <a:t>Box</a:t>
            </a:r>
            <a:r>
              <a:rPr kumimoji="1" lang="ja-JP" altLang="en-US" smtClean="0"/>
              <a:t>の位置と大きさを設定</a:t>
            </a:r>
            <a:endParaRPr kumimoji="1" lang="ja-JP" altLang="en-US"/>
          </a:p>
        </p:txBody>
      </p:sp>
      <p:sp>
        <p:nvSpPr>
          <p:cNvPr id="15" name="テキスト ボックス 14"/>
          <p:cNvSpPr txBox="1"/>
          <p:nvPr/>
        </p:nvSpPr>
        <p:spPr>
          <a:xfrm>
            <a:off x="8331200" y="1758434"/>
            <a:ext cx="3777381" cy="646331"/>
          </a:xfrm>
          <a:prstGeom prst="rect">
            <a:avLst/>
          </a:prstGeom>
          <a:noFill/>
        </p:spPr>
        <p:txBody>
          <a:bodyPr wrap="none" rtlCol="0">
            <a:spAutoFit/>
          </a:bodyPr>
          <a:lstStyle/>
          <a:p>
            <a:r>
              <a:rPr kumimoji="1" lang="ja-JP" altLang="en-US" smtClean="0"/>
              <a:t>更新：</a:t>
            </a:r>
            <a:r>
              <a:rPr kumimoji="1" lang="en-US" altLang="ja-JP" smtClean="0"/>
              <a:t>ActionMethod</a:t>
            </a:r>
            <a:r>
              <a:rPr lang="ja-JP" altLang="en-US" smtClean="0"/>
              <a:t>で、あたり判定の</a:t>
            </a:r>
            <a:endParaRPr lang="en-US" altLang="ja-JP" smtClean="0"/>
          </a:p>
          <a:p>
            <a:r>
              <a:rPr kumimoji="1" lang="ja-JP" altLang="en-US"/>
              <a:t>位置</a:t>
            </a:r>
            <a:r>
              <a:rPr kumimoji="1" lang="ja-JP" altLang="en-US" smtClean="0"/>
              <a:t>を設定</a:t>
            </a:r>
            <a:endParaRPr kumimoji="1" lang="ja-JP" altLang="en-US"/>
          </a:p>
        </p:txBody>
      </p:sp>
      <p:sp>
        <p:nvSpPr>
          <p:cNvPr id="16" name="テキスト ボックス 15"/>
          <p:cNvSpPr txBox="1"/>
          <p:nvPr/>
        </p:nvSpPr>
        <p:spPr>
          <a:xfrm>
            <a:off x="265111" y="3656290"/>
            <a:ext cx="11558677" cy="369332"/>
          </a:xfrm>
          <a:prstGeom prst="rect">
            <a:avLst/>
          </a:prstGeom>
          <a:noFill/>
        </p:spPr>
        <p:txBody>
          <a:bodyPr wrap="none" rtlCol="0">
            <a:spAutoFit/>
          </a:bodyPr>
          <a:lstStyle/>
          <a:p>
            <a:r>
              <a:rPr kumimoji="1" lang="en-US" altLang="ja-JP" smtClean="0"/>
              <a:t>InitializeMethod</a:t>
            </a:r>
            <a:r>
              <a:rPr kumimoji="1" lang="ja-JP" altLang="en-US" smtClean="0"/>
              <a:t>と</a:t>
            </a:r>
            <a:r>
              <a:rPr kumimoji="1" lang="en-US" altLang="ja-JP" smtClean="0"/>
              <a:t>ActionMethod</a:t>
            </a:r>
            <a:r>
              <a:rPr kumimoji="1" lang="ja-JP" altLang="en-US" smtClean="0"/>
              <a:t>で</a:t>
            </a:r>
            <a:r>
              <a:rPr kumimoji="1" lang="en-US" altLang="ja-JP" smtClean="0"/>
              <a:t>HitBox</a:t>
            </a:r>
            <a:r>
              <a:rPr kumimoji="1" lang="ja-JP" altLang="en-US" smtClean="0"/>
              <a:t>の位置を設定しないといけません。それでは、敵機に</a:t>
            </a:r>
            <a:r>
              <a:rPr kumimoji="1" lang="en-US" altLang="ja-JP" smtClean="0"/>
              <a:t>HP</a:t>
            </a:r>
            <a:r>
              <a:rPr kumimoji="1" lang="ja-JP" altLang="en-US" smtClean="0"/>
              <a:t>をつけていきましょう。</a:t>
            </a:r>
            <a:endParaRPr kumimoji="1" lang="ja-JP" altLang="en-US"/>
          </a:p>
        </p:txBody>
      </p:sp>
      <p:sp>
        <p:nvSpPr>
          <p:cNvPr id="17" name="正方形/長方形 16"/>
          <p:cNvSpPr/>
          <p:nvPr/>
        </p:nvSpPr>
        <p:spPr>
          <a:xfrm>
            <a:off x="220726" y="323711"/>
            <a:ext cx="1972528" cy="369332"/>
          </a:xfrm>
          <a:prstGeom prst="rect">
            <a:avLst/>
          </a:prstGeom>
        </p:spPr>
        <p:txBody>
          <a:bodyPr wrap="none">
            <a:spAutoFit/>
          </a:bodyPr>
          <a:lstStyle/>
          <a:p>
            <a:r>
              <a:rPr lang="en-US" altLang="ja-JP" dirty="0" smtClean="0"/>
              <a:t>ObjEnemyBoss.cpp</a:t>
            </a:r>
            <a:endParaRPr lang="ja-JP" altLang="en-US" dirty="0"/>
          </a:p>
        </p:txBody>
      </p:sp>
      <p:pic>
        <p:nvPicPr>
          <p:cNvPr id="18" name="図 17"/>
          <p:cNvPicPr>
            <a:picLocks noChangeAspect="1"/>
          </p:cNvPicPr>
          <p:nvPr/>
        </p:nvPicPr>
        <p:blipFill>
          <a:blip r:embed="rId4"/>
          <a:stretch>
            <a:fillRect/>
          </a:stretch>
        </p:blipFill>
        <p:spPr>
          <a:xfrm>
            <a:off x="265111" y="4512494"/>
            <a:ext cx="4187026" cy="1792288"/>
          </a:xfrm>
          <a:prstGeom prst="rect">
            <a:avLst/>
          </a:prstGeom>
          <a:ln>
            <a:solidFill>
              <a:schemeClr val="tx1"/>
            </a:solidFill>
          </a:ln>
        </p:spPr>
      </p:pic>
      <p:sp>
        <p:nvSpPr>
          <p:cNvPr id="19" name="正方形/長方形 18"/>
          <p:cNvSpPr/>
          <p:nvPr/>
        </p:nvSpPr>
        <p:spPr>
          <a:xfrm>
            <a:off x="216880" y="4160221"/>
            <a:ext cx="1752916" cy="369332"/>
          </a:xfrm>
          <a:prstGeom prst="rect">
            <a:avLst/>
          </a:prstGeom>
        </p:spPr>
        <p:txBody>
          <a:bodyPr wrap="none">
            <a:spAutoFit/>
          </a:bodyPr>
          <a:lstStyle/>
          <a:p>
            <a:r>
              <a:rPr lang="en-US" altLang="ja-JP" smtClean="0"/>
              <a:t>ObjEnemyBoss.h</a:t>
            </a:r>
            <a:endParaRPr lang="ja-JP" altLang="en-US" dirty="0"/>
          </a:p>
        </p:txBody>
      </p:sp>
      <p:cxnSp>
        <p:nvCxnSpPr>
          <p:cNvPr id="20" name="直線矢印コネクタ 19"/>
          <p:cNvCxnSpPr/>
          <p:nvPr/>
        </p:nvCxnSpPr>
        <p:spPr>
          <a:xfrm flipH="1">
            <a:off x="4298953" y="5588000"/>
            <a:ext cx="755647" cy="4191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054600" y="5377781"/>
            <a:ext cx="3028073" cy="369332"/>
          </a:xfrm>
          <a:prstGeom prst="rect">
            <a:avLst/>
          </a:prstGeom>
          <a:noFill/>
        </p:spPr>
        <p:txBody>
          <a:bodyPr wrap="none" rtlCol="0">
            <a:spAutoFit/>
          </a:bodyPr>
          <a:lstStyle/>
          <a:p>
            <a:r>
              <a:rPr lang="ja-JP" altLang="en-US"/>
              <a:t>追加</a:t>
            </a:r>
            <a:r>
              <a:rPr kumimoji="1" lang="ja-JP" altLang="en-US" smtClean="0"/>
              <a:t>：</a:t>
            </a:r>
            <a:r>
              <a:rPr kumimoji="1" lang="en-US" altLang="ja-JP" smtClean="0"/>
              <a:t>Boss</a:t>
            </a:r>
            <a:r>
              <a:rPr lang="ja-JP" altLang="en-US" smtClean="0"/>
              <a:t>の</a:t>
            </a:r>
            <a:r>
              <a:rPr lang="en-US" altLang="ja-JP" smtClean="0"/>
              <a:t>HitPoint</a:t>
            </a:r>
            <a:r>
              <a:rPr lang="ja-JP" altLang="en-US" smtClean="0"/>
              <a:t>を加えた</a:t>
            </a:r>
            <a:endParaRPr kumimoji="1" lang="ja-JP" altLang="en-US"/>
          </a:p>
        </p:txBody>
      </p:sp>
    </p:spTree>
    <p:extLst>
      <p:ext uri="{BB962C8B-B14F-4D97-AF65-F5344CB8AC3E}">
        <p14:creationId xmlns:p14="http://schemas.microsoft.com/office/powerpoint/2010/main" val="308113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p:cNvCxnSpPr/>
          <p:nvPr/>
        </p:nvCxnSpPr>
        <p:spPr>
          <a:xfrm>
            <a:off x="1804353" y="1134188"/>
            <a:ext cx="39132" cy="423014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0" y="0"/>
            <a:ext cx="11473013" cy="646331"/>
          </a:xfrm>
          <a:prstGeom prst="rect">
            <a:avLst/>
          </a:prstGeom>
          <a:noFill/>
        </p:spPr>
        <p:txBody>
          <a:bodyPr wrap="none" rtlCol="0">
            <a:spAutoFit/>
          </a:bodyPr>
          <a:lstStyle/>
          <a:p>
            <a:r>
              <a:rPr kumimoji="1" lang="ja-JP" altLang="en-US" smtClean="0"/>
              <a:t>・</a:t>
            </a:r>
            <a:r>
              <a:rPr kumimoji="1" lang="en-US" altLang="ja-JP" smtClean="0"/>
              <a:t>Damage</a:t>
            </a:r>
            <a:r>
              <a:rPr kumimoji="1" lang="ja-JP" altLang="en-US" smtClean="0"/>
              <a:t>の仕組みを</a:t>
            </a:r>
            <a:r>
              <a:rPr lang="en-US" altLang="ja-JP" smtClean="0"/>
              <a:t>Flowchart</a:t>
            </a:r>
            <a:r>
              <a:rPr lang="ja-JP" altLang="en-US" smtClean="0"/>
              <a:t>を書く</a:t>
            </a:r>
            <a:endParaRPr lang="en-US" altLang="ja-JP" smtClean="0"/>
          </a:p>
          <a:p>
            <a:r>
              <a:rPr kumimoji="1" lang="ja-JP" altLang="en-US"/>
              <a:t>　</a:t>
            </a:r>
            <a:r>
              <a:rPr lang="ja-JP" altLang="en-US" smtClean="0"/>
              <a:t>たい</a:t>
            </a:r>
            <a:r>
              <a:rPr kumimoji="1" lang="ja-JP" altLang="en-US" smtClean="0"/>
              <a:t>して難しくない</a:t>
            </a:r>
            <a:r>
              <a:rPr kumimoji="1" lang="en-US" altLang="ja-JP" smtClean="0"/>
              <a:t>algorithm</a:t>
            </a:r>
            <a:r>
              <a:rPr kumimoji="1" lang="ja-JP" altLang="en-US" smtClean="0"/>
              <a:t>だとわかります。</a:t>
            </a:r>
            <a:r>
              <a:rPr kumimoji="1" lang="en-US" altLang="ja-JP" smtClean="0"/>
              <a:t>InitializeMethod</a:t>
            </a:r>
            <a:r>
              <a:rPr kumimoji="1" lang="ja-JP" altLang="en-US" smtClean="0"/>
              <a:t>で</a:t>
            </a:r>
            <a:r>
              <a:rPr lang="en-US" altLang="ja-JP" smtClean="0"/>
              <a:t>hp</a:t>
            </a:r>
            <a:r>
              <a:rPr lang="ja-JP" altLang="en-US" smtClean="0"/>
              <a:t>の最大値を入れることを</a:t>
            </a:r>
            <a:r>
              <a:rPr lang="ja-JP" altLang="en-US"/>
              <a:t>忘</a:t>
            </a:r>
            <a:r>
              <a:rPr lang="ja-JP" altLang="en-US" smtClean="0"/>
              <a:t>れないようにしましょう。</a:t>
            </a:r>
            <a:endParaRPr kumimoji="1" lang="ja-JP" altLang="en-US"/>
          </a:p>
        </p:txBody>
      </p:sp>
      <p:sp>
        <p:nvSpPr>
          <p:cNvPr id="5" name="フローチャート: 端子 4"/>
          <p:cNvSpPr/>
          <p:nvPr/>
        </p:nvSpPr>
        <p:spPr>
          <a:xfrm>
            <a:off x="935139" y="764795"/>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Action</a:t>
            </a:r>
            <a:endParaRPr lang="en-US" altLang="ja-JP"/>
          </a:p>
        </p:txBody>
      </p:sp>
      <p:sp>
        <p:nvSpPr>
          <p:cNvPr id="6" name="フローチャート: 判断 5"/>
          <p:cNvSpPr/>
          <p:nvPr/>
        </p:nvSpPr>
        <p:spPr>
          <a:xfrm>
            <a:off x="87551" y="1298189"/>
            <a:ext cx="3472736"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弾丸が当たった</a:t>
            </a:r>
            <a:endParaRPr kumimoji="1" lang="ja-JP" altLang="en-US"/>
          </a:p>
        </p:txBody>
      </p:sp>
      <p:sp>
        <p:nvSpPr>
          <p:cNvPr id="8" name="テキスト ボックス 7"/>
          <p:cNvSpPr txBox="1"/>
          <p:nvPr/>
        </p:nvSpPr>
        <p:spPr>
          <a:xfrm>
            <a:off x="1357967" y="2053317"/>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9" name="テキスト ボックス 8"/>
          <p:cNvSpPr txBox="1"/>
          <p:nvPr/>
        </p:nvSpPr>
        <p:spPr>
          <a:xfrm>
            <a:off x="3332500" y="1328907"/>
            <a:ext cx="455574" cy="369332"/>
          </a:xfrm>
          <a:prstGeom prst="rect">
            <a:avLst/>
          </a:prstGeom>
          <a:noFill/>
        </p:spPr>
        <p:txBody>
          <a:bodyPr wrap="none" rtlCol="0">
            <a:spAutoFit/>
          </a:bodyPr>
          <a:lstStyle/>
          <a:p>
            <a:r>
              <a:rPr lang="en-US" altLang="ja-JP" smtClean="0"/>
              <a:t>No</a:t>
            </a:r>
            <a:endParaRPr kumimoji="1" lang="ja-JP" altLang="en-US"/>
          </a:p>
        </p:txBody>
      </p:sp>
      <p:cxnSp>
        <p:nvCxnSpPr>
          <p:cNvPr id="10" name="直線コネクタ 9"/>
          <p:cNvCxnSpPr/>
          <p:nvPr/>
        </p:nvCxnSpPr>
        <p:spPr>
          <a:xfrm>
            <a:off x="3540721" y="1698239"/>
            <a:ext cx="234704"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3762777" y="1707378"/>
            <a:ext cx="25297" cy="118801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フローチャート: 処理 13"/>
          <p:cNvSpPr/>
          <p:nvPr/>
        </p:nvSpPr>
        <p:spPr>
          <a:xfrm>
            <a:off x="858939" y="2376613"/>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h</a:t>
            </a:r>
            <a:r>
              <a:rPr lang="en-US" altLang="ja-JP" smtClean="0"/>
              <a:t>p</a:t>
            </a:r>
            <a:r>
              <a:rPr lang="ja-JP" altLang="en-US" smtClean="0"/>
              <a:t>←</a:t>
            </a:r>
            <a:r>
              <a:rPr lang="en-US" altLang="ja-JP" smtClean="0"/>
              <a:t>hp - 1</a:t>
            </a:r>
            <a:endParaRPr kumimoji="1" lang="ja-JP" altLang="en-US"/>
          </a:p>
        </p:txBody>
      </p:sp>
      <p:cxnSp>
        <p:nvCxnSpPr>
          <p:cNvPr id="15" name="直線矢印コネクタ 14"/>
          <p:cNvCxnSpPr/>
          <p:nvPr/>
        </p:nvCxnSpPr>
        <p:spPr>
          <a:xfrm flipH="1" flipV="1">
            <a:off x="1832516" y="2885684"/>
            <a:ext cx="1930261" cy="970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判断 20"/>
          <p:cNvSpPr/>
          <p:nvPr/>
        </p:nvSpPr>
        <p:spPr>
          <a:xfrm>
            <a:off x="96148" y="3027146"/>
            <a:ext cx="3472736"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hp</a:t>
            </a:r>
            <a:r>
              <a:rPr lang="ja-JP" altLang="en-US" smtClean="0"/>
              <a:t> </a:t>
            </a:r>
            <a:r>
              <a:rPr lang="en-US" altLang="ja-JP" smtClean="0"/>
              <a:t>&lt;= 0</a:t>
            </a:r>
            <a:endParaRPr kumimoji="1" lang="ja-JP" altLang="en-US"/>
          </a:p>
        </p:txBody>
      </p:sp>
      <p:cxnSp>
        <p:nvCxnSpPr>
          <p:cNvPr id="23" name="直線コネクタ 22"/>
          <p:cNvCxnSpPr/>
          <p:nvPr/>
        </p:nvCxnSpPr>
        <p:spPr>
          <a:xfrm>
            <a:off x="3477221" y="3432450"/>
            <a:ext cx="234704"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3747694" y="3444472"/>
            <a:ext cx="6623" cy="142286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1879254" y="4867338"/>
            <a:ext cx="1883523"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1357967" y="3734947"/>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31" name="テキスト ボックス 30"/>
          <p:cNvSpPr txBox="1"/>
          <p:nvPr/>
        </p:nvSpPr>
        <p:spPr>
          <a:xfrm>
            <a:off x="3403578" y="3075140"/>
            <a:ext cx="455574" cy="369332"/>
          </a:xfrm>
          <a:prstGeom prst="rect">
            <a:avLst/>
          </a:prstGeom>
          <a:noFill/>
        </p:spPr>
        <p:txBody>
          <a:bodyPr wrap="none" rtlCol="0">
            <a:spAutoFit/>
          </a:bodyPr>
          <a:lstStyle/>
          <a:p>
            <a:r>
              <a:rPr lang="en-US" altLang="ja-JP" smtClean="0"/>
              <a:t>No</a:t>
            </a:r>
            <a:endParaRPr kumimoji="1" lang="ja-JP" altLang="en-US"/>
          </a:p>
        </p:txBody>
      </p:sp>
      <p:sp>
        <p:nvSpPr>
          <p:cNvPr id="32" name="フローチャート: 処理 31"/>
          <p:cNvSpPr/>
          <p:nvPr/>
        </p:nvSpPr>
        <p:spPr>
          <a:xfrm>
            <a:off x="858939" y="4295872"/>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Boss</a:t>
            </a:r>
            <a:r>
              <a:rPr lang="ja-JP" altLang="en-US" smtClean="0"/>
              <a:t>の</a:t>
            </a:r>
            <a:r>
              <a:rPr lang="ja-JP" altLang="en-US"/>
              <a:t>破棄</a:t>
            </a:r>
            <a:endParaRPr lang="en-US" altLang="ja-JP" smtClean="0"/>
          </a:p>
        </p:txBody>
      </p:sp>
      <p:sp>
        <p:nvSpPr>
          <p:cNvPr id="33" name="フローチャート: 端子 32"/>
          <p:cNvSpPr/>
          <p:nvPr/>
        </p:nvSpPr>
        <p:spPr>
          <a:xfrm>
            <a:off x="871419" y="5102386"/>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続く</a:t>
            </a:r>
            <a:endParaRPr lang="en-US" altLang="ja-JP"/>
          </a:p>
        </p:txBody>
      </p:sp>
      <p:pic>
        <p:nvPicPr>
          <p:cNvPr id="40" name="図 39"/>
          <p:cNvPicPr>
            <a:picLocks noChangeAspect="1"/>
          </p:cNvPicPr>
          <p:nvPr/>
        </p:nvPicPr>
        <p:blipFill>
          <a:blip r:embed="rId2"/>
          <a:stretch>
            <a:fillRect/>
          </a:stretch>
        </p:blipFill>
        <p:spPr>
          <a:xfrm>
            <a:off x="4324195" y="1286170"/>
            <a:ext cx="2455780" cy="1446043"/>
          </a:xfrm>
          <a:prstGeom prst="rect">
            <a:avLst/>
          </a:prstGeom>
          <a:ln>
            <a:solidFill>
              <a:schemeClr val="tx1"/>
            </a:solidFill>
          </a:ln>
        </p:spPr>
      </p:pic>
      <p:cxnSp>
        <p:nvCxnSpPr>
          <p:cNvPr id="41" name="直線矢印コネクタ 40"/>
          <p:cNvCxnSpPr/>
          <p:nvPr/>
        </p:nvCxnSpPr>
        <p:spPr>
          <a:xfrm flipH="1">
            <a:off x="5436938" y="1668209"/>
            <a:ext cx="1749281" cy="26478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7186219" y="1456200"/>
            <a:ext cx="2145139" cy="369332"/>
          </a:xfrm>
          <a:prstGeom prst="rect">
            <a:avLst/>
          </a:prstGeom>
          <a:noFill/>
        </p:spPr>
        <p:txBody>
          <a:bodyPr wrap="none" rtlCol="0">
            <a:spAutoFit/>
          </a:bodyPr>
          <a:lstStyle/>
          <a:p>
            <a:r>
              <a:rPr lang="ja-JP" altLang="en-US"/>
              <a:t>追加</a:t>
            </a:r>
            <a:r>
              <a:rPr kumimoji="1" lang="ja-JP" altLang="en-US" smtClean="0"/>
              <a:t>：最大</a:t>
            </a:r>
            <a:r>
              <a:rPr kumimoji="1" lang="en-US" altLang="ja-JP" smtClean="0"/>
              <a:t>HP</a:t>
            </a:r>
            <a:r>
              <a:rPr kumimoji="1" lang="ja-JP" altLang="en-US" smtClean="0"/>
              <a:t>を設定</a:t>
            </a:r>
            <a:endParaRPr kumimoji="1" lang="ja-JP" altLang="en-US"/>
          </a:p>
        </p:txBody>
      </p:sp>
      <p:pic>
        <p:nvPicPr>
          <p:cNvPr id="44" name="図 43"/>
          <p:cNvPicPr>
            <a:picLocks noChangeAspect="1"/>
          </p:cNvPicPr>
          <p:nvPr/>
        </p:nvPicPr>
        <p:blipFill>
          <a:blip r:embed="rId3"/>
          <a:stretch>
            <a:fillRect/>
          </a:stretch>
        </p:blipFill>
        <p:spPr>
          <a:xfrm>
            <a:off x="4324195" y="2895389"/>
            <a:ext cx="5188327" cy="3678729"/>
          </a:xfrm>
          <a:prstGeom prst="rect">
            <a:avLst/>
          </a:prstGeom>
          <a:ln>
            <a:solidFill>
              <a:schemeClr val="tx1"/>
            </a:solidFill>
          </a:ln>
        </p:spPr>
      </p:pic>
      <p:sp>
        <p:nvSpPr>
          <p:cNvPr id="45" name="正方形/長方形 44"/>
          <p:cNvSpPr/>
          <p:nvPr/>
        </p:nvSpPr>
        <p:spPr>
          <a:xfrm>
            <a:off x="4186210" y="959575"/>
            <a:ext cx="1972528" cy="369332"/>
          </a:xfrm>
          <a:prstGeom prst="rect">
            <a:avLst/>
          </a:prstGeom>
        </p:spPr>
        <p:txBody>
          <a:bodyPr wrap="none">
            <a:spAutoFit/>
          </a:bodyPr>
          <a:lstStyle/>
          <a:p>
            <a:r>
              <a:rPr lang="en-US" altLang="ja-JP" dirty="0" smtClean="0"/>
              <a:t>ObjEnemyBoss.cpp</a:t>
            </a:r>
            <a:endParaRPr lang="ja-JP" altLang="en-US" dirty="0"/>
          </a:p>
        </p:txBody>
      </p:sp>
      <p:cxnSp>
        <p:nvCxnSpPr>
          <p:cNvPr id="46" name="直線矢印コネクタ 45"/>
          <p:cNvCxnSpPr/>
          <p:nvPr/>
        </p:nvCxnSpPr>
        <p:spPr>
          <a:xfrm flipV="1">
            <a:off x="2701885" y="5251922"/>
            <a:ext cx="1484326" cy="62135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218629" y="5716324"/>
            <a:ext cx="3568700" cy="646331"/>
          </a:xfrm>
          <a:prstGeom prst="rect">
            <a:avLst/>
          </a:prstGeom>
          <a:noFill/>
        </p:spPr>
        <p:txBody>
          <a:bodyPr wrap="square" rtlCol="0">
            <a:spAutoFit/>
          </a:bodyPr>
          <a:lstStyle/>
          <a:p>
            <a:r>
              <a:rPr kumimoji="1" lang="ja-JP" altLang="en-US" smtClean="0"/>
              <a:t>更新・追加：</a:t>
            </a:r>
            <a:endParaRPr kumimoji="1" lang="en-US" altLang="ja-JP" smtClean="0"/>
          </a:p>
          <a:p>
            <a:r>
              <a:rPr lang="ja-JP" altLang="en-US"/>
              <a:t>上記</a:t>
            </a:r>
            <a:r>
              <a:rPr lang="ja-JP" altLang="en-US" smtClean="0"/>
              <a:t>の</a:t>
            </a:r>
            <a:r>
              <a:rPr lang="en-US" altLang="ja-JP" smtClean="0"/>
              <a:t>Flowchart</a:t>
            </a:r>
            <a:r>
              <a:rPr lang="ja-JP" altLang="en-US" smtClean="0"/>
              <a:t>に元に作成</a:t>
            </a:r>
            <a:endParaRPr kumimoji="1" lang="ja-JP" altLang="en-US"/>
          </a:p>
        </p:txBody>
      </p:sp>
    </p:spTree>
    <p:extLst>
      <p:ext uri="{BB962C8B-B14F-4D97-AF65-F5344CB8AC3E}">
        <p14:creationId xmlns:p14="http://schemas.microsoft.com/office/powerpoint/2010/main" val="252955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31462" cy="369332"/>
          </a:xfrm>
          <a:prstGeom prst="rect">
            <a:avLst/>
          </a:prstGeom>
          <a:noFill/>
        </p:spPr>
        <p:txBody>
          <a:bodyPr wrap="none" rtlCol="0">
            <a:spAutoFit/>
          </a:bodyPr>
          <a:lstStyle/>
          <a:p>
            <a:r>
              <a:rPr kumimoji="1" lang="ja-JP" altLang="en-US" smtClean="0"/>
              <a:t>・ここで</a:t>
            </a:r>
            <a:r>
              <a:rPr lang="en-US" altLang="ja-JP" smtClean="0"/>
              <a:t>Bug</a:t>
            </a:r>
            <a:r>
              <a:rPr lang="ja-JP" altLang="en-US" smtClean="0"/>
              <a:t>が発見される</a:t>
            </a:r>
            <a:endParaRPr kumimoji="1" lang="ja-JP" altLang="en-US"/>
          </a:p>
        </p:txBody>
      </p:sp>
      <p:pic>
        <p:nvPicPr>
          <p:cNvPr id="5" name="図 4"/>
          <p:cNvPicPr>
            <a:picLocks noChangeAspect="1"/>
          </p:cNvPicPr>
          <p:nvPr/>
        </p:nvPicPr>
        <p:blipFill>
          <a:blip r:embed="rId2"/>
          <a:stretch>
            <a:fillRect/>
          </a:stretch>
        </p:blipFill>
        <p:spPr>
          <a:xfrm>
            <a:off x="455012" y="674687"/>
            <a:ext cx="4152900" cy="2028825"/>
          </a:xfrm>
          <a:prstGeom prst="rect">
            <a:avLst/>
          </a:prstGeom>
        </p:spPr>
      </p:pic>
      <p:sp>
        <p:nvSpPr>
          <p:cNvPr id="6" name="円/楕円 5"/>
          <p:cNvSpPr/>
          <p:nvPr/>
        </p:nvSpPr>
        <p:spPr>
          <a:xfrm>
            <a:off x="3009900" y="787399"/>
            <a:ext cx="774700" cy="738187"/>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H="1">
            <a:off x="3873500" y="674687"/>
            <a:ext cx="1778000" cy="39370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651500" y="490021"/>
            <a:ext cx="3538148" cy="369332"/>
          </a:xfrm>
          <a:prstGeom prst="rect">
            <a:avLst/>
          </a:prstGeom>
          <a:noFill/>
        </p:spPr>
        <p:txBody>
          <a:bodyPr wrap="none" rtlCol="0">
            <a:spAutoFit/>
          </a:bodyPr>
          <a:lstStyle/>
          <a:p>
            <a:r>
              <a:rPr kumimoji="1" lang="ja-JP" altLang="en-US" smtClean="0"/>
              <a:t>主人公機の弾丸が貫通してる！？</a:t>
            </a:r>
            <a:endParaRPr kumimoji="1" lang="ja-JP" altLang="en-US"/>
          </a:p>
        </p:txBody>
      </p:sp>
      <p:sp>
        <p:nvSpPr>
          <p:cNvPr id="11" name="テキスト ボックス 10"/>
          <p:cNvSpPr txBox="1"/>
          <p:nvPr/>
        </p:nvSpPr>
        <p:spPr>
          <a:xfrm>
            <a:off x="455012" y="2816224"/>
            <a:ext cx="11850360" cy="369332"/>
          </a:xfrm>
          <a:prstGeom prst="rect">
            <a:avLst/>
          </a:prstGeom>
          <a:noFill/>
        </p:spPr>
        <p:txBody>
          <a:bodyPr wrap="none" rtlCol="0">
            <a:spAutoFit/>
          </a:bodyPr>
          <a:lstStyle/>
          <a:p>
            <a:r>
              <a:rPr kumimoji="1" lang="ja-JP" altLang="en-US" dirty="0" smtClean="0"/>
              <a:t>このような</a:t>
            </a:r>
            <a:r>
              <a:rPr lang="en-US" altLang="ja-JP" dirty="0" smtClean="0"/>
              <a:t>Bug</a:t>
            </a:r>
            <a:r>
              <a:rPr lang="ja-JP" altLang="en-US" dirty="0" smtClean="0"/>
              <a:t>は</a:t>
            </a:r>
            <a:r>
              <a:rPr kumimoji="1" lang="en-US" altLang="ja-JP" dirty="0" smtClean="0"/>
              <a:t>Test</a:t>
            </a:r>
            <a:r>
              <a:rPr kumimoji="1" lang="ja-JP" altLang="en-US" dirty="0" smtClean="0"/>
              <a:t>は何度</a:t>
            </a:r>
            <a:r>
              <a:rPr lang="ja-JP" altLang="en-US" dirty="0"/>
              <a:t>している</a:t>
            </a:r>
            <a:r>
              <a:rPr lang="ja-JP" altLang="en-US" dirty="0" smtClean="0"/>
              <a:t>と</a:t>
            </a:r>
            <a:r>
              <a:rPr lang="ja-JP" altLang="en-US" dirty="0"/>
              <a:t>、</a:t>
            </a:r>
            <a:r>
              <a:rPr kumimoji="1" lang="ja-JP" altLang="en-US" dirty="0" smtClean="0"/>
              <a:t>気が付けば見つかります。重要なのは、少し少し</a:t>
            </a:r>
            <a:r>
              <a:rPr kumimoji="1" lang="en-US" altLang="ja-JP" dirty="0" smtClean="0"/>
              <a:t>code</a:t>
            </a:r>
            <a:r>
              <a:rPr kumimoji="1" lang="ja-JP" altLang="en-US" dirty="0" smtClean="0"/>
              <a:t>を打つ度に実行することです</a:t>
            </a:r>
            <a:endParaRPr kumimoji="1"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477" y="4074165"/>
            <a:ext cx="6115375" cy="11552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正方形/長方形 1"/>
          <p:cNvSpPr/>
          <p:nvPr/>
        </p:nvSpPr>
        <p:spPr>
          <a:xfrm>
            <a:off x="530168" y="3727014"/>
            <a:ext cx="1577611" cy="369332"/>
          </a:xfrm>
          <a:prstGeom prst="rect">
            <a:avLst/>
          </a:prstGeom>
        </p:spPr>
        <p:txBody>
          <a:bodyPr wrap="none">
            <a:spAutoFit/>
          </a:bodyPr>
          <a:lstStyle/>
          <a:p>
            <a:r>
              <a:rPr lang="en-US" altLang="ja-JP" dirty="0"/>
              <a:t>CObjBullet.cpp</a:t>
            </a:r>
            <a:endParaRPr lang="ja-JP" altLang="en-US" dirty="0"/>
          </a:p>
        </p:txBody>
      </p:sp>
      <p:sp>
        <p:nvSpPr>
          <p:cNvPr id="3" name="テキスト ボックス 2"/>
          <p:cNvSpPr txBox="1"/>
          <p:nvPr/>
        </p:nvSpPr>
        <p:spPr>
          <a:xfrm>
            <a:off x="530168" y="5382596"/>
            <a:ext cx="9098966" cy="646331"/>
          </a:xfrm>
          <a:prstGeom prst="rect">
            <a:avLst/>
          </a:prstGeom>
          <a:noFill/>
        </p:spPr>
        <p:txBody>
          <a:bodyPr wrap="none" rtlCol="0">
            <a:spAutoFit/>
          </a:bodyPr>
          <a:lstStyle/>
          <a:p>
            <a:r>
              <a:rPr kumimoji="1" lang="ja-JP" altLang="en-US" dirty="0" smtClean="0"/>
              <a:t>原因は、主人公機が発射する弾丸が、敵機のみしか反応しないようになっているためでした。</a:t>
            </a:r>
            <a:endParaRPr kumimoji="1" lang="en-US" altLang="ja-JP" dirty="0" smtClean="0"/>
          </a:p>
          <a:p>
            <a:r>
              <a:rPr lang="ja-JP" altLang="en-US" dirty="0"/>
              <a:t>これまで</a:t>
            </a:r>
            <a:r>
              <a:rPr lang="ja-JP" altLang="en-US" dirty="0" smtClean="0"/>
              <a:t>、他の敵機も同じような現象はありましたが、一撃死なので気が付きませんでした。</a:t>
            </a:r>
            <a:endParaRPr kumimoji="1" lang="ja-JP" altLang="en-US" dirty="0"/>
          </a:p>
        </p:txBody>
      </p:sp>
      <p:sp>
        <p:nvSpPr>
          <p:cNvPr id="8" name="正方形/長方形 7"/>
          <p:cNvSpPr/>
          <p:nvPr/>
        </p:nvSpPr>
        <p:spPr>
          <a:xfrm>
            <a:off x="455012" y="3356615"/>
            <a:ext cx="11557448" cy="369332"/>
          </a:xfrm>
          <a:prstGeom prst="rect">
            <a:avLst/>
          </a:prstGeom>
        </p:spPr>
        <p:txBody>
          <a:bodyPr wrap="square">
            <a:spAutoFit/>
          </a:bodyPr>
          <a:lstStyle/>
          <a:p>
            <a:r>
              <a:rPr lang="ja-JP" altLang="en-US" dirty="0"/>
              <a:t>弾丸が貫通するということは削除命令がうまく機能していなことがわかります</a:t>
            </a:r>
            <a:r>
              <a:rPr lang="ja-JP" altLang="en-US" dirty="0" smtClean="0"/>
              <a:t>。そこで、</a:t>
            </a:r>
            <a:r>
              <a:rPr lang="en-US" altLang="ja-JP" dirty="0" smtClean="0"/>
              <a:t>CObjBullet.cpp</a:t>
            </a:r>
            <a:r>
              <a:rPr lang="ja-JP" altLang="en-US" dirty="0" smtClean="0"/>
              <a:t>を見ると・・・。</a:t>
            </a:r>
            <a:endParaRPr lang="en-US" altLang="ja-JP" dirty="0"/>
          </a:p>
        </p:txBody>
      </p:sp>
      <p:cxnSp>
        <p:nvCxnSpPr>
          <p:cNvPr id="13" name="直線矢印コネクタ 12"/>
          <p:cNvCxnSpPr/>
          <p:nvPr/>
        </p:nvCxnSpPr>
        <p:spPr>
          <a:xfrm flipV="1">
            <a:off x="1067409" y="4534422"/>
            <a:ext cx="1942491" cy="84817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71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55892" cy="646331"/>
          </a:xfrm>
          <a:prstGeom prst="rect">
            <a:avLst/>
          </a:prstGeom>
          <a:noFill/>
        </p:spPr>
        <p:txBody>
          <a:bodyPr wrap="none" rtlCol="0">
            <a:spAutoFit/>
          </a:bodyPr>
          <a:lstStyle/>
          <a:p>
            <a:r>
              <a:rPr kumimoji="1" lang="ja-JP" altLang="en-US" dirty="0" smtClean="0"/>
              <a:t>・修正しよう</a:t>
            </a:r>
            <a:endParaRPr kumimoji="1" lang="en-US" altLang="ja-JP" dirty="0" smtClean="0"/>
          </a:p>
          <a:p>
            <a:r>
              <a:rPr lang="ja-JP" altLang="en-US" dirty="0"/>
              <a:t>　</a:t>
            </a:r>
            <a:r>
              <a:rPr lang="ja-JP" altLang="en-US" dirty="0" smtClean="0"/>
              <a:t>下記ように</a:t>
            </a:r>
            <a:r>
              <a:rPr lang="en-US" altLang="ja-JP" dirty="0" smtClean="0"/>
              <a:t>Check</a:t>
            </a:r>
            <a:r>
              <a:rPr lang="ja-JP" altLang="en-US" dirty="0" smtClean="0"/>
              <a:t>対象を属性にしようとしたのですが、主人公の弾丸が敵機の弾丸で破壊されるのでこの方法はダメでした。</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84" y="743213"/>
            <a:ext cx="6683679" cy="3173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94402" y="1393613"/>
            <a:ext cx="9957726" cy="646331"/>
          </a:xfrm>
          <a:prstGeom prst="rect">
            <a:avLst/>
          </a:prstGeom>
          <a:noFill/>
        </p:spPr>
        <p:txBody>
          <a:bodyPr wrap="none" rtlCol="0">
            <a:spAutoFit/>
          </a:bodyPr>
          <a:lstStyle/>
          <a:p>
            <a:r>
              <a:rPr kumimoji="1" lang="ja-JP" altLang="en-US" dirty="0" smtClean="0"/>
              <a:t>・当たって欲しい情報をだけを集めて、繰り返しで</a:t>
            </a:r>
            <a:r>
              <a:rPr kumimoji="1" lang="en-US" altLang="ja-JP" dirty="0" smtClean="0"/>
              <a:t>Check</a:t>
            </a:r>
            <a:r>
              <a:rPr kumimoji="1" lang="ja-JP" altLang="en-US" dirty="0" smtClean="0"/>
              <a:t>する方法（</a:t>
            </a:r>
            <a:r>
              <a:rPr kumimoji="1" lang="en-US" altLang="ja-JP" dirty="0" smtClean="0"/>
              <a:t>Database</a:t>
            </a:r>
            <a:r>
              <a:rPr kumimoji="1" lang="ja-JP" altLang="en-US" dirty="0" smtClean="0"/>
              <a:t>化）</a:t>
            </a:r>
            <a:endParaRPr kumimoji="1" lang="en-US" altLang="ja-JP" dirty="0" smtClean="0"/>
          </a:p>
          <a:p>
            <a:r>
              <a:rPr kumimoji="1" lang="ja-JP" altLang="en-US" dirty="0" smtClean="0"/>
              <a:t>以下のように敵機系の</a:t>
            </a:r>
            <a:r>
              <a:rPr kumimoji="1" lang="en-US" altLang="ja-JP" dirty="0" err="1" smtClean="0"/>
              <a:t>ObjectName</a:t>
            </a:r>
            <a:r>
              <a:rPr kumimoji="1" lang="ja-JP" altLang="en-US" dirty="0" smtClean="0"/>
              <a:t>を全て調べるようにすればいいのですが、</a:t>
            </a:r>
            <a:r>
              <a:rPr kumimoji="1" lang="en-US" altLang="ja-JP" dirty="0" smtClean="0"/>
              <a:t>program</a:t>
            </a:r>
            <a:r>
              <a:rPr kumimoji="1" lang="ja-JP" altLang="en-US" dirty="0" smtClean="0"/>
              <a:t>が長くなります。</a:t>
            </a:r>
            <a:endParaRPr kumimoji="1" lang="en-US" altLang="ja-JP" dirty="0" smtClean="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84" y="2171896"/>
            <a:ext cx="4076700" cy="4543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テキスト ボックス 7"/>
          <p:cNvSpPr txBox="1"/>
          <p:nvPr/>
        </p:nvSpPr>
        <p:spPr>
          <a:xfrm>
            <a:off x="4459266" y="2171896"/>
            <a:ext cx="7661072" cy="1477328"/>
          </a:xfrm>
          <a:prstGeom prst="rect">
            <a:avLst/>
          </a:prstGeom>
          <a:noFill/>
        </p:spPr>
        <p:txBody>
          <a:bodyPr wrap="none" rtlCol="0">
            <a:spAutoFit/>
          </a:bodyPr>
          <a:lstStyle/>
          <a:p>
            <a:r>
              <a:rPr lang="ja-JP" altLang="en-US" dirty="0"/>
              <a:t>同じ処理</a:t>
            </a:r>
            <a:r>
              <a:rPr lang="ja-JP" altLang="en-US" dirty="0" smtClean="0"/>
              <a:t>をある場合は関数化！</a:t>
            </a:r>
            <a:r>
              <a:rPr lang="ja-JP" altLang="en-US" dirty="0" err="1" smtClean="0"/>
              <a:t>っぽいのです</a:t>
            </a:r>
            <a:r>
              <a:rPr lang="ja-JP" altLang="en-US" dirty="0" smtClean="0"/>
              <a:t>が、繰り返し同じ処理をしている</a:t>
            </a:r>
            <a:endParaRPr lang="en-US" altLang="ja-JP" dirty="0" smtClean="0"/>
          </a:p>
          <a:p>
            <a:r>
              <a:rPr lang="ja-JP" altLang="en-US" dirty="0"/>
              <a:t>ので</a:t>
            </a:r>
            <a:r>
              <a:rPr kumimoji="1" lang="en-US" altLang="ja-JP" dirty="0" smtClean="0"/>
              <a:t>for</a:t>
            </a:r>
            <a:r>
              <a:rPr kumimoji="1" lang="ja-JP" altLang="en-US" dirty="0" smtClean="0"/>
              <a:t>文です。</a:t>
            </a:r>
            <a:endParaRPr kumimoji="1" lang="en-US" altLang="ja-JP" dirty="0" smtClean="0"/>
          </a:p>
          <a:p>
            <a:r>
              <a:rPr lang="ja-JP" altLang="en-US" dirty="0" smtClean="0"/>
              <a:t>しかし、このままでは問題があります。</a:t>
            </a:r>
            <a:r>
              <a:rPr lang="en-US" altLang="ja-JP" dirty="0" err="1" smtClean="0"/>
              <a:t>ObjectName</a:t>
            </a:r>
            <a:r>
              <a:rPr lang="ja-JP" altLang="en-US" dirty="0" smtClean="0"/>
              <a:t>の値は不規則で繰り返しが</a:t>
            </a:r>
            <a:endParaRPr lang="en-US" altLang="ja-JP" dirty="0" smtClean="0"/>
          </a:p>
          <a:p>
            <a:r>
              <a:rPr kumimoji="1" lang="ja-JP" altLang="en-US" dirty="0"/>
              <a:t>できません</a:t>
            </a:r>
            <a:r>
              <a:rPr kumimoji="1" lang="ja-JP" altLang="en-US" dirty="0" smtClean="0"/>
              <a:t>。</a:t>
            </a:r>
            <a:endParaRPr kumimoji="1" lang="en-US" altLang="ja-JP" dirty="0" smtClean="0"/>
          </a:p>
          <a:p>
            <a:r>
              <a:rPr lang="ja-JP" altLang="en-US" dirty="0"/>
              <a:t>そこで</a:t>
            </a:r>
            <a:r>
              <a:rPr lang="ja-JP" altLang="en-US" dirty="0" smtClean="0"/>
              <a:t>、</a:t>
            </a:r>
            <a:r>
              <a:rPr lang="en-US" altLang="ja-JP" dirty="0" err="1" smtClean="0"/>
              <a:t>DataBase</a:t>
            </a:r>
            <a:r>
              <a:rPr lang="ja-JP" altLang="en-US" dirty="0" smtClean="0"/>
              <a:t>化です。不規則な値を綺麗に並べてあげれば良いのです。</a:t>
            </a:r>
            <a:endParaRPr lang="en-US" altLang="ja-JP" dirty="0" smtClean="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342" y="3868716"/>
            <a:ext cx="167640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5622372" y="4241601"/>
            <a:ext cx="455574" cy="253916"/>
          </a:xfrm>
          <a:prstGeom prst="rect">
            <a:avLst/>
          </a:prstGeom>
          <a:solidFill>
            <a:schemeClr val="bg1"/>
          </a:solidFill>
        </p:spPr>
        <p:txBody>
          <a:bodyPr wrap="none" rtlCol="0">
            <a:spAutoFit/>
          </a:bodyPr>
          <a:lstStyle/>
          <a:p>
            <a:r>
              <a:rPr kumimoji="1" lang="ja-JP" altLang="en-US" sz="1050" dirty="0" smtClean="0"/>
              <a:t>・・・</a:t>
            </a:r>
            <a:r>
              <a:rPr kumimoji="1" lang="en-US" altLang="ja-JP" sz="1050" dirty="0" smtClean="0"/>
              <a:t>0</a:t>
            </a:r>
            <a:endParaRPr kumimoji="1" lang="ja-JP" altLang="en-US" sz="1050" dirty="0"/>
          </a:p>
        </p:txBody>
      </p:sp>
      <p:sp>
        <p:nvSpPr>
          <p:cNvPr id="14" name="テキスト ボックス 13"/>
          <p:cNvSpPr txBox="1"/>
          <p:nvPr/>
        </p:nvSpPr>
        <p:spPr>
          <a:xfrm>
            <a:off x="5374491" y="4639458"/>
            <a:ext cx="455574" cy="253916"/>
          </a:xfrm>
          <a:prstGeom prst="rect">
            <a:avLst/>
          </a:prstGeom>
          <a:noFill/>
        </p:spPr>
        <p:txBody>
          <a:bodyPr wrap="none" rtlCol="0">
            <a:spAutoFit/>
          </a:bodyPr>
          <a:lstStyle/>
          <a:p>
            <a:r>
              <a:rPr kumimoji="1" lang="ja-JP" altLang="en-US" sz="1050" dirty="0" smtClean="0"/>
              <a:t>・・・</a:t>
            </a:r>
            <a:r>
              <a:rPr kumimoji="1" lang="en-US" altLang="ja-JP" sz="1050" dirty="0" smtClean="0"/>
              <a:t>1</a:t>
            </a:r>
            <a:endParaRPr kumimoji="1" lang="ja-JP" altLang="en-US" sz="1050" dirty="0"/>
          </a:p>
        </p:txBody>
      </p:sp>
      <p:sp>
        <p:nvSpPr>
          <p:cNvPr id="15" name="テキスト ボックス 14"/>
          <p:cNvSpPr txBox="1"/>
          <p:nvPr/>
        </p:nvSpPr>
        <p:spPr>
          <a:xfrm>
            <a:off x="5549273" y="4786990"/>
            <a:ext cx="455574" cy="253916"/>
          </a:xfrm>
          <a:prstGeom prst="rect">
            <a:avLst/>
          </a:prstGeom>
          <a:noFill/>
        </p:spPr>
        <p:txBody>
          <a:bodyPr wrap="none" rtlCol="0">
            <a:spAutoFit/>
          </a:bodyPr>
          <a:lstStyle/>
          <a:p>
            <a:r>
              <a:rPr kumimoji="1" lang="ja-JP" altLang="en-US" sz="1050" dirty="0" smtClean="0"/>
              <a:t>・・・</a:t>
            </a:r>
            <a:r>
              <a:rPr lang="en-US" altLang="ja-JP" sz="1050" dirty="0"/>
              <a:t>2</a:t>
            </a:r>
            <a:endParaRPr kumimoji="1" lang="ja-JP" altLang="en-US" sz="1050" dirty="0"/>
          </a:p>
        </p:txBody>
      </p:sp>
      <p:sp>
        <p:nvSpPr>
          <p:cNvPr id="16" name="テキスト ボックス 15"/>
          <p:cNvSpPr txBox="1"/>
          <p:nvPr/>
        </p:nvSpPr>
        <p:spPr>
          <a:xfrm>
            <a:off x="5394542" y="4906865"/>
            <a:ext cx="455574" cy="253916"/>
          </a:xfrm>
          <a:prstGeom prst="rect">
            <a:avLst/>
          </a:prstGeom>
          <a:noFill/>
        </p:spPr>
        <p:txBody>
          <a:bodyPr wrap="none" rtlCol="0">
            <a:spAutoFit/>
          </a:bodyPr>
          <a:lstStyle/>
          <a:p>
            <a:r>
              <a:rPr kumimoji="1" lang="ja-JP" altLang="en-US" sz="1050" dirty="0" smtClean="0">
                <a:solidFill>
                  <a:srgbClr val="FF0000"/>
                </a:solidFill>
              </a:rPr>
              <a:t>・・・</a:t>
            </a:r>
            <a:r>
              <a:rPr lang="en-US" altLang="ja-JP" sz="1050" dirty="0" smtClean="0">
                <a:solidFill>
                  <a:srgbClr val="FF0000"/>
                </a:solidFill>
              </a:rPr>
              <a:t>3</a:t>
            </a:r>
            <a:endParaRPr kumimoji="1" lang="ja-JP" altLang="en-US" sz="1050" dirty="0">
              <a:solidFill>
                <a:srgbClr val="FF0000"/>
              </a:solidFill>
            </a:endParaRPr>
          </a:p>
        </p:txBody>
      </p:sp>
      <p:sp>
        <p:nvSpPr>
          <p:cNvPr id="17" name="テキスト ボックス 16"/>
          <p:cNvSpPr txBox="1"/>
          <p:nvPr/>
        </p:nvSpPr>
        <p:spPr>
          <a:xfrm>
            <a:off x="5902769" y="5043160"/>
            <a:ext cx="455574" cy="253916"/>
          </a:xfrm>
          <a:prstGeom prst="rect">
            <a:avLst/>
          </a:prstGeom>
          <a:noFill/>
        </p:spPr>
        <p:txBody>
          <a:bodyPr wrap="none" rtlCol="0">
            <a:spAutoFit/>
          </a:bodyPr>
          <a:lstStyle/>
          <a:p>
            <a:r>
              <a:rPr kumimoji="1" lang="ja-JP" altLang="en-US" sz="1050" dirty="0" smtClean="0">
                <a:solidFill>
                  <a:srgbClr val="FF0000"/>
                </a:solidFill>
              </a:rPr>
              <a:t>・・・</a:t>
            </a:r>
            <a:r>
              <a:rPr lang="en-US" altLang="ja-JP" sz="1050" dirty="0">
                <a:solidFill>
                  <a:srgbClr val="FF0000"/>
                </a:solidFill>
              </a:rPr>
              <a:t>4</a:t>
            </a:r>
            <a:endParaRPr kumimoji="1" lang="ja-JP" altLang="en-US" sz="1050" dirty="0">
              <a:solidFill>
                <a:srgbClr val="FF0000"/>
              </a:solidFill>
            </a:endParaRPr>
          </a:p>
        </p:txBody>
      </p:sp>
      <p:sp>
        <p:nvSpPr>
          <p:cNvPr id="18" name="テキスト ボックス 17"/>
          <p:cNvSpPr txBox="1"/>
          <p:nvPr/>
        </p:nvSpPr>
        <p:spPr>
          <a:xfrm>
            <a:off x="5902769" y="5186223"/>
            <a:ext cx="455574" cy="253916"/>
          </a:xfrm>
          <a:prstGeom prst="rect">
            <a:avLst/>
          </a:prstGeom>
          <a:noFill/>
        </p:spPr>
        <p:txBody>
          <a:bodyPr wrap="none" rtlCol="0">
            <a:spAutoFit/>
          </a:bodyPr>
          <a:lstStyle/>
          <a:p>
            <a:r>
              <a:rPr kumimoji="1" lang="ja-JP" altLang="en-US" sz="1050" dirty="0" smtClean="0"/>
              <a:t>・・・</a:t>
            </a:r>
            <a:r>
              <a:rPr lang="en-US" altLang="ja-JP" sz="1050" dirty="0"/>
              <a:t>5</a:t>
            </a:r>
            <a:endParaRPr kumimoji="1" lang="ja-JP" altLang="en-US" sz="1050" dirty="0"/>
          </a:p>
        </p:txBody>
      </p:sp>
      <p:sp>
        <p:nvSpPr>
          <p:cNvPr id="19" name="テキスト ボックス 18"/>
          <p:cNvSpPr txBox="1"/>
          <p:nvPr/>
        </p:nvSpPr>
        <p:spPr>
          <a:xfrm>
            <a:off x="5675443" y="5297076"/>
            <a:ext cx="455574" cy="253916"/>
          </a:xfrm>
          <a:prstGeom prst="rect">
            <a:avLst/>
          </a:prstGeom>
          <a:noFill/>
        </p:spPr>
        <p:txBody>
          <a:bodyPr wrap="none" rtlCol="0">
            <a:spAutoFit/>
          </a:bodyPr>
          <a:lstStyle/>
          <a:p>
            <a:r>
              <a:rPr kumimoji="1" lang="ja-JP" altLang="en-US" sz="1050" dirty="0" smtClean="0">
                <a:solidFill>
                  <a:srgbClr val="FF0000"/>
                </a:solidFill>
              </a:rPr>
              <a:t>・・・</a:t>
            </a:r>
            <a:r>
              <a:rPr lang="en-US" altLang="ja-JP" sz="1050" dirty="0">
                <a:solidFill>
                  <a:srgbClr val="FF0000"/>
                </a:solidFill>
              </a:rPr>
              <a:t>6</a:t>
            </a:r>
            <a:endParaRPr kumimoji="1" lang="ja-JP" altLang="en-US" sz="1050" dirty="0">
              <a:solidFill>
                <a:srgbClr val="FF0000"/>
              </a:solidFill>
            </a:endParaRPr>
          </a:p>
        </p:txBody>
      </p:sp>
      <p:sp>
        <p:nvSpPr>
          <p:cNvPr id="20" name="テキスト ボックス 19"/>
          <p:cNvSpPr txBox="1"/>
          <p:nvPr/>
        </p:nvSpPr>
        <p:spPr>
          <a:xfrm>
            <a:off x="6077946" y="5440139"/>
            <a:ext cx="455574" cy="253916"/>
          </a:xfrm>
          <a:prstGeom prst="rect">
            <a:avLst/>
          </a:prstGeom>
          <a:noFill/>
        </p:spPr>
        <p:txBody>
          <a:bodyPr wrap="none" rtlCol="0">
            <a:spAutoFit/>
          </a:bodyPr>
          <a:lstStyle/>
          <a:p>
            <a:r>
              <a:rPr kumimoji="1" lang="ja-JP" altLang="en-US" sz="1050" dirty="0" smtClean="0">
                <a:solidFill>
                  <a:srgbClr val="FF0000"/>
                </a:solidFill>
              </a:rPr>
              <a:t>・・・</a:t>
            </a:r>
            <a:r>
              <a:rPr lang="en-US" altLang="ja-JP" sz="1050" dirty="0">
                <a:solidFill>
                  <a:srgbClr val="FF0000"/>
                </a:solidFill>
              </a:rPr>
              <a:t>7</a:t>
            </a:r>
            <a:endParaRPr kumimoji="1" lang="ja-JP" altLang="en-US" sz="1050" dirty="0">
              <a:solidFill>
                <a:srgbClr val="FF0000"/>
              </a:solidFill>
            </a:endParaRPr>
          </a:p>
        </p:txBody>
      </p:sp>
      <p:sp>
        <p:nvSpPr>
          <p:cNvPr id="21" name="テキスト ボックス 20"/>
          <p:cNvSpPr txBox="1"/>
          <p:nvPr/>
        </p:nvSpPr>
        <p:spPr>
          <a:xfrm>
            <a:off x="5903230" y="5567097"/>
            <a:ext cx="455574" cy="253916"/>
          </a:xfrm>
          <a:prstGeom prst="rect">
            <a:avLst/>
          </a:prstGeom>
          <a:noFill/>
        </p:spPr>
        <p:txBody>
          <a:bodyPr wrap="none" rtlCol="0">
            <a:spAutoFit/>
          </a:bodyPr>
          <a:lstStyle/>
          <a:p>
            <a:r>
              <a:rPr kumimoji="1" lang="ja-JP" altLang="en-US" sz="1050" dirty="0" smtClean="0"/>
              <a:t>・・・</a:t>
            </a:r>
            <a:r>
              <a:rPr lang="en-US" altLang="ja-JP" sz="1050" dirty="0"/>
              <a:t>8</a:t>
            </a:r>
            <a:endParaRPr kumimoji="1" lang="ja-JP" altLang="en-US" sz="1050" dirty="0"/>
          </a:p>
        </p:txBody>
      </p:sp>
      <p:sp>
        <p:nvSpPr>
          <p:cNvPr id="22" name="テキスト ボックス 21"/>
          <p:cNvSpPr txBox="1"/>
          <p:nvPr/>
        </p:nvSpPr>
        <p:spPr>
          <a:xfrm>
            <a:off x="5906240" y="5694055"/>
            <a:ext cx="455574" cy="253916"/>
          </a:xfrm>
          <a:prstGeom prst="rect">
            <a:avLst/>
          </a:prstGeom>
          <a:noFill/>
        </p:spPr>
        <p:txBody>
          <a:bodyPr wrap="none" rtlCol="0">
            <a:spAutoFit/>
          </a:bodyPr>
          <a:lstStyle/>
          <a:p>
            <a:r>
              <a:rPr kumimoji="1" lang="ja-JP" altLang="en-US" sz="1050" dirty="0" smtClean="0">
                <a:solidFill>
                  <a:srgbClr val="FF0000"/>
                </a:solidFill>
              </a:rPr>
              <a:t>・・・</a:t>
            </a:r>
            <a:r>
              <a:rPr lang="en-US" altLang="ja-JP" sz="1050" dirty="0">
                <a:solidFill>
                  <a:srgbClr val="FF0000"/>
                </a:solidFill>
              </a:rPr>
              <a:t>9</a:t>
            </a:r>
            <a:endParaRPr kumimoji="1" lang="ja-JP" altLang="en-US" sz="1050" dirty="0">
              <a:solidFill>
                <a:srgbClr val="FF0000"/>
              </a:solidFill>
            </a:endParaRPr>
          </a:p>
        </p:txBody>
      </p:sp>
      <p:sp>
        <p:nvSpPr>
          <p:cNvPr id="23" name="テキスト ボックス 22"/>
          <p:cNvSpPr txBox="1"/>
          <p:nvPr/>
        </p:nvSpPr>
        <p:spPr>
          <a:xfrm>
            <a:off x="5973750" y="5858591"/>
            <a:ext cx="524503" cy="253916"/>
          </a:xfrm>
          <a:prstGeom prst="rect">
            <a:avLst/>
          </a:prstGeom>
          <a:noFill/>
        </p:spPr>
        <p:txBody>
          <a:bodyPr wrap="none" rtlCol="0">
            <a:spAutoFit/>
          </a:bodyPr>
          <a:lstStyle/>
          <a:p>
            <a:r>
              <a:rPr kumimoji="1" lang="ja-JP" altLang="en-US" sz="1050" dirty="0" smtClean="0"/>
              <a:t>・・・</a:t>
            </a:r>
            <a:r>
              <a:rPr lang="en-US" altLang="ja-JP" sz="1050" dirty="0" smtClean="0"/>
              <a:t>10</a:t>
            </a:r>
            <a:endParaRPr kumimoji="1" lang="ja-JP" altLang="en-US" sz="1050" dirty="0"/>
          </a:p>
        </p:txBody>
      </p:sp>
      <p:sp>
        <p:nvSpPr>
          <p:cNvPr id="24" name="テキスト ボックス 23"/>
          <p:cNvSpPr txBox="1"/>
          <p:nvPr/>
        </p:nvSpPr>
        <p:spPr>
          <a:xfrm>
            <a:off x="5779961" y="5985549"/>
            <a:ext cx="524503" cy="253916"/>
          </a:xfrm>
          <a:prstGeom prst="rect">
            <a:avLst/>
          </a:prstGeom>
          <a:noFill/>
        </p:spPr>
        <p:txBody>
          <a:bodyPr wrap="none" rtlCol="0">
            <a:spAutoFit/>
          </a:bodyPr>
          <a:lstStyle/>
          <a:p>
            <a:r>
              <a:rPr kumimoji="1" lang="ja-JP" altLang="en-US" sz="1050" dirty="0" smtClean="0">
                <a:solidFill>
                  <a:srgbClr val="FF0000"/>
                </a:solidFill>
              </a:rPr>
              <a:t>・・・</a:t>
            </a:r>
            <a:r>
              <a:rPr lang="en-US" altLang="ja-JP" sz="1050" dirty="0" smtClean="0">
                <a:solidFill>
                  <a:srgbClr val="FF0000"/>
                </a:solidFill>
              </a:rPr>
              <a:t>11</a:t>
            </a:r>
            <a:endParaRPr kumimoji="1" lang="ja-JP" altLang="en-US" sz="1050" dirty="0">
              <a:solidFill>
                <a:srgbClr val="FF0000"/>
              </a:solidFill>
            </a:endParaRPr>
          </a:p>
        </p:txBody>
      </p:sp>
      <p:sp>
        <p:nvSpPr>
          <p:cNvPr id="10" name="テキスト ボックス 9"/>
          <p:cNvSpPr txBox="1"/>
          <p:nvPr/>
        </p:nvSpPr>
        <p:spPr>
          <a:xfrm>
            <a:off x="4739118" y="6446468"/>
            <a:ext cx="1338828" cy="369332"/>
          </a:xfrm>
          <a:prstGeom prst="rect">
            <a:avLst/>
          </a:prstGeom>
          <a:noFill/>
        </p:spPr>
        <p:txBody>
          <a:bodyPr wrap="none" rtlCol="0">
            <a:spAutoFit/>
          </a:bodyPr>
          <a:lstStyle/>
          <a:p>
            <a:r>
              <a:rPr lang="ja-JP" altLang="en-US" dirty="0"/>
              <a:t>値</a:t>
            </a:r>
            <a:r>
              <a:rPr lang="ja-JP" altLang="en-US" dirty="0" smtClean="0"/>
              <a:t>が不規則</a:t>
            </a:r>
            <a:endParaRPr kumimoji="1" lang="ja-JP" altLang="en-US" dirty="0"/>
          </a:p>
        </p:txBody>
      </p:sp>
      <p:cxnSp>
        <p:nvCxnSpPr>
          <p:cNvPr id="28" name="直線矢印コネクタ 27"/>
          <p:cNvCxnSpPr/>
          <p:nvPr/>
        </p:nvCxnSpPr>
        <p:spPr>
          <a:xfrm flipV="1">
            <a:off x="6533520" y="5186223"/>
            <a:ext cx="543685" cy="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直方体 24"/>
          <p:cNvSpPr/>
          <p:nvPr/>
        </p:nvSpPr>
        <p:spPr>
          <a:xfrm>
            <a:off x="7277622" y="4881970"/>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a:off x="7409058" y="4881970"/>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8" name="直方体 37"/>
          <p:cNvSpPr/>
          <p:nvPr/>
        </p:nvSpPr>
        <p:spPr>
          <a:xfrm>
            <a:off x="7780751" y="4881969"/>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p:nvPr/>
        </p:nvCxnSpPr>
        <p:spPr>
          <a:xfrm>
            <a:off x="7912187" y="4881969"/>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直方体 39"/>
          <p:cNvSpPr/>
          <p:nvPr/>
        </p:nvSpPr>
        <p:spPr>
          <a:xfrm>
            <a:off x="8289802" y="4881970"/>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p:nvPr/>
        </p:nvCxnSpPr>
        <p:spPr>
          <a:xfrm>
            <a:off x="8421238" y="4881970"/>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2" name="直方体 41"/>
          <p:cNvSpPr/>
          <p:nvPr/>
        </p:nvSpPr>
        <p:spPr>
          <a:xfrm>
            <a:off x="8870515" y="4881968"/>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a:off x="9001951" y="4881968"/>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4" name="直方体 43"/>
          <p:cNvSpPr/>
          <p:nvPr/>
        </p:nvSpPr>
        <p:spPr>
          <a:xfrm>
            <a:off x="9446712" y="4881970"/>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p:nvPr/>
        </p:nvCxnSpPr>
        <p:spPr>
          <a:xfrm>
            <a:off x="9578148" y="4881970"/>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直方体 45"/>
          <p:cNvSpPr/>
          <p:nvPr/>
        </p:nvSpPr>
        <p:spPr>
          <a:xfrm>
            <a:off x="10039602" y="4881967"/>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p:cNvCxnSpPr/>
          <p:nvPr/>
        </p:nvCxnSpPr>
        <p:spPr>
          <a:xfrm>
            <a:off x="10171038" y="4881967"/>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49" name="テキスト ボックス 2048"/>
          <p:cNvSpPr txBox="1"/>
          <p:nvPr/>
        </p:nvSpPr>
        <p:spPr>
          <a:xfrm>
            <a:off x="7338001" y="5040906"/>
            <a:ext cx="442750"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53" name="テキスト ボックス 52"/>
          <p:cNvSpPr txBox="1"/>
          <p:nvPr/>
        </p:nvSpPr>
        <p:spPr>
          <a:xfrm>
            <a:off x="7847052" y="5054702"/>
            <a:ext cx="442750"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54" name="テキスト ボックス 53"/>
          <p:cNvSpPr txBox="1"/>
          <p:nvPr/>
        </p:nvSpPr>
        <p:spPr>
          <a:xfrm>
            <a:off x="8410800" y="5047831"/>
            <a:ext cx="442750" cy="369332"/>
          </a:xfrm>
          <a:prstGeom prst="rect">
            <a:avLst/>
          </a:prstGeom>
          <a:noFill/>
        </p:spPr>
        <p:txBody>
          <a:bodyPr wrap="none" rtlCol="0">
            <a:spAutoFit/>
          </a:bodyPr>
          <a:lstStyle/>
          <a:p>
            <a:r>
              <a:rPr kumimoji="1" lang="en-US" altLang="ja-JP" dirty="0" smtClean="0"/>
              <a:t>[2]</a:t>
            </a:r>
            <a:endParaRPr kumimoji="1" lang="ja-JP" altLang="en-US" dirty="0"/>
          </a:p>
        </p:txBody>
      </p:sp>
      <p:sp>
        <p:nvSpPr>
          <p:cNvPr id="55" name="テキスト ボックス 54"/>
          <p:cNvSpPr txBox="1"/>
          <p:nvPr/>
        </p:nvSpPr>
        <p:spPr>
          <a:xfrm>
            <a:off x="8991260" y="5047673"/>
            <a:ext cx="442750" cy="369332"/>
          </a:xfrm>
          <a:prstGeom prst="rect">
            <a:avLst/>
          </a:prstGeom>
          <a:noFill/>
        </p:spPr>
        <p:txBody>
          <a:bodyPr wrap="none" rtlCol="0">
            <a:spAutoFit/>
          </a:bodyPr>
          <a:lstStyle/>
          <a:p>
            <a:r>
              <a:rPr kumimoji="1" lang="en-US" altLang="ja-JP" dirty="0" smtClean="0"/>
              <a:t>[3]</a:t>
            </a:r>
            <a:endParaRPr kumimoji="1" lang="ja-JP" altLang="en-US" dirty="0"/>
          </a:p>
        </p:txBody>
      </p:sp>
      <p:sp>
        <p:nvSpPr>
          <p:cNvPr id="56" name="テキスト ボックス 55"/>
          <p:cNvSpPr txBox="1"/>
          <p:nvPr/>
        </p:nvSpPr>
        <p:spPr>
          <a:xfrm>
            <a:off x="9571973" y="5045755"/>
            <a:ext cx="442750" cy="369332"/>
          </a:xfrm>
          <a:prstGeom prst="rect">
            <a:avLst/>
          </a:prstGeom>
          <a:noFill/>
        </p:spPr>
        <p:txBody>
          <a:bodyPr wrap="none" rtlCol="0">
            <a:spAutoFit/>
          </a:bodyPr>
          <a:lstStyle/>
          <a:p>
            <a:r>
              <a:rPr kumimoji="1" lang="en-US" altLang="ja-JP" dirty="0" smtClean="0"/>
              <a:t>[4]</a:t>
            </a:r>
            <a:endParaRPr kumimoji="1" lang="ja-JP" altLang="en-US" dirty="0"/>
          </a:p>
        </p:txBody>
      </p:sp>
      <p:sp>
        <p:nvSpPr>
          <p:cNvPr id="57" name="テキスト ボックス 56"/>
          <p:cNvSpPr txBox="1"/>
          <p:nvPr/>
        </p:nvSpPr>
        <p:spPr>
          <a:xfrm>
            <a:off x="10218964" y="5054702"/>
            <a:ext cx="442750" cy="369332"/>
          </a:xfrm>
          <a:prstGeom prst="rect">
            <a:avLst/>
          </a:prstGeom>
          <a:noFill/>
        </p:spPr>
        <p:txBody>
          <a:bodyPr wrap="none" rtlCol="0">
            <a:spAutoFit/>
          </a:bodyPr>
          <a:lstStyle/>
          <a:p>
            <a:r>
              <a:rPr kumimoji="1" lang="en-US" altLang="ja-JP" dirty="0" smtClean="0"/>
              <a:t>[5]</a:t>
            </a:r>
            <a:endParaRPr kumimoji="1" lang="ja-JP" altLang="en-US" dirty="0"/>
          </a:p>
        </p:txBody>
      </p:sp>
      <p:sp>
        <p:nvSpPr>
          <p:cNvPr id="2054" name="テキスト ボックス 2053"/>
          <p:cNvSpPr txBox="1"/>
          <p:nvPr/>
        </p:nvSpPr>
        <p:spPr>
          <a:xfrm>
            <a:off x="7413343" y="4577702"/>
            <a:ext cx="367408" cy="523220"/>
          </a:xfrm>
          <a:prstGeom prst="rect">
            <a:avLst/>
          </a:prstGeom>
          <a:noFill/>
        </p:spPr>
        <p:txBody>
          <a:bodyPr wrap="none" rtlCol="0">
            <a:spAutoFit/>
          </a:bodyPr>
          <a:lstStyle/>
          <a:p>
            <a:r>
              <a:rPr kumimoji="1" lang="en-US" altLang="ja-JP" sz="2800" b="1" dirty="0" smtClean="0">
                <a:solidFill>
                  <a:srgbClr val="FF0000"/>
                </a:solidFill>
              </a:rPr>
              <a:t>3</a:t>
            </a:r>
            <a:endParaRPr kumimoji="1" lang="ja-JP" altLang="en-US" sz="2800" b="1" dirty="0">
              <a:solidFill>
                <a:srgbClr val="FF0000"/>
              </a:solidFill>
            </a:endParaRPr>
          </a:p>
        </p:txBody>
      </p:sp>
      <p:sp>
        <p:nvSpPr>
          <p:cNvPr id="62" name="テキスト ボックス 61"/>
          <p:cNvSpPr txBox="1"/>
          <p:nvPr/>
        </p:nvSpPr>
        <p:spPr>
          <a:xfrm>
            <a:off x="7951436" y="4577702"/>
            <a:ext cx="367408" cy="523220"/>
          </a:xfrm>
          <a:prstGeom prst="rect">
            <a:avLst/>
          </a:prstGeom>
          <a:noFill/>
        </p:spPr>
        <p:txBody>
          <a:bodyPr wrap="none" rtlCol="0">
            <a:spAutoFit/>
          </a:bodyPr>
          <a:lstStyle/>
          <a:p>
            <a:r>
              <a:rPr kumimoji="1" lang="en-US" altLang="ja-JP" sz="2800" b="1" dirty="0" smtClean="0">
                <a:solidFill>
                  <a:srgbClr val="FF0000"/>
                </a:solidFill>
              </a:rPr>
              <a:t>4</a:t>
            </a:r>
            <a:endParaRPr kumimoji="1" lang="ja-JP" altLang="en-US" sz="2800" b="1" dirty="0">
              <a:solidFill>
                <a:srgbClr val="FF0000"/>
              </a:solidFill>
            </a:endParaRPr>
          </a:p>
        </p:txBody>
      </p:sp>
      <p:sp>
        <p:nvSpPr>
          <p:cNvPr id="63" name="テキスト ボックス 62"/>
          <p:cNvSpPr txBox="1"/>
          <p:nvPr/>
        </p:nvSpPr>
        <p:spPr>
          <a:xfrm>
            <a:off x="8503107" y="4577702"/>
            <a:ext cx="367408" cy="523220"/>
          </a:xfrm>
          <a:prstGeom prst="rect">
            <a:avLst/>
          </a:prstGeom>
          <a:noFill/>
        </p:spPr>
        <p:txBody>
          <a:bodyPr wrap="none" rtlCol="0">
            <a:spAutoFit/>
          </a:bodyPr>
          <a:lstStyle/>
          <a:p>
            <a:r>
              <a:rPr kumimoji="1" lang="en-US" altLang="ja-JP" sz="2800" b="1" dirty="0" smtClean="0">
                <a:solidFill>
                  <a:srgbClr val="FF0000"/>
                </a:solidFill>
              </a:rPr>
              <a:t>6</a:t>
            </a:r>
            <a:endParaRPr kumimoji="1" lang="ja-JP" altLang="en-US" sz="2800" b="1" dirty="0">
              <a:solidFill>
                <a:srgbClr val="FF0000"/>
              </a:solidFill>
            </a:endParaRPr>
          </a:p>
        </p:txBody>
      </p:sp>
      <p:sp>
        <p:nvSpPr>
          <p:cNvPr id="65" name="テキスト ボックス 64"/>
          <p:cNvSpPr txBox="1"/>
          <p:nvPr/>
        </p:nvSpPr>
        <p:spPr>
          <a:xfrm>
            <a:off x="9068690" y="4577702"/>
            <a:ext cx="367408" cy="523220"/>
          </a:xfrm>
          <a:prstGeom prst="rect">
            <a:avLst/>
          </a:prstGeom>
          <a:noFill/>
        </p:spPr>
        <p:txBody>
          <a:bodyPr wrap="none" rtlCol="0">
            <a:spAutoFit/>
          </a:bodyPr>
          <a:lstStyle/>
          <a:p>
            <a:r>
              <a:rPr lang="en-US" altLang="ja-JP" sz="2800" b="1" dirty="0">
                <a:solidFill>
                  <a:srgbClr val="FF0000"/>
                </a:solidFill>
              </a:rPr>
              <a:t>7</a:t>
            </a:r>
            <a:endParaRPr kumimoji="1" lang="ja-JP" altLang="en-US" sz="2800" b="1" dirty="0">
              <a:solidFill>
                <a:srgbClr val="FF0000"/>
              </a:solidFill>
            </a:endParaRPr>
          </a:p>
        </p:txBody>
      </p:sp>
      <p:sp>
        <p:nvSpPr>
          <p:cNvPr id="66" name="テキスト ボックス 65"/>
          <p:cNvSpPr txBox="1"/>
          <p:nvPr/>
        </p:nvSpPr>
        <p:spPr>
          <a:xfrm>
            <a:off x="9647315" y="4577702"/>
            <a:ext cx="367408" cy="523220"/>
          </a:xfrm>
          <a:prstGeom prst="rect">
            <a:avLst/>
          </a:prstGeom>
          <a:noFill/>
        </p:spPr>
        <p:txBody>
          <a:bodyPr wrap="none" rtlCol="0">
            <a:spAutoFit/>
          </a:bodyPr>
          <a:lstStyle/>
          <a:p>
            <a:r>
              <a:rPr kumimoji="1" lang="en-US" altLang="ja-JP" sz="2800" b="1" dirty="0" smtClean="0">
                <a:solidFill>
                  <a:srgbClr val="FF0000"/>
                </a:solidFill>
              </a:rPr>
              <a:t>9</a:t>
            </a:r>
            <a:endParaRPr kumimoji="1" lang="ja-JP" altLang="en-US" sz="2800" b="1" dirty="0">
              <a:solidFill>
                <a:srgbClr val="FF0000"/>
              </a:solidFill>
            </a:endParaRPr>
          </a:p>
        </p:txBody>
      </p:sp>
      <p:sp>
        <p:nvSpPr>
          <p:cNvPr id="67" name="テキスト ボックス 66"/>
          <p:cNvSpPr txBox="1"/>
          <p:nvPr/>
        </p:nvSpPr>
        <p:spPr>
          <a:xfrm>
            <a:off x="10148170" y="4581586"/>
            <a:ext cx="550151" cy="523220"/>
          </a:xfrm>
          <a:prstGeom prst="rect">
            <a:avLst/>
          </a:prstGeom>
          <a:noFill/>
        </p:spPr>
        <p:txBody>
          <a:bodyPr wrap="none" rtlCol="0">
            <a:spAutoFit/>
          </a:bodyPr>
          <a:lstStyle/>
          <a:p>
            <a:r>
              <a:rPr kumimoji="1" lang="en-US" altLang="ja-JP" sz="2800" b="1" dirty="0" smtClean="0">
                <a:solidFill>
                  <a:srgbClr val="FF0000"/>
                </a:solidFill>
              </a:rPr>
              <a:t>11</a:t>
            </a:r>
            <a:endParaRPr kumimoji="1" lang="ja-JP" altLang="en-US" sz="2800" b="1" dirty="0">
              <a:solidFill>
                <a:srgbClr val="FF0000"/>
              </a:solidFill>
            </a:endParaRPr>
          </a:p>
        </p:txBody>
      </p:sp>
      <p:sp>
        <p:nvSpPr>
          <p:cNvPr id="2055" name="テキスト ボックス 2054"/>
          <p:cNvSpPr txBox="1"/>
          <p:nvPr/>
        </p:nvSpPr>
        <p:spPr>
          <a:xfrm>
            <a:off x="7419524" y="5533179"/>
            <a:ext cx="4370107" cy="923330"/>
          </a:xfrm>
          <a:prstGeom prst="rect">
            <a:avLst/>
          </a:prstGeom>
          <a:noFill/>
        </p:spPr>
        <p:txBody>
          <a:bodyPr wrap="none" rtlCol="0">
            <a:spAutoFit/>
          </a:bodyPr>
          <a:lstStyle/>
          <a:p>
            <a:r>
              <a:rPr lang="ja-JP" altLang="en-US" dirty="0" smtClean="0"/>
              <a:t>配列を使用することで</a:t>
            </a:r>
            <a:endParaRPr lang="en-US" altLang="ja-JP" dirty="0" smtClean="0"/>
          </a:p>
          <a:p>
            <a:r>
              <a:rPr lang="ja-JP" altLang="en-US" dirty="0" smtClean="0"/>
              <a:t>不規則な値を規則正しい順番に並び替える</a:t>
            </a:r>
            <a:endParaRPr lang="en-US" altLang="ja-JP" dirty="0" smtClean="0"/>
          </a:p>
          <a:p>
            <a:r>
              <a:rPr kumimoji="1" lang="ja-JP" altLang="en-US" dirty="0"/>
              <a:t>事が</a:t>
            </a:r>
            <a:r>
              <a:rPr kumimoji="1" lang="ja-JP" altLang="en-US" dirty="0" smtClean="0"/>
              <a:t>できる</a:t>
            </a:r>
            <a:r>
              <a:rPr kumimoji="1" lang="ja-JP" altLang="en-US" dirty="0"/>
              <a:t>。</a:t>
            </a:r>
          </a:p>
        </p:txBody>
      </p:sp>
    </p:spTree>
    <p:extLst>
      <p:ext uri="{BB962C8B-B14F-4D97-AF65-F5344CB8AC3E}">
        <p14:creationId xmlns:p14="http://schemas.microsoft.com/office/powerpoint/2010/main" val="143170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61" y="522114"/>
            <a:ext cx="4733261" cy="46887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テキスト ボックス 3"/>
          <p:cNvSpPr txBox="1"/>
          <p:nvPr/>
        </p:nvSpPr>
        <p:spPr>
          <a:xfrm>
            <a:off x="0" y="15750"/>
            <a:ext cx="6283964" cy="369332"/>
          </a:xfrm>
          <a:prstGeom prst="rect">
            <a:avLst/>
          </a:prstGeom>
          <a:noFill/>
        </p:spPr>
        <p:txBody>
          <a:bodyPr wrap="none" rtlCol="0">
            <a:spAutoFit/>
          </a:bodyPr>
          <a:lstStyle/>
          <a:p>
            <a:r>
              <a:rPr kumimoji="1" lang="ja-JP" altLang="en-US" dirty="0" smtClean="0"/>
              <a:t>・</a:t>
            </a:r>
            <a:r>
              <a:rPr kumimoji="1" lang="en-US" altLang="ja-JP" dirty="0" smtClean="0"/>
              <a:t>Database</a:t>
            </a:r>
            <a:r>
              <a:rPr kumimoji="1" lang="ja-JP" altLang="en-US" dirty="0" smtClean="0"/>
              <a:t>化した情報郡を順番にあたっているかどうかを調べる</a:t>
            </a:r>
            <a:endParaRPr kumimoji="1" lang="ja-JP" altLang="en-US" dirty="0"/>
          </a:p>
        </p:txBody>
      </p:sp>
      <p:sp>
        <p:nvSpPr>
          <p:cNvPr id="6" name="直方体 5"/>
          <p:cNvSpPr/>
          <p:nvPr/>
        </p:nvSpPr>
        <p:spPr>
          <a:xfrm>
            <a:off x="6135239" y="1868127"/>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6266675" y="1868127"/>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直方体 7"/>
          <p:cNvSpPr/>
          <p:nvPr/>
        </p:nvSpPr>
        <p:spPr>
          <a:xfrm>
            <a:off x="6638368" y="1868126"/>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6769804" y="1868126"/>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直方体 9"/>
          <p:cNvSpPr/>
          <p:nvPr/>
        </p:nvSpPr>
        <p:spPr>
          <a:xfrm>
            <a:off x="7147419" y="1868127"/>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7278855" y="1868127"/>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直方体 11"/>
          <p:cNvSpPr/>
          <p:nvPr/>
        </p:nvSpPr>
        <p:spPr>
          <a:xfrm>
            <a:off x="7728132" y="1868125"/>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p:cNvCxnSpPr/>
          <p:nvPr/>
        </p:nvCxnSpPr>
        <p:spPr>
          <a:xfrm>
            <a:off x="7859568" y="1868125"/>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直方体 13"/>
          <p:cNvSpPr/>
          <p:nvPr/>
        </p:nvSpPr>
        <p:spPr>
          <a:xfrm>
            <a:off x="8304329" y="1868127"/>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8435765" y="1868127"/>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直方体 15"/>
          <p:cNvSpPr/>
          <p:nvPr/>
        </p:nvSpPr>
        <p:spPr>
          <a:xfrm>
            <a:off x="8897219" y="1868124"/>
            <a:ext cx="701458" cy="5261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9028655" y="1868124"/>
            <a:ext cx="0" cy="13409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195618" y="2027063"/>
            <a:ext cx="442750"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9" name="テキスト ボックス 18"/>
          <p:cNvSpPr txBox="1"/>
          <p:nvPr/>
        </p:nvSpPr>
        <p:spPr>
          <a:xfrm>
            <a:off x="6704669" y="2040859"/>
            <a:ext cx="442750"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20" name="テキスト ボックス 19"/>
          <p:cNvSpPr txBox="1"/>
          <p:nvPr/>
        </p:nvSpPr>
        <p:spPr>
          <a:xfrm>
            <a:off x="7268417" y="2033988"/>
            <a:ext cx="442750" cy="369332"/>
          </a:xfrm>
          <a:prstGeom prst="rect">
            <a:avLst/>
          </a:prstGeom>
          <a:noFill/>
        </p:spPr>
        <p:txBody>
          <a:bodyPr wrap="none" rtlCol="0">
            <a:spAutoFit/>
          </a:bodyPr>
          <a:lstStyle/>
          <a:p>
            <a:r>
              <a:rPr kumimoji="1" lang="en-US" altLang="ja-JP" dirty="0" smtClean="0"/>
              <a:t>[2]</a:t>
            </a:r>
            <a:endParaRPr kumimoji="1" lang="ja-JP" altLang="en-US" dirty="0"/>
          </a:p>
        </p:txBody>
      </p:sp>
      <p:sp>
        <p:nvSpPr>
          <p:cNvPr id="21" name="テキスト ボックス 20"/>
          <p:cNvSpPr txBox="1"/>
          <p:nvPr/>
        </p:nvSpPr>
        <p:spPr>
          <a:xfrm>
            <a:off x="7848877" y="2033830"/>
            <a:ext cx="442750" cy="369332"/>
          </a:xfrm>
          <a:prstGeom prst="rect">
            <a:avLst/>
          </a:prstGeom>
          <a:noFill/>
        </p:spPr>
        <p:txBody>
          <a:bodyPr wrap="none" rtlCol="0">
            <a:spAutoFit/>
          </a:bodyPr>
          <a:lstStyle/>
          <a:p>
            <a:r>
              <a:rPr kumimoji="1" lang="en-US" altLang="ja-JP" dirty="0" smtClean="0"/>
              <a:t>[3]</a:t>
            </a:r>
            <a:endParaRPr kumimoji="1" lang="ja-JP" altLang="en-US" dirty="0"/>
          </a:p>
        </p:txBody>
      </p:sp>
      <p:sp>
        <p:nvSpPr>
          <p:cNvPr id="22" name="テキスト ボックス 21"/>
          <p:cNvSpPr txBox="1"/>
          <p:nvPr/>
        </p:nvSpPr>
        <p:spPr>
          <a:xfrm>
            <a:off x="8429590" y="2031912"/>
            <a:ext cx="442750" cy="369332"/>
          </a:xfrm>
          <a:prstGeom prst="rect">
            <a:avLst/>
          </a:prstGeom>
          <a:noFill/>
        </p:spPr>
        <p:txBody>
          <a:bodyPr wrap="none" rtlCol="0">
            <a:spAutoFit/>
          </a:bodyPr>
          <a:lstStyle/>
          <a:p>
            <a:r>
              <a:rPr kumimoji="1" lang="en-US" altLang="ja-JP" dirty="0" smtClean="0"/>
              <a:t>[4]</a:t>
            </a:r>
            <a:endParaRPr kumimoji="1" lang="ja-JP" altLang="en-US" dirty="0"/>
          </a:p>
        </p:txBody>
      </p:sp>
      <p:sp>
        <p:nvSpPr>
          <p:cNvPr id="23" name="テキスト ボックス 22"/>
          <p:cNvSpPr txBox="1"/>
          <p:nvPr/>
        </p:nvSpPr>
        <p:spPr>
          <a:xfrm>
            <a:off x="9076581" y="2040859"/>
            <a:ext cx="442750" cy="369332"/>
          </a:xfrm>
          <a:prstGeom prst="rect">
            <a:avLst/>
          </a:prstGeom>
          <a:noFill/>
        </p:spPr>
        <p:txBody>
          <a:bodyPr wrap="none" rtlCol="0">
            <a:spAutoFit/>
          </a:bodyPr>
          <a:lstStyle/>
          <a:p>
            <a:r>
              <a:rPr kumimoji="1" lang="en-US" altLang="ja-JP" dirty="0" smtClean="0"/>
              <a:t>[5]</a:t>
            </a:r>
            <a:endParaRPr kumimoji="1" lang="ja-JP" altLang="en-US" dirty="0"/>
          </a:p>
        </p:txBody>
      </p:sp>
      <p:sp>
        <p:nvSpPr>
          <p:cNvPr id="24" name="テキスト ボックス 23"/>
          <p:cNvSpPr txBox="1"/>
          <p:nvPr/>
        </p:nvSpPr>
        <p:spPr>
          <a:xfrm>
            <a:off x="6270960" y="1563859"/>
            <a:ext cx="367408" cy="523220"/>
          </a:xfrm>
          <a:prstGeom prst="rect">
            <a:avLst/>
          </a:prstGeom>
          <a:noFill/>
        </p:spPr>
        <p:txBody>
          <a:bodyPr wrap="none" rtlCol="0">
            <a:spAutoFit/>
          </a:bodyPr>
          <a:lstStyle/>
          <a:p>
            <a:r>
              <a:rPr kumimoji="1" lang="en-US" altLang="ja-JP" sz="2800" b="1" dirty="0" smtClean="0">
                <a:solidFill>
                  <a:srgbClr val="FF0000"/>
                </a:solidFill>
              </a:rPr>
              <a:t>3</a:t>
            </a:r>
            <a:endParaRPr kumimoji="1" lang="ja-JP" altLang="en-US" sz="2800" b="1" dirty="0">
              <a:solidFill>
                <a:srgbClr val="FF0000"/>
              </a:solidFill>
            </a:endParaRPr>
          </a:p>
        </p:txBody>
      </p:sp>
      <p:sp>
        <p:nvSpPr>
          <p:cNvPr id="25" name="テキスト ボックス 24"/>
          <p:cNvSpPr txBox="1"/>
          <p:nvPr/>
        </p:nvSpPr>
        <p:spPr>
          <a:xfrm>
            <a:off x="6809053" y="1563859"/>
            <a:ext cx="367408" cy="523220"/>
          </a:xfrm>
          <a:prstGeom prst="rect">
            <a:avLst/>
          </a:prstGeom>
          <a:noFill/>
        </p:spPr>
        <p:txBody>
          <a:bodyPr wrap="none" rtlCol="0">
            <a:spAutoFit/>
          </a:bodyPr>
          <a:lstStyle/>
          <a:p>
            <a:r>
              <a:rPr kumimoji="1" lang="en-US" altLang="ja-JP" sz="2800" b="1" dirty="0" smtClean="0">
                <a:solidFill>
                  <a:srgbClr val="FF0000"/>
                </a:solidFill>
              </a:rPr>
              <a:t>4</a:t>
            </a:r>
            <a:endParaRPr kumimoji="1" lang="ja-JP" altLang="en-US" sz="2800" b="1" dirty="0">
              <a:solidFill>
                <a:srgbClr val="FF0000"/>
              </a:solidFill>
            </a:endParaRPr>
          </a:p>
        </p:txBody>
      </p:sp>
      <p:sp>
        <p:nvSpPr>
          <p:cNvPr id="26" name="テキスト ボックス 25"/>
          <p:cNvSpPr txBox="1"/>
          <p:nvPr/>
        </p:nvSpPr>
        <p:spPr>
          <a:xfrm>
            <a:off x="7360724" y="1563859"/>
            <a:ext cx="367408" cy="523220"/>
          </a:xfrm>
          <a:prstGeom prst="rect">
            <a:avLst/>
          </a:prstGeom>
          <a:noFill/>
        </p:spPr>
        <p:txBody>
          <a:bodyPr wrap="none" rtlCol="0">
            <a:spAutoFit/>
          </a:bodyPr>
          <a:lstStyle/>
          <a:p>
            <a:r>
              <a:rPr kumimoji="1" lang="en-US" altLang="ja-JP" sz="2800" b="1" dirty="0" smtClean="0">
                <a:solidFill>
                  <a:srgbClr val="FF0000"/>
                </a:solidFill>
              </a:rPr>
              <a:t>6</a:t>
            </a:r>
            <a:endParaRPr kumimoji="1" lang="ja-JP" altLang="en-US" sz="2800" b="1" dirty="0">
              <a:solidFill>
                <a:srgbClr val="FF0000"/>
              </a:solidFill>
            </a:endParaRPr>
          </a:p>
        </p:txBody>
      </p:sp>
      <p:sp>
        <p:nvSpPr>
          <p:cNvPr id="27" name="テキスト ボックス 26"/>
          <p:cNvSpPr txBox="1"/>
          <p:nvPr/>
        </p:nvSpPr>
        <p:spPr>
          <a:xfrm>
            <a:off x="7926307" y="1563859"/>
            <a:ext cx="367408" cy="523220"/>
          </a:xfrm>
          <a:prstGeom prst="rect">
            <a:avLst/>
          </a:prstGeom>
          <a:noFill/>
        </p:spPr>
        <p:txBody>
          <a:bodyPr wrap="none" rtlCol="0">
            <a:spAutoFit/>
          </a:bodyPr>
          <a:lstStyle/>
          <a:p>
            <a:r>
              <a:rPr lang="en-US" altLang="ja-JP" sz="2800" b="1" dirty="0">
                <a:solidFill>
                  <a:srgbClr val="FF0000"/>
                </a:solidFill>
              </a:rPr>
              <a:t>7</a:t>
            </a:r>
            <a:endParaRPr kumimoji="1" lang="ja-JP" altLang="en-US" sz="2800" b="1" dirty="0">
              <a:solidFill>
                <a:srgbClr val="FF0000"/>
              </a:solidFill>
            </a:endParaRPr>
          </a:p>
        </p:txBody>
      </p:sp>
      <p:sp>
        <p:nvSpPr>
          <p:cNvPr id="28" name="テキスト ボックス 27"/>
          <p:cNvSpPr txBox="1"/>
          <p:nvPr/>
        </p:nvSpPr>
        <p:spPr>
          <a:xfrm>
            <a:off x="8504932" y="1563859"/>
            <a:ext cx="367408" cy="523220"/>
          </a:xfrm>
          <a:prstGeom prst="rect">
            <a:avLst/>
          </a:prstGeom>
          <a:noFill/>
        </p:spPr>
        <p:txBody>
          <a:bodyPr wrap="none" rtlCol="0">
            <a:spAutoFit/>
          </a:bodyPr>
          <a:lstStyle/>
          <a:p>
            <a:r>
              <a:rPr kumimoji="1" lang="en-US" altLang="ja-JP" sz="2800" b="1" dirty="0" smtClean="0">
                <a:solidFill>
                  <a:srgbClr val="FF0000"/>
                </a:solidFill>
              </a:rPr>
              <a:t>9</a:t>
            </a:r>
            <a:endParaRPr kumimoji="1" lang="ja-JP" altLang="en-US" sz="2800" b="1" dirty="0">
              <a:solidFill>
                <a:srgbClr val="FF0000"/>
              </a:solidFill>
            </a:endParaRPr>
          </a:p>
        </p:txBody>
      </p:sp>
      <p:sp>
        <p:nvSpPr>
          <p:cNvPr id="29" name="テキスト ボックス 28"/>
          <p:cNvSpPr txBox="1"/>
          <p:nvPr/>
        </p:nvSpPr>
        <p:spPr>
          <a:xfrm>
            <a:off x="9005787" y="1567743"/>
            <a:ext cx="550151" cy="523220"/>
          </a:xfrm>
          <a:prstGeom prst="rect">
            <a:avLst/>
          </a:prstGeom>
          <a:noFill/>
        </p:spPr>
        <p:txBody>
          <a:bodyPr wrap="none" rtlCol="0">
            <a:spAutoFit/>
          </a:bodyPr>
          <a:lstStyle/>
          <a:p>
            <a:r>
              <a:rPr kumimoji="1" lang="en-US" altLang="ja-JP" sz="2800" b="1" dirty="0" smtClean="0">
                <a:solidFill>
                  <a:srgbClr val="FF0000"/>
                </a:solidFill>
              </a:rPr>
              <a:t>11</a:t>
            </a:r>
            <a:endParaRPr kumimoji="1" lang="ja-JP" altLang="en-US" sz="2800" b="1" dirty="0">
              <a:solidFill>
                <a:srgbClr val="FF0000"/>
              </a:solidFill>
            </a:endParaRPr>
          </a:p>
        </p:txBody>
      </p:sp>
      <p:cxnSp>
        <p:nvCxnSpPr>
          <p:cNvPr id="30" name="直線矢印コネクタ 29"/>
          <p:cNvCxnSpPr/>
          <p:nvPr/>
        </p:nvCxnSpPr>
        <p:spPr>
          <a:xfrm flipH="1">
            <a:off x="3347123" y="1427967"/>
            <a:ext cx="2581186" cy="44756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73" name="テキスト ボックス 3072"/>
          <p:cNvSpPr txBox="1"/>
          <p:nvPr/>
        </p:nvSpPr>
        <p:spPr>
          <a:xfrm>
            <a:off x="5939851" y="1180671"/>
            <a:ext cx="3775393" cy="369332"/>
          </a:xfrm>
          <a:prstGeom prst="rect">
            <a:avLst/>
          </a:prstGeom>
          <a:noFill/>
        </p:spPr>
        <p:txBody>
          <a:bodyPr wrap="none" rtlCol="0">
            <a:spAutoFit/>
          </a:bodyPr>
          <a:lstStyle/>
          <a:p>
            <a:r>
              <a:rPr kumimoji="1" lang="ja-JP" altLang="en-US" dirty="0" smtClean="0"/>
              <a:t>追加：下記の図ように値を整列させた</a:t>
            </a:r>
            <a:endParaRPr kumimoji="1" lang="ja-JP" altLang="en-US" dirty="0"/>
          </a:p>
        </p:txBody>
      </p:sp>
      <p:cxnSp>
        <p:nvCxnSpPr>
          <p:cNvPr id="35" name="直線矢印コネクタ 34"/>
          <p:cNvCxnSpPr/>
          <p:nvPr/>
        </p:nvCxnSpPr>
        <p:spPr>
          <a:xfrm flipH="1">
            <a:off x="4821922" y="3457184"/>
            <a:ext cx="1313317" cy="15593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76" name="テキスト ボックス 3075"/>
          <p:cNvSpPr txBox="1"/>
          <p:nvPr/>
        </p:nvSpPr>
        <p:spPr>
          <a:xfrm>
            <a:off x="6176315" y="3243783"/>
            <a:ext cx="3680559" cy="369332"/>
          </a:xfrm>
          <a:prstGeom prst="rect">
            <a:avLst/>
          </a:prstGeom>
          <a:noFill/>
        </p:spPr>
        <p:txBody>
          <a:bodyPr wrap="none" rtlCol="0">
            <a:spAutoFit/>
          </a:bodyPr>
          <a:lstStyle/>
          <a:p>
            <a:r>
              <a:rPr kumimoji="1" lang="ja-JP" altLang="en-US" dirty="0" smtClean="0"/>
              <a:t>追加：配列の</a:t>
            </a:r>
            <a:r>
              <a:rPr kumimoji="1" lang="en-US" altLang="ja-JP" dirty="0" smtClean="0"/>
              <a:t>Index</a:t>
            </a:r>
            <a:r>
              <a:rPr kumimoji="1" lang="ja-JP" altLang="en-US" dirty="0" smtClean="0"/>
              <a:t>を数だけ繰り返す</a:t>
            </a:r>
            <a:endParaRPr kumimoji="1" lang="ja-JP" altLang="en-US" dirty="0"/>
          </a:p>
        </p:txBody>
      </p:sp>
      <p:cxnSp>
        <p:nvCxnSpPr>
          <p:cNvPr id="38" name="直線矢印コネクタ 37"/>
          <p:cNvCxnSpPr/>
          <p:nvPr/>
        </p:nvCxnSpPr>
        <p:spPr>
          <a:xfrm flipH="1">
            <a:off x="4596459" y="4077377"/>
            <a:ext cx="153878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78" name="正方形/長方形 3077"/>
          <p:cNvSpPr/>
          <p:nvPr/>
        </p:nvSpPr>
        <p:spPr>
          <a:xfrm>
            <a:off x="6258485" y="3877301"/>
            <a:ext cx="5726119" cy="646331"/>
          </a:xfrm>
          <a:prstGeom prst="rect">
            <a:avLst/>
          </a:prstGeom>
        </p:spPr>
        <p:txBody>
          <a:bodyPr wrap="none">
            <a:spAutoFit/>
          </a:bodyPr>
          <a:lstStyle/>
          <a:p>
            <a:r>
              <a:rPr lang="ja-JP" altLang="en-US" dirty="0" smtClean="0"/>
              <a:t>更新：</a:t>
            </a:r>
            <a:r>
              <a:rPr lang="en-US" altLang="ja-JP" dirty="0" err="1" smtClean="0"/>
              <a:t>data_base</a:t>
            </a:r>
            <a:r>
              <a:rPr lang="en-US" altLang="ja-JP" dirty="0" smtClean="0"/>
              <a:t>[ </a:t>
            </a:r>
            <a:r>
              <a:rPr lang="en-US" altLang="ja-JP" dirty="0" err="1" smtClean="0"/>
              <a:t>i</a:t>
            </a:r>
            <a:r>
              <a:rPr lang="en-US" altLang="ja-JP" dirty="0" smtClean="0"/>
              <a:t> ] </a:t>
            </a:r>
            <a:r>
              <a:rPr lang="ja-JP" altLang="en-US" dirty="0" smtClean="0"/>
              <a:t>の要素（値）で当たっているかどうかを</a:t>
            </a:r>
            <a:endParaRPr lang="en-US" altLang="ja-JP" dirty="0" smtClean="0"/>
          </a:p>
          <a:p>
            <a:r>
              <a:rPr lang="ja-JP" altLang="en-US" dirty="0" smtClean="0"/>
              <a:t>調べる</a:t>
            </a:r>
            <a:endParaRPr lang="ja-JP" altLang="en-US" dirty="0"/>
          </a:p>
        </p:txBody>
      </p:sp>
      <p:sp>
        <p:nvSpPr>
          <p:cNvPr id="3079" name="テキスト ボックス 3078"/>
          <p:cNvSpPr txBox="1"/>
          <p:nvPr/>
        </p:nvSpPr>
        <p:spPr>
          <a:xfrm>
            <a:off x="88661" y="5486400"/>
            <a:ext cx="12269641" cy="646331"/>
          </a:xfrm>
          <a:prstGeom prst="rect">
            <a:avLst/>
          </a:prstGeom>
          <a:noFill/>
        </p:spPr>
        <p:txBody>
          <a:bodyPr wrap="none" rtlCol="0">
            <a:spAutoFit/>
          </a:bodyPr>
          <a:lstStyle/>
          <a:p>
            <a:r>
              <a:rPr lang="ja-JP" altLang="en-US" dirty="0"/>
              <a:t>要素</a:t>
            </a:r>
            <a:r>
              <a:rPr lang="ja-JP" altLang="en-US" dirty="0" smtClean="0"/>
              <a:t>は不規則な値でも、その値をいれている</a:t>
            </a:r>
            <a:r>
              <a:rPr kumimoji="1" lang="ja-JP" altLang="en-US" dirty="0" smtClean="0">
                <a:solidFill>
                  <a:srgbClr val="FF0000"/>
                </a:solidFill>
              </a:rPr>
              <a:t>要素番号が規則正しい</a:t>
            </a:r>
            <a:r>
              <a:rPr kumimoji="1" lang="ja-JP" altLang="en-US" dirty="0" smtClean="0"/>
              <a:t>ので</a:t>
            </a:r>
            <a:r>
              <a:rPr lang="en-US" altLang="ja-JP" dirty="0" smtClean="0"/>
              <a:t>for</a:t>
            </a:r>
            <a:r>
              <a:rPr lang="ja-JP" altLang="en-US" dirty="0" smtClean="0"/>
              <a:t>文で回すことが可能です。</a:t>
            </a:r>
            <a:r>
              <a:rPr lang="ja-JP" altLang="en-US" dirty="0" smtClean="0">
                <a:solidFill>
                  <a:srgbClr val="FF0000"/>
                </a:solidFill>
              </a:rPr>
              <a:t>このように値がバラバラ</a:t>
            </a:r>
            <a:endParaRPr lang="en-US" altLang="ja-JP" dirty="0" smtClean="0">
              <a:solidFill>
                <a:srgbClr val="FF0000"/>
              </a:solidFill>
            </a:endParaRPr>
          </a:p>
          <a:p>
            <a:r>
              <a:rPr lang="ja-JP" altLang="en-US" dirty="0" smtClean="0">
                <a:solidFill>
                  <a:srgbClr val="FF0000"/>
                </a:solidFill>
              </a:rPr>
              <a:t>でも</a:t>
            </a:r>
            <a:r>
              <a:rPr lang="en-US" altLang="ja-JP" dirty="0" smtClean="0">
                <a:solidFill>
                  <a:srgbClr val="FF0000"/>
                </a:solidFill>
              </a:rPr>
              <a:t>algorithm</a:t>
            </a:r>
            <a:r>
              <a:rPr lang="ja-JP" altLang="en-US" dirty="0" smtClean="0">
                <a:solidFill>
                  <a:srgbClr val="FF0000"/>
                </a:solidFill>
              </a:rPr>
              <a:t>は</a:t>
            </a:r>
            <a:r>
              <a:rPr kumimoji="1" lang="ja-JP" altLang="en-US" dirty="0" smtClean="0">
                <a:solidFill>
                  <a:srgbClr val="FF0000"/>
                </a:solidFill>
              </a:rPr>
              <a:t>同じ処理を繰り返すならしっかりと</a:t>
            </a:r>
            <a:r>
              <a:rPr kumimoji="1" lang="en-US" altLang="ja-JP" dirty="0" smtClean="0">
                <a:solidFill>
                  <a:srgbClr val="FF0000"/>
                </a:solidFill>
              </a:rPr>
              <a:t>for</a:t>
            </a:r>
            <a:r>
              <a:rPr kumimoji="1" lang="ja-JP" altLang="en-US" dirty="0" smtClean="0">
                <a:solidFill>
                  <a:srgbClr val="FF0000"/>
                </a:solidFill>
              </a:rPr>
              <a:t>文を使いましょう。</a:t>
            </a:r>
            <a:endParaRPr kumimoji="1" lang="ja-JP" altLang="en-US" dirty="0">
              <a:solidFill>
                <a:srgbClr val="FF0000"/>
              </a:solidFill>
            </a:endParaRPr>
          </a:p>
        </p:txBody>
      </p:sp>
      <p:sp>
        <p:nvSpPr>
          <p:cNvPr id="2" name="テキスト ボックス 1"/>
          <p:cNvSpPr txBox="1"/>
          <p:nvPr/>
        </p:nvSpPr>
        <p:spPr>
          <a:xfrm>
            <a:off x="88661" y="6488482"/>
            <a:ext cx="3310522" cy="369332"/>
          </a:xfrm>
          <a:prstGeom prst="rect">
            <a:avLst/>
          </a:prstGeom>
          <a:noFill/>
        </p:spPr>
        <p:txBody>
          <a:bodyPr wrap="none" rtlCol="0">
            <a:spAutoFit/>
          </a:bodyPr>
          <a:lstStyle/>
          <a:p>
            <a:r>
              <a:rPr kumimoji="1" lang="ja-JP" altLang="en-US" dirty="0" smtClean="0"/>
              <a:t>これで</a:t>
            </a:r>
            <a:r>
              <a:rPr kumimoji="1" lang="en-US" altLang="ja-JP" dirty="0" smtClean="0"/>
              <a:t>Boss</a:t>
            </a:r>
            <a:r>
              <a:rPr kumimoji="1" lang="ja-JP" altLang="en-US" dirty="0" smtClean="0"/>
              <a:t>の作成</a:t>
            </a:r>
            <a:r>
              <a:rPr lang="ja-JP" altLang="en-US" dirty="0" smtClean="0"/>
              <a:t>ができました。</a:t>
            </a:r>
            <a:endParaRPr kumimoji="1" lang="ja-JP" altLang="en-US" dirty="0"/>
          </a:p>
        </p:txBody>
      </p:sp>
      <p:sp>
        <p:nvSpPr>
          <p:cNvPr id="36" name="テキスト ボックス 35"/>
          <p:cNvSpPr txBox="1"/>
          <p:nvPr/>
        </p:nvSpPr>
        <p:spPr>
          <a:xfrm>
            <a:off x="3448435" y="6334248"/>
            <a:ext cx="4095993" cy="461665"/>
          </a:xfrm>
          <a:prstGeom prst="rect">
            <a:avLst/>
          </a:prstGeom>
          <a:noFill/>
          <a:ln>
            <a:solidFill>
              <a:schemeClr val="tx1"/>
            </a:solidFill>
          </a:ln>
        </p:spPr>
        <p:txBody>
          <a:bodyPr wrap="none" rtlCol="0">
            <a:spAutoFit/>
          </a:bodyPr>
          <a:lstStyle/>
          <a:p>
            <a:r>
              <a:rPr lang="ja-JP" altLang="en-US" sz="2400" dirty="0"/>
              <a:t>⑥ＨＰを持っている敵機（</a:t>
            </a:r>
            <a:r>
              <a:rPr lang="en-US" altLang="ja-JP" sz="2400" dirty="0"/>
              <a:t>Boss</a:t>
            </a:r>
            <a:r>
              <a:rPr lang="ja-JP" altLang="en-US" sz="2400" dirty="0"/>
              <a:t>）</a:t>
            </a:r>
          </a:p>
        </p:txBody>
      </p:sp>
      <p:sp>
        <p:nvSpPr>
          <p:cNvPr id="37" name="円/楕円 36"/>
          <p:cNvSpPr/>
          <p:nvPr/>
        </p:nvSpPr>
        <p:spPr>
          <a:xfrm rot="1421161">
            <a:off x="7151236" y="6074984"/>
            <a:ext cx="663879" cy="613416"/>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rgbClr val="FF0000"/>
                </a:solidFill>
              </a:rPr>
              <a:t>済</a:t>
            </a:r>
          </a:p>
        </p:txBody>
      </p:sp>
    </p:spTree>
    <p:extLst>
      <p:ext uri="{BB962C8B-B14F-4D97-AF65-F5344CB8AC3E}">
        <p14:creationId xmlns:p14="http://schemas.microsoft.com/office/powerpoint/2010/main" val="12354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721087" y="1425074"/>
            <a:ext cx="4153275" cy="461665"/>
          </a:xfrm>
          <a:prstGeom prst="rect">
            <a:avLst/>
          </a:prstGeom>
          <a:noFill/>
          <a:ln>
            <a:solidFill>
              <a:schemeClr val="tx1"/>
            </a:solidFill>
          </a:ln>
        </p:spPr>
        <p:txBody>
          <a:bodyPr wrap="square" rtlCol="0">
            <a:spAutoFit/>
          </a:bodyPr>
          <a:lstStyle/>
          <a:p>
            <a:r>
              <a:rPr lang="ja-JP" altLang="en-US" sz="2400"/>
              <a:t>①前に進むだけの敵機</a:t>
            </a:r>
          </a:p>
        </p:txBody>
      </p:sp>
      <p:sp>
        <p:nvSpPr>
          <p:cNvPr id="7" name="テキスト ボックス 6"/>
          <p:cNvSpPr txBox="1"/>
          <p:nvPr/>
        </p:nvSpPr>
        <p:spPr>
          <a:xfrm>
            <a:off x="1721090" y="2189476"/>
            <a:ext cx="4091185" cy="461665"/>
          </a:xfrm>
          <a:prstGeom prst="rect">
            <a:avLst/>
          </a:prstGeom>
          <a:noFill/>
          <a:ln>
            <a:solidFill>
              <a:schemeClr val="tx1"/>
            </a:solidFill>
          </a:ln>
        </p:spPr>
        <p:txBody>
          <a:bodyPr wrap="none" rtlCol="0">
            <a:spAutoFit/>
          </a:bodyPr>
          <a:lstStyle/>
          <a:p>
            <a:r>
              <a:rPr lang="ja-JP" altLang="en-US" sz="2400"/>
              <a:t>②弾丸を</a:t>
            </a:r>
            <a:r>
              <a:rPr lang="en-US" altLang="ja-JP" sz="2400"/>
              <a:t>0.5</a:t>
            </a:r>
            <a:r>
              <a:rPr lang="ja-JP" altLang="en-US" sz="2400"/>
              <a:t>秒に１発撃つ敵機</a:t>
            </a:r>
          </a:p>
        </p:txBody>
      </p:sp>
      <p:sp>
        <p:nvSpPr>
          <p:cNvPr id="8" name="テキスト ボックス 7"/>
          <p:cNvSpPr txBox="1"/>
          <p:nvPr/>
        </p:nvSpPr>
        <p:spPr>
          <a:xfrm>
            <a:off x="1721086" y="2953876"/>
            <a:ext cx="4153276" cy="461665"/>
          </a:xfrm>
          <a:prstGeom prst="rect">
            <a:avLst/>
          </a:prstGeom>
          <a:noFill/>
          <a:ln>
            <a:solidFill>
              <a:schemeClr val="tx1"/>
            </a:solidFill>
          </a:ln>
        </p:spPr>
        <p:txBody>
          <a:bodyPr wrap="square" rtlCol="0">
            <a:spAutoFit/>
          </a:bodyPr>
          <a:lstStyle/>
          <a:p>
            <a:r>
              <a:rPr lang="ja-JP" altLang="en-US" sz="2400" dirty="0"/>
              <a:t>③</a:t>
            </a:r>
            <a:r>
              <a:rPr lang="en-US" altLang="ja-JP" sz="2400" dirty="0" err="1"/>
              <a:t>SinCurve</a:t>
            </a:r>
            <a:r>
              <a:rPr lang="ja-JP" altLang="en-US" sz="2400" dirty="0"/>
              <a:t>で進む敵機</a:t>
            </a:r>
          </a:p>
        </p:txBody>
      </p:sp>
      <p:sp>
        <p:nvSpPr>
          <p:cNvPr id="9" name="テキスト ボックス 8"/>
          <p:cNvSpPr txBox="1"/>
          <p:nvPr/>
        </p:nvSpPr>
        <p:spPr>
          <a:xfrm>
            <a:off x="1721091" y="3722547"/>
            <a:ext cx="4153271" cy="461665"/>
          </a:xfrm>
          <a:prstGeom prst="rect">
            <a:avLst/>
          </a:prstGeom>
          <a:noFill/>
          <a:ln>
            <a:solidFill>
              <a:schemeClr val="tx1"/>
            </a:solidFill>
          </a:ln>
        </p:spPr>
        <p:txBody>
          <a:bodyPr wrap="square" rtlCol="0">
            <a:spAutoFit/>
          </a:bodyPr>
          <a:lstStyle/>
          <a:p>
            <a:r>
              <a:rPr lang="ja-JP" altLang="en-US" sz="2400" dirty="0"/>
              <a:t>④全方向に弾丸を撃つ敵機</a:t>
            </a:r>
          </a:p>
        </p:txBody>
      </p:sp>
      <p:sp>
        <p:nvSpPr>
          <p:cNvPr id="10" name="テキスト ボックス 9"/>
          <p:cNvSpPr txBox="1"/>
          <p:nvPr/>
        </p:nvSpPr>
        <p:spPr>
          <a:xfrm>
            <a:off x="1721088" y="4463866"/>
            <a:ext cx="4153272" cy="461665"/>
          </a:xfrm>
          <a:prstGeom prst="rect">
            <a:avLst/>
          </a:prstGeom>
          <a:noFill/>
          <a:ln>
            <a:solidFill>
              <a:schemeClr val="tx1"/>
            </a:solidFill>
          </a:ln>
        </p:spPr>
        <p:txBody>
          <a:bodyPr wrap="square" rtlCol="0">
            <a:spAutoFit/>
          </a:bodyPr>
          <a:lstStyle/>
          <a:p>
            <a:r>
              <a:rPr lang="ja-JP" altLang="en-US" sz="2400" dirty="0"/>
              <a:t>⑤誘導弾を打つ敵機</a:t>
            </a:r>
          </a:p>
        </p:txBody>
      </p:sp>
      <p:sp>
        <p:nvSpPr>
          <p:cNvPr id="11" name="テキスト ボックス 10"/>
          <p:cNvSpPr txBox="1"/>
          <p:nvPr/>
        </p:nvSpPr>
        <p:spPr>
          <a:xfrm>
            <a:off x="1721091" y="5205184"/>
            <a:ext cx="4095993" cy="461665"/>
          </a:xfrm>
          <a:prstGeom prst="rect">
            <a:avLst/>
          </a:prstGeom>
          <a:noFill/>
          <a:ln>
            <a:solidFill>
              <a:schemeClr val="tx1"/>
            </a:solidFill>
          </a:ln>
        </p:spPr>
        <p:txBody>
          <a:bodyPr wrap="none" rtlCol="0">
            <a:spAutoFit/>
          </a:bodyPr>
          <a:lstStyle/>
          <a:p>
            <a:r>
              <a:rPr lang="ja-JP" altLang="en-US" sz="2400" dirty="0"/>
              <a:t>⑥ＨＰを持っている敵機（</a:t>
            </a:r>
            <a:r>
              <a:rPr lang="en-US" altLang="ja-JP" sz="2400" dirty="0"/>
              <a:t>Boss</a:t>
            </a:r>
            <a:r>
              <a:rPr lang="ja-JP" altLang="en-US" sz="2400" dirty="0"/>
              <a:t>）</a:t>
            </a:r>
          </a:p>
        </p:txBody>
      </p:sp>
      <p:cxnSp>
        <p:nvCxnSpPr>
          <p:cNvPr id="13" name="直線矢印コネクタ 12"/>
          <p:cNvCxnSpPr/>
          <p:nvPr/>
        </p:nvCxnSpPr>
        <p:spPr>
          <a:xfrm>
            <a:off x="3287023" y="1917516"/>
            <a:ext cx="0" cy="2719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278564" y="2681918"/>
            <a:ext cx="8459" cy="2835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278566" y="3446317"/>
            <a:ext cx="8457" cy="276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3278566" y="4214990"/>
            <a:ext cx="8457" cy="2596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3278564" y="4956308"/>
            <a:ext cx="8459" cy="274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756" y="28278"/>
            <a:ext cx="12146274" cy="1200329"/>
          </a:xfrm>
          <a:prstGeom prst="rect">
            <a:avLst/>
          </a:prstGeom>
          <a:noFill/>
        </p:spPr>
        <p:txBody>
          <a:bodyPr wrap="none" rtlCol="0">
            <a:spAutoFit/>
          </a:bodyPr>
          <a:lstStyle/>
          <a:p>
            <a:r>
              <a:rPr lang="ja-JP" altLang="en-US" sz="2400" dirty="0" smtClean="0"/>
              <a:t>・</a:t>
            </a:r>
            <a:r>
              <a:rPr lang="en-US" altLang="ja-JP" sz="2400" dirty="0" smtClean="0"/>
              <a:t>BOSS</a:t>
            </a:r>
            <a:r>
              <a:rPr lang="ja-JP" altLang="en-US" sz="2400" dirty="0" smtClean="0"/>
              <a:t>を作成しよう</a:t>
            </a:r>
            <a:endParaRPr lang="en-US" altLang="ja-JP" sz="2400" dirty="0" smtClean="0"/>
          </a:p>
          <a:p>
            <a:r>
              <a:rPr lang="ja-JP" altLang="en-US" sz="2400" dirty="0"/>
              <a:t>　</a:t>
            </a:r>
            <a:r>
              <a:rPr lang="ja-JP" altLang="en-US" sz="2400" dirty="0" smtClean="0"/>
              <a:t>これまで敵機を一撃で倒してきましたが、</a:t>
            </a:r>
            <a:r>
              <a:rPr lang="en-US" altLang="ja-JP" sz="2400" dirty="0" smtClean="0"/>
              <a:t>BOSS</a:t>
            </a:r>
            <a:r>
              <a:rPr lang="ja-JP" altLang="en-US" sz="2400" dirty="0" err="1" smtClean="0"/>
              <a:t>は瞬</a:t>
            </a:r>
            <a:r>
              <a:rPr lang="ja-JP" altLang="en-US" sz="2400" dirty="0" smtClean="0"/>
              <a:t>殺される訳にはいきませんので</a:t>
            </a:r>
            <a:r>
              <a:rPr lang="en-US" altLang="ja-JP" sz="2400" dirty="0" smtClean="0"/>
              <a:t>HP</a:t>
            </a:r>
            <a:r>
              <a:rPr lang="ja-JP" altLang="en-US" sz="2400" dirty="0" smtClean="0"/>
              <a:t>を持ち</a:t>
            </a:r>
            <a:endParaRPr lang="en-US" altLang="ja-JP" sz="2400" dirty="0" smtClean="0"/>
          </a:p>
          <a:p>
            <a:r>
              <a:rPr lang="ja-JP" altLang="en-US" sz="2400" dirty="0" smtClean="0"/>
              <a:t>ましょう。</a:t>
            </a:r>
            <a:endParaRPr lang="en-US" altLang="ja-JP" sz="2400" dirty="0"/>
          </a:p>
        </p:txBody>
      </p:sp>
      <p:sp>
        <p:nvSpPr>
          <p:cNvPr id="3" name="円/楕円 2"/>
          <p:cNvSpPr/>
          <p:nvPr/>
        </p:nvSpPr>
        <p:spPr>
          <a:xfrm rot="1972671">
            <a:off x="5211306" y="1487697"/>
            <a:ext cx="663879" cy="613416"/>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rgbClr val="FF0000"/>
                </a:solidFill>
              </a:rPr>
              <a:t>済</a:t>
            </a:r>
          </a:p>
        </p:txBody>
      </p:sp>
      <p:sp>
        <p:nvSpPr>
          <p:cNvPr id="18" name="円/楕円 17"/>
          <p:cNvSpPr/>
          <p:nvPr/>
        </p:nvSpPr>
        <p:spPr>
          <a:xfrm rot="1422506">
            <a:off x="5249661" y="2245639"/>
            <a:ext cx="663879" cy="613416"/>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rgbClr val="FF0000"/>
                </a:solidFill>
              </a:rPr>
              <a:t>済</a:t>
            </a:r>
          </a:p>
        </p:txBody>
      </p:sp>
      <p:sp>
        <p:nvSpPr>
          <p:cNvPr id="5" name="テキスト ボックス 4"/>
          <p:cNvSpPr txBox="1"/>
          <p:nvPr/>
        </p:nvSpPr>
        <p:spPr>
          <a:xfrm>
            <a:off x="122825" y="6007527"/>
            <a:ext cx="5112297" cy="461665"/>
          </a:xfrm>
          <a:prstGeom prst="rect">
            <a:avLst/>
          </a:prstGeom>
          <a:noFill/>
        </p:spPr>
        <p:txBody>
          <a:bodyPr wrap="none" rtlCol="0">
            <a:spAutoFit/>
          </a:bodyPr>
          <a:lstStyle/>
          <a:p>
            <a:r>
              <a:rPr lang="ja-JP" altLang="en-US" sz="2400" dirty="0" smtClean="0"/>
              <a:t>敵機開発は⑥で一旦終了になります。</a:t>
            </a:r>
            <a:endParaRPr lang="ja-JP" altLang="en-US" sz="2400" dirty="0"/>
          </a:p>
        </p:txBody>
      </p:sp>
      <p:sp>
        <p:nvSpPr>
          <p:cNvPr id="19" name="円/楕円 18"/>
          <p:cNvSpPr/>
          <p:nvPr/>
        </p:nvSpPr>
        <p:spPr>
          <a:xfrm rot="1285641">
            <a:off x="5240194" y="3014407"/>
            <a:ext cx="663879" cy="613416"/>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rgbClr val="FF0000"/>
                </a:solidFill>
              </a:rPr>
              <a:t>済</a:t>
            </a:r>
          </a:p>
        </p:txBody>
      </p:sp>
      <p:sp>
        <p:nvSpPr>
          <p:cNvPr id="20" name="円/楕円 19"/>
          <p:cNvSpPr/>
          <p:nvPr/>
        </p:nvSpPr>
        <p:spPr>
          <a:xfrm rot="1421161">
            <a:off x="5249661" y="3722549"/>
            <a:ext cx="663879" cy="613416"/>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rgbClr val="FF0000"/>
                </a:solidFill>
              </a:rPr>
              <a:t>済</a:t>
            </a:r>
          </a:p>
        </p:txBody>
      </p:sp>
      <p:sp>
        <p:nvSpPr>
          <p:cNvPr id="21" name="円/楕円 20"/>
          <p:cNvSpPr/>
          <p:nvPr/>
        </p:nvSpPr>
        <p:spPr>
          <a:xfrm rot="1421161">
            <a:off x="5274300" y="4447267"/>
            <a:ext cx="663879" cy="613416"/>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rgbClr val="FF0000"/>
                </a:solidFill>
              </a:rPr>
              <a:t>済</a:t>
            </a:r>
          </a:p>
        </p:txBody>
      </p:sp>
    </p:spTree>
    <p:extLst>
      <p:ext uri="{BB962C8B-B14F-4D97-AF65-F5344CB8AC3E}">
        <p14:creationId xmlns:p14="http://schemas.microsoft.com/office/powerpoint/2010/main" val="867642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866554" cy="646331"/>
          </a:xfrm>
          <a:prstGeom prst="rect">
            <a:avLst/>
          </a:prstGeom>
          <a:noFill/>
        </p:spPr>
        <p:txBody>
          <a:bodyPr wrap="none" rtlCol="0">
            <a:spAutoFit/>
          </a:bodyPr>
          <a:lstStyle/>
          <a:p>
            <a:r>
              <a:rPr kumimoji="1" lang="ja-JP" altLang="en-US" smtClean="0"/>
              <a:t>・</a:t>
            </a:r>
            <a:r>
              <a:rPr kumimoji="1" lang="en-US" altLang="ja-JP" smtClean="0"/>
              <a:t>BOSS</a:t>
            </a:r>
            <a:r>
              <a:rPr lang="ja-JP" altLang="en-US" smtClean="0"/>
              <a:t>の</a:t>
            </a:r>
            <a:r>
              <a:rPr lang="en-US" altLang="ja-JP" smtClean="0"/>
              <a:t>Graphic</a:t>
            </a:r>
            <a:r>
              <a:rPr lang="ja-JP" altLang="en-US" smtClean="0"/>
              <a:t>を読み込み</a:t>
            </a:r>
            <a:endParaRPr kumimoji="1" lang="en-US" altLang="ja-JP" smtClean="0"/>
          </a:p>
          <a:p>
            <a:r>
              <a:rPr lang="ja-JP" altLang="en-US"/>
              <a:t>　</a:t>
            </a:r>
            <a:endParaRPr kumimoji="1" lang="en-US" altLang="ja-JP" dirty="0" smtClean="0"/>
          </a:p>
        </p:txBody>
      </p:sp>
      <p:pic>
        <p:nvPicPr>
          <p:cNvPr id="2" name="図 1"/>
          <p:cNvPicPr>
            <a:picLocks noChangeAspect="1"/>
          </p:cNvPicPr>
          <p:nvPr/>
        </p:nvPicPr>
        <p:blipFill>
          <a:blip r:embed="rId2"/>
          <a:stretch>
            <a:fillRect/>
          </a:stretch>
        </p:blipFill>
        <p:spPr>
          <a:xfrm>
            <a:off x="363258" y="646331"/>
            <a:ext cx="2503296" cy="2068513"/>
          </a:xfrm>
          <a:prstGeom prst="rect">
            <a:avLst/>
          </a:prstGeom>
          <a:ln>
            <a:solidFill>
              <a:schemeClr val="tx1"/>
            </a:solidFill>
          </a:ln>
        </p:spPr>
      </p:pic>
      <p:cxnSp>
        <p:nvCxnSpPr>
          <p:cNvPr id="5" name="直線矢印コネクタ 4"/>
          <p:cNvCxnSpPr/>
          <p:nvPr/>
        </p:nvCxnSpPr>
        <p:spPr>
          <a:xfrm flipH="1" flipV="1">
            <a:off x="1768852" y="1868753"/>
            <a:ext cx="399010" cy="31940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3035474" y="1857906"/>
            <a:ext cx="1117426" cy="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4329501" y="646331"/>
            <a:ext cx="3451752" cy="2068513"/>
          </a:xfrm>
          <a:prstGeom prst="rect">
            <a:avLst/>
          </a:prstGeom>
          <a:ln>
            <a:solidFill>
              <a:schemeClr val="tx1"/>
            </a:solidFill>
          </a:ln>
        </p:spPr>
      </p:pic>
      <p:cxnSp>
        <p:nvCxnSpPr>
          <p:cNvPr id="8" name="直線矢印コネクタ 7"/>
          <p:cNvCxnSpPr/>
          <p:nvPr/>
        </p:nvCxnSpPr>
        <p:spPr>
          <a:xfrm flipH="1" flipV="1">
            <a:off x="5751776" y="1857906"/>
            <a:ext cx="399010" cy="31940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781253" y="646331"/>
            <a:ext cx="3762568" cy="923330"/>
          </a:xfrm>
          <a:prstGeom prst="rect">
            <a:avLst/>
          </a:prstGeom>
          <a:noFill/>
        </p:spPr>
        <p:txBody>
          <a:bodyPr wrap="none" rtlCol="0">
            <a:spAutoFit/>
          </a:bodyPr>
          <a:lstStyle/>
          <a:p>
            <a:r>
              <a:rPr kumimoji="1" lang="ja-JP" altLang="en-US" smtClean="0"/>
              <a:t>「</a:t>
            </a:r>
            <a:r>
              <a:rPr kumimoji="1" lang="en-US" altLang="ja-JP" smtClean="0"/>
              <a:t>BossBack.png</a:t>
            </a:r>
            <a:r>
              <a:rPr kumimoji="1" lang="ja-JP" altLang="en-US" smtClean="0"/>
              <a:t>」</a:t>
            </a:r>
            <a:r>
              <a:rPr lang="ja-JP" altLang="en-US" smtClean="0"/>
              <a:t>を</a:t>
            </a:r>
            <a:r>
              <a:rPr lang="en-US" altLang="ja-JP" smtClean="0"/>
              <a:t>Copy</a:t>
            </a:r>
            <a:r>
              <a:rPr lang="ja-JP" altLang="en-US" smtClean="0"/>
              <a:t>します。</a:t>
            </a:r>
            <a:endParaRPr lang="en-US" altLang="ja-JP" smtClean="0"/>
          </a:p>
          <a:p>
            <a:r>
              <a:rPr kumimoji="1" lang="ja-JP" altLang="en-US" smtClean="0"/>
              <a:t>上の戦艦っぽいのが</a:t>
            </a:r>
            <a:r>
              <a:rPr lang="en-US" altLang="ja-JP" smtClean="0"/>
              <a:t>Boss</a:t>
            </a:r>
            <a:r>
              <a:rPr lang="ja-JP" altLang="en-US" smtClean="0"/>
              <a:t>で下は絵は</a:t>
            </a:r>
            <a:endParaRPr lang="en-US" altLang="ja-JP" smtClean="0"/>
          </a:p>
          <a:p>
            <a:r>
              <a:rPr lang="ja-JP" altLang="en-US" smtClean="0"/>
              <a:t>背景です。</a:t>
            </a:r>
            <a:endParaRPr kumimoji="1" lang="ja-JP" altLang="en-US"/>
          </a:p>
        </p:txBody>
      </p:sp>
      <p:pic>
        <p:nvPicPr>
          <p:cNvPr id="12" name="図 11"/>
          <p:cNvPicPr>
            <a:picLocks noChangeAspect="1"/>
          </p:cNvPicPr>
          <p:nvPr/>
        </p:nvPicPr>
        <p:blipFill>
          <a:blip r:embed="rId4"/>
          <a:stretch>
            <a:fillRect/>
          </a:stretch>
        </p:blipFill>
        <p:spPr>
          <a:xfrm>
            <a:off x="350582" y="2873907"/>
            <a:ext cx="2486904" cy="3560794"/>
          </a:xfrm>
          <a:prstGeom prst="rect">
            <a:avLst/>
          </a:prstGeom>
          <a:ln>
            <a:solidFill>
              <a:schemeClr val="tx1"/>
            </a:solidFill>
          </a:ln>
        </p:spPr>
      </p:pic>
      <p:cxnSp>
        <p:nvCxnSpPr>
          <p:cNvPr id="10" name="直線矢印コネクタ 9"/>
          <p:cNvCxnSpPr/>
          <p:nvPr/>
        </p:nvCxnSpPr>
        <p:spPr>
          <a:xfrm flipH="1">
            <a:off x="2565400" y="2873907"/>
            <a:ext cx="2814556" cy="134249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110905" y="2965336"/>
            <a:ext cx="4538102" cy="646331"/>
          </a:xfrm>
          <a:prstGeom prst="rect">
            <a:avLst/>
          </a:prstGeom>
          <a:solidFill>
            <a:schemeClr val="bg1"/>
          </a:solidFill>
          <a:ln>
            <a:solidFill>
              <a:srgbClr val="FF0000"/>
            </a:solidFill>
          </a:ln>
        </p:spPr>
        <p:txBody>
          <a:bodyPr wrap="none" rtlCol="0">
            <a:spAutoFit/>
          </a:bodyPr>
          <a:lstStyle/>
          <a:p>
            <a:r>
              <a:rPr lang="en-US" altLang="ja-JP" smtClean="0"/>
              <a:t>STG</a:t>
            </a:r>
            <a:r>
              <a:rPr lang="ja-JP" altLang="en-US" smtClean="0"/>
              <a:t>の</a:t>
            </a:r>
            <a:r>
              <a:rPr lang="en-US" altLang="ja-JP" smtClean="0"/>
              <a:t>Folder</a:t>
            </a:r>
            <a:r>
              <a:rPr lang="ja-JP" altLang="en-US" smtClean="0"/>
              <a:t>に</a:t>
            </a:r>
            <a:r>
              <a:rPr lang="en-US" altLang="ja-JP" smtClean="0"/>
              <a:t>Paste</a:t>
            </a:r>
            <a:r>
              <a:rPr lang="ja-JP" altLang="en-US" smtClean="0"/>
              <a:t>する。</a:t>
            </a:r>
            <a:endParaRPr lang="en-US" altLang="ja-JP" smtClean="0"/>
          </a:p>
          <a:p>
            <a:r>
              <a:rPr kumimoji="1" lang="ja-JP" altLang="en-US" smtClean="0"/>
              <a:t>一番初めに「</a:t>
            </a:r>
            <a:r>
              <a:rPr kumimoji="1" lang="en-US" altLang="ja-JP" smtClean="0"/>
              <a:t>Image.png</a:t>
            </a:r>
            <a:r>
              <a:rPr kumimoji="1" lang="ja-JP" altLang="en-US" smtClean="0"/>
              <a:t>」も入れたところです。</a:t>
            </a:r>
            <a:endParaRPr kumimoji="1" lang="ja-JP" altLang="en-US"/>
          </a:p>
        </p:txBody>
      </p:sp>
      <p:sp>
        <p:nvSpPr>
          <p:cNvPr id="15" name="正方形/長方形 14"/>
          <p:cNvSpPr/>
          <p:nvPr/>
        </p:nvSpPr>
        <p:spPr>
          <a:xfrm>
            <a:off x="2837485" y="1992645"/>
            <a:ext cx="1471941" cy="369332"/>
          </a:xfrm>
          <a:prstGeom prst="rect">
            <a:avLst/>
          </a:prstGeom>
        </p:spPr>
        <p:txBody>
          <a:bodyPr wrap="none">
            <a:spAutoFit/>
          </a:bodyPr>
          <a:lstStyle/>
          <a:p>
            <a:r>
              <a:rPr lang="ja-JP" altLang="en-US"/>
              <a:t>指南書</a:t>
            </a:r>
            <a:r>
              <a:rPr lang="en-US" altLang="ja-JP" smtClean="0"/>
              <a:t>Folder</a:t>
            </a:r>
            <a:endParaRPr lang="ja-JP" altLang="en-US"/>
          </a:p>
        </p:txBody>
      </p:sp>
      <p:pic>
        <p:nvPicPr>
          <p:cNvPr id="18" name="図 17"/>
          <p:cNvPicPr>
            <a:picLocks noChangeAspect="1"/>
          </p:cNvPicPr>
          <p:nvPr/>
        </p:nvPicPr>
        <p:blipFill>
          <a:blip r:embed="rId5"/>
          <a:stretch>
            <a:fillRect/>
          </a:stretch>
        </p:blipFill>
        <p:spPr>
          <a:xfrm>
            <a:off x="4055153" y="4087839"/>
            <a:ext cx="7187707" cy="1766978"/>
          </a:xfrm>
          <a:prstGeom prst="rect">
            <a:avLst/>
          </a:prstGeom>
          <a:ln>
            <a:solidFill>
              <a:schemeClr val="tx1"/>
            </a:solidFill>
          </a:ln>
        </p:spPr>
      </p:pic>
      <p:sp>
        <p:nvSpPr>
          <p:cNvPr id="19" name="テキスト ボックス 18"/>
          <p:cNvSpPr txBox="1"/>
          <p:nvPr/>
        </p:nvSpPr>
        <p:spPr>
          <a:xfrm>
            <a:off x="3972678" y="3736255"/>
            <a:ext cx="1622560" cy="369332"/>
          </a:xfrm>
          <a:prstGeom prst="rect">
            <a:avLst/>
          </a:prstGeom>
          <a:noFill/>
        </p:spPr>
        <p:txBody>
          <a:bodyPr wrap="none" rtlCol="0">
            <a:spAutoFit/>
          </a:bodyPr>
          <a:lstStyle/>
          <a:p>
            <a:r>
              <a:rPr lang="en-US" altLang="ja-JP"/>
              <a:t>SceneMain.cpp</a:t>
            </a:r>
            <a:endParaRPr kumimoji="1" lang="ja-JP" altLang="en-US"/>
          </a:p>
        </p:txBody>
      </p:sp>
      <p:sp>
        <p:nvSpPr>
          <p:cNvPr id="20" name="テキスト ボックス 19"/>
          <p:cNvSpPr txBox="1"/>
          <p:nvPr/>
        </p:nvSpPr>
        <p:spPr>
          <a:xfrm>
            <a:off x="3896921" y="6132736"/>
            <a:ext cx="7504170" cy="646331"/>
          </a:xfrm>
          <a:prstGeom prst="rect">
            <a:avLst/>
          </a:prstGeom>
          <a:noFill/>
        </p:spPr>
        <p:txBody>
          <a:bodyPr wrap="none" rtlCol="0">
            <a:spAutoFit/>
          </a:bodyPr>
          <a:lstStyle/>
          <a:p>
            <a:r>
              <a:rPr kumimoji="1" lang="ja-JP" altLang="en-US" smtClean="0"/>
              <a:t>追加：</a:t>
            </a:r>
            <a:endParaRPr kumimoji="1" lang="en-US" altLang="ja-JP" smtClean="0"/>
          </a:p>
          <a:p>
            <a:r>
              <a:rPr kumimoji="1" lang="en-US" altLang="ja-JP" smtClean="0"/>
              <a:t>Graphic</a:t>
            </a:r>
            <a:r>
              <a:rPr kumimoji="1" lang="ja-JP" altLang="en-US" smtClean="0"/>
              <a:t>を</a:t>
            </a:r>
            <a:r>
              <a:rPr kumimoji="1" lang="en-US" altLang="ja-JP" smtClean="0"/>
              <a:t>Draw</a:t>
            </a:r>
            <a:r>
              <a:rPr lang="en-US" altLang="ja-JP" smtClean="0"/>
              <a:t>::LoadImageMethod</a:t>
            </a:r>
            <a:r>
              <a:rPr lang="ja-JP" altLang="en-US" smtClean="0"/>
              <a:t>で読み込みます。登録番号は１にします。</a:t>
            </a:r>
            <a:endParaRPr kumimoji="1" lang="ja-JP" altLang="en-US"/>
          </a:p>
        </p:txBody>
      </p:sp>
      <p:cxnSp>
        <p:nvCxnSpPr>
          <p:cNvPr id="16" name="直線矢印コネクタ 15"/>
          <p:cNvCxnSpPr/>
          <p:nvPr/>
        </p:nvCxnSpPr>
        <p:spPr>
          <a:xfrm flipV="1">
            <a:off x="4708436" y="5834074"/>
            <a:ext cx="886802" cy="45547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40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223686" cy="369332"/>
          </a:xfrm>
          <a:prstGeom prst="rect">
            <a:avLst/>
          </a:prstGeom>
          <a:noFill/>
        </p:spPr>
        <p:txBody>
          <a:bodyPr wrap="none" rtlCol="0">
            <a:spAutoFit/>
          </a:bodyPr>
          <a:lstStyle/>
          <a:p>
            <a:r>
              <a:rPr kumimoji="1" lang="ja-JP" altLang="en-US" smtClean="0"/>
              <a:t>・</a:t>
            </a:r>
            <a:r>
              <a:rPr kumimoji="1" lang="en-US" altLang="ja-JP" smtClean="0"/>
              <a:t>Boss</a:t>
            </a:r>
            <a:r>
              <a:rPr kumimoji="1" lang="ja-JP" altLang="en-US" smtClean="0"/>
              <a:t>の</a:t>
            </a:r>
            <a:r>
              <a:rPr kumimoji="1" lang="en-US" altLang="ja-JP" smtClean="0"/>
              <a:t>h</a:t>
            </a:r>
            <a:r>
              <a:rPr kumimoji="1" lang="ja-JP" altLang="en-US" smtClean="0"/>
              <a:t>と</a:t>
            </a:r>
            <a:r>
              <a:rPr kumimoji="1" lang="en-US" altLang="ja-JP" smtClean="0"/>
              <a:t>cpp</a:t>
            </a:r>
            <a:r>
              <a:rPr kumimoji="1" lang="ja-JP" altLang="en-US" smtClean="0"/>
              <a:t>を作る</a:t>
            </a:r>
            <a:endParaRPr kumimoji="1" lang="ja-JP" altLang="en-US"/>
          </a:p>
        </p:txBody>
      </p:sp>
      <p:pic>
        <p:nvPicPr>
          <p:cNvPr id="2" name="図 1"/>
          <p:cNvPicPr>
            <a:picLocks noChangeAspect="1"/>
          </p:cNvPicPr>
          <p:nvPr/>
        </p:nvPicPr>
        <p:blipFill>
          <a:blip r:embed="rId2"/>
          <a:stretch>
            <a:fillRect/>
          </a:stretch>
        </p:blipFill>
        <p:spPr>
          <a:xfrm>
            <a:off x="129773" y="473075"/>
            <a:ext cx="1867047" cy="2248709"/>
          </a:xfrm>
          <a:prstGeom prst="rect">
            <a:avLst/>
          </a:prstGeom>
          <a:ln>
            <a:solidFill>
              <a:schemeClr val="tx1"/>
            </a:solidFill>
          </a:ln>
        </p:spPr>
      </p:pic>
      <p:cxnSp>
        <p:nvCxnSpPr>
          <p:cNvPr id="5" name="直線矢印コネクタ 4"/>
          <p:cNvCxnSpPr/>
          <p:nvPr/>
        </p:nvCxnSpPr>
        <p:spPr>
          <a:xfrm flipV="1">
            <a:off x="723900" y="1328980"/>
            <a:ext cx="253987" cy="149654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0" y="2809846"/>
            <a:ext cx="3679725" cy="369332"/>
          </a:xfrm>
          <a:prstGeom prst="rect">
            <a:avLst/>
          </a:prstGeom>
          <a:noFill/>
        </p:spPr>
        <p:txBody>
          <a:bodyPr wrap="none" rtlCol="0">
            <a:spAutoFit/>
          </a:bodyPr>
          <a:lstStyle/>
          <a:p>
            <a:r>
              <a:rPr kumimoji="1" lang="ja-JP" altLang="en-US" smtClean="0"/>
              <a:t>追加：</a:t>
            </a:r>
            <a:r>
              <a:rPr kumimoji="1" lang="en-US" altLang="ja-JP" smtClean="0"/>
              <a:t>ObjEnemyBoss</a:t>
            </a:r>
            <a:r>
              <a:rPr kumimoji="1" lang="ja-JP" altLang="en-US" smtClean="0"/>
              <a:t>の</a:t>
            </a:r>
            <a:r>
              <a:rPr kumimoji="1" lang="en-US" altLang="ja-JP" smtClean="0"/>
              <a:t>h</a:t>
            </a:r>
            <a:r>
              <a:rPr kumimoji="1" lang="ja-JP" altLang="en-US" smtClean="0"/>
              <a:t>と</a:t>
            </a:r>
            <a:r>
              <a:rPr kumimoji="1" lang="en-US" altLang="ja-JP" smtClean="0"/>
              <a:t>cpp</a:t>
            </a:r>
            <a:r>
              <a:rPr lang="ja-JP" altLang="en-US" smtClean="0"/>
              <a:t>を作成</a:t>
            </a:r>
            <a:endParaRPr kumimoji="1" lang="ja-JP" altLang="en-US"/>
          </a:p>
        </p:txBody>
      </p:sp>
      <p:pic>
        <p:nvPicPr>
          <p:cNvPr id="9" name="図 8"/>
          <p:cNvPicPr>
            <a:picLocks noChangeAspect="1"/>
          </p:cNvPicPr>
          <p:nvPr/>
        </p:nvPicPr>
        <p:blipFill>
          <a:blip r:embed="rId3"/>
          <a:stretch>
            <a:fillRect/>
          </a:stretch>
        </p:blipFill>
        <p:spPr>
          <a:xfrm>
            <a:off x="3679726" y="281028"/>
            <a:ext cx="4118500" cy="2754524"/>
          </a:xfrm>
          <a:prstGeom prst="rect">
            <a:avLst/>
          </a:prstGeom>
          <a:ln>
            <a:solidFill>
              <a:schemeClr val="tx1"/>
            </a:solidFill>
          </a:ln>
        </p:spPr>
      </p:pic>
      <p:sp>
        <p:nvSpPr>
          <p:cNvPr id="10" name="正方形/長方形 9"/>
          <p:cNvSpPr/>
          <p:nvPr/>
        </p:nvSpPr>
        <p:spPr>
          <a:xfrm>
            <a:off x="3528511" y="-34925"/>
            <a:ext cx="1752916" cy="369332"/>
          </a:xfrm>
          <a:prstGeom prst="rect">
            <a:avLst/>
          </a:prstGeom>
        </p:spPr>
        <p:txBody>
          <a:bodyPr wrap="none">
            <a:spAutoFit/>
          </a:bodyPr>
          <a:lstStyle/>
          <a:p>
            <a:r>
              <a:rPr lang="ja-JP" altLang="en-US"/>
              <a:t>ObjEnemyBoss.h</a:t>
            </a:r>
          </a:p>
        </p:txBody>
      </p:sp>
      <p:pic>
        <p:nvPicPr>
          <p:cNvPr id="11" name="図 10"/>
          <p:cNvPicPr>
            <a:picLocks noChangeAspect="1"/>
          </p:cNvPicPr>
          <p:nvPr/>
        </p:nvPicPr>
        <p:blipFill>
          <a:blip r:embed="rId4"/>
          <a:stretch>
            <a:fillRect/>
          </a:stretch>
        </p:blipFill>
        <p:spPr>
          <a:xfrm>
            <a:off x="8654914" y="334406"/>
            <a:ext cx="2653779" cy="1061511"/>
          </a:xfrm>
          <a:prstGeom prst="rect">
            <a:avLst/>
          </a:prstGeom>
          <a:ln>
            <a:solidFill>
              <a:schemeClr val="tx1"/>
            </a:solidFill>
          </a:ln>
        </p:spPr>
      </p:pic>
      <p:pic>
        <p:nvPicPr>
          <p:cNvPr id="12" name="図 11"/>
          <p:cNvPicPr>
            <a:picLocks noChangeAspect="1"/>
          </p:cNvPicPr>
          <p:nvPr/>
        </p:nvPicPr>
        <p:blipFill>
          <a:blip r:embed="rId5"/>
          <a:stretch>
            <a:fillRect/>
          </a:stretch>
        </p:blipFill>
        <p:spPr>
          <a:xfrm>
            <a:off x="8654914" y="1525115"/>
            <a:ext cx="2653779" cy="625169"/>
          </a:xfrm>
          <a:prstGeom prst="rect">
            <a:avLst/>
          </a:prstGeom>
          <a:ln>
            <a:solidFill>
              <a:schemeClr val="tx1"/>
            </a:solidFill>
          </a:ln>
        </p:spPr>
      </p:pic>
      <p:cxnSp>
        <p:nvCxnSpPr>
          <p:cNvPr id="13" name="直線矢印コネクタ 12"/>
          <p:cNvCxnSpPr/>
          <p:nvPr/>
        </p:nvCxnSpPr>
        <p:spPr>
          <a:xfrm flipV="1">
            <a:off x="4227169" y="2780674"/>
            <a:ext cx="0" cy="33490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15638" y="3098267"/>
            <a:ext cx="4118500" cy="369332"/>
          </a:xfrm>
          <a:prstGeom prst="rect">
            <a:avLst/>
          </a:prstGeom>
          <a:noFill/>
        </p:spPr>
        <p:txBody>
          <a:bodyPr wrap="none" rtlCol="0">
            <a:spAutoFit/>
          </a:bodyPr>
          <a:lstStyle/>
          <a:p>
            <a:r>
              <a:rPr kumimoji="1" lang="ja-JP" altLang="en-US" smtClean="0"/>
              <a:t>追加：</a:t>
            </a:r>
            <a:r>
              <a:rPr kumimoji="1" lang="en-US" altLang="ja-JP" smtClean="0"/>
              <a:t>ObjEnemy</a:t>
            </a:r>
            <a:r>
              <a:rPr kumimoji="1" lang="ja-JP" altLang="en-US" smtClean="0"/>
              <a:t>を参考に</a:t>
            </a:r>
            <a:r>
              <a:rPr lang="en-US" altLang="ja-JP" smtClean="0"/>
              <a:t>CObjBoss</a:t>
            </a:r>
            <a:r>
              <a:rPr lang="ja-JP" altLang="en-US" smtClean="0"/>
              <a:t>を</a:t>
            </a:r>
            <a:r>
              <a:rPr kumimoji="1" lang="ja-JP" altLang="en-US" smtClean="0"/>
              <a:t>作成</a:t>
            </a:r>
            <a:endParaRPr kumimoji="1" lang="ja-JP" altLang="en-US"/>
          </a:p>
        </p:txBody>
      </p:sp>
      <p:sp>
        <p:nvSpPr>
          <p:cNvPr id="16" name="テキスト ボックス 15"/>
          <p:cNvSpPr txBox="1"/>
          <p:nvPr/>
        </p:nvSpPr>
        <p:spPr>
          <a:xfrm>
            <a:off x="8569237" y="20542"/>
            <a:ext cx="1412566" cy="369332"/>
          </a:xfrm>
          <a:prstGeom prst="rect">
            <a:avLst/>
          </a:prstGeom>
          <a:noFill/>
        </p:spPr>
        <p:txBody>
          <a:bodyPr wrap="none" rtlCol="0">
            <a:spAutoFit/>
          </a:bodyPr>
          <a:lstStyle/>
          <a:p>
            <a:r>
              <a:rPr lang="en-US" altLang="ja-JP"/>
              <a:t>GameHead.h</a:t>
            </a:r>
            <a:endParaRPr kumimoji="1" lang="ja-JP" altLang="en-US"/>
          </a:p>
        </p:txBody>
      </p:sp>
      <p:cxnSp>
        <p:nvCxnSpPr>
          <p:cNvPr id="17" name="直線矢印コネクタ 16"/>
          <p:cNvCxnSpPr/>
          <p:nvPr/>
        </p:nvCxnSpPr>
        <p:spPr>
          <a:xfrm flipV="1">
            <a:off x="8849969" y="2028448"/>
            <a:ext cx="0" cy="42663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8456664" y="979461"/>
            <a:ext cx="225146"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flipV="1">
            <a:off x="8456665" y="948627"/>
            <a:ext cx="22372" cy="1773157"/>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flipV="1">
            <a:off x="8479038" y="2427220"/>
            <a:ext cx="370931" cy="27864"/>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8325213" y="2752618"/>
            <a:ext cx="2326278" cy="369332"/>
          </a:xfrm>
          <a:prstGeom prst="rect">
            <a:avLst/>
          </a:prstGeom>
          <a:noFill/>
        </p:spPr>
        <p:txBody>
          <a:bodyPr wrap="none" rtlCol="0">
            <a:spAutoFit/>
          </a:bodyPr>
          <a:lstStyle/>
          <a:p>
            <a:r>
              <a:rPr kumimoji="1" lang="ja-JP" altLang="en-US" smtClean="0"/>
              <a:t>追加：登録を忘れずに</a:t>
            </a:r>
            <a:endParaRPr kumimoji="1" lang="ja-JP" altLang="en-US"/>
          </a:p>
        </p:txBody>
      </p:sp>
      <p:pic>
        <p:nvPicPr>
          <p:cNvPr id="28" name="図 27"/>
          <p:cNvPicPr>
            <a:picLocks noChangeAspect="1"/>
          </p:cNvPicPr>
          <p:nvPr/>
        </p:nvPicPr>
        <p:blipFill>
          <a:blip r:embed="rId6"/>
          <a:stretch>
            <a:fillRect/>
          </a:stretch>
        </p:blipFill>
        <p:spPr>
          <a:xfrm>
            <a:off x="6752" y="3762505"/>
            <a:ext cx="4823032" cy="2981196"/>
          </a:xfrm>
          <a:prstGeom prst="rect">
            <a:avLst/>
          </a:prstGeom>
          <a:ln>
            <a:solidFill>
              <a:schemeClr val="tx1"/>
            </a:solidFill>
          </a:ln>
        </p:spPr>
      </p:pic>
      <p:pic>
        <p:nvPicPr>
          <p:cNvPr id="29" name="図 28"/>
          <p:cNvPicPr>
            <a:picLocks noChangeAspect="1"/>
          </p:cNvPicPr>
          <p:nvPr/>
        </p:nvPicPr>
        <p:blipFill>
          <a:blip r:embed="rId7"/>
          <a:stretch>
            <a:fillRect/>
          </a:stretch>
        </p:blipFill>
        <p:spPr>
          <a:xfrm>
            <a:off x="4872415" y="3769361"/>
            <a:ext cx="3481666" cy="2974340"/>
          </a:xfrm>
          <a:prstGeom prst="rect">
            <a:avLst/>
          </a:prstGeom>
          <a:ln>
            <a:solidFill>
              <a:schemeClr val="tx1"/>
            </a:solidFill>
          </a:ln>
        </p:spPr>
      </p:pic>
      <p:pic>
        <p:nvPicPr>
          <p:cNvPr id="30" name="図 29"/>
          <p:cNvPicPr>
            <a:picLocks noChangeAspect="1"/>
          </p:cNvPicPr>
          <p:nvPr/>
        </p:nvPicPr>
        <p:blipFill>
          <a:blip r:embed="rId8"/>
          <a:stretch>
            <a:fillRect/>
          </a:stretch>
        </p:blipFill>
        <p:spPr>
          <a:xfrm>
            <a:off x="8394594" y="3813156"/>
            <a:ext cx="3670406" cy="2930545"/>
          </a:xfrm>
          <a:prstGeom prst="rect">
            <a:avLst/>
          </a:prstGeom>
          <a:ln>
            <a:solidFill>
              <a:schemeClr val="tx1"/>
            </a:solidFill>
          </a:ln>
        </p:spPr>
      </p:pic>
      <p:sp>
        <p:nvSpPr>
          <p:cNvPr id="32" name="正方形/長方形 31"/>
          <p:cNvSpPr/>
          <p:nvPr/>
        </p:nvSpPr>
        <p:spPr>
          <a:xfrm>
            <a:off x="36327" y="3443823"/>
            <a:ext cx="1972528" cy="369332"/>
          </a:xfrm>
          <a:prstGeom prst="rect">
            <a:avLst/>
          </a:prstGeom>
        </p:spPr>
        <p:txBody>
          <a:bodyPr wrap="none">
            <a:spAutoFit/>
          </a:bodyPr>
          <a:lstStyle/>
          <a:p>
            <a:r>
              <a:rPr lang="ja-JP" altLang="en-US"/>
              <a:t>ObjEnemyBoss</a:t>
            </a:r>
            <a:r>
              <a:rPr lang="ja-JP" altLang="en-US" smtClean="0"/>
              <a:t>.</a:t>
            </a:r>
            <a:r>
              <a:rPr lang="en-US" altLang="ja-JP" smtClean="0"/>
              <a:t>cpp</a:t>
            </a:r>
            <a:endParaRPr lang="ja-JP" altLang="en-US"/>
          </a:p>
        </p:txBody>
      </p:sp>
      <p:cxnSp>
        <p:nvCxnSpPr>
          <p:cNvPr id="33" name="直線矢印コネクタ 32"/>
          <p:cNvCxnSpPr/>
          <p:nvPr/>
        </p:nvCxnSpPr>
        <p:spPr>
          <a:xfrm>
            <a:off x="4173695" y="3490213"/>
            <a:ext cx="13443" cy="32347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4185207" y="3490213"/>
            <a:ext cx="780493" cy="24967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4195976" y="3490213"/>
            <a:ext cx="4935324" cy="27229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6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71602" cy="923330"/>
          </a:xfrm>
          <a:prstGeom prst="rect">
            <a:avLst/>
          </a:prstGeom>
          <a:noFill/>
        </p:spPr>
        <p:txBody>
          <a:bodyPr wrap="none" rtlCol="0">
            <a:spAutoFit/>
          </a:bodyPr>
          <a:lstStyle/>
          <a:p>
            <a:r>
              <a:rPr kumimoji="1" lang="ja-JP" altLang="en-US" smtClean="0"/>
              <a:t>・</a:t>
            </a:r>
            <a:r>
              <a:rPr kumimoji="1" lang="en-US" altLang="ja-JP" smtClean="0"/>
              <a:t>Boss</a:t>
            </a:r>
            <a:r>
              <a:rPr kumimoji="1" lang="ja-JP" altLang="en-US" smtClean="0"/>
              <a:t>を表示させる。</a:t>
            </a:r>
            <a:endParaRPr kumimoji="1" lang="en-US" altLang="ja-JP" smtClean="0"/>
          </a:p>
          <a:p>
            <a:r>
              <a:rPr lang="en-US" altLang="ja-JP" smtClean="0"/>
              <a:t>Boss</a:t>
            </a:r>
            <a:r>
              <a:rPr lang="ja-JP" altLang="en-US" smtClean="0"/>
              <a:t>は</a:t>
            </a:r>
            <a:r>
              <a:rPr lang="en-US" altLang="ja-JP" smtClean="0"/>
              <a:t>512pixel×512pixel</a:t>
            </a:r>
            <a:r>
              <a:rPr lang="ja-JP" altLang="en-US" smtClean="0"/>
              <a:t>の約半分を占める大きさです。</a:t>
            </a:r>
            <a:r>
              <a:rPr lang="en-US" altLang="ja-JP" smtClean="0"/>
              <a:t>Boss</a:t>
            </a:r>
            <a:r>
              <a:rPr lang="ja-JP" altLang="en-US" smtClean="0"/>
              <a:t>の横幅は</a:t>
            </a:r>
            <a:r>
              <a:rPr lang="en-US" altLang="ja-JP" smtClean="0"/>
              <a:t>512pixel</a:t>
            </a:r>
            <a:r>
              <a:rPr lang="ja-JP" altLang="en-US" smtClean="0"/>
              <a:t>とわかりますが、縦が何</a:t>
            </a:r>
            <a:r>
              <a:rPr lang="en-US" altLang="ja-JP" smtClean="0"/>
              <a:t>pixel</a:t>
            </a:r>
            <a:r>
              <a:rPr lang="ja-JP" altLang="en-US" smtClean="0"/>
              <a:t>がわかりません。</a:t>
            </a:r>
            <a:endParaRPr lang="en-US" altLang="ja-JP" smtClean="0"/>
          </a:p>
          <a:p>
            <a:r>
              <a:rPr kumimoji="1" lang="ja-JP" altLang="en-US" smtClean="0"/>
              <a:t>そんな</a:t>
            </a:r>
            <a:r>
              <a:rPr kumimoji="1" lang="ja-JP" altLang="en-US"/>
              <a:t>時</a:t>
            </a:r>
            <a:r>
              <a:rPr kumimoji="1" lang="ja-JP" altLang="en-US" smtClean="0"/>
              <a:t>は「ペイントツール」を</a:t>
            </a:r>
            <a:r>
              <a:rPr lang="ja-JP" altLang="en-US"/>
              <a:t>測る</a:t>
            </a:r>
            <a:r>
              <a:rPr kumimoji="1" lang="ja-JP" altLang="en-US" smtClean="0"/>
              <a:t>こともできます。</a:t>
            </a:r>
            <a:endParaRPr kumimoji="1" lang="ja-JP" altLang="en-US"/>
          </a:p>
        </p:txBody>
      </p:sp>
      <p:pic>
        <p:nvPicPr>
          <p:cNvPr id="5" name="図 4"/>
          <p:cNvPicPr>
            <a:picLocks noChangeAspect="1"/>
          </p:cNvPicPr>
          <p:nvPr/>
        </p:nvPicPr>
        <p:blipFill>
          <a:blip r:embed="rId2"/>
          <a:stretch>
            <a:fillRect/>
          </a:stretch>
        </p:blipFill>
        <p:spPr>
          <a:xfrm>
            <a:off x="254305" y="1259364"/>
            <a:ext cx="3047695" cy="3047695"/>
          </a:xfrm>
          <a:prstGeom prst="rect">
            <a:avLst/>
          </a:prstGeom>
          <a:ln>
            <a:solidFill>
              <a:schemeClr val="tx1"/>
            </a:solidFill>
          </a:ln>
        </p:spPr>
      </p:pic>
      <p:sp>
        <p:nvSpPr>
          <p:cNvPr id="6" name="テキスト ボックス 5"/>
          <p:cNvSpPr txBox="1"/>
          <p:nvPr/>
        </p:nvSpPr>
        <p:spPr>
          <a:xfrm>
            <a:off x="1131821" y="890032"/>
            <a:ext cx="1292662" cy="369332"/>
          </a:xfrm>
          <a:prstGeom prst="rect">
            <a:avLst/>
          </a:prstGeom>
          <a:noFill/>
        </p:spPr>
        <p:txBody>
          <a:bodyPr wrap="none" rtlCol="0">
            <a:spAutoFit/>
          </a:bodyPr>
          <a:lstStyle/>
          <a:p>
            <a:r>
              <a:rPr lang="en-US" altLang="ja-JP"/>
              <a:t>W</a:t>
            </a:r>
            <a:r>
              <a:rPr lang="en-US" altLang="ja-JP" smtClean="0"/>
              <a:t>=5</a:t>
            </a:r>
            <a:r>
              <a:rPr kumimoji="1" lang="en-US" altLang="ja-JP" smtClean="0"/>
              <a:t>12pixel</a:t>
            </a:r>
            <a:endParaRPr kumimoji="1" lang="ja-JP" altLang="en-US"/>
          </a:p>
        </p:txBody>
      </p:sp>
      <p:sp>
        <p:nvSpPr>
          <p:cNvPr id="7" name="テキスト ボックス 6"/>
          <p:cNvSpPr txBox="1"/>
          <p:nvPr/>
        </p:nvSpPr>
        <p:spPr>
          <a:xfrm>
            <a:off x="3302000" y="2598545"/>
            <a:ext cx="1231747" cy="369332"/>
          </a:xfrm>
          <a:prstGeom prst="rect">
            <a:avLst/>
          </a:prstGeom>
          <a:noFill/>
        </p:spPr>
        <p:txBody>
          <a:bodyPr wrap="none" rtlCol="0">
            <a:spAutoFit/>
          </a:bodyPr>
          <a:lstStyle/>
          <a:p>
            <a:r>
              <a:rPr kumimoji="1" lang="en-US" altLang="ja-JP" smtClean="0"/>
              <a:t>H=512pixel</a:t>
            </a:r>
            <a:endParaRPr kumimoji="1" lang="ja-JP" altLang="en-US"/>
          </a:p>
        </p:txBody>
      </p:sp>
      <p:pic>
        <p:nvPicPr>
          <p:cNvPr id="10" name="図 9"/>
          <p:cNvPicPr>
            <a:picLocks noChangeAspect="1"/>
          </p:cNvPicPr>
          <p:nvPr/>
        </p:nvPicPr>
        <p:blipFill>
          <a:blip r:embed="rId3"/>
          <a:stretch>
            <a:fillRect/>
          </a:stretch>
        </p:blipFill>
        <p:spPr>
          <a:xfrm>
            <a:off x="5180861" y="929527"/>
            <a:ext cx="4953000" cy="4076700"/>
          </a:xfrm>
          <a:prstGeom prst="rect">
            <a:avLst/>
          </a:prstGeom>
          <a:ln>
            <a:solidFill>
              <a:schemeClr val="tx1"/>
            </a:solidFill>
          </a:ln>
        </p:spPr>
      </p:pic>
      <p:sp>
        <p:nvSpPr>
          <p:cNvPr id="11" name="円/楕円 10"/>
          <p:cNvSpPr/>
          <p:nvPr/>
        </p:nvSpPr>
        <p:spPr>
          <a:xfrm>
            <a:off x="5068406" y="4306903"/>
            <a:ext cx="1079500" cy="114124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5" idx="3"/>
          </p:cNvCxnSpPr>
          <p:nvPr/>
        </p:nvCxnSpPr>
        <p:spPr>
          <a:xfrm flipV="1">
            <a:off x="4553352" y="4877525"/>
            <a:ext cx="319333" cy="979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61608" y="4564155"/>
            <a:ext cx="3791744" cy="646331"/>
          </a:xfrm>
          <a:prstGeom prst="rect">
            <a:avLst/>
          </a:prstGeom>
          <a:noFill/>
        </p:spPr>
        <p:txBody>
          <a:bodyPr wrap="none" rtlCol="0">
            <a:spAutoFit/>
          </a:bodyPr>
          <a:lstStyle/>
          <a:p>
            <a:r>
              <a:rPr lang="en-US" altLang="ja-JP" smtClean="0"/>
              <a:t>MouseCursor</a:t>
            </a:r>
            <a:r>
              <a:rPr lang="ja-JP" altLang="en-US" smtClean="0"/>
              <a:t>の位置</a:t>
            </a:r>
            <a:r>
              <a:rPr lang="en-US" altLang="ja-JP" smtClean="0"/>
              <a:t>pixel</a:t>
            </a:r>
            <a:r>
              <a:rPr lang="ja-JP" altLang="en-US" smtClean="0"/>
              <a:t>がわかる</a:t>
            </a:r>
            <a:endParaRPr lang="en-US" altLang="ja-JP" smtClean="0"/>
          </a:p>
          <a:p>
            <a:r>
              <a:rPr lang="ja-JP" altLang="en-US"/>
              <a:t>これ</a:t>
            </a:r>
            <a:r>
              <a:rPr lang="ja-JP" altLang="en-US" smtClean="0"/>
              <a:t>で測ると、</a:t>
            </a:r>
            <a:r>
              <a:rPr lang="en-US" altLang="ja-JP" smtClean="0"/>
              <a:t>H=260pixel</a:t>
            </a:r>
            <a:r>
              <a:rPr lang="ja-JP" altLang="en-US"/>
              <a:t>ぐらいです</a:t>
            </a:r>
            <a:r>
              <a:rPr lang="ja-JP" altLang="en-US" smtClean="0"/>
              <a:t>。</a:t>
            </a:r>
            <a:endParaRPr lang="ja-JP" altLang="en-US"/>
          </a:p>
        </p:txBody>
      </p:sp>
    </p:spTree>
    <p:extLst>
      <p:ext uri="{BB962C8B-B14F-4D97-AF65-F5344CB8AC3E}">
        <p14:creationId xmlns:p14="http://schemas.microsoft.com/office/powerpoint/2010/main" val="100530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110147" cy="369332"/>
          </a:xfrm>
          <a:prstGeom prst="rect">
            <a:avLst/>
          </a:prstGeom>
          <a:noFill/>
        </p:spPr>
        <p:txBody>
          <a:bodyPr wrap="none" rtlCol="0">
            <a:spAutoFit/>
          </a:bodyPr>
          <a:lstStyle/>
          <a:p>
            <a:r>
              <a:rPr kumimoji="1" lang="ja-JP" altLang="en-US" smtClean="0"/>
              <a:t>・</a:t>
            </a:r>
            <a:r>
              <a:rPr kumimoji="1" lang="en-US" altLang="ja-JP" smtClean="0"/>
              <a:t>Boss</a:t>
            </a:r>
            <a:r>
              <a:rPr kumimoji="1" lang="ja-JP" altLang="en-US" smtClean="0"/>
              <a:t>を表示させるために設定</a:t>
            </a:r>
            <a:endParaRPr kumimoji="1" lang="ja-JP" altLang="en-US"/>
          </a:p>
        </p:txBody>
      </p:sp>
      <p:pic>
        <p:nvPicPr>
          <p:cNvPr id="5" name="図 4"/>
          <p:cNvPicPr>
            <a:picLocks noChangeAspect="1"/>
          </p:cNvPicPr>
          <p:nvPr/>
        </p:nvPicPr>
        <p:blipFill>
          <a:blip r:embed="rId2"/>
          <a:stretch>
            <a:fillRect/>
          </a:stretch>
        </p:blipFill>
        <p:spPr>
          <a:xfrm>
            <a:off x="116433" y="585232"/>
            <a:ext cx="4709568" cy="3801828"/>
          </a:xfrm>
          <a:prstGeom prst="rect">
            <a:avLst/>
          </a:prstGeom>
          <a:ln>
            <a:solidFill>
              <a:schemeClr val="tx1"/>
            </a:solidFill>
          </a:ln>
        </p:spPr>
      </p:pic>
      <p:sp>
        <p:nvSpPr>
          <p:cNvPr id="6" name="正方形/長方形 5"/>
          <p:cNvSpPr/>
          <p:nvPr/>
        </p:nvSpPr>
        <p:spPr>
          <a:xfrm>
            <a:off x="0" y="255032"/>
            <a:ext cx="1972528" cy="369332"/>
          </a:xfrm>
          <a:prstGeom prst="rect">
            <a:avLst/>
          </a:prstGeom>
        </p:spPr>
        <p:txBody>
          <a:bodyPr wrap="none">
            <a:spAutoFit/>
          </a:bodyPr>
          <a:lstStyle/>
          <a:p>
            <a:r>
              <a:rPr lang="ja-JP" altLang="en-US"/>
              <a:t>ObjEnemyBoss.cpp</a:t>
            </a:r>
          </a:p>
        </p:txBody>
      </p:sp>
      <p:cxnSp>
        <p:nvCxnSpPr>
          <p:cNvPr id="7" name="直線矢印コネクタ 6"/>
          <p:cNvCxnSpPr/>
          <p:nvPr/>
        </p:nvCxnSpPr>
        <p:spPr>
          <a:xfrm flipH="1">
            <a:off x="2374900" y="1333500"/>
            <a:ext cx="3767564" cy="77997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2679700" y="2266434"/>
            <a:ext cx="3462764" cy="72175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1270002" y="4056074"/>
            <a:ext cx="12700" cy="38798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142464" y="1148834"/>
            <a:ext cx="4581703" cy="369332"/>
          </a:xfrm>
          <a:prstGeom prst="rect">
            <a:avLst/>
          </a:prstGeom>
          <a:noFill/>
        </p:spPr>
        <p:txBody>
          <a:bodyPr wrap="none" rtlCol="0">
            <a:spAutoFit/>
          </a:bodyPr>
          <a:lstStyle/>
          <a:p>
            <a:r>
              <a:rPr lang="ja-JP" altLang="en-US" smtClean="0"/>
              <a:t>更新：</a:t>
            </a:r>
            <a:r>
              <a:rPr lang="ja-JP" altLang="en-US"/>
              <a:t>切り取</a:t>
            </a:r>
            <a:r>
              <a:rPr lang="ja-JP" altLang="en-US" smtClean="0"/>
              <a:t>り位置を</a:t>
            </a:r>
            <a:r>
              <a:rPr lang="en-US" altLang="ja-JP" smtClean="0"/>
              <a:t>Boss</a:t>
            </a:r>
            <a:r>
              <a:rPr lang="ja-JP" altLang="en-US" smtClean="0"/>
              <a:t>の大きさに合わせる</a:t>
            </a:r>
            <a:endParaRPr kumimoji="1" lang="ja-JP" altLang="en-US"/>
          </a:p>
        </p:txBody>
      </p:sp>
      <p:sp>
        <p:nvSpPr>
          <p:cNvPr id="17" name="テキスト ボックス 16"/>
          <p:cNvSpPr txBox="1"/>
          <p:nvPr/>
        </p:nvSpPr>
        <p:spPr>
          <a:xfrm>
            <a:off x="6142464" y="2068513"/>
            <a:ext cx="4405373" cy="369332"/>
          </a:xfrm>
          <a:prstGeom prst="rect">
            <a:avLst/>
          </a:prstGeom>
          <a:noFill/>
        </p:spPr>
        <p:txBody>
          <a:bodyPr wrap="none" rtlCol="0">
            <a:spAutoFit/>
          </a:bodyPr>
          <a:lstStyle/>
          <a:p>
            <a:r>
              <a:rPr lang="ja-JP" altLang="en-US" smtClean="0"/>
              <a:t>更新：表示位置を</a:t>
            </a:r>
            <a:r>
              <a:rPr lang="en-US" altLang="ja-JP" smtClean="0"/>
              <a:t>Boss</a:t>
            </a:r>
            <a:r>
              <a:rPr lang="ja-JP" altLang="en-US" smtClean="0"/>
              <a:t>の大きさに合わせる。</a:t>
            </a:r>
            <a:endParaRPr kumimoji="1" lang="ja-JP" altLang="en-US"/>
          </a:p>
        </p:txBody>
      </p:sp>
      <p:sp>
        <p:nvSpPr>
          <p:cNvPr id="18" name="テキスト ボックス 17"/>
          <p:cNvSpPr txBox="1"/>
          <p:nvPr/>
        </p:nvSpPr>
        <p:spPr>
          <a:xfrm>
            <a:off x="6142464" y="3141147"/>
            <a:ext cx="5617307" cy="646331"/>
          </a:xfrm>
          <a:prstGeom prst="rect">
            <a:avLst/>
          </a:prstGeom>
          <a:noFill/>
        </p:spPr>
        <p:txBody>
          <a:bodyPr wrap="none" rtlCol="0">
            <a:spAutoFit/>
          </a:bodyPr>
          <a:lstStyle/>
          <a:p>
            <a:r>
              <a:rPr lang="ja-JP" altLang="en-US" smtClean="0"/>
              <a:t>更新：</a:t>
            </a:r>
            <a:r>
              <a:rPr lang="en-US" altLang="ja-JP" smtClean="0"/>
              <a:t>Boss</a:t>
            </a:r>
            <a:r>
              <a:rPr lang="ja-JP" altLang="en-US" smtClean="0"/>
              <a:t>が描かれてる</a:t>
            </a:r>
            <a:r>
              <a:rPr lang="en-US" altLang="ja-JP" smtClean="0"/>
              <a:t>Graphic</a:t>
            </a:r>
            <a:r>
              <a:rPr lang="ja-JP" altLang="en-US" smtClean="0"/>
              <a:t>は１番に読み込まれてる</a:t>
            </a:r>
            <a:endParaRPr lang="en-US" altLang="ja-JP" smtClean="0"/>
          </a:p>
          <a:p>
            <a:r>
              <a:rPr lang="ja-JP" altLang="en-US" smtClean="0"/>
              <a:t>ので</a:t>
            </a:r>
            <a:r>
              <a:rPr kumimoji="1" lang="ja-JP" altLang="en-US" smtClean="0"/>
              <a:t>１番にする。</a:t>
            </a:r>
            <a:endParaRPr kumimoji="1" lang="ja-JP" altLang="en-US"/>
          </a:p>
        </p:txBody>
      </p:sp>
      <p:pic>
        <p:nvPicPr>
          <p:cNvPr id="20" name="図 19"/>
          <p:cNvPicPr>
            <a:picLocks noChangeAspect="1"/>
          </p:cNvPicPr>
          <p:nvPr/>
        </p:nvPicPr>
        <p:blipFill>
          <a:blip r:embed="rId3"/>
          <a:stretch>
            <a:fillRect/>
          </a:stretch>
        </p:blipFill>
        <p:spPr>
          <a:xfrm>
            <a:off x="116433" y="5208700"/>
            <a:ext cx="6051724" cy="1602681"/>
          </a:xfrm>
          <a:prstGeom prst="rect">
            <a:avLst/>
          </a:prstGeom>
          <a:ln>
            <a:solidFill>
              <a:schemeClr val="tx1"/>
            </a:solidFill>
          </a:ln>
        </p:spPr>
      </p:pic>
      <p:cxnSp>
        <p:nvCxnSpPr>
          <p:cNvPr id="25" name="直線コネクタ 24"/>
          <p:cNvCxnSpPr/>
          <p:nvPr/>
        </p:nvCxnSpPr>
        <p:spPr>
          <a:xfrm flipH="1">
            <a:off x="1282702" y="3350456"/>
            <a:ext cx="4872464" cy="1036604"/>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0" y="4524244"/>
            <a:ext cx="1762021" cy="369332"/>
          </a:xfrm>
          <a:prstGeom prst="rect">
            <a:avLst/>
          </a:prstGeom>
          <a:noFill/>
        </p:spPr>
        <p:txBody>
          <a:bodyPr wrap="none" rtlCol="0">
            <a:spAutoFit/>
          </a:bodyPr>
          <a:lstStyle/>
          <a:p>
            <a:r>
              <a:rPr kumimoji="1" lang="ja-JP" altLang="en-US" smtClean="0"/>
              <a:t>・とりあえず表示</a:t>
            </a:r>
            <a:endParaRPr kumimoji="1" lang="ja-JP" altLang="en-US"/>
          </a:p>
        </p:txBody>
      </p:sp>
      <p:sp>
        <p:nvSpPr>
          <p:cNvPr id="30" name="正方形/長方形 29"/>
          <p:cNvSpPr/>
          <p:nvPr/>
        </p:nvSpPr>
        <p:spPr>
          <a:xfrm>
            <a:off x="69730" y="4896371"/>
            <a:ext cx="1622560" cy="369332"/>
          </a:xfrm>
          <a:prstGeom prst="rect">
            <a:avLst/>
          </a:prstGeom>
        </p:spPr>
        <p:txBody>
          <a:bodyPr wrap="none">
            <a:spAutoFit/>
          </a:bodyPr>
          <a:lstStyle/>
          <a:p>
            <a:r>
              <a:rPr lang="ja-JP" altLang="en-US"/>
              <a:t>SceneMain.cpp</a:t>
            </a:r>
          </a:p>
        </p:txBody>
      </p:sp>
      <p:cxnSp>
        <p:nvCxnSpPr>
          <p:cNvPr id="31" name="直線矢印コネクタ 30"/>
          <p:cNvCxnSpPr/>
          <p:nvPr/>
        </p:nvCxnSpPr>
        <p:spPr>
          <a:xfrm flipH="1">
            <a:off x="5664717" y="5186143"/>
            <a:ext cx="503440" cy="15912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142464" y="4972702"/>
            <a:ext cx="2990883" cy="369332"/>
          </a:xfrm>
          <a:prstGeom prst="rect">
            <a:avLst/>
          </a:prstGeom>
          <a:noFill/>
        </p:spPr>
        <p:txBody>
          <a:bodyPr wrap="none" rtlCol="0">
            <a:spAutoFit/>
          </a:bodyPr>
          <a:lstStyle/>
          <a:p>
            <a:r>
              <a:rPr kumimoji="1" lang="en-US" altLang="ja-JP" smtClean="0"/>
              <a:t>Test:</a:t>
            </a:r>
            <a:r>
              <a:rPr kumimoji="1" lang="ja-JP" altLang="en-US" smtClean="0"/>
              <a:t>とりあえず表示用に追加</a:t>
            </a:r>
            <a:endParaRPr kumimoji="1" lang="ja-JP" altLang="en-US"/>
          </a:p>
        </p:txBody>
      </p:sp>
      <p:sp>
        <p:nvSpPr>
          <p:cNvPr id="34" name="テキスト ボックス 33"/>
          <p:cNvSpPr txBox="1"/>
          <p:nvPr/>
        </p:nvSpPr>
        <p:spPr>
          <a:xfrm>
            <a:off x="6350000" y="6400800"/>
            <a:ext cx="5519460" cy="369332"/>
          </a:xfrm>
          <a:prstGeom prst="rect">
            <a:avLst/>
          </a:prstGeom>
          <a:noFill/>
        </p:spPr>
        <p:txBody>
          <a:bodyPr wrap="none" rtlCol="0">
            <a:spAutoFit/>
          </a:bodyPr>
          <a:lstStyle/>
          <a:p>
            <a:r>
              <a:rPr kumimoji="1" lang="ja-JP" altLang="en-US" smtClean="0"/>
              <a:t>動きますが、全体がちゃんと表示されていれば</a:t>
            </a:r>
            <a:r>
              <a:rPr kumimoji="1" lang="en-US" altLang="ja-JP" smtClean="0"/>
              <a:t>OK</a:t>
            </a:r>
            <a:r>
              <a:rPr kumimoji="1" lang="ja-JP" altLang="en-US" smtClean="0"/>
              <a:t>です。</a:t>
            </a:r>
            <a:endParaRPr kumimoji="1" lang="ja-JP" altLang="en-US"/>
          </a:p>
        </p:txBody>
      </p:sp>
    </p:spTree>
    <p:extLst>
      <p:ext uri="{BB962C8B-B14F-4D97-AF65-F5344CB8AC3E}">
        <p14:creationId xmlns:p14="http://schemas.microsoft.com/office/powerpoint/2010/main" val="294459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28888" cy="923330"/>
          </a:xfrm>
          <a:prstGeom prst="rect">
            <a:avLst/>
          </a:prstGeom>
          <a:noFill/>
        </p:spPr>
        <p:txBody>
          <a:bodyPr wrap="none" rtlCol="0">
            <a:spAutoFit/>
          </a:bodyPr>
          <a:lstStyle/>
          <a:p>
            <a:r>
              <a:rPr kumimoji="1" lang="ja-JP" altLang="en-US" smtClean="0"/>
              <a:t>・</a:t>
            </a:r>
            <a:r>
              <a:rPr kumimoji="1" lang="en-US" altLang="ja-JP" smtClean="0"/>
              <a:t>Boss</a:t>
            </a:r>
            <a:r>
              <a:rPr lang="ja-JP" altLang="en-US" smtClean="0"/>
              <a:t>には高</a:t>
            </a:r>
            <a:r>
              <a:rPr lang="en-US" altLang="ja-JP" smtClean="0"/>
              <a:t>Spec</a:t>
            </a:r>
            <a:r>
              <a:rPr lang="ja-JP" altLang="en-US" smtClean="0"/>
              <a:t>にしたいと思います。</a:t>
            </a:r>
            <a:endParaRPr lang="en-US" altLang="ja-JP" smtClean="0"/>
          </a:p>
          <a:p>
            <a:r>
              <a:rPr kumimoji="1" lang="ja-JP" altLang="en-US"/>
              <a:t>　</a:t>
            </a:r>
            <a:r>
              <a:rPr kumimoji="1" lang="en-US" altLang="ja-JP" smtClean="0"/>
              <a:t>Boss</a:t>
            </a:r>
            <a:r>
              <a:rPr kumimoji="1" lang="ja-JP" altLang="en-US" smtClean="0"/>
              <a:t>動作はその場で</a:t>
            </a:r>
            <a:r>
              <a:rPr kumimoji="1" lang="en-US" altLang="ja-JP" smtClean="0"/>
              <a:t>Sin</a:t>
            </a:r>
            <a:r>
              <a:rPr lang="en-US" altLang="ja-JP" smtClean="0"/>
              <a:t>Curve</a:t>
            </a:r>
            <a:r>
              <a:rPr lang="ja-JP" altLang="en-US" smtClean="0"/>
              <a:t>で動き、まっすぐ弾丸・全方向弾丸・誘導弾を撃つようにしましょう。その後に、</a:t>
            </a:r>
            <a:r>
              <a:rPr lang="en-US" altLang="ja-JP" smtClean="0"/>
              <a:t>HP</a:t>
            </a:r>
            <a:r>
              <a:rPr lang="ja-JP" altLang="en-US" smtClean="0"/>
              <a:t>を持たせます。</a:t>
            </a:r>
            <a:endParaRPr lang="en-US" altLang="ja-JP" smtClean="0"/>
          </a:p>
          <a:p>
            <a:r>
              <a:rPr lang="ja-JP" altLang="en-US" smtClean="0"/>
              <a:t>まずは、その場で</a:t>
            </a:r>
            <a:r>
              <a:rPr lang="en-US" altLang="ja-JP" smtClean="0"/>
              <a:t>SinCurve</a:t>
            </a:r>
            <a:r>
              <a:rPr lang="ja-JP" altLang="en-US" smtClean="0"/>
              <a:t>を移動から</a:t>
            </a:r>
            <a:endParaRPr lang="en-US" altLang="ja-JP" smtClean="0"/>
          </a:p>
        </p:txBody>
      </p:sp>
      <p:pic>
        <p:nvPicPr>
          <p:cNvPr id="2" name="図 1"/>
          <p:cNvPicPr>
            <a:picLocks noChangeAspect="1"/>
          </p:cNvPicPr>
          <p:nvPr/>
        </p:nvPicPr>
        <p:blipFill>
          <a:blip r:embed="rId2"/>
          <a:stretch>
            <a:fillRect/>
          </a:stretch>
        </p:blipFill>
        <p:spPr>
          <a:xfrm>
            <a:off x="252412" y="1327150"/>
            <a:ext cx="2847975" cy="2171700"/>
          </a:xfrm>
          <a:prstGeom prst="rect">
            <a:avLst/>
          </a:prstGeom>
          <a:ln>
            <a:solidFill>
              <a:schemeClr val="tx1"/>
            </a:solidFill>
          </a:ln>
        </p:spPr>
      </p:pic>
      <p:sp>
        <p:nvSpPr>
          <p:cNvPr id="3" name="正方形/長方形 2"/>
          <p:cNvSpPr/>
          <p:nvPr/>
        </p:nvSpPr>
        <p:spPr>
          <a:xfrm>
            <a:off x="139542" y="1009134"/>
            <a:ext cx="1752916" cy="369332"/>
          </a:xfrm>
          <a:prstGeom prst="rect">
            <a:avLst/>
          </a:prstGeom>
        </p:spPr>
        <p:txBody>
          <a:bodyPr wrap="none">
            <a:spAutoFit/>
          </a:bodyPr>
          <a:lstStyle/>
          <a:p>
            <a:r>
              <a:rPr lang="ja-JP" altLang="en-US"/>
              <a:t>ObjEnemyBoss.h</a:t>
            </a:r>
          </a:p>
        </p:txBody>
      </p:sp>
      <p:pic>
        <p:nvPicPr>
          <p:cNvPr id="5" name="図 4"/>
          <p:cNvPicPr>
            <a:picLocks noChangeAspect="1"/>
          </p:cNvPicPr>
          <p:nvPr/>
        </p:nvPicPr>
        <p:blipFill>
          <a:blip r:embed="rId3"/>
          <a:stretch>
            <a:fillRect/>
          </a:stretch>
        </p:blipFill>
        <p:spPr>
          <a:xfrm>
            <a:off x="3313112" y="1327150"/>
            <a:ext cx="2083370" cy="996950"/>
          </a:xfrm>
          <a:prstGeom prst="rect">
            <a:avLst/>
          </a:prstGeom>
          <a:ln>
            <a:solidFill>
              <a:schemeClr val="tx1"/>
            </a:solidFill>
          </a:ln>
        </p:spPr>
      </p:pic>
      <p:sp>
        <p:nvSpPr>
          <p:cNvPr id="6" name="正方形/長方形 5"/>
          <p:cNvSpPr/>
          <p:nvPr/>
        </p:nvSpPr>
        <p:spPr>
          <a:xfrm>
            <a:off x="3213257" y="1009134"/>
            <a:ext cx="1972528" cy="369332"/>
          </a:xfrm>
          <a:prstGeom prst="rect">
            <a:avLst/>
          </a:prstGeom>
        </p:spPr>
        <p:txBody>
          <a:bodyPr wrap="none">
            <a:spAutoFit/>
          </a:bodyPr>
          <a:lstStyle/>
          <a:p>
            <a:r>
              <a:rPr lang="ja-JP" altLang="en-US"/>
              <a:t>ObjEnemyBoss</a:t>
            </a:r>
            <a:r>
              <a:rPr lang="ja-JP" altLang="en-US" smtClean="0"/>
              <a:t>.</a:t>
            </a:r>
            <a:r>
              <a:rPr lang="en-US" altLang="ja-JP" smtClean="0"/>
              <a:t>cpp</a:t>
            </a:r>
            <a:endParaRPr lang="ja-JP" altLang="en-US"/>
          </a:p>
        </p:txBody>
      </p:sp>
      <p:cxnSp>
        <p:nvCxnSpPr>
          <p:cNvPr id="7" name="直線矢印コネクタ 6"/>
          <p:cNvCxnSpPr/>
          <p:nvPr/>
        </p:nvCxnSpPr>
        <p:spPr>
          <a:xfrm flipH="1">
            <a:off x="5609207" y="1492766"/>
            <a:ext cx="503440" cy="3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233006" y="1308100"/>
            <a:ext cx="1800493" cy="369332"/>
          </a:xfrm>
          <a:prstGeom prst="rect">
            <a:avLst/>
          </a:prstGeom>
          <a:noFill/>
        </p:spPr>
        <p:txBody>
          <a:bodyPr wrap="none" rtlCol="0">
            <a:spAutoFit/>
          </a:bodyPr>
          <a:lstStyle/>
          <a:p>
            <a:r>
              <a:rPr lang="ja-JP" altLang="en-US" smtClean="0"/>
              <a:t>追加：</a:t>
            </a:r>
            <a:r>
              <a:rPr lang="en-US" altLang="ja-JP" smtClean="0"/>
              <a:t>m</a:t>
            </a:r>
            <a:r>
              <a:rPr kumimoji="1" lang="en-US" altLang="ja-JP" smtClean="0"/>
              <a:t>_r</a:t>
            </a:r>
            <a:r>
              <a:rPr lang="ja-JP" altLang="en-US" smtClean="0"/>
              <a:t>を用意</a:t>
            </a:r>
            <a:endParaRPr kumimoji="1" lang="ja-JP" altLang="en-US"/>
          </a:p>
        </p:txBody>
      </p:sp>
      <p:pic>
        <p:nvPicPr>
          <p:cNvPr id="10" name="図 9"/>
          <p:cNvPicPr>
            <a:picLocks noChangeAspect="1"/>
          </p:cNvPicPr>
          <p:nvPr/>
        </p:nvPicPr>
        <p:blipFill>
          <a:blip r:embed="rId4"/>
          <a:stretch>
            <a:fillRect/>
          </a:stretch>
        </p:blipFill>
        <p:spPr>
          <a:xfrm>
            <a:off x="3351827" y="2508250"/>
            <a:ext cx="3781425" cy="3219450"/>
          </a:xfrm>
          <a:prstGeom prst="rect">
            <a:avLst/>
          </a:prstGeom>
          <a:ln>
            <a:solidFill>
              <a:schemeClr val="tx1"/>
            </a:solidFill>
          </a:ln>
        </p:spPr>
      </p:pic>
      <p:cxnSp>
        <p:nvCxnSpPr>
          <p:cNvPr id="11" name="直線矢印コネクタ 10"/>
          <p:cNvCxnSpPr/>
          <p:nvPr/>
        </p:nvCxnSpPr>
        <p:spPr>
          <a:xfrm flipH="1">
            <a:off x="6112647" y="3498850"/>
            <a:ext cx="1272045" cy="3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480300" y="3175684"/>
            <a:ext cx="4822154" cy="1200329"/>
          </a:xfrm>
          <a:prstGeom prst="rect">
            <a:avLst/>
          </a:prstGeom>
          <a:noFill/>
        </p:spPr>
        <p:txBody>
          <a:bodyPr wrap="none" rtlCol="0">
            <a:spAutoFit/>
          </a:bodyPr>
          <a:lstStyle/>
          <a:p>
            <a:r>
              <a:rPr lang="ja-JP" altLang="en-US"/>
              <a:t>更新</a:t>
            </a:r>
            <a:r>
              <a:rPr lang="ja-JP" altLang="en-US" smtClean="0"/>
              <a:t>：</a:t>
            </a:r>
            <a:r>
              <a:rPr lang="en-US" altLang="ja-JP" smtClean="0"/>
              <a:t>CObjSinEnemy</a:t>
            </a:r>
            <a:r>
              <a:rPr lang="ja-JP" altLang="en-US" smtClean="0"/>
              <a:t>から、</a:t>
            </a:r>
            <a:r>
              <a:rPr lang="en-US" altLang="ja-JP" smtClean="0"/>
              <a:t>SinCurve</a:t>
            </a:r>
            <a:r>
              <a:rPr lang="ja-JP" altLang="en-US" smtClean="0"/>
              <a:t>の</a:t>
            </a:r>
            <a:endParaRPr lang="en-US" altLang="ja-JP" smtClean="0"/>
          </a:p>
          <a:p>
            <a:r>
              <a:rPr kumimoji="1" lang="en-US" altLang="ja-JP" smtClean="0"/>
              <a:t>Algorithm</a:t>
            </a:r>
            <a:r>
              <a:rPr kumimoji="1" lang="ja-JP" altLang="en-US" smtClean="0"/>
              <a:t>を加える。</a:t>
            </a:r>
            <a:endParaRPr kumimoji="1" lang="en-US" altLang="ja-JP" smtClean="0"/>
          </a:p>
          <a:p>
            <a:r>
              <a:rPr lang="ja-JP" altLang="en-US" smtClean="0"/>
              <a:t>移動方向は</a:t>
            </a:r>
            <a:r>
              <a:rPr lang="en-US" altLang="ja-JP" smtClean="0"/>
              <a:t>y</a:t>
            </a:r>
            <a:r>
              <a:rPr lang="ja-JP" altLang="en-US" smtClean="0"/>
              <a:t>のみにして、画面外に行かないよう</a:t>
            </a:r>
            <a:endParaRPr lang="en-US" altLang="ja-JP" smtClean="0"/>
          </a:p>
          <a:p>
            <a:r>
              <a:rPr lang="ja-JP" altLang="en-US" smtClean="0"/>
              <a:t>にする</a:t>
            </a:r>
            <a:endParaRPr kumimoji="1" lang="ja-JP" altLang="en-US"/>
          </a:p>
        </p:txBody>
      </p:sp>
      <p:sp>
        <p:nvSpPr>
          <p:cNvPr id="14" name="テキスト ボックス 13"/>
          <p:cNvSpPr txBox="1"/>
          <p:nvPr/>
        </p:nvSpPr>
        <p:spPr>
          <a:xfrm>
            <a:off x="0" y="5829300"/>
            <a:ext cx="10032746" cy="369332"/>
          </a:xfrm>
          <a:prstGeom prst="rect">
            <a:avLst/>
          </a:prstGeom>
          <a:noFill/>
        </p:spPr>
        <p:txBody>
          <a:bodyPr wrap="none" rtlCol="0">
            <a:spAutoFit/>
          </a:bodyPr>
          <a:lstStyle/>
          <a:p>
            <a:r>
              <a:rPr lang="en-US" altLang="ja-JP" smtClean="0"/>
              <a:t>Test</a:t>
            </a:r>
            <a:r>
              <a:rPr lang="ja-JP" altLang="en-US" smtClean="0"/>
              <a:t>用</a:t>
            </a:r>
            <a:r>
              <a:rPr lang="en-US" altLang="ja-JP" smtClean="0"/>
              <a:t>Boss</a:t>
            </a:r>
            <a:r>
              <a:rPr lang="ja-JP" altLang="en-US" smtClean="0"/>
              <a:t>の</a:t>
            </a:r>
            <a:r>
              <a:rPr kumimoji="1" lang="ja-JP" altLang="en-US" smtClean="0"/>
              <a:t>初期位置では、</a:t>
            </a:r>
            <a:r>
              <a:rPr kumimoji="1" lang="en-US" altLang="ja-JP" smtClean="0"/>
              <a:t>SinCurve</a:t>
            </a:r>
            <a:r>
              <a:rPr kumimoji="1" lang="ja-JP" altLang="en-US" smtClean="0"/>
              <a:t>をするので画面にはみ出てしまうので初期位置を修正しましょう。</a:t>
            </a:r>
            <a:endParaRPr kumimoji="1" lang="ja-JP" altLang="en-US"/>
          </a:p>
        </p:txBody>
      </p:sp>
      <p:pic>
        <p:nvPicPr>
          <p:cNvPr id="15" name="図 14"/>
          <p:cNvPicPr>
            <a:picLocks noChangeAspect="1"/>
          </p:cNvPicPr>
          <p:nvPr/>
        </p:nvPicPr>
        <p:blipFill>
          <a:blip r:embed="rId5"/>
          <a:stretch>
            <a:fillRect/>
          </a:stretch>
        </p:blipFill>
        <p:spPr>
          <a:xfrm>
            <a:off x="139542" y="6187043"/>
            <a:ext cx="5913973" cy="555771"/>
          </a:xfrm>
          <a:prstGeom prst="rect">
            <a:avLst/>
          </a:prstGeom>
          <a:ln>
            <a:solidFill>
              <a:schemeClr val="tx1"/>
            </a:solidFill>
          </a:ln>
        </p:spPr>
      </p:pic>
      <p:cxnSp>
        <p:nvCxnSpPr>
          <p:cNvPr id="16" name="直線矢印コネクタ 15"/>
          <p:cNvCxnSpPr/>
          <p:nvPr/>
        </p:nvCxnSpPr>
        <p:spPr>
          <a:xfrm flipH="1">
            <a:off x="4960400" y="6498008"/>
            <a:ext cx="1554700" cy="1266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6482484" y="6313342"/>
            <a:ext cx="2146742" cy="369332"/>
          </a:xfrm>
          <a:prstGeom prst="rect">
            <a:avLst/>
          </a:prstGeom>
          <a:noFill/>
        </p:spPr>
        <p:txBody>
          <a:bodyPr wrap="none" rtlCol="0">
            <a:spAutoFit/>
          </a:bodyPr>
          <a:lstStyle/>
          <a:p>
            <a:r>
              <a:rPr lang="ja-JP" altLang="en-US"/>
              <a:t>更新</a:t>
            </a:r>
            <a:r>
              <a:rPr lang="ja-JP" altLang="en-US" smtClean="0"/>
              <a:t>：初期位置変更</a:t>
            </a:r>
            <a:endParaRPr kumimoji="1" lang="ja-JP" altLang="en-US"/>
          </a:p>
        </p:txBody>
      </p:sp>
    </p:spTree>
    <p:extLst>
      <p:ext uri="{BB962C8B-B14F-4D97-AF65-F5344CB8AC3E}">
        <p14:creationId xmlns:p14="http://schemas.microsoft.com/office/powerpoint/2010/main" val="13965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470862" cy="646331"/>
          </a:xfrm>
          <a:prstGeom prst="rect">
            <a:avLst/>
          </a:prstGeom>
          <a:noFill/>
        </p:spPr>
        <p:txBody>
          <a:bodyPr wrap="none" rtlCol="0">
            <a:spAutoFit/>
          </a:bodyPr>
          <a:lstStyle/>
          <a:p>
            <a:r>
              <a:rPr kumimoji="1" lang="ja-JP" altLang="en-US" smtClean="0"/>
              <a:t>・複数の種類を任意の時間で撃つ</a:t>
            </a:r>
            <a:endParaRPr kumimoji="1" lang="en-US" altLang="ja-JP" smtClean="0"/>
          </a:p>
          <a:p>
            <a:r>
              <a:rPr lang="ja-JP" altLang="en-US"/>
              <a:t>　</a:t>
            </a:r>
            <a:r>
              <a:rPr lang="ja-JP" altLang="en-US" smtClean="0"/>
              <a:t>これまで敵機１種類に対して弾丸一種類でしたが、</a:t>
            </a:r>
            <a:r>
              <a:rPr lang="en-US" altLang="ja-JP" smtClean="0"/>
              <a:t>Boss</a:t>
            </a:r>
            <a:r>
              <a:rPr lang="ja-JP" altLang="en-US" smtClean="0"/>
              <a:t>はこれまでの弾丸全種類使いましょう。</a:t>
            </a:r>
            <a:endParaRPr kumimoji="1" lang="ja-JP" altLang="en-US"/>
          </a:p>
        </p:txBody>
      </p:sp>
      <p:sp>
        <p:nvSpPr>
          <p:cNvPr id="5" name="フローチャート: 端子 4"/>
          <p:cNvSpPr/>
          <p:nvPr/>
        </p:nvSpPr>
        <p:spPr>
          <a:xfrm>
            <a:off x="935139" y="764795"/>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Action</a:t>
            </a:r>
            <a:endParaRPr lang="en-US" altLang="ja-JP"/>
          </a:p>
        </p:txBody>
      </p:sp>
      <p:cxnSp>
        <p:nvCxnSpPr>
          <p:cNvPr id="6" name="直線コネクタ 5"/>
          <p:cNvCxnSpPr/>
          <p:nvPr/>
        </p:nvCxnSpPr>
        <p:spPr>
          <a:xfrm flipH="1">
            <a:off x="1818925" y="1158495"/>
            <a:ext cx="30615" cy="544566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フローチャート: 処理 6"/>
          <p:cNvSpPr/>
          <p:nvPr/>
        </p:nvSpPr>
        <p:spPr>
          <a:xfrm>
            <a:off x="928851" y="1259816"/>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Time</a:t>
            </a:r>
            <a:r>
              <a:rPr kumimoji="1" lang="ja-JP" altLang="en-US" smtClean="0"/>
              <a:t>← </a:t>
            </a:r>
            <a:r>
              <a:rPr kumimoji="1" lang="en-US" altLang="ja-JP" smtClean="0"/>
              <a:t>Time + 1</a:t>
            </a:r>
            <a:endParaRPr kumimoji="1" lang="ja-JP" altLang="en-US"/>
          </a:p>
        </p:txBody>
      </p:sp>
      <p:sp>
        <p:nvSpPr>
          <p:cNvPr id="8" name="フローチャート: 判断 7"/>
          <p:cNvSpPr/>
          <p:nvPr/>
        </p:nvSpPr>
        <p:spPr>
          <a:xfrm>
            <a:off x="259421" y="1686086"/>
            <a:ext cx="3180235"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Time%50 ==</a:t>
            </a:r>
            <a:r>
              <a:rPr kumimoji="1" lang="en-US" altLang="ja-JP" smtClean="0"/>
              <a:t>  </a:t>
            </a:r>
            <a:r>
              <a:rPr lang="en-US" altLang="ja-JP"/>
              <a:t>0</a:t>
            </a:r>
            <a:endParaRPr kumimoji="1" lang="ja-JP" altLang="en-US"/>
          </a:p>
        </p:txBody>
      </p:sp>
      <p:cxnSp>
        <p:nvCxnSpPr>
          <p:cNvPr id="9" name="直線コネクタ 8"/>
          <p:cNvCxnSpPr/>
          <p:nvPr/>
        </p:nvCxnSpPr>
        <p:spPr>
          <a:xfrm>
            <a:off x="3447491" y="2099512"/>
            <a:ext cx="46610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389421" y="2407110"/>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11" name="テキスト ボックス 10"/>
          <p:cNvSpPr txBox="1"/>
          <p:nvPr/>
        </p:nvSpPr>
        <p:spPr>
          <a:xfrm>
            <a:off x="3360564" y="1769312"/>
            <a:ext cx="455574" cy="369332"/>
          </a:xfrm>
          <a:prstGeom prst="rect">
            <a:avLst/>
          </a:prstGeom>
          <a:noFill/>
        </p:spPr>
        <p:txBody>
          <a:bodyPr wrap="none" rtlCol="0">
            <a:spAutoFit/>
          </a:bodyPr>
          <a:lstStyle/>
          <a:p>
            <a:r>
              <a:rPr lang="en-US" altLang="ja-JP" smtClean="0"/>
              <a:t>No</a:t>
            </a:r>
            <a:endParaRPr kumimoji="1" lang="ja-JP" altLang="en-US"/>
          </a:p>
        </p:txBody>
      </p:sp>
      <p:sp>
        <p:nvSpPr>
          <p:cNvPr id="12" name="フローチャート: 処理 11"/>
          <p:cNvSpPr/>
          <p:nvPr/>
        </p:nvSpPr>
        <p:spPr>
          <a:xfrm>
            <a:off x="928851" y="2706791"/>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通常弾丸発射</a:t>
            </a:r>
            <a:endParaRPr kumimoji="1" lang="ja-JP" altLang="en-US"/>
          </a:p>
        </p:txBody>
      </p:sp>
      <p:cxnSp>
        <p:nvCxnSpPr>
          <p:cNvPr id="13" name="直線コネクタ 12"/>
          <p:cNvCxnSpPr/>
          <p:nvPr/>
        </p:nvCxnSpPr>
        <p:spPr>
          <a:xfrm>
            <a:off x="3913593" y="2086812"/>
            <a:ext cx="0" cy="113822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887639" y="3219772"/>
            <a:ext cx="2038654" cy="52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フローチャート: 端子 14"/>
          <p:cNvSpPr/>
          <p:nvPr/>
        </p:nvSpPr>
        <p:spPr>
          <a:xfrm>
            <a:off x="5125850" y="3047237"/>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移動制御に続く</a:t>
            </a:r>
            <a:endParaRPr lang="en-US" altLang="ja-JP"/>
          </a:p>
        </p:txBody>
      </p:sp>
      <p:sp>
        <p:nvSpPr>
          <p:cNvPr id="17" name="フローチャート: 判断 16"/>
          <p:cNvSpPr/>
          <p:nvPr/>
        </p:nvSpPr>
        <p:spPr>
          <a:xfrm>
            <a:off x="217651" y="3298851"/>
            <a:ext cx="3389723"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Time%200 ==</a:t>
            </a:r>
            <a:r>
              <a:rPr kumimoji="1" lang="en-US" altLang="ja-JP" smtClean="0"/>
              <a:t>  </a:t>
            </a:r>
            <a:r>
              <a:rPr lang="en-US" altLang="ja-JP"/>
              <a:t>0</a:t>
            </a:r>
            <a:endParaRPr kumimoji="1" lang="ja-JP" altLang="en-US"/>
          </a:p>
        </p:txBody>
      </p:sp>
      <p:cxnSp>
        <p:nvCxnSpPr>
          <p:cNvPr id="18" name="直線コネクタ 17"/>
          <p:cNvCxnSpPr>
            <a:stCxn id="17" idx="3"/>
          </p:cNvCxnSpPr>
          <p:nvPr/>
        </p:nvCxnSpPr>
        <p:spPr>
          <a:xfrm>
            <a:off x="3607374" y="3698901"/>
            <a:ext cx="274532" cy="1351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345034" y="3994613"/>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20" name="テキスト ボックス 19"/>
          <p:cNvSpPr txBox="1"/>
          <p:nvPr/>
        </p:nvSpPr>
        <p:spPr>
          <a:xfrm>
            <a:off x="3584122" y="3373938"/>
            <a:ext cx="455574" cy="369332"/>
          </a:xfrm>
          <a:prstGeom prst="rect">
            <a:avLst/>
          </a:prstGeom>
          <a:noFill/>
        </p:spPr>
        <p:txBody>
          <a:bodyPr wrap="none" rtlCol="0">
            <a:spAutoFit/>
          </a:bodyPr>
          <a:lstStyle/>
          <a:p>
            <a:r>
              <a:rPr lang="en-US" altLang="ja-JP" smtClean="0"/>
              <a:t>No</a:t>
            </a:r>
            <a:endParaRPr kumimoji="1" lang="ja-JP" altLang="en-US"/>
          </a:p>
        </p:txBody>
      </p:sp>
      <p:sp>
        <p:nvSpPr>
          <p:cNvPr id="21" name="フローチャート: 処理 20"/>
          <p:cNvSpPr/>
          <p:nvPr/>
        </p:nvSpPr>
        <p:spPr>
          <a:xfrm>
            <a:off x="890752" y="4357595"/>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全方向弾丸発射</a:t>
            </a:r>
            <a:endParaRPr kumimoji="1" lang="ja-JP" altLang="en-US"/>
          </a:p>
        </p:txBody>
      </p:sp>
      <p:cxnSp>
        <p:nvCxnSpPr>
          <p:cNvPr id="22" name="直線コネクタ 21"/>
          <p:cNvCxnSpPr/>
          <p:nvPr/>
        </p:nvCxnSpPr>
        <p:spPr>
          <a:xfrm>
            <a:off x="3881906" y="3712415"/>
            <a:ext cx="0" cy="113822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874939" y="4819975"/>
            <a:ext cx="2006967" cy="306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フローチャート: 判断 35"/>
          <p:cNvSpPr/>
          <p:nvPr/>
        </p:nvSpPr>
        <p:spPr>
          <a:xfrm>
            <a:off x="135690" y="4931170"/>
            <a:ext cx="3389723"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Time%500 ==</a:t>
            </a:r>
            <a:r>
              <a:rPr kumimoji="1" lang="en-US" altLang="ja-JP" smtClean="0"/>
              <a:t>  </a:t>
            </a:r>
            <a:r>
              <a:rPr lang="en-US" altLang="ja-JP"/>
              <a:t>0</a:t>
            </a:r>
            <a:endParaRPr kumimoji="1" lang="ja-JP" altLang="en-US"/>
          </a:p>
        </p:txBody>
      </p:sp>
      <p:cxnSp>
        <p:nvCxnSpPr>
          <p:cNvPr id="37" name="直線コネクタ 36"/>
          <p:cNvCxnSpPr>
            <a:stCxn id="36" idx="3"/>
          </p:cNvCxnSpPr>
          <p:nvPr/>
        </p:nvCxnSpPr>
        <p:spPr>
          <a:xfrm>
            <a:off x="3525413" y="5331220"/>
            <a:ext cx="274532" cy="1351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263073" y="5626932"/>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39" name="テキスト ボックス 38"/>
          <p:cNvSpPr txBox="1"/>
          <p:nvPr/>
        </p:nvSpPr>
        <p:spPr>
          <a:xfrm>
            <a:off x="3502161" y="5006257"/>
            <a:ext cx="455574" cy="369332"/>
          </a:xfrm>
          <a:prstGeom prst="rect">
            <a:avLst/>
          </a:prstGeom>
          <a:noFill/>
        </p:spPr>
        <p:txBody>
          <a:bodyPr wrap="none" rtlCol="0">
            <a:spAutoFit/>
          </a:bodyPr>
          <a:lstStyle/>
          <a:p>
            <a:r>
              <a:rPr lang="en-US" altLang="ja-JP" smtClean="0"/>
              <a:t>No</a:t>
            </a:r>
            <a:endParaRPr kumimoji="1" lang="ja-JP" altLang="en-US"/>
          </a:p>
        </p:txBody>
      </p:sp>
      <p:sp>
        <p:nvSpPr>
          <p:cNvPr id="40" name="フローチャート: 処理 39"/>
          <p:cNvSpPr/>
          <p:nvPr/>
        </p:nvSpPr>
        <p:spPr>
          <a:xfrm>
            <a:off x="821022" y="5900255"/>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誘導</a:t>
            </a:r>
            <a:r>
              <a:rPr lang="ja-JP" altLang="en-US" smtClean="0"/>
              <a:t>弾丸発射</a:t>
            </a:r>
            <a:endParaRPr kumimoji="1" lang="ja-JP" altLang="en-US"/>
          </a:p>
        </p:txBody>
      </p:sp>
      <p:cxnSp>
        <p:nvCxnSpPr>
          <p:cNvPr id="41" name="直線コネクタ 40"/>
          <p:cNvCxnSpPr/>
          <p:nvPr/>
        </p:nvCxnSpPr>
        <p:spPr>
          <a:xfrm>
            <a:off x="3799945" y="5344734"/>
            <a:ext cx="0" cy="99402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1804942" y="6338755"/>
            <a:ext cx="2006967" cy="306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フローチャート: 結合子 43"/>
          <p:cNvSpPr/>
          <p:nvPr/>
        </p:nvSpPr>
        <p:spPr>
          <a:xfrm>
            <a:off x="5932893" y="842845"/>
            <a:ext cx="355600" cy="38702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1</a:t>
            </a:r>
            <a:endParaRPr kumimoji="1" lang="ja-JP" altLang="en-US"/>
          </a:p>
        </p:txBody>
      </p:sp>
      <p:sp>
        <p:nvSpPr>
          <p:cNvPr id="52" name="フローチャート: 結合子 51"/>
          <p:cNvSpPr/>
          <p:nvPr/>
        </p:nvSpPr>
        <p:spPr>
          <a:xfrm>
            <a:off x="1621232" y="6459376"/>
            <a:ext cx="355600" cy="38702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1</a:t>
            </a:r>
            <a:endParaRPr kumimoji="1" lang="ja-JP" altLang="en-US"/>
          </a:p>
        </p:txBody>
      </p:sp>
      <p:cxnSp>
        <p:nvCxnSpPr>
          <p:cNvPr id="55" name="直線コネクタ 54"/>
          <p:cNvCxnSpPr/>
          <p:nvPr/>
        </p:nvCxnSpPr>
        <p:spPr>
          <a:xfrm>
            <a:off x="6110694" y="1158495"/>
            <a:ext cx="39132" cy="19038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6" name="フローチャート: 判断 55"/>
          <p:cNvSpPr/>
          <p:nvPr/>
        </p:nvSpPr>
        <p:spPr>
          <a:xfrm>
            <a:off x="4415831" y="1362660"/>
            <a:ext cx="3389723"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Time &gt;</a:t>
            </a:r>
            <a:r>
              <a:rPr kumimoji="1" lang="en-US" altLang="ja-JP" smtClean="0"/>
              <a:t>  </a:t>
            </a:r>
            <a:r>
              <a:rPr lang="en-US" altLang="ja-JP" smtClean="0"/>
              <a:t>1000</a:t>
            </a:r>
            <a:endParaRPr kumimoji="1" lang="ja-JP" altLang="en-US"/>
          </a:p>
        </p:txBody>
      </p:sp>
      <p:cxnSp>
        <p:nvCxnSpPr>
          <p:cNvPr id="57" name="直線コネクタ 56"/>
          <p:cNvCxnSpPr>
            <a:stCxn id="56" idx="3"/>
          </p:cNvCxnSpPr>
          <p:nvPr/>
        </p:nvCxnSpPr>
        <p:spPr>
          <a:xfrm>
            <a:off x="7805554" y="1762710"/>
            <a:ext cx="274532" cy="1351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5543214" y="2058422"/>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59" name="テキスト ボックス 58"/>
          <p:cNvSpPr txBox="1"/>
          <p:nvPr/>
        </p:nvSpPr>
        <p:spPr>
          <a:xfrm>
            <a:off x="7782302" y="1437747"/>
            <a:ext cx="455574" cy="369332"/>
          </a:xfrm>
          <a:prstGeom prst="rect">
            <a:avLst/>
          </a:prstGeom>
          <a:noFill/>
        </p:spPr>
        <p:txBody>
          <a:bodyPr wrap="none" rtlCol="0">
            <a:spAutoFit/>
          </a:bodyPr>
          <a:lstStyle/>
          <a:p>
            <a:r>
              <a:rPr lang="en-US" altLang="ja-JP" smtClean="0"/>
              <a:t>No</a:t>
            </a:r>
            <a:endParaRPr kumimoji="1" lang="ja-JP" altLang="en-US"/>
          </a:p>
        </p:txBody>
      </p:sp>
      <p:sp>
        <p:nvSpPr>
          <p:cNvPr id="60" name="フローチャート: 処理 59"/>
          <p:cNvSpPr/>
          <p:nvPr/>
        </p:nvSpPr>
        <p:spPr>
          <a:xfrm>
            <a:off x="5088932" y="2421404"/>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Time</a:t>
            </a:r>
            <a:r>
              <a:rPr lang="ja-JP" altLang="en-US" smtClean="0"/>
              <a:t>←</a:t>
            </a:r>
            <a:r>
              <a:rPr lang="en-US" altLang="ja-JP" smtClean="0"/>
              <a:t>0</a:t>
            </a:r>
            <a:endParaRPr kumimoji="1" lang="ja-JP" altLang="en-US"/>
          </a:p>
        </p:txBody>
      </p:sp>
      <p:cxnSp>
        <p:nvCxnSpPr>
          <p:cNvPr id="61" name="直線コネクタ 60"/>
          <p:cNvCxnSpPr/>
          <p:nvPr/>
        </p:nvCxnSpPr>
        <p:spPr>
          <a:xfrm>
            <a:off x="8080086" y="1776224"/>
            <a:ext cx="0" cy="113822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H="1" flipV="1">
            <a:off x="6149826" y="2874079"/>
            <a:ext cx="1930261" cy="970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4800600" y="3994613"/>
            <a:ext cx="7074373" cy="646331"/>
          </a:xfrm>
          <a:prstGeom prst="rect">
            <a:avLst/>
          </a:prstGeom>
          <a:noFill/>
        </p:spPr>
        <p:txBody>
          <a:bodyPr wrap="none" rtlCol="0">
            <a:spAutoFit/>
          </a:bodyPr>
          <a:lstStyle/>
          <a:p>
            <a:r>
              <a:rPr lang="ja-JP" altLang="en-US" dirty="0" smtClean="0"/>
              <a:t>徐</a:t>
            </a:r>
            <a:r>
              <a:rPr lang="ja-JP" altLang="en-US" dirty="0"/>
              <a:t>算</a:t>
            </a:r>
            <a:r>
              <a:rPr lang="ja-JP" altLang="en-US" dirty="0" smtClean="0"/>
              <a:t>の余りを使うことで、こちらの</a:t>
            </a:r>
            <a:r>
              <a:rPr lang="ja-JP" altLang="en-US" dirty="0"/>
              <a:t>任意</a:t>
            </a:r>
            <a:r>
              <a:rPr lang="ja-JP" altLang="en-US" dirty="0" smtClean="0"/>
              <a:t>の</a:t>
            </a:r>
            <a:r>
              <a:rPr lang="ja-JP" altLang="en-US" dirty="0"/>
              <a:t>間隔</a:t>
            </a:r>
            <a:r>
              <a:rPr lang="ja-JP" altLang="en-US" dirty="0" smtClean="0"/>
              <a:t>で弾丸を発射させることが</a:t>
            </a:r>
            <a:endParaRPr lang="en-US" altLang="ja-JP" dirty="0" smtClean="0"/>
          </a:p>
          <a:p>
            <a:r>
              <a:rPr kumimoji="1" lang="ja-JP" altLang="en-US" dirty="0" smtClean="0"/>
              <a:t>できます</a:t>
            </a:r>
            <a:r>
              <a:rPr kumimoji="1" lang="ja-JP" altLang="en-US" dirty="0"/>
              <a:t>。</a:t>
            </a:r>
          </a:p>
        </p:txBody>
      </p:sp>
    </p:spTree>
    <p:extLst>
      <p:ext uri="{BB962C8B-B14F-4D97-AF65-F5344CB8AC3E}">
        <p14:creationId xmlns:p14="http://schemas.microsoft.com/office/powerpoint/2010/main" val="204148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127668" cy="369332"/>
          </a:xfrm>
          <a:prstGeom prst="rect">
            <a:avLst/>
          </a:prstGeom>
          <a:noFill/>
        </p:spPr>
        <p:txBody>
          <a:bodyPr wrap="none" rtlCol="0">
            <a:spAutoFit/>
          </a:bodyPr>
          <a:lstStyle/>
          <a:p>
            <a:r>
              <a:rPr kumimoji="1" lang="ja-JP" altLang="en-US" dirty="0" smtClean="0"/>
              <a:t>・</a:t>
            </a:r>
            <a:r>
              <a:rPr kumimoji="1" lang="en-US" altLang="ja-JP" dirty="0" smtClean="0"/>
              <a:t>flowchart</a:t>
            </a:r>
            <a:r>
              <a:rPr kumimoji="1" lang="ja-JP" altLang="en-US" dirty="0" smtClean="0"/>
              <a:t>を元に</a:t>
            </a:r>
            <a:r>
              <a:rPr lang="en-US" altLang="ja-JP" dirty="0"/>
              <a:t>Program</a:t>
            </a:r>
            <a:r>
              <a:rPr lang="ja-JP" altLang="en-US" dirty="0" smtClean="0"/>
              <a:t>を書きましょう。</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02" y="695379"/>
            <a:ext cx="3516848" cy="26989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直線矢印コネクタ 5"/>
          <p:cNvCxnSpPr/>
          <p:nvPr/>
        </p:nvCxnSpPr>
        <p:spPr>
          <a:xfrm flipH="1">
            <a:off x="1604374" y="1321319"/>
            <a:ext cx="2121075" cy="181912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649250" y="1048970"/>
            <a:ext cx="2149948" cy="369332"/>
          </a:xfrm>
          <a:prstGeom prst="rect">
            <a:avLst/>
          </a:prstGeom>
          <a:noFill/>
        </p:spPr>
        <p:txBody>
          <a:bodyPr wrap="none" rtlCol="0">
            <a:spAutoFit/>
          </a:bodyPr>
          <a:lstStyle/>
          <a:p>
            <a:r>
              <a:rPr lang="ja-JP" altLang="en-US" dirty="0" smtClean="0"/>
              <a:t>追加：</a:t>
            </a:r>
            <a:r>
              <a:rPr lang="en-US" altLang="ja-JP" dirty="0" err="1" smtClean="0"/>
              <a:t>m_time</a:t>
            </a:r>
            <a:r>
              <a:rPr lang="ja-JP" altLang="en-US" dirty="0" smtClean="0"/>
              <a:t>を用意</a:t>
            </a:r>
            <a:endParaRPr kumimoji="1"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45" y="3691591"/>
            <a:ext cx="2621599" cy="9807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正方形/長方形 9"/>
          <p:cNvSpPr/>
          <p:nvPr/>
        </p:nvSpPr>
        <p:spPr>
          <a:xfrm>
            <a:off x="40349" y="382228"/>
            <a:ext cx="1752916" cy="369332"/>
          </a:xfrm>
          <a:prstGeom prst="rect">
            <a:avLst/>
          </a:prstGeom>
        </p:spPr>
        <p:txBody>
          <a:bodyPr wrap="none">
            <a:spAutoFit/>
          </a:bodyPr>
          <a:lstStyle/>
          <a:p>
            <a:r>
              <a:rPr lang="en-US" altLang="ja-JP" dirty="0" err="1"/>
              <a:t>ObjEnemyBoss.h</a:t>
            </a:r>
            <a:endParaRPr lang="ja-JP" altLang="en-US" dirty="0"/>
          </a:p>
        </p:txBody>
      </p:sp>
      <p:sp>
        <p:nvSpPr>
          <p:cNvPr id="13" name="正方形/長方形 12"/>
          <p:cNvSpPr/>
          <p:nvPr/>
        </p:nvSpPr>
        <p:spPr>
          <a:xfrm>
            <a:off x="134445" y="3318268"/>
            <a:ext cx="1972528" cy="369332"/>
          </a:xfrm>
          <a:prstGeom prst="rect">
            <a:avLst/>
          </a:prstGeom>
        </p:spPr>
        <p:txBody>
          <a:bodyPr wrap="none">
            <a:spAutoFit/>
          </a:bodyPr>
          <a:lstStyle/>
          <a:p>
            <a:r>
              <a:rPr lang="en-US" altLang="ja-JP" dirty="0" smtClean="0"/>
              <a:t>ObjEnemyBoss.cpp</a:t>
            </a:r>
            <a:endParaRPr lang="ja-JP" altLang="en-US" dirty="0"/>
          </a:p>
        </p:txBody>
      </p:sp>
      <p:cxnSp>
        <p:nvCxnSpPr>
          <p:cNvPr id="14" name="直線矢印コネクタ 13"/>
          <p:cNvCxnSpPr/>
          <p:nvPr/>
        </p:nvCxnSpPr>
        <p:spPr>
          <a:xfrm flipH="1">
            <a:off x="1680575" y="3691591"/>
            <a:ext cx="1968675" cy="6283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649249" y="3402527"/>
            <a:ext cx="1882247" cy="369332"/>
          </a:xfrm>
          <a:prstGeom prst="rect">
            <a:avLst/>
          </a:prstGeom>
          <a:noFill/>
        </p:spPr>
        <p:txBody>
          <a:bodyPr wrap="none" rtlCol="0">
            <a:spAutoFit/>
          </a:bodyPr>
          <a:lstStyle/>
          <a:p>
            <a:r>
              <a:rPr lang="ja-JP" altLang="en-US" dirty="0" smtClean="0"/>
              <a:t>追加：</a:t>
            </a:r>
            <a:r>
              <a:rPr lang="ja-JP" altLang="en-US" dirty="0"/>
              <a:t>値</a:t>
            </a:r>
            <a:r>
              <a:rPr lang="ja-JP" altLang="en-US" dirty="0" smtClean="0"/>
              <a:t>を初期化</a:t>
            </a:r>
            <a:endParaRPr kumimoji="1" lang="ja-JP" alt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9198" y="738659"/>
            <a:ext cx="2772427" cy="6066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8" name="正方形/長方形 17"/>
          <p:cNvSpPr/>
          <p:nvPr/>
        </p:nvSpPr>
        <p:spPr>
          <a:xfrm>
            <a:off x="5799198" y="394556"/>
            <a:ext cx="1972528" cy="369332"/>
          </a:xfrm>
          <a:prstGeom prst="rect">
            <a:avLst/>
          </a:prstGeom>
        </p:spPr>
        <p:txBody>
          <a:bodyPr wrap="none">
            <a:spAutoFit/>
          </a:bodyPr>
          <a:lstStyle/>
          <a:p>
            <a:r>
              <a:rPr lang="en-US" altLang="ja-JP" dirty="0" smtClean="0"/>
              <a:t>ObjEnemyBoss.cpp</a:t>
            </a:r>
            <a:endParaRPr lang="ja-JP" altLang="en-US" dirty="0"/>
          </a:p>
        </p:txBody>
      </p:sp>
      <p:cxnSp>
        <p:nvCxnSpPr>
          <p:cNvPr id="19" name="直線矢印コネクタ 18"/>
          <p:cNvCxnSpPr/>
          <p:nvPr/>
        </p:nvCxnSpPr>
        <p:spPr>
          <a:xfrm flipH="1">
            <a:off x="8984984" y="2796429"/>
            <a:ext cx="572374" cy="182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9557358" y="2494115"/>
            <a:ext cx="2390398" cy="646331"/>
          </a:xfrm>
          <a:prstGeom prst="rect">
            <a:avLst/>
          </a:prstGeom>
          <a:noFill/>
        </p:spPr>
        <p:txBody>
          <a:bodyPr wrap="none" rtlCol="0">
            <a:spAutoFit/>
          </a:bodyPr>
          <a:lstStyle/>
          <a:p>
            <a:r>
              <a:rPr lang="ja-JP" altLang="en-US" dirty="0" smtClean="0"/>
              <a:t>追加：</a:t>
            </a:r>
            <a:r>
              <a:rPr lang="en-US" altLang="ja-JP" dirty="0" smtClean="0"/>
              <a:t>flowchart</a:t>
            </a:r>
            <a:r>
              <a:rPr lang="ja-JP" altLang="en-US" dirty="0" smtClean="0"/>
              <a:t>を元に</a:t>
            </a:r>
            <a:endParaRPr lang="en-US" altLang="ja-JP" dirty="0" smtClean="0"/>
          </a:p>
          <a:p>
            <a:r>
              <a:rPr lang="en-US" altLang="ja-JP" dirty="0"/>
              <a:t>i</a:t>
            </a:r>
            <a:r>
              <a:rPr kumimoji="1" lang="en-US" altLang="ja-JP" dirty="0" smtClean="0"/>
              <a:t>f</a:t>
            </a:r>
            <a:r>
              <a:rPr lang="ja-JP" altLang="en-US" dirty="0" smtClean="0"/>
              <a:t>文を用意し流れ作る</a:t>
            </a:r>
            <a:endParaRPr kumimoji="1" lang="ja-JP" altLang="en-US" dirty="0"/>
          </a:p>
        </p:txBody>
      </p:sp>
      <p:sp>
        <p:nvSpPr>
          <p:cNvPr id="15" name="正方形/長方形 14"/>
          <p:cNvSpPr/>
          <p:nvPr/>
        </p:nvSpPr>
        <p:spPr>
          <a:xfrm>
            <a:off x="7866345" y="5323562"/>
            <a:ext cx="463463" cy="275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78153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1182</Words>
  <Application>Microsoft Office PowerPoint</Application>
  <PresentationFormat>ユーザー設定</PresentationFormat>
  <Paragraphs>203</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Office テーマ</vt:lpstr>
      <vt:lpstr>Ｇａｍｅ開発指南書９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lan6b</cp:lastModifiedBy>
  <cp:revision>113</cp:revision>
  <cp:lastPrinted>2016-06-09T02:49:42Z</cp:lastPrinted>
  <dcterms:created xsi:type="dcterms:W3CDTF">2016-04-21T00:45:06Z</dcterms:created>
  <dcterms:modified xsi:type="dcterms:W3CDTF">2016-07-11T06:27:15Z</dcterms:modified>
</cp:coreProperties>
</file>