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3" r:id="rId13"/>
    <p:sldId id="270" r:id="rId14"/>
    <p:sldId id="272" r:id="rId15"/>
    <p:sldId id="274" r:id="rId16"/>
    <p:sldId id="275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2016/9/23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Ｇａｍ</a:t>
            </a:r>
            <a:r>
              <a:rPr lang="ja-JP" altLang="en-US" dirty="0"/>
              <a:t>ｅ</a:t>
            </a:r>
            <a:r>
              <a:rPr kumimoji="1" lang="ja-JP" altLang="en-US" dirty="0" smtClean="0"/>
              <a:t>開発指南書１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/>
              <a:t>puzzle</a:t>
            </a:r>
            <a:r>
              <a:rPr lang="ja-JP" altLang="en-US" smtClean="0"/>
              <a:t>Ｇａｍｅ</a:t>
            </a:r>
            <a:r>
              <a:rPr kumimoji="1" lang="ja-JP" altLang="en-US" dirty="0" smtClean="0"/>
              <a:t>開発</a:t>
            </a:r>
            <a:endParaRPr lang="en-US" altLang="ja-JP" dirty="0"/>
          </a:p>
          <a:p>
            <a:r>
              <a:rPr kumimoji="1" lang="ja-JP" altLang="en-US" dirty="0" smtClean="0"/>
              <a:t>開発環境を整えよう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388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・ＧａｍｅＬ</a:t>
            </a:r>
            <a:r>
              <a:rPr lang="en-US" altLang="ja-JP" dirty="0" smtClean="0"/>
              <a:t>Folder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ｃｐｐと</a:t>
            </a:r>
            <a:r>
              <a:rPr kumimoji="1" lang="en-US" altLang="ja-JP" dirty="0" smtClean="0"/>
              <a:t>.</a:t>
            </a:r>
            <a:r>
              <a:rPr kumimoji="1" lang="ja-JP" altLang="en-US" dirty="0" err="1" smtClean="0"/>
              <a:t>ｈ</a:t>
            </a:r>
            <a:r>
              <a:rPr kumimoji="1" lang="ja-JP" altLang="en-US" dirty="0" smtClean="0"/>
              <a:t>を読み込む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1436687"/>
            <a:ext cx="1609725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50" y="369332"/>
            <a:ext cx="2476500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 flipV="1">
            <a:off x="978577" y="1866900"/>
            <a:ext cx="1199473" cy="17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800600" y="635000"/>
            <a:ext cx="679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GameL</a:t>
            </a:r>
            <a:r>
              <a:rPr kumimoji="1" lang="ja-JP" altLang="en-US" dirty="0" smtClean="0"/>
              <a:t>に含まれる</a:t>
            </a:r>
            <a:r>
              <a:rPr lang="en-US" altLang="ja-JP" dirty="0" err="1" smtClean="0"/>
              <a:t>ProgramData</a:t>
            </a:r>
            <a:r>
              <a:rPr kumimoji="1" lang="ja-JP" altLang="en-US" dirty="0" smtClean="0"/>
              <a:t>全てを選択し「追加」を</a:t>
            </a:r>
            <a:r>
              <a:rPr lang="en-US" altLang="ja-JP" dirty="0" smtClean="0"/>
              <a:t>Click</a:t>
            </a:r>
            <a:r>
              <a:rPr kumimoji="1" lang="ja-JP" altLang="en-US" dirty="0" smtClean="0"/>
              <a:t>しましょう。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5" y="1120775"/>
            <a:ext cx="53530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6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346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err="1" smtClean="0"/>
              <a:t>Head</a:t>
            </a:r>
            <a:r>
              <a:rPr kumimoji="1" lang="en-US" altLang="ja-JP" dirty="0" err="1" smtClean="0"/>
              <a:t>File</a:t>
            </a:r>
            <a:r>
              <a:rPr kumimoji="1" lang="ja-JP" altLang="en-US" dirty="0" smtClean="0"/>
              <a:t>に必要な</a:t>
            </a:r>
            <a:r>
              <a:rPr lang="en-US" altLang="ja-JP" dirty="0" smtClean="0"/>
              <a:t>Data</a:t>
            </a:r>
            <a:r>
              <a:rPr kumimoji="1" lang="ja-JP" altLang="en-US" dirty="0" smtClean="0"/>
              <a:t>を入れよう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514350"/>
            <a:ext cx="2971800" cy="21717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直線矢印コネクタ 3"/>
          <p:cNvCxnSpPr/>
          <p:nvPr/>
        </p:nvCxnSpPr>
        <p:spPr>
          <a:xfrm>
            <a:off x="1918377" y="1676579"/>
            <a:ext cx="3021923" cy="37088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175000" y="885230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「リソースファイル」で</a:t>
            </a:r>
            <a:r>
              <a:rPr lang="en-US" altLang="ja-JP" dirty="0" smtClean="0"/>
              <a:t>Mouse</a:t>
            </a:r>
            <a:r>
              <a:rPr kumimoji="1" lang="ja-JP" altLang="en-US" dirty="0" smtClean="0"/>
              <a:t>の右クリック</a:t>
            </a:r>
            <a:endParaRPr kumimoji="1" lang="en-US" altLang="ja-JP" dirty="0" smtClean="0"/>
          </a:p>
          <a:p>
            <a:r>
              <a:rPr lang="ja-JP" altLang="en-US" dirty="0" smtClean="0"/>
              <a:t>「追加」に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を近づけて「既存の項目」を</a:t>
            </a:r>
            <a:r>
              <a:rPr lang="en-US" altLang="ja-JP" dirty="0" smtClean="0"/>
              <a:t>Click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438" y="1531561"/>
            <a:ext cx="639127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12" y="4216400"/>
            <a:ext cx="2466975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75" y="5553075"/>
            <a:ext cx="5353050" cy="85725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498475" y="5664200"/>
            <a:ext cx="3032125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4318000" y="2368987"/>
            <a:ext cx="2146403" cy="1926838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216400" y="4785370"/>
            <a:ext cx="496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err="1" smtClean="0"/>
              <a:t>GameHead.h</a:t>
            </a:r>
            <a:r>
              <a:rPr lang="ja-JP" altLang="en-US" dirty="0" smtClean="0"/>
              <a:t>」と「</a:t>
            </a:r>
            <a:r>
              <a:rPr lang="en-US" altLang="ja-JP" dirty="0" err="1" smtClean="0"/>
              <a:t>main.h</a:t>
            </a:r>
            <a:r>
              <a:rPr lang="ja-JP" altLang="en-US" dirty="0" smtClean="0"/>
              <a:t>」を選択して、追加します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0400" y="1136084"/>
            <a:ext cx="40748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000" smtClean="0"/>
              <a:t>ACG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18975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8687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/>
              <a:t> </a:t>
            </a:r>
            <a:r>
              <a:rPr lang="en-US" altLang="ja-JP" dirty="0" err="1" smtClean="0"/>
              <a:t>GameHead.h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してみよう。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dirty="0" err="1"/>
              <a:t>Solution</a:t>
            </a:r>
            <a:r>
              <a:rPr lang="en-US" altLang="ja-JP" dirty="0" err="1" smtClean="0"/>
              <a:t>Explorer</a:t>
            </a:r>
            <a:r>
              <a:rPr lang="ja-JP" altLang="en-US" dirty="0" smtClean="0"/>
              <a:t>から</a:t>
            </a:r>
            <a:r>
              <a:rPr lang="en-US" altLang="ja-JP" dirty="0" err="1" smtClean="0"/>
              <a:t>GameHead.h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すると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が表示され、</a:t>
            </a:r>
            <a:r>
              <a:rPr lang="en-US" altLang="ja-JP" dirty="0" smtClean="0"/>
              <a:t>tag</a:t>
            </a:r>
            <a:r>
              <a:rPr lang="ja-JP" altLang="en-US" dirty="0" smtClean="0"/>
              <a:t>も発生します。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68" y="1030283"/>
            <a:ext cx="3887480" cy="58277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675" y="2053971"/>
            <a:ext cx="4362450" cy="3724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4697641" y="1378648"/>
            <a:ext cx="6974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 </a:t>
            </a:r>
            <a:r>
              <a:rPr lang="ja-JP" altLang="en-US" dirty="0" smtClean="0"/>
              <a:t>また、</a:t>
            </a:r>
            <a:r>
              <a:rPr lang="en-US" altLang="ja-JP" dirty="0" err="1" smtClean="0"/>
              <a:t>main.h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するとその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が</a:t>
            </a:r>
            <a:r>
              <a:rPr lang="ja-JP" altLang="en-US" dirty="0"/>
              <a:t>表示</a:t>
            </a:r>
            <a:r>
              <a:rPr lang="ja-JP" altLang="en-US" dirty="0" smtClean="0"/>
              <a:t>され、</a:t>
            </a:r>
            <a:r>
              <a:rPr lang="en-US" altLang="ja-JP" dirty="0" smtClean="0"/>
              <a:t>tag</a:t>
            </a:r>
            <a:r>
              <a:rPr lang="ja-JP" altLang="en-US" dirty="0" smtClean="0"/>
              <a:t>も発生します。</a:t>
            </a:r>
            <a:endParaRPr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1003300" y="657653"/>
            <a:ext cx="7525089" cy="45729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6311900" y="1747980"/>
            <a:ext cx="4043820" cy="121112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267200" y="5899571"/>
            <a:ext cx="764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tag</a:t>
            </a:r>
            <a:r>
              <a:rPr kumimoji="1" lang="ja-JP" altLang="en-US" dirty="0" smtClean="0"/>
              <a:t>を押すとその</a:t>
            </a:r>
            <a:r>
              <a:rPr lang="en-US" altLang="ja-JP" dirty="0" smtClean="0"/>
              <a:t>program</a:t>
            </a:r>
            <a:r>
              <a:rPr kumimoji="1" lang="ja-JP" altLang="en-US" dirty="0" smtClean="0"/>
              <a:t>が表示されますので</a:t>
            </a:r>
            <a:r>
              <a:rPr lang="en-US" altLang="ja-JP" dirty="0" err="1"/>
              <a:t>Solution</a:t>
            </a:r>
            <a:r>
              <a:rPr lang="en-US" altLang="ja-JP" dirty="0" err="1" smtClean="0"/>
              <a:t>Explorer</a:t>
            </a:r>
            <a:r>
              <a:rPr kumimoji="1" lang="ja-JP" altLang="en-US" dirty="0" smtClean="0"/>
              <a:t>から</a:t>
            </a:r>
            <a:r>
              <a:rPr lang="en-US" altLang="ja-JP" dirty="0" smtClean="0"/>
              <a:t>Click</a:t>
            </a:r>
            <a:r>
              <a:rPr kumimoji="1" lang="ja-JP" altLang="en-US" dirty="0" smtClean="0"/>
              <a:t>しなくて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も良いです。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803900" y="2053971"/>
            <a:ext cx="317500" cy="1558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57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5101"/>
            <a:ext cx="627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・Ｆ５（</a:t>
            </a:r>
            <a:r>
              <a:rPr lang="en-US" altLang="ja-JP" dirty="0" smtClean="0"/>
              <a:t>program</a:t>
            </a:r>
            <a:r>
              <a:rPr kumimoji="1" lang="ja-JP" altLang="en-US" dirty="0" smtClean="0"/>
              <a:t>実行）ボタンを押してみよう。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環境はまだ整っていませんが、</a:t>
            </a:r>
            <a:r>
              <a:rPr lang="en-US" altLang="ja-JP" dirty="0" smtClean="0"/>
              <a:t>program</a:t>
            </a:r>
            <a:r>
              <a:rPr lang="ja-JP" altLang="en-US" dirty="0" smtClean="0"/>
              <a:t>を実行してみましょう。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892264"/>
            <a:ext cx="9001125" cy="27432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76237" y="3866297"/>
            <a:ext cx="9393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たくさんの</a:t>
            </a:r>
            <a:r>
              <a:rPr lang="en-US" altLang="ja-JP" dirty="0" smtClean="0"/>
              <a:t>Error</a:t>
            </a:r>
            <a:r>
              <a:rPr kumimoji="1" lang="ja-JP" altLang="en-US" dirty="0" smtClean="0"/>
              <a:t>が起きました。それは</a:t>
            </a:r>
            <a:r>
              <a:rPr lang="en-US" altLang="ja-JP" dirty="0" smtClean="0"/>
              <a:t>Game</a:t>
            </a:r>
            <a:r>
              <a:rPr kumimoji="1" lang="ja-JP" altLang="en-US" dirty="0" smtClean="0"/>
              <a:t>の環境を整えましたが</a:t>
            </a:r>
            <a:r>
              <a:rPr lang="ja-JP" altLang="en-US" dirty="0" smtClean="0"/>
              <a:t>その環境を動かすための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ja-JP" altLang="en-US" b="1" dirty="0" smtClean="0"/>
              <a:t>ＤｉｒｅｃｔＸ</a:t>
            </a:r>
            <a:r>
              <a:rPr lang="en-US" altLang="ja-JP" b="1" dirty="0"/>
              <a:t>11</a:t>
            </a:r>
            <a:r>
              <a:rPr lang="ja-JP" altLang="en-US" b="1" dirty="0" smtClean="0"/>
              <a:t>ＳＤＫ</a:t>
            </a:r>
            <a:r>
              <a:rPr lang="ja-JP" altLang="en-US" dirty="0" smtClean="0"/>
              <a:t>」を環境下に入れていないからです。ＳＤＫの意味は下記の通りになります。</a:t>
            </a:r>
            <a:endParaRPr lang="en-US" altLang="ja-JP" dirty="0" smtClean="0"/>
          </a:p>
          <a:p>
            <a:r>
              <a:rPr lang="ja-JP" altLang="en-US" dirty="0" smtClean="0"/>
              <a:t>このプログラムはＤｉｒｅｃｔＸ１１で動いています。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94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" y="739775"/>
            <a:ext cx="4876800" cy="2914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テキスト ボックス 2"/>
          <p:cNvSpPr txBox="1"/>
          <p:nvPr/>
        </p:nvSpPr>
        <p:spPr>
          <a:xfrm>
            <a:off x="0" y="0"/>
            <a:ext cx="4350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・ＤｉｒｅｃｔＸなどの環境を整えよう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smtClean="0"/>
              <a:t>project</a:t>
            </a:r>
            <a:r>
              <a:rPr lang="ja-JP" altLang="en-US" smtClean="0"/>
              <a:t>の</a:t>
            </a:r>
            <a:r>
              <a:rPr lang="en-US" altLang="ja-JP" smtClean="0"/>
              <a:t>P</a:t>
            </a:r>
            <a:r>
              <a:rPr lang="en-US" altLang="ja-JP"/>
              <a:t>U</a:t>
            </a:r>
            <a:r>
              <a:rPr lang="en-US" altLang="ja-JP" smtClean="0"/>
              <a:t>G</a:t>
            </a:r>
            <a:r>
              <a:rPr lang="ja-JP" altLang="en-US" smtClean="0"/>
              <a:t>の</a:t>
            </a:r>
            <a:r>
              <a:rPr lang="en-US" altLang="ja-JP" dirty="0" smtClean="0"/>
              <a:t>Property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しましょう。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64" y="739775"/>
            <a:ext cx="6891173" cy="5127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237172" y="5880100"/>
            <a:ext cx="111136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P</a:t>
            </a:r>
            <a:r>
              <a:rPr lang="en-US" altLang="ja-JP" smtClean="0"/>
              <a:t>CGProperty</a:t>
            </a:r>
            <a:r>
              <a:rPr lang="ja-JP" altLang="en-US" dirty="0" smtClean="0"/>
              <a:t>の「全般」の「文字セット」を</a:t>
            </a:r>
            <a:r>
              <a:rPr lang="ja-JP" altLang="ja-JP" b="1" dirty="0" smtClean="0"/>
              <a:t>Unicode</a:t>
            </a:r>
            <a:r>
              <a:rPr lang="ja-JP" altLang="en-US" dirty="0" smtClean="0"/>
              <a:t>にします。</a:t>
            </a:r>
            <a:endParaRPr lang="en-US" altLang="ja-JP" dirty="0" smtClean="0"/>
          </a:p>
          <a:p>
            <a:r>
              <a:rPr kumimoji="1" lang="ja-JP" altLang="en-US" dirty="0" smtClean="0"/>
              <a:t>英語や日本語等の１文字をどのような情報として保存するかという種類があり、今回は</a:t>
            </a:r>
            <a:r>
              <a:rPr lang="ja-JP" altLang="ja-JP" dirty="0" smtClean="0"/>
              <a:t>Unicode</a:t>
            </a:r>
            <a:r>
              <a:rPr lang="ja-JP" altLang="en-US" dirty="0" smtClean="0"/>
              <a:t>に設定しています。</a:t>
            </a:r>
            <a:endParaRPr lang="en-US" altLang="ja-JP" dirty="0" smtClean="0"/>
          </a:p>
          <a:p>
            <a:r>
              <a:rPr kumimoji="1" lang="ja-JP" altLang="en-US" dirty="0"/>
              <a:t>文字</a:t>
            </a:r>
            <a:r>
              <a:rPr kumimoji="1" lang="ja-JP" altLang="en-US" dirty="0" smtClean="0"/>
              <a:t>の種類も後で説明します。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2400300" y="1714500"/>
            <a:ext cx="3162300" cy="41529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3574968" y="2018229"/>
            <a:ext cx="3572746" cy="384917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45802" y="3328987"/>
            <a:ext cx="407484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000" smtClean="0"/>
              <a:t>ACG</a:t>
            </a:r>
            <a:endParaRPr kumimoji="1" lang="ja-JP" altLang="en-US" sz="1000"/>
          </a:p>
        </p:txBody>
      </p:sp>
      <p:sp>
        <p:nvSpPr>
          <p:cNvPr id="9" name="正方形/長方形 8"/>
          <p:cNvSpPr/>
          <p:nvPr/>
        </p:nvSpPr>
        <p:spPr>
          <a:xfrm>
            <a:off x="5198264" y="739775"/>
            <a:ext cx="224636" cy="1431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602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5273" y="80746"/>
            <a:ext cx="42547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・ＤｉｒｅｃｔＸ</a:t>
            </a:r>
            <a:r>
              <a:rPr lang="ja-JP" altLang="en-US" dirty="0" smtClean="0"/>
              <a:t>を</a:t>
            </a:r>
            <a:r>
              <a:rPr lang="en-US" altLang="ja-JP" dirty="0" smtClean="0"/>
              <a:t>Link</a:t>
            </a:r>
            <a:r>
              <a:rPr lang="ja-JP" altLang="en-US" dirty="0" smtClean="0"/>
              <a:t>する</a:t>
            </a:r>
            <a:endParaRPr lang="ja-JP" altLang="en-US" dirty="0"/>
          </a:p>
          <a:p>
            <a:r>
              <a:rPr lang="ja-JP" altLang="en-US" dirty="0" smtClean="0"/>
              <a:t>　引き続き「</a:t>
            </a:r>
            <a:r>
              <a:rPr lang="ja-JP" altLang="en-US" dirty="0"/>
              <a:t>ＶＣ</a:t>
            </a:r>
            <a:r>
              <a:rPr lang="en-US" altLang="ja-JP" dirty="0"/>
              <a:t>++</a:t>
            </a:r>
            <a:r>
              <a:rPr lang="ja-JP" altLang="en-US" dirty="0"/>
              <a:t>ディレクトリ</a:t>
            </a:r>
            <a:r>
              <a:rPr lang="ja-JP" altLang="en-US" dirty="0" smtClean="0"/>
              <a:t>」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します</a:t>
            </a:r>
            <a:r>
              <a:rPr lang="ja-JP" altLang="en-US" dirty="0"/>
              <a:t>。</a:t>
            </a:r>
          </a:p>
        </p:txBody>
      </p:sp>
      <p:pic>
        <p:nvPicPr>
          <p:cNvPr id="12295" name="Picture 7" descr="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3498849"/>
            <a:ext cx="6661150" cy="140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6" name="Line 8"/>
          <p:cNvSpPr>
            <a:spLocks noChangeShapeType="1"/>
          </p:cNvSpPr>
          <p:nvPr/>
        </p:nvSpPr>
        <p:spPr bwMode="auto">
          <a:xfrm flipH="1" flipV="1">
            <a:off x="7048500" y="4102100"/>
            <a:ext cx="304800" cy="3810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23151" y="3062287"/>
            <a:ext cx="39068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「</a:t>
            </a:r>
            <a:r>
              <a:rPr lang="ja-JP" altLang="en-US" dirty="0" smtClean="0"/>
              <a:t>インクルードディレクトリ」を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する</a:t>
            </a:r>
            <a:r>
              <a:rPr lang="ja-JP" altLang="en-US" dirty="0"/>
              <a:t>と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485775" y="4999033"/>
            <a:ext cx="46663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赤い矢印のところ</a:t>
            </a:r>
            <a:r>
              <a:rPr lang="ja-JP" altLang="en-US" dirty="0" smtClean="0"/>
              <a:t>に</a:t>
            </a:r>
            <a:r>
              <a:rPr lang="en-US" altLang="ja-JP" dirty="0" smtClean="0"/>
              <a:t>Icon</a:t>
            </a:r>
            <a:r>
              <a:rPr lang="ja-JP" altLang="en-US" dirty="0" smtClean="0"/>
              <a:t>が</a:t>
            </a:r>
            <a:r>
              <a:rPr lang="ja-JP" altLang="en-US" dirty="0"/>
              <a:t>表示される</a:t>
            </a:r>
            <a:r>
              <a:rPr lang="ja-JP" altLang="en-US" dirty="0" smtClean="0"/>
              <a:t>ので</a:t>
            </a:r>
            <a:r>
              <a:rPr lang="en-US" altLang="ja-JP" dirty="0" smtClean="0"/>
              <a:t>Click</a:t>
            </a:r>
            <a:endParaRPr lang="ja-JP" altLang="en-US" dirty="0"/>
          </a:p>
        </p:txBody>
      </p:sp>
      <p:pic>
        <p:nvPicPr>
          <p:cNvPr id="12299" name="Picture 11" descr="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" y="5487985"/>
            <a:ext cx="3478213" cy="266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85775" y="5878511"/>
            <a:ext cx="26805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編集</a:t>
            </a:r>
            <a:r>
              <a:rPr lang="en-US" altLang="ja-JP" dirty="0"/>
              <a:t>…</a:t>
            </a:r>
            <a:r>
              <a:rPr lang="ja-JP" altLang="en-US" dirty="0"/>
              <a:t>が出てくる</a:t>
            </a:r>
            <a:r>
              <a:rPr lang="ja-JP" altLang="en-US" dirty="0" smtClean="0"/>
              <a:t>ので</a:t>
            </a:r>
            <a:r>
              <a:rPr lang="en-US" altLang="ja-JP" dirty="0" smtClean="0"/>
              <a:t>Click</a:t>
            </a:r>
            <a:endParaRPr lang="ja-JP" altLang="en-US" dirty="0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457200" y="6369049"/>
            <a:ext cx="28644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すると・・・。次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Page</a:t>
            </a:r>
            <a:r>
              <a:rPr lang="ja-JP" altLang="en-US" dirty="0" smtClean="0"/>
              <a:t>に</a:t>
            </a:r>
            <a:r>
              <a:rPr lang="ja-JP" altLang="en-US" dirty="0"/>
              <a:t>進む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0" y="796924"/>
            <a:ext cx="8782050" cy="2162175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323151" y="803831"/>
            <a:ext cx="199236" cy="1558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74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0800" y="18367"/>
            <a:ext cx="22589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・ＤｉｒｅｃｔＸ</a:t>
            </a:r>
            <a:r>
              <a:rPr lang="ja-JP" altLang="en-US" dirty="0" smtClean="0"/>
              <a:t>を</a:t>
            </a:r>
            <a:r>
              <a:rPr lang="en-US" altLang="ja-JP" dirty="0" smtClean="0"/>
              <a:t>Link</a:t>
            </a:r>
            <a:r>
              <a:rPr lang="ja-JP" altLang="en-US" dirty="0" smtClean="0"/>
              <a:t>する</a:t>
            </a:r>
            <a:r>
              <a:rPr lang="ja-JP" altLang="en-US" dirty="0"/>
              <a:t>２</a:t>
            </a:r>
          </a:p>
        </p:txBody>
      </p:sp>
      <p:pic>
        <p:nvPicPr>
          <p:cNvPr id="13317" name="Picture 5" descr="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92112"/>
            <a:ext cx="4992688" cy="412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643212" y="1365250"/>
            <a:ext cx="3923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$(DXSDK_DIR)Include</a:t>
            </a:r>
            <a:r>
              <a:rPr lang="ja-JP" altLang="en-US" dirty="0" smtClean="0"/>
              <a:t>」を</a:t>
            </a:r>
            <a:r>
              <a:rPr lang="ja-JP" altLang="en-US" dirty="0"/>
              <a:t>打ちましょう。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90500" y="4583669"/>
            <a:ext cx="6335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次</a:t>
            </a:r>
            <a:r>
              <a:rPr lang="ja-JP" altLang="en-US" dirty="0" smtClean="0"/>
              <a:t>に</a:t>
            </a:r>
            <a:endParaRPr lang="ja-JP" altLang="en-US" dirty="0"/>
          </a:p>
        </p:txBody>
      </p:sp>
      <p:pic>
        <p:nvPicPr>
          <p:cNvPr id="13322" name="Picture 10" descr="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4975225"/>
            <a:ext cx="4953000" cy="1120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44486" y="5486401"/>
            <a:ext cx="4838701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6039645" y="3871694"/>
            <a:ext cx="49183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/>
              <a:t>同じような工程</a:t>
            </a:r>
            <a:r>
              <a:rPr lang="ja-JP" altLang="en-US" dirty="0" smtClean="0"/>
              <a:t>を「ライブラリディレクトリ」にも行い</a:t>
            </a:r>
            <a:endParaRPr lang="en-US" altLang="ja-JP" dirty="0" smtClean="0"/>
          </a:p>
          <a:p>
            <a:r>
              <a:rPr lang="en-US" altLang="ja-JP" dirty="0" smtClean="0"/>
              <a:t>$(DXSDK_DIR)Lib\x86</a:t>
            </a:r>
            <a:r>
              <a:rPr lang="ja-JP" altLang="en-US" dirty="0" smtClean="0"/>
              <a:t>を</a:t>
            </a:r>
            <a:r>
              <a:rPr lang="ja-JP" altLang="en-US" dirty="0"/>
              <a:t>打ちましょう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8383396" y="31067"/>
            <a:ext cx="398308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ja-JP" altLang="en-US" dirty="0" smtClean="0"/>
              <a:t>参考</a:t>
            </a:r>
            <a:r>
              <a:rPr lang="en-US" altLang="ja-JP" dirty="0" smtClean="0"/>
              <a:t>Site</a:t>
            </a:r>
            <a:r>
              <a:rPr lang="ja-JP" altLang="en-US" dirty="0" smtClean="0"/>
              <a:t>と</a:t>
            </a:r>
            <a:r>
              <a:rPr lang="ja-JP" altLang="en-US" dirty="0"/>
              <a:t>して</a:t>
            </a:r>
          </a:p>
          <a:p>
            <a:r>
              <a:rPr lang="en-US" altLang="ja-JP" dirty="0"/>
              <a:t>http://yun.cup.com/directx11001.html</a:t>
            </a:r>
          </a:p>
          <a:p>
            <a:endParaRPr lang="en-US" altLang="ja-JP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702563" y="1117601"/>
            <a:ext cx="4940649" cy="46989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5195890" y="4583669"/>
            <a:ext cx="1687510" cy="101703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90500" y="6334461"/>
            <a:ext cx="873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Ｆ５を押して再度実行してみよう。</a:t>
            </a:r>
            <a:r>
              <a:rPr lang="en-US" altLang="ja-JP" dirty="0" smtClean="0"/>
              <a:t>Error</a:t>
            </a:r>
            <a:r>
              <a:rPr kumimoji="1" lang="ja-JP" altLang="en-US" dirty="0" smtClean="0"/>
              <a:t>なければ一瞬</a:t>
            </a:r>
            <a:r>
              <a:rPr lang="en-US" altLang="ja-JP" dirty="0" smtClean="0"/>
              <a:t>Window</a:t>
            </a:r>
            <a:r>
              <a:rPr kumimoji="1" lang="ja-JP" altLang="en-US" dirty="0" smtClean="0"/>
              <a:t>が出ますがすぐに消えます。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641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0" y="0"/>
            <a:ext cx="3385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・Ｄ</a:t>
            </a:r>
            <a:r>
              <a:rPr lang="en-US" altLang="ja-JP" dirty="0"/>
              <a:t>Drive</a:t>
            </a:r>
            <a:r>
              <a:rPr kumimoji="1" lang="ja-JP" altLang="en-US" dirty="0" smtClean="0"/>
              <a:t>に</a:t>
            </a:r>
            <a:r>
              <a:rPr lang="en-US" altLang="ja-JP" dirty="0" smtClean="0"/>
              <a:t>test Folder</a:t>
            </a:r>
            <a:r>
              <a:rPr kumimoji="1" lang="ja-JP" altLang="en-US" dirty="0" smtClean="0"/>
              <a:t>を作成しよう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35900" y="241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83" y="804862"/>
            <a:ext cx="3776817" cy="2090738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 flipV="1">
            <a:off x="1473200" y="2255282"/>
            <a:ext cx="270591" cy="1054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927" y="1334403"/>
            <a:ext cx="5112105" cy="486410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97579" y="3467100"/>
            <a:ext cx="3462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①Ｄ</a:t>
            </a:r>
            <a:r>
              <a:rPr lang="en-US" altLang="ja-JP" dirty="0"/>
              <a:t>Drive</a:t>
            </a:r>
            <a:r>
              <a:rPr kumimoji="1" lang="ja-JP" altLang="en-US" dirty="0" smtClean="0"/>
              <a:t>を開いて何も無い場所を</a:t>
            </a:r>
            <a:endParaRPr kumimoji="1" lang="en-US" altLang="ja-JP" dirty="0" smtClean="0"/>
          </a:p>
          <a:p>
            <a:r>
              <a:rPr lang="en-US" altLang="ja-JP" dirty="0"/>
              <a:t>Mouse</a:t>
            </a:r>
            <a:r>
              <a:rPr kumimoji="1" lang="ja-JP" altLang="en-US" dirty="0" smtClean="0"/>
              <a:t>の右</a:t>
            </a:r>
            <a:r>
              <a:rPr lang="en-US" altLang="ja-JP" dirty="0"/>
              <a:t>Click</a:t>
            </a:r>
            <a:r>
              <a:rPr kumimoji="1" lang="ja-JP" altLang="en-US" dirty="0" smtClean="0"/>
              <a:t>すると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37927" y="688072"/>
            <a:ext cx="6590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①こんな感じの</a:t>
            </a:r>
            <a:r>
              <a:rPr lang="en-US" altLang="ja-JP" dirty="0"/>
              <a:t>Window</a:t>
            </a:r>
            <a:r>
              <a:rPr kumimoji="1" lang="ja-JP" altLang="en-US" dirty="0" smtClean="0"/>
              <a:t>が出るので「新規作成」に</a:t>
            </a:r>
            <a:r>
              <a:rPr lang="en-US" altLang="ja-JP" dirty="0"/>
              <a:t>Mouse</a:t>
            </a:r>
            <a:r>
              <a:rPr kumimoji="1" lang="ja-JP" altLang="en-US" dirty="0" smtClean="0"/>
              <a:t>を近づけ</a:t>
            </a:r>
            <a:endParaRPr kumimoji="1" lang="en-US" altLang="ja-JP" dirty="0" smtClean="0"/>
          </a:p>
          <a:p>
            <a:r>
              <a:rPr lang="en-US" altLang="ja-JP" dirty="0"/>
              <a:t>Folder</a:t>
            </a:r>
            <a:r>
              <a:rPr lang="ja-JP" altLang="en-US" dirty="0" smtClean="0"/>
              <a:t>を</a:t>
            </a:r>
            <a:r>
              <a:rPr lang="en-US" altLang="ja-JP" dirty="0"/>
              <a:t>Click</a:t>
            </a:r>
            <a:r>
              <a:rPr lang="ja-JP" altLang="en-US" dirty="0" smtClean="0"/>
              <a:t>しましょう。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4837927" y="6330434"/>
            <a:ext cx="4371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③</a:t>
            </a:r>
            <a:r>
              <a:rPr lang="en-US" altLang="ja-JP" dirty="0"/>
              <a:t> Folder</a:t>
            </a:r>
            <a:r>
              <a:rPr lang="ja-JP" altLang="en-US" dirty="0" smtClean="0"/>
              <a:t>名はとりあえず「</a:t>
            </a:r>
            <a:r>
              <a:rPr lang="en-US" altLang="ja-JP" dirty="0" smtClean="0"/>
              <a:t>test</a:t>
            </a:r>
            <a:r>
              <a:rPr lang="ja-JP" altLang="en-US" dirty="0" smtClean="0"/>
              <a:t>」にしましょう。</a:t>
            </a:r>
            <a:endParaRPr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4266469" y="2218214"/>
            <a:ext cx="432531" cy="370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45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44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Microsoft Visual Studio 2010</a:t>
            </a:r>
            <a:r>
              <a:rPr lang="ja-JP" altLang="en-US" dirty="0" smtClean="0"/>
              <a:t>を立ち上げよう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545" y="658297"/>
            <a:ext cx="2638425" cy="5667375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>
            <a:off x="2362200" y="1333500"/>
            <a:ext cx="1041400" cy="45974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11025" y="886382"/>
            <a:ext cx="196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①</a:t>
            </a:r>
            <a:r>
              <a:rPr lang="en-US" altLang="ja-JP" dirty="0"/>
              <a:t> </a:t>
            </a:r>
            <a:r>
              <a:rPr lang="en-US" altLang="ja-JP" dirty="0" err="1" smtClean="0"/>
              <a:t>StartIcon</a:t>
            </a:r>
            <a:r>
              <a:rPr kumimoji="1" lang="ja-JP" altLang="en-US" dirty="0" smtClean="0"/>
              <a:t>に</a:t>
            </a:r>
            <a:r>
              <a:rPr lang="en-US" altLang="ja-JP" dirty="0"/>
              <a:t>Click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5931970" y="1068945"/>
            <a:ext cx="1148280" cy="1344055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94325" y="619681"/>
            <a:ext cx="37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②</a:t>
            </a:r>
            <a:r>
              <a:rPr lang="en-US" altLang="ja-JP" dirty="0" smtClean="0"/>
              <a:t> Microsoft Visual Studio 2010</a:t>
            </a:r>
            <a:r>
              <a:rPr lang="ja-JP" altLang="en-US" dirty="0" smtClean="0"/>
              <a:t>を</a:t>
            </a:r>
            <a:r>
              <a:rPr lang="en-US" altLang="ja-JP" dirty="0"/>
              <a:t>Click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6037983" y="2878696"/>
            <a:ext cx="1188317" cy="2341004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863315" y="2232365"/>
            <a:ext cx="529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②が見つからない場合は「全てのプログラム</a:t>
            </a:r>
            <a:r>
              <a:rPr lang="ja-JP" altLang="en-US" dirty="0"/>
              <a:t>」</a:t>
            </a:r>
            <a:r>
              <a:rPr kumimoji="1" lang="ja-JP" altLang="en-US" dirty="0" smtClean="0"/>
              <a:t>から</a:t>
            </a:r>
            <a:endParaRPr kumimoji="1" lang="en-US" altLang="ja-JP" dirty="0" smtClean="0"/>
          </a:p>
          <a:p>
            <a:r>
              <a:rPr lang="en-US" altLang="ja-JP" dirty="0" smtClean="0"/>
              <a:t>Microsoft Visual Studio 2010</a:t>
            </a:r>
            <a:r>
              <a:rPr lang="ja-JP" altLang="en-US" dirty="0" smtClean="0"/>
              <a:t>を探して</a:t>
            </a:r>
            <a:r>
              <a:rPr lang="en-US" altLang="ja-JP" dirty="0"/>
              <a:t>Click</a:t>
            </a:r>
            <a:r>
              <a:rPr lang="ja-JP" altLang="en-US" dirty="0" smtClean="0"/>
              <a:t>しましょう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902" y="2914694"/>
            <a:ext cx="25431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3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10502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/>
              <a:t> Project</a:t>
            </a:r>
            <a:r>
              <a:rPr kumimoji="1" lang="ja-JP" altLang="en-US" dirty="0" smtClean="0"/>
              <a:t>を作ろう</a:t>
            </a:r>
            <a:endParaRPr kumimoji="1"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dirty="0"/>
              <a:t> File </a:t>
            </a:r>
            <a:r>
              <a:rPr lang="ja-JP" altLang="en-US" dirty="0" smtClean="0"/>
              <a:t>」を</a:t>
            </a:r>
            <a:r>
              <a:rPr lang="en-US" altLang="ja-JP" dirty="0"/>
              <a:t>Click</a:t>
            </a:r>
            <a:r>
              <a:rPr lang="ja-JP" altLang="en-US" dirty="0" smtClean="0"/>
              <a:t>すると</a:t>
            </a:r>
            <a:r>
              <a:rPr lang="en-US" altLang="ja-JP" dirty="0"/>
              <a:t>Window</a:t>
            </a:r>
            <a:r>
              <a:rPr lang="ja-JP" altLang="en-US" dirty="0" smtClean="0"/>
              <a:t>が出てきます。「新規作成」に</a:t>
            </a:r>
            <a:r>
              <a:rPr lang="en-US" altLang="ja-JP" dirty="0"/>
              <a:t>Cursor</a:t>
            </a:r>
            <a:r>
              <a:rPr lang="ja-JP" altLang="en-US" dirty="0" smtClean="0"/>
              <a:t>を近づけると横に</a:t>
            </a:r>
            <a:r>
              <a:rPr lang="en-US" altLang="ja-JP" dirty="0"/>
              <a:t>Window</a:t>
            </a:r>
            <a:r>
              <a:rPr lang="ja-JP" altLang="en-US" dirty="0" smtClean="0"/>
              <a:t>が出てきますので</a:t>
            </a:r>
            <a:endParaRPr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lang="en-US" altLang="ja-JP" dirty="0"/>
              <a:t> Project </a:t>
            </a:r>
            <a:r>
              <a:rPr kumimoji="1" lang="ja-JP" altLang="en-US" dirty="0" smtClean="0"/>
              <a:t>」を</a:t>
            </a:r>
            <a:r>
              <a:rPr lang="en-US" altLang="ja-JP" dirty="0"/>
              <a:t>Click</a:t>
            </a:r>
            <a:r>
              <a:rPr kumimoji="1" lang="ja-JP" altLang="en-US" dirty="0" smtClean="0"/>
              <a:t>しましょう。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70000"/>
            <a:ext cx="12115800" cy="3810000"/>
          </a:xfrm>
          <a:prstGeom prst="rect">
            <a:avLst/>
          </a:prstGeom>
        </p:spPr>
      </p:pic>
      <p:cxnSp>
        <p:nvCxnSpPr>
          <p:cNvPr id="4" name="直線矢印コネクタ 3"/>
          <p:cNvCxnSpPr/>
          <p:nvPr/>
        </p:nvCxnSpPr>
        <p:spPr>
          <a:xfrm flipH="1">
            <a:off x="685800" y="1066800"/>
            <a:ext cx="381000" cy="4064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 flipV="1">
            <a:off x="1803400" y="1866900"/>
            <a:ext cx="342900" cy="4445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 flipV="1">
            <a:off x="5405257" y="1847850"/>
            <a:ext cx="462143" cy="46355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956300" y="2126734"/>
            <a:ext cx="6254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/>
              <a:t>Click</a:t>
            </a:r>
            <a:endParaRPr kumimoji="1" lang="ja-JP" altLang="en-US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76847" y="900668"/>
            <a:ext cx="6254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/>
              <a:t>Click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20991" y="111155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/>
              <a:t>カーソル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7184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8" y="775732"/>
            <a:ext cx="5752300" cy="5002768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0" y="0"/>
            <a:ext cx="6688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/>
              <a:t> Project</a:t>
            </a:r>
            <a:r>
              <a:rPr lang="ja-JP" altLang="en-US" dirty="0" smtClean="0"/>
              <a:t>を作ろう</a:t>
            </a:r>
            <a:endParaRPr lang="en-US" altLang="ja-JP" dirty="0" smtClean="0"/>
          </a:p>
          <a:p>
            <a:r>
              <a:rPr lang="ja-JP" altLang="en-US" dirty="0" smtClean="0"/>
              <a:t>「全般」を</a:t>
            </a:r>
            <a:r>
              <a:rPr lang="en-US" altLang="ja-JP" dirty="0"/>
              <a:t>Click</a:t>
            </a:r>
            <a:r>
              <a:rPr lang="ja-JP" altLang="en-US" dirty="0" smtClean="0"/>
              <a:t>し「空のプロジェクト」を</a:t>
            </a:r>
            <a:r>
              <a:rPr lang="en-US" altLang="ja-JP" dirty="0"/>
              <a:t>Click</a:t>
            </a:r>
            <a:r>
              <a:rPr lang="ja-JP" altLang="en-US" dirty="0" smtClean="0"/>
              <a:t>して選択状態にしましょう。</a:t>
            </a:r>
            <a:endParaRPr lang="en-US" altLang="ja-JP" dirty="0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546100" y="646331"/>
            <a:ext cx="12237" cy="158886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2390482" y="646331"/>
            <a:ext cx="26684" cy="688458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1215174" y="4000500"/>
            <a:ext cx="270726" cy="495816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33947" y="3543300"/>
            <a:ext cx="25170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/>
              <a:t>名前</a:t>
            </a:r>
            <a:r>
              <a:rPr lang="ja-JP" altLang="en-US" b="1" smtClean="0"/>
              <a:t>は</a:t>
            </a:r>
            <a:r>
              <a:rPr lang="ja-JP" altLang="en-US" b="1" smtClean="0"/>
              <a:t>「</a:t>
            </a:r>
            <a:r>
              <a:rPr lang="en-US" altLang="ja-JP" b="1" smtClean="0"/>
              <a:t>P</a:t>
            </a:r>
            <a:r>
              <a:rPr lang="en-US" altLang="ja-JP" b="1"/>
              <a:t>U</a:t>
            </a:r>
            <a:r>
              <a:rPr lang="en-US" altLang="ja-JP" b="1" smtClean="0"/>
              <a:t>G</a:t>
            </a:r>
            <a:r>
              <a:rPr lang="ja-JP" altLang="en-US" b="1" dirty="0" smtClean="0"/>
              <a:t>」にします。</a:t>
            </a:r>
            <a:endParaRPr kumimoji="1" lang="ja-JP" altLang="en-US" b="1" dirty="0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3441700" y="5067300"/>
            <a:ext cx="952500" cy="105410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212877" y="6147832"/>
            <a:ext cx="19367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ここ</a:t>
            </a:r>
            <a:r>
              <a:rPr lang="en-US" altLang="ja-JP" dirty="0"/>
              <a:t>Click</a:t>
            </a:r>
            <a:r>
              <a:rPr kumimoji="1" lang="ja-JP" altLang="en-US" b="1" dirty="0" smtClean="0"/>
              <a:t>すると・・・</a:t>
            </a:r>
            <a:endParaRPr kumimoji="1" lang="ja-JP" altLang="en-US" b="1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247" y="2692484"/>
            <a:ext cx="5566485" cy="3086016"/>
          </a:xfrm>
          <a:prstGeom prst="rect">
            <a:avLst/>
          </a:prstGeom>
        </p:spPr>
      </p:pic>
      <p:cxnSp>
        <p:nvCxnSpPr>
          <p:cNvPr id="24" name="直線矢印コネクタ 23"/>
          <p:cNvCxnSpPr/>
          <p:nvPr/>
        </p:nvCxnSpPr>
        <p:spPr>
          <a:xfrm>
            <a:off x="7721600" y="2413000"/>
            <a:ext cx="284088" cy="1499632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6486247" y="1734234"/>
            <a:ext cx="4518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Project</a:t>
            </a:r>
            <a:r>
              <a:rPr kumimoji="1" lang="ja-JP" altLang="en-US" dirty="0" smtClean="0"/>
              <a:t>の場所をＤ</a:t>
            </a:r>
            <a:r>
              <a:rPr lang="en-US" altLang="ja-JP" dirty="0"/>
              <a:t>Drive</a:t>
            </a:r>
            <a:r>
              <a:rPr kumimoji="1" lang="ja-JP" altLang="en-US" dirty="0" smtClean="0"/>
              <a:t>の</a:t>
            </a:r>
            <a:r>
              <a:rPr lang="ja-JP" altLang="en-US" dirty="0"/>
              <a:t>「</a:t>
            </a:r>
            <a:r>
              <a:rPr kumimoji="1" lang="en-US" altLang="ja-JP" dirty="0" err="1" smtClean="0"/>
              <a:t>tset</a:t>
            </a:r>
            <a:r>
              <a:rPr kumimoji="1" lang="ja-JP" altLang="en-US" dirty="0" smtClean="0"/>
              <a:t>」をクリックして</a:t>
            </a:r>
            <a:endParaRPr kumimoji="1" lang="en-US" altLang="ja-JP" dirty="0" smtClean="0"/>
          </a:p>
          <a:p>
            <a:r>
              <a:rPr lang="ja-JP" altLang="en-US" dirty="0" smtClean="0"/>
              <a:t>「フォルダーの選択」を</a:t>
            </a:r>
            <a:r>
              <a:rPr lang="en-US" altLang="ja-JP" dirty="0"/>
              <a:t>Click</a:t>
            </a:r>
            <a:r>
              <a:rPr lang="ja-JP" altLang="en-US" dirty="0" smtClean="0"/>
              <a:t>しましょう。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4727729" y="3912632"/>
            <a:ext cx="1758518" cy="945636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4384359" y="4235492"/>
            <a:ext cx="239681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こんなウィンドウが出る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91572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247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・確認してから作成</a:t>
            </a:r>
            <a:r>
              <a:rPr lang="en-US" altLang="ja-JP" dirty="0"/>
              <a:t>Start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3" y="473075"/>
            <a:ext cx="7138988" cy="4922911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H="1" flipV="1">
            <a:off x="5349582" y="1080789"/>
            <a:ext cx="2765718" cy="1141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8204200" y="907534"/>
            <a:ext cx="27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空の</a:t>
            </a:r>
            <a:r>
              <a:rPr lang="en-US" altLang="ja-JP" dirty="0"/>
              <a:t>Project</a:t>
            </a:r>
            <a:r>
              <a:rPr kumimoji="1" lang="ja-JP" altLang="en-US" dirty="0" smtClean="0"/>
              <a:t>になってるか？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204200" y="1796534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名前</a:t>
            </a:r>
            <a:r>
              <a:rPr kumimoji="1" lang="ja-JP" altLang="en-US" smtClean="0"/>
              <a:t>は</a:t>
            </a:r>
            <a:r>
              <a:rPr lang="en-US" altLang="ja-JP" smtClean="0"/>
              <a:t>P</a:t>
            </a:r>
            <a:r>
              <a:rPr lang="en-US" altLang="ja-JP"/>
              <a:t>U</a:t>
            </a:r>
            <a:r>
              <a:rPr lang="en-US" altLang="ja-JP" smtClean="0"/>
              <a:t>G</a:t>
            </a:r>
            <a:r>
              <a:rPr kumimoji="1" lang="ja-JP" altLang="en-US" dirty="0" smtClean="0"/>
              <a:t>になってるか？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1806282" y="3054866"/>
            <a:ext cx="6397918" cy="156708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204200" y="2862947"/>
            <a:ext cx="316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場所が「</a:t>
            </a:r>
            <a:r>
              <a:rPr kumimoji="1" lang="en-US" altLang="ja-JP" dirty="0" smtClean="0"/>
              <a:t>test</a:t>
            </a:r>
            <a:r>
              <a:rPr kumimoji="1" lang="ja-JP" altLang="en-US" dirty="0" smtClean="0"/>
              <a:t>」</a:t>
            </a:r>
            <a:r>
              <a:rPr lang="ja-JP" altLang="en-US" dirty="0" smtClean="0"/>
              <a:t>になっているか？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6604722" y="4292600"/>
            <a:ext cx="1599478" cy="95735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8204200" y="4026158"/>
            <a:ext cx="371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問題ないなら「</a:t>
            </a:r>
            <a:r>
              <a:rPr lang="en-US" altLang="ja-JP" dirty="0" smtClean="0"/>
              <a:t>OK</a:t>
            </a:r>
            <a:r>
              <a:rPr lang="ja-JP" altLang="en-US" dirty="0" smtClean="0"/>
              <a:t>」を</a:t>
            </a:r>
            <a:r>
              <a:rPr lang="en-US" altLang="ja-JP" dirty="0"/>
              <a:t>Click</a:t>
            </a:r>
            <a:r>
              <a:rPr lang="ja-JP" altLang="en-US" dirty="0" smtClean="0"/>
              <a:t>しましょう！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98898" y="4342704"/>
            <a:ext cx="366814" cy="102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1603082" y="1981200"/>
            <a:ext cx="6512218" cy="241429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1236268" y="4276247"/>
            <a:ext cx="570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smtClean="0"/>
              <a:t>P</a:t>
            </a:r>
            <a:r>
              <a:rPr lang="en-US" altLang="ja-JP" sz="1200"/>
              <a:t>U</a:t>
            </a:r>
            <a:r>
              <a:rPr kumimoji="1" lang="en-US" altLang="ja-JP" sz="1200" smtClean="0"/>
              <a:t>G</a:t>
            </a:r>
            <a:endParaRPr kumimoji="1" lang="ja-JP" altLang="en-US" sz="1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1298898" y="5760232"/>
            <a:ext cx="366814" cy="102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331993" y="4759892"/>
            <a:ext cx="285007" cy="110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97298" y="4696120"/>
            <a:ext cx="570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smtClean="0"/>
              <a:t>P</a:t>
            </a:r>
            <a:r>
              <a:rPr lang="en-US" altLang="ja-JP" sz="1200"/>
              <a:t>U</a:t>
            </a:r>
            <a:r>
              <a:rPr kumimoji="1" lang="en-US" altLang="ja-JP" sz="1200" smtClean="0"/>
              <a:t>G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298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29" y="811212"/>
            <a:ext cx="933450" cy="257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テキスト ボックス 2"/>
          <p:cNvSpPr txBox="1"/>
          <p:nvPr/>
        </p:nvSpPr>
        <p:spPr>
          <a:xfrm>
            <a:off x="0" y="0"/>
            <a:ext cx="334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/>
              <a:t>test 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Folder</a:t>
            </a:r>
            <a:r>
              <a:rPr kumimoji="1" lang="ja-JP" altLang="en-US" dirty="0" smtClean="0"/>
              <a:t>の中身を確認しよう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1816100" y="927100"/>
            <a:ext cx="508000" cy="141287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221" y="1068387"/>
            <a:ext cx="1104900" cy="4191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矢印コネクタ 7"/>
          <p:cNvCxnSpPr/>
          <p:nvPr/>
        </p:nvCxnSpPr>
        <p:spPr>
          <a:xfrm>
            <a:off x="3694084" y="1346200"/>
            <a:ext cx="508000" cy="141287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82761" y="2633147"/>
            <a:ext cx="4769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誤って</a:t>
            </a:r>
            <a:r>
              <a:rPr lang="en-US" altLang="ja-JP" dirty="0" smtClean="0"/>
              <a:t>Microsoft Visual Studio</a:t>
            </a:r>
            <a:r>
              <a:rPr lang="ja-JP" altLang="en-US" dirty="0" smtClean="0"/>
              <a:t>を閉じた場合は、</a:t>
            </a:r>
            <a:endParaRPr lang="en-US" altLang="ja-JP" dirty="0" smtClean="0"/>
          </a:p>
          <a:p>
            <a:r>
              <a:rPr lang="ja-JP" altLang="en-US" dirty="0" smtClean="0"/>
              <a:t>「・・</a:t>
            </a:r>
            <a:r>
              <a:rPr lang="ja-JP" altLang="en-US" dirty="0"/>
              <a:t>・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sln</a:t>
            </a:r>
            <a:r>
              <a:rPr lang="ja-JP" altLang="en-US" dirty="0" smtClean="0"/>
              <a:t>」</a:t>
            </a:r>
            <a:r>
              <a:rPr lang="en-US" altLang="ja-JP" dirty="0"/>
              <a:t> Click</a:t>
            </a:r>
            <a:r>
              <a:rPr lang="ja-JP" altLang="en-US" dirty="0" smtClean="0"/>
              <a:t>すると</a:t>
            </a:r>
            <a:r>
              <a:rPr lang="en-US" altLang="ja-JP" dirty="0"/>
              <a:t>Project</a:t>
            </a:r>
            <a:r>
              <a:rPr lang="ja-JP" altLang="en-US" dirty="0" smtClean="0"/>
              <a:t>が開きます。</a:t>
            </a:r>
            <a:endParaRPr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13254" y="3688596"/>
            <a:ext cx="810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Project</a:t>
            </a:r>
            <a:r>
              <a:rPr kumimoji="1" lang="ja-JP" altLang="en-US" dirty="0" smtClean="0"/>
              <a:t>単位で</a:t>
            </a:r>
            <a:r>
              <a:rPr kumimoji="1" lang="en-US" altLang="ja-JP" dirty="0" smtClean="0"/>
              <a:t>Folder</a:t>
            </a:r>
            <a:r>
              <a:rPr kumimoji="1" lang="ja-JP" altLang="en-US" dirty="0" smtClean="0"/>
              <a:t>が用意され、</a:t>
            </a:r>
            <a:r>
              <a:rPr lang="en-US" altLang="ja-JP" dirty="0" smtClean="0"/>
              <a:t>program</a:t>
            </a:r>
            <a:r>
              <a:rPr kumimoji="1" lang="ja-JP" altLang="en-US" dirty="0" smtClean="0"/>
              <a:t>を打つために必要な設定が行われます。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97652" y="1145660"/>
            <a:ext cx="389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900" smtClean="0"/>
              <a:t>P</a:t>
            </a:r>
            <a:r>
              <a:rPr lang="en-US" altLang="ja-JP" sz="900"/>
              <a:t>U</a:t>
            </a:r>
            <a:r>
              <a:rPr kumimoji="1" lang="en-US" altLang="ja-JP" sz="900" smtClean="0"/>
              <a:t>G</a:t>
            </a:r>
            <a:endParaRPr kumimoji="1" lang="ja-JP" altLang="en-US" sz="900"/>
          </a:p>
        </p:txBody>
      </p:sp>
      <p:grpSp>
        <p:nvGrpSpPr>
          <p:cNvPr id="6" name="グループ化 5"/>
          <p:cNvGrpSpPr/>
          <p:nvPr/>
        </p:nvGrpSpPr>
        <p:grpSpPr>
          <a:xfrm>
            <a:off x="4345363" y="1021555"/>
            <a:ext cx="1390650" cy="790575"/>
            <a:chOff x="4345363" y="1021555"/>
            <a:chExt cx="1390650" cy="790575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5363" y="1021555"/>
              <a:ext cx="1390650" cy="7905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テキスト ボックス 15"/>
            <p:cNvSpPr txBox="1"/>
            <p:nvPr/>
          </p:nvSpPr>
          <p:spPr>
            <a:xfrm>
              <a:off x="4629149" y="1093786"/>
              <a:ext cx="1008035" cy="2308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900" smtClean="0"/>
                <a:t>P</a:t>
              </a:r>
              <a:r>
                <a:rPr lang="en-US" altLang="ja-JP" sz="900"/>
                <a:t>U</a:t>
              </a:r>
              <a:r>
                <a:rPr kumimoji="1" lang="en-US" altLang="ja-JP" sz="900" smtClean="0"/>
                <a:t>G</a:t>
              </a:r>
              <a:endParaRPr kumimoji="1" lang="ja-JP" altLang="en-US" sz="90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616448" y="1319855"/>
              <a:ext cx="100803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900" smtClean="0"/>
                <a:t>P</a:t>
              </a:r>
              <a:r>
                <a:rPr lang="en-US" altLang="ja-JP" sz="900"/>
                <a:t>U</a:t>
              </a:r>
              <a:r>
                <a:rPr kumimoji="1" lang="en-US" altLang="ja-JP" sz="900" smtClean="0"/>
                <a:t>G.sdf</a:t>
              </a:r>
              <a:endParaRPr kumimoji="1" lang="en-US" altLang="ja-JP" sz="900" smtClean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4612292" y="1513531"/>
              <a:ext cx="100803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900" smtClean="0"/>
                <a:t>P</a:t>
              </a:r>
              <a:r>
                <a:rPr lang="en-US" altLang="ja-JP" sz="900"/>
                <a:t>U</a:t>
              </a:r>
              <a:r>
                <a:rPr kumimoji="1" lang="en-US" altLang="ja-JP" sz="900" smtClean="0"/>
                <a:t>G.sln</a:t>
              </a:r>
              <a:endParaRPr kumimoji="1" lang="en-US" altLang="ja-JP" sz="900" smtClean="0"/>
            </a:p>
          </p:txBody>
        </p:sp>
      </p:grpSp>
      <p:cxnSp>
        <p:nvCxnSpPr>
          <p:cNvPr id="15" name="直線矢印コネクタ 14"/>
          <p:cNvCxnSpPr/>
          <p:nvPr/>
        </p:nvCxnSpPr>
        <p:spPr>
          <a:xfrm flipV="1">
            <a:off x="3359959" y="1714500"/>
            <a:ext cx="1313641" cy="876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/>
          <p:cNvGrpSpPr/>
          <p:nvPr/>
        </p:nvGrpSpPr>
        <p:grpSpPr>
          <a:xfrm>
            <a:off x="6516255" y="997743"/>
            <a:ext cx="2238375" cy="1914525"/>
            <a:chOff x="6516255" y="997743"/>
            <a:chExt cx="2238375" cy="1914525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6255" y="997743"/>
              <a:ext cx="2238375" cy="19145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テキスト ボックス 20"/>
            <p:cNvSpPr txBox="1"/>
            <p:nvPr/>
          </p:nvSpPr>
          <p:spPr>
            <a:xfrm>
              <a:off x="6749241" y="1027012"/>
              <a:ext cx="100803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000" smtClean="0"/>
                <a:t>P</a:t>
              </a:r>
              <a:r>
                <a:rPr lang="en-US" altLang="ja-JP" sz="1000"/>
                <a:t>U</a:t>
              </a:r>
              <a:r>
                <a:rPr lang="en-US" altLang="ja-JP" sz="1000" smtClean="0"/>
                <a:t>G.vcxproj</a:t>
              </a:r>
              <a:endParaRPr kumimoji="1" lang="en-US" altLang="ja-JP" sz="1000" smtClean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6749241" y="1230242"/>
              <a:ext cx="131525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000" smtClean="0"/>
                <a:t>P</a:t>
              </a:r>
              <a:r>
                <a:rPr lang="en-US" altLang="ja-JP" sz="1000"/>
                <a:t>U</a:t>
              </a:r>
              <a:r>
                <a:rPr lang="en-US" altLang="ja-JP" sz="1000" smtClean="0"/>
                <a:t>G.vcxproj.filters</a:t>
              </a:r>
              <a:endParaRPr kumimoji="1" lang="en-US" altLang="ja-JP" sz="1000" smtClean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6778566" y="1423461"/>
              <a:ext cx="131525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000" smtClean="0"/>
                <a:t>P</a:t>
              </a:r>
              <a:r>
                <a:rPr lang="en-US" altLang="ja-JP" sz="1000"/>
                <a:t>U</a:t>
              </a:r>
              <a:r>
                <a:rPr lang="en-US" altLang="ja-JP" sz="1000" smtClean="0"/>
                <a:t>G.vcxproj.user</a:t>
              </a:r>
              <a:endParaRPr kumimoji="1" lang="en-US" altLang="ja-JP" sz="1000" smtClean="0"/>
            </a:p>
          </p:txBody>
        </p:sp>
      </p:grpSp>
      <p:cxnSp>
        <p:nvCxnSpPr>
          <p:cNvPr id="10" name="直線矢印コネクタ 9"/>
          <p:cNvCxnSpPr/>
          <p:nvPr/>
        </p:nvCxnSpPr>
        <p:spPr>
          <a:xfrm flipV="1">
            <a:off x="5371292" y="1181100"/>
            <a:ext cx="1029508" cy="23813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014791" y="2070100"/>
            <a:ext cx="426379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ここに</a:t>
            </a:r>
            <a:r>
              <a:rPr lang="en-US" altLang="ja-JP" dirty="0"/>
              <a:t>Program</a:t>
            </a:r>
            <a:r>
              <a:rPr kumimoji="1" lang="ja-JP" altLang="en-US" dirty="0" smtClean="0"/>
              <a:t>の</a:t>
            </a:r>
            <a:r>
              <a:rPr lang="en-US" altLang="ja-JP" dirty="0"/>
              <a:t>Data</a:t>
            </a:r>
            <a:r>
              <a:rPr kumimoji="1" lang="ja-JP" altLang="en-US" dirty="0" smtClean="0"/>
              <a:t>や</a:t>
            </a:r>
            <a:r>
              <a:rPr lang="en-US" altLang="ja-JP" dirty="0"/>
              <a:t>Graphic</a:t>
            </a:r>
            <a:r>
              <a:rPr kumimoji="1" lang="ja-JP" altLang="en-US" dirty="0" smtClean="0"/>
              <a:t>など入れる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38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11264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smtClean="0"/>
              <a:t>Game</a:t>
            </a:r>
            <a:r>
              <a:rPr kumimoji="1" lang="ja-JP" altLang="en-US" dirty="0" smtClean="0"/>
              <a:t>を作るに必要なモノを用意する。（環境構築）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/>
              <a:t> program</a:t>
            </a:r>
            <a:r>
              <a:rPr lang="ja-JP" altLang="en-US" dirty="0" smtClean="0"/>
              <a:t>を打つための準備を整えましたが、</a:t>
            </a:r>
            <a:r>
              <a:rPr lang="en-US" altLang="ja-JP" dirty="0" smtClean="0"/>
              <a:t>Game</a:t>
            </a:r>
            <a:r>
              <a:rPr lang="ja-JP" altLang="en-US" dirty="0" smtClean="0"/>
              <a:t>を作る準備はまだ整っていません。</a:t>
            </a:r>
            <a:r>
              <a:rPr lang="en-US" altLang="ja-JP" dirty="0" smtClean="0"/>
              <a:t>Game</a:t>
            </a:r>
            <a:r>
              <a:rPr lang="ja-JP" altLang="en-US" dirty="0" smtClean="0"/>
              <a:t>を作るに必要な準備を</a:t>
            </a:r>
            <a:endParaRPr lang="en-US" altLang="ja-JP" dirty="0" smtClean="0"/>
          </a:p>
          <a:p>
            <a:r>
              <a:rPr kumimoji="1" lang="ja-JP" altLang="en-US" dirty="0" smtClean="0"/>
              <a:t>行いましょう。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29" y="3805473"/>
            <a:ext cx="933450" cy="257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75" y="3934060"/>
            <a:ext cx="1104900" cy="419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0" y="1036717"/>
            <a:ext cx="537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「指南書」</a:t>
            </a:r>
            <a:r>
              <a:rPr lang="en-US" altLang="ja-JP" dirty="0" smtClean="0"/>
              <a:t>Folder</a:t>
            </a:r>
            <a:r>
              <a:rPr kumimoji="1" lang="ja-JP" altLang="en-US" dirty="0" smtClean="0"/>
              <a:t>にある「</a:t>
            </a:r>
            <a:r>
              <a:rPr lang="en-US" altLang="ja-JP" dirty="0" smtClean="0"/>
              <a:t>2D</a:t>
            </a:r>
            <a:r>
              <a:rPr lang="ja-JP" altLang="en-US" dirty="0" smtClean="0"/>
              <a:t>ライブラリ」を開きましょう。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66" y="1630680"/>
            <a:ext cx="2371725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3388" y="1519436"/>
            <a:ext cx="20288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367166" y="2765760"/>
            <a:ext cx="7377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GameL</a:t>
            </a:r>
            <a:r>
              <a:rPr kumimoji="1" lang="ja-JP" altLang="en-US" dirty="0" smtClean="0"/>
              <a:t>」「</a:t>
            </a:r>
            <a:r>
              <a:rPr kumimoji="1" lang="en-US" altLang="ja-JP" dirty="0" err="1" smtClean="0"/>
              <a:t>GameHead.h</a:t>
            </a:r>
            <a:r>
              <a:rPr kumimoji="1" lang="ja-JP" altLang="en-US" dirty="0" smtClean="0"/>
              <a:t>」「</a:t>
            </a:r>
            <a:r>
              <a:rPr kumimoji="1" lang="en-US" altLang="ja-JP" dirty="0" err="1" smtClean="0"/>
              <a:t>main.h</a:t>
            </a:r>
            <a:r>
              <a:rPr kumimoji="1" lang="ja-JP" altLang="en-US" dirty="0" smtClean="0"/>
              <a:t>」</a:t>
            </a:r>
            <a:r>
              <a:rPr lang="ja-JP" altLang="en-US" dirty="0" smtClean="0"/>
              <a:t>の３つを</a:t>
            </a:r>
            <a:r>
              <a:rPr lang="en-US" altLang="ja-JP" smtClean="0"/>
              <a:t>Copy</a:t>
            </a:r>
            <a:r>
              <a:rPr lang="ja-JP" altLang="en-US" smtClean="0"/>
              <a:t>して</a:t>
            </a:r>
            <a:r>
              <a:rPr lang="en-US" altLang="ja-JP" dirty="0"/>
              <a:t>P</a:t>
            </a:r>
            <a:r>
              <a:rPr lang="en-US" altLang="ja-JP" smtClean="0"/>
              <a:t>CG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を置く場所に</a:t>
            </a:r>
            <a:endParaRPr lang="en-US" altLang="ja-JP" dirty="0" smtClean="0"/>
          </a:p>
          <a:p>
            <a:r>
              <a:rPr lang="ja-JP" altLang="en-US" dirty="0" smtClean="0"/>
              <a:t>貼り付けましょう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4102100" y="1955800"/>
            <a:ext cx="4279900" cy="381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886499" y="1552952"/>
            <a:ext cx="339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３つの</a:t>
            </a:r>
            <a:r>
              <a:rPr lang="en-US" altLang="ja-JP" dirty="0"/>
              <a:t>D</a:t>
            </a:r>
            <a:r>
              <a:rPr kumimoji="1" lang="en-US" altLang="ja-JP" dirty="0" smtClean="0"/>
              <a:t>ata</a:t>
            </a:r>
            <a:r>
              <a:rPr kumimoji="1" lang="ja-JP" altLang="en-US" dirty="0" smtClean="0"/>
              <a:t>を選択して「Ｃｔｒｌ」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「Ｃ」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21700" y="1790184"/>
            <a:ext cx="65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Copy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8927420" y="2365792"/>
            <a:ext cx="0" cy="1792899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8456841" y="4184646"/>
            <a:ext cx="68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Paste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43648" y="5015186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空いてる空間を</a:t>
            </a:r>
            <a:r>
              <a:rPr lang="en-US" altLang="ja-JP" dirty="0"/>
              <a:t>Click</a:t>
            </a:r>
            <a:r>
              <a:rPr lang="ja-JP" altLang="en-US" dirty="0" smtClean="0"/>
              <a:t>して</a:t>
            </a:r>
            <a:r>
              <a:rPr kumimoji="1" lang="ja-JP" altLang="en-US" dirty="0" smtClean="0"/>
              <a:t>「Ｃｔｒｌ」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「Ｖ」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38302" y="6057900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いわゆる「コピペ」です。</a:t>
            </a:r>
            <a:endParaRPr kumimoji="1"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05075" y="3989721"/>
            <a:ext cx="5068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P</a:t>
            </a:r>
            <a:r>
              <a:rPr lang="en-US" altLang="ja-JP" sz="1400"/>
              <a:t>U</a:t>
            </a:r>
            <a:r>
              <a:rPr kumimoji="1" lang="en-US" altLang="ja-JP" sz="1400" smtClean="0"/>
              <a:t>G</a:t>
            </a:r>
            <a:endParaRPr kumimoji="1" lang="ja-JP" altLang="en-US" sz="1400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1864685" y="4086459"/>
            <a:ext cx="1390650" cy="790575"/>
            <a:chOff x="4345363" y="1021555"/>
            <a:chExt cx="1390650" cy="790575"/>
          </a:xfrm>
        </p:grpSpPr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45363" y="1021555"/>
              <a:ext cx="1390650" cy="7905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テキスト ボックス 23"/>
            <p:cNvSpPr txBox="1"/>
            <p:nvPr/>
          </p:nvSpPr>
          <p:spPr>
            <a:xfrm>
              <a:off x="4629149" y="1093786"/>
              <a:ext cx="1008035" cy="2308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900" smtClean="0"/>
                <a:t>P</a:t>
              </a:r>
              <a:r>
                <a:rPr lang="en-US" altLang="ja-JP" sz="900"/>
                <a:t>U</a:t>
              </a:r>
              <a:r>
                <a:rPr kumimoji="1" lang="en-US" altLang="ja-JP" sz="900" smtClean="0"/>
                <a:t>G</a:t>
              </a:r>
              <a:endParaRPr kumimoji="1" lang="ja-JP" altLang="en-US" sz="90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616448" y="1319855"/>
              <a:ext cx="100803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900" smtClean="0"/>
                <a:t>P</a:t>
              </a:r>
              <a:r>
                <a:rPr lang="en-US" altLang="ja-JP" sz="900"/>
                <a:t>U</a:t>
              </a:r>
              <a:r>
                <a:rPr kumimoji="1" lang="en-US" altLang="ja-JP" sz="900" smtClean="0"/>
                <a:t>G.sdf</a:t>
              </a:r>
              <a:endParaRPr kumimoji="1" lang="en-US" altLang="ja-JP" sz="900" smtClean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4612292" y="1513531"/>
              <a:ext cx="100803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900" smtClean="0"/>
                <a:t>P</a:t>
              </a:r>
              <a:r>
                <a:rPr lang="en-US" altLang="ja-JP" sz="900"/>
                <a:t>U</a:t>
              </a:r>
              <a:r>
                <a:rPr kumimoji="1" lang="en-US" altLang="ja-JP" sz="900" smtClean="0"/>
                <a:t>G.sln</a:t>
              </a:r>
              <a:endParaRPr kumimoji="1" lang="en-US" altLang="ja-JP" sz="900" smtClean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662057" y="3852004"/>
            <a:ext cx="2238375" cy="1914525"/>
            <a:chOff x="6516255" y="997743"/>
            <a:chExt cx="2238375" cy="1914525"/>
          </a:xfrm>
        </p:grpSpPr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6255" y="997743"/>
              <a:ext cx="2238375" cy="19145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テキスト ボックス 31"/>
            <p:cNvSpPr txBox="1"/>
            <p:nvPr/>
          </p:nvSpPr>
          <p:spPr>
            <a:xfrm>
              <a:off x="6749241" y="1027012"/>
              <a:ext cx="1008035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000" smtClean="0"/>
                <a:t>P</a:t>
              </a:r>
              <a:r>
                <a:rPr lang="en-US" altLang="ja-JP" sz="1000"/>
                <a:t>U</a:t>
              </a:r>
              <a:r>
                <a:rPr lang="en-US" altLang="ja-JP" sz="1000" smtClean="0"/>
                <a:t>G.vcxproj</a:t>
              </a:r>
              <a:endParaRPr kumimoji="1" lang="en-US" altLang="ja-JP" sz="1000" smtClean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6749241" y="1230242"/>
              <a:ext cx="131525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000" smtClean="0"/>
                <a:t>P</a:t>
              </a:r>
              <a:r>
                <a:rPr lang="en-US" altLang="ja-JP" sz="1000"/>
                <a:t>U</a:t>
              </a:r>
              <a:r>
                <a:rPr lang="en-US" altLang="ja-JP" sz="1000" smtClean="0"/>
                <a:t>G.vcxproj.filters</a:t>
              </a:r>
              <a:endParaRPr kumimoji="1" lang="en-US" altLang="ja-JP" sz="1000" smtClean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6778566" y="1423461"/>
              <a:ext cx="131525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000" smtClean="0"/>
                <a:t>P</a:t>
              </a:r>
              <a:r>
                <a:rPr lang="en-US" altLang="ja-JP" sz="1000"/>
                <a:t>U</a:t>
              </a:r>
              <a:r>
                <a:rPr lang="en-US" altLang="ja-JP" sz="1000" smtClean="0"/>
                <a:t>G.vcxproj.user</a:t>
              </a:r>
              <a:endParaRPr kumimoji="1" lang="en-US" altLang="ja-JP" sz="1000" smtClean="0"/>
            </a:p>
          </p:txBody>
        </p:sp>
      </p:grpSp>
      <p:pic>
        <p:nvPicPr>
          <p:cNvPr id="26" name="図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082" y="4789247"/>
            <a:ext cx="2028825" cy="895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1" name="直線矢印コネクタ 20"/>
          <p:cNvCxnSpPr/>
          <p:nvPr/>
        </p:nvCxnSpPr>
        <p:spPr>
          <a:xfrm flipH="1">
            <a:off x="4542213" y="4369312"/>
            <a:ext cx="3839788" cy="71749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9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10080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・置いた</a:t>
            </a:r>
            <a:r>
              <a:rPr kumimoji="1" lang="en-US" altLang="ja-JP" dirty="0" smtClean="0"/>
              <a:t>Data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Project</a:t>
            </a:r>
            <a:r>
              <a:rPr kumimoji="1" lang="ja-JP" altLang="en-US" dirty="0" smtClean="0"/>
              <a:t>にリンクさせる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Folder</a:t>
            </a:r>
            <a:r>
              <a:rPr lang="ja-JP" altLang="en-US" dirty="0" smtClean="0"/>
              <a:t>に</a:t>
            </a:r>
            <a:r>
              <a:rPr lang="en-US" altLang="ja-JP" dirty="0" smtClean="0"/>
              <a:t>Data</a:t>
            </a:r>
            <a:r>
              <a:rPr lang="ja-JP" altLang="en-US" dirty="0" err="1" smtClean="0"/>
              <a:t>を置</a:t>
            </a:r>
            <a:r>
              <a:rPr lang="ja-JP" altLang="en-US" dirty="0" smtClean="0"/>
              <a:t>いても、</a:t>
            </a:r>
            <a:r>
              <a:rPr lang="en-US" altLang="ja-JP" dirty="0" smtClean="0"/>
              <a:t>Project</a:t>
            </a:r>
            <a:r>
              <a:rPr lang="ja-JP" altLang="en-US" dirty="0" smtClean="0"/>
              <a:t>とは無関係です。</a:t>
            </a:r>
            <a:r>
              <a:rPr lang="en-US" altLang="ja-JP" dirty="0" smtClean="0"/>
              <a:t>Link</a:t>
            </a:r>
            <a:r>
              <a:rPr lang="ja-JP" altLang="en-US" dirty="0" smtClean="0"/>
              <a:t>させることで初めて</a:t>
            </a:r>
            <a:r>
              <a:rPr lang="en-US" altLang="ja-JP" dirty="0" smtClean="0"/>
              <a:t>Project</a:t>
            </a:r>
            <a:r>
              <a:rPr lang="ja-JP" altLang="en-US" dirty="0" smtClean="0"/>
              <a:t>との関係を持ちます。</a:t>
            </a:r>
            <a:endParaRPr lang="en-US" altLang="ja-JP" dirty="0" smtClean="0"/>
          </a:p>
          <a:p>
            <a:r>
              <a:rPr lang="en-US" altLang="ja-JP" dirty="0" smtClean="0"/>
              <a:t>Program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Data</a:t>
            </a:r>
            <a:r>
              <a:rPr lang="ja-JP" altLang="en-US" dirty="0" smtClean="0"/>
              <a:t>との</a:t>
            </a:r>
            <a:r>
              <a:rPr lang="en-US" altLang="ja-JP" dirty="0" smtClean="0"/>
              <a:t>Link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Microsoft </a:t>
            </a:r>
            <a:r>
              <a:rPr lang="en-US" altLang="ja-JP" dirty="0"/>
              <a:t>Visual </a:t>
            </a:r>
            <a:r>
              <a:rPr lang="en-US" altLang="ja-JP" dirty="0" smtClean="0"/>
              <a:t>Studio</a:t>
            </a:r>
            <a:r>
              <a:rPr lang="ja-JP" altLang="en-US" dirty="0" smtClean="0"/>
              <a:t>の</a:t>
            </a:r>
            <a:r>
              <a:rPr lang="en-US" altLang="ja-JP" dirty="0"/>
              <a:t>Solution Explorer</a:t>
            </a:r>
            <a:r>
              <a:rPr lang="ja-JP" altLang="en-US" dirty="0" smtClean="0"/>
              <a:t>から行います。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3" y="1060629"/>
            <a:ext cx="3971925" cy="3314700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 flipH="1">
            <a:off x="406400" y="1200329"/>
            <a:ext cx="3911600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4378325" y="1060629"/>
            <a:ext cx="7813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「</a:t>
            </a:r>
            <a:r>
              <a:rPr lang="ja-JP" altLang="en-US" dirty="0" smtClean="0"/>
              <a:t>ソリューションエクスプローラー」が見当たらない場合は、この</a:t>
            </a:r>
            <a:r>
              <a:rPr lang="en-US" altLang="ja-JP" dirty="0" smtClean="0"/>
              <a:t>Icon</a:t>
            </a:r>
            <a:r>
              <a:rPr lang="ja-JP" altLang="en-US" dirty="0" smtClean="0"/>
              <a:t>を</a:t>
            </a:r>
            <a:r>
              <a:rPr lang="en-US" altLang="ja-JP" dirty="0" smtClean="0"/>
              <a:t>Click</a:t>
            </a:r>
            <a:r>
              <a:rPr lang="ja-JP" altLang="en-US" dirty="0" smtClean="0"/>
              <a:t>！</a:t>
            </a:r>
            <a:endParaRPr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294062"/>
            <a:ext cx="6096000" cy="1438275"/>
          </a:xfrm>
          <a:prstGeom prst="rect">
            <a:avLst/>
          </a:prstGeom>
        </p:spPr>
      </p:pic>
      <p:cxnSp>
        <p:nvCxnSpPr>
          <p:cNvPr id="16" name="直線矢印コネクタ 15"/>
          <p:cNvCxnSpPr/>
          <p:nvPr/>
        </p:nvCxnSpPr>
        <p:spPr>
          <a:xfrm>
            <a:off x="2705777" y="2717979"/>
            <a:ext cx="7136723" cy="482421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741424" y="2165181"/>
            <a:ext cx="483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「リソースファイル」で</a:t>
            </a:r>
            <a:r>
              <a:rPr lang="en-US" altLang="ja-JP" dirty="0" smtClean="0"/>
              <a:t>Mouse</a:t>
            </a:r>
            <a:r>
              <a:rPr kumimoji="1" lang="ja-JP" altLang="en-US" dirty="0" smtClean="0"/>
              <a:t>の右</a:t>
            </a:r>
            <a:r>
              <a:rPr lang="en-US" altLang="ja-JP" dirty="0" smtClean="0"/>
              <a:t>Click</a:t>
            </a:r>
            <a:endParaRPr kumimoji="1" lang="en-US" altLang="ja-JP" dirty="0" smtClean="0"/>
          </a:p>
          <a:p>
            <a:r>
              <a:rPr lang="ja-JP" altLang="en-US" dirty="0" smtClean="0"/>
              <a:t>「追加」に</a:t>
            </a:r>
            <a:r>
              <a:rPr lang="en-US" altLang="ja-JP" dirty="0" smtClean="0"/>
              <a:t>Mouse</a:t>
            </a:r>
            <a:r>
              <a:rPr lang="ja-JP" altLang="en-US" dirty="0" smtClean="0"/>
              <a:t>を近づけて「既存の項目」を</a:t>
            </a:r>
            <a:r>
              <a:rPr lang="en-US" altLang="ja-JP" dirty="0" smtClean="0"/>
              <a:t>Click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925958" y="783630"/>
            <a:ext cx="2153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ソリューションエクスプローラー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0829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786</Words>
  <Application>Microsoft Office PowerPoint</Application>
  <PresentationFormat>ワイド画面</PresentationFormat>
  <Paragraphs>109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Office テーマ</vt:lpstr>
      <vt:lpstr>Ｇａｍｅ開発指南書１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57</cp:revision>
  <dcterms:created xsi:type="dcterms:W3CDTF">2016-04-21T00:45:06Z</dcterms:created>
  <dcterms:modified xsi:type="dcterms:W3CDTF">2016-09-23T04:46:38Z</dcterms:modified>
</cp:coreProperties>
</file>