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開発指南書３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puzzle</a:t>
            </a:r>
            <a:r>
              <a:rPr lang="ja-JP" altLang="en-US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kumimoji="1" lang="en-US" altLang="ja-JP" smtClean="0"/>
              <a:t>PuzzleGame</a:t>
            </a:r>
            <a:r>
              <a:rPr lang="ja-JP" altLang="en-US" smtClean="0"/>
              <a:t>（落ちモノ）の落ちるモノを作る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05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Mapchip</a:t>
            </a:r>
            <a:r>
              <a:rPr kumimoji="1" lang="ja-JP" altLang="en-US" smtClean="0"/>
              <a:t>情報にする前に、移動制御を考える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動かす</a:t>
            </a:r>
            <a:r>
              <a:rPr lang="en-US" altLang="ja-JP" smtClean="0"/>
              <a:t>Block</a:t>
            </a:r>
            <a:r>
              <a:rPr lang="ja-JP" altLang="en-US" smtClean="0"/>
              <a:t>（</a:t>
            </a:r>
            <a:r>
              <a:rPr lang="en-US" altLang="ja-JP" smtClean="0"/>
              <a:t>X</a:t>
            </a:r>
            <a:r>
              <a:rPr lang="ja-JP" altLang="en-US" smtClean="0"/>
              <a:t>方向に関して）ある程度制御が必要です。下の</a:t>
            </a:r>
            <a:r>
              <a:rPr lang="en-US" altLang="ja-JP"/>
              <a:t>I</a:t>
            </a:r>
            <a:r>
              <a:rPr lang="en-US" altLang="ja-JP" smtClean="0"/>
              <a:t>mage</a:t>
            </a:r>
            <a:r>
              <a:rPr lang="ja-JP" altLang="en-US" smtClean="0"/>
              <a:t>のような、歯並びが悪い形にならないようにしないといけ</a:t>
            </a:r>
            <a:endParaRPr lang="en-US" altLang="ja-JP" smtClean="0"/>
          </a:p>
          <a:p>
            <a:r>
              <a:rPr lang="ja-JP" altLang="en-US" smtClean="0"/>
              <a:t>ないのでちゃんと並ぶように移動を制御しましょう。</a:t>
            </a:r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9" y="2649528"/>
            <a:ext cx="1008063" cy="10235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35" y="2622156"/>
            <a:ext cx="1008063" cy="10235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50" y="1638163"/>
            <a:ext cx="1008063" cy="10235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72" y="1650370"/>
            <a:ext cx="1008063" cy="1023572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>
            <a:off x="4356392" y="2649528"/>
            <a:ext cx="119350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909" y="2649528"/>
            <a:ext cx="1008063" cy="102357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72" y="2649528"/>
            <a:ext cx="1008063" cy="102357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72" y="1650370"/>
            <a:ext cx="1008063" cy="10235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909" y="1650370"/>
            <a:ext cx="1008063" cy="102357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51309" y="3835400"/>
            <a:ext cx="3982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これだど、歯並びが悪いと揃っているか</a:t>
            </a:r>
            <a:endParaRPr kumimoji="1" lang="en-US" altLang="ja-JP" smtClean="0"/>
          </a:p>
          <a:p>
            <a:r>
              <a:rPr lang="ja-JP" altLang="en-US" smtClean="0"/>
              <a:t>どうか判断しずらい</a:t>
            </a:r>
            <a:endParaRPr kumimoji="1" lang="en-US" altLang="ja-JP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5509" y="3835400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キッチリと揃っている方が良い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2400" y="4978400"/>
            <a:ext cx="654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r>
              <a:rPr kumimoji="1" lang="ja-JP" altLang="en-US" smtClean="0"/>
              <a:t>方向の移動段階で、キッチリ揃うように</a:t>
            </a:r>
            <a:r>
              <a:rPr kumimoji="1" lang="en-US" altLang="ja-JP" smtClean="0"/>
              <a:t>program</a:t>
            </a:r>
            <a:r>
              <a:rPr kumimoji="1" lang="ja-JP" altLang="en-US" smtClean="0"/>
              <a:t>で制御しましょう。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85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88900" y="-27108"/>
            <a:ext cx="412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・最終的な位置は必ず</a:t>
            </a:r>
            <a:r>
              <a:rPr kumimoji="1" lang="en-US" altLang="ja-JP" smtClean="0"/>
              <a:t>64pixel</a:t>
            </a:r>
            <a:r>
              <a:rPr lang="ja-JP" altLang="en-US" smtClean="0"/>
              <a:t>単位にする</a:t>
            </a:r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76456" y="2022056"/>
            <a:ext cx="3657600" cy="914400"/>
            <a:chOff x="1796743" y="3352800"/>
            <a:chExt cx="3657600" cy="914400"/>
          </a:xfrm>
        </p:grpSpPr>
        <p:sp>
          <p:nvSpPr>
            <p:cNvPr id="5" name="正方形/長方形 4"/>
            <p:cNvSpPr/>
            <p:nvPr/>
          </p:nvSpPr>
          <p:spPr>
            <a:xfrm>
              <a:off x="1796743" y="3352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711143" y="3352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612843" y="3352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539943" y="3352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6" y="1093588"/>
            <a:ext cx="914400" cy="928468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>
            <a:off x="1633467" y="3160284"/>
            <a:ext cx="0" cy="5381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63756" y="5134568"/>
            <a:ext cx="3657600" cy="914400"/>
            <a:chOff x="1796743" y="3352800"/>
            <a:chExt cx="3657600" cy="914400"/>
          </a:xfrm>
        </p:grpSpPr>
        <p:sp>
          <p:nvSpPr>
            <p:cNvPr id="15" name="正方形/長方形 14"/>
            <p:cNvSpPr/>
            <p:nvPr/>
          </p:nvSpPr>
          <p:spPr>
            <a:xfrm>
              <a:off x="1796743" y="3352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711143" y="3352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612843" y="3352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39943" y="3352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/>
          <p:cNvSpPr txBox="1"/>
          <p:nvPr/>
        </p:nvSpPr>
        <p:spPr>
          <a:xfrm>
            <a:off x="63756" y="724256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中途半場に動くと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756" y="3836768"/>
            <a:ext cx="350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64pixel</a:t>
            </a:r>
            <a:r>
              <a:rPr kumimoji="1" lang="ja-JP" altLang="en-US" smtClean="0"/>
              <a:t>単位の位置に自動的移動</a:t>
            </a:r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131" y="4206100"/>
            <a:ext cx="914400" cy="9284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06" y="4206100"/>
            <a:ext cx="914400" cy="928468"/>
          </a:xfrm>
          <a:prstGeom prst="rect">
            <a:avLst/>
          </a:prstGeom>
        </p:spPr>
      </p:pic>
      <p:sp>
        <p:nvSpPr>
          <p:cNvPr id="24" name="下矢印 23"/>
          <p:cNvSpPr/>
          <p:nvPr/>
        </p:nvSpPr>
        <p:spPr>
          <a:xfrm rot="16200000">
            <a:off x="862132" y="4415330"/>
            <a:ext cx="232047" cy="5522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61" y="28377"/>
            <a:ext cx="4914839" cy="6804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テキスト ボックス 29"/>
          <p:cNvSpPr txBox="1"/>
          <p:nvPr/>
        </p:nvSpPr>
        <p:spPr>
          <a:xfrm>
            <a:off x="8877300" y="4844903"/>
            <a:ext cx="3286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64pixel</a:t>
            </a:r>
            <a:r>
              <a:rPr lang="ja-JP" altLang="en-US"/>
              <a:t>単位</a:t>
            </a:r>
            <a:r>
              <a:rPr lang="ja-JP" altLang="en-US" smtClean="0"/>
              <a:t>でなので余りで</a:t>
            </a:r>
            <a:endParaRPr lang="en-US" altLang="ja-JP" smtClean="0"/>
          </a:p>
          <a:p>
            <a:r>
              <a:rPr kumimoji="1" lang="ja-JP" altLang="en-US"/>
              <a:t>誤差</a:t>
            </a:r>
            <a:r>
              <a:rPr kumimoji="1" lang="ja-JP" altLang="en-US" smtClean="0"/>
              <a:t>が求まります。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後は、</a:t>
            </a:r>
            <a:r>
              <a:rPr kumimoji="1" lang="en-US" altLang="ja-JP" smtClean="0"/>
              <a:t>mouse</a:t>
            </a:r>
            <a:r>
              <a:rPr kumimoji="1" lang="ja-JP" altLang="en-US" smtClean="0"/>
              <a:t>が押していた方向</a:t>
            </a:r>
            <a:endParaRPr kumimoji="1" lang="en-US" altLang="ja-JP" smtClean="0"/>
          </a:p>
          <a:p>
            <a:r>
              <a:rPr kumimoji="1" lang="ja-JP" altLang="en-US" smtClean="0"/>
              <a:t>に誤差が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になるように移動させ</a:t>
            </a:r>
            <a:endParaRPr kumimoji="1" lang="en-US" altLang="ja-JP" smtClean="0"/>
          </a:p>
          <a:p>
            <a:r>
              <a:rPr lang="ja-JP" altLang="en-US" smtClean="0"/>
              <a:t>るだけです</a:t>
            </a:r>
            <a:r>
              <a:rPr lang="ja-JP" altLang="en-US"/>
              <a:t>。</a:t>
            </a:r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552065" y="-27108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</p:spTree>
    <p:extLst>
      <p:ext uri="{BB962C8B-B14F-4D97-AF65-F5344CB8AC3E}">
        <p14:creationId xmlns:p14="http://schemas.microsoft.com/office/powerpoint/2010/main" val="48792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C</a:t>
            </a:r>
            <a:r>
              <a:rPr kumimoji="1" lang="en-US" altLang="ja-JP" smtClean="0"/>
              <a:t>haracter</a:t>
            </a:r>
            <a:r>
              <a:rPr lang="en-US" altLang="ja-JP" smtClean="0"/>
              <a:t>Block</a:t>
            </a:r>
            <a:r>
              <a:rPr lang="ja-JP" altLang="en-US" smtClean="0"/>
              <a:t>が外に出ないように枠を作ろう。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枠は</a:t>
            </a:r>
            <a:r>
              <a:rPr lang="en-US" altLang="ja-JP" smtClean="0"/>
              <a:t>Mapchip</a:t>
            </a:r>
            <a:r>
              <a:rPr lang="ja-JP" altLang="en-US" smtClean="0"/>
              <a:t>で表示させるので配列を作成する。</a:t>
            </a:r>
            <a:endParaRPr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9" y="1079500"/>
            <a:ext cx="5884317" cy="334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61639" y="710168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835400" y="2636828"/>
            <a:ext cx="1079792" cy="12493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710584" y="22548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1639" y="4648200"/>
            <a:ext cx="907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初期化</a:t>
            </a:r>
            <a:r>
              <a:rPr lang="en-US" altLang="ja-JP" smtClean="0"/>
              <a:t>Method</a:t>
            </a:r>
            <a:r>
              <a:rPr lang="ja-JP" altLang="en-US" smtClean="0"/>
              <a:t>で</a:t>
            </a:r>
            <a:r>
              <a:rPr lang="en-US" altLang="ja-JP" smtClean="0"/>
              <a:t>m_map</a:t>
            </a:r>
            <a:r>
              <a:rPr lang="ja-JP" altLang="en-US" smtClean="0"/>
              <a:t>に枠情報を入れましょう。方法的には</a:t>
            </a:r>
            <a:r>
              <a:rPr lang="en-US" altLang="ja-JP" smtClean="0"/>
              <a:t>ActionGame</a:t>
            </a:r>
            <a:r>
              <a:rPr lang="ja-JP" altLang="en-US" smtClean="0"/>
              <a:t>でもやりましたね。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10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・枠情報を配列に入れる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663574"/>
            <a:ext cx="3742545" cy="384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09537" y="356632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537" y="4508499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枠の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は値として使うことがない「</a:t>
            </a:r>
            <a:r>
              <a:rPr kumimoji="1" lang="en-US" altLang="ja-JP" smtClean="0"/>
              <a:t>99</a:t>
            </a:r>
            <a:r>
              <a:rPr kumimoji="1" lang="ja-JP" altLang="en-US" smtClean="0"/>
              <a:t>」とする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393" y="663574"/>
            <a:ext cx="4105275" cy="5580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4361906" y="356632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61906" y="636607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枠を表示させる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562511" y="6211669"/>
            <a:ext cx="36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m_map</a:t>
            </a:r>
            <a:r>
              <a:rPr lang="ja-JP" altLang="en-US" smtClean="0"/>
              <a:t>の枠情報を元に</a:t>
            </a:r>
            <a:r>
              <a:rPr kumimoji="1" lang="ja-JP" altLang="en-US" smtClean="0"/>
              <a:t>枠の外に出</a:t>
            </a:r>
            <a:endParaRPr kumimoji="1" lang="en-US" altLang="ja-JP" smtClean="0"/>
          </a:p>
          <a:p>
            <a:r>
              <a:rPr kumimoji="1" lang="ja-JP" altLang="en-US" smtClean="0"/>
              <a:t>ないように</a:t>
            </a:r>
            <a:r>
              <a:rPr lang="en-US" altLang="ja-JP" smtClean="0"/>
              <a:t>block</a:t>
            </a:r>
            <a:r>
              <a:rPr lang="ja-JP" altLang="en-US" smtClean="0"/>
              <a:t>を</a:t>
            </a:r>
            <a:r>
              <a:rPr lang="en-US" altLang="ja-JP" smtClean="0"/>
              <a:t>Coating</a:t>
            </a:r>
            <a:r>
              <a:rPr lang="ja-JP" altLang="en-US" smtClean="0"/>
              <a:t>しましょう。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46907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84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・枠の外に出ないように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を</a:t>
            </a:r>
            <a:r>
              <a:rPr lang="en-US" altLang="ja-JP" smtClean="0"/>
              <a:t>C</a:t>
            </a:r>
            <a:r>
              <a:rPr kumimoji="1" lang="en-US" altLang="ja-JP" smtClean="0"/>
              <a:t>oating</a:t>
            </a:r>
          </a:p>
          <a:p>
            <a:r>
              <a:rPr lang="ja-JP" altLang="en-US" smtClean="0"/>
              <a:t>　</a:t>
            </a:r>
            <a:r>
              <a:rPr lang="en-US" altLang="ja-JP" smtClean="0"/>
              <a:t>ActionGame</a:t>
            </a:r>
            <a:r>
              <a:rPr lang="ja-JP" altLang="en-US" smtClean="0"/>
              <a:t>の時とは逆の方法で上下左右に枠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があるかどうかを調べます。逆というのは、</a:t>
            </a:r>
            <a:r>
              <a:rPr lang="en-US" altLang="ja-JP" smtClean="0"/>
              <a:t>ActionGame</a:t>
            </a:r>
            <a:r>
              <a:rPr lang="ja-JP" altLang="en-US" smtClean="0"/>
              <a:t>では</a:t>
            </a:r>
            <a:r>
              <a:rPr lang="en-US" altLang="ja-JP" smtClean="0"/>
              <a:t>block</a:t>
            </a:r>
            <a:r>
              <a:rPr lang="ja-JP" altLang="en-US" smtClean="0"/>
              <a:t>の要素</a:t>
            </a:r>
            <a:endParaRPr lang="en-US" altLang="ja-JP" smtClean="0"/>
          </a:p>
          <a:p>
            <a:r>
              <a:rPr kumimoji="1" lang="ja-JP" altLang="en-US" smtClean="0"/>
              <a:t>番号</a:t>
            </a:r>
            <a:r>
              <a:rPr lang="ja-JP" altLang="en-US" smtClean="0"/>
              <a:t>か</a:t>
            </a:r>
            <a:r>
              <a:rPr lang="ja-JP" altLang="en-US"/>
              <a:t>ら</a:t>
            </a:r>
            <a:r>
              <a:rPr kumimoji="1" lang="ja-JP" altLang="en-US" smtClean="0"/>
              <a:t>位置を求めて当たり判定を行うと言う物でした。今回は、</a:t>
            </a:r>
            <a:r>
              <a:rPr lang="en-US" altLang="ja-JP" smtClean="0"/>
              <a:t>C</a:t>
            </a:r>
            <a:r>
              <a:rPr kumimoji="1" lang="en-US" altLang="ja-JP" smtClean="0"/>
              <a:t>haracterBlock</a:t>
            </a:r>
            <a:r>
              <a:rPr lang="ja-JP" altLang="en-US" smtClean="0"/>
              <a:t>の位置から</a:t>
            </a:r>
            <a:r>
              <a:rPr kumimoji="1" lang="ja-JP" altLang="en-US" smtClean="0"/>
              <a:t>要素番号を求めて左右に要素に</a:t>
            </a:r>
            <a:endParaRPr kumimoji="1" lang="en-US" altLang="ja-JP" smtClean="0"/>
          </a:p>
          <a:p>
            <a:r>
              <a:rPr lang="ja-JP" altLang="en-US" smtClean="0"/>
              <a:t>枠</a:t>
            </a:r>
            <a:r>
              <a:rPr lang="en-US" altLang="ja-JP" smtClean="0"/>
              <a:t>Block</a:t>
            </a:r>
            <a:r>
              <a:rPr lang="ja-JP" altLang="en-US" smtClean="0"/>
              <a:t>（</a:t>
            </a:r>
            <a:r>
              <a:rPr lang="en-US" altLang="ja-JP" smtClean="0"/>
              <a:t>99</a:t>
            </a:r>
            <a:r>
              <a:rPr lang="ja-JP" altLang="en-US" smtClean="0"/>
              <a:t>）があるどうかを調べるとと言う物です。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9" y="1317625"/>
            <a:ext cx="3226065" cy="24796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01199" y="1388159"/>
            <a:ext cx="4414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要素番号</a:t>
            </a:r>
            <a:r>
              <a:rPr lang="en-US" altLang="ja-JP" smtClean="0"/>
              <a:t>x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=</a:t>
            </a:r>
            <a:r>
              <a:rPr kumimoji="1" lang="ja-JP" altLang="en-US" smtClean="0"/>
              <a:t>　主人公の</a:t>
            </a:r>
            <a:r>
              <a:rPr kumimoji="1" lang="en-US" altLang="ja-JP" smtClean="0"/>
              <a:t>X</a:t>
            </a:r>
            <a:r>
              <a:rPr kumimoji="1" lang="ja-JP" altLang="en-US" smtClean="0"/>
              <a:t>位置　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　幅　（</a:t>
            </a:r>
            <a:r>
              <a:rPr kumimoji="1" lang="en-US" altLang="ja-JP" smtClean="0"/>
              <a:t>64</a:t>
            </a:r>
            <a:r>
              <a:rPr kumimoji="1" lang="ja-JP" altLang="en-US" smtClean="0"/>
              <a:t>）</a:t>
            </a:r>
            <a:endParaRPr kumimoji="1" lang="en-US" altLang="ja-JP" smtClean="0"/>
          </a:p>
          <a:p>
            <a:r>
              <a:rPr kumimoji="1" lang="ja-JP" altLang="en-US" smtClean="0"/>
              <a:t>要素番号</a:t>
            </a:r>
            <a:r>
              <a:rPr lang="en-US" altLang="ja-JP"/>
              <a:t>y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=   </a:t>
            </a:r>
            <a:r>
              <a:rPr lang="ja-JP" altLang="en-US" smtClean="0"/>
              <a:t>主人公の</a:t>
            </a:r>
            <a:r>
              <a:rPr lang="en-US" altLang="ja-JP" smtClean="0"/>
              <a:t>Y</a:t>
            </a:r>
            <a:r>
              <a:rPr lang="ja-JP" altLang="en-US" smtClean="0"/>
              <a:t>位置</a:t>
            </a:r>
            <a:r>
              <a:rPr lang="ja-JP" altLang="en-US"/>
              <a:t>　</a:t>
            </a:r>
            <a:r>
              <a:rPr lang="en-US" altLang="ja-JP"/>
              <a:t>/</a:t>
            </a:r>
            <a:r>
              <a:rPr lang="ja-JP" altLang="en-US"/>
              <a:t>　高</a:t>
            </a:r>
            <a:r>
              <a:rPr lang="ja-JP" altLang="en-US" smtClean="0"/>
              <a:t>さ（</a:t>
            </a:r>
            <a:r>
              <a:rPr lang="en-US" altLang="ja-JP"/>
              <a:t>64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01199" y="2529136"/>
            <a:ext cx="3932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下</a:t>
            </a:r>
            <a:r>
              <a:rPr lang="ja-JP" altLang="en-US" smtClean="0"/>
              <a:t>を調べる場合は　</a:t>
            </a:r>
            <a:r>
              <a:rPr lang="en-US" altLang="ja-JP" smtClean="0"/>
              <a:t>m_map[ x</a:t>
            </a:r>
            <a:r>
              <a:rPr lang="ja-JP" altLang="en-US"/>
              <a:t> </a:t>
            </a:r>
            <a:r>
              <a:rPr lang="en-US" altLang="ja-JP" smtClean="0"/>
              <a:t>    ][ y+1]</a:t>
            </a:r>
          </a:p>
          <a:p>
            <a:r>
              <a:rPr lang="ja-JP" altLang="en-US"/>
              <a:t>上</a:t>
            </a:r>
            <a:r>
              <a:rPr lang="ja-JP" altLang="en-US" smtClean="0"/>
              <a:t>を</a:t>
            </a:r>
            <a:r>
              <a:rPr lang="ja-JP" altLang="en-US"/>
              <a:t>調べる場合は　</a:t>
            </a:r>
            <a:r>
              <a:rPr lang="en-US" altLang="ja-JP"/>
              <a:t>m_map[ x </a:t>
            </a:r>
            <a:r>
              <a:rPr lang="en-US" altLang="ja-JP" smtClean="0"/>
              <a:t>    ][ y</a:t>
            </a:r>
            <a:r>
              <a:rPr lang="ja-JP" altLang="en-US"/>
              <a:t> </a:t>
            </a:r>
            <a:r>
              <a:rPr lang="en-US" altLang="ja-JP" smtClean="0"/>
              <a:t>-1]</a:t>
            </a:r>
          </a:p>
          <a:p>
            <a:r>
              <a:rPr lang="ja-JP" altLang="en-US"/>
              <a:t>右</a:t>
            </a:r>
            <a:r>
              <a:rPr lang="ja-JP" altLang="en-US" smtClean="0"/>
              <a:t>を</a:t>
            </a:r>
            <a:r>
              <a:rPr lang="ja-JP" altLang="en-US"/>
              <a:t>調べる場合は　</a:t>
            </a:r>
            <a:r>
              <a:rPr lang="en-US" altLang="ja-JP"/>
              <a:t>m_map[ x </a:t>
            </a:r>
            <a:r>
              <a:rPr lang="en-US" altLang="ja-JP" smtClean="0"/>
              <a:t>+1][ y    ]</a:t>
            </a:r>
          </a:p>
          <a:p>
            <a:r>
              <a:rPr lang="ja-JP" altLang="en-US" smtClean="0"/>
              <a:t>左を</a:t>
            </a:r>
            <a:r>
              <a:rPr lang="ja-JP" altLang="en-US"/>
              <a:t>調べる場合は　</a:t>
            </a:r>
            <a:r>
              <a:rPr lang="en-US" altLang="ja-JP"/>
              <a:t>m_map[ x </a:t>
            </a:r>
            <a:r>
              <a:rPr lang="en-US" altLang="ja-JP" smtClean="0"/>
              <a:t>-1 ][ y    ]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32999" y="2129062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割り算で幅・高さを割ると要素番号が求まる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83376" y="3797300"/>
            <a:ext cx="782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求めた要素番号</a:t>
            </a:r>
            <a:r>
              <a:rPr lang="ja-JP" altLang="en-US" smtClean="0"/>
              <a:t>に　ｘ</a:t>
            </a:r>
            <a:r>
              <a:rPr lang="en-US" altLang="ja-JP" smtClean="0"/>
              <a:t>±1</a:t>
            </a:r>
            <a:r>
              <a:rPr lang="ja-JP" altLang="en-US" smtClean="0"/>
              <a:t>・ｙ</a:t>
            </a:r>
            <a:r>
              <a:rPr lang="en-US" altLang="ja-JP" smtClean="0"/>
              <a:t>±1</a:t>
            </a:r>
            <a:r>
              <a:rPr lang="ja-JP" altLang="en-US" smtClean="0"/>
              <a:t>することで上下左右の要素を調べる事ができる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67599" y="5095365"/>
            <a:ext cx="740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これを用いて、枠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より</a:t>
            </a:r>
            <a:r>
              <a:rPr lang="en-US" altLang="ja-JP" smtClean="0"/>
              <a:t>C</a:t>
            </a:r>
            <a:r>
              <a:rPr kumimoji="1" lang="en-US" altLang="ja-JP" smtClean="0"/>
              <a:t>haracterBlock</a:t>
            </a:r>
            <a:r>
              <a:rPr kumimoji="1" lang="ja-JP" altLang="en-US" smtClean="0"/>
              <a:t>が出ないように</a:t>
            </a:r>
            <a:r>
              <a:rPr kumimoji="1" lang="en-US" altLang="ja-JP" smtClean="0"/>
              <a:t>coating</a:t>
            </a:r>
            <a:r>
              <a:rPr kumimoji="1" lang="ja-JP" altLang="en-US" smtClean="0"/>
              <a:t>してみよう。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0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064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ObjMain</a:t>
            </a:r>
            <a:r>
              <a:rPr kumimoji="1" lang="ja-JP" altLang="en-US" smtClean="0"/>
              <a:t>から配列の要素情報を取得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CharacterBlock</a:t>
            </a:r>
            <a:r>
              <a:rPr lang="ja-JP" altLang="en-US" smtClean="0"/>
              <a:t>から</a:t>
            </a:r>
            <a:r>
              <a:rPr lang="en-US" altLang="ja-JP" smtClean="0"/>
              <a:t>ObjMain</a:t>
            </a:r>
            <a:r>
              <a:rPr lang="ja-JP" altLang="en-US" smtClean="0"/>
              <a:t>の</a:t>
            </a:r>
            <a:r>
              <a:rPr lang="en-US" altLang="ja-JP" smtClean="0"/>
              <a:t>m_map</a:t>
            </a:r>
            <a:r>
              <a:rPr lang="ja-JP" altLang="en-US" smtClean="0"/>
              <a:t>に</a:t>
            </a:r>
            <a:r>
              <a:rPr lang="en-US" altLang="ja-JP" smtClean="0"/>
              <a:t>access</a:t>
            </a:r>
            <a:r>
              <a:rPr lang="ja-JP" altLang="en-US" smtClean="0"/>
              <a:t>して要素を調べる必要が出てきましたので、</a:t>
            </a:r>
            <a:r>
              <a:rPr lang="en-US" altLang="ja-JP" smtClean="0"/>
              <a:t>GetMethod</a:t>
            </a:r>
            <a:r>
              <a:rPr lang="ja-JP" altLang="en-US" smtClean="0"/>
              <a:t>を作成しましょう</a:t>
            </a:r>
            <a:endParaRPr lang="en-US" altLang="ja-JP" smtClean="0"/>
          </a:p>
          <a:p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" y="1062036"/>
            <a:ext cx="4401612" cy="2265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0" y="692704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3479800" y="2239684"/>
            <a:ext cx="584200" cy="2794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861643" y="1870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40274" y="738664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Obj</a:t>
            </a:r>
            <a:r>
              <a:rPr lang="en-US" altLang="ja-JP" smtClean="0"/>
              <a:t>Char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94900" y="4533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75165" y="5160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75432" y="1090062"/>
            <a:ext cx="32890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</a:t>
            </a:r>
            <a:endParaRPr kumimoji="1" lang="en-US" altLang="ja-JP" smtClean="0"/>
          </a:p>
          <a:p>
            <a:r>
              <a:rPr lang="en-US" altLang="ja-JP" smtClean="0"/>
              <a:t>Block</a:t>
            </a:r>
            <a:r>
              <a:rPr lang="ja-JP" altLang="en-US" smtClean="0"/>
              <a:t>位置</a:t>
            </a:r>
            <a:r>
              <a:rPr lang="en-US" altLang="ja-JP" smtClean="0"/>
              <a:t>+offset</a:t>
            </a:r>
            <a:r>
              <a:rPr lang="ja-JP" altLang="en-US" smtClean="0"/>
              <a:t>を要素番号化する。要素番号のｘ・ｙから見て左右下方向の</a:t>
            </a:r>
            <a:r>
              <a:rPr lang="en-US" altLang="ja-JP" smtClean="0"/>
              <a:t>Map</a:t>
            </a:r>
            <a:r>
              <a:rPr lang="ja-JP" altLang="en-US" smtClean="0"/>
              <a:t>の要素を確</a:t>
            </a:r>
            <a:endParaRPr lang="en-US" altLang="ja-JP" smtClean="0"/>
          </a:p>
          <a:p>
            <a:r>
              <a:rPr lang="ja-JP" altLang="en-US" smtClean="0"/>
              <a:t>認して</a:t>
            </a:r>
            <a:r>
              <a:rPr lang="en-US" altLang="ja-JP" smtClean="0"/>
              <a:t>0</a:t>
            </a:r>
            <a:r>
              <a:rPr lang="ja-JP" altLang="en-US" smtClean="0"/>
              <a:t>以外なら動かないように制御している</a:t>
            </a:r>
            <a:endParaRPr lang="en-US" altLang="ja-JP" smtClean="0"/>
          </a:p>
          <a:p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937065" y="4067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03" y="1107996"/>
            <a:ext cx="3848100" cy="53054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直線矢印コネクタ 21"/>
          <p:cNvCxnSpPr>
            <a:stCxn id="24" idx="1"/>
          </p:cNvCxnSpPr>
          <p:nvPr/>
        </p:nvCxnSpPr>
        <p:spPr>
          <a:xfrm flipH="1">
            <a:off x="6515100" y="4251930"/>
            <a:ext cx="3421965" cy="1846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2" idx="1"/>
          </p:cNvCxnSpPr>
          <p:nvPr/>
        </p:nvCxnSpPr>
        <p:spPr>
          <a:xfrm flipH="1">
            <a:off x="8563702" y="4718175"/>
            <a:ext cx="1431198" cy="48557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8681903" y="5364275"/>
            <a:ext cx="1312997" cy="42358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06362" y="6553200"/>
            <a:ext cx="504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Map</a:t>
            </a:r>
            <a:r>
              <a:rPr kumimoji="1" lang="ja-JP" altLang="en-US" smtClean="0"/>
              <a:t>に枠用の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をたくさん置いて確認しておこう</a:t>
            </a:r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7437438" y="1244826"/>
            <a:ext cx="1342164" cy="14078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6587" y="3327399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05" y="3696731"/>
            <a:ext cx="4401612" cy="27449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067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841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C</a:t>
            </a:r>
            <a:r>
              <a:rPr kumimoji="1" lang="en-US" altLang="ja-JP" smtClean="0"/>
              <a:t>haracterBlock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化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Block</a:t>
            </a:r>
            <a:r>
              <a:rPr lang="ja-JP" altLang="en-US" smtClean="0"/>
              <a:t>が下の</a:t>
            </a:r>
            <a:r>
              <a:rPr lang="en-US" altLang="ja-JP" smtClean="0"/>
              <a:t>Block</a:t>
            </a:r>
            <a:r>
              <a:rPr lang="ja-JP" altLang="en-US" smtClean="0"/>
              <a:t>に当たると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はその場で動かなくなり、</a:t>
            </a:r>
            <a:r>
              <a:rPr lang="en-US" altLang="ja-JP" smtClean="0"/>
              <a:t>Map</a:t>
            </a:r>
            <a:r>
              <a:rPr lang="ja-JP" altLang="en-US" smtClean="0"/>
              <a:t>化するようにします。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07652" y="771677"/>
            <a:ext cx="3540448" cy="245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82" y="2712040"/>
            <a:ext cx="505976" cy="51376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1987857" y="2064340"/>
            <a:ext cx="269426" cy="6477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514600" y="2663384"/>
            <a:ext cx="2755900" cy="35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30159" y="1638711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｛　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、</a:t>
            </a:r>
            <a:endParaRPr kumimoji="1" lang="en-US" altLang="ja-JP" smtClean="0"/>
          </a:p>
          <a:p>
            <a:r>
              <a:rPr lang="ja-JP" altLang="en-US"/>
              <a:t>｛　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 smtClean="0"/>
              <a:t>、</a:t>
            </a:r>
            <a:endParaRPr lang="en-US" altLang="ja-JP" smtClean="0"/>
          </a:p>
          <a:p>
            <a:r>
              <a:rPr lang="ja-JP" altLang="en-US"/>
              <a:t>｛　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 smtClean="0"/>
              <a:t>、</a:t>
            </a:r>
            <a:endParaRPr lang="en-US" altLang="ja-JP" smtClean="0"/>
          </a:p>
          <a:p>
            <a:r>
              <a:rPr lang="ja-JP" altLang="en-US"/>
              <a:t>｛　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 smtClean="0"/>
              <a:t>、</a:t>
            </a:r>
            <a:r>
              <a:rPr lang="en-US" altLang="ja-JP"/>
              <a:t>0</a:t>
            </a:r>
            <a:r>
              <a:rPr lang="ja-JP" altLang="en-US" smtClean="0"/>
              <a:t>、</a:t>
            </a:r>
            <a:r>
              <a:rPr lang="en-US" altLang="ja-JP" smtClean="0">
                <a:solidFill>
                  <a:srgbClr val="FF0000"/>
                </a:solidFill>
              </a:rPr>
              <a:t>1</a:t>
            </a:r>
            <a:r>
              <a:rPr lang="ja-JP" altLang="en-US" smtClean="0"/>
              <a:t>、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5252" y="329636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後々の事を考え、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化しても、この</a:t>
            </a:r>
            <a:r>
              <a:rPr kumimoji="1" lang="en-US" altLang="ja-JP" smtClean="0">
                <a:solidFill>
                  <a:srgbClr val="FF0000"/>
                </a:solidFill>
              </a:rPr>
              <a:t>object</a:t>
            </a:r>
            <a:r>
              <a:rPr kumimoji="1" lang="ja-JP" altLang="en-US" smtClean="0">
                <a:solidFill>
                  <a:srgbClr val="FF0000"/>
                </a:solidFill>
              </a:rPr>
              <a:t>は消えることなくその場にいるよう</a:t>
            </a:r>
            <a:r>
              <a:rPr kumimoji="1" lang="ja-JP" altLang="en-US" smtClean="0"/>
              <a:t>にします。</a:t>
            </a:r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2" y="3705212"/>
            <a:ext cx="5060748" cy="31527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/>
          <p:cNvCxnSpPr>
            <a:stCxn id="15" idx="1"/>
          </p:cNvCxnSpPr>
          <p:nvPr/>
        </p:nvCxnSpPr>
        <p:spPr>
          <a:xfrm flipH="1">
            <a:off x="4334798" y="4031783"/>
            <a:ext cx="1240628" cy="21703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575426" y="3708617"/>
            <a:ext cx="561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追加：操作可能フラグと動かない時の位置情報を格納用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　　変数を用意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20" y="4776238"/>
            <a:ext cx="1940180" cy="1900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5787912" y="4397873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7479317" y="6206922"/>
            <a:ext cx="931960" cy="355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411277" y="601741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追加：初期化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12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86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Map</a:t>
            </a:r>
            <a:r>
              <a:rPr kumimoji="1" lang="ja-JP" altLang="en-US" smtClean="0"/>
              <a:t>の要素変更できるようにするための</a:t>
            </a:r>
            <a:r>
              <a:rPr lang="en-US" altLang="ja-JP" smtClean="0"/>
              <a:t>Se</a:t>
            </a:r>
            <a:r>
              <a:rPr lang="en-US" altLang="ja-JP"/>
              <a:t>t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50"/>
            <a:ext cx="6134336" cy="2473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6287862" y="2311400"/>
            <a:ext cx="519338" cy="10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70700" y="2133600"/>
            <a:ext cx="247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SetMethod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8709"/>
            <a:ext cx="4066268" cy="347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0" y="211136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-109806" y="300224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196308" y="3495812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3832675" y="3371572"/>
            <a:ext cx="447225" cy="30890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116701" y="3000235"/>
            <a:ext cx="24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SetMethot</a:t>
            </a:r>
            <a:r>
              <a:rPr lang="ja-JP" altLang="en-US" smtClean="0"/>
              <a:t>を作成</a:t>
            </a:r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00" y="3856156"/>
            <a:ext cx="4742267" cy="2416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テキスト ボックス 21"/>
          <p:cNvSpPr txBox="1"/>
          <p:nvPr/>
        </p:nvSpPr>
        <p:spPr>
          <a:xfrm>
            <a:off x="9022167" y="4140200"/>
            <a:ext cx="2737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追加：動かなくなったら、</a:t>
            </a:r>
            <a:endParaRPr kumimoji="1" lang="en-US" altLang="ja-JP" smtClean="0"/>
          </a:p>
          <a:p>
            <a:r>
              <a:rPr lang="ja-JP" altLang="en-US" smtClean="0"/>
              <a:t>停止させる命令を与える</a:t>
            </a:r>
            <a:endParaRPr lang="en-US" altLang="ja-JP" smtClean="0"/>
          </a:p>
          <a:p>
            <a:r>
              <a:rPr lang="ja-JP" altLang="en-US" smtClean="0"/>
              <a:t>また、</a:t>
            </a:r>
            <a:r>
              <a:rPr lang="en-US" altLang="ja-JP" smtClean="0"/>
              <a:t>SetMap</a:t>
            </a:r>
            <a:r>
              <a:rPr lang="ja-JP" altLang="en-US" smtClean="0"/>
              <a:t>で</a:t>
            </a:r>
            <a:r>
              <a:rPr lang="en-US" altLang="ja-JP" smtClean="0"/>
              <a:t>Map</a:t>
            </a:r>
            <a:r>
              <a:rPr lang="ja-JP" altLang="en-US" smtClean="0"/>
              <a:t>に</a:t>
            </a:r>
            <a:r>
              <a:rPr lang="en-US" altLang="ja-JP" smtClean="0"/>
              <a:t>ID</a:t>
            </a:r>
            <a:r>
              <a:rPr lang="ja-JP" altLang="en-US" smtClean="0"/>
              <a:t>を</a:t>
            </a:r>
            <a:endParaRPr lang="en-US" altLang="ja-JP" smtClean="0"/>
          </a:p>
          <a:p>
            <a:r>
              <a:rPr lang="ja-JP" altLang="en-US" smtClean="0"/>
              <a:t>代入するが現在は</a:t>
            </a:r>
            <a:r>
              <a:rPr lang="en-US" altLang="ja-JP" smtClean="0"/>
              <a:t>Test</a:t>
            </a:r>
            <a:r>
              <a:rPr lang="ja-JP" altLang="en-US" smtClean="0"/>
              <a:t>で</a:t>
            </a:r>
            <a:endParaRPr lang="en-US" altLang="ja-JP" smtClean="0"/>
          </a:p>
          <a:p>
            <a:r>
              <a:rPr lang="ja-JP" altLang="en-US" smtClean="0"/>
              <a:t>縁</a:t>
            </a:r>
            <a:r>
              <a:rPr lang="en-US" altLang="ja-JP" smtClean="0"/>
              <a:t>block</a:t>
            </a:r>
            <a:r>
              <a:rPr lang="ja-JP" altLang="en-US" smtClean="0"/>
              <a:t>を渡すようにする</a:t>
            </a:r>
            <a:endParaRPr lang="en-US" altLang="ja-JP" smtClean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871" y="4462788"/>
            <a:ext cx="4565196" cy="1548813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 flipH="1">
            <a:off x="8444903" y="4462788"/>
            <a:ext cx="660856" cy="391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 flipV="1">
            <a:off x="8724900" y="5905500"/>
            <a:ext cx="101600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8775331" y="64035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仮数値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58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70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Action</a:t>
            </a:r>
            <a:r>
              <a:rPr lang="ja-JP" altLang="en-US"/>
              <a:t>内</a:t>
            </a:r>
            <a:r>
              <a:rPr lang="ja-JP" altLang="en-US" smtClean="0"/>
              <a:t>で</a:t>
            </a:r>
            <a:r>
              <a:rPr lang="en-US" altLang="ja-JP" smtClean="0"/>
              <a:t>2</a:t>
            </a:r>
            <a:r>
              <a:rPr lang="ja-JP" altLang="en-US" smtClean="0"/>
              <a:t>種類の動きを表現するには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今回のように、落下時と停止時で</a:t>
            </a:r>
            <a:r>
              <a:rPr kumimoji="1" lang="en-US" altLang="ja-JP" smtClean="0"/>
              <a:t>Action</a:t>
            </a:r>
            <a:r>
              <a:rPr lang="ja-JP" altLang="en-US"/>
              <a:t>内容</a:t>
            </a:r>
            <a:r>
              <a:rPr lang="ja-JP" altLang="en-US" smtClean="0"/>
              <a:t>が違う場合は、</a:t>
            </a:r>
            <a:r>
              <a:rPr lang="en-US" altLang="ja-JP" smtClean="0"/>
              <a:t>flag</a:t>
            </a:r>
            <a:r>
              <a:rPr lang="ja-JP" altLang="en-US" smtClean="0"/>
              <a:t>で</a:t>
            </a:r>
            <a:r>
              <a:rPr lang="en-US" altLang="ja-JP" smtClean="0"/>
              <a:t>Action</a:t>
            </a:r>
            <a:r>
              <a:rPr lang="ja-JP" altLang="en-US" smtClean="0"/>
              <a:t>内容を完全に分けると良いでしょう。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8" y="1219907"/>
            <a:ext cx="2916238" cy="3730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フローチャート: 端子 6"/>
          <p:cNvSpPr/>
          <p:nvPr/>
        </p:nvSpPr>
        <p:spPr>
          <a:xfrm>
            <a:off x="3741265" y="849312"/>
            <a:ext cx="19050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Action</a:t>
            </a:r>
            <a:endParaRPr lang="en-US" altLang="ja-JP"/>
          </a:p>
        </p:txBody>
      </p:sp>
      <p:sp>
        <p:nvSpPr>
          <p:cNvPr id="9" name="フローチャート: 判断 8"/>
          <p:cNvSpPr/>
          <p:nvPr/>
        </p:nvSpPr>
        <p:spPr>
          <a:xfrm>
            <a:off x="3409563" y="1508601"/>
            <a:ext cx="2540000" cy="800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flag</a:t>
            </a:r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5939822" y="1912241"/>
            <a:ext cx="38486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060163" y="228484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false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40195" y="16201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true</a:t>
            </a:r>
            <a:endParaRPr kumimoji="1" lang="ja-JP" altLang="en-US"/>
          </a:p>
        </p:txBody>
      </p:sp>
      <p:cxnSp>
        <p:nvCxnSpPr>
          <p:cNvPr id="14" name="直線コネクタ 13"/>
          <p:cNvCxnSpPr>
            <a:endCxn id="9" idx="0"/>
          </p:cNvCxnSpPr>
          <p:nvPr/>
        </p:nvCxnSpPr>
        <p:spPr>
          <a:xfrm flipH="1">
            <a:off x="4679563" y="1247786"/>
            <a:ext cx="8967" cy="26081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端子 15"/>
          <p:cNvSpPr/>
          <p:nvPr/>
        </p:nvSpPr>
        <p:spPr>
          <a:xfrm>
            <a:off x="3712861" y="3796813"/>
            <a:ext cx="19050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終</a:t>
            </a:r>
            <a:r>
              <a:rPr lang="ja-JP" altLang="en-US" smtClean="0"/>
              <a:t>わり</a:t>
            </a:r>
            <a:endParaRPr lang="en-US" altLang="ja-JP"/>
          </a:p>
        </p:txBody>
      </p:sp>
      <p:cxnSp>
        <p:nvCxnSpPr>
          <p:cNvPr id="18" name="直線コネクタ 17"/>
          <p:cNvCxnSpPr/>
          <p:nvPr/>
        </p:nvCxnSpPr>
        <p:spPr>
          <a:xfrm>
            <a:off x="4665361" y="2308701"/>
            <a:ext cx="3004" cy="14770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処理 12"/>
          <p:cNvSpPr/>
          <p:nvPr/>
        </p:nvSpPr>
        <p:spPr>
          <a:xfrm>
            <a:off x="3741265" y="2580550"/>
            <a:ext cx="2057400" cy="10087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停止</a:t>
            </a:r>
            <a:r>
              <a:rPr lang="en-US" altLang="ja-JP" smtClean="0"/>
              <a:t>Action</a:t>
            </a:r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6324683" y="1912241"/>
            <a:ext cx="2" cy="24168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端子 26"/>
          <p:cNvSpPr/>
          <p:nvPr/>
        </p:nvSpPr>
        <p:spPr>
          <a:xfrm>
            <a:off x="3741265" y="5910383"/>
            <a:ext cx="1905000" cy="393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終</a:t>
            </a:r>
            <a:r>
              <a:rPr lang="ja-JP" altLang="en-US" smtClean="0"/>
              <a:t>わり</a:t>
            </a:r>
            <a:endParaRPr lang="en-US" altLang="ja-JP"/>
          </a:p>
        </p:txBody>
      </p:sp>
      <p:cxnSp>
        <p:nvCxnSpPr>
          <p:cNvPr id="30" name="直線コネクタ 29"/>
          <p:cNvCxnSpPr/>
          <p:nvPr/>
        </p:nvCxnSpPr>
        <p:spPr>
          <a:xfrm>
            <a:off x="4679563" y="4329061"/>
            <a:ext cx="164512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688530" y="4329061"/>
            <a:ext cx="0" cy="15817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3718487" y="4687061"/>
            <a:ext cx="2057400" cy="9559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落下</a:t>
            </a:r>
            <a:r>
              <a:rPr kumimoji="1" lang="en-US" altLang="ja-JP" smtClean="0"/>
              <a:t>Action</a:t>
            </a:r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22787" y="867060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cxnSp>
        <p:nvCxnSpPr>
          <p:cNvPr id="41" name="直線矢印コネクタ 40"/>
          <p:cNvCxnSpPr>
            <a:stCxn id="16" idx="1"/>
          </p:cNvCxnSpPr>
          <p:nvPr/>
        </p:nvCxnSpPr>
        <p:spPr>
          <a:xfrm flipH="1" flipV="1">
            <a:off x="1803400" y="3589336"/>
            <a:ext cx="1909461" cy="404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129697" y="5749256"/>
            <a:ext cx="590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</a:t>
            </a:r>
            <a:r>
              <a:rPr kumimoji="1" lang="en-US" altLang="ja-JP" smtClean="0"/>
              <a:t>eturn </a:t>
            </a:r>
            <a:r>
              <a:rPr kumimoji="1" lang="ja-JP" altLang="en-US" smtClean="0"/>
              <a:t>で</a:t>
            </a:r>
            <a:r>
              <a:rPr lang="ja-JP" altLang="en-US"/>
              <a:t>関数</a:t>
            </a:r>
            <a:r>
              <a:rPr lang="ja-JP" altLang="en-US" smtClean="0"/>
              <a:t>の終了を複数あるようにしました。</a:t>
            </a:r>
            <a:endParaRPr lang="en-US" altLang="ja-JP" smtClean="0"/>
          </a:p>
          <a:p>
            <a:r>
              <a:rPr lang="ja-JP" altLang="en-US" smtClean="0"/>
              <a:t>前回の</a:t>
            </a:r>
            <a:r>
              <a:rPr lang="en-US" altLang="ja-JP" smtClean="0"/>
              <a:t>page</a:t>
            </a:r>
            <a:r>
              <a:rPr lang="ja-JP" altLang="en-US" smtClean="0"/>
              <a:t>でも例外処理で関数を終了させましたが</a:t>
            </a:r>
            <a:endParaRPr lang="en-US" altLang="ja-JP" smtClean="0"/>
          </a:p>
          <a:p>
            <a:r>
              <a:rPr lang="ja-JP" altLang="en-US" smtClean="0"/>
              <a:t>それと同じです。ただし今回は例外処理と訳ではありません</a:t>
            </a:r>
            <a:endParaRPr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22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・停止したら、別の</a:t>
            </a:r>
            <a:r>
              <a:rPr kumimoji="1" lang="en-US" altLang="ja-JP" smtClean="0"/>
              <a:t>object</a:t>
            </a:r>
            <a:r>
              <a:rPr kumimoji="1" lang="ja-JP" altLang="en-US" smtClean="0"/>
              <a:t>が出るようにする。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Block</a:t>
            </a:r>
            <a:r>
              <a:rPr lang="ja-JP" altLang="en-US" smtClean="0"/>
              <a:t>が停止したら次の</a:t>
            </a:r>
            <a:r>
              <a:rPr lang="en-US" altLang="ja-JP" smtClean="0"/>
              <a:t>Block</a:t>
            </a:r>
            <a:r>
              <a:rPr lang="ja-JP" altLang="en-US" smtClean="0"/>
              <a:t>を出しましょう。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763587"/>
            <a:ext cx="4175125" cy="28287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3570062" y="2794000"/>
            <a:ext cx="1370238" cy="2387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940300" y="260933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を出す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900" y="3687389"/>
            <a:ext cx="10993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block</a:t>
            </a:r>
            <a:r>
              <a:rPr kumimoji="1" lang="ja-JP" altLang="en-US" smtClean="0"/>
              <a:t>がこれで無限に出るようになりましたが、現在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ID</a:t>
            </a:r>
            <a:r>
              <a:rPr kumimoji="1" lang="ja-JP" altLang="en-US" smtClean="0"/>
              <a:t>は仮数値なのでしっかりとした値にしていきましょう。</a:t>
            </a:r>
            <a:endParaRPr kumimoji="1" lang="en-US" altLang="ja-JP" smtClean="0"/>
          </a:p>
          <a:p>
            <a:r>
              <a:rPr lang="ja-JP" altLang="en-US"/>
              <a:t>後</a:t>
            </a:r>
            <a:r>
              <a:rPr lang="ja-JP" altLang="en-US" smtClean="0"/>
              <a:t>、うっかり忘れていた定数化やっていきましょう。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300" y="4775200"/>
            <a:ext cx="11752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・定数を置く場所を考える。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変数にも</a:t>
            </a:r>
            <a:r>
              <a:rPr lang="en-US" altLang="ja-JP"/>
              <a:t>L</a:t>
            </a:r>
            <a:r>
              <a:rPr lang="en-US" altLang="ja-JP" smtClean="0"/>
              <a:t>ocal</a:t>
            </a:r>
            <a:r>
              <a:rPr lang="ja-JP" altLang="en-US" smtClean="0"/>
              <a:t>や</a:t>
            </a:r>
            <a:r>
              <a:rPr lang="en-US" altLang="ja-JP"/>
              <a:t>G</a:t>
            </a:r>
            <a:r>
              <a:rPr lang="en-US" altLang="ja-JP" smtClean="0"/>
              <a:t>lobal</a:t>
            </a:r>
            <a:r>
              <a:rPr lang="ja-JP" altLang="en-US" smtClean="0"/>
              <a:t>・</a:t>
            </a:r>
            <a:r>
              <a:rPr lang="en-US" altLang="ja-JP" smtClean="0"/>
              <a:t>Member</a:t>
            </a:r>
            <a:r>
              <a:rPr lang="ja-JP" altLang="en-US" smtClean="0"/>
              <a:t>と</a:t>
            </a:r>
            <a:r>
              <a:rPr lang="ja-JP" altLang="en-US"/>
              <a:t>置く場所</a:t>
            </a:r>
            <a:r>
              <a:rPr lang="ja-JP" altLang="en-US" smtClean="0"/>
              <a:t>と私用する範囲がありますが、</a:t>
            </a:r>
            <a:r>
              <a:rPr lang="ja-JP" altLang="en-US" smtClean="0">
                <a:solidFill>
                  <a:srgbClr val="FF0000"/>
                </a:solidFill>
              </a:rPr>
              <a:t>定数にも</a:t>
            </a:r>
            <a:r>
              <a:rPr lang="en-US" altLang="ja-JP" smtClean="0">
                <a:solidFill>
                  <a:srgbClr val="FF0000"/>
                </a:solidFill>
              </a:rPr>
              <a:t>global</a:t>
            </a:r>
            <a:r>
              <a:rPr lang="ja-JP" altLang="en-US" smtClean="0">
                <a:solidFill>
                  <a:srgbClr val="FF0000"/>
                </a:solidFill>
              </a:rPr>
              <a:t>と</a:t>
            </a:r>
            <a:r>
              <a:rPr lang="en-US" altLang="ja-JP" smtClean="0">
                <a:solidFill>
                  <a:srgbClr val="FF0000"/>
                </a:solidFill>
              </a:rPr>
              <a:t>local</a:t>
            </a:r>
            <a:r>
              <a:rPr lang="ja-JP" altLang="en-US" smtClean="0">
                <a:solidFill>
                  <a:srgbClr val="FF0000"/>
                </a:solidFill>
              </a:rPr>
              <a:t>のように範囲を決めると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 smtClean="0">
                <a:solidFill>
                  <a:srgbClr val="FF0000"/>
                </a:solidFill>
              </a:rPr>
              <a:t>良いと思います。正確には、</a:t>
            </a:r>
            <a:r>
              <a:rPr lang="en-US" altLang="ja-JP" smtClean="0">
                <a:solidFill>
                  <a:srgbClr val="FF0000"/>
                </a:solidFill>
              </a:rPr>
              <a:t>Gam</a:t>
            </a:r>
            <a:r>
              <a:rPr lang="en-US" altLang="ja-JP">
                <a:solidFill>
                  <a:srgbClr val="FF0000"/>
                </a:solidFill>
              </a:rPr>
              <a:t>e</a:t>
            </a:r>
            <a:r>
              <a:rPr kumimoji="1" lang="ja-JP" altLang="en-US" smtClean="0">
                <a:solidFill>
                  <a:srgbClr val="FF0000"/>
                </a:solidFill>
              </a:rPr>
              <a:t>全体か各</a:t>
            </a:r>
            <a:r>
              <a:rPr lang="en-US" altLang="ja-JP" smtClean="0">
                <a:solidFill>
                  <a:srgbClr val="FF0000"/>
                </a:solidFill>
              </a:rPr>
              <a:t>F</a:t>
            </a:r>
            <a:r>
              <a:rPr kumimoji="1" lang="en-US" altLang="ja-JP" smtClean="0">
                <a:solidFill>
                  <a:srgbClr val="FF0000"/>
                </a:solidFill>
              </a:rPr>
              <a:t>ile</a:t>
            </a:r>
            <a:r>
              <a:rPr kumimoji="1" lang="ja-JP" altLang="en-US" smtClean="0">
                <a:solidFill>
                  <a:srgbClr val="FF0000"/>
                </a:solidFill>
              </a:rPr>
              <a:t>単位と言う範囲です。</a:t>
            </a:r>
            <a:r>
              <a:rPr kumimoji="1" lang="en-US" altLang="ja-JP" smtClean="0">
                <a:solidFill>
                  <a:srgbClr val="FF0000"/>
                </a:solidFill>
              </a:rPr>
              <a:t>Game</a:t>
            </a:r>
            <a:r>
              <a:rPr kumimoji="1" lang="ja-JP" altLang="en-US" smtClean="0">
                <a:solidFill>
                  <a:srgbClr val="FF0000"/>
                </a:solidFill>
              </a:rPr>
              <a:t>全体では</a:t>
            </a:r>
            <a:r>
              <a:rPr lang="ja-JP" altLang="en-US">
                <a:solidFill>
                  <a:srgbClr val="FF0000"/>
                </a:solidFill>
              </a:rPr>
              <a:t>「</a:t>
            </a:r>
            <a:r>
              <a:rPr lang="en-US" altLang="ja-JP" smtClean="0">
                <a:solidFill>
                  <a:srgbClr val="FF0000"/>
                </a:solidFill>
              </a:rPr>
              <a:t>GameHead.h</a:t>
            </a:r>
            <a:r>
              <a:rPr lang="ja-JP" altLang="en-US" smtClean="0">
                <a:solidFill>
                  <a:srgbClr val="FF0000"/>
                </a:solidFill>
              </a:rPr>
              <a:t>」に置く場所をこちらで</a:t>
            </a:r>
            <a:endParaRPr lang="en-US" altLang="ja-JP" smtClean="0">
              <a:solidFill>
                <a:srgbClr val="FF0000"/>
              </a:solidFill>
            </a:endParaRPr>
          </a:p>
          <a:p>
            <a:r>
              <a:rPr kumimoji="1" lang="ja-JP" altLang="en-US" smtClean="0">
                <a:solidFill>
                  <a:srgbClr val="FF0000"/>
                </a:solidFill>
              </a:rPr>
              <a:t>決めてます</a:t>
            </a:r>
            <a:r>
              <a:rPr kumimoji="1" lang="ja-JP" altLang="en-US">
                <a:solidFill>
                  <a:srgbClr val="FF0000"/>
                </a:solidFill>
              </a:rPr>
              <a:t>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99" y="6073836"/>
            <a:ext cx="3548064" cy="7115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2769199" y="5704504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6438901" y="5704504"/>
            <a:ext cx="3619499" cy="60739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372318" y="59755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5400"/>
            <a:ext cx="780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graphic</a:t>
            </a:r>
            <a:r>
              <a:rPr lang="ja-JP" altLang="en-US" smtClean="0"/>
              <a:t>の読み込み</a:t>
            </a:r>
            <a:endParaRPr lang="en-US" altLang="ja-JP" smtClean="0"/>
          </a:p>
          <a:p>
            <a:r>
              <a:rPr lang="ja-JP" altLang="en-US" smtClean="0"/>
              <a:t>　</a:t>
            </a:r>
            <a:r>
              <a:rPr lang="en-US" altLang="ja-JP" smtClean="0"/>
              <a:t>graphic</a:t>
            </a:r>
            <a:r>
              <a:rPr lang="ja-JP" altLang="en-US" smtClean="0"/>
              <a:t>は、同指南書の「グラフィック」の中にあります。</a:t>
            </a:r>
            <a:r>
              <a:rPr lang="ja-JP" altLang="en-US"/>
              <a:t>名前</a:t>
            </a:r>
            <a:r>
              <a:rPr lang="ja-JP" altLang="en-US" smtClean="0"/>
              <a:t>は「</a:t>
            </a:r>
            <a:r>
              <a:rPr lang="en-US" altLang="ja-JP" smtClean="0"/>
              <a:t>a01.png</a:t>
            </a:r>
            <a:r>
              <a:rPr lang="ja-JP" altLang="en-US" smtClean="0"/>
              <a:t>」です。</a:t>
            </a:r>
            <a:endParaRPr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80" y="348565"/>
            <a:ext cx="3294968" cy="332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9424723" y="3675965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a01.png</a:t>
            </a:r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95604"/>
            <a:ext cx="3962400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574" y="1216927"/>
            <a:ext cx="1533525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454212" y="2012265"/>
            <a:ext cx="170198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8900" y="2788594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a01.png</a:t>
            </a:r>
            <a:r>
              <a:rPr lang="ja-JP" altLang="en-US" smtClean="0"/>
              <a:t>をいつものところに入れましょう。</a:t>
            </a:r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04" y="3269818"/>
            <a:ext cx="3521468" cy="16094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線矢印コネクタ 10"/>
          <p:cNvCxnSpPr/>
          <p:nvPr/>
        </p:nvCxnSpPr>
        <p:spPr>
          <a:xfrm flipH="1">
            <a:off x="3187700" y="4157534"/>
            <a:ext cx="1308100" cy="54155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495800" y="398883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追加：描画用の</a:t>
            </a:r>
            <a:r>
              <a:rPr kumimoji="1" lang="en-US" altLang="ja-JP" smtClean="0"/>
              <a:t>Header</a:t>
            </a:r>
            <a:r>
              <a:rPr kumimoji="1" lang="ja-JP" altLang="en-US" smtClean="0"/>
              <a:t>を登録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09" y="5274789"/>
            <a:ext cx="4933291" cy="1491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192020" y="4933863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4876800" y="5529729"/>
            <a:ext cx="1308100" cy="54155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184900" y="5324733"/>
            <a:ext cx="26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graphic</a:t>
            </a:r>
            <a:r>
              <a:rPr lang="ja-JP" altLang="en-US"/>
              <a:t>の</a:t>
            </a:r>
            <a:r>
              <a:rPr kumimoji="1" lang="ja-JP" altLang="en-US" smtClean="0"/>
              <a:t>読み込み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70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・定数化をさせていく。</a:t>
            </a:r>
            <a:endParaRPr kumimoji="1" lang="en-US" altLang="ja-JP" smtClean="0"/>
          </a:p>
          <a:p>
            <a:r>
              <a:rPr kumimoji="1" lang="ja-JP" altLang="en-US" smtClean="0"/>
              <a:t>　</a:t>
            </a:r>
            <a:r>
              <a:rPr lang="en-US" altLang="ja-JP" smtClean="0"/>
              <a:t>T</a:t>
            </a:r>
            <a:r>
              <a:rPr kumimoji="1" lang="en-US" altLang="ja-JP" smtClean="0"/>
              <a:t>itleObject</a:t>
            </a:r>
            <a:r>
              <a:rPr kumimoji="1" lang="ja-JP" altLang="en-US" smtClean="0"/>
              <a:t>から順々にやっていきましょう。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1" y="1063624"/>
            <a:ext cx="2643532" cy="2173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261561" y="70858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ObjTitle.h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424" y="1063624"/>
            <a:ext cx="5678817" cy="1184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3123672" y="70858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2790793" y="2806700"/>
            <a:ext cx="447707" cy="2051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238500" y="264160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追加：定数を作る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8847993" y="1562100"/>
            <a:ext cx="447707" cy="2051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295700" y="1397000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r>
              <a:rPr kumimoji="1" lang="ja-JP" altLang="en-US" smtClean="0"/>
              <a:t>：</a:t>
            </a:r>
            <a:r>
              <a:rPr lang="en-US" altLang="ja-JP" smtClean="0"/>
              <a:t>M</a:t>
            </a:r>
            <a:r>
              <a:rPr kumimoji="1" lang="en-US" altLang="ja-JP" smtClean="0"/>
              <a:t>agicNumber</a:t>
            </a:r>
            <a:r>
              <a:rPr kumimoji="1" lang="ja-JP" altLang="en-US" smtClean="0"/>
              <a:t>を</a:t>
            </a:r>
            <a:endParaRPr kumimoji="1" lang="en-US" altLang="ja-JP" smtClean="0"/>
          </a:p>
          <a:p>
            <a:r>
              <a:rPr kumimoji="1" lang="ja-JP" altLang="en-US" smtClean="0"/>
              <a:t>定数化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61" y="3795712"/>
            <a:ext cx="2643532" cy="2084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正方形/長方形 16"/>
          <p:cNvSpPr/>
          <p:nvPr/>
        </p:nvSpPr>
        <p:spPr>
          <a:xfrm>
            <a:off x="261560" y="3443326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ObjTitle.h</a:t>
            </a:r>
          </a:p>
        </p:txBody>
      </p:sp>
      <p:cxnSp>
        <p:nvCxnSpPr>
          <p:cNvPr id="18" name="直線矢印コネクタ 17"/>
          <p:cNvCxnSpPr>
            <a:stCxn id="20" idx="1"/>
          </p:cNvCxnSpPr>
          <p:nvPr/>
        </p:nvCxnSpPr>
        <p:spPr>
          <a:xfrm flipH="1">
            <a:off x="2018908" y="3812658"/>
            <a:ext cx="1189288" cy="127515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208196" y="3627992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追加：定数を作る</a:t>
            </a:r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195" y="4592296"/>
            <a:ext cx="8071653" cy="12883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矢印コネクタ 23"/>
          <p:cNvCxnSpPr/>
          <p:nvPr/>
        </p:nvCxnSpPr>
        <p:spPr>
          <a:xfrm flipH="1">
            <a:off x="7882794" y="4284553"/>
            <a:ext cx="461106" cy="95192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8343900" y="399732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更新：定数化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2400" y="6197600"/>
            <a:ext cx="110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Test</a:t>
            </a:r>
            <a:r>
              <a:rPr lang="ja-JP" altLang="en-US" smtClean="0"/>
              <a:t>用の部分や「</a:t>
            </a:r>
            <a:r>
              <a:rPr lang="en-US" altLang="ja-JP" smtClean="0"/>
              <a:t>0</a:t>
            </a:r>
            <a:r>
              <a:rPr lang="ja-JP" altLang="en-US" smtClean="0"/>
              <a:t>」がそのままの意味であれば、定数化しないままにしています。あくまで意味を持った数字にを</a:t>
            </a:r>
            <a:endParaRPr lang="en-US" altLang="ja-JP" smtClean="0"/>
          </a:p>
          <a:p>
            <a:r>
              <a:rPr kumimoji="1" lang="ja-JP" altLang="en-US" smtClean="0"/>
              <a:t>定数化しています。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845490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・定数化を進める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715962"/>
            <a:ext cx="2680938" cy="2624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46050" y="369332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ObjTitle.h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037" y="715962"/>
            <a:ext cx="7919803" cy="2179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3162174" y="34663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ObjTitle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486518" y="3340101"/>
            <a:ext cx="1" cy="3466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61425" y="36867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追加：定数を作る</a:t>
            </a:r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6565900" y="3009901"/>
            <a:ext cx="50801" cy="6768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098944" y="3686730"/>
            <a:ext cx="31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更新</a:t>
            </a:r>
            <a:r>
              <a:rPr kumimoji="1" lang="ja-JP" altLang="en-US" smtClean="0"/>
              <a:t>：</a:t>
            </a:r>
            <a:r>
              <a:rPr lang="en-US" altLang="ja-JP" smtClean="0"/>
              <a:t>M</a:t>
            </a:r>
            <a:r>
              <a:rPr kumimoji="1" lang="en-US" altLang="ja-JP" smtClean="0"/>
              <a:t>agicNumber</a:t>
            </a:r>
            <a:r>
              <a:rPr kumimoji="1" lang="ja-JP" altLang="en-US" smtClean="0"/>
              <a:t>を定数化</a:t>
            </a:r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4186237"/>
            <a:ext cx="2749335" cy="18716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直線矢印コネクタ 20"/>
          <p:cNvCxnSpPr/>
          <p:nvPr/>
        </p:nvCxnSpPr>
        <p:spPr>
          <a:xfrm flipV="1">
            <a:off x="1359518" y="6078537"/>
            <a:ext cx="1" cy="3466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34425" y="6425166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追加：定数を作る</a:t>
            </a:r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174" y="4275690"/>
            <a:ext cx="7827311" cy="11472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矢印コネクタ 23"/>
          <p:cNvCxnSpPr/>
          <p:nvPr/>
        </p:nvCxnSpPr>
        <p:spPr>
          <a:xfrm flipV="1">
            <a:off x="6515099" y="5642527"/>
            <a:ext cx="50801" cy="6768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48143" y="6319356"/>
            <a:ext cx="314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更新</a:t>
            </a:r>
            <a:r>
              <a:rPr kumimoji="1" lang="ja-JP" altLang="en-US" smtClean="0"/>
              <a:t>：</a:t>
            </a:r>
            <a:r>
              <a:rPr lang="en-US" altLang="ja-JP" smtClean="0"/>
              <a:t>M</a:t>
            </a:r>
            <a:r>
              <a:rPr kumimoji="1" lang="en-US" altLang="ja-JP" smtClean="0"/>
              <a:t>agicNumber</a:t>
            </a:r>
            <a:r>
              <a:rPr kumimoji="1" lang="ja-JP" altLang="en-US" smtClean="0"/>
              <a:t>を定数化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2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M</a:t>
            </a:r>
            <a:r>
              <a:rPr kumimoji="1" lang="en-US" altLang="ja-JP" smtClean="0"/>
              <a:t>ain</a:t>
            </a:r>
            <a:r>
              <a:rPr kumimoji="1" lang="ja-JP" altLang="en-US" smtClean="0"/>
              <a:t>部分も定数化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9100" y="10033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追加：定数追加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27500" y="326973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更新</a:t>
            </a:r>
            <a:r>
              <a:rPr kumimoji="1" lang="ja-JP" altLang="en-US" smtClean="0"/>
              <a:t>：定数化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1639" y="394294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000149" y="41013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ObjMain</a:t>
            </a:r>
            <a:r>
              <a:rPr lang="en-US" altLang="ja-JP" smtClean="0"/>
              <a:t>.cpp</a:t>
            </a:r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486800" y="63396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0505546" y="184253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3" y="779462"/>
            <a:ext cx="3407857" cy="36909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161416" y="1143000"/>
            <a:ext cx="1966084" cy="6858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3000320" y="3454400"/>
            <a:ext cx="1127180" cy="6350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21" y="762000"/>
            <a:ext cx="4257071" cy="34670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 flipH="1">
            <a:off x="8686800" y="838200"/>
            <a:ext cx="1799171" cy="4445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9105900" y="2027196"/>
            <a:ext cx="1380070" cy="161187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021" y="4433330"/>
            <a:ext cx="4257071" cy="20083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直線矢印コネクタ 22"/>
          <p:cNvCxnSpPr/>
          <p:nvPr/>
        </p:nvCxnSpPr>
        <p:spPr>
          <a:xfrm flipH="1">
            <a:off x="8760392" y="4597400"/>
            <a:ext cx="1745154" cy="29896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0505546" y="441273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10485970" y="562129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 flipH="1" flipV="1">
            <a:off x="9027585" y="5532390"/>
            <a:ext cx="1373734" cy="32230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6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・定数化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3" y="753428"/>
            <a:ext cx="2565483" cy="1205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19" y="740728"/>
            <a:ext cx="3909846" cy="5406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0" y="369332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497519" y="385128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ObjMain</a:t>
            </a:r>
            <a:r>
              <a:rPr lang="en-US" altLang="ja-JP" smtClean="0"/>
              <a:t>.cpp</a:t>
            </a:r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78586" y="951470"/>
            <a:ext cx="1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追加：定数追加</a:t>
            </a:r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531435" y="1346200"/>
            <a:ext cx="453065" cy="2179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9561779" y="156416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7761779" y="1768398"/>
            <a:ext cx="1799171" cy="4445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561779" y="409146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7761779" y="4295698"/>
            <a:ext cx="1799171" cy="4445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6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738664"/>
            <a:ext cx="2977332" cy="1357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/>
          <p:cNvSpPr txBox="1"/>
          <p:nvPr/>
        </p:nvSpPr>
        <p:spPr>
          <a:xfrm>
            <a:off x="0" y="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・定数化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369332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939398" y="369332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ObjMain</a:t>
            </a:r>
            <a:r>
              <a:rPr lang="en-US" altLang="ja-JP" smtClean="0"/>
              <a:t>.cpp</a:t>
            </a:r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63" y="738664"/>
            <a:ext cx="4020288" cy="3909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163451" y="1122919"/>
            <a:ext cx="1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追加：定数追加</a:t>
            </a:r>
            <a:endParaRPr kumimoji="1" lang="ja-JP" altLang="en-US"/>
          </a:p>
        </p:txBody>
      </p:sp>
      <p:cxnSp>
        <p:nvCxnSpPr>
          <p:cNvPr id="10" name="直線矢印コネクタ 9"/>
          <p:cNvCxnSpPr>
            <a:stCxn id="9" idx="1"/>
          </p:cNvCxnSpPr>
          <p:nvPr/>
        </p:nvCxnSpPr>
        <p:spPr>
          <a:xfrm flipH="1">
            <a:off x="2531436" y="1307585"/>
            <a:ext cx="632015" cy="25658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0196779" y="230076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8396779" y="2504998"/>
            <a:ext cx="1799171" cy="4445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0195950" y="356921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8790480" y="3753883"/>
            <a:ext cx="1405470" cy="3693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4832866"/>
            <a:ext cx="2993924" cy="1243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95250" y="4463534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ObjMain.h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762" y="5017531"/>
            <a:ext cx="3772057" cy="1058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正方形/長方形 20"/>
          <p:cNvSpPr/>
          <p:nvPr/>
        </p:nvSpPr>
        <p:spPr>
          <a:xfrm>
            <a:off x="4962486" y="464820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ObjMain</a:t>
            </a:r>
            <a:r>
              <a:rPr lang="en-US" altLang="ja-JP" smtClean="0"/>
              <a:t>.cpp</a:t>
            </a: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99514" y="503588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7694044" y="5220552"/>
            <a:ext cx="1405470" cy="3693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5250" y="6350000"/>
            <a:ext cx="777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Block</a:t>
            </a:r>
            <a:r>
              <a:rPr kumimoji="1" lang="ja-JP" altLang="en-US" smtClean="0"/>
              <a:t>の描画部分の</a:t>
            </a:r>
            <a:r>
              <a:rPr lang="en-US" altLang="ja-JP" smtClean="0"/>
              <a:t>id</a:t>
            </a:r>
            <a:r>
              <a:rPr lang="ja-JP" altLang="en-US" smtClean="0"/>
              <a:t>に関しては</a:t>
            </a:r>
            <a:r>
              <a:rPr kumimoji="1" lang="ja-JP" altLang="en-US" smtClean="0"/>
              <a:t>、正規の数値にしてから定数化にを行います。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73757" y="5092261"/>
            <a:ext cx="1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追加：定数追加</a:t>
            </a:r>
            <a:endParaRPr kumimoji="1" lang="ja-JP" altLang="en-US"/>
          </a:p>
        </p:txBody>
      </p:sp>
      <p:cxnSp>
        <p:nvCxnSpPr>
          <p:cNvPr id="25" name="直線矢印コネクタ 24"/>
          <p:cNvCxnSpPr>
            <a:stCxn id="20" idx="1"/>
          </p:cNvCxnSpPr>
          <p:nvPr/>
        </p:nvCxnSpPr>
        <p:spPr>
          <a:xfrm flipH="1">
            <a:off x="2341742" y="5276927"/>
            <a:ext cx="632015" cy="25658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3397766"/>
            <a:ext cx="3955897" cy="3038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127000" y="0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C</a:t>
            </a:r>
            <a:r>
              <a:rPr kumimoji="1" lang="en-US" altLang="ja-JP" smtClean="0"/>
              <a:t>haracterBlock</a:t>
            </a:r>
            <a:r>
              <a:rPr lang="ja-JP" altLang="en-US" smtClean="0"/>
              <a:t>の定数化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760412"/>
            <a:ext cx="2585592" cy="2452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正方形/長方形 2"/>
          <p:cNvSpPr/>
          <p:nvPr/>
        </p:nvSpPr>
        <p:spPr>
          <a:xfrm>
            <a:off x="250825" y="429180"/>
            <a:ext cx="11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ObjChar.h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234" y="369332"/>
            <a:ext cx="3270251" cy="2452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4938234" y="0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577863" y="587861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7839107" y="800715"/>
            <a:ext cx="738756" cy="31295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253157" y="908464"/>
            <a:ext cx="16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追加：定数追加</a:t>
            </a:r>
            <a:endParaRPr kumimoji="1" lang="ja-JP" altLang="en-US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2552700" y="1093130"/>
            <a:ext cx="700457" cy="5158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53724" y="3664854"/>
            <a:ext cx="16850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追加：定数追加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2296262" y="4064132"/>
            <a:ext cx="1" cy="4951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897" y="2914650"/>
            <a:ext cx="5695950" cy="3943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正方形/長方形 19"/>
          <p:cNvSpPr/>
          <p:nvPr/>
        </p:nvSpPr>
        <p:spPr>
          <a:xfrm>
            <a:off x="9316619" y="254531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8577863" y="2758171"/>
            <a:ext cx="738756" cy="31295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5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178" y="536574"/>
            <a:ext cx="5120999" cy="3276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・続く</a:t>
            </a:r>
            <a:endParaRPr kumimoji="1" lang="en-US" altLang="ja-JP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" y="536574"/>
            <a:ext cx="5130589" cy="5254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3770007" y="5958441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H="1" flipV="1">
            <a:off x="3606800" y="5562600"/>
            <a:ext cx="163207" cy="6086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9777107" y="381259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9613900" y="3416753"/>
            <a:ext cx="163207" cy="6086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9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・続く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9" y="305288"/>
            <a:ext cx="3745653" cy="3511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825324" y="2350892"/>
            <a:ext cx="16850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追加：定数追加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667862" y="2750170"/>
            <a:ext cx="1" cy="4951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62" y="305288"/>
            <a:ext cx="3703638" cy="6368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2145979" y="0"/>
            <a:ext cx="11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ObjChar.h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27762" y="0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627267" y="140597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更新：定数化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0254510" y="1618832"/>
            <a:ext cx="372758" cy="126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0" y="4326398"/>
            <a:ext cx="6159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これで、ほとんどの</a:t>
            </a:r>
            <a:r>
              <a:rPr lang="en-US" altLang="ja-JP" smtClean="0"/>
              <a:t>M</a:t>
            </a:r>
            <a:r>
              <a:rPr kumimoji="1" lang="en-US" altLang="ja-JP" smtClean="0"/>
              <a:t>agicNumber</a:t>
            </a:r>
            <a:r>
              <a:rPr kumimoji="1" lang="ja-JP" altLang="en-US" smtClean="0"/>
              <a:t>が意味がわかる</a:t>
            </a:r>
            <a:r>
              <a:rPr lang="ja-JP" altLang="en-US" smtClean="0"/>
              <a:t>値になりまし</a:t>
            </a:r>
            <a:endParaRPr lang="en-US" altLang="ja-JP" smtClean="0"/>
          </a:p>
          <a:p>
            <a:r>
              <a:rPr lang="ja-JP" altLang="en-US" smtClean="0"/>
              <a:t>た。何をしているかわかりやすくなりま</a:t>
            </a:r>
            <a:r>
              <a:rPr kumimoji="1" lang="ja-JP" altLang="en-US" smtClean="0"/>
              <a:t>した。</a:t>
            </a:r>
            <a:r>
              <a:rPr lang="ja-JP" altLang="en-US" smtClean="0"/>
              <a:t>よって、</a:t>
            </a:r>
            <a:r>
              <a:rPr lang="en-US" altLang="ja-JP" smtClean="0"/>
              <a:t>SauceCode</a:t>
            </a:r>
            <a:endParaRPr lang="en-US" altLang="ja-JP"/>
          </a:p>
          <a:p>
            <a:r>
              <a:rPr lang="ja-JP" altLang="en-US" smtClean="0"/>
              <a:t>の品質が非常に良くなりました。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8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0"/>
            <a:ext cx="674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lang="ja-JP" altLang="en-US" smtClean="0"/>
              <a:t>をとりあえず表示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en-US" altLang="ja-JP"/>
              <a:t>C</a:t>
            </a:r>
            <a:r>
              <a:rPr kumimoji="1" lang="en-US" altLang="ja-JP" smtClean="0"/>
              <a:t>haracter</a:t>
            </a:r>
            <a:r>
              <a:rPr kumimoji="1" lang="ja-JP" altLang="en-US" smtClean="0"/>
              <a:t>と青い</a:t>
            </a:r>
            <a:r>
              <a:rPr kumimoji="1" lang="en-US" altLang="ja-JP" smtClean="0"/>
              <a:t>window</a:t>
            </a:r>
            <a:r>
              <a:rPr kumimoji="1" lang="ja-JP" altLang="en-US" smtClean="0"/>
              <a:t>を重ね合わせて</a:t>
            </a:r>
            <a:r>
              <a:rPr lang="en-US" altLang="ja-JP" smtClean="0"/>
              <a:t>C</a:t>
            </a:r>
            <a:r>
              <a:rPr kumimoji="1" lang="en-US" altLang="ja-JP" smtClean="0"/>
              <a:t>haracterBlock</a:t>
            </a:r>
            <a:r>
              <a:rPr kumimoji="1" lang="ja-JP" altLang="en-US" smtClean="0"/>
              <a:t>を作ります</a:t>
            </a:r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96" y="766885"/>
            <a:ext cx="1785920" cy="18034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矢印コネクタ 6"/>
          <p:cNvCxnSpPr>
            <a:endCxn id="13" idx="3"/>
          </p:cNvCxnSpPr>
          <p:nvPr/>
        </p:nvCxnSpPr>
        <p:spPr>
          <a:xfrm flipH="1">
            <a:off x="1647145" y="1300629"/>
            <a:ext cx="1616611" cy="45901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3" y="1113007"/>
            <a:ext cx="1331872" cy="129326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76" y="1300629"/>
            <a:ext cx="803267" cy="918022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183170" y="2452038"/>
            <a:ext cx="15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CharacterBlock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0" y="3013874"/>
            <a:ext cx="723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これまで、</a:t>
            </a:r>
            <a:r>
              <a:rPr lang="en-US" altLang="ja-JP" smtClean="0"/>
              <a:t>graphic</a:t>
            </a:r>
            <a:r>
              <a:rPr lang="ja-JP" altLang="en-US" smtClean="0"/>
              <a:t>単独で使用していましたが、複数の</a:t>
            </a:r>
            <a:r>
              <a:rPr lang="en-US" altLang="ja-JP" smtClean="0"/>
              <a:t>graphic</a:t>
            </a:r>
            <a:r>
              <a:rPr lang="ja-JP" altLang="en-US" smtClean="0"/>
              <a:t>を同じ場所に</a:t>
            </a:r>
            <a:endParaRPr lang="en-US" altLang="ja-JP" smtClean="0"/>
          </a:p>
          <a:p>
            <a:r>
              <a:rPr lang="ja-JP" altLang="en-US" smtClean="0"/>
              <a:t>張り付けて１つの</a:t>
            </a:r>
            <a:r>
              <a:rPr lang="en-US" altLang="ja-JP" smtClean="0"/>
              <a:t>object</a:t>
            </a:r>
            <a:r>
              <a:rPr kumimoji="1" lang="ja-JP" altLang="en-US" smtClean="0"/>
              <a:t>を作るのも一つの手です。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457" y="323165"/>
            <a:ext cx="3052992" cy="6524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7960055" y="0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4165205"/>
            <a:ext cx="7591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とりあえず、</a:t>
            </a:r>
            <a:r>
              <a:rPr kumimoji="1" lang="en-US" altLang="ja-JP" smtClean="0"/>
              <a:t>ObjMain</a:t>
            </a:r>
            <a:r>
              <a:rPr kumimoji="1" lang="ja-JP" altLang="en-US" smtClean="0"/>
              <a:t>で仮で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を表示させましょう。</a:t>
            </a:r>
            <a:endParaRPr kumimoji="1" lang="en-US" altLang="ja-JP" smtClean="0"/>
          </a:p>
          <a:p>
            <a:r>
              <a:rPr lang="en-US" altLang="ja-JP" smtClean="0"/>
              <a:t>Character</a:t>
            </a:r>
            <a:r>
              <a:rPr lang="ja-JP" altLang="en-US" smtClean="0"/>
              <a:t>一体の幅は</a:t>
            </a:r>
            <a:r>
              <a:rPr lang="en-US" altLang="ja-JP" smtClean="0"/>
              <a:t>16pixel</a:t>
            </a:r>
            <a:r>
              <a:rPr lang="ja-JP" altLang="en-US" smtClean="0"/>
              <a:t>です。無理やり</a:t>
            </a:r>
            <a:r>
              <a:rPr lang="en-US" altLang="ja-JP" smtClean="0"/>
              <a:t>64pixel</a:t>
            </a:r>
            <a:r>
              <a:rPr lang="ja-JP" altLang="en-US" smtClean="0"/>
              <a:t>に拡大表示させています。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796" y="5316537"/>
            <a:ext cx="1323975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直線矢印コネクタ 15"/>
          <p:cNvCxnSpPr/>
          <p:nvPr/>
        </p:nvCxnSpPr>
        <p:spPr>
          <a:xfrm flipH="1">
            <a:off x="3979145" y="5067300"/>
            <a:ext cx="3869455" cy="7619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84337" y="6451610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こんな感じで表示された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です</a:t>
            </a:r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1243715" y="835706"/>
            <a:ext cx="1265331" cy="83292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5889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C</a:t>
            </a:r>
            <a:r>
              <a:rPr kumimoji="1" lang="en-US" altLang="ja-JP" smtClean="0"/>
              <a:t>haracterBlock</a:t>
            </a:r>
            <a:r>
              <a:rPr kumimoji="1" lang="ja-JP" altLang="en-US" smtClean="0"/>
              <a:t>の</a:t>
            </a:r>
            <a:r>
              <a:rPr lang="en-US" altLang="ja-JP" smtClean="0"/>
              <a:t>O</a:t>
            </a:r>
            <a:r>
              <a:rPr kumimoji="1" lang="en-US" altLang="ja-JP" smtClean="0"/>
              <a:t>bjectClass</a:t>
            </a:r>
            <a:r>
              <a:rPr kumimoji="1" lang="ja-JP" altLang="en-US" smtClean="0"/>
              <a:t>を作成する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en-US" altLang="ja-JP" smtClean="0"/>
              <a:t>Main</a:t>
            </a:r>
            <a:r>
              <a:rPr lang="ja-JP" altLang="en-US" smtClean="0"/>
              <a:t>の</a:t>
            </a:r>
            <a:r>
              <a:rPr lang="en-US" altLang="ja-JP" smtClean="0"/>
              <a:t>image</a:t>
            </a:r>
            <a:r>
              <a:rPr lang="ja-JP" altLang="en-US" smtClean="0"/>
              <a:t>としては以下のように作成を予定しています。</a:t>
            </a:r>
            <a:endParaRPr kumimoji="1" lang="en-US" altLang="ja-JP" smtClean="0"/>
          </a:p>
        </p:txBody>
      </p:sp>
      <p:sp>
        <p:nvSpPr>
          <p:cNvPr id="5" name="正方形/長方形 4"/>
          <p:cNvSpPr/>
          <p:nvPr/>
        </p:nvSpPr>
        <p:spPr>
          <a:xfrm>
            <a:off x="2944716" y="1206500"/>
            <a:ext cx="4230784" cy="496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3858573" y="2311401"/>
            <a:ext cx="446727" cy="444500"/>
            <a:chOff x="518473" y="1206500"/>
            <a:chExt cx="894110" cy="868193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473" y="1206500"/>
              <a:ext cx="894110" cy="868193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904" y="1332453"/>
              <a:ext cx="539248" cy="616285"/>
            </a:xfrm>
            <a:prstGeom prst="rect">
              <a:avLst/>
            </a:prstGeom>
          </p:spPr>
        </p:pic>
      </p:grpSp>
      <p:sp>
        <p:nvSpPr>
          <p:cNvPr id="9" name="下矢印 8"/>
          <p:cNvSpPr/>
          <p:nvPr/>
        </p:nvSpPr>
        <p:spPr>
          <a:xfrm>
            <a:off x="3947223" y="1599214"/>
            <a:ext cx="269426" cy="6477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3858573" y="5721048"/>
            <a:ext cx="446727" cy="444500"/>
            <a:chOff x="518473" y="1206500"/>
            <a:chExt cx="894110" cy="868193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473" y="1206500"/>
              <a:ext cx="894110" cy="868193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904" y="1332453"/>
              <a:ext cx="539248" cy="616285"/>
            </a:xfrm>
            <a:prstGeom prst="rect">
              <a:avLst/>
            </a:prstGeom>
          </p:spPr>
        </p:pic>
      </p:grpSp>
      <p:grpSp>
        <p:nvGrpSpPr>
          <p:cNvPr id="14" name="グループ化 13"/>
          <p:cNvGrpSpPr/>
          <p:nvPr/>
        </p:nvGrpSpPr>
        <p:grpSpPr>
          <a:xfrm>
            <a:off x="3858573" y="5283200"/>
            <a:ext cx="446727" cy="444500"/>
            <a:chOff x="518473" y="1206500"/>
            <a:chExt cx="894110" cy="868193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473" y="1206500"/>
              <a:ext cx="894110" cy="868193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904" y="1332453"/>
              <a:ext cx="539248" cy="616285"/>
            </a:xfrm>
            <a:prstGeom prst="rect">
              <a:avLst/>
            </a:prstGeom>
          </p:spPr>
        </p:pic>
      </p:grpSp>
      <p:grpSp>
        <p:nvGrpSpPr>
          <p:cNvPr id="17" name="グループ化 16"/>
          <p:cNvGrpSpPr/>
          <p:nvPr/>
        </p:nvGrpSpPr>
        <p:grpSpPr>
          <a:xfrm>
            <a:off x="4305299" y="5727700"/>
            <a:ext cx="446727" cy="444500"/>
            <a:chOff x="518473" y="1206500"/>
            <a:chExt cx="894110" cy="868193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473" y="1206500"/>
              <a:ext cx="894110" cy="868193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904" y="1332453"/>
              <a:ext cx="539248" cy="616285"/>
            </a:xfrm>
            <a:prstGeom prst="rect">
              <a:avLst/>
            </a:prstGeom>
          </p:spPr>
        </p:pic>
      </p:grpSp>
      <p:grpSp>
        <p:nvGrpSpPr>
          <p:cNvPr id="20" name="グループ化 19"/>
          <p:cNvGrpSpPr/>
          <p:nvPr/>
        </p:nvGrpSpPr>
        <p:grpSpPr>
          <a:xfrm>
            <a:off x="4722375" y="5727700"/>
            <a:ext cx="446727" cy="444500"/>
            <a:chOff x="518473" y="1206500"/>
            <a:chExt cx="894110" cy="868193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473" y="1206500"/>
              <a:ext cx="894110" cy="868193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904" y="1332453"/>
              <a:ext cx="539248" cy="616285"/>
            </a:xfrm>
            <a:prstGeom prst="rect">
              <a:avLst/>
            </a:prstGeom>
          </p:spPr>
        </p:pic>
      </p:grpSp>
      <p:cxnSp>
        <p:nvCxnSpPr>
          <p:cNvPr id="24" name="直線矢印コネクタ 23"/>
          <p:cNvCxnSpPr/>
          <p:nvPr/>
        </p:nvCxnSpPr>
        <p:spPr>
          <a:xfrm flipH="1">
            <a:off x="4470648" y="1727200"/>
            <a:ext cx="2958850" cy="806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441759" y="1508250"/>
            <a:ext cx="45528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C</a:t>
            </a:r>
            <a:r>
              <a:rPr kumimoji="1" lang="en-US" altLang="ja-JP" smtClean="0"/>
              <a:t>haracterBlockObject</a:t>
            </a:r>
          </a:p>
          <a:p>
            <a:r>
              <a:rPr lang="ja-JP" altLang="en-US"/>
              <a:t>　</a:t>
            </a:r>
            <a:r>
              <a:rPr lang="ja-JP" altLang="en-US" smtClean="0"/>
              <a:t>・下に落下する。</a:t>
            </a:r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en-US" altLang="ja-JP" smtClean="0"/>
              <a:t>Mouse</a:t>
            </a:r>
            <a:r>
              <a:rPr lang="ja-JP" altLang="en-US" smtClean="0"/>
              <a:t>で左右に</a:t>
            </a:r>
            <a:r>
              <a:rPr lang="en-US" altLang="ja-JP" smtClean="0"/>
              <a:t>Drag</a:t>
            </a:r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・落下場所で停止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・位置を要素位置として</a:t>
            </a:r>
            <a:r>
              <a:rPr lang="en-US" altLang="ja-JP" smtClean="0"/>
              <a:t>Mapchip</a:t>
            </a:r>
            <a:r>
              <a:rPr lang="ja-JP" altLang="en-US" smtClean="0"/>
              <a:t>情報に渡す</a:t>
            </a:r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5219158" y="4711700"/>
            <a:ext cx="2210340" cy="793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505261" y="4582119"/>
            <a:ext cx="4777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MainObject</a:t>
            </a:r>
          </a:p>
          <a:p>
            <a:r>
              <a:rPr lang="ja-JP" altLang="en-US" smtClean="0"/>
              <a:t>　・</a:t>
            </a:r>
            <a:r>
              <a:rPr lang="en-US" altLang="ja-JP" smtClean="0"/>
              <a:t>Mapchip</a:t>
            </a:r>
            <a:r>
              <a:rPr lang="ja-JP" altLang="en-US" smtClean="0"/>
              <a:t>情報を持ち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・上下左右</a:t>
            </a:r>
            <a:r>
              <a:rPr lang="en-US" altLang="ja-JP" smtClean="0"/>
              <a:t>5</a:t>
            </a:r>
            <a:r>
              <a:rPr lang="ja-JP" altLang="en-US" smtClean="0"/>
              <a:t>つ同じ種類の</a:t>
            </a:r>
            <a:r>
              <a:rPr lang="en-US" altLang="ja-JP" smtClean="0"/>
              <a:t>Block</a:t>
            </a:r>
            <a:r>
              <a:rPr lang="ja-JP" altLang="en-US" smtClean="0"/>
              <a:t>が繋がってると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消す</a:t>
            </a:r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2400" y="6324600"/>
            <a:ext cx="484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落下用の</a:t>
            </a:r>
            <a:r>
              <a:rPr lang="en-US" altLang="ja-JP" smtClean="0"/>
              <a:t>CharacterBlockObject</a:t>
            </a:r>
            <a:r>
              <a:rPr lang="ja-JP" altLang="en-US" smtClean="0"/>
              <a:t>を作成しましょう。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57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・いつもの通りに</a:t>
            </a:r>
            <a:r>
              <a:rPr kumimoji="1" lang="en-US" altLang="ja-JP" smtClean="0"/>
              <a:t>.cpp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.h</a:t>
            </a:r>
            <a:r>
              <a:rPr kumimoji="1" lang="ja-JP" altLang="en-US" smtClean="0"/>
              <a:t>を作成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493712"/>
            <a:ext cx="2857993" cy="22113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480546" y="838200"/>
            <a:ext cx="1011954" cy="5841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492500" y="711200"/>
            <a:ext cx="440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lang="en-US" altLang="ja-JP" smtClean="0"/>
              <a:t>C</a:t>
            </a:r>
            <a:r>
              <a:rPr kumimoji="1" lang="en-US" altLang="ja-JP" smtClean="0"/>
              <a:t>haracterBlock</a:t>
            </a:r>
            <a:r>
              <a:rPr kumimoji="1" lang="ja-JP" altLang="en-US" smtClean="0"/>
              <a:t>は長いので</a:t>
            </a:r>
            <a:r>
              <a:rPr kumimoji="1" lang="en-US" altLang="ja-JP" smtClean="0"/>
              <a:t>Char</a:t>
            </a:r>
            <a:r>
              <a:rPr kumimoji="1" lang="ja-JP" altLang="en-US" smtClean="0"/>
              <a:t>に省略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6" y="3049588"/>
            <a:ext cx="2857993" cy="2295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23320" y="2692678"/>
            <a:ext cx="11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ObjChar.h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74" y="2273300"/>
            <a:ext cx="2578100" cy="4427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188693" y="1903968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68" y="2273300"/>
            <a:ext cx="3250842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6423" y="2273300"/>
            <a:ext cx="1895736" cy="1778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6007555" y="1916668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9586423" y="1916668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6114238" y="4117897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7547086" y="3086457"/>
            <a:ext cx="108163" cy="51629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633787" y="3393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10389146" y="3760432"/>
            <a:ext cx="108163" cy="51629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0475847" y="4067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568" y="4518901"/>
            <a:ext cx="341485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直線矢印コネクタ 25"/>
          <p:cNvCxnSpPr/>
          <p:nvPr/>
        </p:nvCxnSpPr>
        <p:spPr>
          <a:xfrm flipH="1" flipV="1">
            <a:off x="8626222" y="5962373"/>
            <a:ext cx="305857" cy="7596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8895283" y="5853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61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21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C</a:t>
            </a:r>
            <a:r>
              <a:rPr kumimoji="1" lang="en-US" altLang="ja-JP" smtClean="0"/>
              <a:t>haracterBlock</a:t>
            </a:r>
            <a:r>
              <a:rPr kumimoji="1" lang="ja-JP" altLang="en-US" smtClean="0"/>
              <a:t>の仮表示を</a:t>
            </a:r>
            <a:r>
              <a:rPr kumimoji="1" lang="en-US" altLang="ja-JP" smtClean="0"/>
              <a:t>Main</a:t>
            </a:r>
            <a:r>
              <a:rPr kumimoji="1" lang="ja-JP" altLang="en-US" smtClean="0"/>
              <a:t>でやっていたので、</a:t>
            </a:r>
            <a:r>
              <a:rPr kumimoji="1" lang="en-US" altLang="ja-JP" smtClean="0"/>
              <a:t>Char</a:t>
            </a:r>
            <a:r>
              <a:rPr kumimoji="1" lang="ja-JP" altLang="en-US" smtClean="0"/>
              <a:t>で行う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" y="731629"/>
            <a:ext cx="1904859" cy="4071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400300" y="2676182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描画命令を</a:t>
            </a:r>
            <a:endParaRPr kumimoji="1" lang="en-US" altLang="ja-JP" smtClean="0"/>
          </a:p>
          <a:p>
            <a:r>
              <a:rPr kumimoji="1" lang="ja-JP" altLang="en-US" smtClean="0"/>
              <a:t>切り取って貼り付け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0" y="369332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ObjMain.cpp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788" y="553997"/>
            <a:ext cx="2904312" cy="6214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785682" y="243279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823714" y="2469634"/>
            <a:ext cx="3180086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202203" y="6299200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実行して、変化がなければ</a:t>
            </a:r>
            <a:r>
              <a:rPr kumimoji="1" lang="en-US" altLang="ja-JP" smtClean="0"/>
              <a:t>OK</a:t>
            </a:r>
            <a:r>
              <a:rPr kumimoji="1" lang="ja-JP" altLang="en-US" smtClean="0"/>
              <a:t>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85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・落下と</a:t>
            </a:r>
            <a:r>
              <a:rPr lang="en-US" altLang="ja-JP" smtClean="0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による左右操作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09" y="1328728"/>
            <a:ext cx="1008063" cy="1023572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>
            <a:off x="2177848" y="1026782"/>
            <a:ext cx="269426" cy="6477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 rot="16200000">
            <a:off x="3105027" y="1516664"/>
            <a:ext cx="400173" cy="6477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 rot="5400000">
            <a:off x="1167645" y="1516665"/>
            <a:ext cx="400173" cy="6477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762377" y="1206810"/>
            <a:ext cx="1054100" cy="134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9" idx="0"/>
          </p:cNvCxnSpPr>
          <p:nvPr/>
        </p:nvCxnSpPr>
        <p:spPr>
          <a:xfrm>
            <a:off x="5289427" y="1206810"/>
            <a:ext cx="0" cy="67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2"/>
            <a:endCxn id="9" idx="6"/>
          </p:cNvCxnSpPr>
          <p:nvPr/>
        </p:nvCxnSpPr>
        <p:spPr>
          <a:xfrm>
            <a:off x="4762377" y="1879910"/>
            <a:ext cx="1054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3238663" y="1508451"/>
            <a:ext cx="2332305" cy="332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/>
          <p:nvPr/>
        </p:nvCxnSpPr>
        <p:spPr>
          <a:xfrm rot="16200000" flipV="1">
            <a:off x="4481047" y="500030"/>
            <a:ext cx="734110" cy="7048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6343527" y="1629212"/>
            <a:ext cx="494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左右の</a:t>
            </a:r>
            <a:r>
              <a:rPr lang="en-US" altLang="ja-JP"/>
              <a:t>B</a:t>
            </a:r>
            <a:r>
              <a:rPr kumimoji="1" lang="en-US" altLang="ja-JP" smtClean="0"/>
              <a:t>utton</a:t>
            </a:r>
            <a:r>
              <a:rPr kumimoji="1" lang="ja-JP" altLang="en-US" smtClean="0"/>
              <a:t>を押している方向に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を動かす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17727" y="67281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常に落下</a:t>
            </a:r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1367731" y="1426469"/>
            <a:ext cx="3678455" cy="414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04800" y="255301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動かす部分を作成しましょう。</a:t>
            </a:r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39" y="3357800"/>
            <a:ext cx="3967946" cy="31634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/>
          <p:cNvCxnSpPr/>
          <p:nvPr/>
        </p:nvCxnSpPr>
        <p:spPr>
          <a:xfrm flipH="1">
            <a:off x="4256400" y="5055826"/>
            <a:ext cx="505977" cy="67802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95677" y="468649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追加：移動に必要な変数</a:t>
            </a:r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04800" y="3017393"/>
            <a:ext cx="11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ObjChar.h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805" y="3402050"/>
            <a:ext cx="2928404" cy="1816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正方形/長方形 24"/>
          <p:cNvSpPr/>
          <p:nvPr/>
        </p:nvSpPr>
        <p:spPr>
          <a:xfrm>
            <a:off x="7012763" y="3018735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8894263" y="3955850"/>
            <a:ext cx="1382400" cy="7046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0047209" y="358651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member</a:t>
            </a:r>
            <a:r>
              <a:rPr lang="ja-JP" altLang="en-US" smtClean="0"/>
              <a:t>初期化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26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Mouse</a:t>
            </a:r>
            <a:r>
              <a:rPr lang="ja-JP" altLang="en-US" smtClean="0"/>
              <a:t>で動かす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" y="702706"/>
            <a:ext cx="3371900" cy="36660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67163" y="370364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369332"/>
            <a:ext cx="3047572" cy="6393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3917950" y="8930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ObjChar.cpp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6172200" y="3022600"/>
            <a:ext cx="952501" cy="1846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124700" y="2837934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追加：表示位置に位置変数を加える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6232730" y="5473700"/>
            <a:ext cx="952501" cy="1846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124699" y="5289034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追加：表示位置に位置変数を加える</a:t>
            </a:r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7163" y="4498278"/>
            <a:ext cx="3135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M</a:t>
            </a:r>
            <a:r>
              <a:rPr kumimoji="1" lang="en-US" altLang="ja-JP" smtClean="0"/>
              <a:t>ouse</a:t>
            </a:r>
            <a:r>
              <a:rPr kumimoji="1" lang="ja-JP" altLang="en-US" smtClean="0"/>
              <a:t>で左右に動かす</a:t>
            </a:r>
            <a:endParaRPr kumimoji="1" lang="en-US" altLang="ja-JP" smtClean="0"/>
          </a:p>
          <a:p>
            <a:r>
              <a:rPr lang="ja-JP" altLang="en-US" smtClean="0"/>
              <a:t>・落下は常に</a:t>
            </a:r>
            <a:endParaRPr lang="en-US" altLang="ja-JP" smtClean="0"/>
          </a:p>
          <a:p>
            <a:endParaRPr kumimoji="1" lang="en-US" altLang="ja-JP" smtClean="0"/>
          </a:p>
          <a:p>
            <a:r>
              <a:rPr lang="ja-JP" altLang="en-US" smtClean="0"/>
              <a:t>　　　　　</a:t>
            </a:r>
            <a:r>
              <a:rPr lang="en-US" altLang="ja-JP" smtClean="0"/>
              <a:t>Program</a:t>
            </a:r>
            <a:r>
              <a:rPr lang="ja-JP" altLang="en-US" smtClean="0"/>
              <a:t>を加えました。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75903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869752" y="3895877"/>
            <a:ext cx="3540448" cy="245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8897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・初期位置決める。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Block</a:t>
            </a:r>
            <a:r>
              <a:rPr lang="ja-JP" altLang="en-US" smtClean="0"/>
              <a:t>を</a:t>
            </a:r>
            <a:r>
              <a:rPr lang="en-US" altLang="ja-JP" smtClean="0"/>
              <a:t>window</a:t>
            </a:r>
            <a:r>
              <a:rPr lang="ja-JP" altLang="en-US" smtClean="0"/>
              <a:t>の上から降ってくるように感じにしたいので、以下のような設定にしました。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" y="758824"/>
            <a:ext cx="3190383" cy="2022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925706" y="1866900"/>
            <a:ext cx="922394" cy="823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848100" y="1663700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更新：</a:t>
            </a:r>
            <a:r>
              <a:rPr lang="ja-JP" altLang="en-US"/>
              <a:t>上</a:t>
            </a:r>
            <a:r>
              <a:rPr lang="ja-JP" altLang="en-US" smtClean="0"/>
              <a:t>から降ってくるような位置に設定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2893792"/>
            <a:ext cx="8609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・降ってきた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Mapchip</a:t>
            </a:r>
            <a:r>
              <a:rPr lang="ja-JP" altLang="en-US"/>
              <a:t>情報</a:t>
            </a:r>
            <a:r>
              <a:rPr lang="ja-JP" altLang="en-US" smtClean="0"/>
              <a:t>として取得</a:t>
            </a:r>
            <a:endParaRPr kumimoji="1" lang="en-US" altLang="ja-JP" smtClean="0"/>
          </a:p>
          <a:p>
            <a:r>
              <a:rPr lang="en-US" altLang="ja-JP"/>
              <a:t> </a:t>
            </a:r>
            <a:r>
              <a:rPr lang="en-US" altLang="ja-JP" smtClean="0"/>
              <a:t> </a:t>
            </a:r>
            <a:r>
              <a:rPr lang="ja-JP" altLang="en-US" smtClean="0"/>
              <a:t>降ってきた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が地面というか</a:t>
            </a:r>
            <a:r>
              <a:rPr lang="en-US" altLang="ja-JP" smtClean="0"/>
              <a:t>window</a:t>
            </a:r>
            <a:r>
              <a:rPr lang="ja-JP" altLang="en-US" smtClean="0"/>
              <a:t>の下に着くと</a:t>
            </a:r>
            <a:r>
              <a:rPr lang="en-US" altLang="ja-JP" smtClean="0"/>
              <a:t>Mapchip</a:t>
            </a:r>
            <a:r>
              <a:rPr lang="ja-JP" altLang="en-US"/>
              <a:t>情報</a:t>
            </a:r>
            <a:r>
              <a:rPr lang="ja-JP" altLang="en-US" smtClean="0"/>
              <a:t>をとして取得します。</a:t>
            </a:r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82" y="5836240"/>
            <a:ext cx="505976" cy="513760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3549957" y="5188540"/>
            <a:ext cx="269426" cy="6477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076700" y="5787584"/>
            <a:ext cx="2755900" cy="35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692259" y="4762911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｛　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、</a:t>
            </a:r>
            <a:endParaRPr kumimoji="1" lang="en-US" altLang="ja-JP" smtClean="0"/>
          </a:p>
          <a:p>
            <a:r>
              <a:rPr lang="ja-JP" altLang="en-US"/>
              <a:t>｛　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 smtClean="0"/>
              <a:t>、</a:t>
            </a:r>
            <a:endParaRPr lang="en-US" altLang="ja-JP" smtClean="0"/>
          </a:p>
          <a:p>
            <a:r>
              <a:rPr lang="ja-JP" altLang="en-US"/>
              <a:t>｛　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 smtClean="0"/>
              <a:t>、</a:t>
            </a:r>
            <a:endParaRPr lang="en-US" altLang="ja-JP" smtClean="0"/>
          </a:p>
          <a:p>
            <a:r>
              <a:rPr lang="ja-JP" altLang="en-US"/>
              <a:t>｛　</a:t>
            </a:r>
            <a:r>
              <a:rPr lang="en-US" altLang="ja-JP"/>
              <a:t>0</a:t>
            </a:r>
            <a:r>
              <a:rPr lang="ja-JP" altLang="en-US"/>
              <a:t>、</a:t>
            </a:r>
            <a:r>
              <a:rPr lang="en-US" altLang="ja-JP"/>
              <a:t>0</a:t>
            </a:r>
            <a:r>
              <a:rPr lang="ja-JP" altLang="en-US" smtClean="0"/>
              <a:t>、</a:t>
            </a:r>
            <a:r>
              <a:rPr lang="en-US" altLang="ja-JP"/>
              <a:t>0</a:t>
            </a:r>
            <a:r>
              <a:rPr lang="ja-JP" altLang="en-US" smtClean="0"/>
              <a:t>、</a:t>
            </a:r>
            <a:r>
              <a:rPr lang="en-US" altLang="ja-JP" smtClean="0">
                <a:solidFill>
                  <a:srgbClr val="FF0000"/>
                </a:solidFill>
              </a:rPr>
              <a:t>1</a:t>
            </a:r>
            <a:r>
              <a:rPr lang="ja-JP" altLang="en-US" smtClean="0"/>
              <a:t>、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9700" y="6350000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座標</a:t>
            </a:r>
            <a:r>
              <a:rPr lang="ja-JP" altLang="en-US" smtClean="0"/>
              <a:t>の位置から要素番号を求めて、要素を</a:t>
            </a:r>
            <a:r>
              <a:rPr lang="ja-JP" altLang="en-US"/>
              <a:t>値</a:t>
            </a:r>
            <a:r>
              <a:rPr lang="ja-JP" altLang="en-US" smtClean="0"/>
              <a:t>を加える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57387" y="4865374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</a:t>
            </a:r>
            <a:r>
              <a:rPr lang="en-US" altLang="ja-JP" smtClean="0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の位置が二次元配列のどこに</a:t>
            </a:r>
            <a:endParaRPr kumimoji="1" lang="en-US" altLang="ja-JP" smtClean="0"/>
          </a:p>
          <a:p>
            <a:r>
              <a:rPr lang="ja-JP" altLang="en-US" smtClean="0"/>
              <a:t>あるかがわかる。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95716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1222</Words>
  <Application>Microsoft Office PowerPoint</Application>
  <PresentationFormat>ワイド画面</PresentationFormat>
  <Paragraphs>242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Office テーマ</vt:lpstr>
      <vt:lpstr>Ｇａｍｅ開発指南書３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195</cp:revision>
  <dcterms:created xsi:type="dcterms:W3CDTF">2016-04-21T00:45:06Z</dcterms:created>
  <dcterms:modified xsi:type="dcterms:W3CDTF">2016-11-28T08:15:22Z</dcterms:modified>
</cp:coreProperties>
</file>