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2016/10/20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2016/10/20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2016/10/20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2016/10/20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2016/10/20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2016/10/20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2016/10/20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2016/10/20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2016/10/20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2016/10/20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2016/10/20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2016/10/20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Ｇａｍ</a:t>
            </a:r>
            <a:r>
              <a:rPr lang="ja-JP" altLang="en-US" dirty="0"/>
              <a:t>ｅ</a:t>
            </a:r>
            <a:r>
              <a:rPr kumimoji="1" lang="ja-JP" altLang="en-US" smtClean="0"/>
              <a:t>開発指南書４</a:t>
            </a:r>
            <a:endParaRPr kumimoji="1" lang="ja-JP" altLang="en-US" dirty="0"/>
          </a:p>
        </p:txBody>
      </p:sp>
      <p:sp>
        <p:nvSpPr>
          <p:cNvPr id="3" name="サブタイトル 2"/>
          <p:cNvSpPr>
            <a:spLocks noGrp="1"/>
          </p:cNvSpPr>
          <p:nvPr>
            <p:ph type="subTitle" idx="1"/>
          </p:nvPr>
        </p:nvSpPr>
        <p:spPr/>
        <p:txBody>
          <a:bodyPr/>
          <a:lstStyle/>
          <a:p>
            <a:r>
              <a:rPr lang="en-US" altLang="ja-JP"/>
              <a:t>puzzle</a:t>
            </a:r>
            <a:r>
              <a:rPr lang="ja-JP" altLang="en-US" smtClean="0"/>
              <a:t>Ｇａｍｅ</a:t>
            </a:r>
            <a:r>
              <a:rPr kumimoji="1" lang="ja-JP" altLang="en-US" dirty="0" smtClean="0"/>
              <a:t>開発</a:t>
            </a:r>
            <a:endParaRPr lang="en-US" altLang="ja-JP" dirty="0"/>
          </a:p>
          <a:p>
            <a:r>
              <a:rPr lang="en-US" altLang="ja-JP"/>
              <a:t>C</a:t>
            </a:r>
            <a:r>
              <a:rPr kumimoji="1" lang="en-US" altLang="ja-JP" smtClean="0"/>
              <a:t>haracterBlock</a:t>
            </a:r>
            <a:r>
              <a:rPr kumimoji="1" lang="ja-JP" altLang="en-US" smtClean="0"/>
              <a:t>を正規の値にする</a:t>
            </a:r>
            <a:endParaRPr kumimoji="1" lang="en-US" altLang="ja-JP" dirty="0" smtClean="0"/>
          </a:p>
        </p:txBody>
      </p:sp>
    </p:spTree>
    <p:extLst>
      <p:ext uri="{BB962C8B-B14F-4D97-AF65-F5344CB8AC3E}">
        <p14:creationId xmlns:p14="http://schemas.microsoft.com/office/powerpoint/2010/main" val="1656852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179103" cy="646331"/>
          </a:xfrm>
          <a:prstGeom prst="rect">
            <a:avLst/>
          </a:prstGeom>
          <a:noFill/>
        </p:spPr>
        <p:txBody>
          <a:bodyPr wrap="none" rtlCol="0">
            <a:spAutoFit/>
          </a:bodyPr>
          <a:lstStyle/>
          <a:p>
            <a:r>
              <a:rPr kumimoji="1" lang="ja-JP" altLang="en-US" smtClean="0"/>
              <a:t>・</a:t>
            </a:r>
            <a:r>
              <a:rPr lang="en-US" altLang="ja-JP" smtClean="0"/>
              <a:t>C</a:t>
            </a:r>
            <a:r>
              <a:rPr kumimoji="1" lang="en-US" altLang="ja-JP" smtClean="0"/>
              <a:t>haracter</a:t>
            </a:r>
            <a:r>
              <a:rPr kumimoji="1" lang="ja-JP" altLang="en-US" smtClean="0"/>
              <a:t>表示</a:t>
            </a:r>
            <a:r>
              <a:rPr kumimoji="1" lang="en-US" altLang="ja-JP" smtClean="0"/>
              <a:t>ID</a:t>
            </a:r>
            <a:r>
              <a:rPr lang="ja-JP" altLang="en-US"/>
              <a:t>の</a:t>
            </a:r>
            <a:r>
              <a:rPr kumimoji="1" lang="ja-JP" altLang="en-US" smtClean="0"/>
              <a:t>設定。</a:t>
            </a:r>
            <a:endParaRPr kumimoji="1" lang="en-US" altLang="ja-JP" smtClean="0"/>
          </a:p>
          <a:p>
            <a:r>
              <a:rPr lang="ja-JP" altLang="en-US"/>
              <a:t>　</a:t>
            </a:r>
            <a:r>
              <a:rPr lang="en-US" altLang="ja-JP" smtClean="0"/>
              <a:t>MagicNumber</a:t>
            </a:r>
            <a:r>
              <a:rPr lang="ja-JP" altLang="en-US" smtClean="0"/>
              <a:t>のほとんどは意味のある値にしましたが、</a:t>
            </a:r>
            <a:r>
              <a:rPr lang="en-US" altLang="ja-JP" smtClean="0"/>
              <a:t>Character</a:t>
            </a:r>
            <a:r>
              <a:rPr lang="ja-JP" altLang="en-US" smtClean="0"/>
              <a:t>の</a:t>
            </a:r>
            <a:r>
              <a:rPr lang="en-US" altLang="ja-JP" smtClean="0"/>
              <a:t>ID</a:t>
            </a:r>
            <a:r>
              <a:rPr lang="ja-JP" altLang="en-US" smtClean="0"/>
              <a:t>だけが</a:t>
            </a:r>
            <a:r>
              <a:rPr lang="en-US" altLang="ja-JP" smtClean="0"/>
              <a:t>MagicNumber</a:t>
            </a:r>
            <a:r>
              <a:rPr lang="ja-JP" altLang="en-US" smtClean="0"/>
              <a:t>ですので設定していきましょう。</a:t>
            </a:r>
            <a:endParaRPr kumimoji="1" lang="ja-JP" altLang="en-US"/>
          </a:p>
        </p:txBody>
      </p:sp>
      <p:pic>
        <p:nvPicPr>
          <p:cNvPr id="2" name="図 1"/>
          <p:cNvPicPr>
            <a:picLocks noChangeAspect="1"/>
          </p:cNvPicPr>
          <p:nvPr/>
        </p:nvPicPr>
        <p:blipFill>
          <a:blip r:embed="rId2"/>
          <a:stretch>
            <a:fillRect/>
          </a:stretch>
        </p:blipFill>
        <p:spPr>
          <a:xfrm>
            <a:off x="239613" y="1394446"/>
            <a:ext cx="5761038" cy="2988143"/>
          </a:xfrm>
          <a:prstGeom prst="rect">
            <a:avLst/>
          </a:prstGeom>
          <a:ln>
            <a:solidFill>
              <a:schemeClr val="tx1"/>
            </a:solidFill>
          </a:ln>
        </p:spPr>
      </p:pic>
      <p:sp>
        <p:nvSpPr>
          <p:cNvPr id="3" name="正方形/長方形 2"/>
          <p:cNvSpPr/>
          <p:nvPr/>
        </p:nvSpPr>
        <p:spPr>
          <a:xfrm>
            <a:off x="144617" y="1038343"/>
            <a:ext cx="1412566" cy="369332"/>
          </a:xfrm>
          <a:prstGeom prst="rect">
            <a:avLst/>
          </a:prstGeom>
        </p:spPr>
        <p:txBody>
          <a:bodyPr wrap="none">
            <a:spAutoFit/>
          </a:bodyPr>
          <a:lstStyle/>
          <a:p>
            <a:r>
              <a:rPr lang="ja-JP" altLang="en-US"/>
              <a:t>GameHead.h</a:t>
            </a:r>
          </a:p>
        </p:txBody>
      </p:sp>
      <p:sp>
        <p:nvSpPr>
          <p:cNvPr id="5" name="テキスト ボックス 4"/>
          <p:cNvSpPr txBox="1"/>
          <p:nvPr/>
        </p:nvSpPr>
        <p:spPr>
          <a:xfrm>
            <a:off x="6210300" y="1270000"/>
            <a:ext cx="5947462" cy="923330"/>
          </a:xfrm>
          <a:prstGeom prst="rect">
            <a:avLst/>
          </a:prstGeom>
          <a:noFill/>
        </p:spPr>
        <p:txBody>
          <a:bodyPr wrap="none" rtlCol="0">
            <a:spAutoFit/>
          </a:bodyPr>
          <a:lstStyle/>
          <a:p>
            <a:r>
              <a:rPr kumimoji="1" lang="ja-JP" altLang="en-US" smtClean="0"/>
              <a:t>定数の使用範囲が大きいので、</a:t>
            </a:r>
            <a:r>
              <a:rPr lang="en-US" altLang="ja-JP" smtClean="0"/>
              <a:t>GameHead.h</a:t>
            </a:r>
            <a:r>
              <a:rPr lang="ja-JP" altLang="en-US" smtClean="0"/>
              <a:t>に宣言しました</a:t>
            </a:r>
            <a:endParaRPr lang="en-US" altLang="ja-JP" smtClean="0"/>
          </a:p>
          <a:p>
            <a:r>
              <a:rPr kumimoji="1" lang="ja-JP" altLang="en-US" smtClean="0"/>
              <a:t>各</a:t>
            </a:r>
            <a:r>
              <a:rPr kumimoji="1" lang="en-US" altLang="ja-JP" smtClean="0"/>
              <a:t>object</a:t>
            </a:r>
            <a:r>
              <a:rPr kumimoji="1" lang="ja-JP" altLang="en-US" smtClean="0"/>
              <a:t>と</a:t>
            </a:r>
            <a:r>
              <a:rPr kumimoji="1" lang="en-US" altLang="ja-JP" smtClean="0"/>
              <a:t>scene</a:t>
            </a:r>
            <a:r>
              <a:rPr kumimoji="1" lang="ja-JP" altLang="en-US" smtClean="0"/>
              <a:t>では必ず</a:t>
            </a:r>
            <a:r>
              <a:rPr kumimoji="1" lang="en-US" altLang="ja-JP" smtClean="0"/>
              <a:t>h</a:t>
            </a:r>
            <a:r>
              <a:rPr kumimoji="1" lang="ja-JP" altLang="en-US" smtClean="0"/>
              <a:t>を</a:t>
            </a:r>
            <a:r>
              <a:rPr lang="en-US" altLang="ja-JP"/>
              <a:t>include</a:t>
            </a:r>
            <a:r>
              <a:rPr kumimoji="1" lang="ja-JP" altLang="en-US" smtClean="0"/>
              <a:t>しているのでこの定数を</a:t>
            </a:r>
            <a:endParaRPr kumimoji="1" lang="en-US" altLang="ja-JP" smtClean="0"/>
          </a:p>
          <a:p>
            <a:r>
              <a:rPr lang="ja-JP" altLang="en-US"/>
              <a:t>全</a:t>
            </a:r>
            <a:r>
              <a:rPr lang="ja-JP" altLang="en-US" smtClean="0"/>
              <a:t>ての場所で使えるようになります。</a:t>
            </a:r>
            <a:endParaRPr kumimoji="1" lang="ja-JP" altLang="en-US"/>
          </a:p>
        </p:txBody>
      </p:sp>
      <p:sp>
        <p:nvSpPr>
          <p:cNvPr id="6" name="テキスト ボックス 5"/>
          <p:cNvSpPr txBox="1"/>
          <p:nvPr/>
        </p:nvSpPr>
        <p:spPr>
          <a:xfrm>
            <a:off x="144617" y="5066688"/>
            <a:ext cx="7736413" cy="369332"/>
          </a:xfrm>
          <a:prstGeom prst="rect">
            <a:avLst/>
          </a:prstGeom>
          <a:noFill/>
        </p:spPr>
        <p:txBody>
          <a:bodyPr wrap="none" rtlCol="0">
            <a:spAutoFit/>
          </a:bodyPr>
          <a:lstStyle/>
          <a:p>
            <a:r>
              <a:rPr lang="ja-JP" altLang="en-US"/>
              <a:t>各数値</a:t>
            </a:r>
            <a:r>
              <a:rPr lang="ja-JP" altLang="en-US" smtClean="0"/>
              <a:t>に意味をある</a:t>
            </a:r>
            <a:r>
              <a:rPr lang="en-US" altLang="ja-JP" smtClean="0"/>
              <a:t>ID</a:t>
            </a:r>
            <a:r>
              <a:rPr lang="ja-JP" altLang="en-US" smtClean="0"/>
              <a:t>が順々の設定では、定数でなく列挙</a:t>
            </a:r>
            <a:r>
              <a:rPr lang="en-US" altLang="ja-JP" smtClean="0"/>
              <a:t>(</a:t>
            </a:r>
            <a:r>
              <a:rPr lang="en-US" altLang="ja-JP">
                <a:solidFill>
                  <a:srgbClr val="002060"/>
                </a:solidFill>
              </a:rPr>
              <a:t>enum</a:t>
            </a:r>
            <a:r>
              <a:rPr lang="en-US" altLang="ja-JP" smtClean="0"/>
              <a:t>)</a:t>
            </a:r>
            <a:r>
              <a:rPr lang="ja-JP" altLang="en-US" smtClean="0"/>
              <a:t>を使います</a:t>
            </a:r>
            <a:r>
              <a:rPr lang="ja-JP" altLang="en-US"/>
              <a:t>。</a:t>
            </a:r>
            <a:endParaRPr kumimoji="1" lang="ja-JP" altLang="en-US"/>
          </a:p>
        </p:txBody>
      </p:sp>
      <p:pic>
        <p:nvPicPr>
          <p:cNvPr id="7" name="図 6"/>
          <p:cNvPicPr>
            <a:picLocks noChangeAspect="1"/>
          </p:cNvPicPr>
          <p:nvPr/>
        </p:nvPicPr>
        <p:blipFill>
          <a:blip r:embed="rId3"/>
          <a:stretch>
            <a:fillRect/>
          </a:stretch>
        </p:blipFill>
        <p:spPr>
          <a:xfrm>
            <a:off x="6540500" y="2984500"/>
            <a:ext cx="5405110" cy="1398089"/>
          </a:xfrm>
          <a:prstGeom prst="rect">
            <a:avLst/>
          </a:prstGeom>
          <a:ln>
            <a:solidFill>
              <a:schemeClr val="tx1"/>
            </a:solidFill>
          </a:ln>
        </p:spPr>
      </p:pic>
      <p:cxnSp>
        <p:nvCxnSpPr>
          <p:cNvPr id="12" name="カギ線コネクタ 11"/>
          <p:cNvCxnSpPr/>
          <p:nvPr/>
        </p:nvCxnSpPr>
        <p:spPr>
          <a:xfrm>
            <a:off x="4965700" y="2387600"/>
            <a:ext cx="1727200" cy="1447800"/>
          </a:xfrm>
          <a:prstGeom prst="bentConnector3">
            <a:avLst>
              <a:gd name="adj1" fmla="val 71324"/>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540500" y="4439166"/>
            <a:ext cx="4752455" cy="369332"/>
          </a:xfrm>
          <a:prstGeom prst="rect">
            <a:avLst/>
          </a:prstGeom>
          <a:noFill/>
        </p:spPr>
        <p:txBody>
          <a:bodyPr wrap="none" rtlCol="0">
            <a:spAutoFit/>
          </a:bodyPr>
          <a:lstStyle/>
          <a:p>
            <a:r>
              <a:rPr kumimoji="1" lang="ja-JP" altLang="en-US" smtClean="0"/>
              <a:t>今回使う、</a:t>
            </a:r>
            <a:r>
              <a:rPr lang="en-US" altLang="ja-JP" smtClean="0"/>
              <a:t>C</a:t>
            </a:r>
            <a:r>
              <a:rPr kumimoji="1" lang="en-US" altLang="ja-JP" smtClean="0"/>
              <a:t>haracter</a:t>
            </a:r>
            <a:r>
              <a:rPr kumimoji="1" lang="ja-JP" altLang="en-US" smtClean="0"/>
              <a:t>の</a:t>
            </a:r>
            <a:r>
              <a:rPr kumimoji="1" lang="en-US" altLang="ja-JP" smtClean="0"/>
              <a:t>graphic</a:t>
            </a:r>
            <a:r>
              <a:rPr lang="ja-JP" altLang="en-US" smtClean="0"/>
              <a:t>順に</a:t>
            </a:r>
            <a:r>
              <a:rPr lang="en-US" altLang="ja-JP" smtClean="0"/>
              <a:t>ID</a:t>
            </a:r>
            <a:r>
              <a:rPr lang="ja-JP" altLang="en-US" smtClean="0"/>
              <a:t>を設置する</a:t>
            </a:r>
            <a:endParaRPr kumimoji="1" lang="ja-JP" altLang="en-US"/>
          </a:p>
        </p:txBody>
      </p:sp>
    </p:spTree>
    <p:extLst>
      <p:ext uri="{BB962C8B-B14F-4D97-AF65-F5344CB8AC3E}">
        <p14:creationId xmlns:p14="http://schemas.microsoft.com/office/powerpoint/2010/main" val="156174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617557" cy="1754326"/>
          </a:xfrm>
          <a:prstGeom prst="rect">
            <a:avLst/>
          </a:prstGeom>
          <a:noFill/>
        </p:spPr>
        <p:txBody>
          <a:bodyPr wrap="none" rtlCol="0">
            <a:spAutoFit/>
          </a:bodyPr>
          <a:lstStyle/>
          <a:p>
            <a:r>
              <a:rPr kumimoji="1" lang="ja-JP" altLang="en-US" smtClean="0"/>
              <a:t>・列挙型を知る</a:t>
            </a:r>
            <a:endParaRPr kumimoji="1" lang="en-US" altLang="ja-JP" smtClean="0"/>
          </a:p>
          <a:p>
            <a:r>
              <a:rPr lang="ja-JP" altLang="en-US" smtClean="0"/>
              <a:t>　　列挙型（</a:t>
            </a:r>
            <a:r>
              <a:rPr lang="en-US" altLang="ja-JP" smtClean="0"/>
              <a:t>EnumeratedType</a:t>
            </a:r>
            <a:r>
              <a:rPr lang="ja-JP" altLang="en-US"/>
              <a:t>）と</a:t>
            </a:r>
            <a:r>
              <a:rPr lang="ja-JP" altLang="en-US" smtClean="0"/>
              <a:t>は、整数</a:t>
            </a:r>
            <a:r>
              <a:rPr lang="ja-JP" altLang="en-US"/>
              <a:t>定数に名前をつけて取り扱うことができる型です。</a:t>
            </a:r>
          </a:p>
          <a:p>
            <a:r>
              <a:rPr lang="ja-JP" altLang="en-US"/>
              <a:t>例えば、「登録」、「更新」、「削除」など</a:t>
            </a:r>
            <a:r>
              <a:rPr lang="ja-JP" altLang="en-US" smtClean="0"/>
              <a:t>の</a:t>
            </a:r>
            <a:r>
              <a:rPr lang="en-US" altLang="ja-JP" smtClean="0"/>
              <a:t>Status</a:t>
            </a:r>
            <a:r>
              <a:rPr lang="ja-JP" altLang="en-US" smtClean="0"/>
              <a:t>が</a:t>
            </a:r>
            <a:r>
              <a:rPr lang="ja-JP" altLang="en-US"/>
              <a:t>あった場合に、</a:t>
            </a:r>
            <a:r>
              <a:rPr lang="ja-JP" altLang="en-US" smtClean="0"/>
              <a:t>よく</a:t>
            </a:r>
            <a:r>
              <a:rPr lang="en-US" altLang="ja-JP"/>
              <a:t>program</a:t>
            </a:r>
            <a:r>
              <a:rPr lang="ja-JP" altLang="en-US" smtClean="0"/>
              <a:t>上</a:t>
            </a:r>
            <a:r>
              <a:rPr lang="ja-JP" altLang="en-US"/>
              <a:t>でそれらを識別するのに「登録」は</a:t>
            </a:r>
            <a:r>
              <a:rPr lang="ja-JP" altLang="en-US" smtClean="0"/>
              <a:t>、「</a:t>
            </a:r>
            <a:r>
              <a:rPr lang="en-US" altLang="ja-JP"/>
              <a:t>0</a:t>
            </a:r>
            <a:r>
              <a:rPr lang="ja-JP" altLang="en-US"/>
              <a:t>」「更新</a:t>
            </a:r>
            <a:r>
              <a:rPr lang="ja-JP" altLang="en-US" smtClean="0"/>
              <a:t>」</a:t>
            </a:r>
            <a:endParaRPr lang="en-US" altLang="ja-JP" smtClean="0"/>
          </a:p>
          <a:p>
            <a:r>
              <a:rPr lang="ja-JP" altLang="en-US" smtClean="0"/>
              <a:t>は</a:t>
            </a:r>
            <a:r>
              <a:rPr lang="ja-JP" altLang="en-US"/>
              <a:t>「</a:t>
            </a:r>
            <a:r>
              <a:rPr lang="en-US" altLang="ja-JP"/>
              <a:t>1</a:t>
            </a:r>
            <a:r>
              <a:rPr lang="ja-JP" altLang="en-US"/>
              <a:t>」、「削除」は「</a:t>
            </a:r>
            <a:r>
              <a:rPr lang="en-US" altLang="ja-JP"/>
              <a:t>2</a:t>
            </a:r>
            <a:r>
              <a:rPr lang="ja-JP" altLang="en-US"/>
              <a:t>」といった取り決めを</a:t>
            </a:r>
            <a:r>
              <a:rPr lang="ja-JP" altLang="en-US" smtClean="0"/>
              <a:t>して</a:t>
            </a:r>
            <a:r>
              <a:rPr lang="en-US" altLang="ja-JP"/>
              <a:t>coating</a:t>
            </a:r>
            <a:r>
              <a:rPr lang="ja-JP" altLang="en-US" smtClean="0"/>
              <a:t>します</a:t>
            </a:r>
            <a:r>
              <a:rPr lang="ja-JP" altLang="en-US"/>
              <a:t>が、</a:t>
            </a:r>
            <a:r>
              <a:rPr lang="en-US" altLang="ja-JP"/>
              <a:t>#define</a:t>
            </a:r>
            <a:r>
              <a:rPr lang="ja-JP" altLang="en-US"/>
              <a:t>定義や変数などを使用しなくても</a:t>
            </a:r>
            <a:r>
              <a:rPr lang="ja-JP" altLang="en-US" smtClean="0"/>
              <a:t>わかりやすい</a:t>
            </a:r>
            <a:r>
              <a:rPr lang="ja-JP" altLang="en-US"/>
              <a:t>名称を</a:t>
            </a:r>
            <a:r>
              <a:rPr lang="ja-JP" altLang="en-US" smtClean="0"/>
              <a:t>整</a:t>
            </a:r>
            <a:endParaRPr lang="en-US" altLang="ja-JP" smtClean="0"/>
          </a:p>
          <a:p>
            <a:r>
              <a:rPr lang="ja-JP" altLang="en-US" smtClean="0"/>
              <a:t>数</a:t>
            </a:r>
            <a:r>
              <a:rPr lang="ja-JP" altLang="en-US"/>
              <a:t>定数として取り扱う事ができる型の事です。（実際</a:t>
            </a:r>
            <a:r>
              <a:rPr lang="ja-JP" altLang="en-US" smtClean="0"/>
              <a:t>は</a:t>
            </a:r>
            <a:r>
              <a:rPr lang="en-US" altLang="ja-JP"/>
              <a:t>compile</a:t>
            </a:r>
            <a:r>
              <a:rPr lang="ja-JP" altLang="en-US" smtClean="0"/>
              <a:t>時</a:t>
            </a:r>
            <a:r>
              <a:rPr lang="ja-JP" altLang="en-US"/>
              <a:t>に自動的に各名称に対して</a:t>
            </a:r>
            <a:r>
              <a:rPr lang="ja-JP" altLang="en-US" smtClean="0"/>
              <a:t>整数値</a:t>
            </a:r>
            <a:r>
              <a:rPr lang="ja-JP" altLang="en-US"/>
              <a:t>が振り分けられています。）</a:t>
            </a:r>
          </a:p>
          <a:p>
            <a:endParaRPr kumimoji="1" lang="ja-JP" altLang="en-US"/>
          </a:p>
        </p:txBody>
      </p:sp>
      <p:sp>
        <p:nvSpPr>
          <p:cNvPr id="5" name="正方形/長方形 4"/>
          <p:cNvSpPr/>
          <p:nvPr/>
        </p:nvSpPr>
        <p:spPr>
          <a:xfrm>
            <a:off x="136578" y="1551126"/>
            <a:ext cx="3965522" cy="5262979"/>
          </a:xfrm>
          <a:prstGeom prst="rect">
            <a:avLst/>
          </a:prstGeom>
          <a:ln>
            <a:solidFill>
              <a:schemeClr val="tx1"/>
            </a:solidFill>
          </a:ln>
        </p:spPr>
        <p:txBody>
          <a:bodyPr wrap="square">
            <a:spAutoFit/>
          </a:bodyPr>
          <a:lstStyle/>
          <a:p>
            <a:r>
              <a:rPr lang="en-US" altLang="ja-JP" sz="1400">
                <a:solidFill>
                  <a:srgbClr val="0070C0"/>
                </a:solidFill>
              </a:rPr>
              <a:t>#include </a:t>
            </a:r>
            <a:r>
              <a:rPr lang="en-US" altLang="ja-JP" sz="1400"/>
              <a:t>&lt;stdio.h</a:t>
            </a:r>
            <a:r>
              <a:rPr lang="en-US" altLang="ja-JP" sz="1400" smtClean="0"/>
              <a:t>&gt;</a:t>
            </a:r>
          </a:p>
          <a:p>
            <a:r>
              <a:rPr lang="en-US" altLang="ja-JP" sz="1400" smtClean="0"/>
              <a:t> </a:t>
            </a:r>
            <a:r>
              <a:rPr lang="en-US" altLang="ja-JP" sz="1400">
                <a:solidFill>
                  <a:srgbClr val="0070C0"/>
                </a:solidFill>
              </a:rPr>
              <a:t>enum</a:t>
            </a:r>
            <a:r>
              <a:rPr lang="en-US" altLang="ja-JP" sz="1400"/>
              <a:t> </a:t>
            </a:r>
            <a:r>
              <a:rPr lang="en-US" altLang="ja-JP" sz="1400" smtClean="0"/>
              <a:t>Status</a:t>
            </a:r>
          </a:p>
          <a:p>
            <a:r>
              <a:rPr lang="en-US" altLang="ja-JP" sz="1400" smtClean="0"/>
              <a:t> {</a:t>
            </a:r>
          </a:p>
          <a:p>
            <a:r>
              <a:rPr lang="en-US" altLang="ja-JP" sz="1400" smtClean="0"/>
              <a:t> </a:t>
            </a:r>
            <a:r>
              <a:rPr lang="ja-JP" altLang="en-US" sz="1400" smtClean="0"/>
              <a:t>　</a:t>
            </a:r>
            <a:r>
              <a:rPr lang="en-US" altLang="ja-JP" sz="1400" smtClean="0"/>
              <a:t>INSERT</a:t>
            </a:r>
            <a:r>
              <a:rPr lang="en-US" altLang="ja-JP" sz="1400"/>
              <a:t>, </a:t>
            </a:r>
            <a:r>
              <a:rPr lang="en-US" altLang="ja-JP" sz="1400" smtClean="0"/>
              <a:t>  </a:t>
            </a:r>
            <a:r>
              <a:rPr lang="en-US" altLang="ja-JP" sz="1400" smtClean="0">
                <a:solidFill>
                  <a:schemeClr val="accent6">
                    <a:lumMod val="75000"/>
                  </a:schemeClr>
                </a:solidFill>
              </a:rPr>
              <a:t>//</a:t>
            </a:r>
            <a:r>
              <a:rPr lang="ja-JP" altLang="en-US" sz="1400" smtClean="0">
                <a:solidFill>
                  <a:schemeClr val="accent6">
                    <a:lumMod val="75000"/>
                  </a:schemeClr>
                </a:solidFill>
              </a:rPr>
              <a:t>登録 </a:t>
            </a:r>
            <a:endParaRPr lang="en-US" altLang="ja-JP" sz="1400" smtClean="0">
              <a:solidFill>
                <a:schemeClr val="accent6">
                  <a:lumMod val="75000"/>
                </a:schemeClr>
              </a:solidFill>
            </a:endParaRPr>
          </a:p>
          <a:p>
            <a:r>
              <a:rPr lang="en-US" altLang="ja-JP" sz="1400" smtClean="0"/>
              <a:t> </a:t>
            </a:r>
            <a:r>
              <a:rPr lang="ja-JP" altLang="en-US" sz="1400" smtClean="0"/>
              <a:t>　</a:t>
            </a:r>
            <a:r>
              <a:rPr lang="en-US" altLang="ja-JP" sz="1400" smtClean="0"/>
              <a:t>UPDATE</a:t>
            </a:r>
            <a:r>
              <a:rPr lang="en-US" altLang="ja-JP" sz="1400"/>
              <a:t>, </a:t>
            </a:r>
            <a:r>
              <a:rPr lang="en-US" altLang="ja-JP" sz="1400" smtClean="0">
                <a:solidFill>
                  <a:schemeClr val="accent6">
                    <a:lumMod val="75000"/>
                  </a:schemeClr>
                </a:solidFill>
              </a:rPr>
              <a:t>//</a:t>
            </a:r>
            <a:r>
              <a:rPr lang="ja-JP" altLang="en-US" sz="1400" smtClean="0">
                <a:solidFill>
                  <a:schemeClr val="accent6">
                    <a:lumMod val="75000"/>
                  </a:schemeClr>
                </a:solidFill>
              </a:rPr>
              <a:t>更新 </a:t>
            </a:r>
            <a:endParaRPr lang="en-US" altLang="ja-JP" sz="1400" smtClean="0">
              <a:solidFill>
                <a:schemeClr val="accent6">
                  <a:lumMod val="75000"/>
                </a:schemeClr>
              </a:solidFill>
            </a:endParaRPr>
          </a:p>
          <a:p>
            <a:r>
              <a:rPr lang="en-US" altLang="ja-JP" sz="1400" smtClean="0"/>
              <a:t> </a:t>
            </a:r>
            <a:r>
              <a:rPr lang="ja-JP" altLang="en-US" sz="1400" smtClean="0"/>
              <a:t>　</a:t>
            </a:r>
            <a:r>
              <a:rPr lang="en-US" altLang="ja-JP" sz="1400" smtClean="0"/>
              <a:t>DELETE   </a:t>
            </a:r>
            <a:r>
              <a:rPr lang="en-US" altLang="ja-JP" sz="1400" smtClean="0">
                <a:solidFill>
                  <a:schemeClr val="accent6">
                    <a:lumMod val="75000"/>
                  </a:schemeClr>
                </a:solidFill>
              </a:rPr>
              <a:t>//</a:t>
            </a:r>
            <a:r>
              <a:rPr lang="ja-JP" altLang="en-US" sz="1400" smtClean="0">
                <a:solidFill>
                  <a:schemeClr val="accent6">
                    <a:lumMod val="75000"/>
                  </a:schemeClr>
                </a:solidFill>
              </a:rPr>
              <a:t>削除 </a:t>
            </a:r>
            <a:endParaRPr lang="en-US" altLang="ja-JP" sz="1400" smtClean="0">
              <a:solidFill>
                <a:schemeClr val="accent6">
                  <a:lumMod val="75000"/>
                </a:schemeClr>
              </a:solidFill>
            </a:endParaRPr>
          </a:p>
          <a:p>
            <a:r>
              <a:rPr lang="en-US" altLang="ja-JP" sz="1400" smtClean="0"/>
              <a:t> </a:t>
            </a:r>
            <a:r>
              <a:rPr lang="en-US" altLang="ja-JP" sz="1400"/>
              <a:t>}; </a:t>
            </a:r>
            <a:endParaRPr lang="en-US" altLang="ja-JP" sz="1400" smtClean="0"/>
          </a:p>
          <a:p>
            <a:endParaRPr lang="en-US" altLang="ja-JP" sz="1400"/>
          </a:p>
          <a:p>
            <a:r>
              <a:rPr lang="en-US" altLang="ja-JP" sz="1400" smtClean="0">
                <a:solidFill>
                  <a:srgbClr val="0070C0"/>
                </a:solidFill>
              </a:rPr>
              <a:t>int</a:t>
            </a:r>
            <a:r>
              <a:rPr lang="en-US" altLang="ja-JP" sz="1400" smtClean="0"/>
              <a:t> </a:t>
            </a:r>
            <a:r>
              <a:rPr lang="en-US" altLang="ja-JP" sz="1400"/>
              <a:t>main</a:t>
            </a:r>
            <a:r>
              <a:rPr lang="en-US" altLang="ja-JP" sz="1400" smtClean="0"/>
              <a:t>()</a:t>
            </a:r>
          </a:p>
          <a:p>
            <a:r>
              <a:rPr lang="en-US" altLang="ja-JP" sz="1400" smtClean="0"/>
              <a:t> {</a:t>
            </a:r>
          </a:p>
          <a:p>
            <a:r>
              <a:rPr lang="ja-JP" altLang="en-US" sz="1400"/>
              <a:t>　</a:t>
            </a:r>
            <a:r>
              <a:rPr lang="en-US" altLang="ja-JP" sz="1400" smtClean="0"/>
              <a:t> </a:t>
            </a:r>
            <a:r>
              <a:rPr lang="ja-JP" altLang="en-US" sz="1400"/>
              <a:t> </a:t>
            </a:r>
            <a:r>
              <a:rPr lang="ja-JP" altLang="en-US" sz="1400" smtClean="0"/>
              <a:t> </a:t>
            </a:r>
            <a:r>
              <a:rPr lang="en-US" altLang="ja-JP" sz="1400" smtClean="0"/>
              <a:t>Status </a:t>
            </a:r>
            <a:r>
              <a:rPr lang="en-US" altLang="ja-JP" sz="1400"/>
              <a:t>status = UPDATE</a:t>
            </a:r>
            <a:r>
              <a:rPr lang="en-US" altLang="ja-JP" sz="1400" smtClean="0"/>
              <a:t>;  </a:t>
            </a:r>
          </a:p>
          <a:p>
            <a:r>
              <a:rPr lang="ja-JP" altLang="en-US" sz="1400"/>
              <a:t>　</a:t>
            </a:r>
            <a:r>
              <a:rPr lang="ja-JP" altLang="en-US" sz="1400" smtClean="0"/>
              <a:t>　</a:t>
            </a:r>
            <a:r>
              <a:rPr lang="en-US" altLang="ja-JP" sz="1400" smtClean="0">
                <a:solidFill>
                  <a:srgbClr val="0070C0"/>
                </a:solidFill>
              </a:rPr>
              <a:t>switch</a:t>
            </a:r>
            <a:r>
              <a:rPr lang="en-US" altLang="ja-JP" sz="1400" smtClean="0"/>
              <a:t>(status</a:t>
            </a:r>
            <a:r>
              <a:rPr lang="en-US" altLang="ja-JP" sz="1400"/>
              <a:t>) </a:t>
            </a:r>
            <a:endParaRPr lang="en-US" altLang="ja-JP" sz="1400" smtClean="0"/>
          </a:p>
          <a:p>
            <a:r>
              <a:rPr lang="ja-JP" altLang="en-US" sz="1400"/>
              <a:t>　</a:t>
            </a:r>
            <a:r>
              <a:rPr lang="ja-JP" altLang="en-US" sz="1400" smtClean="0"/>
              <a:t>　</a:t>
            </a:r>
            <a:r>
              <a:rPr lang="en-US" altLang="ja-JP" sz="1400" smtClean="0"/>
              <a:t>{</a:t>
            </a:r>
          </a:p>
          <a:p>
            <a:r>
              <a:rPr lang="ja-JP" altLang="en-US" sz="1400"/>
              <a:t>　</a:t>
            </a:r>
            <a:r>
              <a:rPr lang="ja-JP" altLang="en-US" sz="1400" smtClean="0"/>
              <a:t>　　　</a:t>
            </a:r>
            <a:r>
              <a:rPr lang="en-US" altLang="ja-JP" sz="1400" smtClean="0"/>
              <a:t> </a:t>
            </a:r>
            <a:r>
              <a:rPr lang="en-US" altLang="ja-JP" sz="1400">
                <a:solidFill>
                  <a:srgbClr val="0070C0"/>
                </a:solidFill>
              </a:rPr>
              <a:t>case</a:t>
            </a:r>
            <a:r>
              <a:rPr lang="en-US" altLang="ja-JP" sz="1400"/>
              <a:t> INSERT: </a:t>
            </a:r>
            <a:endParaRPr lang="en-US" altLang="ja-JP" sz="1400" smtClean="0"/>
          </a:p>
          <a:p>
            <a:r>
              <a:rPr lang="ja-JP" altLang="en-US" sz="1400"/>
              <a:t>　</a:t>
            </a:r>
            <a:r>
              <a:rPr lang="ja-JP" altLang="en-US" sz="1400" smtClean="0"/>
              <a:t>　　　　　</a:t>
            </a:r>
            <a:r>
              <a:rPr lang="en-US" altLang="ja-JP" sz="1400" smtClean="0"/>
              <a:t>printf</a:t>
            </a:r>
            <a:r>
              <a:rPr lang="en-US" altLang="ja-JP" sz="1400"/>
              <a:t>(</a:t>
            </a:r>
            <a:r>
              <a:rPr lang="en-US" altLang="ja-JP" sz="1400">
                <a:solidFill>
                  <a:srgbClr val="FF0000"/>
                </a:solidFill>
              </a:rPr>
              <a:t>"</a:t>
            </a:r>
            <a:r>
              <a:rPr lang="ja-JP" altLang="en-US" sz="1400">
                <a:solidFill>
                  <a:srgbClr val="FF0000"/>
                </a:solidFill>
              </a:rPr>
              <a:t>登録します。</a:t>
            </a:r>
            <a:r>
              <a:rPr lang="en-US" altLang="ja-JP" sz="1400">
                <a:solidFill>
                  <a:srgbClr val="FF0000"/>
                </a:solidFill>
              </a:rPr>
              <a:t>"</a:t>
            </a:r>
            <a:r>
              <a:rPr lang="en-US" altLang="ja-JP" sz="1400"/>
              <a:t>); </a:t>
            </a:r>
            <a:endParaRPr lang="en-US" altLang="ja-JP" sz="1400" smtClean="0"/>
          </a:p>
          <a:p>
            <a:r>
              <a:rPr lang="ja-JP" altLang="en-US" sz="1400"/>
              <a:t>　</a:t>
            </a:r>
            <a:r>
              <a:rPr lang="ja-JP" altLang="en-US" sz="1400" smtClean="0"/>
              <a:t>　　　</a:t>
            </a:r>
            <a:r>
              <a:rPr lang="en-US" altLang="ja-JP" sz="1400" smtClean="0"/>
              <a:t>break;</a:t>
            </a:r>
          </a:p>
          <a:p>
            <a:r>
              <a:rPr lang="ja-JP" altLang="en-US" sz="1400"/>
              <a:t>　</a:t>
            </a:r>
            <a:r>
              <a:rPr lang="ja-JP" altLang="en-US" sz="1400" smtClean="0"/>
              <a:t>　　　</a:t>
            </a:r>
            <a:r>
              <a:rPr lang="en-US" altLang="ja-JP" sz="1400" smtClean="0">
                <a:solidFill>
                  <a:srgbClr val="0070C0"/>
                </a:solidFill>
              </a:rPr>
              <a:t>case</a:t>
            </a:r>
            <a:r>
              <a:rPr lang="en-US" altLang="ja-JP" sz="1400" smtClean="0"/>
              <a:t> </a:t>
            </a:r>
            <a:r>
              <a:rPr lang="en-US" altLang="ja-JP" sz="1400"/>
              <a:t>UPDATE: </a:t>
            </a:r>
            <a:endParaRPr lang="en-US" altLang="ja-JP" sz="1400" smtClean="0"/>
          </a:p>
          <a:p>
            <a:r>
              <a:rPr lang="ja-JP" altLang="en-US" sz="1400"/>
              <a:t>　</a:t>
            </a:r>
            <a:r>
              <a:rPr lang="ja-JP" altLang="en-US" sz="1400" smtClean="0"/>
              <a:t>　　　　　</a:t>
            </a:r>
            <a:r>
              <a:rPr lang="en-US" altLang="ja-JP" sz="1400" smtClean="0"/>
              <a:t>printf</a:t>
            </a:r>
            <a:r>
              <a:rPr lang="en-US" altLang="ja-JP" sz="1400"/>
              <a:t>(</a:t>
            </a:r>
            <a:r>
              <a:rPr lang="en-US" altLang="ja-JP" sz="1400">
                <a:solidFill>
                  <a:srgbClr val="FF0000"/>
                </a:solidFill>
              </a:rPr>
              <a:t>"</a:t>
            </a:r>
            <a:r>
              <a:rPr lang="ja-JP" altLang="en-US" sz="1400">
                <a:solidFill>
                  <a:srgbClr val="FF0000"/>
                </a:solidFill>
              </a:rPr>
              <a:t>更新します。</a:t>
            </a:r>
            <a:r>
              <a:rPr lang="en-US" altLang="ja-JP" sz="1400" smtClean="0">
                <a:solidFill>
                  <a:srgbClr val="FF0000"/>
                </a:solidFill>
              </a:rPr>
              <a:t>"</a:t>
            </a:r>
            <a:r>
              <a:rPr lang="en-US" altLang="ja-JP" sz="1400" smtClean="0"/>
              <a:t>);</a:t>
            </a:r>
          </a:p>
          <a:p>
            <a:r>
              <a:rPr lang="ja-JP" altLang="en-US" sz="1400"/>
              <a:t>　</a:t>
            </a:r>
            <a:r>
              <a:rPr lang="ja-JP" altLang="en-US" sz="1400" smtClean="0"/>
              <a:t>　　　</a:t>
            </a:r>
            <a:r>
              <a:rPr lang="en-US" altLang="ja-JP" sz="1400" smtClean="0"/>
              <a:t> </a:t>
            </a:r>
            <a:r>
              <a:rPr lang="en-US" altLang="ja-JP" sz="1400"/>
              <a:t>break</a:t>
            </a:r>
            <a:r>
              <a:rPr lang="en-US" altLang="ja-JP" sz="1400" smtClean="0"/>
              <a:t>;</a:t>
            </a:r>
          </a:p>
          <a:p>
            <a:r>
              <a:rPr lang="ja-JP" altLang="en-US" sz="1400"/>
              <a:t>　</a:t>
            </a:r>
            <a:r>
              <a:rPr lang="ja-JP" altLang="en-US" sz="1400" smtClean="0"/>
              <a:t>　　　</a:t>
            </a:r>
            <a:r>
              <a:rPr lang="en-US" altLang="ja-JP" sz="1400" smtClean="0"/>
              <a:t> </a:t>
            </a:r>
            <a:r>
              <a:rPr lang="en-US" altLang="ja-JP" sz="1400">
                <a:solidFill>
                  <a:srgbClr val="0070C0"/>
                </a:solidFill>
              </a:rPr>
              <a:t>case</a:t>
            </a:r>
            <a:r>
              <a:rPr lang="en-US" altLang="ja-JP" sz="1400"/>
              <a:t> DELETE: </a:t>
            </a:r>
            <a:endParaRPr lang="en-US" altLang="ja-JP" sz="1400" smtClean="0"/>
          </a:p>
          <a:p>
            <a:r>
              <a:rPr lang="ja-JP" altLang="en-US" sz="1400"/>
              <a:t>　</a:t>
            </a:r>
            <a:r>
              <a:rPr lang="ja-JP" altLang="en-US" sz="1400" smtClean="0"/>
              <a:t>　　　　　</a:t>
            </a:r>
            <a:r>
              <a:rPr lang="en-US" altLang="ja-JP" sz="1400" smtClean="0"/>
              <a:t>printf</a:t>
            </a:r>
            <a:r>
              <a:rPr lang="en-US" altLang="ja-JP" sz="1400"/>
              <a:t>(</a:t>
            </a:r>
            <a:r>
              <a:rPr lang="en-US" altLang="ja-JP" sz="1400">
                <a:solidFill>
                  <a:srgbClr val="FF0000"/>
                </a:solidFill>
              </a:rPr>
              <a:t>"</a:t>
            </a:r>
            <a:r>
              <a:rPr lang="ja-JP" altLang="en-US" sz="1400">
                <a:solidFill>
                  <a:srgbClr val="FF0000"/>
                </a:solidFill>
              </a:rPr>
              <a:t>削除します。</a:t>
            </a:r>
            <a:r>
              <a:rPr lang="en-US" altLang="ja-JP" sz="1400" smtClean="0">
                <a:solidFill>
                  <a:srgbClr val="FF0000"/>
                </a:solidFill>
              </a:rPr>
              <a:t>"</a:t>
            </a:r>
            <a:r>
              <a:rPr lang="en-US" altLang="ja-JP" sz="1400" smtClean="0"/>
              <a:t>);</a:t>
            </a:r>
          </a:p>
          <a:p>
            <a:r>
              <a:rPr lang="ja-JP" altLang="en-US" sz="1400"/>
              <a:t>　</a:t>
            </a:r>
            <a:r>
              <a:rPr lang="ja-JP" altLang="en-US" sz="1400" smtClean="0"/>
              <a:t>　</a:t>
            </a:r>
            <a:r>
              <a:rPr lang="en-US" altLang="ja-JP" sz="1400" smtClean="0"/>
              <a:t> }</a:t>
            </a:r>
          </a:p>
          <a:p>
            <a:r>
              <a:rPr lang="en-US" altLang="ja-JP" sz="1400" smtClean="0"/>
              <a:t> </a:t>
            </a:r>
            <a:r>
              <a:rPr lang="ja-JP" altLang="en-US" sz="1400" smtClean="0"/>
              <a:t>　</a:t>
            </a:r>
            <a:r>
              <a:rPr lang="en-US" altLang="ja-JP" sz="1400" smtClean="0">
                <a:solidFill>
                  <a:srgbClr val="0070C0"/>
                </a:solidFill>
              </a:rPr>
              <a:t>return</a:t>
            </a:r>
            <a:r>
              <a:rPr lang="en-US" altLang="ja-JP" sz="1400" smtClean="0"/>
              <a:t> </a:t>
            </a:r>
            <a:r>
              <a:rPr lang="en-US" altLang="ja-JP" sz="1400"/>
              <a:t>0; </a:t>
            </a:r>
            <a:endParaRPr lang="en-US" altLang="ja-JP" sz="1400" smtClean="0"/>
          </a:p>
          <a:p>
            <a:r>
              <a:rPr lang="en-US" altLang="ja-JP" sz="1400" smtClean="0"/>
              <a:t>}</a:t>
            </a:r>
            <a:endParaRPr lang="ja-JP" altLang="en-US" sz="1400"/>
          </a:p>
        </p:txBody>
      </p:sp>
      <p:cxnSp>
        <p:nvCxnSpPr>
          <p:cNvPr id="7" name="直線矢印コネクタ 6"/>
          <p:cNvCxnSpPr/>
          <p:nvPr/>
        </p:nvCxnSpPr>
        <p:spPr>
          <a:xfrm flipH="1">
            <a:off x="1368478" y="1879600"/>
            <a:ext cx="3254322" cy="635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4711700" y="1754326"/>
            <a:ext cx="6962162" cy="923330"/>
          </a:xfrm>
          <a:prstGeom prst="rect">
            <a:avLst/>
          </a:prstGeom>
          <a:noFill/>
        </p:spPr>
        <p:txBody>
          <a:bodyPr wrap="none" rtlCol="0">
            <a:spAutoFit/>
          </a:bodyPr>
          <a:lstStyle/>
          <a:p>
            <a:r>
              <a:rPr lang="ja-JP" altLang="en-US" smtClean="0"/>
              <a:t>列挙</a:t>
            </a:r>
            <a:r>
              <a:rPr lang="ja-JP" altLang="en-US"/>
              <a:t>型</a:t>
            </a:r>
            <a:r>
              <a:rPr lang="ja-JP" altLang="en-US" smtClean="0"/>
              <a:t>は、｛　｝に入れた識別子の値として登録できます。この場合は、</a:t>
            </a:r>
            <a:endParaRPr lang="en-US" altLang="ja-JP" smtClean="0"/>
          </a:p>
          <a:p>
            <a:r>
              <a:rPr lang="en-US" altLang="ja-JP" smtClean="0"/>
              <a:t>INSERT</a:t>
            </a:r>
            <a:r>
              <a:rPr lang="ja-JP" altLang="en-US" smtClean="0"/>
              <a:t>＝</a:t>
            </a:r>
            <a:r>
              <a:rPr lang="en-US" altLang="ja-JP" smtClean="0"/>
              <a:t>0,</a:t>
            </a:r>
            <a:r>
              <a:rPr kumimoji="1" lang="en-US" altLang="ja-JP" smtClean="0"/>
              <a:t>UPDATE=1,DELETE=2</a:t>
            </a:r>
            <a:r>
              <a:rPr lang="ja-JP" altLang="en-US" smtClean="0"/>
              <a:t>のみ</a:t>
            </a:r>
            <a:r>
              <a:rPr lang="ja-JP" altLang="en-US"/>
              <a:t>が</a:t>
            </a:r>
            <a:r>
              <a:rPr kumimoji="1" lang="ja-JP" altLang="en-US" smtClean="0"/>
              <a:t>格納できます。</a:t>
            </a:r>
            <a:endParaRPr kumimoji="1" lang="en-US" altLang="ja-JP" smtClean="0"/>
          </a:p>
          <a:p>
            <a:r>
              <a:rPr lang="ja-JP" altLang="en-US" smtClean="0"/>
              <a:t>また、値は</a:t>
            </a:r>
            <a:r>
              <a:rPr lang="en-US" altLang="ja-JP" smtClean="0"/>
              <a:t>0</a:t>
            </a:r>
            <a:r>
              <a:rPr lang="ja-JP" altLang="en-US" smtClean="0"/>
              <a:t>から１つずつ増える整数の値が割りふられる</a:t>
            </a:r>
            <a:endParaRPr kumimoji="1" lang="en-US" altLang="ja-JP" smtClean="0"/>
          </a:p>
        </p:txBody>
      </p:sp>
      <p:cxnSp>
        <p:nvCxnSpPr>
          <p:cNvPr id="11" name="直線矢印コネクタ 10"/>
          <p:cNvCxnSpPr/>
          <p:nvPr/>
        </p:nvCxnSpPr>
        <p:spPr>
          <a:xfrm flipH="1">
            <a:off x="2270178" y="3035300"/>
            <a:ext cx="2352622" cy="8001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4711700" y="2857500"/>
            <a:ext cx="7134582" cy="923330"/>
          </a:xfrm>
          <a:prstGeom prst="rect">
            <a:avLst/>
          </a:prstGeom>
          <a:noFill/>
        </p:spPr>
        <p:txBody>
          <a:bodyPr wrap="none" rtlCol="0">
            <a:spAutoFit/>
          </a:bodyPr>
          <a:lstStyle/>
          <a:p>
            <a:r>
              <a:rPr kumimoji="1" lang="ja-JP" altLang="en-US" smtClean="0"/>
              <a:t>列挙型で変数を作成。</a:t>
            </a:r>
            <a:r>
              <a:rPr kumimoji="1" lang="en-US" altLang="ja-JP" smtClean="0"/>
              <a:t>UPDATE</a:t>
            </a:r>
            <a:r>
              <a:rPr kumimoji="1" lang="ja-JP" altLang="en-US" smtClean="0"/>
              <a:t>を代入</a:t>
            </a:r>
            <a:r>
              <a:rPr lang="ja-JP" altLang="en-US" smtClean="0"/>
              <a:t>している。</a:t>
            </a:r>
            <a:endParaRPr lang="en-US" altLang="ja-JP" smtClean="0"/>
          </a:p>
          <a:p>
            <a:r>
              <a:rPr kumimoji="1" lang="ja-JP" altLang="en-US" smtClean="0"/>
              <a:t>本来の識別子名を使用するには</a:t>
            </a:r>
            <a:r>
              <a:rPr kumimoji="1" lang="en-US" altLang="ja-JP" smtClean="0"/>
              <a:t>Status</a:t>
            </a:r>
            <a:r>
              <a:rPr kumimoji="1" lang="ja-JP" altLang="en-US" smtClean="0"/>
              <a:t>：：</a:t>
            </a:r>
            <a:r>
              <a:rPr kumimoji="1" lang="en-US" altLang="ja-JP" smtClean="0"/>
              <a:t>UPDATE</a:t>
            </a:r>
            <a:r>
              <a:rPr kumimoji="1" lang="ja-JP" altLang="en-US" smtClean="0"/>
              <a:t>なのですが、省略して、</a:t>
            </a:r>
            <a:endParaRPr kumimoji="1" lang="en-US" altLang="ja-JP" smtClean="0"/>
          </a:p>
          <a:p>
            <a:r>
              <a:rPr kumimoji="1" lang="ja-JP" altLang="en-US" smtClean="0"/>
              <a:t>識別子の</a:t>
            </a:r>
            <a:r>
              <a:rPr kumimoji="1" lang="en-US" altLang="ja-JP" smtClean="0"/>
              <a:t>UPDATE</a:t>
            </a:r>
            <a:r>
              <a:rPr kumimoji="1" lang="ja-JP" altLang="en-US" smtClean="0"/>
              <a:t>のみで可能です。</a:t>
            </a:r>
            <a:endParaRPr kumimoji="1" lang="ja-JP" altLang="en-US"/>
          </a:p>
        </p:txBody>
      </p:sp>
      <p:cxnSp>
        <p:nvCxnSpPr>
          <p:cNvPr id="14" name="直線矢印コネクタ 13"/>
          <p:cNvCxnSpPr/>
          <p:nvPr/>
        </p:nvCxnSpPr>
        <p:spPr>
          <a:xfrm flipH="1" flipV="1">
            <a:off x="1558978" y="4111902"/>
            <a:ext cx="3063822" cy="44739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4711700" y="4457064"/>
            <a:ext cx="4449488" cy="369332"/>
          </a:xfrm>
          <a:prstGeom prst="rect">
            <a:avLst/>
          </a:prstGeom>
          <a:noFill/>
        </p:spPr>
        <p:txBody>
          <a:bodyPr wrap="none" rtlCol="0">
            <a:spAutoFit/>
          </a:bodyPr>
          <a:lstStyle/>
          <a:p>
            <a:r>
              <a:rPr lang="ja-JP" altLang="en-US"/>
              <a:t>識別子</a:t>
            </a:r>
            <a:r>
              <a:rPr lang="ja-JP" altLang="en-US" smtClean="0"/>
              <a:t>を整数でもあるので</a:t>
            </a:r>
            <a:r>
              <a:rPr lang="en-US" altLang="ja-JP" smtClean="0"/>
              <a:t>switch</a:t>
            </a:r>
            <a:r>
              <a:rPr lang="ja-JP" altLang="en-US" smtClean="0"/>
              <a:t>で</a:t>
            </a:r>
            <a:r>
              <a:rPr lang="ja-JP" altLang="en-US"/>
              <a:t>も</a:t>
            </a:r>
            <a:r>
              <a:rPr lang="ja-JP" altLang="en-US" smtClean="0"/>
              <a:t>扱える</a:t>
            </a:r>
            <a:endParaRPr kumimoji="1" lang="ja-JP" altLang="en-US"/>
          </a:p>
        </p:txBody>
      </p:sp>
      <p:sp>
        <p:nvSpPr>
          <p:cNvPr id="17" name="正方形/長方形 16"/>
          <p:cNvSpPr/>
          <p:nvPr/>
        </p:nvSpPr>
        <p:spPr>
          <a:xfrm>
            <a:off x="4711700" y="5052258"/>
            <a:ext cx="2489200" cy="1754326"/>
          </a:xfrm>
          <a:prstGeom prst="rect">
            <a:avLst/>
          </a:prstGeom>
          <a:ln>
            <a:solidFill>
              <a:schemeClr val="tx1"/>
            </a:solidFill>
          </a:ln>
        </p:spPr>
        <p:txBody>
          <a:bodyPr wrap="square">
            <a:spAutoFit/>
          </a:bodyPr>
          <a:lstStyle/>
          <a:p>
            <a:r>
              <a:rPr lang="en-US" altLang="ja-JP">
                <a:solidFill>
                  <a:srgbClr val="0070C0"/>
                </a:solidFill>
              </a:rPr>
              <a:t>enum</a:t>
            </a:r>
            <a:r>
              <a:rPr lang="en-US" altLang="ja-JP"/>
              <a:t> Status</a:t>
            </a:r>
          </a:p>
          <a:p>
            <a:r>
              <a:rPr lang="en-US" altLang="ja-JP"/>
              <a:t> {</a:t>
            </a:r>
          </a:p>
          <a:p>
            <a:r>
              <a:rPr lang="en-US" altLang="ja-JP"/>
              <a:t> </a:t>
            </a:r>
            <a:r>
              <a:rPr lang="ja-JP" altLang="en-US"/>
              <a:t>　</a:t>
            </a:r>
            <a:r>
              <a:rPr lang="en-US" altLang="ja-JP" smtClean="0"/>
              <a:t>INSERT=100, </a:t>
            </a:r>
            <a:r>
              <a:rPr lang="ja-JP" altLang="en-US" smtClean="0">
                <a:solidFill>
                  <a:schemeClr val="accent6">
                    <a:lumMod val="75000"/>
                  </a:schemeClr>
                </a:solidFill>
              </a:rPr>
              <a:t> </a:t>
            </a:r>
            <a:endParaRPr lang="en-US" altLang="ja-JP">
              <a:solidFill>
                <a:schemeClr val="accent6">
                  <a:lumMod val="75000"/>
                </a:schemeClr>
              </a:solidFill>
            </a:endParaRPr>
          </a:p>
          <a:p>
            <a:r>
              <a:rPr lang="en-US" altLang="ja-JP"/>
              <a:t> </a:t>
            </a:r>
            <a:r>
              <a:rPr lang="ja-JP" altLang="en-US"/>
              <a:t>　</a:t>
            </a:r>
            <a:r>
              <a:rPr lang="en-US" altLang="ja-JP" smtClean="0"/>
              <a:t>UPDATE=240,</a:t>
            </a:r>
            <a:r>
              <a:rPr lang="ja-JP" altLang="en-US" smtClean="0">
                <a:solidFill>
                  <a:schemeClr val="accent6">
                    <a:lumMod val="75000"/>
                  </a:schemeClr>
                </a:solidFill>
              </a:rPr>
              <a:t> </a:t>
            </a:r>
            <a:endParaRPr lang="en-US" altLang="ja-JP">
              <a:solidFill>
                <a:schemeClr val="accent6">
                  <a:lumMod val="75000"/>
                </a:schemeClr>
              </a:solidFill>
            </a:endParaRPr>
          </a:p>
          <a:p>
            <a:r>
              <a:rPr lang="en-US" altLang="ja-JP"/>
              <a:t> </a:t>
            </a:r>
            <a:r>
              <a:rPr lang="ja-JP" altLang="en-US"/>
              <a:t>　</a:t>
            </a:r>
            <a:r>
              <a:rPr lang="en-US" altLang="ja-JP"/>
              <a:t>DELETE </a:t>
            </a:r>
            <a:r>
              <a:rPr lang="ja-JP" altLang="en-US" smtClean="0">
                <a:solidFill>
                  <a:schemeClr val="accent6">
                    <a:lumMod val="75000"/>
                  </a:schemeClr>
                </a:solidFill>
              </a:rPr>
              <a:t> </a:t>
            </a:r>
            <a:endParaRPr lang="en-US" altLang="ja-JP">
              <a:solidFill>
                <a:schemeClr val="accent6">
                  <a:lumMod val="75000"/>
                </a:schemeClr>
              </a:solidFill>
            </a:endParaRPr>
          </a:p>
          <a:p>
            <a:r>
              <a:rPr lang="en-US" altLang="ja-JP"/>
              <a:t> }; </a:t>
            </a:r>
          </a:p>
        </p:txBody>
      </p:sp>
      <p:sp>
        <p:nvSpPr>
          <p:cNvPr id="18" name="テキスト ボックス 17"/>
          <p:cNvSpPr txBox="1"/>
          <p:nvPr/>
        </p:nvSpPr>
        <p:spPr>
          <a:xfrm>
            <a:off x="7200900" y="5329256"/>
            <a:ext cx="4867038" cy="1200329"/>
          </a:xfrm>
          <a:prstGeom prst="rect">
            <a:avLst/>
          </a:prstGeom>
          <a:noFill/>
        </p:spPr>
        <p:txBody>
          <a:bodyPr wrap="none" rtlCol="0">
            <a:spAutoFit/>
          </a:bodyPr>
          <a:lstStyle/>
          <a:p>
            <a:r>
              <a:rPr lang="ja-JP" altLang="en-US" smtClean="0"/>
              <a:t>また、左のように＝で値を任意で設定することも</a:t>
            </a:r>
            <a:endParaRPr lang="en-US" altLang="ja-JP" smtClean="0"/>
          </a:p>
          <a:p>
            <a:r>
              <a:rPr lang="ja-JP" altLang="en-US" smtClean="0"/>
              <a:t>できる。</a:t>
            </a:r>
            <a:endParaRPr lang="en-US" altLang="ja-JP" smtClean="0"/>
          </a:p>
          <a:p>
            <a:r>
              <a:rPr lang="en-US" altLang="ja-JP" smtClean="0"/>
              <a:t>DELETE</a:t>
            </a:r>
            <a:r>
              <a:rPr lang="ja-JP" altLang="en-US" smtClean="0"/>
              <a:t>は</a:t>
            </a:r>
            <a:r>
              <a:rPr lang="en-US" altLang="ja-JP" smtClean="0"/>
              <a:t>240</a:t>
            </a:r>
            <a:r>
              <a:rPr lang="ja-JP" altLang="en-US" smtClean="0"/>
              <a:t>の次の値である</a:t>
            </a:r>
            <a:r>
              <a:rPr lang="en-US" altLang="ja-JP" smtClean="0"/>
              <a:t>241</a:t>
            </a:r>
            <a:r>
              <a:rPr lang="ja-JP" altLang="en-US" smtClean="0"/>
              <a:t>の値が割りふら</a:t>
            </a:r>
            <a:endParaRPr lang="en-US" altLang="ja-JP" smtClean="0"/>
          </a:p>
          <a:p>
            <a:r>
              <a:rPr lang="ja-JP" altLang="en-US" smtClean="0"/>
              <a:t>れます。</a:t>
            </a:r>
            <a:endParaRPr lang="en-US" altLang="ja-JP" smtClean="0"/>
          </a:p>
        </p:txBody>
      </p:sp>
    </p:spTree>
    <p:extLst>
      <p:ext uri="{BB962C8B-B14F-4D97-AF65-F5344CB8AC3E}">
        <p14:creationId xmlns:p14="http://schemas.microsoft.com/office/powerpoint/2010/main" val="177750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895618" cy="369332"/>
          </a:xfrm>
          <a:prstGeom prst="rect">
            <a:avLst/>
          </a:prstGeom>
          <a:noFill/>
        </p:spPr>
        <p:txBody>
          <a:bodyPr wrap="none" rtlCol="0">
            <a:spAutoFit/>
          </a:bodyPr>
          <a:lstStyle/>
          <a:p>
            <a:r>
              <a:rPr kumimoji="1" lang="ja-JP" altLang="en-US" smtClean="0"/>
              <a:t>・</a:t>
            </a:r>
            <a:r>
              <a:rPr lang="en-US" altLang="ja-JP"/>
              <a:t>C</a:t>
            </a:r>
            <a:r>
              <a:rPr kumimoji="1" lang="en-US" altLang="ja-JP" smtClean="0"/>
              <a:t>haracter</a:t>
            </a:r>
            <a:r>
              <a:rPr kumimoji="1" lang="ja-JP" altLang="en-US" smtClean="0"/>
              <a:t>列挙の識別子の定数を使う</a:t>
            </a:r>
            <a:endParaRPr kumimoji="1" lang="ja-JP" altLang="en-US"/>
          </a:p>
        </p:txBody>
      </p:sp>
      <p:pic>
        <p:nvPicPr>
          <p:cNvPr id="5" name="図 4"/>
          <p:cNvPicPr>
            <a:picLocks noChangeAspect="1"/>
          </p:cNvPicPr>
          <p:nvPr/>
        </p:nvPicPr>
        <p:blipFill>
          <a:blip r:embed="rId2"/>
          <a:stretch>
            <a:fillRect/>
          </a:stretch>
        </p:blipFill>
        <p:spPr>
          <a:xfrm>
            <a:off x="201612" y="633412"/>
            <a:ext cx="3260842" cy="1766888"/>
          </a:xfrm>
          <a:prstGeom prst="rect">
            <a:avLst/>
          </a:prstGeom>
          <a:ln>
            <a:solidFill>
              <a:schemeClr val="tx1"/>
            </a:solidFill>
          </a:ln>
        </p:spPr>
      </p:pic>
      <p:sp>
        <p:nvSpPr>
          <p:cNvPr id="6" name="正方形/長方形 5"/>
          <p:cNvSpPr/>
          <p:nvPr/>
        </p:nvSpPr>
        <p:spPr>
          <a:xfrm>
            <a:off x="89933" y="316706"/>
            <a:ext cx="1394934" cy="369332"/>
          </a:xfrm>
          <a:prstGeom prst="rect">
            <a:avLst/>
          </a:prstGeom>
        </p:spPr>
        <p:txBody>
          <a:bodyPr wrap="none">
            <a:spAutoFit/>
          </a:bodyPr>
          <a:lstStyle/>
          <a:p>
            <a:r>
              <a:rPr lang="ja-JP" altLang="en-US"/>
              <a:t>ObjMain.cpp</a:t>
            </a:r>
          </a:p>
        </p:txBody>
      </p:sp>
      <p:pic>
        <p:nvPicPr>
          <p:cNvPr id="7" name="図 6"/>
          <p:cNvPicPr>
            <a:picLocks noChangeAspect="1"/>
          </p:cNvPicPr>
          <p:nvPr/>
        </p:nvPicPr>
        <p:blipFill>
          <a:blip r:embed="rId3"/>
          <a:stretch>
            <a:fillRect/>
          </a:stretch>
        </p:blipFill>
        <p:spPr>
          <a:xfrm>
            <a:off x="238018" y="2664380"/>
            <a:ext cx="4389214" cy="3749120"/>
          </a:xfrm>
          <a:prstGeom prst="rect">
            <a:avLst/>
          </a:prstGeom>
          <a:ln>
            <a:solidFill>
              <a:schemeClr val="tx1"/>
            </a:solidFill>
          </a:ln>
        </p:spPr>
      </p:pic>
      <p:cxnSp>
        <p:nvCxnSpPr>
          <p:cNvPr id="8" name="直線矢印コネクタ 7"/>
          <p:cNvCxnSpPr/>
          <p:nvPr/>
        </p:nvCxnSpPr>
        <p:spPr>
          <a:xfrm flipH="1">
            <a:off x="2432625" y="1516856"/>
            <a:ext cx="1462994" cy="35004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895618" y="1332190"/>
            <a:ext cx="646331" cy="369332"/>
          </a:xfrm>
          <a:prstGeom prst="rect">
            <a:avLst/>
          </a:prstGeom>
          <a:noFill/>
        </p:spPr>
        <p:txBody>
          <a:bodyPr wrap="none" rtlCol="0">
            <a:spAutoFit/>
          </a:bodyPr>
          <a:lstStyle/>
          <a:p>
            <a:r>
              <a:rPr kumimoji="1" lang="ja-JP" altLang="en-US" smtClean="0"/>
              <a:t>追加</a:t>
            </a:r>
            <a:endParaRPr kumimoji="1" lang="ja-JP" altLang="en-US"/>
          </a:p>
        </p:txBody>
      </p:sp>
      <p:cxnSp>
        <p:nvCxnSpPr>
          <p:cNvPr id="12" name="直線矢印コネクタ 11"/>
          <p:cNvCxnSpPr/>
          <p:nvPr/>
        </p:nvCxnSpPr>
        <p:spPr>
          <a:xfrm flipH="1">
            <a:off x="3505083" y="2849046"/>
            <a:ext cx="1587617" cy="74164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5181600" y="2661760"/>
            <a:ext cx="7119257" cy="369332"/>
          </a:xfrm>
          <a:prstGeom prst="rect">
            <a:avLst/>
          </a:prstGeom>
          <a:noFill/>
        </p:spPr>
        <p:txBody>
          <a:bodyPr wrap="none" rtlCol="0">
            <a:spAutoFit/>
          </a:bodyPr>
          <a:lstStyle/>
          <a:p>
            <a:r>
              <a:rPr kumimoji="1" lang="ja-JP" altLang="en-US" smtClean="0"/>
              <a:t>ここの値を列挙の識別子にしてしまうと</a:t>
            </a:r>
            <a:r>
              <a:rPr lang="ja-JP" altLang="en-US" smtClean="0"/>
              <a:t>逆に見ずらいので変更しません。</a:t>
            </a:r>
            <a:endParaRPr kumimoji="1" lang="ja-JP" altLang="en-US"/>
          </a:p>
        </p:txBody>
      </p:sp>
      <p:cxnSp>
        <p:nvCxnSpPr>
          <p:cNvPr id="15" name="直線矢印コネクタ 14"/>
          <p:cNvCxnSpPr/>
          <p:nvPr/>
        </p:nvCxnSpPr>
        <p:spPr>
          <a:xfrm flipH="1" flipV="1">
            <a:off x="787400" y="3568700"/>
            <a:ext cx="4191000" cy="20447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5092700" y="5435600"/>
            <a:ext cx="7011856" cy="923330"/>
          </a:xfrm>
          <a:prstGeom prst="rect">
            <a:avLst/>
          </a:prstGeom>
          <a:noFill/>
        </p:spPr>
        <p:txBody>
          <a:bodyPr wrap="none" rtlCol="0">
            <a:spAutoFit/>
          </a:bodyPr>
          <a:lstStyle/>
          <a:p>
            <a:r>
              <a:rPr kumimoji="1" lang="ja-JP" altLang="en-US" smtClean="0"/>
              <a:t>なので、変数の頭に</a:t>
            </a:r>
            <a:r>
              <a:rPr kumimoji="1" lang="en-US" altLang="ja-JP" smtClean="0"/>
              <a:t>const</a:t>
            </a:r>
            <a:r>
              <a:rPr kumimoji="1" lang="ja-JP" altLang="en-US" smtClean="0"/>
              <a:t>を付けます。</a:t>
            </a:r>
            <a:r>
              <a:rPr lang="en-US" altLang="ja-JP"/>
              <a:t>c</a:t>
            </a:r>
            <a:r>
              <a:rPr kumimoji="1" lang="en-US" altLang="ja-JP" smtClean="0"/>
              <a:t>onst</a:t>
            </a:r>
            <a:r>
              <a:rPr kumimoji="1" lang="ja-JP" altLang="en-US" smtClean="0"/>
              <a:t>を付けると初期化した値は</a:t>
            </a:r>
            <a:endParaRPr kumimoji="1" lang="en-US" altLang="ja-JP" smtClean="0"/>
          </a:p>
          <a:p>
            <a:r>
              <a:rPr lang="ja-JP" altLang="en-US"/>
              <a:t>途中</a:t>
            </a:r>
            <a:r>
              <a:rPr lang="ja-JP" altLang="en-US" smtClean="0"/>
              <a:t>で変更することができません。変数ではあるが、ある意味で定数に</a:t>
            </a:r>
            <a:endParaRPr lang="en-US" altLang="ja-JP" smtClean="0"/>
          </a:p>
          <a:p>
            <a:r>
              <a:rPr lang="ja-JP" altLang="en-US" smtClean="0"/>
              <a:t>なります</a:t>
            </a:r>
            <a:r>
              <a:rPr lang="ja-JP" altLang="en-US"/>
              <a:t>。</a:t>
            </a:r>
            <a:endParaRPr lang="en-US" altLang="ja-JP" smtClean="0"/>
          </a:p>
        </p:txBody>
      </p:sp>
    </p:spTree>
    <p:extLst>
      <p:ext uri="{BB962C8B-B14F-4D97-AF65-F5344CB8AC3E}">
        <p14:creationId xmlns:p14="http://schemas.microsoft.com/office/powerpoint/2010/main" val="3157161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図 20"/>
          <p:cNvPicPr>
            <a:picLocks noChangeAspect="1"/>
          </p:cNvPicPr>
          <p:nvPr/>
        </p:nvPicPr>
        <p:blipFill>
          <a:blip r:embed="rId2"/>
          <a:stretch>
            <a:fillRect/>
          </a:stretch>
        </p:blipFill>
        <p:spPr>
          <a:xfrm>
            <a:off x="5755215" y="3414989"/>
            <a:ext cx="4647687" cy="3239811"/>
          </a:xfrm>
          <a:prstGeom prst="rect">
            <a:avLst/>
          </a:prstGeom>
          <a:ln>
            <a:solidFill>
              <a:schemeClr val="tx1"/>
            </a:solidFill>
          </a:ln>
        </p:spPr>
      </p:pic>
      <p:sp>
        <p:nvSpPr>
          <p:cNvPr id="4" name="テキスト ボックス 3"/>
          <p:cNvSpPr txBox="1"/>
          <p:nvPr/>
        </p:nvSpPr>
        <p:spPr>
          <a:xfrm>
            <a:off x="-38580" y="-49422"/>
            <a:ext cx="1955985" cy="369332"/>
          </a:xfrm>
          <a:prstGeom prst="rect">
            <a:avLst/>
          </a:prstGeom>
          <a:noFill/>
        </p:spPr>
        <p:txBody>
          <a:bodyPr wrap="none" rtlCol="0">
            <a:spAutoFit/>
          </a:bodyPr>
          <a:lstStyle/>
          <a:p>
            <a:r>
              <a:rPr lang="ja-JP" altLang="en-US" smtClean="0"/>
              <a:t>・縁</a:t>
            </a:r>
            <a:r>
              <a:rPr lang="en-US" altLang="ja-JP" smtClean="0"/>
              <a:t>Block</a:t>
            </a:r>
            <a:r>
              <a:rPr lang="ja-JP" altLang="en-US" smtClean="0"/>
              <a:t>の定数化</a:t>
            </a:r>
            <a:endParaRPr kumimoji="1" lang="en-US" altLang="ja-JP" smtClean="0"/>
          </a:p>
        </p:txBody>
      </p:sp>
      <p:pic>
        <p:nvPicPr>
          <p:cNvPr id="5" name="図 4"/>
          <p:cNvPicPr>
            <a:picLocks noChangeAspect="1"/>
          </p:cNvPicPr>
          <p:nvPr/>
        </p:nvPicPr>
        <p:blipFill>
          <a:blip r:embed="rId3"/>
          <a:stretch>
            <a:fillRect/>
          </a:stretch>
        </p:blipFill>
        <p:spPr>
          <a:xfrm>
            <a:off x="389122" y="500062"/>
            <a:ext cx="4287617" cy="2801938"/>
          </a:xfrm>
          <a:prstGeom prst="rect">
            <a:avLst/>
          </a:prstGeom>
          <a:ln>
            <a:solidFill>
              <a:schemeClr val="tx1"/>
            </a:solidFill>
          </a:ln>
        </p:spPr>
      </p:pic>
      <p:cxnSp>
        <p:nvCxnSpPr>
          <p:cNvPr id="6" name="直線矢印コネクタ 5"/>
          <p:cNvCxnSpPr/>
          <p:nvPr/>
        </p:nvCxnSpPr>
        <p:spPr>
          <a:xfrm flipH="1">
            <a:off x="4134425" y="2266156"/>
            <a:ext cx="1462994" cy="35004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5597418" y="2081490"/>
            <a:ext cx="646331" cy="369332"/>
          </a:xfrm>
          <a:prstGeom prst="rect">
            <a:avLst/>
          </a:prstGeom>
          <a:noFill/>
        </p:spPr>
        <p:txBody>
          <a:bodyPr wrap="none" rtlCol="0">
            <a:spAutoFit/>
          </a:bodyPr>
          <a:lstStyle/>
          <a:p>
            <a:r>
              <a:rPr lang="ja-JP" altLang="en-US"/>
              <a:t>更新</a:t>
            </a:r>
            <a:endParaRPr kumimoji="1" lang="ja-JP" altLang="en-US"/>
          </a:p>
        </p:txBody>
      </p:sp>
      <p:sp>
        <p:nvSpPr>
          <p:cNvPr id="8" name="テキスト ボックス 7"/>
          <p:cNvSpPr txBox="1"/>
          <p:nvPr/>
        </p:nvSpPr>
        <p:spPr>
          <a:xfrm>
            <a:off x="0" y="3302000"/>
            <a:ext cx="2976264" cy="369332"/>
          </a:xfrm>
          <a:prstGeom prst="rect">
            <a:avLst/>
          </a:prstGeom>
          <a:noFill/>
        </p:spPr>
        <p:txBody>
          <a:bodyPr wrap="none" rtlCol="0">
            <a:spAutoFit/>
          </a:bodyPr>
          <a:lstStyle/>
          <a:p>
            <a:r>
              <a:rPr kumimoji="1" lang="ja-JP" altLang="en-US" smtClean="0"/>
              <a:t>・</a:t>
            </a:r>
            <a:r>
              <a:rPr lang="en-US" altLang="ja-JP" smtClean="0"/>
              <a:t>C</a:t>
            </a:r>
            <a:r>
              <a:rPr kumimoji="1" lang="en-US" altLang="ja-JP" smtClean="0"/>
              <a:t>haracterBlock</a:t>
            </a:r>
            <a:r>
              <a:rPr kumimoji="1" lang="ja-JP" altLang="en-US" smtClean="0"/>
              <a:t>を表示させる</a:t>
            </a:r>
            <a:endParaRPr kumimoji="1" lang="ja-JP" altLang="en-US"/>
          </a:p>
        </p:txBody>
      </p:sp>
      <p:sp>
        <p:nvSpPr>
          <p:cNvPr id="10" name="テキスト ボックス 9"/>
          <p:cNvSpPr txBox="1"/>
          <p:nvPr/>
        </p:nvSpPr>
        <p:spPr>
          <a:xfrm>
            <a:off x="255587" y="3671332"/>
            <a:ext cx="4949560" cy="369332"/>
          </a:xfrm>
          <a:prstGeom prst="rect">
            <a:avLst/>
          </a:prstGeom>
          <a:noFill/>
        </p:spPr>
        <p:txBody>
          <a:bodyPr wrap="none" rtlCol="0">
            <a:spAutoFit/>
          </a:bodyPr>
          <a:lstStyle/>
          <a:p>
            <a:r>
              <a:rPr lang="en-US" altLang="ja-JP" smtClean="0"/>
              <a:t>ID</a:t>
            </a:r>
            <a:r>
              <a:rPr lang="ja-JP" altLang="en-US" smtClean="0"/>
              <a:t>に沿った、</a:t>
            </a:r>
            <a:r>
              <a:rPr lang="en-US" altLang="ja-JP" smtClean="0"/>
              <a:t>Character</a:t>
            </a:r>
            <a:r>
              <a:rPr lang="ja-JP" altLang="en-US" smtClean="0"/>
              <a:t>を</a:t>
            </a:r>
            <a:r>
              <a:rPr lang="en-US" altLang="ja-JP" smtClean="0"/>
              <a:t>Block</a:t>
            </a:r>
            <a:r>
              <a:rPr lang="ja-JP" altLang="en-US" smtClean="0"/>
              <a:t>に表示させましょう。</a:t>
            </a:r>
            <a:endParaRPr kumimoji="1" lang="ja-JP" altLang="en-US"/>
          </a:p>
        </p:txBody>
      </p:sp>
      <p:pic>
        <p:nvPicPr>
          <p:cNvPr id="11" name="図 10"/>
          <p:cNvPicPr>
            <a:picLocks noChangeAspect="1"/>
          </p:cNvPicPr>
          <p:nvPr/>
        </p:nvPicPr>
        <p:blipFill>
          <a:blip r:embed="rId4"/>
          <a:stretch>
            <a:fillRect/>
          </a:stretch>
        </p:blipFill>
        <p:spPr>
          <a:xfrm>
            <a:off x="182994" y="4337962"/>
            <a:ext cx="5414424" cy="854909"/>
          </a:xfrm>
          <a:prstGeom prst="rect">
            <a:avLst/>
          </a:prstGeom>
          <a:ln>
            <a:solidFill>
              <a:schemeClr val="tx1"/>
            </a:solidFill>
          </a:ln>
        </p:spPr>
      </p:pic>
      <p:cxnSp>
        <p:nvCxnSpPr>
          <p:cNvPr id="12" name="直線矢印コネクタ 11"/>
          <p:cNvCxnSpPr/>
          <p:nvPr/>
        </p:nvCxnSpPr>
        <p:spPr>
          <a:xfrm flipV="1">
            <a:off x="762000" y="5067598"/>
            <a:ext cx="546100" cy="63799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02336" y="5757981"/>
            <a:ext cx="3707297" cy="369332"/>
          </a:xfrm>
          <a:prstGeom prst="rect">
            <a:avLst/>
          </a:prstGeom>
          <a:noFill/>
        </p:spPr>
        <p:txBody>
          <a:bodyPr wrap="none" rtlCol="0">
            <a:spAutoFit/>
          </a:bodyPr>
          <a:lstStyle/>
          <a:p>
            <a:r>
              <a:rPr kumimoji="1" lang="ja-JP" altLang="en-US" smtClean="0"/>
              <a:t>追加：</a:t>
            </a:r>
            <a:r>
              <a:rPr lang="en-US" altLang="ja-JP" smtClean="0"/>
              <a:t>D</a:t>
            </a:r>
            <a:r>
              <a:rPr kumimoji="1" lang="en-US" altLang="ja-JP" smtClean="0"/>
              <a:t>raw</a:t>
            </a:r>
            <a:r>
              <a:rPr kumimoji="1" lang="ja-JP" altLang="en-US" smtClean="0"/>
              <a:t>する</a:t>
            </a:r>
            <a:r>
              <a:rPr lang="en-US" altLang="ja-JP" smtClean="0"/>
              <a:t>C</a:t>
            </a:r>
            <a:r>
              <a:rPr kumimoji="1" lang="en-US" altLang="ja-JP" smtClean="0"/>
              <a:t>haracter</a:t>
            </a:r>
            <a:r>
              <a:rPr kumimoji="1" lang="ja-JP" altLang="en-US" smtClean="0"/>
              <a:t>の</a:t>
            </a:r>
            <a:r>
              <a:rPr kumimoji="1" lang="en-US" altLang="ja-JP" smtClean="0"/>
              <a:t>ID</a:t>
            </a:r>
            <a:r>
              <a:rPr kumimoji="1" lang="ja-JP" altLang="en-US" smtClean="0"/>
              <a:t>保存用</a:t>
            </a:r>
            <a:endParaRPr kumimoji="1" lang="ja-JP" altLang="en-US"/>
          </a:p>
        </p:txBody>
      </p:sp>
      <p:cxnSp>
        <p:nvCxnSpPr>
          <p:cNvPr id="17" name="直線矢印コネクタ 16"/>
          <p:cNvCxnSpPr/>
          <p:nvPr/>
        </p:nvCxnSpPr>
        <p:spPr>
          <a:xfrm flipH="1">
            <a:off x="6853184" y="3117572"/>
            <a:ext cx="170837" cy="286908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6730761" y="2748240"/>
            <a:ext cx="4509568" cy="369332"/>
          </a:xfrm>
          <a:prstGeom prst="rect">
            <a:avLst/>
          </a:prstGeom>
          <a:noFill/>
        </p:spPr>
        <p:txBody>
          <a:bodyPr wrap="none" rtlCol="0">
            <a:spAutoFit/>
          </a:bodyPr>
          <a:lstStyle/>
          <a:p>
            <a:r>
              <a:rPr kumimoji="1" lang="ja-JP" altLang="en-US" smtClean="0"/>
              <a:t>追加：初期化　</a:t>
            </a:r>
            <a:r>
              <a:rPr lang="en-US" altLang="ja-JP" smtClean="0"/>
              <a:t>R</a:t>
            </a:r>
            <a:r>
              <a:rPr kumimoji="1" lang="en-US" altLang="ja-JP" smtClean="0"/>
              <a:t>andom</a:t>
            </a:r>
            <a:r>
              <a:rPr kumimoji="1" lang="ja-JP" altLang="en-US" smtClean="0"/>
              <a:t>関数で乱数を求める</a:t>
            </a:r>
            <a:endParaRPr kumimoji="1" lang="ja-JP" altLang="en-US"/>
          </a:p>
        </p:txBody>
      </p:sp>
      <p:sp>
        <p:nvSpPr>
          <p:cNvPr id="24" name="正方形/長方形 23"/>
          <p:cNvSpPr/>
          <p:nvPr/>
        </p:nvSpPr>
        <p:spPr>
          <a:xfrm>
            <a:off x="25289" y="4031636"/>
            <a:ext cx="1105624" cy="369332"/>
          </a:xfrm>
          <a:prstGeom prst="rect">
            <a:avLst/>
          </a:prstGeom>
        </p:spPr>
        <p:txBody>
          <a:bodyPr wrap="none">
            <a:spAutoFit/>
          </a:bodyPr>
          <a:lstStyle/>
          <a:p>
            <a:r>
              <a:rPr lang="ja-JP" altLang="en-US"/>
              <a:t>ObjChar</a:t>
            </a:r>
            <a:r>
              <a:rPr lang="ja-JP" altLang="en-US" smtClean="0"/>
              <a:t>.</a:t>
            </a:r>
            <a:r>
              <a:rPr lang="en-US" altLang="ja-JP" smtClean="0"/>
              <a:t>h</a:t>
            </a:r>
            <a:endParaRPr lang="ja-JP" altLang="en-US"/>
          </a:p>
        </p:txBody>
      </p:sp>
      <p:sp>
        <p:nvSpPr>
          <p:cNvPr id="26" name="正方形/長方形 25"/>
          <p:cNvSpPr/>
          <p:nvPr/>
        </p:nvSpPr>
        <p:spPr>
          <a:xfrm>
            <a:off x="5613367" y="3101498"/>
            <a:ext cx="1325235" cy="369332"/>
          </a:xfrm>
          <a:prstGeom prst="rect">
            <a:avLst/>
          </a:prstGeom>
        </p:spPr>
        <p:txBody>
          <a:bodyPr wrap="none">
            <a:spAutoFit/>
          </a:bodyPr>
          <a:lstStyle/>
          <a:p>
            <a:r>
              <a:rPr lang="ja-JP" altLang="en-US"/>
              <a:t>ObjChar.cpp</a:t>
            </a:r>
          </a:p>
        </p:txBody>
      </p:sp>
      <p:sp>
        <p:nvSpPr>
          <p:cNvPr id="27" name="正方形/長方形 26"/>
          <p:cNvSpPr/>
          <p:nvPr/>
        </p:nvSpPr>
        <p:spPr>
          <a:xfrm>
            <a:off x="255587" y="184666"/>
            <a:ext cx="1394934" cy="369332"/>
          </a:xfrm>
          <a:prstGeom prst="rect">
            <a:avLst/>
          </a:prstGeom>
        </p:spPr>
        <p:txBody>
          <a:bodyPr wrap="none">
            <a:spAutoFit/>
          </a:bodyPr>
          <a:lstStyle/>
          <a:p>
            <a:r>
              <a:rPr lang="ja-JP" altLang="en-US"/>
              <a:t>ObjMain.cpp</a:t>
            </a:r>
          </a:p>
        </p:txBody>
      </p:sp>
    </p:spTree>
    <p:extLst>
      <p:ext uri="{BB962C8B-B14F-4D97-AF65-F5344CB8AC3E}">
        <p14:creationId xmlns:p14="http://schemas.microsoft.com/office/powerpoint/2010/main" val="115689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52400" y="101600"/>
            <a:ext cx="11971226" cy="3416320"/>
          </a:xfrm>
          <a:prstGeom prst="rect">
            <a:avLst/>
          </a:prstGeom>
          <a:noFill/>
        </p:spPr>
        <p:txBody>
          <a:bodyPr wrap="none" rtlCol="0">
            <a:spAutoFit/>
          </a:bodyPr>
          <a:lstStyle/>
          <a:p>
            <a:r>
              <a:rPr kumimoji="1" lang="ja-JP" altLang="en-US" smtClean="0"/>
              <a:t>・</a:t>
            </a:r>
            <a:r>
              <a:rPr lang="ja-JP" altLang="en-US"/>
              <a:t>乱数</a:t>
            </a:r>
            <a:r>
              <a:rPr lang="ja-JP" altLang="en-US" smtClean="0"/>
              <a:t>を求める</a:t>
            </a:r>
            <a:endParaRPr lang="en-US" altLang="ja-JP" smtClean="0"/>
          </a:p>
          <a:p>
            <a:r>
              <a:rPr kumimoji="1" lang="ja-JP" altLang="en-US"/>
              <a:t>　</a:t>
            </a:r>
            <a:r>
              <a:rPr kumimoji="1" lang="en-US" altLang="ja-JP" smtClean="0"/>
              <a:t>rand</a:t>
            </a:r>
            <a:r>
              <a:rPr kumimoji="1" lang="ja-JP" altLang="en-US" smtClean="0"/>
              <a:t>関数は乱数値を求める事ができます。</a:t>
            </a:r>
            <a:endParaRPr kumimoji="1" lang="en-US" altLang="ja-JP" smtClean="0"/>
          </a:p>
          <a:p>
            <a:endParaRPr lang="en-US" altLang="ja-JP" smtClean="0"/>
          </a:p>
          <a:p>
            <a:r>
              <a:rPr lang="ja-JP" altLang="en-US" smtClean="0"/>
              <a:t>必要ような</a:t>
            </a:r>
            <a:r>
              <a:rPr lang="en-US" altLang="ja-JP" smtClean="0"/>
              <a:t>Header</a:t>
            </a:r>
            <a:r>
              <a:rPr lang="ja-JP" altLang="en-US" smtClean="0"/>
              <a:t>　「</a:t>
            </a:r>
            <a:r>
              <a:rPr lang="en-US" altLang="ja-JP" smtClean="0"/>
              <a:t>#include </a:t>
            </a:r>
            <a:r>
              <a:rPr lang="en-US" altLang="ja-JP"/>
              <a:t>&lt;stdlib.h</a:t>
            </a:r>
            <a:r>
              <a:rPr lang="en-US" altLang="ja-JP" smtClean="0"/>
              <a:t>&gt;</a:t>
            </a:r>
            <a:r>
              <a:rPr lang="ja-JP" altLang="en-US" smtClean="0"/>
              <a:t>」</a:t>
            </a:r>
            <a:r>
              <a:rPr lang="en-US" altLang="ja-JP"/>
              <a:t/>
            </a:r>
            <a:br>
              <a:rPr lang="en-US" altLang="ja-JP"/>
            </a:br>
            <a:r>
              <a:rPr lang="ja-JP" altLang="en-US" smtClean="0"/>
              <a:t>　　</a:t>
            </a:r>
            <a:endParaRPr lang="en-US" altLang="ja-JP" smtClean="0"/>
          </a:p>
          <a:p>
            <a:r>
              <a:rPr lang="ja-JP" altLang="en-US" smtClean="0"/>
              <a:t>関数定義　「　</a:t>
            </a:r>
            <a:r>
              <a:rPr lang="en-US" altLang="ja-JP" smtClean="0"/>
              <a:t>int </a:t>
            </a:r>
            <a:r>
              <a:rPr lang="en-US" altLang="ja-JP"/>
              <a:t>rand(void</a:t>
            </a:r>
            <a:r>
              <a:rPr lang="en-US" altLang="ja-JP" smtClean="0"/>
              <a:t>);</a:t>
            </a:r>
            <a:r>
              <a:rPr lang="ja-JP" altLang="en-US" smtClean="0"/>
              <a:t>　」</a:t>
            </a:r>
            <a:r>
              <a:rPr lang="en-US" altLang="ja-JP"/>
              <a:t/>
            </a:r>
            <a:br>
              <a:rPr lang="en-US" altLang="ja-JP"/>
            </a:br>
            <a:r>
              <a:rPr lang="ja-JP" altLang="en-US"/>
              <a:t/>
            </a:r>
            <a:br>
              <a:rPr lang="ja-JP" altLang="en-US"/>
            </a:br>
            <a:r>
              <a:rPr lang="en-US" altLang="ja-JP"/>
              <a:t>0</a:t>
            </a:r>
            <a:r>
              <a:rPr lang="ja-JP" altLang="en-US"/>
              <a:t>～</a:t>
            </a:r>
            <a:r>
              <a:rPr lang="en-US" altLang="ja-JP"/>
              <a:t>RAND_MAX </a:t>
            </a:r>
            <a:r>
              <a:rPr lang="ja-JP" altLang="en-US"/>
              <a:t>の間の疑似乱数を返します</a:t>
            </a:r>
            <a:r>
              <a:rPr lang="ja-JP" altLang="en-US" smtClean="0"/>
              <a:t>。ただし、</a:t>
            </a:r>
            <a:r>
              <a:rPr lang="en-US" altLang="ja-JP" smtClean="0"/>
              <a:t>P</a:t>
            </a:r>
            <a:r>
              <a:rPr lang="en-US" altLang="ja-JP"/>
              <a:t>C</a:t>
            </a:r>
            <a:r>
              <a:rPr lang="ja-JP" altLang="en-US" smtClean="0"/>
              <a:t>内</a:t>
            </a:r>
            <a:r>
              <a:rPr lang="ja-JP" altLang="en-US"/>
              <a:t>ではある規則に</a:t>
            </a:r>
            <a:r>
              <a:rPr lang="ja-JP" altLang="en-US" smtClean="0"/>
              <a:t>従って</a:t>
            </a:r>
            <a:r>
              <a:rPr lang="ja-JP" altLang="en-US"/>
              <a:t>求</a:t>
            </a:r>
            <a:r>
              <a:rPr lang="ja-JP" altLang="en-US" smtClean="0"/>
              <a:t>めるのた</a:t>
            </a:r>
            <a:r>
              <a:rPr lang="ja-JP" altLang="en-US"/>
              <a:t>め</a:t>
            </a:r>
            <a:r>
              <a:rPr lang="ja-JP" altLang="en-US" smtClean="0"/>
              <a:t>。</a:t>
            </a:r>
            <a:r>
              <a:rPr lang="ja-JP" altLang="en-US"/>
              <a:t>これを擬似乱数</a:t>
            </a:r>
            <a:r>
              <a:rPr lang="ja-JP" altLang="en-US" smtClean="0"/>
              <a:t>と</a:t>
            </a:r>
            <a:r>
              <a:rPr lang="ja-JP" altLang="en-US"/>
              <a:t>言</a:t>
            </a:r>
            <a:r>
              <a:rPr lang="ja-JP" altLang="en-US" smtClean="0"/>
              <a:t>う。</a:t>
            </a:r>
            <a:r>
              <a:rPr lang="ja-JP" altLang="en-US"/>
              <a:t/>
            </a:r>
            <a:br>
              <a:rPr lang="ja-JP" altLang="en-US"/>
            </a:br>
            <a:r>
              <a:rPr lang="en-US" altLang="ja-JP"/>
              <a:t>rand </a:t>
            </a:r>
            <a:r>
              <a:rPr lang="ja-JP" altLang="en-US"/>
              <a:t>を使って発生させた擬似乱数</a:t>
            </a:r>
            <a:r>
              <a:rPr lang="ja-JP" altLang="en-US" smtClean="0"/>
              <a:t>は</a:t>
            </a:r>
            <a:r>
              <a:rPr lang="en-US" altLang="ja-JP" smtClean="0"/>
              <a:t>srand</a:t>
            </a:r>
            <a:r>
              <a:rPr lang="ja-JP" altLang="en-US" smtClean="0"/>
              <a:t>関数で</a:t>
            </a:r>
            <a:r>
              <a:rPr lang="ja-JP" altLang="en-US"/>
              <a:t>乱数の発生系列を変更しない限り、実行のたびに同じ擬似乱数を</a:t>
            </a:r>
            <a:r>
              <a:rPr lang="ja-JP" altLang="en-US" smtClean="0"/>
              <a:t>発生</a:t>
            </a:r>
            <a:endParaRPr lang="en-US" altLang="ja-JP" smtClean="0"/>
          </a:p>
          <a:p>
            <a:r>
              <a:rPr lang="ja-JP" altLang="en-US" smtClean="0"/>
              <a:t>します。戻り値は</a:t>
            </a:r>
            <a:r>
              <a:rPr lang="en-US" altLang="ja-JP" smtClean="0"/>
              <a:t>0</a:t>
            </a:r>
            <a:r>
              <a:rPr lang="ja-JP" altLang="en-US"/>
              <a:t>～</a:t>
            </a:r>
            <a:r>
              <a:rPr lang="en-US" altLang="ja-JP"/>
              <a:t>RAND_MAX </a:t>
            </a:r>
            <a:r>
              <a:rPr lang="ja-JP" altLang="en-US"/>
              <a:t>の間の疑似乱数。</a:t>
            </a:r>
            <a:r>
              <a:rPr lang="en-US" altLang="ja-JP">
                <a:solidFill>
                  <a:srgbClr val="FF0000"/>
                </a:solidFill>
              </a:rPr>
              <a:t>RAND_MAX </a:t>
            </a:r>
            <a:r>
              <a:rPr lang="ja-JP" altLang="en-US">
                <a:solidFill>
                  <a:srgbClr val="FF0000"/>
                </a:solidFill>
              </a:rPr>
              <a:t>は </a:t>
            </a:r>
            <a:r>
              <a:rPr lang="en-US" altLang="ja-JP">
                <a:solidFill>
                  <a:srgbClr val="FF0000"/>
                </a:solidFill>
              </a:rPr>
              <a:t>stdlib.h </a:t>
            </a:r>
            <a:r>
              <a:rPr lang="ja-JP" altLang="en-US">
                <a:solidFill>
                  <a:srgbClr val="FF0000"/>
                </a:solidFill>
              </a:rPr>
              <a:t>の中</a:t>
            </a:r>
            <a:r>
              <a:rPr lang="ja-JP" altLang="en-US" smtClean="0">
                <a:solidFill>
                  <a:srgbClr val="FF0000"/>
                </a:solidFill>
              </a:rPr>
              <a:t>で</a:t>
            </a:r>
            <a:r>
              <a:rPr lang="ja-JP" altLang="en-US">
                <a:solidFill>
                  <a:srgbClr val="FF0000"/>
                </a:solidFill>
              </a:rPr>
              <a:t>定数</a:t>
            </a:r>
            <a:r>
              <a:rPr lang="ja-JP" altLang="en-US" smtClean="0">
                <a:solidFill>
                  <a:srgbClr val="FF0000"/>
                </a:solidFill>
              </a:rPr>
              <a:t>定義</a:t>
            </a:r>
            <a:r>
              <a:rPr lang="ja-JP" altLang="en-US">
                <a:solidFill>
                  <a:srgbClr val="FF0000"/>
                </a:solidFill>
              </a:rPr>
              <a:t>されて</a:t>
            </a:r>
            <a:r>
              <a:rPr lang="ja-JP" altLang="en-US" smtClean="0">
                <a:solidFill>
                  <a:srgbClr val="FF0000"/>
                </a:solidFill>
              </a:rPr>
              <a:t>いますが、絶対に触ら</a:t>
            </a:r>
            <a:endParaRPr lang="en-US" altLang="ja-JP" smtClean="0">
              <a:solidFill>
                <a:srgbClr val="FF0000"/>
              </a:solidFill>
            </a:endParaRPr>
          </a:p>
          <a:p>
            <a:r>
              <a:rPr lang="ja-JP" altLang="en-US" smtClean="0">
                <a:solidFill>
                  <a:srgbClr val="FF0000"/>
                </a:solidFill>
              </a:rPr>
              <a:t>ない。乱数値がある一定の値までの制限がいる場合は</a:t>
            </a:r>
            <a:r>
              <a:rPr lang="ja-JP" altLang="en-US" b="1" smtClean="0">
                <a:solidFill>
                  <a:srgbClr val="FF0000"/>
                </a:solidFill>
              </a:rPr>
              <a:t>余り</a:t>
            </a:r>
            <a:r>
              <a:rPr lang="ja-JP" altLang="en-US" smtClean="0">
                <a:solidFill>
                  <a:srgbClr val="FF0000"/>
                </a:solidFill>
              </a:rPr>
              <a:t>を求めると良い。</a:t>
            </a:r>
            <a:r>
              <a:rPr lang="ja-JP" altLang="en-US"/>
              <a:t/>
            </a:r>
            <a:br>
              <a:rPr lang="ja-JP" altLang="en-US"/>
            </a:br>
            <a:endParaRPr kumimoji="1" lang="ja-JP" altLang="en-US"/>
          </a:p>
        </p:txBody>
      </p:sp>
      <p:pic>
        <p:nvPicPr>
          <p:cNvPr id="5" name="図 4"/>
          <p:cNvPicPr>
            <a:picLocks noChangeAspect="1"/>
          </p:cNvPicPr>
          <p:nvPr/>
        </p:nvPicPr>
        <p:blipFill>
          <a:blip r:embed="rId2"/>
          <a:stretch>
            <a:fillRect/>
          </a:stretch>
        </p:blipFill>
        <p:spPr>
          <a:xfrm>
            <a:off x="306915" y="3376889"/>
            <a:ext cx="4647687" cy="3239811"/>
          </a:xfrm>
          <a:prstGeom prst="rect">
            <a:avLst/>
          </a:prstGeom>
          <a:ln>
            <a:solidFill>
              <a:schemeClr val="tx1"/>
            </a:solidFill>
          </a:ln>
        </p:spPr>
      </p:pic>
      <p:cxnSp>
        <p:nvCxnSpPr>
          <p:cNvPr id="6" name="直線矢印コネクタ 5"/>
          <p:cNvCxnSpPr/>
          <p:nvPr/>
        </p:nvCxnSpPr>
        <p:spPr>
          <a:xfrm flipH="1">
            <a:off x="3347986" y="3733800"/>
            <a:ext cx="1871714" cy="229096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5219700" y="3517920"/>
            <a:ext cx="6844374" cy="1477328"/>
          </a:xfrm>
          <a:prstGeom prst="rect">
            <a:avLst/>
          </a:prstGeom>
          <a:noFill/>
        </p:spPr>
        <p:txBody>
          <a:bodyPr wrap="none" rtlCol="0">
            <a:spAutoFit/>
          </a:bodyPr>
          <a:lstStyle/>
          <a:p>
            <a:r>
              <a:rPr lang="en-US" altLang="ja-JP" smtClean="0"/>
              <a:t>C</a:t>
            </a:r>
            <a:r>
              <a:rPr kumimoji="1" lang="en-US" altLang="ja-JP" smtClean="0"/>
              <a:t>haracterID</a:t>
            </a:r>
            <a:r>
              <a:rPr kumimoji="1" lang="ja-JP" altLang="en-US" smtClean="0"/>
              <a:t>を</a:t>
            </a:r>
            <a:r>
              <a:rPr lang="en-US" altLang="ja-JP" smtClean="0"/>
              <a:t>R</a:t>
            </a:r>
            <a:r>
              <a:rPr kumimoji="1" lang="en-US" altLang="ja-JP" smtClean="0"/>
              <a:t>andom</a:t>
            </a:r>
            <a:r>
              <a:rPr kumimoji="1" lang="ja-JP" altLang="en-US" smtClean="0"/>
              <a:t>にしてるが、</a:t>
            </a:r>
            <a:r>
              <a:rPr kumimoji="1" lang="en-US" altLang="ja-JP" smtClean="0"/>
              <a:t>srand</a:t>
            </a:r>
            <a:r>
              <a:rPr kumimoji="1" lang="ja-JP" altLang="en-US" smtClean="0"/>
              <a:t>を用いていないので疑似乱数</a:t>
            </a:r>
            <a:endParaRPr kumimoji="1" lang="en-US" altLang="ja-JP" smtClean="0"/>
          </a:p>
          <a:p>
            <a:r>
              <a:rPr lang="ja-JP" altLang="en-US"/>
              <a:t>状態</a:t>
            </a:r>
            <a:r>
              <a:rPr lang="ja-JP" altLang="en-US" smtClean="0"/>
              <a:t>です</a:t>
            </a:r>
            <a:r>
              <a:rPr lang="ja-JP" altLang="en-US"/>
              <a:t>。</a:t>
            </a:r>
            <a:endParaRPr kumimoji="1" lang="en-US" altLang="ja-JP" smtClean="0"/>
          </a:p>
          <a:p>
            <a:r>
              <a:rPr lang="en-US" altLang="ja-JP" smtClean="0"/>
              <a:t>Random</a:t>
            </a:r>
            <a:r>
              <a:rPr lang="ja-JP" altLang="en-US" smtClean="0"/>
              <a:t>の多用し過ぎると</a:t>
            </a:r>
            <a:r>
              <a:rPr lang="en-US" altLang="ja-JP" smtClean="0"/>
              <a:t>Play</a:t>
            </a:r>
            <a:r>
              <a:rPr lang="ja-JP" altLang="en-US" smtClean="0"/>
              <a:t>中に詰む場合が</a:t>
            </a:r>
            <a:r>
              <a:rPr lang="ja-JP" altLang="en-US"/>
              <a:t>あります</a:t>
            </a:r>
            <a:r>
              <a:rPr lang="ja-JP" altLang="en-US" smtClean="0"/>
              <a:t>。なので、</a:t>
            </a:r>
            <a:r>
              <a:rPr lang="en-US" altLang="ja-JP" smtClean="0"/>
              <a:t>Play</a:t>
            </a:r>
          </a:p>
          <a:p>
            <a:r>
              <a:rPr lang="ja-JP" altLang="en-US" smtClean="0"/>
              <a:t>に考えて考え抜いて、最後は運任せのような状況が必要です。</a:t>
            </a:r>
            <a:endParaRPr lang="en-US" altLang="ja-JP" smtClean="0"/>
          </a:p>
          <a:p>
            <a:r>
              <a:rPr lang="ja-JP" altLang="en-US" smtClean="0"/>
              <a:t>例：会心の一撃・痛恨の一撃</a:t>
            </a:r>
            <a:endParaRPr lang="en-US" altLang="ja-JP" smtClean="0"/>
          </a:p>
        </p:txBody>
      </p:sp>
    </p:spTree>
    <p:extLst>
      <p:ext uri="{BB962C8B-B14F-4D97-AF65-F5344CB8AC3E}">
        <p14:creationId xmlns:p14="http://schemas.microsoft.com/office/powerpoint/2010/main" val="89049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0" y="0"/>
            <a:ext cx="4427751" cy="646331"/>
          </a:xfrm>
          <a:prstGeom prst="rect">
            <a:avLst/>
          </a:prstGeom>
          <a:noFill/>
        </p:spPr>
        <p:txBody>
          <a:bodyPr wrap="none" rtlCol="0">
            <a:spAutoFit/>
          </a:bodyPr>
          <a:lstStyle/>
          <a:p>
            <a:r>
              <a:rPr lang="ja-JP" altLang="en-US" smtClean="0"/>
              <a:t>・</a:t>
            </a:r>
            <a:r>
              <a:rPr lang="en-US" altLang="ja-JP" smtClean="0"/>
              <a:t>CharacterBlock</a:t>
            </a:r>
            <a:r>
              <a:rPr lang="ja-JP" altLang="en-US" smtClean="0"/>
              <a:t>を表示</a:t>
            </a:r>
            <a:endParaRPr lang="en-US" altLang="ja-JP" smtClean="0"/>
          </a:p>
          <a:p>
            <a:r>
              <a:rPr kumimoji="1" lang="ja-JP" altLang="en-US"/>
              <a:t>　</a:t>
            </a:r>
            <a:r>
              <a:rPr kumimoji="1" lang="ja-JP" altLang="en-US" smtClean="0"/>
              <a:t>幅と誤差があるので</a:t>
            </a:r>
            <a:r>
              <a:rPr kumimoji="1" lang="en-US" altLang="ja-JP" smtClean="0"/>
              <a:t>offset</a:t>
            </a:r>
            <a:r>
              <a:rPr kumimoji="1" lang="ja-JP" altLang="en-US" smtClean="0"/>
              <a:t>で調整しました。</a:t>
            </a:r>
            <a:endParaRPr kumimoji="1" lang="en-US" altLang="ja-JP" smtClean="0"/>
          </a:p>
        </p:txBody>
      </p:sp>
      <p:sp>
        <p:nvSpPr>
          <p:cNvPr id="9" name="正方形/長方形 8"/>
          <p:cNvSpPr/>
          <p:nvPr/>
        </p:nvSpPr>
        <p:spPr>
          <a:xfrm>
            <a:off x="88900" y="773068"/>
            <a:ext cx="1325235" cy="369332"/>
          </a:xfrm>
          <a:prstGeom prst="rect">
            <a:avLst/>
          </a:prstGeom>
        </p:spPr>
        <p:txBody>
          <a:bodyPr wrap="none">
            <a:spAutoFit/>
          </a:bodyPr>
          <a:lstStyle/>
          <a:p>
            <a:r>
              <a:rPr lang="ja-JP" altLang="en-US"/>
              <a:t>ObjChar.cpp</a:t>
            </a:r>
          </a:p>
        </p:txBody>
      </p:sp>
      <p:sp>
        <p:nvSpPr>
          <p:cNvPr id="11" name="テキスト ボックス 10"/>
          <p:cNvSpPr txBox="1"/>
          <p:nvPr/>
        </p:nvSpPr>
        <p:spPr>
          <a:xfrm>
            <a:off x="5562600" y="720041"/>
            <a:ext cx="6334555" cy="369332"/>
          </a:xfrm>
          <a:prstGeom prst="rect">
            <a:avLst/>
          </a:prstGeom>
          <a:noFill/>
        </p:spPr>
        <p:txBody>
          <a:bodyPr wrap="none" rtlCol="0">
            <a:spAutoFit/>
          </a:bodyPr>
          <a:lstStyle/>
          <a:p>
            <a:r>
              <a:rPr kumimoji="1" lang="ja-JP" altLang="en-US" smtClean="0"/>
              <a:t>更新：仮の数値を</a:t>
            </a:r>
            <a:r>
              <a:rPr lang="en-US" altLang="ja-JP" smtClean="0"/>
              <a:t>C</a:t>
            </a:r>
            <a:r>
              <a:rPr kumimoji="1" lang="en-US" altLang="ja-JP" smtClean="0"/>
              <a:t>haracter</a:t>
            </a:r>
            <a:r>
              <a:rPr kumimoji="1" lang="ja-JP" altLang="en-US" smtClean="0"/>
              <a:t>の</a:t>
            </a:r>
            <a:r>
              <a:rPr kumimoji="1" lang="en-US" altLang="ja-JP" smtClean="0"/>
              <a:t>ID</a:t>
            </a:r>
            <a:r>
              <a:rPr kumimoji="1" lang="ja-JP" altLang="en-US" smtClean="0"/>
              <a:t>に変更と誤差分の数値を登録</a:t>
            </a:r>
            <a:endParaRPr kumimoji="1" lang="ja-JP" altLang="en-US"/>
          </a:p>
        </p:txBody>
      </p:sp>
      <p:pic>
        <p:nvPicPr>
          <p:cNvPr id="12" name="図 11"/>
          <p:cNvPicPr>
            <a:picLocks noChangeAspect="1"/>
          </p:cNvPicPr>
          <p:nvPr/>
        </p:nvPicPr>
        <p:blipFill>
          <a:blip r:embed="rId2"/>
          <a:stretch>
            <a:fillRect/>
          </a:stretch>
        </p:blipFill>
        <p:spPr>
          <a:xfrm>
            <a:off x="177799" y="1089372"/>
            <a:ext cx="4556411" cy="2885727"/>
          </a:xfrm>
          <a:prstGeom prst="rect">
            <a:avLst/>
          </a:prstGeom>
          <a:ln>
            <a:solidFill>
              <a:schemeClr val="tx1"/>
            </a:solidFill>
          </a:ln>
        </p:spPr>
      </p:pic>
      <p:cxnSp>
        <p:nvCxnSpPr>
          <p:cNvPr id="7" name="直線矢印コネクタ 6"/>
          <p:cNvCxnSpPr/>
          <p:nvPr/>
        </p:nvCxnSpPr>
        <p:spPr>
          <a:xfrm flipH="1">
            <a:off x="4321275" y="904707"/>
            <a:ext cx="1241325" cy="469373"/>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2213876" y="2184400"/>
            <a:ext cx="3348724" cy="58252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651500" y="2019300"/>
            <a:ext cx="3792128" cy="369332"/>
          </a:xfrm>
          <a:prstGeom prst="rect">
            <a:avLst/>
          </a:prstGeom>
          <a:noFill/>
        </p:spPr>
        <p:txBody>
          <a:bodyPr wrap="none" rtlCol="0">
            <a:spAutoFit/>
          </a:bodyPr>
          <a:lstStyle/>
          <a:p>
            <a:r>
              <a:rPr kumimoji="1" lang="ja-JP" altLang="en-US" smtClean="0"/>
              <a:t>更新：仮の</a:t>
            </a:r>
            <a:r>
              <a:rPr lang="en-US" altLang="ja-JP" smtClean="0"/>
              <a:t>C</a:t>
            </a:r>
            <a:r>
              <a:rPr kumimoji="1" lang="en-US" altLang="ja-JP" smtClean="0"/>
              <a:t>haracter</a:t>
            </a:r>
            <a:r>
              <a:rPr kumimoji="1" lang="ja-JP" altLang="en-US" smtClean="0"/>
              <a:t>の</a:t>
            </a:r>
            <a:r>
              <a:rPr kumimoji="1" lang="en-US" altLang="ja-JP" smtClean="0"/>
              <a:t>offset</a:t>
            </a:r>
            <a:r>
              <a:rPr kumimoji="1" lang="ja-JP" altLang="en-US" smtClean="0"/>
              <a:t>分を削除</a:t>
            </a:r>
            <a:endParaRPr kumimoji="1" lang="ja-JP" altLang="en-US"/>
          </a:p>
        </p:txBody>
      </p:sp>
      <p:sp>
        <p:nvSpPr>
          <p:cNvPr id="16" name="テキスト ボックス 15"/>
          <p:cNvSpPr txBox="1"/>
          <p:nvPr/>
        </p:nvSpPr>
        <p:spPr>
          <a:xfrm>
            <a:off x="0" y="3984374"/>
            <a:ext cx="3853940" cy="369332"/>
          </a:xfrm>
          <a:prstGeom prst="rect">
            <a:avLst/>
          </a:prstGeom>
          <a:noFill/>
        </p:spPr>
        <p:txBody>
          <a:bodyPr wrap="none" rtlCol="0">
            <a:spAutoFit/>
          </a:bodyPr>
          <a:lstStyle/>
          <a:p>
            <a:r>
              <a:rPr lang="ja-JP" altLang="en-US" smtClean="0"/>
              <a:t>・</a:t>
            </a:r>
            <a:r>
              <a:rPr lang="en-US" altLang="ja-JP" smtClean="0"/>
              <a:t>M</a:t>
            </a:r>
            <a:r>
              <a:rPr kumimoji="1" lang="en-US" altLang="ja-JP" smtClean="0"/>
              <a:t>agicNumber</a:t>
            </a:r>
            <a:r>
              <a:rPr kumimoji="1" lang="ja-JP" altLang="en-US" smtClean="0"/>
              <a:t>が発生したので定数化</a:t>
            </a:r>
            <a:endParaRPr kumimoji="1" lang="ja-JP" altLang="en-US"/>
          </a:p>
        </p:txBody>
      </p:sp>
      <p:pic>
        <p:nvPicPr>
          <p:cNvPr id="17" name="図 16"/>
          <p:cNvPicPr>
            <a:picLocks noChangeAspect="1"/>
          </p:cNvPicPr>
          <p:nvPr/>
        </p:nvPicPr>
        <p:blipFill>
          <a:blip r:embed="rId3"/>
          <a:stretch>
            <a:fillRect/>
          </a:stretch>
        </p:blipFill>
        <p:spPr>
          <a:xfrm>
            <a:off x="199769" y="4518195"/>
            <a:ext cx="3856707" cy="1596812"/>
          </a:xfrm>
          <a:prstGeom prst="rect">
            <a:avLst/>
          </a:prstGeom>
          <a:ln>
            <a:solidFill>
              <a:schemeClr val="tx1"/>
            </a:solidFill>
          </a:ln>
        </p:spPr>
      </p:pic>
      <p:cxnSp>
        <p:nvCxnSpPr>
          <p:cNvPr id="18" name="直線矢印コネクタ 17"/>
          <p:cNvCxnSpPr/>
          <p:nvPr/>
        </p:nvCxnSpPr>
        <p:spPr>
          <a:xfrm flipV="1">
            <a:off x="469900" y="6115007"/>
            <a:ext cx="724624" cy="33273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8900" y="4233474"/>
            <a:ext cx="1105624" cy="369332"/>
          </a:xfrm>
          <a:prstGeom prst="rect">
            <a:avLst/>
          </a:prstGeom>
        </p:spPr>
        <p:txBody>
          <a:bodyPr wrap="none">
            <a:spAutoFit/>
          </a:bodyPr>
          <a:lstStyle/>
          <a:p>
            <a:r>
              <a:rPr lang="ja-JP" altLang="en-US"/>
              <a:t>ObjChar.h</a:t>
            </a:r>
          </a:p>
        </p:txBody>
      </p:sp>
      <p:sp>
        <p:nvSpPr>
          <p:cNvPr id="22" name="テキスト ボックス 21"/>
          <p:cNvSpPr txBox="1"/>
          <p:nvPr/>
        </p:nvSpPr>
        <p:spPr>
          <a:xfrm>
            <a:off x="88900" y="6447741"/>
            <a:ext cx="3833870" cy="369332"/>
          </a:xfrm>
          <a:prstGeom prst="rect">
            <a:avLst/>
          </a:prstGeom>
          <a:noFill/>
        </p:spPr>
        <p:txBody>
          <a:bodyPr wrap="none" rtlCol="0">
            <a:spAutoFit/>
          </a:bodyPr>
          <a:lstStyle/>
          <a:p>
            <a:r>
              <a:rPr kumimoji="1" lang="ja-JP" altLang="en-US" smtClean="0"/>
              <a:t>追加：</a:t>
            </a:r>
            <a:r>
              <a:rPr lang="en-US" altLang="ja-JP" smtClean="0"/>
              <a:t>C</a:t>
            </a:r>
            <a:r>
              <a:rPr kumimoji="1" lang="en-US" altLang="ja-JP" smtClean="0"/>
              <a:t>haracter</a:t>
            </a:r>
            <a:r>
              <a:rPr kumimoji="1" lang="ja-JP" altLang="en-US" smtClean="0"/>
              <a:t>表示用の定数を用意</a:t>
            </a:r>
            <a:endParaRPr kumimoji="1" lang="ja-JP" altLang="en-US"/>
          </a:p>
        </p:txBody>
      </p:sp>
      <p:pic>
        <p:nvPicPr>
          <p:cNvPr id="24" name="図 23"/>
          <p:cNvPicPr>
            <a:picLocks noChangeAspect="1"/>
          </p:cNvPicPr>
          <p:nvPr/>
        </p:nvPicPr>
        <p:blipFill>
          <a:blip r:embed="rId4"/>
          <a:stretch>
            <a:fillRect/>
          </a:stretch>
        </p:blipFill>
        <p:spPr>
          <a:xfrm>
            <a:off x="4180045" y="4518194"/>
            <a:ext cx="7707078" cy="1209505"/>
          </a:xfrm>
          <a:prstGeom prst="rect">
            <a:avLst/>
          </a:prstGeom>
          <a:ln>
            <a:solidFill>
              <a:schemeClr val="tx1"/>
            </a:solidFill>
          </a:ln>
        </p:spPr>
      </p:pic>
      <p:sp>
        <p:nvSpPr>
          <p:cNvPr id="25" name="正方形/長方形 24"/>
          <p:cNvSpPr/>
          <p:nvPr/>
        </p:nvSpPr>
        <p:spPr>
          <a:xfrm>
            <a:off x="4078024" y="4233474"/>
            <a:ext cx="1325235" cy="369332"/>
          </a:xfrm>
          <a:prstGeom prst="rect">
            <a:avLst/>
          </a:prstGeom>
        </p:spPr>
        <p:txBody>
          <a:bodyPr wrap="none">
            <a:spAutoFit/>
          </a:bodyPr>
          <a:lstStyle/>
          <a:p>
            <a:r>
              <a:rPr lang="ja-JP" altLang="en-US"/>
              <a:t>ObjChar</a:t>
            </a:r>
            <a:r>
              <a:rPr lang="ja-JP" altLang="en-US" smtClean="0"/>
              <a:t>.</a:t>
            </a:r>
            <a:r>
              <a:rPr lang="en-US" altLang="ja-JP" smtClean="0"/>
              <a:t>cpp</a:t>
            </a:r>
            <a:endParaRPr lang="ja-JP" altLang="en-US"/>
          </a:p>
        </p:txBody>
      </p:sp>
      <p:cxnSp>
        <p:nvCxnSpPr>
          <p:cNvPr id="26" name="直線矢印コネクタ 25"/>
          <p:cNvCxnSpPr/>
          <p:nvPr/>
        </p:nvCxnSpPr>
        <p:spPr>
          <a:xfrm flipH="1" flipV="1">
            <a:off x="6642824" y="5817453"/>
            <a:ext cx="11976" cy="29755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6413500" y="6115007"/>
            <a:ext cx="1454244" cy="369332"/>
          </a:xfrm>
          <a:prstGeom prst="rect">
            <a:avLst/>
          </a:prstGeom>
          <a:noFill/>
        </p:spPr>
        <p:txBody>
          <a:bodyPr wrap="none" rtlCol="0">
            <a:spAutoFit/>
          </a:bodyPr>
          <a:lstStyle/>
          <a:p>
            <a:r>
              <a:rPr lang="ja-JP" altLang="en-US" smtClean="0"/>
              <a:t>更新：定数化</a:t>
            </a:r>
            <a:endParaRPr kumimoji="1" lang="ja-JP" altLang="en-US"/>
          </a:p>
        </p:txBody>
      </p:sp>
    </p:spTree>
    <p:extLst>
      <p:ext uri="{BB962C8B-B14F-4D97-AF65-F5344CB8AC3E}">
        <p14:creationId xmlns:p14="http://schemas.microsoft.com/office/powerpoint/2010/main" val="2683649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52400" y="190500"/>
            <a:ext cx="9966190" cy="646331"/>
          </a:xfrm>
          <a:prstGeom prst="rect">
            <a:avLst/>
          </a:prstGeom>
          <a:noFill/>
        </p:spPr>
        <p:txBody>
          <a:bodyPr wrap="none" rtlCol="0">
            <a:spAutoFit/>
          </a:bodyPr>
          <a:lstStyle/>
          <a:p>
            <a:r>
              <a:rPr kumimoji="1" lang="ja-JP" altLang="en-US" smtClean="0"/>
              <a:t>・</a:t>
            </a:r>
            <a:r>
              <a:rPr kumimoji="1" lang="en-US" altLang="ja-JP" smtClean="0"/>
              <a:t>Error</a:t>
            </a:r>
            <a:r>
              <a:rPr lang="ja-JP" altLang="en-US" smtClean="0"/>
              <a:t>を見つけたので直す</a:t>
            </a:r>
            <a:endParaRPr lang="en-US" altLang="ja-JP" smtClean="0"/>
          </a:p>
          <a:p>
            <a:r>
              <a:rPr kumimoji="1" lang="ja-JP" altLang="en-US"/>
              <a:t>　</a:t>
            </a:r>
            <a:r>
              <a:rPr lang="en-US" altLang="ja-JP" smtClean="0"/>
              <a:t>Mouse</a:t>
            </a:r>
            <a:r>
              <a:rPr lang="ja-JP" altLang="en-US" smtClean="0"/>
              <a:t>操作しないまま、</a:t>
            </a:r>
            <a:r>
              <a:rPr lang="en-US" altLang="ja-JP" smtClean="0"/>
              <a:t>Block</a:t>
            </a:r>
            <a:r>
              <a:rPr lang="ja-JP" altLang="en-US" smtClean="0"/>
              <a:t>を落下させると変な誤差を持ったまま落ちる事がわかったので調整する</a:t>
            </a:r>
            <a:endParaRPr kumimoji="1" lang="ja-JP" altLang="en-US"/>
          </a:p>
        </p:txBody>
      </p:sp>
      <p:pic>
        <p:nvPicPr>
          <p:cNvPr id="5" name="図 4"/>
          <p:cNvPicPr>
            <a:picLocks noChangeAspect="1"/>
          </p:cNvPicPr>
          <p:nvPr/>
        </p:nvPicPr>
        <p:blipFill>
          <a:blip r:embed="rId2"/>
          <a:stretch>
            <a:fillRect/>
          </a:stretch>
        </p:blipFill>
        <p:spPr>
          <a:xfrm>
            <a:off x="415924" y="1311274"/>
            <a:ext cx="3763899" cy="847725"/>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415924" y="2633442"/>
            <a:ext cx="2594190" cy="1635126"/>
          </a:xfrm>
          <a:prstGeom prst="rect">
            <a:avLst/>
          </a:prstGeom>
          <a:ln>
            <a:solidFill>
              <a:schemeClr val="tx1"/>
            </a:solidFill>
          </a:ln>
        </p:spPr>
      </p:pic>
      <p:cxnSp>
        <p:nvCxnSpPr>
          <p:cNvPr id="7" name="直線矢印コネクタ 6"/>
          <p:cNvCxnSpPr/>
          <p:nvPr/>
        </p:nvCxnSpPr>
        <p:spPr>
          <a:xfrm flipH="1">
            <a:off x="3950424" y="1574800"/>
            <a:ext cx="786676" cy="25146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737100" y="1447800"/>
            <a:ext cx="2526654" cy="369332"/>
          </a:xfrm>
          <a:prstGeom prst="rect">
            <a:avLst/>
          </a:prstGeom>
          <a:noFill/>
        </p:spPr>
        <p:txBody>
          <a:bodyPr wrap="none" rtlCol="0">
            <a:spAutoFit/>
          </a:bodyPr>
          <a:lstStyle/>
          <a:p>
            <a:r>
              <a:rPr kumimoji="1" lang="ja-JP" altLang="en-US" smtClean="0"/>
              <a:t>更新：</a:t>
            </a:r>
            <a:r>
              <a:rPr lang="en-US" altLang="ja-JP" smtClean="0"/>
              <a:t>64</a:t>
            </a:r>
            <a:r>
              <a:rPr lang="ja-JP" altLang="en-US" smtClean="0"/>
              <a:t>の乗算値にした</a:t>
            </a:r>
            <a:endParaRPr kumimoji="1" lang="ja-JP" altLang="en-US"/>
          </a:p>
        </p:txBody>
      </p:sp>
      <p:cxnSp>
        <p:nvCxnSpPr>
          <p:cNvPr id="10" name="直線矢印コネクタ 9"/>
          <p:cNvCxnSpPr/>
          <p:nvPr/>
        </p:nvCxnSpPr>
        <p:spPr>
          <a:xfrm flipH="1">
            <a:off x="2616776" y="3606800"/>
            <a:ext cx="786676" cy="251465"/>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403452" y="3479800"/>
            <a:ext cx="1959126" cy="369332"/>
          </a:xfrm>
          <a:prstGeom prst="rect">
            <a:avLst/>
          </a:prstGeom>
          <a:noFill/>
        </p:spPr>
        <p:txBody>
          <a:bodyPr wrap="none" rtlCol="0">
            <a:spAutoFit/>
          </a:bodyPr>
          <a:lstStyle/>
          <a:p>
            <a:r>
              <a:rPr kumimoji="1" lang="ja-JP" altLang="en-US" smtClean="0"/>
              <a:t>更新：</a:t>
            </a:r>
            <a:r>
              <a:rPr kumimoji="1" lang="en-US" altLang="ja-JP" smtClean="0"/>
              <a:t>offset</a:t>
            </a:r>
            <a:r>
              <a:rPr kumimoji="1" lang="ja-JP" altLang="en-US" smtClean="0"/>
              <a:t>を削除</a:t>
            </a:r>
            <a:endParaRPr kumimoji="1" lang="ja-JP" altLang="en-US"/>
          </a:p>
        </p:txBody>
      </p:sp>
      <p:sp>
        <p:nvSpPr>
          <p:cNvPr id="12" name="正方形/長方形 11"/>
          <p:cNvSpPr/>
          <p:nvPr/>
        </p:nvSpPr>
        <p:spPr>
          <a:xfrm>
            <a:off x="352500" y="1006733"/>
            <a:ext cx="1105624" cy="369332"/>
          </a:xfrm>
          <a:prstGeom prst="rect">
            <a:avLst/>
          </a:prstGeom>
        </p:spPr>
        <p:txBody>
          <a:bodyPr wrap="none">
            <a:spAutoFit/>
          </a:bodyPr>
          <a:lstStyle/>
          <a:p>
            <a:r>
              <a:rPr lang="en-US" altLang="ja-JP" smtClean="0"/>
              <a:t>ObjChar.</a:t>
            </a:r>
            <a:r>
              <a:rPr lang="en-US" altLang="ja-JP"/>
              <a:t>h</a:t>
            </a:r>
            <a:endParaRPr lang="ja-JP" altLang="en-US"/>
          </a:p>
        </p:txBody>
      </p:sp>
      <p:sp>
        <p:nvSpPr>
          <p:cNvPr id="13" name="正方形/長方形 12"/>
          <p:cNvSpPr/>
          <p:nvPr/>
        </p:nvSpPr>
        <p:spPr>
          <a:xfrm>
            <a:off x="352499" y="2278874"/>
            <a:ext cx="1325235" cy="369332"/>
          </a:xfrm>
          <a:prstGeom prst="rect">
            <a:avLst/>
          </a:prstGeom>
        </p:spPr>
        <p:txBody>
          <a:bodyPr wrap="none">
            <a:spAutoFit/>
          </a:bodyPr>
          <a:lstStyle/>
          <a:p>
            <a:r>
              <a:rPr lang="en-US" altLang="ja-JP"/>
              <a:t>ObjChar.cpp</a:t>
            </a:r>
            <a:endParaRPr lang="ja-JP" altLang="en-US"/>
          </a:p>
        </p:txBody>
      </p:sp>
      <p:sp>
        <p:nvSpPr>
          <p:cNvPr id="14" name="テキスト ボックス 13"/>
          <p:cNvSpPr txBox="1"/>
          <p:nvPr/>
        </p:nvSpPr>
        <p:spPr>
          <a:xfrm>
            <a:off x="76231" y="4374634"/>
            <a:ext cx="8207183" cy="369332"/>
          </a:xfrm>
          <a:prstGeom prst="rect">
            <a:avLst/>
          </a:prstGeom>
          <a:noFill/>
        </p:spPr>
        <p:txBody>
          <a:bodyPr wrap="none" rtlCol="0">
            <a:spAutoFit/>
          </a:bodyPr>
          <a:lstStyle/>
          <a:p>
            <a:r>
              <a:rPr lang="ja-JP" altLang="en-US" smtClean="0"/>
              <a:t>これで、</a:t>
            </a:r>
            <a:r>
              <a:rPr lang="en-US" altLang="ja-JP" smtClean="0"/>
              <a:t>Error</a:t>
            </a:r>
            <a:r>
              <a:rPr lang="ja-JP" altLang="en-US" smtClean="0"/>
              <a:t>は回避できたと思います。それでは、描画の続きをやっていきましょう。</a:t>
            </a:r>
            <a:endParaRPr kumimoji="1" lang="ja-JP" altLang="en-US"/>
          </a:p>
        </p:txBody>
      </p:sp>
      <p:pic>
        <p:nvPicPr>
          <p:cNvPr id="15" name="図 14"/>
          <p:cNvPicPr>
            <a:picLocks noChangeAspect="1"/>
          </p:cNvPicPr>
          <p:nvPr/>
        </p:nvPicPr>
        <p:blipFill>
          <a:blip r:embed="rId4"/>
          <a:stretch>
            <a:fillRect/>
          </a:stretch>
        </p:blipFill>
        <p:spPr>
          <a:xfrm>
            <a:off x="152400" y="5098534"/>
            <a:ext cx="6483077" cy="1759466"/>
          </a:xfrm>
          <a:prstGeom prst="rect">
            <a:avLst/>
          </a:prstGeom>
          <a:ln>
            <a:solidFill>
              <a:schemeClr val="tx1"/>
            </a:solidFill>
          </a:ln>
        </p:spPr>
      </p:pic>
      <p:sp>
        <p:nvSpPr>
          <p:cNvPr id="16" name="正方形/長方形 15"/>
          <p:cNvSpPr/>
          <p:nvPr/>
        </p:nvSpPr>
        <p:spPr>
          <a:xfrm>
            <a:off x="76231" y="4751154"/>
            <a:ext cx="1325235" cy="369332"/>
          </a:xfrm>
          <a:prstGeom prst="rect">
            <a:avLst/>
          </a:prstGeom>
        </p:spPr>
        <p:txBody>
          <a:bodyPr wrap="none">
            <a:spAutoFit/>
          </a:bodyPr>
          <a:lstStyle/>
          <a:p>
            <a:r>
              <a:rPr lang="en-US" altLang="ja-JP"/>
              <a:t>ObjChar.cpp</a:t>
            </a:r>
            <a:endParaRPr lang="ja-JP" altLang="en-US"/>
          </a:p>
        </p:txBody>
      </p:sp>
      <p:cxnSp>
        <p:nvCxnSpPr>
          <p:cNvPr id="17" name="直線矢印コネクタ 16"/>
          <p:cNvCxnSpPr>
            <a:stCxn id="20" idx="1"/>
          </p:cNvCxnSpPr>
          <p:nvPr/>
        </p:nvCxnSpPr>
        <p:spPr>
          <a:xfrm flipH="1">
            <a:off x="5301426" y="5640064"/>
            <a:ext cx="1734374" cy="93899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7035800" y="5455398"/>
            <a:ext cx="3876382" cy="369332"/>
          </a:xfrm>
          <a:prstGeom prst="rect">
            <a:avLst/>
          </a:prstGeom>
          <a:noFill/>
        </p:spPr>
        <p:txBody>
          <a:bodyPr wrap="none" rtlCol="0">
            <a:spAutoFit/>
          </a:bodyPr>
          <a:lstStyle/>
          <a:p>
            <a:r>
              <a:rPr kumimoji="1" lang="ja-JP" altLang="en-US" smtClean="0"/>
              <a:t>更新：</a:t>
            </a:r>
            <a:r>
              <a:rPr kumimoji="1" lang="en-US" altLang="ja-JP" smtClean="0"/>
              <a:t>MapChip</a:t>
            </a:r>
            <a:r>
              <a:rPr kumimoji="1" lang="ja-JP" altLang="en-US" smtClean="0"/>
              <a:t>用の配列に</a:t>
            </a:r>
            <a:r>
              <a:rPr kumimoji="1" lang="en-US" altLang="ja-JP" smtClean="0"/>
              <a:t>m_id</a:t>
            </a:r>
            <a:r>
              <a:rPr kumimoji="1" lang="ja-JP" altLang="en-US" smtClean="0"/>
              <a:t>を渡す</a:t>
            </a:r>
            <a:endParaRPr kumimoji="1" lang="ja-JP" altLang="en-US"/>
          </a:p>
        </p:txBody>
      </p:sp>
    </p:spTree>
    <p:extLst>
      <p:ext uri="{BB962C8B-B14F-4D97-AF65-F5344CB8AC3E}">
        <p14:creationId xmlns:p14="http://schemas.microsoft.com/office/powerpoint/2010/main" val="1241440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854762" cy="646331"/>
          </a:xfrm>
          <a:prstGeom prst="rect">
            <a:avLst/>
          </a:prstGeom>
          <a:noFill/>
        </p:spPr>
        <p:txBody>
          <a:bodyPr wrap="none" rtlCol="0">
            <a:spAutoFit/>
          </a:bodyPr>
          <a:lstStyle/>
          <a:p>
            <a:r>
              <a:rPr lang="ja-JP" altLang="en-US" smtClean="0"/>
              <a:t>・</a:t>
            </a:r>
            <a:r>
              <a:rPr lang="en-US" altLang="ja-JP"/>
              <a:t>B</a:t>
            </a:r>
            <a:r>
              <a:rPr lang="en-US" altLang="ja-JP" smtClean="0"/>
              <a:t>lock</a:t>
            </a:r>
            <a:r>
              <a:rPr lang="ja-JP" altLang="en-US" smtClean="0"/>
              <a:t>に種類ができました</a:t>
            </a:r>
            <a:r>
              <a:rPr lang="ja-JP" altLang="en-US" smtClean="0"/>
              <a:t>。</a:t>
            </a:r>
            <a:endParaRPr lang="en-US" altLang="ja-JP" smtClean="0"/>
          </a:p>
          <a:p>
            <a:r>
              <a:rPr kumimoji="1" lang="ja-JP" altLang="en-US"/>
              <a:t>　</a:t>
            </a:r>
            <a:r>
              <a:rPr lang="ja-JP" altLang="en-US"/>
              <a:t>下</a:t>
            </a:r>
            <a:r>
              <a:rPr lang="ja-JP" altLang="en-US" smtClean="0"/>
              <a:t>のように、色々な種類が落ちてきて、詰めるようになれば</a:t>
            </a:r>
            <a:r>
              <a:rPr lang="en-US" altLang="ja-JP" smtClean="0"/>
              <a:t>OK</a:t>
            </a:r>
            <a:r>
              <a:rPr lang="ja-JP" altLang="en-US" smtClean="0"/>
              <a:t>です。</a:t>
            </a:r>
            <a:endParaRPr kumimoji="1" lang="ja-JP" altLang="en-US"/>
          </a:p>
        </p:txBody>
      </p:sp>
      <p:pic>
        <p:nvPicPr>
          <p:cNvPr id="5" name="図 4"/>
          <p:cNvPicPr>
            <a:picLocks noChangeAspect="1"/>
          </p:cNvPicPr>
          <p:nvPr/>
        </p:nvPicPr>
        <p:blipFill>
          <a:blip r:embed="rId2"/>
          <a:stretch>
            <a:fillRect/>
          </a:stretch>
        </p:blipFill>
        <p:spPr>
          <a:xfrm>
            <a:off x="247650" y="791971"/>
            <a:ext cx="3498850" cy="2738629"/>
          </a:xfrm>
          <a:prstGeom prst="rect">
            <a:avLst/>
          </a:prstGeom>
          <a:ln>
            <a:solidFill>
              <a:schemeClr val="tx1"/>
            </a:solidFill>
          </a:ln>
        </p:spPr>
      </p:pic>
      <p:sp>
        <p:nvSpPr>
          <p:cNvPr id="6" name="テキスト ボックス 5"/>
          <p:cNvSpPr txBox="1"/>
          <p:nvPr/>
        </p:nvSpPr>
        <p:spPr>
          <a:xfrm>
            <a:off x="158750" y="3676240"/>
            <a:ext cx="11981165" cy="923330"/>
          </a:xfrm>
          <a:prstGeom prst="rect">
            <a:avLst/>
          </a:prstGeom>
          <a:noFill/>
        </p:spPr>
        <p:txBody>
          <a:bodyPr wrap="none" rtlCol="0">
            <a:spAutoFit/>
          </a:bodyPr>
          <a:lstStyle/>
          <a:p>
            <a:r>
              <a:rPr kumimoji="1" lang="ja-JP" altLang="en-US" smtClean="0"/>
              <a:t>さて、落ちモノ系ですので</a:t>
            </a:r>
            <a:r>
              <a:rPr kumimoji="1" lang="ja-JP" altLang="en-US" smtClean="0"/>
              <a:t>、</a:t>
            </a:r>
            <a:r>
              <a:rPr lang="en-US" altLang="ja-JP" smtClean="0"/>
              <a:t>B</a:t>
            </a:r>
            <a:r>
              <a:rPr kumimoji="1" lang="en-US" altLang="ja-JP" smtClean="0"/>
              <a:t>lock</a:t>
            </a:r>
            <a:r>
              <a:rPr kumimoji="1" lang="ja-JP" altLang="en-US" smtClean="0"/>
              <a:t>を貯めて、貯めて、消すのが醍醐味です。今回は、上下</a:t>
            </a:r>
            <a:r>
              <a:rPr kumimoji="1" lang="ja-JP" altLang="en-US" smtClean="0"/>
              <a:t>左右に</a:t>
            </a:r>
            <a:r>
              <a:rPr kumimoji="1" lang="ja-JP" altLang="en-US" smtClean="0"/>
              <a:t>５個以上に繋がっていれば</a:t>
            </a:r>
            <a:endParaRPr kumimoji="1" lang="en-US" altLang="ja-JP" smtClean="0"/>
          </a:p>
          <a:p>
            <a:r>
              <a:rPr lang="ja-JP" altLang="en-US"/>
              <a:t>消</a:t>
            </a:r>
            <a:r>
              <a:rPr lang="ja-JP" altLang="en-US" smtClean="0"/>
              <a:t>えるようにします。さて、次回は、「５つ以上の繋がってるかどうかを確認するにはどうしたら良いか。」と言うところをやって</a:t>
            </a:r>
            <a:endParaRPr lang="en-US" altLang="ja-JP" smtClean="0"/>
          </a:p>
          <a:p>
            <a:r>
              <a:rPr lang="ja-JP" altLang="en-US" smtClean="0"/>
              <a:t>みましょう。</a:t>
            </a:r>
            <a:endParaRPr kumimoji="1" lang="ja-JP" altLang="en-US"/>
          </a:p>
        </p:txBody>
      </p:sp>
    </p:spTree>
    <p:extLst>
      <p:ext uri="{BB962C8B-B14F-4D97-AF65-F5344CB8AC3E}">
        <p14:creationId xmlns:p14="http://schemas.microsoft.com/office/powerpoint/2010/main" val="12639436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5345</TotalTime>
  <Words>560</Words>
  <Application>Microsoft Office PowerPoint</Application>
  <PresentationFormat>ワイド画面</PresentationFormat>
  <Paragraphs>109</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Arial</vt:lpstr>
      <vt:lpstr>Calibri</vt:lpstr>
      <vt:lpstr>Calibri Light</vt:lpstr>
      <vt:lpstr>Office テーマ</vt:lpstr>
      <vt:lpstr>Ｇａｍｅ開発指南書４</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226</cp:revision>
  <dcterms:created xsi:type="dcterms:W3CDTF">2016-04-21T00:45:06Z</dcterms:created>
  <dcterms:modified xsi:type="dcterms:W3CDTF">2016-10-20T08:19:25Z</dcterms:modified>
</cp:coreProperties>
</file>