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67" r:id="rId14"/>
    <p:sldId id="268" r:id="rId15"/>
    <p:sldId id="270" r:id="rId16"/>
    <p:sldId id="269" r:id="rId17"/>
    <p:sldId id="271" r:id="rId18"/>
    <p:sldId id="272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2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1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2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5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63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9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5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28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1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1950-D256-4D73-BF83-5FD23D24C24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0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Ｇａｍ</a:t>
            </a:r>
            <a:r>
              <a:rPr lang="ja-JP" altLang="en-US" dirty="0"/>
              <a:t>ｅ</a:t>
            </a:r>
            <a:r>
              <a:rPr kumimoji="1" lang="ja-JP" altLang="en-US" smtClean="0"/>
              <a:t>開発指南書５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/>
              <a:t>puzzle</a:t>
            </a:r>
            <a:r>
              <a:rPr lang="ja-JP" altLang="en-US" smtClean="0"/>
              <a:t>Ｇａｍｅ</a:t>
            </a:r>
            <a:r>
              <a:rPr kumimoji="1" lang="ja-JP" altLang="en-US" dirty="0" smtClean="0"/>
              <a:t>開発</a:t>
            </a:r>
            <a:endParaRPr lang="en-US" altLang="ja-JP" dirty="0"/>
          </a:p>
          <a:p>
            <a:r>
              <a:rPr lang="en-US" altLang="ja-JP" smtClean="0"/>
              <a:t>Dijkstra‘s Algorithm</a:t>
            </a:r>
            <a:r>
              <a:rPr lang="ja-JP" altLang="en-US"/>
              <a:t>（ダイクストラ法</a:t>
            </a:r>
            <a:r>
              <a:rPr lang="ja-JP" altLang="en-US" smtClean="0"/>
              <a:t>）で</a:t>
            </a:r>
            <a:r>
              <a:rPr lang="en-US" altLang="ja-JP" smtClean="0"/>
              <a:t>puzzle</a:t>
            </a:r>
            <a:r>
              <a:rPr lang="ja-JP" altLang="en-US" smtClean="0"/>
              <a:t>を消すモノを探す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56852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84510" y="0"/>
            <a:ext cx="3889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mtClean="0"/>
              <a:t>・</a:t>
            </a:r>
            <a:r>
              <a:rPr lang="en-US" altLang="ja-JP" smtClean="0"/>
              <a:t>Dijkstra‘s </a:t>
            </a:r>
            <a:r>
              <a:rPr lang="en-US" altLang="ja-JP"/>
              <a:t>Algorithm</a:t>
            </a:r>
            <a:r>
              <a:rPr lang="ja-JP" altLang="en-US"/>
              <a:t>を</a:t>
            </a:r>
            <a:r>
              <a:rPr lang="en-US" altLang="ja-JP" smtClean="0"/>
              <a:t>Flowchart</a:t>
            </a:r>
            <a:r>
              <a:rPr lang="ja-JP" altLang="en-US" smtClean="0"/>
              <a:t>にする</a:t>
            </a:r>
            <a:endParaRPr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2260600" y="369332"/>
            <a:ext cx="20574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Dijkstr’sStart</a:t>
            </a:r>
            <a:endParaRPr kumimoji="1" lang="ja-JP" altLang="en-US"/>
          </a:p>
        </p:txBody>
      </p:sp>
      <p:cxnSp>
        <p:nvCxnSpPr>
          <p:cNvPr id="8" name="直線コネクタ 7"/>
          <p:cNvCxnSpPr>
            <a:stCxn id="6" idx="4"/>
            <a:endCxn id="17" idx="0"/>
          </p:cNvCxnSpPr>
          <p:nvPr/>
        </p:nvCxnSpPr>
        <p:spPr>
          <a:xfrm>
            <a:off x="3289300" y="851932"/>
            <a:ext cx="25400" cy="5456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1981200" y="1012230"/>
            <a:ext cx="2616200" cy="32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任意の</a:t>
            </a:r>
            <a:r>
              <a:rPr kumimoji="1" lang="en-US" altLang="ja-JP" smtClean="0"/>
              <a:t>Goal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Node</a:t>
            </a:r>
            <a:r>
              <a:rPr kumimoji="1" lang="ja-JP" altLang="en-US" smtClean="0"/>
              <a:t>設置</a:t>
            </a:r>
            <a:endParaRPr kumimoji="1" lang="ja-JP" altLang="en-US"/>
          </a:p>
        </p:txBody>
      </p:sp>
      <p:sp>
        <p:nvSpPr>
          <p:cNvPr id="11" name="フローチャート: データ 10"/>
          <p:cNvSpPr/>
          <p:nvPr/>
        </p:nvSpPr>
        <p:spPr>
          <a:xfrm>
            <a:off x="1366277" y="1494830"/>
            <a:ext cx="3846046" cy="28866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Goal</a:t>
            </a:r>
            <a:r>
              <a:rPr kumimoji="1" lang="ja-JP" altLang="en-US" smtClean="0"/>
              <a:t>の距離を</a:t>
            </a:r>
            <a:r>
              <a:rPr kumimoji="1" lang="en-US" altLang="ja-JP" smtClean="0"/>
              <a:t>0</a:t>
            </a:r>
            <a:r>
              <a:rPr kumimoji="1" lang="ja-JP" altLang="en-US" smtClean="0"/>
              <a:t>にする</a:t>
            </a:r>
            <a:endParaRPr kumimoji="1" lang="ja-JP" altLang="en-US"/>
          </a:p>
        </p:txBody>
      </p:sp>
      <p:sp>
        <p:nvSpPr>
          <p:cNvPr id="13" name="フローチャート: 処理 12"/>
          <p:cNvSpPr/>
          <p:nvPr/>
        </p:nvSpPr>
        <p:spPr>
          <a:xfrm>
            <a:off x="546100" y="1993563"/>
            <a:ext cx="5486400" cy="3394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Goal</a:t>
            </a:r>
            <a:r>
              <a:rPr lang="ja-JP" altLang="en-US" smtClean="0"/>
              <a:t>に隣接</a:t>
            </a:r>
            <a:r>
              <a:rPr lang="ja-JP" altLang="en-US"/>
              <a:t>する</a:t>
            </a:r>
            <a:r>
              <a:rPr lang="en-US" altLang="ja-JP"/>
              <a:t>Node</a:t>
            </a:r>
            <a:r>
              <a:rPr lang="ja-JP" altLang="en-US"/>
              <a:t>の要素</a:t>
            </a:r>
            <a:r>
              <a:rPr lang="ja-JP" altLang="en-US" smtClean="0"/>
              <a:t>番号を探索</a:t>
            </a:r>
            <a:r>
              <a:rPr lang="en-US" altLang="ja-JP" smtClean="0"/>
              <a:t>buffer</a:t>
            </a:r>
            <a:r>
              <a:rPr lang="ja-JP" altLang="en-US" smtClean="0"/>
              <a:t>に入れる</a:t>
            </a:r>
            <a:endParaRPr lang="ja-JP" altLang="en-US"/>
          </a:p>
        </p:txBody>
      </p:sp>
      <p:sp>
        <p:nvSpPr>
          <p:cNvPr id="15" name="片側の 2 つの角を切り取った四角形 14"/>
          <p:cNvSpPr/>
          <p:nvPr/>
        </p:nvSpPr>
        <p:spPr>
          <a:xfrm>
            <a:off x="1523999" y="3500073"/>
            <a:ext cx="3505200" cy="377567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探索</a:t>
            </a:r>
            <a:r>
              <a:rPr kumimoji="1" lang="en-US" altLang="ja-JP" smtClean="0"/>
              <a:t>buffer</a:t>
            </a:r>
            <a:r>
              <a:rPr kumimoji="1" lang="ja-JP" altLang="en-US" smtClean="0"/>
              <a:t>が空っぽになるまで</a:t>
            </a:r>
            <a:endParaRPr kumimoji="1" lang="ja-JP" altLang="en-US"/>
          </a:p>
        </p:txBody>
      </p:sp>
      <p:sp>
        <p:nvSpPr>
          <p:cNvPr id="16" name="片側の 2 つの角を切り取った四角形 15"/>
          <p:cNvSpPr/>
          <p:nvPr/>
        </p:nvSpPr>
        <p:spPr>
          <a:xfrm rot="10800000">
            <a:off x="1536699" y="5714881"/>
            <a:ext cx="3505200" cy="377567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2286000" y="6308256"/>
            <a:ext cx="20574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Dijkstr’sEnd</a:t>
            </a:r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96900" y="3977036"/>
            <a:ext cx="5435600" cy="560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mtClean="0"/>
              <a:t>Buffer</a:t>
            </a:r>
            <a:r>
              <a:rPr lang="ja-JP" altLang="en-US" smtClean="0"/>
              <a:t>の先頭の</a:t>
            </a:r>
            <a:r>
              <a:rPr lang="en-US" altLang="ja-JP" smtClean="0"/>
              <a:t>Node</a:t>
            </a:r>
            <a:r>
              <a:rPr lang="ja-JP" altLang="en-US" smtClean="0"/>
              <a:t>に隣接する要素番号を探索</a:t>
            </a:r>
            <a:r>
              <a:rPr lang="en-US" altLang="ja-JP" smtClean="0"/>
              <a:t>buffer</a:t>
            </a:r>
            <a:r>
              <a:rPr lang="ja-JP" altLang="en-US" smtClean="0"/>
              <a:t>に入れる</a:t>
            </a:r>
            <a:endParaRPr kumimoji="1" lang="ja-JP" altLang="en-US"/>
          </a:p>
        </p:txBody>
      </p:sp>
      <p:sp>
        <p:nvSpPr>
          <p:cNvPr id="19" name="フローチャート: 処理 18"/>
          <p:cNvSpPr/>
          <p:nvPr/>
        </p:nvSpPr>
        <p:spPr>
          <a:xfrm>
            <a:off x="546100" y="3051948"/>
            <a:ext cx="5486400" cy="3394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Goal</a:t>
            </a:r>
            <a:r>
              <a:rPr lang="ja-JP" altLang="en-US" smtClean="0"/>
              <a:t>に隣接</a:t>
            </a:r>
            <a:r>
              <a:rPr lang="ja-JP" altLang="en-US"/>
              <a:t>する</a:t>
            </a:r>
            <a:r>
              <a:rPr lang="en-US" altLang="ja-JP" smtClean="0"/>
              <a:t>Node</a:t>
            </a:r>
            <a:r>
              <a:rPr lang="ja-JP" altLang="en-US" smtClean="0"/>
              <a:t>の距離　←　</a:t>
            </a:r>
            <a:r>
              <a:rPr lang="en-US" altLang="ja-JP" smtClean="0"/>
              <a:t>1</a:t>
            </a:r>
            <a:endParaRPr lang="ja-JP" altLang="en-US"/>
          </a:p>
        </p:txBody>
      </p:sp>
      <p:sp>
        <p:nvSpPr>
          <p:cNvPr id="20" name="フローチャート: 判断 19"/>
          <p:cNvSpPr/>
          <p:nvPr/>
        </p:nvSpPr>
        <p:spPr>
          <a:xfrm>
            <a:off x="2025649" y="2443219"/>
            <a:ext cx="2527300" cy="406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入る</a:t>
            </a:r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710803" y="269274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Yes</a:t>
            </a:r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433113" y="231877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No</a:t>
            </a:r>
            <a:endParaRPr kumimoji="1" lang="ja-JP" altLang="en-US"/>
          </a:p>
        </p:txBody>
      </p:sp>
      <p:cxnSp>
        <p:nvCxnSpPr>
          <p:cNvPr id="23" name="直線コネクタ 22"/>
          <p:cNvCxnSpPr>
            <a:stCxn id="20" idx="3"/>
          </p:cNvCxnSpPr>
          <p:nvPr/>
        </p:nvCxnSpPr>
        <p:spPr>
          <a:xfrm flipV="1">
            <a:off x="4552949" y="2636798"/>
            <a:ext cx="1923023" cy="9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: 判断 26"/>
          <p:cNvSpPr/>
          <p:nvPr/>
        </p:nvSpPr>
        <p:spPr>
          <a:xfrm>
            <a:off x="2044293" y="4638315"/>
            <a:ext cx="2527300" cy="406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入る</a:t>
            </a:r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647303" y="488609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Yes</a:t>
            </a:r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369613" y="451213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No</a:t>
            </a:r>
            <a:endParaRPr kumimoji="1" lang="ja-JP" altLang="en-US"/>
          </a:p>
        </p:txBody>
      </p:sp>
      <p:cxnSp>
        <p:nvCxnSpPr>
          <p:cNvPr id="31" name="直線コネクタ 30"/>
          <p:cNvCxnSpPr/>
          <p:nvPr/>
        </p:nvCxnSpPr>
        <p:spPr>
          <a:xfrm flipV="1">
            <a:off x="4559707" y="4841515"/>
            <a:ext cx="161740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ローチャート: 処理 31"/>
          <p:cNvSpPr/>
          <p:nvPr/>
        </p:nvSpPr>
        <p:spPr>
          <a:xfrm>
            <a:off x="596900" y="5185607"/>
            <a:ext cx="5486400" cy="3394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隣接</a:t>
            </a:r>
            <a:r>
              <a:rPr lang="ja-JP" altLang="en-US"/>
              <a:t>する</a:t>
            </a:r>
            <a:r>
              <a:rPr lang="en-US" altLang="ja-JP" smtClean="0"/>
              <a:t>Node</a:t>
            </a:r>
            <a:r>
              <a:rPr lang="ja-JP" altLang="en-US" smtClean="0"/>
              <a:t>の距離　←　</a:t>
            </a:r>
            <a:r>
              <a:rPr lang="ja-JP" altLang="en-US"/>
              <a:t>自身</a:t>
            </a:r>
            <a:r>
              <a:rPr lang="ja-JP" altLang="en-US" smtClean="0"/>
              <a:t>の距離</a:t>
            </a:r>
            <a:r>
              <a:rPr lang="en-US" altLang="ja-JP" smtClean="0"/>
              <a:t>+1</a:t>
            </a:r>
            <a:endParaRPr lang="ja-JP" altLang="en-US"/>
          </a:p>
        </p:txBody>
      </p:sp>
      <p:cxnSp>
        <p:nvCxnSpPr>
          <p:cNvPr id="33" name="直線コネクタ 32"/>
          <p:cNvCxnSpPr/>
          <p:nvPr/>
        </p:nvCxnSpPr>
        <p:spPr>
          <a:xfrm>
            <a:off x="6481510" y="2633719"/>
            <a:ext cx="26593" cy="3574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H="1" flipV="1">
            <a:off x="3312214" y="6166106"/>
            <a:ext cx="3195889" cy="7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6176279" y="4841515"/>
            <a:ext cx="0" cy="774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H="1" flipV="1">
            <a:off x="3340101" y="5609174"/>
            <a:ext cx="2842553" cy="7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6547506" y="1044833"/>
            <a:ext cx="56987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Dijkstra</a:t>
            </a:r>
            <a:r>
              <a:rPr lang="en-US" altLang="ja-JP" smtClean="0"/>
              <a:t>’</a:t>
            </a:r>
            <a:r>
              <a:rPr kumimoji="1" lang="en-US" altLang="ja-JP" smtClean="0"/>
              <a:t>sAlgorithm</a:t>
            </a:r>
            <a:r>
              <a:rPr lang="ja-JP" altLang="en-US" smtClean="0"/>
              <a:t>の</a:t>
            </a:r>
            <a:r>
              <a:rPr lang="en-US" altLang="ja-JP"/>
              <a:t>I</a:t>
            </a:r>
            <a:r>
              <a:rPr lang="en-US" altLang="ja-JP" smtClean="0"/>
              <a:t>mage</a:t>
            </a:r>
            <a:r>
              <a:rPr lang="ja-JP" altLang="en-US" smtClean="0"/>
              <a:t>は固まりましたでしょうか？</a:t>
            </a:r>
            <a:endParaRPr lang="en-US" altLang="ja-JP" smtClean="0"/>
          </a:p>
          <a:p>
            <a:r>
              <a:rPr lang="ja-JP" altLang="en-US" smtClean="0"/>
              <a:t>実際に</a:t>
            </a:r>
            <a:r>
              <a:rPr lang="en-US" altLang="ja-JP" smtClean="0"/>
              <a:t>Node</a:t>
            </a:r>
            <a:r>
              <a:rPr lang="ja-JP" altLang="en-US" smtClean="0"/>
              <a:t>を書いて</a:t>
            </a:r>
            <a:r>
              <a:rPr lang="en-US" altLang="ja-JP" smtClean="0"/>
              <a:t>algorithm</a:t>
            </a:r>
            <a:r>
              <a:rPr lang="ja-JP" altLang="en-US" smtClean="0"/>
              <a:t>通りに書いてみると良いと</a:t>
            </a:r>
            <a:endParaRPr lang="en-US" altLang="ja-JP" smtClean="0"/>
          </a:p>
          <a:p>
            <a:r>
              <a:rPr lang="ja-JP" altLang="en-US" smtClean="0"/>
              <a:t>思います。</a:t>
            </a:r>
            <a:endParaRPr lang="en-US" altLang="ja-JP" smtClean="0"/>
          </a:p>
          <a:p>
            <a:r>
              <a:rPr lang="ja-JP" altLang="en-US" smtClean="0"/>
              <a:t>田中</a:t>
            </a:r>
            <a:r>
              <a:rPr lang="ja-JP" altLang="en-US"/>
              <a:t>先生</a:t>
            </a:r>
            <a:r>
              <a:rPr lang="ja-JP" altLang="en-US" smtClean="0"/>
              <a:t>も何度も本当にうまくいくかどうか試しまくって</a:t>
            </a:r>
            <a:endParaRPr lang="en-US" altLang="ja-JP" smtClean="0"/>
          </a:p>
          <a:p>
            <a:r>
              <a:rPr lang="ja-JP" altLang="en-US"/>
              <a:t>紙</a:t>
            </a:r>
            <a:r>
              <a:rPr lang="ja-JP" altLang="en-US" smtClean="0"/>
              <a:t>を大量に使いましたｗ</a:t>
            </a:r>
            <a:endParaRPr lang="en-US" altLang="ja-JP" smtClean="0"/>
          </a:p>
          <a:p>
            <a:endParaRPr lang="en-US" altLang="ja-JP"/>
          </a:p>
          <a:p>
            <a:r>
              <a:rPr lang="ja-JP" altLang="en-US" smtClean="0"/>
              <a:t>もう少し</a:t>
            </a:r>
            <a:r>
              <a:rPr lang="en-US" altLang="ja-JP" smtClean="0"/>
              <a:t>flowchart</a:t>
            </a:r>
            <a:r>
              <a:rPr lang="ja-JP" altLang="en-US" smtClean="0"/>
              <a:t>を改良できそうなので次の</a:t>
            </a:r>
            <a:r>
              <a:rPr lang="en-US" altLang="ja-JP" smtClean="0"/>
              <a:t>page</a:t>
            </a:r>
            <a:r>
              <a:rPr lang="ja-JP" altLang="en-US" smtClean="0"/>
              <a:t>にそれを</a:t>
            </a:r>
            <a:endParaRPr lang="en-US" altLang="ja-JP" smtClean="0"/>
          </a:p>
          <a:p>
            <a:r>
              <a:rPr lang="ja-JP" altLang="en-US"/>
              <a:t>書</a:t>
            </a:r>
            <a:r>
              <a:rPr lang="ja-JP" altLang="en-US" smtClean="0"/>
              <a:t>いてみましょう</a:t>
            </a:r>
            <a:r>
              <a:rPr lang="ja-JP" altLang="en-US"/>
              <a:t>。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41408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コネクタ 44"/>
          <p:cNvCxnSpPr/>
          <p:nvPr/>
        </p:nvCxnSpPr>
        <p:spPr>
          <a:xfrm>
            <a:off x="9565379" y="552747"/>
            <a:ext cx="11678" cy="115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184510" y="0"/>
            <a:ext cx="3889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mtClean="0"/>
              <a:t>・</a:t>
            </a:r>
            <a:r>
              <a:rPr lang="en-US" altLang="ja-JP" smtClean="0"/>
              <a:t>Dijkstra‘s </a:t>
            </a:r>
            <a:r>
              <a:rPr lang="en-US" altLang="ja-JP"/>
              <a:t>Algorithm</a:t>
            </a:r>
            <a:r>
              <a:rPr lang="ja-JP" altLang="en-US"/>
              <a:t>を</a:t>
            </a:r>
            <a:r>
              <a:rPr lang="en-US" altLang="ja-JP" smtClean="0"/>
              <a:t>Flowchart</a:t>
            </a:r>
            <a:r>
              <a:rPr lang="ja-JP" altLang="en-US" smtClean="0"/>
              <a:t>にする</a:t>
            </a:r>
            <a:endParaRPr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2260600" y="369332"/>
            <a:ext cx="2057400" cy="284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Dijkstr’sStart</a:t>
            </a:r>
            <a:endParaRPr kumimoji="1" lang="ja-JP" altLang="en-US"/>
          </a:p>
        </p:txBody>
      </p:sp>
      <p:cxnSp>
        <p:nvCxnSpPr>
          <p:cNvPr id="6" name="直線コネクタ 5"/>
          <p:cNvCxnSpPr>
            <a:stCxn id="5" idx="4"/>
          </p:cNvCxnSpPr>
          <p:nvPr/>
        </p:nvCxnSpPr>
        <p:spPr>
          <a:xfrm>
            <a:off x="3289300" y="653604"/>
            <a:ext cx="39423" cy="600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1814644" y="3646950"/>
            <a:ext cx="3086099" cy="23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N</a:t>
            </a:r>
            <a:r>
              <a:rPr kumimoji="1" lang="ja-JP" altLang="en-US" sz="1400" smtClean="0"/>
              <a:t>←</a:t>
            </a:r>
            <a:r>
              <a:rPr kumimoji="1" lang="en-US" altLang="ja-JP" sz="1400" smtClean="0"/>
              <a:t>(0,1)</a:t>
            </a:r>
            <a:r>
              <a:rPr lang="en-US" altLang="ja-JP" sz="1400" smtClean="0"/>
              <a:t>(0,-1)(1,0)(-1,0)</a:t>
            </a:r>
            <a:r>
              <a:rPr kumimoji="1" lang="ja-JP" altLang="en-US" sz="1400" smtClean="0"/>
              <a:t> の順</a:t>
            </a:r>
            <a:endParaRPr kumimoji="1" lang="ja-JP" altLang="en-US" sz="1400"/>
          </a:p>
        </p:txBody>
      </p:sp>
      <p:sp>
        <p:nvSpPr>
          <p:cNvPr id="9" name="フローチャート: 処理 8"/>
          <p:cNvSpPr/>
          <p:nvPr/>
        </p:nvSpPr>
        <p:spPr>
          <a:xfrm>
            <a:off x="1672315" y="2230523"/>
            <a:ext cx="3526197" cy="2156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探索</a:t>
            </a:r>
            <a:r>
              <a:rPr lang="en-US" altLang="ja-JP" sz="1400" smtClean="0"/>
              <a:t>buffer</a:t>
            </a:r>
            <a:r>
              <a:rPr lang="ja-JP" altLang="en-US" sz="1400" smtClean="0"/>
              <a:t>が持つ情報の末端← </a:t>
            </a:r>
            <a:r>
              <a:rPr lang="en-US" altLang="ja-JP" sz="1400" smtClean="0"/>
              <a:t>g</a:t>
            </a:r>
            <a:r>
              <a:rPr lang="ja-JP" altLang="en-US" sz="1400" smtClean="0"/>
              <a:t>（位置）</a:t>
            </a:r>
            <a:endParaRPr lang="ja-JP" altLang="en-US" sz="1400"/>
          </a:p>
        </p:txBody>
      </p:sp>
      <p:sp>
        <p:nvSpPr>
          <p:cNvPr id="10" name="片側の 2 つの角を切り取った四角形 9"/>
          <p:cNvSpPr/>
          <p:nvPr/>
        </p:nvSpPr>
        <p:spPr>
          <a:xfrm>
            <a:off x="1672315" y="2548354"/>
            <a:ext cx="3505200" cy="227227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smtClean="0"/>
              <a:t>探索</a:t>
            </a:r>
            <a:r>
              <a:rPr kumimoji="1" lang="en-US" altLang="ja-JP" sz="1400" smtClean="0"/>
              <a:t>buffer</a:t>
            </a:r>
            <a:r>
              <a:rPr kumimoji="1" lang="ja-JP" altLang="en-US" sz="1400" smtClean="0"/>
              <a:t>が空っぽになるまで①</a:t>
            </a:r>
            <a:endParaRPr kumimoji="1" lang="ja-JP" altLang="en-US" sz="1400"/>
          </a:p>
        </p:txBody>
      </p:sp>
      <p:sp>
        <p:nvSpPr>
          <p:cNvPr id="12" name="円/楕円 11"/>
          <p:cNvSpPr/>
          <p:nvPr/>
        </p:nvSpPr>
        <p:spPr>
          <a:xfrm>
            <a:off x="8548357" y="1709835"/>
            <a:ext cx="2057400" cy="307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Dijkstr’sEnd</a:t>
            </a:r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569583" y="2906007"/>
            <a:ext cx="3753943" cy="249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smtClean="0"/>
              <a:t>Xy  </a:t>
            </a:r>
            <a:r>
              <a:rPr lang="ja-JP" altLang="en-US" sz="1400" smtClean="0"/>
              <a:t>←　</a:t>
            </a:r>
            <a:r>
              <a:rPr kumimoji="1" lang="ja-JP" altLang="en-US" sz="1400" smtClean="0"/>
              <a:t>先頭にある探索</a:t>
            </a:r>
            <a:r>
              <a:rPr kumimoji="1" lang="en-US" altLang="ja-JP" sz="1400" smtClean="0"/>
              <a:t>Buffer</a:t>
            </a:r>
            <a:r>
              <a:rPr kumimoji="1" lang="ja-JP" altLang="en-US" sz="1400" smtClean="0"/>
              <a:t>にある位置情報</a:t>
            </a:r>
            <a:endParaRPr kumimoji="1" lang="ja-JP" altLang="en-US" sz="140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691997" y="433962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Yes</a:t>
            </a:r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786355" y="490358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No</a:t>
            </a:r>
            <a:endParaRPr kumimoji="1" lang="ja-JP" altLang="en-US"/>
          </a:p>
        </p:txBody>
      </p:sp>
      <p:cxnSp>
        <p:nvCxnSpPr>
          <p:cNvPr id="22" name="直線コネクタ 21"/>
          <p:cNvCxnSpPr/>
          <p:nvPr/>
        </p:nvCxnSpPr>
        <p:spPr>
          <a:xfrm>
            <a:off x="4727741" y="4701711"/>
            <a:ext cx="1447222" cy="72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ローチャート: 処理 22"/>
          <p:cNvSpPr/>
          <p:nvPr/>
        </p:nvSpPr>
        <p:spPr>
          <a:xfrm>
            <a:off x="1379629" y="5200686"/>
            <a:ext cx="4133850" cy="2710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/>
              <a:t>Map[Next_Xy.x][Next_Xy.y] </a:t>
            </a:r>
            <a:r>
              <a:rPr lang="ja-JP" altLang="en-US" sz="1400" smtClean="0"/>
              <a:t>　←　</a:t>
            </a:r>
            <a:r>
              <a:rPr lang="en-US" altLang="ja-JP" sz="1400"/>
              <a:t> </a:t>
            </a:r>
            <a:r>
              <a:rPr lang="en-US" altLang="ja-JP" sz="1400" smtClean="0"/>
              <a:t>Map[Xy.x][Xy.y</a:t>
            </a:r>
            <a:r>
              <a:rPr lang="en-US" altLang="ja-JP" sz="1400"/>
              <a:t>] +</a:t>
            </a:r>
            <a:r>
              <a:rPr lang="en-US" altLang="ja-JP" sz="1400" smtClean="0"/>
              <a:t>1</a:t>
            </a:r>
            <a:endParaRPr lang="ja-JP" altLang="en-US" sz="1400"/>
          </a:p>
        </p:txBody>
      </p:sp>
      <p:cxnSp>
        <p:nvCxnSpPr>
          <p:cNvPr id="26" name="直線コネクタ 25"/>
          <p:cNvCxnSpPr/>
          <p:nvPr/>
        </p:nvCxnSpPr>
        <p:spPr>
          <a:xfrm>
            <a:off x="6174963" y="4708952"/>
            <a:ext cx="23860" cy="17542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H="1" flipV="1">
            <a:off x="3313982" y="6442377"/>
            <a:ext cx="2877121" cy="20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ローチャート: 処理 27"/>
          <p:cNvSpPr/>
          <p:nvPr/>
        </p:nvSpPr>
        <p:spPr>
          <a:xfrm>
            <a:off x="1676718" y="1926392"/>
            <a:ext cx="3526197" cy="2458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距離</a:t>
            </a:r>
            <a:r>
              <a:rPr lang="en-US" altLang="ja-JP" sz="1400" smtClean="0"/>
              <a:t>Map[g.x][g.y]</a:t>
            </a:r>
            <a:r>
              <a:rPr lang="ja-JP" altLang="en-US" sz="1400"/>
              <a:t>←</a:t>
            </a:r>
            <a:r>
              <a:rPr lang="en-US" altLang="ja-JP" sz="1400" smtClean="0"/>
              <a:t>0</a:t>
            </a:r>
            <a:endParaRPr lang="ja-JP" altLang="en-US" sz="1400"/>
          </a:p>
        </p:txBody>
      </p:sp>
      <p:grpSp>
        <p:nvGrpSpPr>
          <p:cNvPr id="33" name="グループ化 32"/>
          <p:cNvGrpSpPr/>
          <p:nvPr/>
        </p:nvGrpSpPr>
        <p:grpSpPr>
          <a:xfrm>
            <a:off x="1719004" y="959603"/>
            <a:ext cx="3140589" cy="750519"/>
            <a:chOff x="6533589" y="913505"/>
            <a:chExt cx="3140589" cy="551200"/>
          </a:xfrm>
        </p:grpSpPr>
        <p:sp>
          <p:nvSpPr>
            <p:cNvPr id="29" name="フローチャート: 判断 28"/>
            <p:cNvSpPr/>
            <p:nvPr/>
          </p:nvSpPr>
          <p:spPr>
            <a:xfrm>
              <a:off x="6628331" y="913505"/>
              <a:ext cx="2933701" cy="54123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533589" y="922212"/>
              <a:ext cx="3140589" cy="5424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1400" smtClean="0"/>
                <a:t>Map[g.x][g.y]</a:t>
              </a:r>
              <a:r>
                <a:rPr lang="ja-JP" altLang="en-US" sz="1400" smtClean="0"/>
                <a:t>が</a:t>
              </a:r>
              <a:endParaRPr lang="en-US" altLang="ja-JP" sz="1400" smtClean="0"/>
            </a:p>
            <a:p>
              <a:pPr algn="ctr"/>
              <a:r>
                <a:rPr lang="en-US" altLang="ja-JP" sz="1400" smtClean="0"/>
                <a:t>OverFlow</a:t>
              </a:r>
              <a:r>
                <a:rPr lang="ja-JP" altLang="en-US" sz="1400"/>
                <a:t>・</a:t>
              </a:r>
              <a:r>
                <a:rPr lang="en-US" altLang="ja-JP" sz="1400"/>
                <a:t>Block</a:t>
              </a:r>
              <a:r>
                <a:rPr lang="ja-JP" altLang="en-US" sz="1400"/>
                <a:t>無</a:t>
              </a:r>
              <a:r>
                <a:rPr lang="ja-JP" altLang="en-US" sz="1400" smtClean="0"/>
                <a:t>し・縁</a:t>
              </a:r>
              <a:r>
                <a:rPr lang="en-US" altLang="ja-JP" sz="1400" smtClean="0"/>
                <a:t>Block</a:t>
              </a:r>
            </a:p>
            <a:p>
              <a:pPr algn="ctr"/>
              <a:r>
                <a:rPr lang="ja-JP" altLang="en-US" sz="1400" smtClean="0"/>
                <a:t>であるかどうか</a:t>
              </a:r>
              <a:endParaRPr lang="ja-JP" altLang="en-US" sz="1400"/>
            </a:p>
          </p:txBody>
        </p:sp>
      </p:grpSp>
      <p:sp>
        <p:nvSpPr>
          <p:cNvPr id="34" name="テキスト ボックス 33"/>
          <p:cNvSpPr txBox="1"/>
          <p:nvPr/>
        </p:nvSpPr>
        <p:spPr>
          <a:xfrm>
            <a:off x="2869689" y="158857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No</a:t>
            </a:r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779766" y="102168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Yes</a:t>
            </a:r>
            <a:endParaRPr kumimoji="1" lang="ja-JP" altLang="en-US"/>
          </a:p>
        </p:txBody>
      </p:sp>
      <p:cxnSp>
        <p:nvCxnSpPr>
          <p:cNvPr id="36" name="直線コネクタ 35"/>
          <p:cNvCxnSpPr/>
          <p:nvPr/>
        </p:nvCxnSpPr>
        <p:spPr>
          <a:xfrm flipV="1">
            <a:off x="4736083" y="1309320"/>
            <a:ext cx="1133773" cy="18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円/楕円 36"/>
          <p:cNvSpPr/>
          <p:nvPr/>
        </p:nvSpPr>
        <p:spPr>
          <a:xfrm>
            <a:off x="4846851" y="1522853"/>
            <a:ext cx="2057400" cy="288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Dijkstr’sEnd</a:t>
            </a:r>
            <a:endParaRPr kumimoji="1" lang="ja-JP" altLang="en-US"/>
          </a:p>
        </p:txBody>
      </p:sp>
      <p:cxnSp>
        <p:nvCxnSpPr>
          <p:cNvPr id="38" name="直線矢印コネクタ 37"/>
          <p:cNvCxnSpPr/>
          <p:nvPr/>
        </p:nvCxnSpPr>
        <p:spPr>
          <a:xfrm flipH="1">
            <a:off x="5875135" y="1298547"/>
            <a:ext cx="32" cy="205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片側の 2 つの角を切り取った四角形 42"/>
          <p:cNvSpPr/>
          <p:nvPr/>
        </p:nvSpPr>
        <p:spPr>
          <a:xfrm>
            <a:off x="2038348" y="3302435"/>
            <a:ext cx="2638692" cy="260415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smtClean="0"/>
              <a:t>4</a:t>
            </a:r>
            <a:r>
              <a:rPr lang="ja-JP" altLang="en-US" sz="1400" smtClean="0"/>
              <a:t>回（</a:t>
            </a:r>
            <a:r>
              <a:rPr lang="en-US" altLang="ja-JP" sz="1400" smtClean="0"/>
              <a:t>4</a:t>
            </a:r>
            <a:r>
              <a:rPr lang="ja-JP" altLang="en-US" sz="1400" smtClean="0"/>
              <a:t>方向分）②</a:t>
            </a:r>
            <a:endParaRPr kumimoji="1" lang="ja-JP" altLang="en-US" sz="1400"/>
          </a:p>
        </p:txBody>
      </p:sp>
      <p:sp>
        <p:nvSpPr>
          <p:cNvPr id="49" name="片側の 2 つの角を切り取った四角形 48"/>
          <p:cNvSpPr/>
          <p:nvPr/>
        </p:nvSpPr>
        <p:spPr>
          <a:xfrm rot="10800000">
            <a:off x="8641453" y="795403"/>
            <a:ext cx="1847851" cy="319097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1876259" y="687947"/>
            <a:ext cx="3086099" cy="23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/>
              <a:t>g</a:t>
            </a:r>
            <a:r>
              <a:rPr kumimoji="1" lang="ja-JP" altLang="en-US" sz="1400" smtClean="0"/>
              <a:t>←任意の</a:t>
            </a:r>
            <a:r>
              <a:rPr kumimoji="1" lang="en-US" altLang="ja-JP" sz="1400" smtClean="0"/>
              <a:t>Goal</a:t>
            </a:r>
            <a:r>
              <a:rPr lang="ja-JP" altLang="en-US" sz="1400" smtClean="0"/>
              <a:t>位置</a:t>
            </a:r>
            <a:endParaRPr kumimoji="1" lang="ja-JP" altLang="en-US" sz="1400"/>
          </a:p>
        </p:txBody>
      </p:sp>
      <p:sp>
        <p:nvSpPr>
          <p:cNvPr id="30" name="正方形/長方形 29"/>
          <p:cNvSpPr/>
          <p:nvPr/>
        </p:nvSpPr>
        <p:spPr>
          <a:xfrm>
            <a:off x="1814644" y="4015265"/>
            <a:ext cx="3086099" cy="23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Next_XY</a:t>
            </a:r>
            <a:r>
              <a:rPr kumimoji="1" lang="ja-JP" altLang="en-US" sz="1400" smtClean="0"/>
              <a:t>← </a:t>
            </a:r>
            <a:r>
              <a:rPr lang="en-US" altLang="ja-JP" sz="1400" smtClean="0"/>
              <a:t>X</a:t>
            </a:r>
            <a:r>
              <a:rPr kumimoji="1" lang="en-US" altLang="ja-JP" sz="1400" smtClean="0"/>
              <a:t>y + N</a:t>
            </a:r>
            <a:endParaRPr kumimoji="1" lang="ja-JP" altLang="en-US" sz="1400"/>
          </a:p>
        </p:txBody>
      </p:sp>
      <p:grpSp>
        <p:nvGrpSpPr>
          <p:cNvPr id="31" name="グループ化 30"/>
          <p:cNvGrpSpPr/>
          <p:nvPr/>
        </p:nvGrpSpPr>
        <p:grpSpPr>
          <a:xfrm>
            <a:off x="1719004" y="4321538"/>
            <a:ext cx="3140589" cy="750519"/>
            <a:chOff x="6533589" y="913505"/>
            <a:chExt cx="3140589" cy="551200"/>
          </a:xfrm>
        </p:grpSpPr>
        <p:sp>
          <p:nvSpPr>
            <p:cNvPr id="39" name="フローチャート: 判断 38"/>
            <p:cNvSpPr/>
            <p:nvPr/>
          </p:nvSpPr>
          <p:spPr>
            <a:xfrm>
              <a:off x="6628331" y="913505"/>
              <a:ext cx="2933701" cy="54123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6533589" y="922212"/>
              <a:ext cx="3140589" cy="5424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1400"/>
                <a:t>Map[Next_Xy.x][</a:t>
              </a:r>
              <a:r>
                <a:rPr lang="en-US" altLang="ja-JP" sz="1400" smtClean="0"/>
                <a:t>Next_Xy.y]</a:t>
              </a:r>
              <a:r>
                <a:rPr lang="ja-JP" altLang="en-US" sz="1400" smtClean="0"/>
                <a:t>が</a:t>
              </a:r>
              <a:endParaRPr lang="en-US" altLang="ja-JP" sz="1400" smtClean="0"/>
            </a:p>
            <a:p>
              <a:pPr algn="ctr"/>
              <a:r>
                <a:rPr lang="en-US" altLang="ja-JP" sz="1400" smtClean="0"/>
                <a:t>OverFlow</a:t>
              </a:r>
              <a:r>
                <a:rPr lang="ja-JP" altLang="en-US" sz="1400"/>
                <a:t>・</a:t>
              </a:r>
              <a:r>
                <a:rPr lang="en-US" altLang="ja-JP" sz="1400"/>
                <a:t>Block</a:t>
              </a:r>
              <a:r>
                <a:rPr lang="ja-JP" altLang="en-US" sz="1400"/>
                <a:t>無</a:t>
              </a:r>
              <a:r>
                <a:rPr lang="ja-JP" altLang="en-US" sz="1400" smtClean="0"/>
                <a:t>し・縁</a:t>
              </a:r>
              <a:r>
                <a:rPr lang="en-US" altLang="ja-JP" sz="1400" smtClean="0"/>
                <a:t>Block</a:t>
              </a:r>
            </a:p>
            <a:p>
              <a:pPr algn="ctr"/>
              <a:r>
                <a:rPr lang="ja-JP" altLang="en-US" sz="1400" smtClean="0"/>
                <a:t>であるかどうか</a:t>
              </a:r>
              <a:endParaRPr lang="ja-JP" altLang="en-US" sz="1400"/>
            </a:p>
          </p:txBody>
        </p:sp>
      </p:grpSp>
      <p:sp>
        <p:nvSpPr>
          <p:cNvPr id="41" name="フローチャート: 処理 40"/>
          <p:cNvSpPr/>
          <p:nvPr/>
        </p:nvSpPr>
        <p:spPr>
          <a:xfrm>
            <a:off x="1379629" y="5530069"/>
            <a:ext cx="4133850" cy="2710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smtClean="0"/>
              <a:t>Buffer[count]</a:t>
            </a:r>
            <a:r>
              <a:rPr lang="ja-JP" altLang="en-US" sz="1400" smtClean="0"/>
              <a:t>　←　</a:t>
            </a:r>
            <a:r>
              <a:rPr lang="en-US" altLang="ja-JP" sz="1400"/>
              <a:t> Map[Next_Xy.x][Next_Xy.y] </a:t>
            </a:r>
            <a:endParaRPr lang="ja-JP" altLang="en-US" sz="1400"/>
          </a:p>
        </p:txBody>
      </p:sp>
      <p:sp>
        <p:nvSpPr>
          <p:cNvPr id="44" name="片側の 2 つの角を切り取った四角形 43"/>
          <p:cNvSpPr/>
          <p:nvPr/>
        </p:nvSpPr>
        <p:spPr>
          <a:xfrm rot="10800000">
            <a:off x="8265647" y="1250530"/>
            <a:ext cx="2622820" cy="301714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ローチャート: 処理 45"/>
          <p:cNvSpPr/>
          <p:nvPr/>
        </p:nvSpPr>
        <p:spPr>
          <a:xfrm>
            <a:off x="2481097" y="5949842"/>
            <a:ext cx="1753192" cy="2749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smtClean="0"/>
              <a:t>Count++</a:t>
            </a:r>
            <a:endParaRPr lang="ja-JP" altLang="en-US" sz="140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132821" y="65414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①</a:t>
            </a:r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369309" y="3332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①</a:t>
            </a:r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369309" y="8206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</a:rPr>
              <a:t>②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9369309" y="12063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</a:rPr>
              <a:t>①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800267" y="4062621"/>
            <a:ext cx="5032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より細かく</a:t>
            </a:r>
            <a:r>
              <a:rPr lang="en-US" altLang="ja-JP" smtClean="0"/>
              <a:t>flowchart</a:t>
            </a:r>
            <a:r>
              <a:rPr lang="ja-JP" altLang="en-US" smtClean="0"/>
              <a:t>をおこしました。</a:t>
            </a:r>
            <a:endParaRPr lang="en-US" altLang="ja-JP" smtClean="0"/>
          </a:p>
          <a:p>
            <a:r>
              <a:rPr kumimoji="1" lang="ja-JP" altLang="en-US" smtClean="0"/>
              <a:t>では、この</a:t>
            </a:r>
            <a:r>
              <a:rPr kumimoji="1" lang="en-US" altLang="ja-JP" smtClean="0"/>
              <a:t>flowchart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program</a:t>
            </a:r>
            <a:r>
              <a:rPr kumimoji="1" lang="ja-JP" altLang="en-US" smtClean="0"/>
              <a:t>に</a:t>
            </a:r>
            <a:r>
              <a:rPr kumimoji="1" lang="en-US" altLang="ja-JP" smtClean="0"/>
              <a:t>coating</a:t>
            </a:r>
            <a:r>
              <a:rPr kumimoji="1" lang="ja-JP" altLang="en-US" smtClean="0"/>
              <a:t>しましょう。</a:t>
            </a:r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968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568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Game</a:t>
            </a:r>
            <a:r>
              <a:rPr kumimoji="1" lang="ja-JP" altLang="en-US" smtClean="0"/>
              <a:t>に導入する</a:t>
            </a:r>
            <a:r>
              <a:rPr kumimoji="1" lang="en-US" altLang="ja-JP" smtClean="0"/>
              <a:t>1</a:t>
            </a:r>
          </a:p>
          <a:p>
            <a:r>
              <a:rPr lang="ja-JP" altLang="en-US" smtClean="0"/>
              <a:t>　</a:t>
            </a:r>
            <a:r>
              <a:rPr lang="ja-JP" altLang="en-US" smtClean="0"/>
              <a:t>少し</a:t>
            </a:r>
            <a:r>
              <a:rPr lang="ja-JP" altLang="en-US" smtClean="0"/>
              <a:t>やっていましたが、</a:t>
            </a:r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33" y="1897459"/>
            <a:ext cx="3845871" cy="4835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00" y="0"/>
            <a:ext cx="5321300" cy="6848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>
          <a:xfrm>
            <a:off x="140733" y="1528127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ObjMain.cpp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8052888" y="6363652"/>
            <a:ext cx="139493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/>
              <a:t>ObjMain.cpp</a:t>
            </a: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8030894" y="4114800"/>
            <a:ext cx="1765408" cy="88742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9796302" y="3928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Node</a:t>
            </a:r>
            <a:r>
              <a:rPr kumimoji="1" lang="ja-JP" altLang="en-US" smtClean="0"/>
              <a:t>情報の更新</a:t>
            </a:r>
            <a:endParaRPr kumimoji="1" lang="ja-JP" altLang="en-US"/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6992511" y="5791200"/>
            <a:ext cx="2803791" cy="45696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9796302" y="5600700"/>
            <a:ext cx="2350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検索済み</a:t>
            </a:r>
            <a:r>
              <a:rPr lang="en-US" altLang="ja-JP" smtClean="0"/>
              <a:t>Data</a:t>
            </a:r>
            <a:r>
              <a:rPr lang="ja-JP" altLang="en-US" smtClean="0"/>
              <a:t>は</a:t>
            </a:r>
            <a:r>
              <a:rPr kumimoji="1" lang="en-US" altLang="ja-JP" smtClean="0"/>
              <a:t>Buffer</a:t>
            </a:r>
          </a:p>
          <a:p>
            <a:r>
              <a:rPr lang="ja-JP" altLang="en-US" smtClean="0"/>
              <a:t>情報</a:t>
            </a:r>
            <a:r>
              <a:rPr lang="en-US" altLang="ja-JP" smtClean="0"/>
              <a:t>999</a:t>
            </a:r>
            <a:r>
              <a:rPr lang="ja-JP" altLang="en-US" smtClean="0"/>
              <a:t>で上書き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05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33" y="775732"/>
            <a:ext cx="8473290" cy="5959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>
          <a:xfrm>
            <a:off x="0" y="0"/>
            <a:ext cx="207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Game</a:t>
            </a:r>
            <a:r>
              <a:rPr lang="ja-JP" altLang="en-US"/>
              <a:t>に導入</a:t>
            </a:r>
            <a:r>
              <a:rPr lang="ja-JP" altLang="en-US" smtClean="0"/>
              <a:t>する</a:t>
            </a:r>
            <a:r>
              <a:rPr lang="en-US" altLang="ja-JP" smtClean="0"/>
              <a:t>2</a:t>
            </a:r>
            <a:endParaRPr lang="en-US" altLang="ja-JP"/>
          </a:p>
        </p:txBody>
      </p:sp>
      <p:sp>
        <p:nvSpPr>
          <p:cNvPr id="6" name="正方形/長方形 5"/>
          <p:cNvSpPr/>
          <p:nvPr/>
        </p:nvSpPr>
        <p:spPr>
          <a:xfrm>
            <a:off x="0" y="406400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ObjMain.cpp</a:t>
            </a: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5600700" y="4572000"/>
            <a:ext cx="3154056" cy="3810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8754756" y="4387334"/>
            <a:ext cx="3256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ここから</a:t>
            </a:r>
            <a:r>
              <a:rPr lang="en-US" altLang="ja-JP"/>
              <a:t>Dijkstra‘s </a:t>
            </a:r>
            <a:r>
              <a:rPr lang="en-US" altLang="ja-JP" smtClean="0"/>
              <a:t>Algorithm</a:t>
            </a:r>
            <a:r>
              <a:rPr lang="ja-JP" altLang="en-US" smtClean="0"/>
              <a:t>部分</a:t>
            </a:r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5689600" y="3631168"/>
            <a:ext cx="3154056" cy="3810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8843656" y="3432303"/>
            <a:ext cx="3342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Goal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buffer</a:t>
            </a:r>
            <a:r>
              <a:rPr lang="ja-JP" altLang="en-US" smtClean="0"/>
              <a:t>と距離を入れる配列</a:t>
            </a:r>
            <a:endParaRPr lang="en-US" altLang="ja-JP" smtClean="0"/>
          </a:p>
          <a:p>
            <a:r>
              <a:rPr kumimoji="1" lang="ja-JP" altLang="en-US" smtClean="0"/>
              <a:t>に設定</a:t>
            </a:r>
            <a:endParaRPr kumimoji="1"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4559300" y="2483366"/>
            <a:ext cx="4284356" cy="75410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8843656" y="2286000"/>
            <a:ext cx="164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O</a:t>
            </a:r>
            <a:r>
              <a:rPr kumimoji="1" lang="en-US" altLang="ja-JP" smtClean="0"/>
              <a:t>verFlowCheck</a:t>
            </a:r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098800" y="2006883"/>
            <a:ext cx="5655956" cy="96731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843656" y="1816100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Buffer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-1</a:t>
            </a:r>
            <a:r>
              <a:rPr kumimoji="1" lang="ja-JP" altLang="en-US" smtClean="0"/>
              <a:t>で埋める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348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" y="458787"/>
            <a:ext cx="5141158" cy="62722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>
          <a:xfrm>
            <a:off x="0" y="0"/>
            <a:ext cx="207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Game</a:t>
            </a:r>
            <a:r>
              <a:rPr lang="ja-JP" altLang="en-US"/>
              <a:t>に導入</a:t>
            </a:r>
            <a:r>
              <a:rPr lang="ja-JP" altLang="en-US" smtClean="0"/>
              <a:t>する</a:t>
            </a:r>
            <a:r>
              <a:rPr lang="en-US" altLang="ja-JP" smtClean="0"/>
              <a:t>3</a:t>
            </a:r>
            <a:endParaRPr lang="en-US" altLang="ja-JP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205" y="814387"/>
            <a:ext cx="5907010" cy="35512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正方形/長方形 6"/>
          <p:cNvSpPr/>
          <p:nvPr/>
        </p:nvSpPr>
        <p:spPr>
          <a:xfrm>
            <a:off x="3749399" y="6247368"/>
            <a:ext cx="139493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/>
              <a:t>ObjMain.cpp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5760205" y="382587"/>
            <a:ext cx="1325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ObjChar.cpp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473700" y="4813300"/>
            <a:ext cx="6496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B</a:t>
            </a:r>
            <a:r>
              <a:rPr lang="en-US" altLang="ja-JP" smtClean="0"/>
              <a:t>lock</a:t>
            </a:r>
            <a:r>
              <a:rPr lang="ja-JP" altLang="en-US" smtClean="0"/>
              <a:t>に５つ以上繋がっていると、</a:t>
            </a:r>
            <a:r>
              <a:rPr lang="en-US" altLang="ja-JP" smtClean="0"/>
              <a:t>CharacterBlock</a:t>
            </a:r>
            <a:r>
              <a:rPr lang="ja-JP" altLang="en-US" smtClean="0"/>
              <a:t>の</a:t>
            </a:r>
            <a:r>
              <a:rPr lang="en-US" altLang="ja-JP" smtClean="0"/>
              <a:t>ID</a:t>
            </a:r>
            <a:r>
              <a:rPr lang="ja-JP" altLang="en-US" smtClean="0"/>
              <a:t>を持つ</a:t>
            </a:r>
            <a:r>
              <a:rPr lang="en-US" altLang="ja-JP" smtClean="0"/>
              <a:t>Map</a:t>
            </a:r>
            <a:r>
              <a:rPr lang="ja-JP" altLang="en-US" smtClean="0"/>
              <a:t>の</a:t>
            </a:r>
            <a:endParaRPr lang="en-US" altLang="ja-JP" smtClean="0"/>
          </a:p>
          <a:p>
            <a:r>
              <a:rPr lang="ja-JP" altLang="en-US"/>
              <a:t>要素</a:t>
            </a:r>
            <a:r>
              <a:rPr lang="ja-JP" altLang="en-US" smtClean="0"/>
              <a:t>が</a:t>
            </a:r>
            <a:r>
              <a:rPr lang="en-US" altLang="ja-JP" smtClean="0"/>
              <a:t>0</a:t>
            </a:r>
            <a:r>
              <a:rPr lang="ja-JP" altLang="en-US" smtClean="0"/>
              <a:t>（</a:t>
            </a:r>
            <a:r>
              <a:rPr lang="en-US" altLang="ja-JP" smtClean="0"/>
              <a:t>block</a:t>
            </a:r>
            <a:r>
              <a:rPr lang="ja-JP" altLang="en-US" smtClean="0"/>
              <a:t>無し）にします。</a:t>
            </a:r>
            <a:endParaRPr lang="en-US" altLang="ja-JP" smtClean="0"/>
          </a:p>
          <a:p>
            <a:r>
              <a:rPr lang="en-US" altLang="ja-JP" smtClean="0"/>
              <a:t>ObjChar</a:t>
            </a:r>
            <a:r>
              <a:rPr lang="ja-JP" altLang="en-US" smtClean="0"/>
              <a:t>の停止</a:t>
            </a:r>
            <a:r>
              <a:rPr lang="en-US" altLang="ja-JP" smtClean="0"/>
              <a:t>Action</a:t>
            </a:r>
            <a:r>
              <a:rPr lang="ja-JP" altLang="en-US" smtClean="0"/>
              <a:t>では、</a:t>
            </a:r>
            <a:r>
              <a:rPr lang="en-US" altLang="ja-JP" smtClean="0"/>
              <a:t>Map</a:t>
            </a:r>
            <a:r>
              <a:rPr lang="ja-JP" altLang="en-US" smtClean="0"/>
              <a:t>の中身が</a:t>
            </a:r>
            <a:r>
              <a:rPr lang="en-US" altLang="ja-JP" smtClean="0"/>
              <a:t>0</a:t>
            </a:r>
            <a:r>
              <a:rPr lang="ja-JP" altLang="en-US" smtClean="0"/>
              <a:t>になっていれば</a:t>
            </a:r>
            <a:r>
              <a:rPr lang="en-US" altLang="ja-JP" smtClean="0"/>
              <a:t>object</a:t>
            </a:r>
          </a:p>
          <a:p>
            <a:r>
              <a:rPr lang="ja-JP" altLang="en-US" smtClean="0"/>
              <a:t>を破棄するようにしています。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905838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12" y="742950"/>
            <a:ext cx="7580068" cy="5657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>
          <a:xfrm>
            <a:off x="201612" y="373618"/>
            <a:ext cx="1175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ObjMain</a:t>
            </a:r>
            <a:r>
              <a:rPr lang="ja-JP" altLang="en-US" smtClean="0"/>
              <a:t>.</a:t>
            </a:r>
            <a:r>
              <a:rPr lang="en-US" altLang="ja-JP" smtClean="0"/>
              <a:t>h</a:t>
            </a:r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207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Game</a:t>
            </a:r>
            <a:r>
              <a:rPr lang="ja-JP" altLang="en-US"/>
              <a:t>に導入</a:t>
            </a:r>
            <a:r>
              <a:rPr lang="ja-JP" altLang="en-US" smtClean="0"/>
              <a:t>する</a:t>
            </a:r>
            <a:r>
              <a:rPr lang="en-US" altLang="ja-JP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8876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・定数化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37" y="717550"/>
            <a:ext cx="3111622" cy="1949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136239" y="369332"/>
            <a:ext cx="1175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ObjMain.h</a:t>
            </a: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1722905" y="1295400"/>
            <a:ext cx="82143" cy="39687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600200" y="926068"/>
            <a:ext cx="6463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</a:t>
            </a:r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494" y="717550"/>
            <a:ext cx="5344182" cy="1949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正方形/長方形 11"/>
          <p:cNvSpPr/>
          <p:nvPr/>
        </p:nvSpPr>
        <p:spPr>
          <a:xfrm>
            <a:off x="3597494" y="369332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ObjMain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7861300" y="1166178"/>
            <a:ext cx="279402" cy="12922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8140700" y="757198"/>
            <a:ext cx="6463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/>
              <a:t>更新</a:t>
            </a:r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236" y="2875518"/>
            <a:ext cx="3111623" cy="134422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直線矢印コネクタ 16"/>
          <p:cNvCxnSpPr/>
          <p:nvPr/>
        </p:nvCxnSpPr>
        <p:spPr>
          <a:xfrm flipH="1">
            <a:off x="1681834" y="3154362"/>
            <a:ext cx="241531" cy="16299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923365" y="2875518"/>
            <a:ext cx="6463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</a:t>
            </a:r>
            <a:endParaRPr kumimoji="1" lang="ja-JP" altLang="en-US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7494" y="2875518"/>
            <a:ext cx="2995334" cy="143526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1" name="直線矢印コネクタ 20"/>
          <p:cNvCxnSpPr/>
          <p:nvPr/>
        </p:nvCxnSpPr>
        <p:spPr>
          <a:xfrm flipH="1">
            <a:off x="5638801" y="3060184"/>
            <a:ext cx="791162" cy="9417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6429963" y="2875518"/>
            <a:ext cx="6463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/>
              <a:t>更新</a:t>
            </a:r>
            <a:endParaRPr kumimoji="1" lang="ja-JP" altLang="en-US"/>
          </a:p>
        </p:txBody>
      </p:sp>
      <p:cxnSp>
        <p:nvCxnSpPr>
          <p:cNvPr id="24" name="直線矢印コネクタ 23"/>
          <p:cNvCxnSpPr/>
          <p:nvPr/>
        </p:nvCxnSpPr>
        <p:spPr>
          <a:xfrm flipH="1">
            <a:off x="5473701" y="4077182"/>
            <a:ext cx="791162" cy="9417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6264863" y="3892516"/>
            <a:ext cx="6463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/>
              <a:t>更新</a:t>
            </a:r>
            <a:endParaRPr kumimoji="1" lang="ja-JP" altLang="en-US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7757" y="4473982"/>
            <a:ext cx="6063264" cy="223161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8" name="直線矢印コネクタ 27"/>
          <p:cNvCxnSpPr>
            <a:stCxn id="29" idx="1"/>
          </p:cNvCxnSpPr>
          <p:nvPr/>
        </p:nvCxnSpPr>
        <p:spPr>
          <a:xfrm flipH="1">
            <a:off x="8140700" y="4219739"/>
            <a:ext cx="477810" cy="34275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8618510" y="4035073"/>
            <a:ext cx="6463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/>
              <a:t>更新</a:t>
            </a:r>
            <a:endParaRPr kumimoji="1" lang="ja-JP" altLang="en-US"/>
          </a:p>
        </p:txBody>
      </p:sp>
      <p:cxnSp>
        <p:nvCxnSpPr>
          <p:cNvPr id="32" name="直線矢印コネクタ 31"/>
          <p:cNvCxnSpPr>
            <a:stCxn id="33" idx="1"/>
          </p:cNvCxnSpPr>
          <p:nvPr/>
        </p:nvCxnSpPr>
        <p:spPr>
          <a:xfrm flipH="1">
            <a:off x="8280401" y="4802333"/>
            <a:ext cx="506630" cy="5951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8787031" y="4617667"/>
            <a:ext cx="6463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更新</a:t>
            </a:r>
            <a:endParaRPr kumimoji="1" lang="ja-JP" altLang="en-US"/>
          </a:p>
        </p:txBody>
      </p:sp>
      <p:cxnSp>
        <p:nvCxnSpPr>
          <p:cNvPr id="35" name="直線矢印コネクタ 34"/>
          <p:cNvCxnSpPr>
            <a:stCxn id="36" idx="1"/>
          </p:cNvCxnSpPr>
          <p:nvPr/>
        </p:nvCxnSpPr>
        <p:spPr>
          <a:xfrm flipH="1">
            <a:off x="6708339" y="6215014"/>
            <a:ext cx="506630" cy="5951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7214969" y="6030348"/>
            <a:ext cx="6463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更新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398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781050"/>
            <a:ext cx="7298924" cy="58610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直線矢印コネクタ 4"/>
          <p:cNvCxnSpPr/>
          <p:nvPr/>
        </p:nvCxnSpPr>
        <p:spPr>
          <a:xfrm flipH="1">
            <a:off x="2336800" y="1915478"/>
            <a:ext cx="279402" cy="12922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2616200" y="1506498"/>
            <a:ext cx="6463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/>
              <a:t>更新</a:t>
            </a:r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4279589" y="2044700"/>
            <a:ext cx="279400" cy="2286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4558989" y="1735098"/>
            <a:ext cx="6463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/>
              <a:t>更新</a:t>
            </a:r>
            <a:endParaRPr kumimoji="1" lang="ja-JP" altLang="en-US"/>
          </a:p>
        </p:txBody>
      </p:sp>
      <p:cxnSp>
        <p:nvCxnSpPr>
          <p:cNvPr id="9" name="直線矢印コネクタ 8"/>
          <p:cNvCxnSpPr>
            <a:stCxn id="10" idx="1"/>
          </p:cNvCxnSpPr>
          <p:nvPr/>
        </p:nvCxnSpPr>
        <p:spPr>
          <a:xfrm flipH="1">
            <a:off x="2806700" y="5907564"/>
            <a:ext cx="279400" cy="35353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086100" y="5722898"/>
            <a:ext cx="6463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/>
              <a:t>更新</a:t>
            </a:r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28587" y="411718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ObjMain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0" y="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・定数化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548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-15981" y="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・定数化</a:t>
            </a:r>
            <a:endParaRPr kumimoji="1" lang="en-US" altLang="ja-JP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37" y="705249"/>
            <a:ext cx="3671928" cy="11223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4621230" y="431722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ObjMain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2338087" y="936984"/>
            <a:ext cx="82143" cy="39687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2224065" y="730649"/>
            <a:ext cx="6463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</a:t>
            </a:r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670" y="730649"/>
            <a:ext cx="5312329" cy="55003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286035" y="369332"/>
            <a:ext cx="1175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ObjMain.h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8407089" y="2881712"/>
            <a:ext cx="279400" cy="2286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8686489" y="2572110"/>
            <a:ext cx="6463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/>
              <a:t>更新</a:t>
            </a:r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 flipH="1">
            <a:off x="9053420" y="5421712"/>
            <a:ext cx="279400" cy="2286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9332820" y="5112110"/>
            <a:ext cx="6463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/>
              <a:t>更新</a:t>
            </a:r>
            <a:endParaRPr kumimoji="1" lang="ja-JP" altLang="en-US"/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7213289" y="4126312"/>
            <a:ext cx="279400" cy="2286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7492689" y="3816710"/>
            <a:ext cx="6463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/>
              <a:t>更新</a:t>
            </a:r>
            <a:endParaRPr kumimoji="1"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8686489" y="4981731"/>
            <a:ext cx="366931" cy="31504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9053420" y="4672129"/>
            <a:ext cx="6463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更新</a:t>
            </a:r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6242552"/>
            <a:ext cx="906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ある程度、定数化が進めば非常に見やすくなりましたね。もう一度</a:t>
            </a:r>
            <a:r>
              <a:rPr lang="en-US" altLang="ja-JP" smtClean="0"/>
              <a:t>SauceCode</a:t>
            </a:r>
            <a:r>
              <a:rPr lang="ja-JP" altLang="en-US" smtClean="0"/>
              <a:t>見てみましょう。</a:t>
            </a:r>
            <a:endParaRPr lang="en-US" altLang="ja-JP" smtClean="0"/>
          </a:p>
          <a:p>
            <a:r>
              <a:rPr lang="en-US" altLang="ja-JP"/>
              <a:t>Block</a:t>
            </a:r>
            <a:r>
              <a:rPr lang="ja-JP" altLang="en-US" smtClean="0"/>
              <a:t>がうまく消えたら成功です。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29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0"/>
            <a:ext cx="10350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/>
              <a:t>Puzzle</a:t>
            </a:r>
            <a:r>
              <a:rPr kumimoji="1" lang="ja-JP" altLang="en-US" smtClean="0"/>
              <a:t>を消す部分を探すのがなかなか難しい</a:t>
            </a:r>
            <a:endParaRPr kumimoji="1" lang="en-US" altLang="ja-JP" smtClean="0"/>
          </a:p>
          <a:p>
            <a:r>
              <a:rPr lang="ja-JP" altLang="en-US" smtClean="0"/>
              <a:t>たとえば、図のような場合見た時、</a:t>
            </a:r>
            <a:r>
              <a:rPr lang="en-US" altLang="ja-JP" smtClean="0">
                <a:solidFill>
                  <a:srgbClr val="FF0000"/>
                </a:solidFill>
              </a:rPr>
              <a:t>A</a:t>
            </a:r>
            <a:r>
              <a:rPr lang="ja-JP" altLang="en-US" smtClean="0">
                <a:solidFill>
                  <a:srgbClr val="FF0000"/>
                </a:solidFill>
              </a:rPr>
              <a:t>が５つ以上繋がっているかどうか、人間からすればすぐにわかります。</a:t>
            </a:r>
            <a:endParaRPr lang="en-US" altLang="ja-JP" smtClean="0">
              <a:solidFill>
                <a:srgbClr val="FF0000"/>
              </a:solidFill>
            </a:endParaRPr>
          </a:p>
          <a:p>
            <a:r>
              <a:rPr kumimoji="1" lang="ja-JP" altLang="en-US" smtClean="0"/>
              <a:t>しかし、</a:t>
            </a:r>
            <a:r>
              <a:rPr lang="en-US" altLang="ja-JP" smtClean="0"/>
              <a:t>program</a:t>
            </a:r>
            <a:r>
              <a:rPr lang="ja-JP" altLang="en-US" smtClean="0"/>
              <a:t>で考えて見ると案外答えが出てきません。</a:t>
            </a:r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66700" y="1066800"/>
            <a:ext cx="787400" cy="7747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B</a:t>
            </a:r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66700" y="2006600"/>
            <a:ext cx="787400" cy="77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A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231900" y="1066800"/>
            <a:ext cx="787400" cy="7747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B</a:t>
            </a:r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92100" y="2945368"/>
            <a:ext cx="787400" cy="77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A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257300" y="2018268"/>
            <a:ext cx="787400" cy="7747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B</a:t>
            </a:r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260600" y="1066800"/>
            <a:ext cx="787400" cy="7747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B</a:t>
            </a:r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260600" y="2006600"/>
            <a:ext cx="787400" cy="77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A</a:t>
            </a:r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257300" y="2945368"/>
            <a:ext cx="787400" cy="77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A</a:t>
            </a:r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2222500" y="2945368"/>
            <a:ext cx="787400" cy="77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A</a:t>
            </a:r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187700" y="2945368"/>
            <a:ext cx="787400" cy="77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A</a:t>
            </a:r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4330700" y="2426215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5156200" y="1066800"/>
            <a:ext cx="787400" cy="7747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B</a:t>
            </a:r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5156200" y="2006600"/>
            <a:ext cx="787400" cy="77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A</a:t>
            </a:r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6121400" y="1066800"/>
            <a:ext cx="787400" cy="7747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B</a:t>
            </a:r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5181600" y="2945368"/>
            <a:ext cx="787400" cy="77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A</a:t>
            </a:r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146800" y="2018268"/>
            <a:ext cx="787400" cy="7747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B</a:t>
            </a:r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7150100" y="1066800"/>
            <a:ext cx="787400" cy="7747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B</a:t>
            </a:r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7150100" y="2006600"/>
            <a:ext cx="787400" cy="77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A</a:t>
            </a:r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6146800" y="2945368"/>
            <a:ext cx="787400" cy="77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A</a:t>
            </a:r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7112000" y="2945368"/>
            <a:ext cx="787400" cy="77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A</a:t>
            </a:r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8077200" y="2945368"/>
            <a:ext cx="787400" cy="77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A</a:t>
            </a:r>
            <a:endParaRPr kumimoji="1" lang="ja-JP" altLang="en-US"/>
          </a:p>
        </p:txBody>
      </p:sp>
      <p:cxnSp>
        <p:nvCxnSpPr>
          <p:cNvPr id="30" name="直線コネクタ 29"/>
          <p:cNvCxnSpPr>
            <a:stCxn id="18" idx="2"/>
            <a:endCxn id="19" idx="0"/>
          </p:cNvCxnSpPr>
          <p:nvPr/>
        </p:nvCxnSpPr>
        <p:spPr>
          <a:xfrm>
            <a:off x="5549900" y="1841500"/>
            <a:ext cx="0" cy="1651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19" idx="2"/>
            <a:endCxn id="21" idx="0"/>
          </p:cNvCxnSpPr>
          <p:nvPr/>
        </p:nvCxnSpPr>
        <p:spPr>
          <a:xfrm>
            <a:off x="5549900" y="2781300"/>
            <a:ext cx="25400" cy="1640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24" idx="0"/>
            <a:endCxn id="23" idx="2"/>
          </p:cNvCxnSpPr>
          <p:nvPr/>
        </p:nvCxnSpPr>
        <p:spPr>
          <a:xfrm flipV="1">
            <a:off x="7543800" y="1841500"/>
            <a:ext cx="0" cy="1651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22" idx="1"/>
            <a:endCxn id="19" idx="3"/>
          </p:cNvCxnSpPr>
          <p:nvPr/>
        </p:nvCxnSpPr>
        <p:spPr>
          <a:xfrm flipH="1" flipV="1">
            <a:off x="5943600" y="2393950"/>
            <a:ext cx="203200" cy="116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18" idx="3"/>
            <a:endCxn id="20" idx="1"/>
          </p:cNvCxnSpPr>
          <p:nvPr/>
        </p:nvCxnSpPr>
        <p:spPr>
          <a:xfrm>
            <a:off x="5943600" y="1454150"/>
            <a:ext cx="17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20" idx="3"/>
            <a:endCxn id="23" idx="1"/>
          </p:cNvCxnSpPr>
          <p:nvPr/>
        </p:nvCxnSpPr>
        <p:spPr>
          <a:xfrm>
            <a:off x="6908800" y="1454150"/>
            <a:ext cx="2413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20" idx="2"/>
            <a:endCxn id="22" idx="0"/>
          </p:cNvCxnSpPr>
          <p:nvPr/>
        </p:nvCxnSpPr>
        <p:spPr>
          <a:xfrm>
            <a:off x="6515100" y="1841500"/>
            <a:ext cx="25400" cy="1767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22" idx="2"/>
            <a:endCxn id="25" idx="0"/>
          </p:cNvCxnSpPr>
          <p:nvPr/>
        </p:nvCxnSpPr>
        <p:spPr>
          <a:xfrm>
            <a:off x="6540500" y="2792968"/>
            <a:ext cx="0" cy="15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25" idx="3"/>
            <a:endCxn id="26" idx="1"/>
          </p:cNvCxnSpPr>
          <p:nvPr/>
        </p:nvCxnSpPr>
        <p:spPr>
          <a:xfrm>
            <a:off x="6934200" y="3332718"/>
            <a:ext cx="17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V="1">
            <a:off x="7531100" y="2792968"/>
            <a:ext cx="0" cy="1651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25" idx="1"/>
          </p:cNvCxnSpPr>
          <p:nvPr/>
        </p:nvCxnSpPr>
        <p:spPr>
          <a:xfrm flipH="1" flipV="1">
            <a:off x="5943600" y="3320018"/>
            <a:ext cx="203200" cy="127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7899400" y="3332718"/>
            <a:ext cx="17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H="1" flipV="1">
            <a:off x="6934200" y="2414547"/>
            <a:ext cx="203200" cy="116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219390" y="3863538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直観的にはすぐわかる</a:t>
            </a:r>
            <a:endParaRPr kumimoji="1" lang="ja-JP" altLang="en-US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5175455" y="3863538"/>
            <a:ext cx="6684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Program</a:t>
            </a:r>
            <a:r>
              <a:rPr lang="ja-JP" altLang="en-US" smtClean="0"/>
              <a:t>で</a:t>
            </a:r>
            <a:r>
              <a:rPr lang="ja-JP" altLang="en-US"/>
              <a:t>の</a:t>
            </a:r>
            <a:r>
              <a:rPr lang="ja-JP" altLang="en-US" smtClean="0"/>
              <a:t>検索の場合、</a:t>
            </a:r>
            <a:r>
              <a:rPr kumimoji="1" lang="ja-JP" altLang="en-US" smtClean="0"/>
              <a:t>上下左右の検索方向に一つ一つ要素を</a:t>
            </a:r>
            <a:endParaRPr kumimoji="1" lang="en-US" altLang="ja-JP" smtClean="0"/>
          </a:p>
          <a:p>
            <a:r>
              <a:rPr kumimoji="1" lang="ja-JP" altLang="en-US" smtClean="0"/>
              <a:t>調べる事なので、このようなクネクネ曲がって検索だと難しい</a:t>
            </a:r>
            <a:endParaRPr kumimoji="1" lang="en-US" altLang="ja-JP" smtClean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92100" y="4991100"/>
            <a:ext cx="1115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そんな時は、先人達の英知です。昔の人もこのような事を考えていました。そして</a:t>
            </a:r>
            <a:r>
              <a:rPr lang="en-US" altLang="ja-JP" smtClean="0"/>
              <a:t>Algorithm</a:t>
            </a:r>
            <a:r>
              <a:rPr kumimoji="1" lang="ja-JP" altLang="en-US" smtClean="0"/>
              <a:t>を考え付いています。</a:t>
            </a:r>
            <a:endParaRPr kumimoji="1" lang="en-US" altLang="ja-JP" smtClean="0"/>
          </a:p>
          <a:p>
            <a:r>
              <a:rPr lang="ja-JP" altLang="en-US" smtClean="0"/>
              <a:t>今回は</a:t>
            </a:r>
            <a:r>
              <a:rPr lang="en-US" altLang="ja-JP" smtClean="0"/>
              <a:t>Dijkstra‘s Algorithm</a:t>
            </a:r>
            <a:r>
              <a:rPr lang="ja-JP" altLang="en-US" smtClean="0"/>
              <a:t>用いて答えを求めましょう。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47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04554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mtClean="0"/>
              <a:t>・</a:t>
            </a:r>
            <a:r>
              <a:rPr lang="en-US" altLang="ja-JP" smtClean="0"/>
              <a:t>Dijkstra‘s Algorithm</a:t>
            </a:r>
            <a:endParaRPr lang="en-US" altLang="ja-JP"/>
          </a:p>
          <a:p>
            <a:r>
              <a:rPr lang="ja-JP" altLang="en-US" smtClean="0"/>
              <a:t>　最短</a:t>
            </a:r>
            <a:r>
              <a:rPr lang="ja-JP" altLang="en-US"/>
              <a:t>経路問題を効率的に</a:t>
            </a:r>
            <a:r>
              <a:rPr lang="ja-JP" altLang="en-US" smtClean="0"/>
              <a:t>解く</a:t>
            </a:r>
            <a:r>
              <a:rPr lang="en-US" altLang="ja-JP" smtClean="0"/>
              <a:t>Graph</a:t>
            </a:r>
            <a:r>
              <a:rPr lang="ja-JP" altLang="en-US" smtClean="0"/>
              <a:t>理論</a:t>
            </a:r>
            <a:r>
              <a:rPr lang="ja-JP" altLang="en-US"/>
              <a:t>に</a:t>
            </a:r>
            <a:r>
              <a:rPr lang="ja-JP" altLang="en-US" smtClean="0"/>
              <a:t>おける</a:t>
            </a:r>
            <a:r>
              <a:rPr lang="en-US" altLang="ja-JP"/>
              <a:t>algorithm</a:t>
            </a:r>
            <a:r>
              <a:rPr lang="ja-JP" altLang="en-US" smtClean="0"/>
              <a:t>です</a:t>
            </a:r>
            <a:r>
              <a:rPr lang="ja-JP" altLang="en-US"/>
              <a:t>。 </a:t>
            </a:r>
            <a:r>
              <a:rPr lang="en-US" altLang="ja-JP" smtClean="0"/>
              <a:t>StartNode</a:t>
            </a:r>
            <a:r>
              <a:rPr lang="ja-JP" altLang="en-US" smtClean="0"/>
              <a:t>から</a:t>
            </a:r>
            <a:r>
              <a:rPr lang="en-US" altLang="ja-JP" smtClean="0"/>
              <a:t>GoalNod</a:t>
            </a:r>
            <a:r>
              <a:rPr lang="en-US" altLang="ja-JP"/>
              <a:t>e</a:t>
            </a:r>
            <a:r>
              <a:rPr lang="ja-JP" altLang="en-US" smtClean="0"/>
              <a:t>までの</a:t>
            </a:r>
            <a:r>
              <a:rPr lang="ja-JP" altLang="en-US"/>
              <a:t>最短</a:t>
            </a:r>
            <a:r>
              <a:rPr lang="ja-JP" altLang="en-US" smtClean="0"/>
              <a:t>距離</a:t>
            </a:r>
            <a:endParaRPr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と</a:t>
            </a:r>
            <a:r>
              <a:rPr lang="ja-JP" altLang="en-US"/>
              <a:t>その経路を求めることができます</a:t>
            </a:r>
            <a:r>
              <a:rPr lang="ja-JP" altLang="en-US" smtClean="0"/>
              <a:t>。また、</a:t>
            </a:r>
            <a:r>
              <a:rPr lang="en-US" altLang="ja-JP"/>
              <a:t>Node</a:t>
            </a:r>
            <a:r>
              <a:rPr lang="ja-JP" altLang="en-US"/>
              <a:t>とは、中継点、分岐点、端末のことである。</a:t>
            </a:r>
          </a:p>
          <a:p>
            <a:endParaRPr lang="en-US" altLang="ja-JP" smtClean="0"/>
          </a:p>
        </p:txBody>
      </p:sp>
      <p:sp>
        <p:nvSpPr>
          <p:cNvPr id="7" name="円/楕円 6"/>
          <p:cNvSpPr/>
          <p:nvPr/>
        </p:nvSpPr>
        <p:spPr>
          <a:xfrm>
            <a:off x="825500" y="1676400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A</a:t>
            </a:r>
            <a:endParaRPr kumimoji="1" lang="ja-JP" altLang="en-US"/>
          </a:p>
        </p:txBody>
      </p:sp>
      <p:cxnSp>
        <p:nvCxnSpPr>
          <p:cNvPr id="9" name="直線コネクタ 8"/>
          <p:cNvCxnSpPr>
            <a:stCxn id="7" idx="6"/>
          </p:cNvCxnSpPr>
          <p:nvPr/>
        </p:nvCxnSpPr>
        <p:spPr>
          <a:xfrm>
            <a:off x="1447800" y="2006600"/>
            <a:ext cx="10033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/>
        </p:nvSpPr>
        <p:spPr>
          <a:xfrm>
            <a:off x="2451100" y="1676400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B</a:t>
            </a:r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1828800" y="2482671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C</a:t>
            </a:r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3498850" y="1438364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D</a:t>
            </a:r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2832100" y="2812871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E</a:t>
            </a:r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3838575" y="2349499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F</a:t>
            </a:r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4591050" y="1568450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G</a:t>
            </a:r>
            <a:endParaRPr kumimoji="1" lang="ja-JP" altLang="en-US"/>
          </a:p>
        </p:txBody>
      </p:sp>
      <p:cxnSp>
        <p:nvCxnSpPr>
          <p:cNvPr id="16" name="直線コネクタ 15"/>
          <p:cNvCxnSpPr>
            <a:endCxn id="11" idx="1"/>
          </p:cNvCxnSpPr>
          <p:nvPr/>
        </p:nvCxnSpPr>
        <p:spPr>
          <a:xfrm>
            <a:off x="1447800" y="2006600"/>
            <a:ext cx="472134" cy="572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endCxn id="13" idx="2"/>
          </p:cNvCxnSpPr>
          <p:nvPr/>
        </p:nvCxnSpPr>
        <p:spPr>
          <a:xfrm>
            <a:off x="2398713" y="3002550"/>
            <a:ext cx="433387" cy="1405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endCxn id="14" idx="1"/>
          </p:cNvCxnSpPr>
          <p:nvPr/>
        </p:nvCxnSpPr>
        <p:spPr>
          <a:xfrm>
            <a:off x="3072283" y="2002051"/>
            <a:ext cx="857426" cy="4441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endCxn id="14" idx="2"/>
          </p:cNvCxnSpPr>
          <p:nvPr/>
        </p:nvCxnSpPr>
        <p:spPr>
          <a:xfrm flipV="1">
            <a:off x="3421063" y="2679699"/>
            <a:ext cx="417512" cy="5106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2" idx="5"/>
            <a:endCxn id="14" idx="0"/>
          </p:cNvCxnSpPr>
          <p:nvPr/>
        </p:nvCxnSpPr>
        <p:spPr>
          <a:xfrm>
            <a:off x="4030016" y="2002051"/>
            <a:ext cx="119709" cy="3474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5" idx="2"/>
          </p:cNvCxnSpPr>
          <p:nvPr/>
        </p:nvCxnSpPr>
        <p:spPr>
          <a:xfrm>
            <a:off x="4121150" y="1768564"/>
            <a:ext cx="469900" cy="130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10" idx="7"/>
            <a:endCxn id="12" idx="2"/>
          </p:cNvCxnSpPr>
          <p:nvPr/>
        </p:nvCxnSpPr>
        <p:spPr>
          <a:xfrm flipV="1">
            <a:off x="2982266" y="1768564"/>
            <a:ext cx="516584" cy="45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5848350" y="2028480"/>
            <a:ext cx="5745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</a:t>
            </a:r>
            <a:r>
              <a:rPr kumimoji="1" lang="ja-JP" altLang="en-US" smtClean="0"/>
              <a:t>が</a:t>
            </a:r>
            <a:r>
              <a:rPr kumimoji="1" lang="en-US" altLang="ja-JP" smtClean="0"/>
              <a:t>GoalNode</a:t>
            </a:r>
            <a:r>
              <a:rPr lang="ja-JP" altLang="en-US" smtClean="0"/>
              <a:t>の時、</a:t>
            </a:r>
            <a:r>
              <a:rPr lang="en-US" altLang="ja-JP" smtClean="0"/>
              <a:t>B</a:t>
            </a:r>
            <a:r>
              <a:rPr lang="ja-JP" altLang="en-US" smtClean="0"/>
              <a:t>・</a:t>
            </a:r>
            <a:r>
              <a:rPr lang="en-US" altLang="ja-JP" smtClean="0"/>
              <a:t>C</a:t>
            </a:r>
            <a:r>
              <a:rPr lang="ja-JP" altLang="en-US" smtClean="0"/>
              <a:t>・</a:t>
            </a:r>
            <a:r>
              <a:rPr lang="en-US" altLang="ja-JP" smtClean="0"/>
              <a:t>D</a:t>
            </a:r>
            <a:r>
              <a:rPr lang="ja-JP" altLang="en-US" smtClean="0"/>
              <a:t>・</a:t>
            </a:r>
            <a:r>
              <a:rPr lang="en-US" altLang="ja-JP" smtClean="0"/>
              <a:t>E</a:t>
            </a:r>
            <a:r>
              <a:rPr lang="ja-JP" altLang="en-US" smtClean="0"/>
              <a:t>・</a:t>
            </a:r>
            <a:r>
              <a:rPr lang="en-US" altLang="ja-JP" smtClean="0"/>
              <a:t>F</a:t>
            </a:r>
            <a:r>
              <a:rPr lang="ja-JP" altLang="en-US" smtClean="0"/>
              <a:t>・</a:t>
            </a:r>
            <a:r>
              <a:rPr lang="en-US" altLang="ja-JP" smtClean="0"/>
              <a:t>G</a:t>
            </a:r>
            <a:r>
              <a:rPr lang="ja-JP" altLang="en-US" smtClean="0"/>
              <a:t>の各</a:t>
            </a:r>
            <a:r>
              <a:rPr lang="en-US" altLang="ja-JP" smtClean="0"/>
              <a:t>Node</a:t>
            </a:r>
            <a:r>
              <a:rPr lang="ja-JP" altLang="en-US" smtClean="0"/>
              <a:t>から最短移動</a:t>
            </a:r>
            <a:endParaRPr lang="en-US" altLang="ja-JP" smtClean="0"/>
          </a:p>
          <a:p>
            <a:r>
              <a:rPr lang="ja-JP" altLang="en-US" smtClean="0"/>
              <a:t>する</a:t>
            </a:r>
            <a:r>
              <a:rPr kumimoji="1" lang="ja-JP" altLang="en-US" smtClean="0"/>
              <a:t>経路を測る時に使えます。</a:t>
            </a:r>
            <a:endParaRPr kumimoji="1" lang="en-US" altLang="ja-JP" smtClean="0"/>
          </a:p>
        </p:txBody>
      </p:sp>
      <p:sp>
        <p:nvSpPr>
          <p:cNvPr id="39" name="円/楕円 38"/>
          <p:cNvSpPr/>
          <p:nvPr/>
        </p:nvSpPr>
        <p:spPr>
          <a:xfrm>
            <a:off x="903287" y="4483100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A</a:t>
            </a:r>
            <a:endParaRPr kumimoji="1" lang="ja-JP" altLang="en-US"/>
          </a:p>
        </p:txBody>
      </p:sp>
      <p:cxnSp>
        <p:nvCxnSpPr>
          <p:cNvPr id="40" name="直線コネクタ 39"/>
          <p:cNvCxnSpPr>
            <a:stCxn id="39" idx="6"/>
          </p:cNvCxnSpPr>
          <p:nvPr/>
        </p:nvCxnSpPr>
        <p:spPr>
          <a:xfrm>
            <a:off x="1525587" y="4813300"/>
            <a:ext cx="10033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/>
          <p:cNvSpPr/>
          <p:nvPr/>
        </p:nvSpPr>
        <p:spPr>
          <a:xfrm>
            <a:off x="2528887" y="4483100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B</a:t>
            </a:r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1906587" y="5289371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C</a:t>
            </a:r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3576637" y="4245064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D</a:t>
            </a:r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2909887" y="5619571"/>
            <a:ext cx="622300" cy="660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E</a:t>
            </a:r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3916362" y="5156199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F</a:t>
            </a:r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4668837" y="4375150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G</a:t>
            </a:r>
            <a:endParaRPr kumimoji="1" lang="ja-JP" altLang="en-US"/>
          </a:p>
        </p:txBody>
      </p:sp>
      <p:cxnSp>
        <p:nvCxnSpPr>
          <p:cNvPr id="47" name="直線コネクタ 46"/>
          <p:cNvCxnSpPr>
            <a:endCxn id="42" idx="1"/>
          </p:cNvCxnSpPr>
          <p:nvPr/>
        </p:nvCxnSpPr>
        <p:spPr>
          <a:xfrm>
            <a:off x="1525587" y="4813300"/>
            <a:ext cx="472134" cy="572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endCxn id="44" idx="2"/>
          </p:cNvCxnSpPr>
          <p:nvPr/>
        </p:nvCxnSpPr>
        <p:spPr>
          <a:xfrm>
            <a:off x="2476500" y="5809250"/>
            <a:ext cx="433387" cy="1405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endCxn id="45" idx="1"/>
          </p:cNvCxnSpPr>
          <p:nvPr/>
        </p:nvCxnSpPr>
        <p:spPr>
          <a:xfrm>
            <a:off x="3150070" y="4808751"/>
            <a:ext cx="857426" cy="4441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endCxn id="45" idx="2"/>
          </p:cNvCxnSpPr>
          <p:nvPr/>
        </p:nvCxnSpPr>
        <p:spPr>
          <a:xfrm flipV="1">
            <a:off x="3498850" y="5486399"/>
            <a:ext cx="417512" cy="5106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3" idx="5"/>
            <a:endCxn id="45" idx="0"/>
          </p:cNvCxnSpPr>
          <p:nvPr/>
        </p:nvCxnSpPr>
        <p:spPr>
          <a:xfrm>
            <a:off x="4107803" y="4808751"/>
            <a:ext cx="119709" cy="3474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3" idx="6"/>
            <a:endCxn id="46" idx="2"/>
          </p:cNvCxnSpPr>
          <p:nvPr/>
        </p:nvCxnSpPr>
        <p:spPr>
          <a:xfrm>
            <a:off x="4198937" y="4575264"/>
            <a:ext cx="469900" cy="130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1" idx="7"/>
            <a:endCxn id="43" idx="2"/>
          </p:cNvCxnSpPr>
          <p:nvPr/>
        </p:nvCxnSpPr>
        <p:spPr>
          <a:xfrm flipV="1">
            <a:off x="3060053" y="4575264"/>
            <a:ext cx="516584" cy="45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5848350" y="5133842"/>
            <a:ext cx="4794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例えば、</a:t>
            </a:r>
            <a:r>
              <a:rPr kumimoji="1" lang="en-US" altLang="ja-JP" smtClean="0"/>
              <a:t>Enode</a:t>
            </a:r>
            <a:r>
              <a:rPr lang="ja-JP" altLang="en-US" smtClean="0"/>
              <a:t>が障害</a:t>
            </a:r>
            <a:r>
              <a:rPr kumimoji="1" lang="ja-JP" altLang="en-US" smtClean="0"/>
              <a:t>でも調べる事ができます。</a:t>
            </a:r>
            <a:endParaRPr kumimoji="1" lang="en-US" altLang="ja-JP" smtClean="0"/>
          </a:p>
          <a:p>
            <a:endParaRPr kumimoji="1" lang="en-US" altLang="ja-JP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674878" y="6095305"/>
            <a:ext cx="7517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この</a:t>
            </a:r>
            <a:r>
              <a:rPr lang="en-US" altLang="ja-JP"/>
              <a:t>Dijkstra‘s </a:t>
            </a:r>
            <a:r>
              <a:rPr lang="en-US" altLang="ja-JP" smtClean="0"/>
              <a:t>Algorithm</a:t>
            </a:r>
            <a:r>
              <a:rPr lang="ja-JP" altLang="en-US" smtClean="0"/>
              <a:t>は、</a:t>
            </a:r>
            <a:r>
              <a:rPr lang="en-US" altLang="ja-JP" smtClean="0"/>
              <a:t>GoalNode</a:t>
            </a:r>
            <a:r>
              <a:rPr lang="ja-JP" altLang="en-US" smtClean="0"/>
              <a:t>から水を流すように検索して方法です。</a:t>
            </a:r>
            <a:endParaRPr lang="en-US" altLang="ja-JP" smtClean="0"/>
          </a:p>
          <a:p>
            <a:r>
              <a:rPr kumimoji="1" lang="ja-JP" altLang="en-US"/>
              <a:t>実際</a:t>
            </a:r>
            <a:r>
              <a:rPr kumimoji="1" lang="ja-JP" altLang="en-US" smtClean="0"/>
              <a:t>の動きを見てみましょう。</a:t>
            </a:r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084477" y="166925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smtClean="0"/>
              <a:t>グラフ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52285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2974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mtClean="0"/>
              <a:t>・</a:t>
            </a:r>
            <a:r>
              <a:rPr lang="en-US" altLang="ja-JP" smtClean="0"/>
              <a:t>Dijkstra‘s Algorithm</a:t>
            </a:r>
            <a:r>
              <a:rPr lang="ja-JP" altLang="en-US" smtClean="0"/>
              <a:t>の流れ１</a:t>
            </a:r>
            <a:endParaRPr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965200" y="876300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A</a:t>
            </a:r>
            <a:endParaRPr kumimoji="1" lang="ja-JP" altLang="en-US"/>
          </a:p>
        </p:txBody>
      </p:sp>
      <p:cxnSp>
        <p:nvCxnSpPr>
          <p:cNvPr id="6" name="直線コネクタ 5"/>
          <p:cNvCxnSpPr>
            <a:stCxn id="5" idx="6"/>
          </p:cNvCxnSpPr>
          <p:nvPr/>
        </p:nvCxnSpPr>
        <p:spPr>
          <a:xfrm>
            <a:off x="1587500" y="1206500"/>
            <a:ext cx="10033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/>
        </p:nvSpPr>
        <p:spPr>
          <a:xfrm>
            <a:off x="2590800" y="876300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B</a:t>
            </a:r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968500" y="1682571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C</a:t>
            </a:r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3638550" y="638264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D</a:t>
            </a:r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2971800" y="2012771"/>
            <a:ext cx="622300" cy="660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E</a:t>
            </a:r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3978275" y="1549399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F</a:t>
            </a:r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4730750" y="768350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G</a:t>
            </a:r>
            <a:endParaRPr kumimoji="1" lang="ja-JP" altLang="en-US"/>
          </a:p>
        </p:txBody>
      </p:sp>
      <p:cxnSp>
        <p:nvCxnSpPr>
          <p:cNvPr id="13" name="直線コネクタ 12"/>
          <p:cNvCxnSpPr>
            <a:endCxn id="8" idx="1"/>
          </p:cNvCxnSpPr>
          <p:nvPr/>
        </p:nvCxnSpPr>
        <p:spPr>
          <a:xfrm>
            <a:off x="1587500" y="1206500"/>
            <a:ext cx="472134" cy="572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endCxn id="10" idx="2"/>
          </p:cNvCxnSpPr>
          <p:nvPr/>
        </p:nvCxnSpPr>
        <p:spPr>
          <a:xfrm>
            <a:off x="2538413" y="2202450"/>
            <a:ext cx="433387" cy="1405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endCxn id="11" idx="1"/>
          </p:cNvCxnSpPr>
          <p:nvPr/>
        </p:nvCxnSpPr>
        <p:spPr>
          <a:xfrm>
            <a:off x="3211983" y="1201951"/>
            <a:ext cx="857426" cy="4441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endCxn id="11" idx="2"/>
          </p:cNvCxnSpPr>
          <p:nvPr/>
        </p:nvCxnSpPr>
        <p:spPr>
          <a:xfrm flipV="1">
            <a:off x="3560763" y="1879599"/>
            <a:ext cx="417512" cy="5106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9" idx="5"/>
            <a:endCxn id="11" idx="0"/>
          </p:cNvCxnSpPr>
          <p:nvPr/>
        </p:nvCxnSpPr>
        <p:spPr>
          <a:xfrm>
            <a:off x="4169716" y="1201951"/>
            <a:ext cx="119709" cy="3474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9" idx="6"/>
            <a:endCxn id="12" idx="2"/>
          </p:cNvCxnSpPr>
          <p:nvPr/>
        </p:nvCxnSpPr>
        <p:spPr>
          <a:xfrm>
            <a:off x="4260850" y="968464"/>
            <a:ext cx="469900" cy="130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7" idx="7"/>
            <a:endCxn id="9" idx="2"/>
          </p:cNvCxnSpPr>
          <p:nvPr/>
        </p:nvCxnSpPr>
        <p:spPr>
          <a:xfrm flipV="1">
            <a:off x="3121966" y="968464"/>
            <a:ext cx="516584" cy="45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6502400" y="768350"/>
            <a:ext cx="3454400" cy="144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502400" y="369332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探索</a:t>
            </a:r>
            <a:r>
              <a:rPr lang="en-US" altLang="ja-JP" smtClean="0"/>
              <a:t>B</a:t>
            </a:r>
            <a:r>
              <a:rPr kumimoji="1" lang="en-US" altLang="ja-JP" smtClean="0"/>
              <a:t>uffer</a:t>
            </a:r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086246" y="548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99</a:t>
            </a:r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095698" y="23103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99</a:t>
            </a:r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690514" y="5539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99</a:t>
            </a:r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855416" y="26237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障害物</a:t>
            </a:r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232943" y="21740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99</a:t>
            </a:r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769717" y="327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99</a:t>
            </a:r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934049" y="4535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99</a:t>
            </a:r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1218" y="3039472"/>
            <a:ext cx="1007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各</a:t>
            </a:r>
            <a:r>
              <a:rPr kumimoji="1" lang="en-US" altLang="ja-JP" smtClean="0"/>
              <a:t>Node</a:t>
            </a:r>
            <a:r>
              <a:rPr kumimoji="1" lang="ja-JP" altLang="en-US" smtClean="0"/>
              <a:t>に、探索距離最大値（ここでは</a:t>
            </a:r>
            <a:r>
              <a:rPr kumimoji="1" lang="en-US" altLang="ja-JP" smtClean="0"/>
              <a:t>99</a:t>
            </a:r>
            <a:r>
              <a:rPr kumimoji="1" lang="ja-JP" altLang="en-US" smtClean="0"/>
              <a:t>）を置く。また、探索する</a:t>
            </a:r>
            <a:r>
              <a:rPr kumimoji="1" lang="en-US" altLang="ja-JP" smtClean="0"/>
              <a:t>Node</a:t>
            </a:r>
            <a:r>
              <a:rPr kumimoji="1" lang="ja-JP" altLang="en-US" smtClean="0"/>
              <a:t>を入れる探索</a:t>
            </a:r>
            <a:r>
              <a:rPr lang="en-US" altLang="ja-JP" smtClean="0"/>
              <a:t>B</a:t>
            </a:r>
            <a:r>
              <a:rPr kumimoji="1" lang="en-US" altLang="ja-JP" smtClean="0"/>
              <a:t>uffer</a:t>
            </a:r>
            <a:r>
              <a:rPr kumimoji="1" lang="ja-JP" altLang="en-US" smtClean="0"/>
              <a:t>を用意する。</a:t>
            </a:r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965200" y="4026891"/>
            <a:ext cx="622300" cy="660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A</a:t>
            </a:r>
            <a:endParaRPr kumimoji="1" lang="ja-JP" altLang="en-US"/>
          </a:p>
        </p:txBody>
      </p:sp>
      <p:cxnSp>
        <p:nvCxnSpPr>
          <p:cNvPr id="32" name="直線コネクタ 31"/>
          <p:cNvCxnSpPr>
            <a:stCxn id="31" idx="6"/>
          </p:cNvCxnSpPr>
          <p:nvPr/>
        </p:nvCxnSpPr>
        <p:spPr>
          <a:xfrm>
            <a:off x="1587500" y="4357091"/>
            <a:ext cx="10033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/>
        </p:nvSpPr>
        <p:spPr>
          <a:xfrm>
            <a:off x="2590800" y="4026891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B</a:t>
            </a:r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968500" y="4833162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C</a:t>
            </a:r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3638550" y="3788855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D</a:t>
            </a:r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2971800" y="5163362"/>
            <a:ext cx="622300" cy="660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E</a:t>
            </a:r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3978275" y="4699990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F</a:t>
            </a:r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4730750" y="3918941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G</a:t>
            </a:r>
            <a:endParaRPr kumimoji="1" lang="ja-JP" altLang="en-US"/>
          </a:p>
        </p:txBody>
      </p:sp>
      <p:cxnSp>
        <p:nvCxnSpPr>
          <p:cNvPr id="39" name="直線コネクタ 38"/>
          <p:cNvCxnSpPr>
            <a:endCxn id="34" idx="1"/>
          </p:cNvCxnSpPr>
          <p:nvPr/>
        </p:nvCxnSpPr>
        <p:spPr>
          <a:xfrm>
            <a:off x="1587500" y="4357091"/>
            <a:ext cx="472134" cy="572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endCxn id="36" idx="2"/>
          </p:cNvCxnSpPr>
          <p:nvPr/>
        </p:nvCxnSpPr>
        <p:spPr>
          <a:xfrm>
            <a:off x="2538413" y="5353041"/>
            <a:ext cx="433387" cy="1405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endCxn id="37" idx="1"/>
          </p:cNvCxnSpPr>
          <p:nvPr/>
        </p:nvCxnSpPr>
        <p:spPr>
          <a:xfrm>
            <a:off x="3211983" y="4352542"/>
            <a:ext cx="857426" cy="4441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endCxn id="37" idx="2"/>
          </p:cNvCxnSpPr>
          <p:nvPr/>
        </p:nvCxnSpPr>
        <p:spPr>
          <a:xfrm flipV="1">
            <a:off x="3560763" y="5030190"/>
            <a:ext cx="417512" cy="5106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35" idx="5"/>
            <a:endCxn id="37" idx="0"/>
          </p:cNvCxnSpPr>
          <p:nvPr/>
        </p:nvCxnSpPr>
        <p:spPr>
          <a:xfrm>
            <a:off x="4169716" y="4352542"/>
            <a:ext cx="119709" cy="3474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35" idx="6"/>
            <a:endCxn id="38" idx="2"/>
          </p:cNvCxnSpPr>
          <p:nvPr/>
        </p:nvCxnSpPr>
        <p:spPr>
          <a:xfrm>
            <a:off x="4260850" y="4119055"/>
            <a:ext cx="469900" cy="130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3" idx="7"/>
            <a:endCxn id="35" idx="2"/>
          </p:cNvCxnSpPr>
          <p:nvPr/>
        </p:nvCxnSpPr>
        <p:spPr>
          <a:xfrm flipV="1">
            <a:off x="3121966" y="4119055"/>
            <a:ext cx="516584" cy="45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6502400" y="3918941"/>
            <a:ext cx="3454400" cy="144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502400" y="3519923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探索</a:t>
            </a:r>
            <a:r>
              <a:rPr lang="en-US" altLang="ja-JP" smtClean="0"/>
              <a:t>B</a:t>
            </a:r>
            <a:r>
              <a:rPr kumimoji="1" lang="en-US" altLang="ja-JP" smtClean="0"/>
              <a:t>uffer</a:t>
            </a:r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86246" y="3698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rgbClr val="FF0000"/>
                </a:solidFill>
              </a:rPr>
              <a:t>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095698" y="5460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99</a:t>
            </a:r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690514" y="37045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99</a:t>
            </a:r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855416" y="57743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障害物</a:t>
            </a:r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232943" y="53246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99</a:t>
            </a:r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769717" y="3477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99</a:t>
            </a:r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934049" y="36041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99</a:t>
            </a:r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218" y="6311900"/>
            <a:ext cx="386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GoalNode</a:t>
            </a:r>
            <a:r>
              <a:rPr kumimoji="1" lang="ja-JP" altLang="en-US" smtClean="0"/>
              <a:t>を設定し、距離を</a:t>
            </a:r>
            <a:r>
              <a:rPr kumimoji="1" lang="en-US" altLang="ja-JP" smtClean="0"/>
              <a:t>0</a:t>
            </a:r>
            <a:r>
              <a:rPr lang="ja-JP" altLang="en-US" smtClean="0"/>
              <a:t>にします。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66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2974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mtClean="0"/>
              <a:t>・</a:t>
            </a:r>
            <a:r>
              <a:rPr lang="en-US" altLang="ja-JP" smtClean="0"/>
              <a:t>Dijkstra‘s Algorithm</a:t>
            </a:r>
            <a:r>
              <a:rPr lang="ja-JP" altLang="en-US" smtClean="0"/>
              <a:t>の流れ２</a:t>
            </a:r>
            <a:endParaRPr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830194" y="826491"/>
            <a:ext cx="622300" cy="660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A</a:t>
            </a:r>
            <a:endParaRPr kumimoji="1" lang="ja-JP" altLang="en-US"/>
          </a:p>
        </p:txBody>
      </p:sp>
      <p:cxnSp>
        <p:nvCxnSpPr>
          <p:cNvPr id="6" name="直線コネクタ 5"/>
          <p:cNvCxnSpPr>
            <a:stCxn id="5" idx="6"/>
          </p:cNvCxnSpPr>
          <p:nvPr/>
        </p:nvCxnSpPr>
        <p:spPr>
          <a:xfrm>
            <a:off x="1452494" y="1156691"/>
            <a:ext cx="10033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/>
        </p:nvSpPr>
        <p:spPr>
          <a:xfrm>
            <a:off x="2455794" y="826491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</a:rPr>
              <a:t>B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1833494" y="1632762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</a:rPr>
              <a:t>C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3503544" y="588455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D</a:t>
            </a:r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2836794" y="1962962"/>
            <a:ext cx="622300" cy="660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E</a:t>
            </a:r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3843269" y="1499590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F</a:t>
            </a:r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4595744" y="718541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G</a:t>
            </a:r>
            <a:endParaRPr kumimoji="1" lang="ja-JP" altLang="en-US"/>
          </a:p>
        </p:txBody>
      </p:sp>
      <p:cxnSp>
        <p:nvCxnSpPr>
          <p:cNvPr id="13" name="直線コネクタ 12"/>
          <p:cNvCxnSpPr>
            <a:endCxn id="8" idx="1"/>
          </p:cNvCxnSpPr>
          <p:nvPr/>
        </p:nvCxnSpPr>
        <p:spPr>
          <a:xfrm>
            <a:off x="1452494" y="1156691"/>
            <a:ext cx="472134" cy="572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endCxn id="10" idx="2"/>
          </p:cNvCxnSpPr>
          <p:nvPr/>
        </p:nvCxnSpPr>
        <p:spPr>
          <a:xfrm>
            <a:off x="2403407" y="2152641"/>
            <a:ext cx="433387" cy="1405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endCxn id="11" idx="1"/>
          </p:cNvCxnSpPr>
          <p:nvPr/>
        </p:nvCxnSpPr>
        <p:spPr>
          <a:xfrm>
            <a:off x="3076977" y="1152142"/>
            <a:ext cx="857426" cy="4441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endCxn id="11" idx="2"/>
          </p:cNvCxnSpPr>
          <p:nvPr/>
        </p:nvCxnSpPr>
        <p:spPr>
          <a:xfrm flipV="1">
            <a:off x="3425757" y="1829790"/>
            <a:ext cx="417512" cy="5106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9" idx="5"/>
            <a:endCxn id="11" idx="0"/>
          </p:cNvCxnSpPr>
          <p:nvPr/>
        </p:nvCxnSpPr>
        <p:spPr>
          <a:xfrm>
            <a:off x="4034710" y="1152142"/>
            <a:ext cx="119709" cy="3474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9" idx="6"/>
            <a:endCxn id="12" idx="2"/>
          </p:cNvCxnSpPr>
          <p:nvPr/>
        </p:nvCxnSpPr>
        <p:spPr>
          <a:xfrm>
            <a:off x="4125844" y="918655"/>
            <a:ext cx="469900" cy="130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7" idx="7"/>
            <a:endCxn id="9" idx="2"/>
          </p:cNvCxnSpPr>
          <p:nvPr/>
        </p:nvCxnSpPr>
        <p:spPr>
          <a:xfrm flipV="1">
            <a:off x="2986960" y="918655"/>
            <a:ext cx="516584" cy="45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6367394" y="718541"/>
            <a:ext cx="3454400" cy="144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B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C</a:t>
            </a:r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367394" y="319523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探索</a:t>
            </a:r>
            <a:r>
              <a:rPr lang="en-US" altLang="ja-JP" smtClean="0"/>
              <a:t>B</a:t>
            </a:r>
            <a:r>
              <a:rPr kumimoji="1" lang="en-US" altLang="ja-JP" smtClean="0"/>
              <a:t>uffer</a:t>
            </a:r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51240" y="4985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0</a:t>
            </a:r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960692" y="2260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rgbClr val="FF0000"/>
                </a:solidFill>
              </a:rPr>
              <a:t>1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555508" y="5041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FF0000"/>
                </a:solidFill>
              </a:rPr>
              <a:t>1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720410" y="25739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障害物</a:t>
            </a:r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097937" y="21242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99</a:t>
            </a:r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634711" y="2772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99</a:t>
            </a:r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799043" y="4037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99</a:t>
            </a:r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43140" y="3073024"/>
            <a:ext cx="1175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</a:t>
            </a:r>
            <a:r>
              <a:rPr kumimoji="1" lang="ja-JP" altLang="en-US" smtClean="0"/>
              <a:t>から繋がる</a:t>
            </a:r>
            <a:r>
              <a:rPr kumimoji="1" lang="en-US" altLang="ja-JP" smtClean="0"/>
              <a:t>line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Node</a:t>
            </a:r>
            <a:r>
              <a:rPr kumimoji="1" lang="ja-JP" altLang="en-US" smtClean="0"/>
              <a:t>の番号を探索</a:t>
            </a:r>
            <a:r>
              <a:rPr kumimoji="1" lang="en-US" altLang="ja-JP" smtClean="0"/>
              <a:t>buffer</a:t>
            </a:r>
            <a:r>
              <a:rPr kumimoji="1" lang="ja-JP" altLang="en-US" smtClean="0"/>
              <a:t>に入れる。</a:t>
            </a:r>
            <a:r>
              <a:rPr lang="ja-JP" altLang="en-US" smtClean="0"/>
              <a:t>その番号の</a:t>
            </a:r>
            <a:r>
              <a:rPr lang="en-US" altLang="ja-JP" smtClean="0"/>
              <a:t>Node</a:t>
            </a:r>
            <a:r>
              <a:rPr lang="ja-JP" altLang="en-US"/>
              <a:t>の</a:t>
            </a:r>
            <a:r>
              <a:rPr lang="ja-JP" altLang="en-US" smtClean="0"/>
              <a:t>距離に</a:t>
            </a:r>
            <a:r>
              <a:rPr lang="ja-JP" altLang="en-US" smtClean="0">
                <a:solidFill>
                  <a:srgbClr val="FF0000"/>
                </a:solidFill>
              </a:rPr>
              <a:t>探索元の</a:t>
            </a:r>
            <a:r>
              <a:rPr lang="en-US" altLang="ja-JP" smtClean="0">
                <a:solidFill>
                  <a:srgbClr val="FF0000"/>
                </a:solidFill>
              </a:rPr>
              <a:t>Node</a:t>
            </a:r>
            <a:r>
              <a:rPr lang="ja-JP" altLang="en-US" smtClean="0">
                <a:solidFill>
                  <a:srgbClr val="FF0000"/>
                </a:solidFill>
              </a:rPr>
              <a:t>が持つ距離</a:t>
            </a:r>
            <a:r>
              <a:rPr lang="en-US" altLang="ja-JP" smtClean="0">
                <a:solidFill>
                  <a:srgbClr val="FF0000"/>
                </a:solidFill>
              </a:rPr>
              <a:t>+1</a:t>
            </a:r>
            <a:r>
              <a:rPr lang="ja-JP" altLang="en-US" smtClean="0"/>
              <a:t>を入れる</a:t>
            </a:r>
            <a:endParaRPr lang="en-US" altLang="ja-JP" smtClean="0"/>
          </a:p>
        </p:txBody>
      </p:sp>
      <p:sp>
        <p:nvSpPr>
          <p:cNvPr id="30" name="円/楕円 29"/>
          <p:cNvSpPr/>
          <p:nvPr/>
        </p:nvSpPr>
        <p:spPr>
          <a:xfrm>
            <a:off x="811489" y="4034010"/>
            <a:ext cx="622300" cy="660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A</a:t>
            </a:r>
            <a:endParaRPr kumimoji="1" lang="ja-JP" altLang="en-US"/>
          </a:p>
        </p:txBody>
      </p:sp>
      <p:cxnSp>
        <p:nvCxnSpPr>
          <p:cNvPr id="31" name="直線コネクタ 30"/>
          <p:cNvCxnSpPr>
            <a:stCxn id="30" idx="6"/>
          </p:cNvCxnSpPr>
          <p:nvPr/>
        </p:nvCxnSpPr>
        <p:spPr>
          <a:xfrm>
            <a:off x="1433789" y="4364210"/>
            <a:ext cx="10033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円/楕円 31"/>
          <p:cNvSpPr/>
          <p:nvPr/>
        </p:nvSpPr>
        <p:spPr>
          <a:xfrm>
            <a:off x="2412585" y="4033612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rgbClr val="FF0000"/>
                </a:solidFill>
              </a:rPr>
              <a:t>B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3" name="円/楕円 32"/>
          <p:cNvSpPr/>
          <p:nvPr/>
        </p:nvSpPr>
        <p:spPr>
          <a:xfrm>
            <a:off x="1814789" y="4840281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</a:rPr>
              <a:t>C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4" name="円/楕円 33"/>
          <p:cNvSpPr/>
          <p:nvPr/>
        </p:nvSpPr>
        <p:spPr>
          <a:xfrm>
            <a:off x="3484839" y="3795974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D</a:t>
            </a:r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2818089" y="5170481"/>
            <a:ext cx="622300" cy="660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E</a:t>
            </a:r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3824564" y="4707109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F</a:t>
            </a:r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4577039" y="3926060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G</a:t>
            </a:r>
            <a:endParaRPr kumimoji="1" lang="ja-JP" altLang="en-US"/>
          </a:p>
        </p:txBody>
      </p:sp>
      <p:cxnSp>
        <p:nvCxnSpPr>
          <p:cNvPr id="38" name="直線コネクタ 37"/>
          <p:cNvCxnSpPr>
            <a:endCxn id="33" idx="1"/>
          </p:cNvCxnSpPr>
          <p:nvPr/>
        </p:nvCxnSpPr>
        <p:spPr>
          <a:xfrm>
            <a:off x="1433789" y="4364210"/>
            <a:ext cx="472134" cy="572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endCxn id="35" idx="2"/>
          </p:cNvCxnSpPr>
          <p:nvPr/>
        </p:nvCxnSpPr>
        <p:spPr>
          <a:xfrm>
            <a:off x="2384702" y="5360160"/>
            <a:ext cx="433387" cy="1405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32" idx="6"/>
            <a:endCxn id="36" idx="1"/>
          </p:cNvCxnSpPr>
          <p:nvPr/>
        </p:nvCxnSpPr>
        <p:spPr>
          <a:xfrm>
            <a:off x="3034885" y="4363812"/>
            <a:ext cx="880813" cy="4400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endCxn id="36" idx="2"/>
          </p:cNvCxnSpPr>
          <p:nvPr/>
        </p:nvCxnSpPr>
        <p:spPr>
          <a:xfrm flipV="1">
            <a:off x="3407052" y="5037309"/>
            <a:ext cx="417512" cy="5106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4" idx="5"/>
            <a:endCxn id="36" idx="0"/>
          </p:cNvCxnSpPr>
          <p:nvPr/>
        </p:nvCxnSpPr>
        <p:spPr>
          <a:xfrm>
            <a:off x="4016005" y="4359661"/>
            <a:ext cx="119709" cy="3474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34" idx="6"/>
            <a:endCxn id="37" idx="2"/>
          </p:cNvCxnSpPr>
          <p:nvPr/>
        </p:nvCxnSpPr>
        <p:spPr>
          <a:xfrm>
            <a:off x="4107139" y="4126174"/>
            <a:ext cx="469900" cy="130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32" idx="7"/>
            <a:endCxn id="34" idx="2"/>
          </p:cNvCxnSpPr>
          <p:nvPr/>
        </p:nvCxnSpPr>
        <p:spPr>
          <a:xfrm flipV="1">
            <a:off x="2943751" y="4126174"/>
            <a:ext cx="541088" cy="41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6348689" y="3926060"/>
            <a:ext cx="3454400" cy="144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rgbClr val="FF0000"/>
                </a:solidFill>
              </a:rPr>
              <a:t>B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C</a:t>
            </a:r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348689" y="3527042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探索</a:t>
            </a:r>
            <a:r>
              <a:rPr lang="en-US" altLang="ja-JP" smtClean="0"/>
              <a:t>B</a:t>
            </a:r>
            <a:r>
              <a:rPr kumimoji="1" lang="en-US" altLang="ja-JP" smtClean="0"/>
              <a:t>uffer</a:t>
            </a:r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32535" y="3706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0</a:t>
            </a:r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941987" y="54680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1</a:t>
            </a:r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536803" y="3711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701705" y="57814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障害物</a:t>
            </a:r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079232" y="53317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99</a:t>
            </a:r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616006" y="3484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99</a:t>
            </a:r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780338" y="36113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99</a:t>
            </a:r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54000" y="6150802"/>
            <a:ext cx="1085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探索</a:t>
            </a:r>
            <a:r>
              <a:rPr kumimoji="1" lang="en-US" altLang="ja-JP" smtClean="0"/>
              <a:t>buffer</a:t>
            </a:r>
            <a:r>
              <a:rPr kumimoji="1" lang="ja-JP" altLang="en-US" smtClean="0"/>
              <a:t>の先頭から順番に処理をする。</a:t>
            </a:r>
            <a:r>
              <a:rPr kumimoji="1" lang="en-US" altLang="ja-JP" smtClean="0">
                <a:solidFill>
                  <a:srgbClr val="FF0000"/>
                </a:solidFill>
              </a:rPr>
              <a:t>B</a:t>
            </a:r>
            <a:r>
              <a:rPr kumimoji="1" lang="ja-JP" altLang="en-US" smtClean="0">
                <a:solidFill>
                  <a:srgbClr val="FF0000"/>
                </a:solidFill>
              </a:rPr>
              <a:t>から繋がる</a:t>
            </a:r>
            <a:r>
              <a:rPr kumimoji="1" lang="en-US" altLang="ja-JP" smtClean="0">
                <a:solidFill>
                  <a:srgbClr val="FF0000"/>
                </a:solidFill>
              </a:rPr>
              <a:t>line</a:t>
            </a:r>
            <a:r>
              <a:rPr kumimoji="1" lang="ja-JP" altLang="en-US" smtClean="0">
                <a:solidFill>
                  <a:srgbClr val="FF0000"/>
                </a:solidFill>
              </a:rPr>
              <a:t>の中で距離が大きい値の</a:t>
            </a:r>
            <a:r>
              <a:rPr kumimoji="1" lang="en-US" altLang="ja-JP" smtClean="0">
                <a:solidFill>
                  <a:srgbClr val="FF0000"/>
                </a:solidFill>
              </a:rPr>
              <a:t>Node</a:t>
            </a:r>
            <a:r>
              <a:rPr kumimoji="1" lang="ja-JP" altLang="en-US" smtClean="0">
                <a:solidFill>
                  <a:srgbClr val="FF0000"/>
                </a:solidFill>
              </a:rPr>
              <a:t>を探索</a:t>
            </a:r>
            <a:r>
              <a:rPr kumimoji="1" lang="en-US" altLang="ja-JP" smtClean="0">
                <a:solidFill>
                  <a:srgbClr val="FF0000"/>
                </a:solidFill>
              </a:rPr>
              <a:t>buffer</a:t>
            </a:r>
            <a:r>
              <a:rPr kumimoji="1" lang="ja-JP" altLang="en-US" smtClean="0">
                <a:solidFill>
                  <a:srgbClr val="FF0000"/>
                </a:solidFill>
              </a:rPr>
              <a:t>に入れる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63" name="直線矢印コネクタ 62"/>
          <p:cNvCxnSpPr/>
          <p:nvPr/>
        </p:nvCxnSpPr>
        <p:spPr>
          <a:xfrm flipV="1">
            <a:off x="2974212" y="3795974"/>
            <a:ext cx="510627" cy="58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>
            <a:off x="3086946" y="4580071"/>
            <a:ext cx="617909" cy="333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 flipH="1">
            <a:off x="1565241" y="4147753"/>
            <a:ext cx="708943" cy="27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1688021" y="3909947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smtClean="0">
                <a:solidFill>
                  <a:srgbClr val="FF0000"/>
                </a:solidFill>
              </a:rPr>
              <a:t>×</a:t>
            </a:r>
            <a:endParaRPr kumimoji="1" lang="ja-JP" altLang="en-US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24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97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/>
              <a:t>Dijkstra‘s Algorithm</a:t>
            </a:r>
            <a:r>
              <a:rPr lang="ja-JP" altLang="en-US"/>
              <a:t>の</a:t>
            </a:r>
            <a:r>
              <a:rPr lang="ja-JP" altLang="en-US" smtClean="0"/>
              <a:t>流れ</a:t>
            </a:r>
            <a:r>
              <a:rPr lang="ja-JP" altLang="en-US"/>
              <a:t>３</a:t>
            </a:r>
          </a:p>
        </p:txBody>
      </p:sp>
      <p:sp>
        <p:nvSpPr>
          <p:cNvPr id="5" name="円/楕円 4"/>
          <p:cNvSpPr/>
          <p:nvPr/>
        </p:nvSpPr>
        <p:spPr>
          <a:xfrm>
            <a:off x="830194" y="826491"/>
            <a:ext cx="622300" cy="660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A</a:t>
            </a:r>
            <a:endParaRPr kumimoji="1" lang="ja-JP" altLang="en-US"/>
          </a:p>
        </p:txBody>
      </p:sp>
      <p:cxnSp>
        <p:nvCxnSpPr>
          <p:cNvPr id="6" name="直線コネクタ 5"/>
          <p:cNvCxnSpPr>
            <a:stCxn id="5" idx="6"/>
          </p:cNvCxnSpPr>
          <p:nvPr/>
        </p:nvCxnSpPr>
        <p:spPr>
          <a:xfrm>
            <a:off x="1452494" y="1156691"/>
            <a:ext cx="10033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/>
        </p:nvSpPr>
        <p:spPr>
          <a:xfrm>
            <a:off x="2455794" y="826491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</a:rPr>
              <a:t>B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1833494" y="1632762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</a:rPr>
              <a:t>C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3503544" y="588455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D</a:t>
            </a:r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2836794" y="1962962"/>
            <a:ext cx="622300" cy="660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E</a:t>
            </a:r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3843269" y="1499590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F</a:t>
            </a:r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4595744" y="718541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G</a:t>
            </a:r>
            <a:endParaRPr kumimoji="1" lang="ja-JP" altLang="en-US"/>
          </a:p>
        </p:txBody>
      </p:sp>
      <p:cxnSp>
        <p:nvCxnSpPr>
          <p:cNvPr id="13" name="直線コネクタ 12"/>
          <p:cNvCxnSpPr>
            <a:endCxn id="8" idx="1"/>
          </p:cNvCxnSpPr>
          <p:nvPr/>
        </p:nvCxnSpPr>
        <p:spPr>
          <a:xfrm>
            <a:off x="1452494" y="1156691"/>
            <a:ext cx="472134" cy="572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endCxn id="10" idx="2"/>
          </p:cNvCxnSpPr>
          <p:nvPr/>
        </p:nvCxnSpPr>
        <p:spPr>
          <a:xfrm>
            <a:off x="2403407" y="2152641"/>
            <a:ext cx="433387" cy="1405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endCxn id="11" idx="1"/>
          </p:cNvCxnSpPr>
          <p:nvPr/>
        </p:nvCxnSpPr>
        <p:spPr>
          <a:xfrm>
            <a:off x="3076977" y="1152142"/>
            <a:ext cx="857426" cy="4441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endCxn id="11" idx="2"/>
          </p:cNvCxnSpPr>
          <p:nvPr/>
        </p:nvCxnSpPr>
        <p:spPr>
          <a:xfrm flipV="1">
            <a:off x="3425757" y="1829790"/>
            <a:ext cx="417512" cy="5106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9" idx="5"/>
            <a:endCxn id="11" idx="0"/>
          </p:cNvCxnSpPr>
          <p:nvPr/>
        </p:nvCxnSpPr>
        <p:spPr>
          <a:xfrm>
            <a:off x="4034710" y="1152142"/>
            <a:ext cx="119709" cy="3474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9" idx="6"/>
            <a:endCxn id="12" idx="2"/>
          </p:cNvCxnSpPr>
          <p:nvPr/>
        </p:nvCxnSpPr>
        <p:spPr>
          <a:xfrm>
            <a:off x="4125844" y="918655"/>
            <a:ext cx="469900" cy="130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7" idx="7"/>
            <a:endCxn id="9" idx="2"/>
          </p:cNvCxnSpPr>
          <p:nvPr/>
        </p:nvCxnSpPr>
        <p:spPr>
          <a:xfrm flipV="1">
            <a:off x="2986960" y="918655"/>
            <a:ext cx="516584" cy="45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6367394" y="718541"/>
            <a:ext cx="3454400" cy="144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B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C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D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F</a:t>
            </a:r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367394" y="319523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探索</a:t>
            </a:r>
            <a:r>
              <a:rPr lang="en-US" altLang="ja-JP" smtClean="0"/>
              <a:t>B</a:t>
            </a:r>
            <a:r>
              <a:rPr kumimoji="1" lang="en-US" altLang="ja-JP" smtClean="0"/>
              <a:t>uffer</a:t>
            </a:r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51240" y="4985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0</a:t>
            </a:r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960692" y="2260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1</a:t>
            </a:r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555508" y="5041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720410" y="25739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障害物</a:t>
            </a:r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097937" y="21242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FF0000"/>
                </a:solidFill>
              </a:rPr>
              <a:t>2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634711" y="2772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FF0000"/>
                </a:solidFill>
              </a:rPr>
              <a:t>2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799043" y="4037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99</a:t>
            </a:r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404513" y="1177655"/>
            <a:ext cx="369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smtClean="0">
                <a:solidFill>
                  <a:srgbClr val="FF0000"/>
                </a:solidFill>
              </a:rPr>
              <a:t>×</a:t>
            </a:r>
            <a:endParaRPr kumimoji="1" lang="ja-JP" altLang="en-US" sz="2800" b="1">
              <a:solidFill>
                <a:srgbClr val="FF000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85801" y="3049685"/>
            <a:ext cx="99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B</a:t>
            </a:r>
            <a:r>
              <a:rPr kumimoji="1" lang="ja-JP" altLang="en-US" smtClean="0"/>
              <a:t>は探索済みになったので、探索</a:t>
            </a:r>
            <a:r>
              <a:rPr kumimoji="1" lang="en-US" altLang="ja-JP" smtClean="0"/>
              <a:t>buffer</a:t>
            </a:r>
            <a:r>
              <a:rPr kumimoji="1" lang="ja-JP" altLang="en-US" smtClean="0"/>
              <a:t>から破棄されます。そして、新しく</a:t>
            </a:r>
            <a:r>
              <a:rPr kumimoji="1" lang="en-US" altLang="ja-JP" smtClean="0"/>
              <a:t>D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F</a:t>
            </a:r>
            <a:r>
              <a:rPr kumimoji="1" lang="ja-JP" altLang="en-US" smtClean="0"/>
              <a:t>を探索</a:t>
            </a:r>
            <a:r>
              <a:rPr kumimoji="1" lang="en-US" altLang="ja-JP" smtClean="0"/>
              <a:t>buffer</a:t>
            </a:r>
            <a:r>
              <a:rPr kumimoji="1" lang="ja-JP" altLang="en-US" smtClean="0"/>
              <a:t>に入れます。</a:t>
            </a:r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830194" y="3976446"/>
            <a:ext cx="622300" cy="660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A</a:t>
            </a:r>
            <a:endParaRPr kumimoji="1" lang="ja-JP" altLang="en-US"/>
          </a:p>
        </p:txBody>
      </p:sp>
      <p:cxnSp>
        <p:nvCxnSpPr>
          <p:cNvPr id="32" name="直線コネクタ 31"/>
          <p:cNvCxnSpPr>
            <a:stCxn id="31" idx="6"/>
          </p:cNvCxnSpPr>
          <p:nvPr/>
        </p:nvCxnSpPr>
        <p:spPr>
          <a:xfrm>
            <a:off x="1452494" y="4306646"/>
            <a:ext cx="10033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/>
        </p:nvSpPr>
        <p:spPr>
          <a:xfrm>
            <a:off x="2455794" y="3976446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</a:rPr>
              <a:t>B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4" name="円/楕円 33"/>
          <p:cNvSpPr/>
          <p:nvPr/>
        </p:nvSpPr>
        <p:spPr>
          <a:xfrm>
            <a:off x="1833494" y="4782717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rgbClr val="FF0000"/>
                </a:solidFill>
              </a:rPr>
              <a:t>C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3503544" y="3738410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D</a:t>
            </a:r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2836794" y="5112917"/>
            <a:ext cx="622300" cy="660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E</a:t>
            </a:r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3843269" y="4649545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F</a:t>
            </a:r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4595744" y="3868496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G</a:t>
            </a:r>
            <a:endParaRPr kumimoji="1" lang="ja-JP" altLang="en-US"/>
          </a:p>
        </p:txBody>
      </p:sp>
      <p:cxnSp>
        <p:nvCxnSpPr>
          <p:cNvPr id="39" name="直線コネクタ 38"/>
          <p:cNvCxnSpPr>
            <a:endCxn id="34" idx="1"/>
          </p:cNvCxnSpPr>
          <p:nvPr/>
        </p:nvCxnSpPr>
        <p:spPr>
          <a:xfrm>
            <a:off x="1452494" y="4306646"/>
            <a:ext cx="472134" cy="572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endCxn id="36" idx="2"/>
          </p:cNvCxnSpPr>
          <p:nvPr/>
        </p:nvCxnSpPr>
        <p:spPr>
          <a:xfrm>
            <a:off x="2403407" y="5302596"/>
            <a:ext cx="433387" cy="1405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endCxn id="37" idx="1"/>
          </p:cNvCxnSpPr>
          <p:nvPr/>
        </p:nvCxnSpPr>
        <p:spPr>
          <a:xfrm>
            <a:off x="3076977" y="4302097"/>
            <a:ext cx="857426" cy="4441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endCxn id="37" idx="2"/>
          </p:cNvCxnSpPr>
          <p:nvPr/>
        </p:nvCxnSpPr>
        <p:spPr>
          <a:xfrm flipV="1">
            <a:off x="3425757" y="4979745"/>
            <a:ext cx="417512" cy="5106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35" idx="5"/>
            <a:endCxn id="37" idx="0"/>
          </p:cNvCxnSpPr>
          <p:nvPr/>
        </p:nvCxnSpPr>
        <p:spPr>
          <a:xfrm>
            <a:off x="4034710" y="4302097"/>
            <a:ext cx="119709" cy="3474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35" idx="6"/>
            <a:endCxn id="38" idx="2"/>
          </p:cNvCxnSpPr>
          <p:nvPr/>
        </p:nvCxnSpPr>
        <p:spPr>
          <a:xfrm>
            <a:off x="4125844" y="4068610"/>
            <a:ext cx="469900" cy="130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3" idx="7"/>
            <a:endCxn id="35" idx="2"/>
          </p:cNvCxnSpPr>
          <p:nvPr/>
        </p:nvCxnSpPr>
        <p:spPr>
          <a:xfrm flipV="1">
            <a:off x="2986960" y="4068610"/>
            <a:ext cx="516584" cy="45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6367394" y="3868496"/>
            <a:ext cx="3454400" cy="144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B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C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D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F</a:t>
            </a:r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367394" y="3469478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探索</a:t>
            </a:r>
            <a:r>
              <a:rPr lang="en-US" altLang="ja-JP" smtClean="0"/>
              <a:t>B</a:t>
            </a:r>
            <a:r>
              <a:rPr kumimoji="1" lang="en-US" altLang="ja-JP" smtClean="0"/>
              <a:t>uffer</a:t>
            </a:r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51240" y="36484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0</a:t>
            </a:r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960692" y="5410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1</a:t>
            </a:r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555508" y="3654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720410" y="57239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障害物</a:t>
            </a:r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097937" y="527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2</a:t>
            </a:r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634711" y="34271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2</a:t>
            </a:r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799043" y="35537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99</a:t>
            </a:r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404513" y="4327610"/>
            <a:ext cx="369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smtClean="0">
                <a:solidFill>
                  <a:srgbClr val="FF0000"/>
                </a:solidFill>
              </a:rPr>
              <a:t>×</a:t>
            </a:r>
            <a:endParaRPr kumimoji="1" lang="ja-JP" altLang="en-US" sz="2800" b="1">
              <a:solidFill>
                <a:srgbClr val="FF0000"/>
              </a:solidFill>
            </a:endParaRPr>
          </a:p>
        </p:txBody>
      </p:sp>
      <p:cxnSp>
        <p:nvCxnSpPr>
          <p:cNvPr id="56" name="直線矢印コネクタ 55"/>
          <p:cNvCxnSpPr/>
          <p:nvPr/>
        </p:nvCxnSpPr>
        <p:spPr>
          <a:xfrm flipH="1" flipV="1">
            <a:off x="1487106" y="4531100"/>
            <a:ext cx="317715" cy="406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1357623" y="4484648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smtClean="0">
                <a:solidFill>
                  <a:srgbClr val="FF0000"/>
                </a:solidFill>
              </a:rPr>
              <a:t>×</a:t>
            </a:r>
            <a:endParaRPr kumimoji="1" lang="ja-JP" altLang="en-US" sz="2800" b="1">
              <a:solidFill>
                <a:srgbClr val="FF0000"/>
              </a:solidFill>
            </a:endParaRPr>
          </a:p>
        </p:txBody>
      </p:sp>
      <p:cxnSp>
        <p:nvCxnSpPr>
          <p:cNvPr id="58" name="直線矢印コネクタ 57"/>
          <p:cNvCxnSpPr/>
          <p:nvPr/>
        </p:nvCxnSpPr>
        <p:spPr>
          <a:xfrm>
            <a:off x="2389576" y="5443117"/>
            <a:ext cx="330834" cy="102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2273801" y="5247835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smtClean="0">
                <a:solidFill>
                  <a:srgbClr val="FF0000"/>
                </a:solidFill>
              </a:rPr>
              <a:t>×</a:t>
            </a:r>
            <a:endParaRPr kumimoji="1" lang="ja-JP" altLang="en-US" sz="2800" b="1">
              <a:solidFill>
                <a:srgbClr val="FF0000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85801" y="6388100"/>
            <a:ext cx="7252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</a:t>
            </a:r>
            <a:r>
              <a:rPr kumimoji="1" lang="ja-JP" altLang="en-US" smtClean="0"/>
              <a:t>を探索した結果、変更はありませんでしたので、次の</a:t>
            </a:r>
            <a:r>
              <a:rPr lang="ja-JP" altLang="en-US" smtClean="0"/>
              <a:t>要素で探索します。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08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93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/>
              <a:t>Dijkstra‘s Algorithm</a:t>
            </a:r>
            <a:r>
              <a:rPr lang="ja-JP" altLang="en-US"/>
              <a:t>の</a:t>
            </a:r>
            <a:r>
              <a:rPr lang="ja-JP" altLang="en-US" smtClean="0"/>
              <a:t>流れ</a:t>
            </a:r>
            <a:r>
              <a:rPr lang="en-US" altLang="ja-JP" smtClean="0"/>
              <a:t>4</a:t>
            </a:r>
          </a:p>
        </p:txBody>
      </p:sp>
      <p:sp>
        <p:nvSpPr>
          <p:cNvPr id="5" name="円/楕円 4"/>
          <p:cNvSpPr/>
          <p:nvPr/>
        </p:nvSpPr>
        <p:spPr>
          <a:xfrm>
            <a:off x="982594" y="703134"/>
            <a:ext cx="622300" cy="660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A</a:t>
            </a:r>
            <a:endParaRPr kumimoji="1" lang="ja-JP" altLang="en-US"/>
          </a:p>
        </p:txBody>
      </p:sp>
      <p:cxnSp>
        <p:nvCxnSpPr>
          <p:cNvPr id="6" name="直線コネクタ 5"/>
          <p:cNvCxnSpPr>
            <a:stCxn id="5" idx="6"/>
          </p:cNvCxnSpPr>
          <p:nvPr/>
        </p:nvCxnSpPr>
        <p:spPr>
          <a:xfrm>
            <a:off x="1604894" y="1033334"/>
            <a:ext cx="10033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/>
        </p:nvSpPr>
        <p:spPr>
          <a:xfrm>
            <a:off x="2608194" y="703134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</a:rPr>
              <a:t>B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1985894" y="1509405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</a:rPr>
              <a:t>C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3655944" y="465098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rgbClr val="FF0000"/>
                </a:solidFill>
              </a:rPr>
              <a:t>D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2989194" y="1839605"/>
            <a:ext cx="622300" cy="660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E</a:t>
            </a:r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3995669" y="1376233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F</a:t>
            </a:r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4748144" y="595184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G</a:t>
            </a:r>
            <a:endParaRPr kumimoji="1" lang="ja-JP" altLang="en-US"/>
          </a:p>
        </p:txBody>
      </p:sp>
      <p:cxnSp>
        <p:nvCxnSpPr>
          <p:cNvPr id="13" name="直線コネクタ 12"/>
          <p:cNvCxnSpPr>
            <a:endCxn id="8" idx="1"/>
          </p:cNvCxnSpPr>
          <p:nvPr/>
        </p:nvCxnSpPr>
        <p:spPr>
          <a:xfrm>
            <a:off x="1604894" y="1033334"/>
            <a:ext cx="472134" cy="572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endCxn id="10" idx="2"/>
          </p:cNvCxnSpPr>
          <p:nvPr/>
        </p:nvCxnSpPr>
        <p:spPr>
          <a:xfrm>
            <a:off x="2555807" y="2029284"/>
            <a:ext cx="433387" cy="1405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endCxn id="11" idx="1"/>
          </p:cNvCxnSpPr>
          <p:nvPr/>
        </p:nvCxnSpPr>
        <p:spPr>
          <a:xfrm>
            <a:off x="3229377" y="1028785"/>
            <a:ext cx="857426" cy="4441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endCxn id="11" idx="2"/>
          </p:cNvCxnSpPr>
          <p:nvPr/>
        </p:nvCxnSpPr>
        <p:spPr>
          <a:xfrm flipV="1">
            <a:off x="3578157" y="1706433"/>
            <a:ext cx="417512" cy="5106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9" idx="5"/>
            <a:endCxn id="11" idx="0"/>
          </p:cNvCxnSpPr>
          <p:nvPr/>
        </p:nvCxnSpPr>
        <p:spPr>
          <a:xfrm>
            <a:off x="4187110" y="1028785"/>
            <a:ext cx="119709" cy="3474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9" idx="6"/>
            <a:endCxn id="12" idx="2"/>
          </p:cNvCxnSpPr>
          <p:nvPr/>
        </p:nvCxnSpPr>
        <p:spPr>
          <a:xfrm>
            <a:off x="4278244" y="795298"/>
            <a:ext cx="469900" cy="130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7" idx="7"/>
            <a:endCxn id="9" idx="2"/>
          </p:cNvCxnSpPr>
          <p:nvPr/>
        </p:nvCxnSpPr>
        <p:spPr>
          <a:xfrm flipV="1">
            <a:off x="3139360" y="795298"/>
            <a:ext cx="516584" cy="45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6519794" y="595184"/>
            <a:ext cx="3454400" cy="144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B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C</a:t>
            </a:r>
            <a:r>
              <a:rPr kumimoji="1" lang="ja-JP" altLang="en-US" smtClean="0"/>
              <a:t>、</a:t>
            </a:r>
            <a:r>
              <a:rPr kumimoji="1" lang="en-US" altLang="ja-JP" smtClean="0">
                <a:solidFill>
                  <a:srgbClr val="FF0000"/>
                </a:solidFill>
              </a:rPr>
              <a:t>D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F</a:t>
            </a:r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519794" y="196166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探索</a:t>
            </a:r>
            <a:r>
              <a:rPr lang="en-US" altLang="ja-JP" smtClean="0"/>
              <a:t>B</a:t>
            </a:r>
            <a:r>
              <a:rPr kumimoji="1" lang="en-US" altLang="ja-JP" smtClean="0"/>
              <a:t>uffer</a:t>
            </a:r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103640" y="375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0</a:t>
            </a:r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113092" y="2137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1</a:t>
            </a:r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707908" y="380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858751" y="25407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障害物</a:t>
            </a:r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250337" y="20008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2</a:t>
            </a:r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787111" y="153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2</a:t>
            </a:r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951443" y="280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rgbClr val="FF0000"/>
                </a:solidFill>
              </a:rPr>
              <a:t>3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556913" y="1054298"/>
            <a:ext cx="369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smtClean="0">
                <a:solidFill>
                  <a:srgbClr val="FF0000"/>
                </a:solidFill>
              </a:rPr>
              <a:t>×</a:t>
            </a:r>
            <a:endParaRPr kumimoji="1" lang="ja-JP" altLang="en-US" sz="2800" b="1">
              <a:solidFill>
                <a:srgbClr val="FF000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820412" y="1066885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smtClean="0">
                <a:solidFill>
                  <a:srgbClr val="FF0000"/>
                </a:solidFill>
              </a:rPr>
              <a:t>×</a:t>
            </a:r>
            <a:endParaRPr kumimoji="1" lang="ja-JP" altLang="en-US" sz="2800" b="1">
              <a:solidFill>
                <a:srgbClr val="FF0000"/>
              </a:solidFill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4278244" y="1061415"/>
            <a:ext cx="100307" cy="211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4312176" y="622565"/>
            <a:ext cx="407393" cy="1219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>
            <a:off x="3174469" y="647041"/>
            <a:ext cx="443832" cy="2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3161122" y="395374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smtClean="0">
                <a:solidFill>
                  <a:srgbClr val="FF0000"/>
                </a:solidFill>
              </a:rPr>
              <a:t>×</a:t>
            </a:r>
            <a:endParaRPr kumimoji="1" lang="ja-JP" altLang="en-US" sz="2800" b="1">
              <a:solidFill>
                <a:srgbClr val="FF000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072627" y="89271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smtClean="0">
                <a:solidFill>
                  <a:srgbClr val="FF0000"/>
                </a:solidFill>
              </a:rPr>
              <a:t>×</a:t>
            </a:r>
            <a:endParaRPr kumimoji="1" lang="ja-JP" altLang="en-US" sz="2800" b="1">
              <a:solidFill>
                <a:srgbClr val="FF0000"/>
              </a:solidFill>
            </a:endParaRPr>
          </a:p>
        </p:txBody>
      </p:sp>
      <p:sp>
        <p:nvSpPr>
          <p:cNvPr id="43" name="円/楕円 42"/>
          <p:cNvSpPr/>
          <p:nvPr/>
        </p:nvSpPr>
        <p:spPr>
          <a:xfrm>
            <a:off x="939602" y="3910730"/>
            <a:ext cx="622300" cy="660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A</a:t>
            </a:r>
            <a:endParaRPr kumimoji="1" lang="ja-JP" altLang="en-US"/>
          </a:p>
        </p:txBody>
      </p:sp>
      <p:cxnSp>
        <p:nvCxnSpPr>
          <p:cNvPr id="44" name="直線コネクタ 43"/>
          <p:cNvCxnSpPr>
            <a:stCxn id="43" idx="6"/>
          </p:cNvCxnSpPr>
          <p:nvPr/>
        </p:nvCxnSpPr>
        <p:spPr>
          <a:xfrm>
            <a:off x="1561902" y="4240930"/>
            <a:ext cx="10033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>
            <a:off x="2565202" y="3910730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</a:rPr>
              <a:t>B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46" name="円/楕円 45"/>
          <p:cNvSpPr/>
          <p:nvPr/>
        </p:nvSpPr>
        <p:spPr>
          <a:xfrm>
            <a:off x="1942902" y="4717001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</a:rPr>
              <a:t>C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3612952" y="3672694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bg1"/>
                </a:solidFill>
              </a:rPr>
              <a:t>D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48" name="円/楕円 47"/>
          <p:cNvSpPr/>
          <p:nvPr/>
        </p:nvSpPr>
        <p:spPr>
          <a:xfrm>
            <a:off x="2946202" y="5047201"/>
            <a:ext cx="622300" cy="660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E</a:t>
            </a:r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3952677" y="4583829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rgbClr val="FF0000"/>
                </a:solidFill>
              </a:rPr>
              <a:t>F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4705152" y="3802780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G</a:t>
            </a:r>
            <a:endParaRPr kumimoji="1" lang="ja-JP" altLang="en-US"/>
          </a:p>
        </p:txBody>
      </p:sp>
      <p:cxnSp>
        <p:nvCxnSpPr>
          <p:cNvPr id="51" name="直線コネクタ 50"/>
          <p:cNvCxnSpPr>
            <a:endCxn id="46" idx="1"/>
          </p:cNvCxnSpPr>
          <p:nvPr/>
        </p:nvCxnSpPr>
        <p:spPr>
          <a:xfrm>
            <a:off x="1561902" y="4240930"/>
            <a:ext cx="472134" cy="572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endCxn id="48" idx="2"/>
          </p:cNvCxnSpPr>
          <p:nvPr/>
        </p:nvCxnSpPr>
        <p:spPr>
          <a:xfrm>
            <a:off x="2512815" y="5236880"/>
            <a:ext cx="433387" cy="1405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endCxn id="49" idx="1"/>
          </p:cNvCxnSpPr>
          <p:nvPr/>
        </p:nvCxnSpPr>
        <p:spPr>
          <a:xfrm>
            <a:off x="3186385" y="4236381"/>
            <a:ext cx="857426" cy="4441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endCxn id="49" idx="2"/>
          </p:cNvCxnSpPr>
          <p:nvPr/>
        </p:nvCxnSpPr>
        <p:spPr>
          <a:xfrm flipV="1">
            <a:off x="3535165" y="4914029"/>
            <a:ext cx="417512" cy="5106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47" idx="5"/>
            <a:endCxn id="49" idx="0"/>
          </p:cNvCxnSpPr>
          <p:nvPr/>
        </p:nvCxnSpPr>
        <p:spPr>
          <a:xfrm>
            <a:off x="4144118" y="4236381"/>
            <a:ext cx="119709" cy="3474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47" idx="6"/>
            <a:endCxn id="50" idx="2"/>
          </p:cNvCxnSpPr>
          <p:nvPr/>
        </p:nvCxnSpPr>
        <p:spPr>
          <a:xfrm>
            <a:off x="4235252" y="4002894"/>
            <a:ext cx="469900" cy="130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45" idx="7"/>
            <a:endCxn id="47" idx="2"/>
          </p:cNvCxnSpPr>
          <p:nvPr/>
        </p:nvCxnSpPr>
        <p:spPr>
          <a:xfrm flipV="1">
            <a:off x="3096368" y="4002894"/>
            <a:ext cx="516584" cy="45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6476802" y="3802780"/>
            <a:ext cx="3454400" cy="144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B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C</a:t>
            </a:r>
            <a:r>
              <a:rPr kumimoji="1" lang="ja-JP" altLang="en-US" smtClean="0"/>
              <a:t>、</a:t>
            </a:r>
            <a:r>
              <a:rPr kumimoji="1" lang="en-US" altLang="ja-JP" smtClean="0">
                <a:solidFill>
                  <a:schemeClr val="bg1"/>
                </a:solidFill>
              </a:rPr>
              <a:t>D</a:t>
            </a:r>
            <a:r>
              <a:rPr kumimoji="1" lang="ja-JP" altLang="en-US" smtClean="0">
                <a:solidFill>
                  <a:schemeClr val="bg1"/>
                </a:solidFill>
              </a:rPr>
              <a:t>、</a:t>
            </a:r>
            <a:r>
              <a:rPr kumimoji="1" lang="en-US" altLang="ja-JP" smtClean="0">
                <a:solidFill>
                  <a:srgbClr val="FF0000"/>
                </a:solidFill>
              </a:rPr>
              <a:t>F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476802" y="3403762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探索</a:t>
            </a:r>
            <a:r>
              <a:rPr lang="en-US" altLang="ja-JP" smtClean="0"/>
              <a:t>B</a:t>
            </a:r>
            <a:r>
              <a:rPr kumimoji="1" lang="en-US" altLang="ja-JP" smtClean="0"/>
              <a:t>uffer</a:t>
            </a:r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060648" y="3582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0</a:t>
            </a:r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070100" y="5344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1</a:t>
            </a:r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664916" y="3588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829818" y="56581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障害物</a:t>
            </a:r>
            <a:endParaRPr kumimoji="1"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207345" y="52084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2</a:t>
            </a:r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744119" y="33614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2</a:t>
            </a:r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908451" y="34880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3</a:t>
            </a:r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513921" y="4261894"/>
            <a:ext cx="369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smtClean="0">
                <a:solidFill>
                  <a:srgbClr val="FF0000"/>
                </a:solidFill>
              </a:rPr>
              <a:t>×</a:t>
            </a:r>
            <a:endParaRPr kumimoji="1" lang="ja-JP" altLang="en-US" sz="2800" b="1">
              <a:solidFill>
                <a:srgbClr val="FF0000"/>
              </a:solidFill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777420" y="4274481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smtClean="0">
                <a:solidFill>
                  <a:srgbClr val="FF0000"/>
                </a:solidFill>
              </a:rPr>
              <a:t>×</a:t>
            </a:r>
            <a:endParaRPr kumimoji="1" lang="ja-JP" altLang="en-US" sz="2800" b="1">
              <a:solidFill>
                <a:srgbClr val="FF0000"/>
              </a:solidFill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8059245" y="4274481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smtClean="0">
                <a:solidFill>
                  <a:srgbClr val="FF0000"/>
                </a:solidFill>
              </a:rPr>
              <a:t>×</a:t>
            </a:r>
            <a:endParaRPr kumimoji="1" lang="ja-JP" altLang="en-US" sz="2800" b="1">
              <a:solidFill>
                <a:srgbClr val="FF0000"/>
              </a:solidFill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H="1" flipV="1">
            <a:off x="3213159" y="4431824"/>
            <a:ext cx="658889" cy="327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3257604" y="4368279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smtClean="0">
                <a:solidFill>
                  <a:srgbClr val="FF0000"/>
                </a:solidFill>
              </a:rPr>
              <a:t>×</a:t>
            </a:r>
            <a:endParaRPr kumimoji="1" lang="ja-JP" altLang="en-US" sz="2800" b="1">
              <a:solidFill>
                <a:srgbClr val="FF0000"/>
              </a:solidFill>
            </a:endParaRPr>
          </a:p>
        </p:txBody>
      </p:sp>
      <p:cxnSp>
        <p:nvCxnSpPr>
          <p:cNvPr id="79" name="直線矢印コネクタ 78"/>
          <p:cNvCxnSpPr/>
          <p:nvPr/>
        </p:nvCxnSpPr>
        <p:spPr>
          <a:xfrm flipH="1" flipV="1">
            <a:off x="4242408" y="4236381"/>
            <a:ext cx="160582" cy="330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4099310" y="4192133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smtClean="0">
                <a:solidFill>
                  <a:srgbClr val="FF0000"/>
                </a:solidFill>
              </a:rPr>
              <a:t>×</a:t>
            </a:r>
            <a:endParaRPr kumimoji="1" lang="ja-JP" altLang="en-US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537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901502" y="811930"/>
            <a:ext cx="622300" cy="660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A</a:t>
            </a:r>
            <a:endParaRPr kumimoji="1" lang="ja-JP" altLang="en-US"/>
          </a:p>
        </p:txBody>
      </p:sp>
      <p:cxnSp>
        <p:nvCxnSpPr>
          <p:cNvPr id="5" name="直線コネクタ 4"/>
          <p:cNvCxnSpPr>
            <a:stCxn id="4" idx="6"/>
          </p:cNvCxnSpPr>
          <p:nvPr/>
        </p:nvCxnSpPr>
        <p:spPr>
          <a:xfrm>
            <a:off x="1523802" y="1142130"/>
            <a:ext cx="10033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円/楕円 5"/>
          <p:cNvSpPr/>
          <p:nvPr/>
        </p:nvSpPr>
        <p:spPr>
          <a:xfrm>
            <a:off x="2527102" y="811930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</a:rPr>
              <a:t>B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1904802" y="1618201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</a:rPr>
              <a:t>C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3574852" y="573894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bg1"/>
                </a:solidFill>
              </a:rPr>
              <a:t>D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2908102" y="1948401"/>
            <a:ext cx="622300" cy="660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E</a:t>
            </a:r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3914577" y="1485029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bg1"/>
                </a:solidFill>
              </a:rPr>
              <a:t>F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4667052" y="703980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G</a:t>
            </a:r>
            <a:endParaRPr kumimoji="1" lang="ja-JP" altLang="en-US"/>
          </a:p>
        </p:txBody>
      </p:sp>
      <p:cxnSp>
        <p:nvCxnSpPr>
          <p:cNvPr id="12" name="直線コネクタ 11"/>
          <p:cNvCxnSpPr>
            <a:endCxn id="7" idx="1"/>
          </p:cNvCxnSpPr>
          <p:nvPr/>
        </p:nvCxnSpPr>
        <p:spPr>
          <a:xfrm>
            <a:off x="1523802" y="1142130"/>
            <a:ext cx="472134" cy="572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endCxn id="9" idx="2"/>
          </p:cNvCxnSpPr>
          <p:nvPr/>
        </p:nvCxnSpPr>
        <p:spPr>
          <a:xfrm>
            <a:off x="2474715" y="2138080"/>
            <a:ext cx="433387" cy="1405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endCxn id="10" idx="1"/>
          </p:cNvCxnSpPr>
          <p:nvPr/>
        </p:nvCxnSpPr>
        <p:spPr>
          <a:xfrm>
            <a:off x="3148285" y="1137581"/>
            <a:ext cx="857426" cy="4441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endCxn id="10" idx="2"/>
          </p:cNvCxnSpPr>
          <p:nvPr/>
        </p:nvCxnSpPr>
        <p:spPr>
          <a:xfrm flipV="1">
            <a:off x="3497065" y="1815229"/>
            <a:ext cx="417512" cy="5106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8" idx="5"/>
            <a:endCxn id="10" idx="0"/>
          </p:cNvCxnSpPr>
          <p:nvPr/>
        </p:nvCxnSpPr>
        <p:spPr>
          <a:xfrm>
            <a:off x="4106018" y="1137581"/>
            <a:ext cx="119709" cy="3474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8" idx="6"/>
            <a:endCxn id="11" idx="2"/>
          </p:cNvCxnSpPr>
          <p:nvPr/>
        </p:nvCxnSpPr>
        <p:spPr>
          <a:xfrm>
            <a:off x="4197152" y="904094"/>
            <a:ext cx="469900" cy="130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6" idx="7"/>
            <a:endCxn id="8" idx="2"/>
          </p:cNvCxnSpPr>
          <p:nvPr/>
        </p:nvCxnSpPr>
        <p:spPr>
          <a:xfrm flipV="1">
            <a:off x="3058268" y="904094"/>
            <a:ext cx="516584" cy="45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6438702" y="703980"/>
            <a:ext cx="3454400" cy="144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B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C</a:t>
            </a:r>
            <a:r>
              <a:rPr kumimoji="1" lang="ja-JP" altLang="en-US" smtClean="0"/>
              <a:t>、</a:t>
            </a:r>
            <a:r>
              <a:rPr kumimoji="1" lang="en-US" altLang="ja-JP" smtClean="0">
                <a:solidFill>
                  <a:schemeClr val="bg1"/>
                </a:solidFill>
              </a:rPr>
              <a:t>D</a:t>
            </a:r>
            <a:r>
              <a:rPr kumimoji="1" lang="ja-JP" altLang="en-US" smtClean="0">
                <a:solidFill>
                  <a:schemeClr val="bg1"/>
                </a:solidFill>
              </a:rPr>
              <a:t>、</a:t>
            </a:r>
            <a:r>
              <a:rPr kumimoji="1" lang="en-US" altLang="ja-JP" smtClean="0">
                <a:solidFill>
                  <a:schemeClr val="bg1"/>
                </a:solidFill>
              </a:rPr>
              <a:t>F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438702" y="304962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探索</a:t>
            </a:r>
            <a:r>
              <a:rPr lang="en-US" altLang="ja-JP" smtClean="0"/>
              <a:t>B</a:t>
            </a:r>
            <a:r>
              <a:rPr kumimoji="1" lang="en-US" altLang="ja-JP" smtClean="0"/>
              <a:t>uffer</a:t>
            </a:r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22548" y="483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0</a:t>
            </a:r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032000" y="22459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1</a:t>
            </a:r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626816" y="489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791718" y="25593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障害物</a:t>
            </a:r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169245" y="21096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2</a:t>
            </a:r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706019" y="2626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2</a:t>
            </a:r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870351" y="389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3</a:t>
            </a:r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475821" y="1163094"/>
            <a:ext cx="369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smtClean="0">
                <a:solidFill>
                  <a:srgbClr val="FF0000"/>
                </a:solidFill>
              </a:rPr>
              <a:t>×</a:t>
            </a:r>
            <a:endParaRPr kumimoji="1" lang="ja-JP" altLang="en-US" sz="2800" b="1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739320" y="1175681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smtClean="0">
                <a:solidFill>
                  <a:srgbClr val="FF0000"/>
                </a:solidFill>
              </a:rPr>
              <a:t>×</a:t>
            </a:r>
            <a:endParaRPr kumimoji="1" lang="ja-JP" altLang="en-US" sz="2800" b="1">
              <a:solidFill>
                <a:srgbClr val="FF000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021145" y="1175681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smtClean="0">
                <a:solidFill>
                  <a:srgbClr val="FF0000"/>
                </a:solidFill>
              </a:rPr>
              <a:t>×</a:t>
            </a:r>
            <a:endParaRPr kumimoji="1" lang="ja-JP" altLang="en-US" sz="2800" b="1">
              <a:solidFill>
                <a:srgbClr val="FF000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0" y="0"/>
            <a:ext cx="293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/>
              <a:t>Dijkstra‘s Algorithm</a:t>
            </a:r>
            <a:r>
              <a:rPr lang="ja-JP" altLang="en-US"/>
              <a:t>の</a:t>
            </a:r>
            <a:r>
              <a:rPr lang="ja-JP" altLang="en-US" smtClean="0"/>
              <a:t>流れ</a:t>
            </a:r>
            <a:r>
              <a:rPr lang="en-US" altLang="ja-JP"/>
              <a:t>5</a:t>
            </a:r>
            <a:endParaRPr lang="en-US" altLang="ja-JP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302970" y="1175681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smtClean="0">
                <a:solidFill>
                  <a:srgbClr val="FF0000"/>
                </a:solidFill>
              </a:rPr>
              <a:t>×</a:t>
            </a:r>
            <a:endParaRPr kumimoji="1" lang="ja-JP" altLang="en-US" sz="2800" b="1">
              <a:solidFill>
                <a:srgbClr val="FF000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0" y="3084872"/>
            <a:ext cx="1214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探索</a:t>
            </a:r>
            <a:r>
              <a:rPr lang="en-US" altLang="ja-JP"/>
              <a:t>buffer</a:t>
            </a:r>
            <a:r>
              <a:rPr lang="ja-JP" altLang="en-US" smtClean="0"/>
              <a:t>が</a:t>
            </a:r>
            <a:r>
              <a:rPr lang="ja-JP" altLang="en-US"/>
              <a:t>空</a:t>
            </a:r>
            <a:r>
              <a:rPr lang="ja-JP" altLang="en-US" smtClean="0"/>
              <a:t>っぽになれば、探索終了です。後は、</a:t>
            </a:r>
            <a:r>
              <a:rPr lang="en-US" altLang="ja-JP" smtClean="0"/>
              <a:t>B,C,D,F,G</a:t>
            </a:r>
            <a:r>
              <a:rPr lang="ja-JP" altLang="en-US" smtClean="0"/>
              <a:t>の</a:t>
            </a:r>
            <a:r>
              <a:rPr lang="ja-JP" altLang="en-US" smtClean="0">
                <a:solidFill>
                  <a:srgbClr val="FF0000"/>
                </a:solidFill>
              </a:rPr>
              <a:t>各</a:t>
            </a:r>
            <a:r>
              <a:rPr lang="en-US" altLang="ja-JP" smtClean="0">
                <a:solidFill>
                  <a:srgbClr val="FF0000"/>
                </a:solidFill>
              </a:rPr>
              <a:t>Node</a:t>
            </a:r>
            <a:r>
              <a:rPr lang="ja-JP" altLang="en-US" smtClean="0">
                <a:solidFill>
                  <a:srgbClr val="FF0000"/>
                </a:solidFill>
              </a:rPr>
              <a:t>を距離の値が小さい順に辿ると最短距離での移動が</a:t>
            </a:r>
            <a:endParaRPr lang="en-US" altLang="ja-JP" smtClean="0">
              <a:solidFill>
                <a:srgbClr val="FF0000"/>
              </a:solidFill>
            </a:endParaRPr>
          </a:p>
          <a:p>
            <a:r>
              <a:rPr lang="ja-JP" altLang="en-US" smtClean="0">
                <a:solidFill>
                  <a:srgbClr val="FF0000"/>
                </a:solidFill>
              </a:rPr>
              <a:t>求まります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8" name="円/楕円 37"/>
          <p:cNvSpPr/>
          <p:nvPr/>
        </p:nvSpPr>
        <p:spPr>
          <a:xfrm>
            <a:off x="2807395" y="4161881"/>
            <a:ext cx="622300" cy="660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A</a:t>
            </a:r>
            <a:endParaRPr kumimoji="1" lang="ja-JP" altLang="en-US"/>
          </a:p>
        </p:txBody>
      </p:sp>
      <p:cxnSp>
        <p:nvCxnSpPr>
          <p:cNvPr id="39" name="直線コネクタ 38"/>
          <p:cNvCxnSpPr>
            <a:stCxn id="38" idx="6"/>
          </p:cNvCxnSpPr>
          <p:nvPr/>
        </p:nvCxnSpPr>
        <p:spPr>
          <a:xfrm>
            <a:off x="3429695" y="4492081"/>
            <a:ext cx="10033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/>
          <p:nvPr/>
        </p:nvSpPr>
        <p:spPr>
          <a:xfrm>
            <a:off x="4432995" y="4161881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</a:rPr>
              <a:t>B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3810695" y="4968152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</a:rPr>
              <a:t>C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5480745" y="3923845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bg1"/>
                </a:solidFill>
              </a:rPr>
              <a:t>D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43" name="円/楕円 42"/>
          <p:cNvSpPr/>
          <p:nvPr/>
        </p:nvSpPr>
        <p:spPr>
          <a:xfrm>
            <a:off x="4813995" y="5298352"/>
            <a:ext cx="622300" cy="660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E</a:t>
            </a:r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5820470" y="4834980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bg1"/>
                </a:solidFill>
              </a:rPr>
              <a:t>F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45" name="円/楕円 44"/>
          <p:cNvSpPr/>
          <p:nvPr/>
        </p:nvSpPr>
        <p:spPr>
          <a:xfrm>
            <a:off x="6572945" y="4053931"/>
            <a:ext cx="6223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G</a:t>
            </a:r>
            <a:endParaRPr kumimoji="1" lang="ja-JP" altLang="en-US"/>
          </a:p>
        </p:txBody>
      </p:sp>
      <p:cxnSp>
        <p:nvCxnSpPr>
          <p:cNvPr id="46" name="直線コネクタ 45"/>
          <p:cNvCxnSpPr>
            <a:endCxn id="41" idx="1"/>
          </p:cNvCxnSpPr>
          <p:nvPr/>
        </p:nvCxnSpPr>
        <p:spPr>
          <a:xfrm>
            <a:off x="3429695" y="4492081"/>
            <a:ext cx="472134" cy="572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endCxn id="43" idx="2"/>
          </p:cNvCxnSpPr>
          <p:nvPr/>
        </p:nvCxnSpPr>
        <p:spPr>
          <a:xfrm>
            <a:off x="4380608" y="5488031"/>
            <a:ext cx="433387" cy="1405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endCxn id="44" idx="1"/>
          </p:cNvCxnSpPr>
          <p:nvPr/>
        </p:nvCxnSpPr>
        <p:spPr>
          <a:xfrm>
            <a:off x="5054178" y="4487532"/>
            <a:ext cx="857426" cy="4441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endCxn id="44" idx="2"/>
          </p:cNvCxnSpPr>
          <p:nvPr/>
        </p:nvCxnSpPr>
        <p:spPr>
          <a:xfrm flipV="1">
            <a:off x="5402958" y="5165180"/>
            <a:ext cx="417512" cy="5106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2" idx="5"/>
            <a:endCxn id="44" idx="0"/>
          </p:cNvCxnSpPr>
          <p:nvPr/>
        </p:nvCxnSpPr>
        <p:spPr>
          <a:xfrm>
            <a:off x="6011911" y="4487532"/>
            <a:ext cx="119709" cy="3474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2" idx="6"/>
            <a:endCxn id="45" idx="2"/>
          </p:cNvCxnSpPr>
          <p:nvPr/>
        </p:nvCxnSpPr>
        <p:spPr>
          <a:xfrm>
            <a:off x="6103045" y="4254045"/>
            <a:ext cx="469900" cy="130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0" idx="7"/>
            <a:endCxn id="42" idx="2"/>
          </p:cNvCxnSpPr>
          <p:nvPr/>
        </p:nvCxnSpPr>
        <p:spPr>
          <a:xfrm flipV="1">
            <a:off x="4964161" y="4254045"/>
            <a:ext cx="516584" cy="45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2928441" y="38339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0</a:t>
            </a:r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937893" y="55959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1</a:t>
            </a:r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532709" y="38395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697611" y="59093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障害物</a:t>
            </a:r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075138" y="5459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2</a:t>
            </a:r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611912" y="3612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2</a:t>
            </a:r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776244" y="37391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3</a:t>
            </a:r>
            <a:endParaRPr kumimoji="1" lang="ja-JP" altLang="en-US"/>
          </a:p>
        </p:txBody>
      </p:sp>
      <p:cxnSp>
        <p:nvCxnSpPr>
          <p:cNvPr id="60" name="直線矢印コネクタ 59"/>
          <p:cNvCxnSpPr/>
          <p:nvPr/>
        </p:nvCxnSpPr>
        <p:spPr>
          <a:xfrm flipH="1" flipV="1">
            <a:off x="5170118" y="4659060"/>
            <a:ext cx="550045" cy="2832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 flipH="1">
            <a:off x="3550742" y="4384131"/>
            <a:ext cx="7674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111442" y="6256350"/>
            <a:ext cx="10190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</a:t>
            </a:r>
            <a:r>
              <a:rPr lang="ja-JP" altLang="en-US" smtClean="0"/>
              <a:t>から</a:t>
            </a:r>
            <a:r>
              <a:rPr lang="ja-JP" altLang="en-US"/>
              <a:t>各</a:t>
            </a:r>
            <a:r>
              <a:rPr lang="en-US" altLang="ja-JP" smtClean="0"/>
              <a:t>Node</a:t>
            </a:r>
            <a:r>
              <a:rPr lang="ja-JP" altLang="en-US" smtClean="0"/>
              <a:t>の最短が移動が出てくる</a:t>
            </a:r>
            <a:endParaRPr lang="en-US" altLang="ja-JP" smtClean="0"/>
          </a:p>
          <a:p>
            <a:r>
              <a:rPr kumimoji="1" lang="ja-JP" altLang="en-US" smtClean="0"/>
              <a:t>これを配列に利用すれば、良いだけです。また、</a:t>
            </a:r>
            <a:r>
              <a:rPr kumimoji="1" lang="en-US" altLang="ja-JP" smtClean="0"/>
              <a:t>A</a:t>
            </a:r>
            <a:r>
              <a:rPr kumimoji="1" lang="ja-JP" altLang="en-US" smtClean="0"/>
              <a:t>から繋がる</a:t>
            </a:r>
            <a:r>
              <a:rPr kumimoji="1" lang="en-US" altLang="ja-JP" smtClean="0"/>
              <a:t>Node</a:t>
            </a:r>
            <a:r>
              <a:rPr kumimoji="1" lang="ja-JP" altLang="en-US" smtClean="0"/>
              <a:t>が何個あるかもわかるわかる訳です。</a:t>
            </a:r>
            <a:endParaRPr kumimoji="1" lang="ja-JP" altLang="en-US"/>
          </a:p>
        </p:txBody>
      </p:sp>
      <p:cxnSp>
        <p:nvCxnSpPr>
          <p:cNvPr id="67" name="直線矢印コネクタ 66"/>
          <p:cNvCxnSpPr/>
          <p:nvPr/>
        </p:nvCxnSpPr>
        <p:spPr>
          <a:xfrm flipH="1" flipV="1">
            <a:off x="3490469" y="4759967"/>
            <a:ext cx="255786" cy="330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 flipH="1">
            <a:off x="4990009" y="4060099"/>
            <a:ext cx="431177" cy="26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 flipH="1" flipV="1">
            <a:off x="6146428" y="4113248"/>
            <a:ext cx="383134" cy="1230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645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1600" y="101600"/>
            <a:ext cx="9829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/>
              <a:t> </a:t>
            </a:r>
            <a:r>
              <a:rPr lang="ja-JP" altLang="en-US" smtClean="0"/>
              <a:t>配列で使う</a:t>
            </a:r>
            <a:r>
              <a:rPr lang="en-US" altLang="ja-JP" smtClean="0"/>
              <a:t>Dijkstra‘s Algorithm</a:t>
            </a:r>
            <a:r>
              <a:rPr lang="ja-JP" altLang="en-US" smtClean="0"/>
              <a:t>を</a:t>
            </a:r>
            <a:r>
              <a:rPr lang="en-US" altLang="ja-JP" smtClean="0"/>
              <a:t>Flowchart</a:t>
            </a:r>
            <a:r>
              <a:rPr lang="ja-JP" altLang="en-US" smtClean="0"/>
              <a:t>にして確認する</a:t>
            </a:r>
            <a:endParaRPr lang="en-US" altLang="ja-JP" smtClean="0"/>
          </a:p>
          <a:p>
            <a:r>
              <a:rPr kumimoji="1" lang="ja-JP" altLang="en-US" smtClean="0"/>
              <a:t>　</a:t>
            </a:r>
            <a:r>
              <a:rPr kumimoji="1" lang="ja-JP" altLang="en-US"/>
              <a:t>　</a:t>
            </a:r>
            <a:r>
              <a:rPr lang="ja-JP" altLang="en-US"/>
              <a:t>配列の場合は、各要素が</a:t>
            </a:r>
            <a:r>
              <a:rPr lang="en-US" altLang="ja-JP"/>
              <a:t>Node</a:t>
            </a:r>
            <a:r>
              <a:rPr lang="ja-JP" altLang="en-US"/>
              <a:t>として扱います</a:t>
            </a:r>
            <a:r>
              <a:rPr lang="ja-JP" altLang="en-US" smtClean="0"/>
              <a:t>。よって、 </a:t>
            </a:r>
            <a:r>
              <a:rPr lang="en-US" altLang="ja-JP" smtClean="0"/>
              <a:t>D</a:t>
            </a:r>
            <a:r>
              <a:rPr kumimoji="1" lang="en-US" altLang="ja-JP" smtClean="0"/>
              <a:t>ata</a:t>
            </a:r>
            <a:r>
              <a:rPr kumimoji="1" lang="ja-JP" altLang="en-US" smtClean="0"/>
              <a:t>構造は以下のような感じになります。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66171" y="13081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1</a:t>
            </a:r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580571" y="13081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1</a:t>
            </a:r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494971" y="13081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1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66171" y="22225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1</a:t>
            </a:r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580571" y="22225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99</a:t>
            </a:r>
            <a:endParaRPr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494971" y="22225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1</a:t>
            </a:r>
            <a:endParaRPr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6171" y="927100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Block</a:t>
            </a:r>
            <a:r>
              <a:rPr lang="ja-JP" altLang="en-US" smtClean="0"/>
              <a:t>描画用配列</a:t>
            </a:r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5729290" y="131976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99</a:t>
            </a:r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6643690" y="131976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9</a:t>
            </a:r>
            <a:r>
              <a:rPr lang="en-US" altLang="ja-JP"/>
              <a:t>9</a:t>
            </a:r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7558090" y="131976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9</a:t>
            </a:r>
            <a:r>
              <a:rPr lang="en-US" altLang="ja-JP"/>
              <a:t>9</a:t>
            </a:r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729290" y="223416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9</a:t>
            </a:r>
            <a:r>
              <a:rPr lang="en-US" altLang="ja-JP"/>
              <a:t>9</a:t>
            </a:r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643690" y="223416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999</a:t>
            </a:r>
            <a:r>
              <a:rPr lang="en-US" altLang="ja-JP"/>
              <a:t>9</a:t>
            </a:r>
            <a:endParaRPr lang="en-US" altLang="ja-JP" smtClean="0"/>
          </a:p>
          <a:p>
            <a:pPr algn="ctr"/>
            <a:r>
              <a:rPr lang="ja-JP" altLang="en-US"/>
              <a:t>障害物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7558090" y="223416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9</a:t>
            </a:r>
            <a:r>
              <a:rPr lang="en-US" altLang="ja-JP"/>
              <a:t>9</a:t>
            </a:r>
            <a:endParaRPr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29290" y="938768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距離を入れる配列</a:t>
            </a:r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564571" y="4260334"/>
            <a:ext cx="3454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66171" y="3866634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探索</a:t>
            </a:r>
            <a:r>
              <a:rPr kumimoji="1" lang="en-US" altLang="ja-JP" smtClean="0"/>
              <a:t>buffer</a:t>
            </a:r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870961" y="4666734"/>
            <a:ext cx="6858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870961" y="5301734"/>
            <a:ext cx="6858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85960" y="480540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ｘ</a:t>
            </a:r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12946" y="535047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ｙ</a:t>
            </a:r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556761" y="4666734"/>
            <a:ext cx="6858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1556761" y="5301734"/>
            <a:ext cx="6858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2242561" y="4666734"/>
            <a:ext cx="6858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2242561" y="5301734"/>
            <a:ext cx="6858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2928361" y="4666734"/>
            <a:ext cx="6858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2928361" y="5301734"/>
            <a:ext cx="6858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01600" y="3289300"/>
            <a:ext cx="387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C</a:t>
            </a:r>
            <a:r>
              <a:rPr kumimoji="1" lang="en-US" altLang="ja-JP" smtClean="0"/>
              <a:t>haracterBlock</a:t>
            </a:r>
            <a:r>
              <a:rPr kumimoji="1" lang="ja-JP" altLang="en-US" smtClean="0"/>
              <a:t>設置状態がわかる配列</a:t>
            </a:r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067300" y="3289300"/>
            <a:ext cx="546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障害物</a:t>
            </a:r>
            <a:r>
              <a:rPr lang="ja-JP" altLang="en-US" smtClean="0"/>
              <a:t>は、移動しないように大きな値を入れておきます</a:t>
            </a:r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90500" y="6254234"/>
            <a:ext cx="6094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Node</a:t>
            </a:r>
            <a:r>
              <a:rPr kumimoji="1" lang="ja-JP" altLang="en-US" smtClean="0"/>
              <a:t>が配列なので、要素番号</a:t>
            </a:r>
            <a:r>
              <a:rPr kumimoji="1" lang="en-US" altLang="ja-JP" smtClean="0"/>
              <a:t>X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Y</a:t>
            </a:r>
            <a:r>
              <a:rPr kumimoji="1" lang="ja-JP" altLang="en-US" smtClean="0"/>
              <a:t>を登録できるようにします。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147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7279</TotalTime>
  <Words>1232</Words>
  <Application>Microsoft Office PowerPoint</Application>
  <PresentationFormat>ワイド画面</PresentationFormat>
  <Paragraphs>370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ＭＳ Ｐゴシック</vt:lpstr>
      <vt:lpstr>Arial</vt:lpstr>
      <vt:lpstr>Calibri</vt:lpstr>
      <vt:lpstr>Calibri Light</vt:lpstr>
      <vt:lpstr>Office テーマ</vt:lpstr>
      <vt:lpstr>Ｇａｍｅ開発指南書５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ゲーム開発指南書１</dc:title>
  <dc:creator>user206</dc:creator>
  <cp:lastModifiedBy>user206</cp:lastModifiedBy>
  <cp:revision>281</cp:revision>
  <dcterms:created xsi:type="dcterms:W3CDTF">2016-04-21T00:45:06Z</dcterms:created>
  <dcterms:modified xsi:type="dcterms:W3CDTF">2016-11-16T06:05:01Z</dcterms:modified>
</cp:coreProperties>
</file>