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/>
              <a:t>puzzle</a:t>
            </a:r>
            <a:r>
              <a:rPr lang="ja-JP" altLang="en-US" smtClean="0"/>
              <a:t>Ｇａｍｅ</a:t>
            </a:r>
            <a:r>
              <a:rPr kumimoji="1" lang="ja-JP" altLang="en-US" smtClean="0"/>
              <a:t>開発</a:t>
            </a:r>
            <a:endParaRPr kumimoji="1" lang="en-US" altLang="ja-JP" smtClean="0"/>
          </a:p>
          <a:p>
            <a:r>
              <a:rPr lang="ja-JP" altLang="en-US" smtClean="0"/>
              <a:t>再落下</a:t>
            </a:r>
            <a:endParaRPr lang="en-US" altLang="ja-JP" smtClean="0"/>
          </a:p>
          <a:p>
            <a:r>
              <a:rPr lang="en-US" altLang="ja-JP" smtClean="0"/>
              <a:t>Bresenham‘s </a:t>
            </a:r>
            <a:r>
              <a:rPr lang="en-US" altLang="ja-JP"/>
              <a:t>line </a:t>
            </a:r>
            <a:r>
              <a:rPr lang="en-US" altLang="ja-JP" smtClean="0"/>
              <a:t>algorithm</a:t>
            </a:r>
          </a:p>
          <a:p>
            <a:r>
              <a:rPr lang="ja-JP" altLang="en-US" smtClean="0"/>
              <a:t>点数表示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39747" y="106488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98522" y="106488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57297" y="106488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16072" y="106488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39747" y="74314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98522" y="74314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257297" y="74314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616072" y="74314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39747" y="42141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98522" y="42141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257297" y="42141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616072" y="42141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974847" y="106488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333622" y="106488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692397" y="106488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051172" y="106488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974847" y="74314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333622" y="74314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692397" y="74314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051172" y="74314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974847" y="42141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333622" y="42141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692397" y="42141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051172" y="42141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39747" y="2030082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898522" y="2030082"/>
            <a:ext cx="358775" cy="32173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257297" y="2030082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616072" y="203008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39747" y="170834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898522" y="170834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257297" y="1708348"/>
            <a:ext cx="358775" cy="3217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616072" y="1708348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39747" y="138661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898522" y="138661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1257297" y="138661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616072" y="138661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974847" y="203008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333622" y="203008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2692397" y="203008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3051172" y="203008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1974847" y="1708348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333622" y="170834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692397" y="170834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051172" y="170834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974847" y="138661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2333622" y="138661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2692397" y="138661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3051172" y="138661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34351" y="382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34917" y="730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4351" y="10347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34351" y="1355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21651" y="1681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4</a:t>
            </a:r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30641" y="20210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5</a:t>
            </a:r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793249" y="67859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X(MAX=</a:t>
            </a:r>
            <a:r>
              <a:rPr lang="en-US" altLang="ja-JP"/>
              <a:t>3</a:t>
            </a:r>
            <a:r>
              <a:rPr lang="en-US" altLang="ja-JP" smtClean="0"/>
              <a:t>)</a:t>
            </a:r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7599277" y="125641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 </a:t>
            </a:r>
            <a:endParaRPr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282355" y="558482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lineCount</a:t>
            </a:r>
            <a:r>
              <a:rPr lang="ja-JP" altLang="en-US" smtClean="0"/>
              <a:t>（</a:t>
            </a:r>
            <a:r>
              <a:rPr lang="en-US" altLang="ja-JP" smtClean="0"/>
              <a:t>0 </a:t>
            </a:r>
            <a:r>
              <a:rPr lang="ja-JP" altLang="en-US"/>
              <a:t>→</a:t>
            </a:r>
            <a:r>
              <a:rPr lang="en-US" altLang="ja-JP" smtClean="0"/>
              <a:t> 6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7656864" y="939694"/>
            <a:ext cx="745764" cy="6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4</a:t>
            </a:r>
            <a:endParaRPr kumimoji="1" lang="ja-JP" altLang="en-US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4738651" y="1792078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194330" y="1585641"/>
            <a:ext cx="164500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MAX</a:t>
            </a:r>
            <a:r>
              <a:rPr kumimoji="1" lang="ja-JP" altLang="en-US" smtClean="0"/>
              <a:t>で</a:t>
            </a:r>
            <a:r>
              <a:rPr lang="en-US" altLang="ja-JP" smtClean="0"/>
              <a:t>Y</a:t>
            </a:r>
            <a:r>
              <a:rPr lang="ja-JP" altLang="en-US" smtClean="0"/>
              <a:t>方向</a:t>
            </a:r>
            <a:r>
              <a:rPr lang="en-US" altLang="ja-JP" smtClean="0"/>
              <a:t>-</a:t>
            </a:r>
            <a:r>
              <a:rPr lang="ja-JP" altLang="en-US" smtClean="0"/>
              <a:t>１</a:t>
            </a:r>
            <a:endParaRPr kumimoji="1" lang="ja-JP" altLang="en-US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569659" y="80115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r>
              <a:rPr lang="ja-JP" altLang="en-US"/>
              <a:t> </a:t>
            </a:r>
            <a:r>
              <a:rPr lang="ja-JP" altLang="en-US" smtClean="0"/>
              <a:t>    </a:t>
            </a:r>
            <a:r>
              <a:rPr kumimoji="1" lang="en-US" altLang="ja-JP" smtClean="0"/>
              <a:t>1     2     3     4    5     6    7</a:t>
            </a:r>
            <a:endParaRPr kumimoji="1" lang="ja-JP" altLang="en-US"/>
          </a:p>
        </p:txBody>
      </p:sp>
      <p:sp>
        <p:nvSpPr>
          <p:cNvPr id="134" name="正方形/長方形 133"/>
          <p:cNvSpPr/>
          <p:nvPr/>
        </p:nvSpPr>
        <p:spPr>
          <a:xfrm>
            <a:off x="4089218" y="1917329"/>
            <a:ext cx="457200" cy="428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4089218" y="1479124"/>
            <a:ext cx="457200" cy="428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4089218" y="1034807"/>
            <a:ext cx="457200" cy="428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765012" y="155218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その過程を繰り返します</a:t>
            </a:r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493425" y="331452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852200" y="331452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1210975" y="331452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1569750" y="331452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493425" y="299278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852200" y="299278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1210975" y="299278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1569750" y="299278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493425" y="267105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852200" y="267105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1210975" y="267105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1569750" y="267105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1928525" y="331452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2287300" y="331452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2646075" y="331452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3004850" y="331452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1928525" y="299278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2287300" y="299278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2646075" y="299278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/>
          <p:cNvSpPr/>
          <p:nvPr/>
        </p:nvSpPr>
        <p:spPr>
          <a:xfrm>
            <a:off x="3004850" y="299278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/>
          <p:cNvSpPr/>
          <p:nvPr/>
        </p:nvSpPr>
        <p:spPr>
          <a:xfrm>
            <a:off x="1928525" y="267105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/>
          <p:cNvSpPr/>
          <p:nvPr/>
        </p:nvSpPr>
        <p:spPr>
          <a:xfrm>
            <a:off x="2287300" y="267105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/>
          <p:cNvSpPr/>
          <p:nvPr/>
        </p:nvSpPr>
        <p:spPr>
          <a:xfrm>
            <a:off x="2646075" y="267105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/>
          <p:cNvSpPr/>
          <p:nvPr/>
        </p:nvSpPr>
        <p:spPr>
          <a:xfrm>
            <a:off x="3004850" y="267105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/>
          <p:cNvSpPr/>
          <p:nvPr/>
        </p:nvSpPr>
        <p:spPr>
          <a:xfrm>
            <a:off x="493425" y="4279722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/>
          <p:cNvSpPr/>
          <p:nvPr/>
        </p:nvSpPr>
        <p:spPr>
          <a:xfrm>
            <a:off x="852200" y="4279722"/>
            <a:ext cx="358775" cy="32173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/>
          <p:cNvSpPr/>
          <p:nvPr/>
        </p:nvSpPr>
        <p:spPr>
          <a:xfrm>
            <a:off x="1210975" y="4279722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/>
          <p:cNvSpPr/>
          <p:nvPr/>
        </p:nvSpPr>
        <p:spPr>
          <a:xfrm>
            <a:off x="1569750" y="427972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/>
          <p:cNvSpPr/>
          <p:nvPr/>
        </p:nvSpPr>
        <p:spPr>
          <a:xfrm>
            <a:off x="493425" y="395798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/>
          <p:cNvSpPr/>
          <p:nvPr/>
        </p:nvSpPr>
        <p:spPr>
          <a:xfrm>
            <a:off x="852200" y="395798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/>
          <p:cNvSpPr/>
          <p:nvPr/>
        </p:nvSpPr>
        <p:spPr>
          <a:xfrm>
            <a:off x="1210975" y="3957988"/>
            <a:ext cx="358775" cy="3217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/>
          <p:cNvSpPr/>
          <p:nvPr/>
        </p:nvSpPr>
        <p:spPr>
          <a:xfrm>
            <a:off x="1569750" y="3957988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/>
          <p:cNvSpPr/>
          <p:nvPr/>
        </p:nvSpPr>
        <p:spPr>
          <a:xfrm>
            <a:off x="493425" y="363625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/>
          <p:cNvSpPr/>
          <p:nvPr/>
        </p:nvSpPr>
        <p:spPr>
          <a:xfrm>
            <a:off x="852200" y="363625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正方形/長方形 171"/>
          <p:cNvSpPr/>
          <p:nvPr/>
        </p:nvSpPr>
        <p:spPr>
          <a:xfrm>
            <a:off x="1210975" y="363625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/>
          <p:cNvSpPr/>
          <p:nvPr/>
        </p:nvSpPr>
        <p:spPr>
          <a:xfrm>
            <a:off x="1569750" y="363625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/>
          <p:cNvSpPr/>
          <p:nvPr/>
        </p:nvSpPr>
        <p:spPr>
          <a:xfrm>
            <a:off x="1928525" y="427972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正方形/長方形 174"/>
          <p:cNvSpPr/>
          <p:nvPr/>
        </p:nvSpPr>
        <p:spPr>
          <a:xfrm>
            <a:off x="2287300" y="427972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正方形/長方形 175"/>
          <p:cNvSpPr/>
          <p:nvPr/>
        </p:nvSpPr>
        <p:spPr>
          <a:xfrm>
            <a:off x="2646075" y="427972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正方形/長方形 176"/>
          <p:cNvSpPr/>
          <p:nvPr/>
        </p:nvSpPr>
        <p:spPr>
          <a:xfrm>
            <a:off x="3004850" y="4279722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/>
          <p:cNvSpPr/>
          <p:nvPr/>
        </p:nvSpPr>
        <p:spPr>
          <a:xfrm>
            <a:off x="1928525" y="3957988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2287300" y="3957988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/>
          <p:cNvSpPr/>
          <p:nvPr/>
        </p:nvSpPr>
        <p:spPr>
          <a:xfrm>
            <a:off x="2646075" y="395798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/>
          <p:cNvSpPr/>
          <p:nvPr/>
        </p:nvSpPr>
        <p:spPr>
          <a:xfrm>
            <a:off x="3004850" y="395798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/>
          <p:cNvSpPr/>
          <p:nvPr/>
        </p:nvSpPr>
        <p:spPr>
          <a:xfrm>
            <a:off x="1928525" y="363625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/>
          <p:cNvSpPr/>
          <p:nvPr/>
        </p:nvSpPr>
        <p:spPr>
          <a:xfrm>
            <a:off x="2287300" y="363625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183"/>
          <p:cNvSpPr/>
          <p:nvPr/>
        </p:nvSpPr>
        <p:spPr>
          <a:xfrm>
            <a:off x="2646075" y="363625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正方形/長方形 184"/>
          <p:cNvSpPr/>
          <p:nvPr/>
        </p:nvSpPr>
        <p:spPr>
          <a:xfrm>
            <a:off x="3004850" y="3636255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188029" y="2631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endParaRPr kumimoji="1" lang="ja-JP" altLang="en-US"/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188595" y="2980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188029" y="3284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188029" y="360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175329" y="3930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4</a:t>
            </a:r>
            <a:endParaRPr kumimoji="1" lang="ja-JP" altLang="en-US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184319" y="4270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5</a:t>
            </a:r>
            <a:endParaRPr kumimoji="1" lang="ja-JP" altLang="en-US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3746927" y="292823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X(MAX=</a:t>
            </a:r>
            <a:r>
              <a:rPr lang="en-US" altLang="ja-JP"/>
              <a:t>3</a:t>
            </a:r>
            <a:r>
              <a:rPr lang="en-US" altLang="ja-JP" smtClean="0"/>
              <a:t>)</a:t>
            </a:r>
            <a:endParaRPr kumimoji="1" lang="ja-JP" altLang="en-US"/>
          </a:p>
        </p:txBody>
      </p:sp>
      <p:sp>
        <p:nvSpPr>
          <p:cNvPr id="193" name="正方形/長方形 192"/>
          <p:cNvSpPr/>
          <p:nvPr/>
        </p:nvSpPr>
        <p:spPr>
          <a:xfrm>
            <a:off x="7552955" y="350605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 </a:t>
            </a:r>
            <a:endParaRPr lang="ja-JP" altLang="en-US"/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7236033" y="2808122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lineCount</a:t>
            </a:r>
            <a:r>
              <a:rPr lang="ja-JP" altLang="en-US" smtClean="0"/>
              <a:t>（</a:t>
            </a:r>
            <a:r>
              <a:rPr lang="en-US" altLang="ja-JP" smtClean="0"/>
              <a:t>0 </a:t>
            </a:r>
            <a:r>
              <a:rPr lang="ja-JP" altLang="en-US"/>
              <a:t>→</a:t>
            </a:r>
            <a:r>
              <a:rPr lang="en-US" altLang="ja-JP" smtClean="0"/>
              <a:t> 6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195" name="正方形/長方形 194"/>
          <p:cNvSpPr/>
          <p:nvPr/>
        </p:nvSpPr>
        <p:spPr>
          <a:xfrm>
            <a:off x="7610542" y="3189334"/>
            <a:ext cx="745764" cy="6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5</a:t>
            </a:r>
            <a:endParaRPr kumimoji="1" lang="ja-JP" altLang="en-US"/>
          </a:p>
        </p:txBody>
      </p:sp>
      <p:cxnSp>
        <p:nvCxnSpPr>
          <p:cNvPr id="196" name="直線矢印コネクタ 195"/>
          <p:cNvCxnSpPr/>
          <p:nvPr/>
        </p:nvCxnSpPr>
        <p:spPr>
          <a:xfrm>
            <a:off x="4692329" y="4041718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テキスト ボックス 196"/>
          <p:cNvSpPr txBox="1"/>
          <p:nvPr/>
        </p:nvSpPr>
        <p:spPr>
          <a:xfrm>
            <a:off x="5148008" y="3835281"/>
            <a:ext cx="164500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MAX</a:t>
            </a:r>
            <a:r>
              <a:rPr kumimoji="1" lang="ja-JP" altLang="en-US" smtClean="0"/>
              <a:t>で</a:t>
            </a:r>
            <a:r>
              <a:rPr lang="en-US" altLang="ja-JP" smtClean="0"/>
              <a:t>Y</a:t>
            </a:r>
            <a:r>
              <a:rPr lang="ja-JP" altLang="en-US" smtClean="0"/>
              <a:t>方向</a:t>
            </a:r>
            <a:r>
              <a:rPr lang="en-US" altLang="ja-JP" smtClean="0"/>
              <a:t>-</a:t>
            </a:r>
            <a:r>
              <a:rPr lang="ja-JP" altLang="en-US" smtClean="0"/>
              <a:t>１</a:t>
            </a:r>
            <a:endParaRPr kumimoji="1" lang="ja-JP" altLang="en-US"/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523337" y="2329755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r>
              <a:rPr lang="ja-JP" altLang="en-US"/>
              <a:t> </a:t>
            </a:r>
            <a:r>
              <a:rPr lang="ja-JP" altLang="en-US" smtClean="0"/>
              <a:t>    </a:t>
            </a:r>
            <a:r>
              <a:rPr kumimoji="1" lang="en-US" altLang="ja-JP" smtClean="0"/>
              <a:t>1     2     3     4    5     6    7</a:t>
            </a:r>
            <a:endParaRPr kumimoji="1" lang="ja-JP" altLang="en-US"/>
          </a:p>
        </p:txBody>
      </p:sp>
      <p:sp>
        <p:nvSpPr>
          <p:cNvPr id="199" name="正方形/長方形 198"/>
          <p:cNvSpPr/>
          <p:nvPr/>
        </p:nvSpPr>
        <p:spPr>
          <a:xfrm>
            <a:off x="4042896" y="4166969"/>
            <a:ext cx="457200" cy="428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正方形/長方形 199"/>
          <p:cNvSpPr/>
          <p:nvPr/>
        </p:nvSpPr>
        <p:spPr>
          <a:xfrm>
            <a:off x="4042896" y="3728764"/>
            <a:ext cx="457200" cy="42859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/>
          <p:cNvSpPr/>
          <p:nvPr/>
        </p:nvSpPr>
        <p:spPr>
          <a:xfrm>
            <a:off x="4042896" y="3284447"/>
            <a:ext cx="457200" cy="428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-56351" y="-36560"/>
            <a:ext cx="2817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/>
              <a:t>・</a:t>
            </a:r>
            <a:r>
              <a:rPr lang="en-US" altLang="ja-JP" sz="1400"/>
              <a:t> Bresenham‘s line </a:t>
            </a:r>
            <a:r>
              <a:rPr lang="en-US" altLang="ja-JP" sz="1400" smtClean="0"/>
              <a:t>algorithm</a:t>
            </a:r>
            <a:r>
              <a:rPr lang="ja-JP" altLang="en-US" sz="1400" smtClean="0"/>
              <a:t>の動き</a:t>
            </a:r>
            <a:endParaRPr kumimoji="1" lang="en-US" altLang="ja-JP" sz="1400" smtClean="0"/>
          </a:p>
        </p:txBody>
      </p:sp>
      <p:sp>
        <p:nvSpPr>
          <p:cNvPr id="205" name="正方形/長方形 204"/>
          <p:cNvSpPr/>
          <p:nvPr/>
        </p:nvSpPr>
        <p:spPr>
          <a:xfrm>
            <a:off x="493425" y="552432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/>
          <p:cNvSpPr/>
          <p:nvPr/>
        </p:nvSpPr>
        <p:spPr>
          <a:xfrm>
            <a:off x="852200" y="552432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/>
          <p:cNvSpPr/>
          <p:nvPr/>
        </p:nvSpPr>
        <p:spPr>
          <a:xfrm>
            <a:off x="1210975" y="552432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/>
          <p:cNvSpPr/>
          <p:nvPr/>
        </p:nvSpPr>
        <p:spPr>
          <a:xfrm>
            <a:off x="1569750" y="552432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正方形/長方形 208"/>
          <p:cNvSpPr/>
          <p:nvPr/>
        </p:nvSpPr>
        <p:spPr>
          <a:xfrm>
            <a:off x="493425" y="520258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/>
          <p:cNvSpPr/>
          <p:nvPr/>
        </p:nvSpPr>
        <p:spPr>
          <a:xfrm>
            <a:off x="852200" y="520258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正方形/長方形 210"/>
          <p:cNvSpPr/>
          <p:nvPr/>
        </p:nvSpPr>
        <p:spPr>
          <a:xfrm>
            <a:off x="1210975" y="520258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正方形/長方形 211"/>
          <p:cNvSpPr/>
          <p:nvPr/>
        </p:nvSpPr>
        <p:spPr>
          <a:xfrm>
            <a:off x="1569750" y="520258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正方形/長方形 212"/>
          <p:cNvSpPr/>
          <p:nvPr/>
        </p:nvSpPr>
        <p:spPr>
          <a:xfrm>
            <a:off x="493425" y="488085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正方形/長方形 213"/>
          <p:cNvSpPr/>
          <p:nvPr/>
        </p:nvSpPr>
        <p:spPr>
          <a:xfrm>
            <a:off x="852200" y="488085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正方形/長方形 214"/>
          <p:cNvSpPr/>
          <p:nvPr/>
        </p:nvSpPr>
        <p:spPr>
          <a:xfrm>
            <a:off x="1210975" y="488085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正方形/長方形 215"/>
          <p:cNvSpPr/>
          <p:nvPr/>
        </p:nvSpPr>
        <p:spPr>
          <a:xfrm>
            <a:off x="1569750" y="488085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正方形/長方形 216"/>
          <p:cNvSpPr/>
          <p:nvPr/>
        </p:nvSpPr>
        <p:spPr>
          <a:xfrm>
            <a:off x="1928525" y="552432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正方形/長方形 217"/>
          <p:cNvSpPr/>
          <p:nvPr/>
        </p:nvSpPr>
        <p:spPr>
          <a:xfrm>
            <a:off x="2287300" y="552432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/>
          <p:cNvSpPr/>
          <p:nvPr/>
        </p:nvSpPr>
        <p:spPr>
          <a:xfrm>
            <a:off x="2646075" y="552432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/>
          <p:cNvSpPr/>
          <p:nvPr/>
        </p:nvSpPr>
        <p:spPr>
          <a:xfrm>
            <a:off x="3004850" y="552432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正方形/長方形 220"/>
          <p:cNvSpPr/>
          <p:nvPr/>
        </p:nvSpPr>
        <p:spPr>
          <a:xfrm>
            <a:off x="1928525" y="520258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/>
          <p:cNvSpPr/>
          <p:nvPr/>
        </p:nvSpPr>
        <p:spPr>
          <a:xfrm>
            <a:off x="2287300" y="520258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/>
          <p:cNvSpPr/>
          <p:nvPr/>
        </p:nvSpPr>
        <p:spPr>
          <a:xfrm>
            <a:off x="2646075" y="520258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/>
          <p:cNvSpPr/>
          <p:nvPr/>
        </p:nvSpPr>
        <p:spPr>
          <a:xfrm>
            <a:off x="3004850" y="520258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正方形/長方形 224"/>
          <p:cNvSpPr/>
          <p:nvPr/>
        </p:nvSpPr>
        <p:spPr>
          <a:xfrm>
            <a:off x="1928525" y="488085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/>
          <p:cNvSpPr/>
          <p:nvPr/>
        </p:nvSpPr>
        <p:spPr>
          <a:xfrm>
            <a:off x="2287300" y="488085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/>
          <p:cNvSpPr/>
          <p:nvPr/>
        </p:nvSpPr>
        <p:spPr>
          <a:xfrm>
            <a:off x="2646075" y="488085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正方形/長方形 227"/>
          <p:cNvSpPr/>
          <p:nvPr/>
        </p:nvSpPr>
        <p:spPr>
          <a:xfrm>
            <a:off x="3004850" y="488085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正方形/長方形 228"/>
          <p:cNvSpPr/>
          <p:nvPr/>
        </p:nvSpPr>
        <p:spPr>
          <a:xfrm>
            <a:off x="493425" y="6489523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正方形/長方形 229"/>
          <p:cNvSpPr/>
          <p:nvPr/>
        </p:nvSpPr>
        <p:spPr>
          <a:xfrm>
            <a:off x="852200" y="6489523"/>
            <a:ext cx="358775" cy="32173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正方形/長方形 230"/>
          <p:cNvSpPr/>
          <p:nvPr/>
        </p:nvSpPr>
        <p:spPr>
          <a:xfrm>
            <a:off x="1210975" y="6489523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/>
          <p:cNvSpPr/>
          <p:nvPr/>
        </p:nvSpPr>
        <p:spPr>
          <a:xfrm>
            <a:off x="1569750" y="648952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/>
          <p:cNvSpPr/>
          <p:nvPr/>
        </p:nvSpPr>
        <p:spPr>
          <a:xfrm>
            <a:off x="493425" y="616778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正方形/長方形 233"/>
          <p:cNvSpPr/>
          <p:nvPr/>
        </p:nvSpPr>
        <p:spPr>
          <a:xfrm>
            <a:off x="852200" y="616778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正方形/長方形 234"/>
          <p:cNvSpPr/>
          <p:nvPr/>
        </p:nvSpPr>
        <p:spPr>
          <a:xfrm>
            <a:off x="1210975" y="6167789"/>
            <a:ext cx="358775" cy="3217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/>
          <p:cNvSpPr/>
          <p:nvPr/>
        </p:nvSpPr>
        <p:spPr>
          <a:xfrm>
            <a:off x="1569750" y="6167789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/>
          <p:cNvSpPr/>
          <p:nvPr/>
        </p:nvSpPr>
        <p:spPr>
          <a:xfrm>
            <a:off x="493425" y="584605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852200" y="584605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/>
          <p:cNvSpPr/>
          <p:nvPr/>
        </p:nvSpPr>
        <p:spPr>
          <a:xfrm>
            <a:off x="1210975" y="584605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1569750" y="584605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正方形/長方形 240"/>
          <p:cNvSpPr/>
          <p:nvPr/>
        </p:nvSpPr>
        <p:spPr>
          <a:xfrm>
            <a:off x="1928525" y="648952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/>
          <p:cNvSpPr/>
          <p:nvPr/>
        </p:nvSpPr>
        <p:spPr>
          <a:xfrm>
            <a:off x="2287300" y="648952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正方形/長方形 242"/>
          <p:cNvSpPr/>
          <p:nvPr/>
        </p:nvSpPr>
        <p:spPr>
          <a:xfrm>
            <a:off x="2646075" y="648952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/>
          <p:cNvSpPr/>
          <p:nvPr/>
        </p:nvSpPr>
        <p:spPr>
          <a:xfrm>
            <a:off x="3004850" y="648952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正方形/長方形 244"/>
          <p:cNvSpPr/>
          <p:nvPr/>
        </p:nvSpPr>
        <p:spPr>
          <a:xfrm>
            <a:off x="1928525" y="6167789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正方形/長方形 245"/>
          <p:cNvSpPr/>
          <p:nvPr/>
        </p:nvSpPr>
        <p:spPr>
          <a:xfrm>
            <a:off x="2287300" y="6167789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正方形/長方形 246"/>
          <p:cNvSpPr/>
          <p:nvPr/>
        </p:nvSpPr>
        <p:spPr>
          <a:xfrm>
            <a:off x="2646075" y="616778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正方形/長方形 247"/>
          <p:cNvSpPr/>
          <p:nvPr/>
        </p:nvSpPr>
        <p:spPr>
          <a:xfrm>
            <a:off x="3004850" y="616778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正方形/長方形 248"/>
          <p:cNvSpPr/>
          <p:nvPr/>
        </p:nvSpPr>
        <p:spPr>
          <a:xfrm>
            <a:off x="1928525" y="584605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正方形/長方形 249"/>
          <p:cNvSpPr/>
          <p:nvPr/>
        </p:nvSpPr>
        <p:spPr>
          <a:xfrm>
            <a:off x="2287300" y="5846056"/>
            <a:ext cx="358775" cy="3217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/>
          <p:cNvSpPr/>
          <p:nvPr/>
        </p:nvSpPr>
        <p:spPr>
          <a:xfrm>
            <a:off x="2646075" y="5846056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正方形/長方形 251"/>
          <p:cNvSpPr/>
          <p:nvPr/>
        </p:nvSpPr>
        <p:spPr>
          <a:xfrm>
            <a:off x="3004850" y="584605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188029" y="4841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endParaRPr kumimoji="1" lang="ja-JP" altLang="en-US"/>
          </a:p>
        </p:txBody>
      </p:sp>
      <p:sp>
        <p:nvSpPr>
          <p:cNvPr id="254" name="テキスト ボックス 253"/>
          <p:cNvSpPr txBox="1"/>
          <p:nvPr/>
        </p:nvSpPr>
        <p:spPr>
          <a:xfrm>
            <a:off x="188595" y="51898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255" name="テキスト ボックス 254"/>
          <p:cNvSpPr txBox="1"/>
          <p:nvPr/>
        </p:nvSpPr>
        <p:spPr>
          <a:xfrm>
            <a:off x="188029" y="5494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188029" y="5815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175329" y="6140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4</a:t>
            </a:r>
            <a:endParaRPr kumimoji="1" lang="ja-JP" altLang="en-US"/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184319" y="6480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5</a:t>
            </a:r>
            <a:endParaRPr kumimoji="1" lang="ja-JP" altLang="en-US"/>
          </a:p>
        </p:txBody>
      </p:sp>
      <p:sp>
        <p:nvSpPr>
          <p:cNvPr id="259" name="テキスト ボックス 258"/>
          <p:cNvSpPr txBox="1"/>
          <p:nvPr/>
        </p:nvSpPr>
        <p:spPr>
          <a:xfrm>
            <a:off x="3746927" y="513803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X(MAX=</a:t>
            </a:r>
            <a:r>
              <a:rPr lang="en-US" altLang="ja-JP"/>
              <a:t>3</a:t>
            </a:r>
            <a:r>
              <a:rPr lang="en-US" altLang="ja-JP" smtClean="0"/>
              <a:t>)</a:t>
            </a:r>
            <a:endParaRPr kumimoji="1" lang="ja-JP" altLang="en-US"/>
          </a:p>
        </p:txBody>
      </p:sp>
      <p:sp>
        <p:nvSpPr>
          <p:cNvPr id="260" name="正方形/長方形 259"/>
          <p:cNvSpPr/>
          <p:nvPr/>
        </p:nvSpPr>
        <p:spPr>
          <a:xfrm>
            <a:off x="7552955" y="571585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 </a:t>
            </a:r>
            <a:endParaRPr lang="ja-JP" altLang="en-US"/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7236033" y="5017923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lineCount</a:t>
            </a:r>
            <a:r>
              <a:rPr lang="ja-JP" altLang="en-US" smtClean="0"/>
              <a:t>（</a:t>
            </a:r>
            <a:r>
              <a:rPr lang="en-US" altLang="ja-JP" smtClean="0"/>
              <a:t>0 </a:t>
            </a:r>
            <a:r>
              <a:rPr lang="ja-JP" altLang="en-US"/>
              <a:t>→</a:t>
            </a:r>
            <a:r>
              <a:rPr lang="en-US" altLang="ja-JP" smtClean="0"/>
              <a:t> 6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262" name="正方形/長方形 261"/>
          <p:cNvSpPr/>
          <p:nvPr/>
        </p:nvSpPr>
        <p:spPr>
          <a:xfrm>
            <a:off x="7610542" y="5399135"/>
            <a:ext cx="745764" cy="6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6</a:t>
            </a:r>
            <a:endParaRPr kumimoji="1" lang="ja-JP" altLang="en-US"/>
          </a:p>
        </p:txBody>
      </p:sp>
      <p:cxnSp>
        <p:nvCxnSpPr>
          <p:cNvPr id="263" name="直線矢印コネクタ 262"/>
          <p:cNvCxnSpPr/>
          <p:nvPr/>
        </p:nvCxnSpPr>
        <p:spPr>
          <a:xfrm>
            <a:off x="4692329" y="6251519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テキスト ボックス 263"/>
          <p:cNvSpPr txBox="1"/>
          <p:nvPr/>
        </p:nvSpPr>
        <p:spPr>
          <a:xfrm>
            <a:off x="5148008" y="6045082"/>
            <a:ext cx="164500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FF0000"/>
                </a:solidFill>
              </a:rPr>
              <a:t>MAX</a:t>
            </a:r>
            <a:r>
              <a:rPr kumimoji="1" lang="ja-JP" altLang="en-US" smtClean="0">
                <a:solidFill>
                  <a:srgbClr val="FF0000"/>
                </a:solidFill>
              </a:rPr>
              <a:t>で</a:t>
            </a:r>
            <a:r>
              <a:rPr lang="en-US" altLang="ja-JP" smtClean="0">
                <a:solidFill>
                  <a:srgbClr val="FF0000"/>
                </a:solidFill>
              </a:rPr>
              <a:t>Y</a:t>
            </a:r>
            <a:r>
              <a:rPr lang="ja-JP" altLang="en-US" smtClean="0">
                <a:solidFill>
                  <a:srgbClr val="FF0000"/>
                </a:solidFill>
              </a:rPr>
              <a:t>方向</a:t>
            </a:r>
            <a:r>
              <a:rPr lang="en-US" altLang="ja-JP" smtClean="0">
                <a:solidFill>
                  <a:srgbClr val="FF0000"/>
                </a:solidFill>
              </a:rPr>
              <a:t>-</a:t>
            </a:r>
            <a:r>
              <a:rPr lang="ja-JP" altLang="en-US" smtClean="0">
                <a:solidFill>
                  <a:srgbClr val="FF0000"/>
                </a:solidFill>
              </a:rPr>
              <a:t>１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65" name="テキスト ボックス 264"/>
          <p:cNvSpPr txBox="1"/>
          <p:nvPr/>
        </p:nvSpPr>
        <p:spPr>
          <a:xfrm>
            <a:off x="523337" y="453955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r>
              <a:rPr lang="ja-JP" altLang="en-US"/>
              <a:t> </a:t>
            </a:r>
            <a:r>
              <a:rPr lang="ja-JP" altLang="en-US" smtClean="0"/>
              <a:t>    </a:t>
            </a:r>
            <a:r>
              <a:rPr kumimoji="1" lang="en-US" altLang="ja-JP" smtClean="0"/>
              <a:t>1     2     3     4    5     6    7</a:t>
            </a:r>
            <a:endParaRPr kumimoji="1" lang="ja-JP" altLang="en-US"/>
          </a:p>
        </p:txBody>
      </p:sp>
      <p:sp>
        <p:nvSpPr>
          <p:cNvPr id="266" name="正方形/長方形 265"/>
          <p:cNvSpPr/>
          <p:nvPr/>
        </p:nvSpPr>
        <p:spPr>
          <a:xfrm>
            <a:off x="4042896" y="6376770"/>
            <a:ext cx="457200" cy="428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正方形/長方形 266"/>
          <p:cNvSpPr/>
          <p:nvPr/>
        </p:nvSpPr>
        <p:spPr>
          <a:xfrm>
            <a:off x="4042896" y="5938565"/>
            <a:ext cx="457200" cy="42859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正方形/長方形 267"/>
          <p:cNvSpPr/>
          <p:nvPr/>
        </p:nvSpPr>
        <p:spPr>
          <a:xfrm>
            <a:off x="4042896" y="5494248"/>
            <a:ext cx="457200" cy="42859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9" name="テキスト ボックス 268"/>
          <p:cNvSpPr txBox="1"/>
          <p:nvPr/>
        </p:nvSpPr>
        <p:spPr>
          <a:xfrm>
            <a:off x="7160339" y="6231118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このように</a:t>
            </a:r>
            <a:r>
              <a:rPr lang="en-US" altLang="ja-JP" smtClean="0"/>
              <a:t>-1/3</a:t>
            </a:r>
            <a:r>
              <a:rPr lang="ja-JP" altLang="en-US" smtClean="0"/>
              <a:t>を整数で表現することで直線を</a:t>
            </a:r>
            <a:endParaRPr lang="en-US" altLang="ja-JP" smtClean="0"/>
          </a:p>
          <a:p>
            <a:r>
              <a:rPr kumimoji="1" lang="ja-JP" altLang="en-US"/>
              <a:t>誤差</a:t>
            </a:r>
            <a:r>
              <a:rPr kumimoji="1" lang="ja-JP" altLang="en-US" smtClean="0"/>
              <a:t>が無いように表現できる訳です。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52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21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 Bresenham‘s line </a:t>
            </a:r>
            <a:r>
              <a:rPr lang="en-US" altLang="ja-JP" smtClean="0"/>
              <a:t>algorithm</a:t>
            </a:r>
            <a:r>
              <a:rPr lang="ja-JP" altLang="en-US" smtClean="0"/>
              <a:t>を</a:t>
            </a:r>
            <a:r>
              <a:rPr lang="en-US" altLang="ja-JP" smtClean="0"/>
              <a:t>coating</a:t>
            </a:r>
            <a:r>
              <a:rPr lang="ja-JP" altLang="en-US" smtClean="0"/>
              <a:t>する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3802" y="2186464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ObjMain.cpp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" y="2582228"/>
            <a:ext cx="5435600" cy="31622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02" y="2582228"/>
            <a:ext cx="6515100" cy="416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5499402" y="2212896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ObjMain.cpp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2" y="573048"/>
            <a:ext cx="2971800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-66961" y="249198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ObjMain.h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725" y="573048"/>
            <a:ext cx="7270854" cy="1128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4423080" y="249972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ObjMain.h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1776852" y="1261170"/>
            <a:ext cx="124064" cy="36984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59793" y="1670150"/>
            <a:ext cx="18822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追加：定数を作成</a:t>
            </a:r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686800" y="1631018"/>
            <a:ext cx="320303" cy="33265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8998893" y="1783418"/>
            <a:ext cx="21584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/>
              <a:t>prototype</a:t>
            </a:r>
            <a:r>
              <a:rPr lang="ja-JP" altLang="en-US"/>
              <a:t>宣言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004" y="5770880"/>
            <a:ext cx="5547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Bresenham‘sline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coating</a:t>
            </a:r>
            <a:r>
              <a:rPr kumimoji="1" lang="ja-JP" altLang="en-US" smtClean="0"/>
              <a:t>してみました。</a:t>
            </a:r>
            <a:endParaRPr kumimoji="1" lang="en-US" altLang="ja-JP" smtClean="0"/>
          </a:p>
          <a:p>
            <a:r>
              <a:rPr kumimoji="1" lang="ja-JP" altLang="en-US" smtClean="0"/>
              <a:t>前の</a:t>
            </a:r>
            <a:r>
              <a:rPr kumimoji="1" lang="en-US" altLang="ja-JP" smtClean="0"/>
              <a:t>page</a:t>
            </a:r>
            <a:r>
              <a:rPr kumimoji="1" lang="ja-JP" altLang="en-US" smtClean="0"/>
              <a:t>に書かれてる内容に不十分な部分があるため</a:t>
            </a:r>
            <a:endParaRPr kumimoji="1" lang="en-US" altLang="ja-JP" smtClean="0"/>
          </a:p>
          <a:p>
            <a:r>
              <a:rPr lang="ja-JP" altLang="en-US" smtClean="0"/>
              <a:t>それを解消しているためしっかりと</a:t>
            </a:r>
            <a:r>
              <a:rPr lang="en-US" altLang="ja-JP" smtClean="0"/>
              <a:t>comment</a:t>
            </a:r>
            <a:r>
              <a:rPr lang="ja-JP" altLang="en-US" smtClean="0"/>
              <a:t>を見ましょう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015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ja-JP" altLang="en-US" smtClean="0"/>
              <a:t>ちゃんと動くか確認</a:t>
            </a:r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755650"/>
            <a:ext cx="7587604" cy="3130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378308" y="386318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ObjMain.cpp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8308" y="4140200"/>
            <a:ext cx="116883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要素番号</a:t>
            </a:r>
            <a:r>
              <a:rPr kumimoji="1" lang="en-US" altLang="ja-JP" smtClean="0"/>
              <a:t>5,5</a:t>
            </a:r>
            <a:r>
              <a:rPr kumimoji="1" lang="ja-JP" altLang="en-US" smtClean="0"/>
              <a:t>から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の位置までの直線を描きます。周りの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は消えてしまいますが</a:t>
            </a:r>
            <a:r>
              <a:rPr lang="en-US" altLang="ja-JP" smtClean="0"/>
              <a:t>Bresenham‘sline</a:t>
            </a:r>
            <a:r>
              <a:rPr lang="ja-JP" altLang="en-US" smtClean="0"/>
              <a:t>のみの</a:t>
            </a:r>
            <a:r>
              <a:rPr lang="en-US" altLang="ja-JP" smtClean="0"/>
              <a:t>check</a:t>
            </a:r>
          </a:p>
          <a:p>
            <a:r>
              <a:rPr lang="ja-JP" altLang="en-US" smtClean="0"/>
              <a:t>となので</a:t>
            </a:r>
            <a:r>
              <a:rPr lang="en-US" altLang="ja-JP" smtClean="0"/>
              <a:t>OK</a:t>
            </a:r>
            <a:r>
              <a:rPr lang="ja-JP" altLang="en-US" smtClean="0"/>
              <a:t>です。</a:t>
            </a:r>
            <a:endParaRPr kumimoji="1" lang="en-US" altLang="ja-JP" smtClean="0"/>
          </a:p>
          <a:p>
            <a:r>
              <a:rPr kumimoji="1" lang="ja-JP" altLang="en-US" smtClean="0"/>
              <a:t>今回の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には</a:t>
            </a:r>
            <a:r>
              <a:rPr kumimoji="1" lang="en-US" altLang="ja-JP" smtClean="0"/>
              <a:t>overflowcheck</a:t>
            </a:r>
            <a:r>
              <a:rPr kumimoji="1" lang="ja-JP" altLang="en-US" smtClean="0"/>
              <a:t>のような例外処理を含めていないため、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window</a:t>
            </a:r>
            <a:r>
              <a:rPr kumimoji="1" lang="ja-JP" altLang="en-US" smtClean="0"/>
              <a:t>の外に出すと</a:t>
            </a:r>
            <a:r>
              <a:rPr kumimoji="1" lang="en-US" altLang="ja-JP" smtClean="0"/>
              <a:t>Error</a:t>
            </a:r>
            <a:r>
              <a:rPr kumimoji="1" lang="ja-JP" altLang="en-US" smtClean="0"/>
              <a:t>を起こすの</a:t>
            </a:r>
            <a:endParaRPr kumimoji="1" lang="en-US" altLang="ja-JP" smtClean="0"/>
          </a:p>
          <a:p>
            <a:r>
              <a:rPr kumimoji="1" lang="ja-JP" altLang="en-US" smtClean="0"/>
              <a:t>で注意してください。</a:t>
            </a:r>
            <a:endParaRPr kumimoji="1" lang="en-US" altLang="ja-JP" smtClean="0"/>
          </a:p>
          <a:p>
            <a:endParaRPr lang="en-US" altLang="ja-JP"/>
          </a:p>
          <a:p>
            <a:r>
              <a:rPr lang="en-US" altLang="ja-JP" smtClean="0"/>
              <a:t>Mouse</a:t>
            </a:r>
            <a:r>
              <a:rPr lang="ja-JP" altLang="en-US" smtClean="0"/>
              <a:t>をぐるぐる回して直線が書けていれば、</a:t>
            </a:r>
            <a:r>
              <a:rPr lang="en-US" altLang="ja-JP" smtClean="0">
                <a:solidFill>
                  <a:srgbClr val="FF0000"/>
                </a:solidFill>
              </a:rPr>
              <a:t>test</a:t>
            </a:r>
            <a:r>
              <a:rPr lang="ja-JP" altLang="en-US" smtClean="0">
                <a:solidFill>
                  <a:srgbClr val="FF0000"/>
                </a:solidFill>
              </a:rPr>
              <a:t>部分は削除しましょう。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8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2569" y="-5029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・消えるようにする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4" y="1065521"/>
            <a:ext cx="4848225" cy="2611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22146" y="262903"/>
            <a:ext cx="651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縁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を出すようにしていた部分を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を消す命令に変更します</a:t>
            </a:r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567117" y="1448109"/>
            <a:ext cx="830383" cy="25011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511800" y="1219509"/>
            <a:ext cx="485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変更：縁</a:t>
            </a:r>
            <a:r>
              <a:rPr kumimoji="1" lang="en-US" altLang="ja-JP" smtClean="0"/>
              <a:t>block</a:t>
            </a:r>
            <a:r>
              <a:rPr lang="en-US" altLang="ja-JP" smtClean="0"/>
              <a:t>ID</a:t>
            </a:r>
            <a:r>
              <a:rPr lang="ja-JP" altLang="en-US" smtClean="0"/>
              <a:t>の</a:t>
            </a:r>
            <a:r>
              <a:rPr lang="en-US" altLang="ja-JP" smtClean="0"/>
              <a:t>99</a:t>
            </a:r>
            <a:r>
              <a:rPr lang="ja-JP" altLang="en-US" smtClean="0"/>
              <a:t>を</a:t>
            </a:r>
            <a:r>
              <a:rPr lang="en-US" altLang="ja-JP" smtClean="0"/>
              <a:t>CHAR_BLOCK_FREE</a:t>
            </a:r>
            <a:r>
              <a:rPr lang="ja-JP" altLang="en-US" smtClean="0"/>
              <a:t>に変更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217" y="3746437"/>
            <a:ext cx="642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D</a:t>
            </a:r>
            <a:r>
              <a:rPr kumimoji="1" lang="en-US" altLang="ja-JP" smtClean="0"/>
              <a:t>ragonQueenBlock</a:t>
            </a:r>
            <a:r>
              <a:rPr kumimoji="1" lang="ja-JP" altLang="en-US" smtClean="0"/>
              <a:t>を消すと</a:t>
            </a:r>
            <a:r>
              <a:rPr lang="en-US" altLang="ja-JP" smtClean="0"/>
              <a:t>B</a:t>
            </a:r>
            <a:r>
              <a:rPr kumimoji="1" lang="en-US" altLang="ja-JP" smtClean="0"/>
              <a:t>onus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line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を消すようにする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DragonQueenBlock</a:t>
            </a:r>
            <a:r>
              <a:rPr lang="ja-JP" altLang="en-US" smtClean="0"/>
              <a:t>で</a:t>
            </a:r>
            <a:r>
              <a:rPr lang="en-US" altLang="ja-JP" smtClean="0"/>
              <a:t>Bonus</a:t>
            </a:r>
            <a:r>
              <a:rPr lang="ja-JP" altLang="en-US" smtClean="0"/>
              <a:t>が発生する仕組みを出しましょう。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4" y="4896669"/>
            <a:ext cx="6100918" cy="13009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79409" y="4531373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ObjMain.h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5096610" y="5547134"/>
            <a:ext cx="30089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397500" y="5362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889" y="4896668"/>
            <a:ext cx="3352893" cy="16438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直線矢印コネクタ 18"/>
          <p:cNvCxnSpPr/>
          <p:nvPr/>
        </p:nvCxnSpPr>
        <p:spPr>
          <a:xfrm flipH="1">
            <a:off x="8754210" y="5547134"/>
            <a:ext cx="30089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9055100" y="5362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22146" y="696005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ObjMain.cpp</a:t>
            </a:r>
          </a:p>
        </p:txBody>
      </p:sp>
    </p:spTree>
    <p:extLst>
      <p:ext uri="{BB962C8B-B14F-4D97-AF65-F5344CB8AC3E}">
        <p14:creationId xmlns:p14="http://schemas.microsoft.com/office/powerpoint/2010/main" val="301812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54718" y="-49434"/>
            <a:ext cx="5208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DragonQueenBlock</a:t>
            </a:r>
            <a:r>
              <a:rPr lang="ja-JP" altLang="en-US" smtClean="0"/>
              <a:t>が消えたことを認識する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en-US" altLang="ja-JP"/>
              <a:t> </a:t>
            </a:r>
            <a:r>
              <a:rPr lang="en-US" altLang="ja-JP" smtClean="0"/>
              <a:t>m_bonus_on</a:t>
            </a:r>
            <a:r>
              <a:rPr lang="ja-JP" altLang="en-US" smtClean="0"/>
              <a:t>を</a:t>
            </a:r>
            <a:r>
              <a:rPr lang="en-US" altLang="ja-JP" smtClean="0"/>
              <a:t>true</a:t>
            </a:r>
            <a:r>
              <a:rPr lang="ja-JP" altLang="en-US" smtClean="0"/>
              <a:t>するための部分を作りましょう。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3" y="812798"/>
            <a:ext cx="5871040" cy="28098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3817818" y="1295400"/>
            <a:ext cx="2417882" cy="89376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350000" y="1054100"/>
            <a:ext cx="5610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追加：｛　｝に入る段階で消す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である事は確定なので</a:t>
            </a:r>
            <a:endParaRPr kumimoji="1" lang="en-US" altLang="ja-JP" smtClean="0"/>
          </a:p>
          <a:p>
            <a:r>
              <a:rPr lang="ja-JP" altLang="en-US" smtClean="0"/>
              <a:t>ここで消える</a:t>
            </a:r>
            <a:r>
              <a:rPr lang="en-US" altLang="ja-JP" smtClean="0"/>
              <a:t>block</a:t>
            </a:r>
            <a:r>
              <a:rPr lang="ja-JP" altLang="en-US" smtClean="0"/>
              <a:t>の種類を調べる。</a:t>
            </a:r>
            <a:endParaRPr lang="en-US" altLang="ja-JP" smtClean="0"/>
          </a:p>
          <a:p>
            <a:r>
              <a:rPr lang="en-US" altLang="ja-JP" smtClean="0"/>
              <a:t>D</a:t>
            </a:r>
            <a:r>
              <a:rPr kumimoji="1" lang="en-US" altLang="ja-JP" smtClean="0"/>
              <a:t>ragonQueen</a:t>
            </a:r>
            <a:r>
              <a:rPr kumimoji="1" lang="ja-JP" altLang="en-US" smtClean="0"/>
              <a:t>なら</a:t>
            </a:r>
            <a:r>
              <a:rPr lang="en-US" altLang="ja-JP"/>
              <a:t>m_bonus_on</a:t>
            </a:r>
            <a:r>
              <a:rPr lang="ja-JP" altLang="en-US" smtClean="0"/>
              <a:t>を</a:t>
            </a:r>
            <a:r>
              <a:rPr lang="en-US" altLang="ja-JP" smtClean="0"/>
              <a:t>true</a:t>
            </a:r>
            <a:r>
              <a:rPr lang="ja-JP" altLang="en-US" smtClean="0"/>
              <a:t>にする。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3" y="3731992"/>
            <a:ext cx="5508988" cy="2986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0" y="518813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ObjMain.cpp</a:t>
            </a:r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4706818" y="3892548"/>
            <a:ext cx="1528882" cy="44688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350000" y="3731992"/>
            <a:ext cx="6388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B</a:t>
            </a:r>
            <a:r>
              <a:rPr kumimoji="1" lang="en-US" altLang="ja-JP" smtClean="0"/>
              <a:t>onus</a:t>
            </a:r>
            <a:r>
              <a:rPr lang="ja-JP" altLang="en-US"/>
              <a:t>の</a:t>
            </a:r>
            <a:r>
              <a:rPr lang="en-US" altLang="ja-JP" smtClean="0"/>
              <a:t>Bresenham‘s line</a:t>
            </a:r>
            <a:r>
              <a:rPr lang="ja-JP" altLang="en-US" smtClean="0"/>
              <a:t>を実行させて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　　　</a:t>
            </a:r>
            <a:r>
              <a:rPr lang="en-US" altLang="ja-JP"/>
              <a:t>R</a:t>
            </a:r>
            <a:r>
              <a:rPr kumimoji="1" lang="en-US" altLang="ja-JP" smtClean="0"/>
              <a:t>andom</a:t>
            </a:r>
            <a:r>
              <a:rPr kumimoji="1" lang="ja-JP" altLang="en-US" smtClean="0"/>
              <a:t>で直線を生成しその部分の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を破棄する</a:t>
            </a:r>
            <a:r>
              <a:rPr kumimoji="1" lang="ja-JP" altLang="en-US"/>
              <a:t>　</a:t>
            </a:r>
            <a:r>
              <a:rPr kumimoji="1" lang="ja-JP" altLang="en-US" smtClean="0"/>
              <a:t>　　　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38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900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が消えたら点数が入る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　とりあえず、</a:t>
            </a:r>
            <a:r>
              <a:rPr lang="en-US" altLang="ja-JP"/>
              <a:t>P</a:t>
            </a:r>
            <a:r>
              <a:rPr lang="en-US" altLang="ja-JP" smtClean="0"/>
              <a:t>uzzle</a:t>
            </a:r>
            <a:r>
              <a:rPr lang="ja-JP" altLang="en-US" smtClean="0"/>
              <a:t>の大まかな部分が完成しました。続いて、</a:t>
            </a:r>
            <a:r>
              <a:rPr lang="en-US" altLang="ja-JP"/>
              <a:t>B</a:t>
            </a:r>
            <a:r>
              <a:rPr lang="en-US" altLang="ja-JP" smtClean="0"/>
              <a:t>lock</a:t>
            </a:r>
            <a:r>
              <a:rPr lang="ja-JP" altLang="en-US" smtClean="0"/>
              <a:t>が消えたら点数が入るようにしましょう。</a:t>
            </a:r>
            <a:endParaRPr lang="en-US" altLang="ja-JP" smtClean="0"/>
          </a:p>
          <a:p>
            <a:r>
              <a:rPr lang="ja-JP" altLang="en-US" smtClean="0"/>
              <a:t>　　点数なんですが、</a:t>
            </a:r>
            <a:r>
              <a:rPr lang="en-US" altLang="ja-JP" smtClean="0"/>
              <a:t>GameMain</a:t>
            </a:r>
            <a:r>
              <a:rPr lang="ja-JP" altLang="en-US" smtClean="0"/>
              <a:t>の</a:t>
            </a:r>
            <a:r>
              <a:rPr lang="en-US" altLang="ja-JP" smtClean="0"/>
              <a:t>Scene</a:t>
            </a:r>
            <a:r>
              <a:rPr lang="ja-JP" altLang="en-US" smtClean="0"/>
              <a:t>以外にも</a:t>
            </a:r>
            <a:r>
              <a:rPr lang="en-US" altLang="ja-JP" smtClean="0"/>
              <a:t>Title</a:t>
            </a:r>
            <a:r>
              <a:rPr lang="ja-JP" altLang="en-US" smtClean="0"/>
              <a:t>の</a:t>
            </a:r>
            <a:r>
              <a:rPr lang="en-US" altLang="ja-JP"/>
              <a:t>S</a:t>
            </a:r>
            <a:r>
              <a:rPr lang="en-US" altLang="ja-JP" smtClean="0"/>
              <a:t>cene</a:t>
            </a:r>
            <a:r>
              <a:rPr lang="ja-JP" altLang="en-US" smtClean="0"/>
              <a:t>でも使います。しかし</a:t>
            </a:r>
            <a:r>
              <a:rPr lang="ja-JP" altLang="en-US"/>
              <a:t>、</a:t>
            </a:r>
            <a:r>
              <a:rPr lang="en-US" altLang="ja-JP" smtClean="0"/>
              <a:t>G</a:t>
            </a:r>
            <a:r>
              <a:rPr kumimoji="1" lang="en-US" altLang="ja-JP" smtClean="0"/>
              <a:t>ameSystem</a:t>
            </a:r>
            <a:r>
              <a:rPr kumimoji="1" lang="ja-JP" altLang="en-US" smtClean="0"/>
              <a:t>では、</a:t>
            </a:r>
            <a:r>
              <a:rPr lang="en-US" altLang="ja-JP" smtClean="0"/>
              <a:t>S</a:t>
            </a:r>
            <a:r>
              <a:rPr kumimoji="1" lang="en-US" altLang="ja-JP" smtClean="0"/>
              <a:t>cene</a:t>
            </a:r>
            <a:r>
              <a:rPr kumimoji="1" lang="ja-JP" altLang="en-US" smtClean="0"/>
              <a:t>の切り替えで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　</a:t>
            </a:r>
            <a:r>
              <a:rPr lang="en-US" altLang="ja-JP" smtClean="0"/>
              <a:t>Data</a:t>
            </a:r>
            <a:r>
              <a:rPr lang="ja-JP" altLang="en-US" smtClean="0"/>
              <a:t>が全て破棄されてします。そこで新しい仕組みの紹介です</a:t>
            </a:r>
            <a:r>
              <a:rPr lang="ja-JP" altLang="en-US" smtClean="0"/>
              <a:t>。とりあえず、この章では得点を表示までにします。</a:t>
            </a:r>
            <a:endParaRPr kumimoji="1" lang="en-US" altLang="ja-JP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638300"/>
            <a:ext cx="11786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S</a:t>
            </a:r>
            <a:r>
              <a:rPr kumimoji="1" lang="en-US" altLang="ja-JP" smtClean="0"/>
              <a:t>cene</a:t>
            </a:r>
            <a:r>
              <a:rPr kumimoji="1" lang="ja-JP" altLang="en-US" smtClean="0"/>
              <a:t>の切り替えでも消えない情報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GameSystem</a:t>
            </a:r>
            <a:r>
              <a:rPr lang="ja-JP" altLang="en-US" smtClean="0"/>
              <a:t>が握っておく情報の中で</a:t>
            </a:r>
            <a:r>
              <a:rPr lang="en-US" altLang="ja-JP" smtClean="0"/>
              <a:t>Scene</a:t>
            </a:r>
            <a:r>
              <a:rPr lang="ja-JP" altLang="en-US" smtClean="0"/>
              <a:t>の唯一消えない部分が下の部分となります。</a:t>
            </a:r>
            <a:r>
              <a:rPr lang="en-US" altLang="ja-JP" smtClean="0"/>
              <a:t>System</a:t>
            </a:r>
            <a:r>
              <a:rPr lang="ja-JP" altLang="en-US" smtClean="0"/>
              <a:t>に依存しない</a:t>
            </a:r>
            <a:r>
              <a:rPr lang="en-US" altLang="ja-JP"/>
              <a:t>G</a:t>
            </a:r>
            <a:r>
              <a:rPr lang="en-US" altLang="ja-JP" smtClean="0"/>
              <a:t>lobal</a:t>
            </a:r>
            <a:r>
              <a:rPr lang="ja-JP" altLang="en-US" smtClean="0"/>
              <a:t>変数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でも問題</a:t>
            </a:r>
            <a:r>
              <a:rPr lang="ja-JP" altLang="en-US"/>
              <a:t>無</a:t>
            </a:r>
            <a:r>
              <a:rPr lang="ja-JP" altLang="en-US" smtClean="0"/>
              <a:t>いのですがこれを使います。　</a:t>
            </a:r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2856130"/>
            <a:ext cx="4761207" cy="2668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247649" y="2486798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GameHead.h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4649522" y="2999601"/>
            <a:ext cx="659078" cy="36155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308600" y="278370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コレ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7649" y="5689600"/>
            <a:ext cx="984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Comment</a:t>
            </a:r>
            <a:r>
              <a:rPr kumimoji="1" lang="ja-JP" altLang="en-US" smtClean="0"/>
              <a:t>にも書かれてるが、ここに入れる情報は</a:t>
            </a:r>
            <a:r>
              <a:rPr kumimoji="1" lang="en-US" altLang="ja-JP" smtClean="0"/>
              <a:t>save</a:t>
            </a:r>
            <a:r>
              <a:rPr kumimoji="1" lang="ja-JP" altLang="en-US" smtClean="0"/>
              <a:t>＆</a:t>
            </a:r>
            <a:r>
              <a:rPr kumimoji="1" lang="en-US" altLang="ja-JP" smtClean="0"/>
              <a:t>load</a:t>
            </a:r>
            <a:r>
              <a:rPr kumimoji="1" lang="ja-JP" altLang="en-US" smtClean="0"/>
              <a:t>と言った外部</a:t>
            </a:r>
            <a:r>
              <a:rPr kumimoji="1" lang="en-US" altLang="ja-JP" smtClean="0"/>
              <a:t>Data</a:t>
            </a:r>
            <a:r>
              <a:rPr lang="ja-JP" altLang="en-US" smtClean="0"/>
              <a:t>とのやり取りもできる。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77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・得点用の変数を用意する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4" y="565150"/>
            <a:ext cx="4235694" cy="138796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3936079" y="650319"/>
            <a:ext cx="991736" cy="6826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927815" y="465653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追加：得点用の変数を宣言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35" y="2322449"/>
            <a:ext cx="4235694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247835" y="1953117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ObjMain.cpp</a:t>
            </a:r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3149246" y="2649475"/>
            <a:ext cx="1677536" cy="7969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826782" y="2464809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ja-JP" altLang="en-US"/>
              <a:t>上</a:t>
            </a:r>
            <a:r>
              <a:rPr lang="ja-JP" altLang="en-US" smtClean="0"/>
              <a:t>の部分を使用するための</a:t>
            </a:r>
            <a:r>
              <a:rPr lang="en-US" altLang="ja-JP" smtClean="0"/>
              <a:t>Header</a:t>
            </a:r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35" y="4459740"/>
            <a:ext cx="4216379" cy="2220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正方形/長方形 14"/>
          <p:cNvSpPr/>
          <p:nvPr/>
        </p:nvSpPr>
        <p:spPr>
          <a:xfrm>
            <a:off x="41787" y="280987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GameHead.h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4431948" y="4644406"/>
            <a:ext cx="394834" cy="91484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826782" y="4435905"/>
            <a:ext cx="5164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Save</a:t>
            </a:r>
            <a:r>
              <a:rPr kumimoji="1" lang="ja-JP" altLang="en-US" smtClean="0"/>
              <a:t>：：</a:t>
            </a:r>
            <a:r>
              <a:rPr kumimoji="1" lang="en-US" altLang="ja-JP" smtClean="0"/>
              <a:t>GetData()</a:t>
            </a:r>
            <a:r>
              <a:rPr kumimoji="1" lang="ja-JP" altLang="en-US" smtClean="0"/>
              <a:t>から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を触ることができる。</a:t>
            </a:r>
            <a:endParaRPr kumimoji="1" lang="en-US" altLang="ja-JP" smtClean="0"/>
          </a:p>
          <a:p>
            <a:r>
              <a:rPr lang="en-US" altLang="ja-JP" smtClean="0"/>
              <a:t>UserData</a:t>
            </a:r>
            <a:r>
              <a:rPr lang="ja-JP" altLang="en-US" smtClean="0"/>
              <a:t>*型で</a:t>
            </a:r>
            <a:r>
              <a:rPr lang="en-US" altLang="ja-JP" smtClean="0"/>
              <a:t>Cast</a:t>
            </a:r>
            <a:r>
              <a:rPr lang="ja-JP" altLang="en-US" smtClean="0"/>
              <a:t>する必要がある。</a:t>
            </a:r>
            <a:endParaRPr kumimoji="1" lang="en-US" altLang="ja-JP" smtClean="0"/>
          </a:p>
          <a:p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33236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584199"/>
            <a:ext cx="6870700" cy="2431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0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・点数を表示</a:t>
            </a:r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4139846" y="685800"/>
            <a:ext cx="3226154" cy="8048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366000" y="584199"/>
            <a:ext cx="297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Font</a:t>
            </a:r>
            <a:r>
              <a:rPr kumimoji="1" lang="ja-JP" altLang="en-US" smtClean="0"/>
              <a:t>機能で得点を表示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900" y="3378200"/>
            <a:ext cx="563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が消えたら点数が増える</a:t>
            </a:r>
            <a:endParaRPr kumimoji="1" lang="en-US" altLang="ja-JP" smtClean="0"/>
          </a:p>
          <a:p>
            <a:r>
              <a:rPr kumimoji="1" lang="ja-JP" altLang="en-US" smtClean="0"/>
              <a:t>　単純に</a:t>
            </a:r>
            <a:r>
              <a:rPr lang="en-US" altLang="ja-JP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が消えたら</a:t>
            </a:r>
            <a:r>
              <a:rPr kumimoji="1" lang="en-US" altLang="ja-JP" smtClean="0"/>
              <a:t>100</a:t>
            </a:r>
            <a:r>
              <a:rPr kumimoji="1" lang="ja-JP" altLang="en-US" smtClean="0"/>
              <a:t>点を加えるようにしましょう。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4061599"/>
            <a:ext cx="5327163" cy="196263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線矢印コネクタ 11"/>
          <p:cNvCxnSpPr/>
          <p:nvPr/>
        </p:nvCxnSpPr>
        <p:spPr>
          <a:xfrm flipH="1" flipV="1">
            <a:off x="925282" y="5854792"/>
            <a:ext cx="217718" cy="41302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8900" y="6271700"/>
            <a:ext cx="618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CHAR_BLOCK_FERR</a:t>
            </a:r>
            <a:r>
              <a:rPr lang="ja-JP" altLang="en-US" smtClean="0"/>
              <a:t>にしてる場所で得点を加える命令を入れる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967" y="3570032"/>
            <a:ext cx="4466433" cy="24936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矢印コネクタ 16"/>
          <p:cNvCxnSpPr/>
          <p:nvPr/>
        </p:nvCxnSpPr>
        <p:spPr>
          <a:xfrm flipV="1">
            <a:off x="9690101" y="5042918"/>
            <a:ext cx="38099" cy="116875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1077682" y="6007192"/>
            <a:ext cx="217718" cy="41302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7431568" y="5780807"/>
            <a:ext cx="9935" cy="43086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427352" y="6211669"/>
            <a:ext cx="561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追加：直線を引く場所も入れるが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があっても無くても</a:t>
            </a:r>
            <a:endParaRPr kumimoji="1" lang="en-US" altLang="ja-JP" smtClean="0"/>
          </a:p>
          <a:p>
            <a:r>
              <a:rPr lang="ja-JP" altLang="en-US"/>
              <a:t>点数</a:t>
            </a:r>
            <a:r>
              <a:rPr lang="ja-JP" altLang="en-US" smtClean="0"/>
              <a:t>が入るようになってしまった</a:t>
            </a:r>
            <a:r>
              <a:rPr lang="en-US" altLang="ja-JP" smtClean="0"/>
              <a:t>TT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95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202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・再落下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消すことには成功しましたら、消した</a:t>
            </a:r>
            <a:r>
              <a:rPr lang="en-US" altLang="ja-JP"/>
              <a:t>B</a:t>
            </a:r>
            <a:r>
              <a:rPr lang="en-US" altLang="ja-JP" smtClean="0"/>
              <a:t>lock</a:t>
            </a:r>
            <a:r>
              <a:rPr lang="ja-JP" altLang="en-US" smtClean="0"/>
              <a:t>の上に別の</a:t>
            </a:r>
            <a:r>
              <a:rPr lang="en-US" altLang="ja-JP" smtClean="0"/>
              <a:t>Block</a:t>
            </a:r>
            <a:r>
              <a:rPr lang="ja-JP" altLang="en-US" smtClean="0"/>
              <a:t>があるなら再度落下させましょう。</a:t>
            </a:r>
            <a:endParaRPr lang="en-US" altLang="ja-JP" smtClean="0"/>
          </a:p>
          <a:p>
            <a:r>
              <a:rPr kumimoji="1" lang="ja-JP" altLang="en-US" smtClean="0"/>
              <a:t>落下</a:t>
            </a:r>
            <a:r>
              <a:rPr kumimoji="1" lang="en-US" altLang="ja-JP" smtClean="0"/>
              <a:t>Action</a:t>
            </a:r>
            <a:r>
              <a:rPr kumimoji="1" lang="ja-JP" altLang="en-US" smtClean="0"/>
              <a:t>部分は完成しているので、うまく</a:t>
            </a:r>
            <a:r>
              <a:rPr lang="en-US" altLang="ja-JP" smtClean="0"/>
              <a:t>Data</a:t>
            </a:r>
            <a:r>
              <a:rPr lang="ja-JP" altLang="en-US" smtClean="0"/>
              <a:t>を操作しましょう。また、落下</a:t>
            </a:r>
            <a:r>
              <a:rPr lang="en-US" altLang="ja-JP" smtClean="0"/>
              <a:t>Action</a:t>
            </a:r>
            <a:r>
              <a:rPr lang="ja-JP" altLang="en-US"/>
              <a:t>時</a:t>
            </a:r>
            <a:r>
              <a:rPr lang="ja-JP" altLang="en-US" smtClean="0"/>
              <a:t>の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操作ができないように一部調整</a:t>
            </a:r>
            <a:endParaRPr kumimoji="1" lang="en-US" altLang="ja-JP" smtClean="0"/>
          </a:p>
          <a:p>
            <a:r>
              <a:rPr lang="ja-JP" altLang="en-US" smtClean="0"/>
              <a:t>も必要です。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52587"/>
            <a:ext cx="4419600" cy="3629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292100" y="1283255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ObjChar.cpp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3995" y="5854232"/>
            <a:ext cx="1176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今回は</a:t>
            </a:r>
            <a:r>
              <a:rPr kumimoji="1" lang="en-US" altLang="ja-JP" smtClean="0"/>
              <a:t>comment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のラフ工程を書きました。</a:t>
            </a:r>
            <a:r>
              <a:rPr lang="en-US" altLang="ja-JP"/>
              <a:t> Dijkstra‘s </a:t>
            </a:r>
            <a:r>
              <a:rPr lang="en-US" altLang="ja-JP" smtClean="0"/>
              <a:t>Algorithm</a:t>
            </a:r>
            <a:r>
              <a:rPr lang="ja-JP" altLang="en-US" smtClean="0"/>
              <a:t>の時も本当は</a:t>
            </a:r>
            <a:r>
              <a:rPr lang="en-US" altLang="ja-JP" smtClean="0"/>
              <a:t>comment</a:t>
            </a:r>
            <a:r>
              <a:rPr lang="ja-JP" altLang="en-US" smtClean="0"/>
              <a:t>でラフを書いていましたｗ</a:t>
            </a:r>
            <a:endParaRPr lang="en-US" altLang="ja-JP" smtClean="0"/>
          </a:p>
          <a:p>
            <a:r>
              <a:rPr lang="ja-JP" altLang="en-US"/>
              <a:t>ラフ</a:t>
            </a:r>
            <a:r>
              <a:rPr lang="ja-JP" altLang="en-US" smtClean="0"/>
              <a:t>を元に</a:t>
            </a:r>
            <a:r>
              <a:rPr lang="en-US" altLang="ja-JP" smtClean="0"/>
              <a:t>program</a:t>
            </a:r>
            <a:r>
              <a:rPr lang="ja-JP" altLang="en-US" smtClean="0"/>
              <a:t>を</a:t>
            </a:r>
            <a:r>
              <a:rPr lang="en-US" altLang="ja-JP" smtClean="0"/>
              <a:t>coating</a:t>
            </a:r>
            <a:r>
              <a:rPr lang="ja-JP" altLang="en-US" smtClean="0"/>
              <a:t>しました。次に</a:t>
            </a:r>
            <a:r>
              <a:rPr lang="en-US" altLang="ja-JP"/>
              <a:t>mouse</a:t>
            </a:r>
            <a:r>
              <a:rPr lang="ja-JP" altLang="en-US" smtClean="0"/>
              <a:t>操作不可や再落下時に変な動作が無いように</a:t>
            </a:r>
            <a:r>
              <a:rPr lang="en-US" altLang="ja-JP" smtClean="0"/>
              <a:t>program</a:t>
            </a:r>
            <a:r>
              <a:rPr lang="ja-JP" altLang="en-US" smtClean="0"/>
              <a:t>を更新しましょう。</a:t>
            </a:r>
            <a:endParaRPr lang="en-US" altLang="ja-JP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812" y="1655766"/>
            <a:ext cx="6505575" cy="4019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5105400" y="1274613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ObjChar.cpp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701256" y="3505199"/>
            <a:ext cx="1721644" cy="34290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92111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・再落下時の変な動作を直す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落下時では問題ないが、再落下時ではそれがあると困る部分があるのでそれを更新します。</a:t>
            </a:r>
            <a:endParaRPr lang="en-US" altLang="ja-JP" smtClean="0"/>
          </a:p>
          <a:p>
            <a:r>
              <a:rPr kumimoji="1" lang="ja-JP" altLang="en-US"/>
              <a:t>問題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2</a:t>
            </a:r>
            <a:r>
              <a:rPr kumimoji="1" lang="ja-JP" altLang="en-US" smtClean="0"/>
              <a:t>点。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　　・　再落下物は</a:t>
            </a:r>
            <a:r>
              <a:rPr lang="en-US" altLang="ja-JP"/>
              <a:t>mouse</a:t>
            </a:r>
            <a:r>
              <a:rPr kumimoji="1" lang="ja-JP" altLang="en-US" smtClean="0"/>
              <a:t>操作の影響を受けない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　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　・　再落下に関して、着地した時、上から新しい</a:t>
            </a:r>
            <a:r>
              <a:rPr lang="en-US" altLang="ja-JP" smtClean="0"/>
              <a:t>object</a:t>
            </a:r>
            <a:r>
              <a:rPr lang="ja-JP" altLang="en-US" smtClean="0"/>
              <a:t>作らない</a:t>
            </a:r>
            <a:endParaRPr lang="en-US" altLang="ja-JP" smtClean="0"/>
          </a:p>
          <a:p>
            <a:endParaRPr kumimoji="1" lang="en-US" altLang="ja-JP"/>
          </a:p>
          <a:p>
            <a:r>
              <a:rPr kumimoji="1" lang="en-US" altLang="ja-JP" smtClean="0"/>
              <a:t>if</a:t>
            </a:r>
            <a:r>
              <a:rPr kumimoji="1" lang="ja-JP" altLang="en-US" smtClean="0"/>
              <a:t>文で落下時の</a:t>
            </a:r>
            <a:r>
              <a:rPr kumimoji="1" lang="en-US" altLang="ja-JP" smtClean="0"/>
              <a:t>Action</a:t>
            </a:r>
            <a:r>
              <a:rPr kumimoji="1" lang="ja-JP" altLang="en-US" smtClean="0"/>
              <a:t>でこの</a:t>
            </a:r>
            <a:r>
              <a:rPr kumimoji="1" lang="en-US" altLang="ja-JP" smtClean="0"/>
              <a:t>2</a:t>
            </a:r>
            <a:r>
              <a:rPr kumimoji="1" lang="ja-JP" altLang="en-US" smtClean="0"/>
              <a:t>点の部分を制御しましょう。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" y="2868612"/>
            <a:ext cx="3873989" cy="37607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0" y="2542302"/>
            <a:ext cx="11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ObjChar.h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083043" y="5168900"/>
            <a:ext cx="25400" cy="10033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990600" y="4799568"/>
            <a:ext cx="26869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追加：再落下用</a:t>
            </a:r>
            <a:r>
              <a:rPr kumimoji="1" lang="en-US" altLang="ja-JP" smtClean="0"/>
              <a:t>flag</a:t>
            </a:r>
            <a:r>
              <a:rPr kumimoji="1" lang="ja-JP" altLang="en-US" smtClean="0"/>
              <a:t>を用意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87" y="2868612"/>
            <a:ext cx="3634334" cy="311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4166087" y="2542302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346700" y="4686300"/>
            <a:ext cx="23407" cy="482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468164" y="4316968"/>
            <a:ext cx="30299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追加：再落下用</a:t>
            </a:r>
            <a:r>
              <a:rPr kumimoji="1" lang="en-US" altLang="ja-JP" smtClean="0"/>
              <a:t>flag</a:t>
            </a:r>
            <a:r>
              <a:rPr lang="ja-JP" altLang="en-US" smtClean="0"/>
              <a:t>の初期化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61907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・再落下時の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操作不可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" y="461962"/>
            <a:ext cx="6979071" cy="20780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6856007" y="685800"/>
            <a:ext cx="878293" cy="5183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6502400" y="737632"/>
            <a:ext cx="1231900" cy="64666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734300" y="539750"/>
            <a:ext cx="36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追加：通常落下時のみ、</a:t>
            </a:r>
            <a:r>
              <a:rPr lang="en-US" altLang="ja-JP" smtClean="0"/>
              <a:t>mouse</a:t>
            </a:r>
            <a:r>
              <a:rPr lang="ja-JP" altLang="en-US" smtClean="0"/>
              <a:t>操作</a:t>
            </a:r>
            <a:endParaRPr lang="en-US" altLang="ja-JP" smtClean="0"/>
          </a:p>
          <a:p>
            <a:r>
              <a:rPr lang="ja-JP" altLang="en-US" smtClean="0"/>
              <a:t>できるように</a:t>
            </a:r>
            <a:r>
              <a:rPr kumimoji="1" lang="ja-JP" altLang="en-US" smtClean="0"/>
              <a:t>制御</a:t>
            </a:r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9" y="3059112"/>
            <a:ext cx="6235701" cy="3416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139699" y="2689780"/>
            <a:ext cx="607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・再落下</a:t>
            </a:r>
            <a:r>
              <a:rPr lang="ja-JP" altLang="en-US"/>
              <a:t>に関して、着地した時、上から新しい</a:t>
            </a:r>
            <a:r>
              <a:rPr lang="en-US" altLang="ja-JP"/>
              <a:t>object</a:t>
            </a:r>
            <a:r>
              <a:rPr lang="ja-JP" altLang="en-US"/>
              <a:t>作らない</a:t>
            </a:r>
            <a:endParaRPr lang="en-US" altLang="ja-JP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2941331" y="4673600"/>
            <a:ext cx="3815069" cy="9373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1103227" y="4720466"/>
            <a:ext cx="5653173" cy="94784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856007" y="4483100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ja-JP" altLang="en-US"/>
              <a:t>通常落下時</a:t>
            </a:r>
            <a:r>
              <a:rPr lang="ja-JP" altLang="en-US" smtClean="0"/>
              <a:t>のみ着地時に次の</a:t>
            </a:r>
            <a:r>
              <a:rPr lang="en-US" altLang="ja-JP" smtClean="0"/>
              <a:t>Block</a:t>
            </a:r>
            <a:r>
              <a:rPr lang="ja-JP" altLang="en-US" smtClean="0"/>
              <a:t>を出す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5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000" y="12700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flag</a:t>
            </a:r>
            <a:r>
              <a:rPr kumimoji="1" lang="ja-JP" altLang="en-US" smtClean="0"/>
              <a:t>を立てる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" y="615949"/>
            <a:ext cx="5859463" cy="47073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423708" y="4254500"/>
            <a:ext cx="3913592" cy="12803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438900" y="4089400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追加：再落下</a:t>
            </a:r>
            <a:r>
              <a:rPr kumimoji="1" lang="en-US" altLang="ja-JP" smtClean="0"/>
              <a:t>flag</a:t>
            </a:r>
            <a:r>
              <a:rPr kumimoji="1" lang="ja-JP" altLang="en-US" smtClean="0"/>
              <a:t>を立てる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537" y="5613400"/>
            <a:ext cx="762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さあ、再落下はうまくいきましたでしょうか？連鎖が発生するか確認しましょう。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6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5100" y="139700"/>
            <a:ext cx="8493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・特別な</a:t>
            </a:r>
            <a:r>
              <a:rPr kumimoji="1" lang="en-US" altLang="ja-JP" smtClean="0"/>
              <a:t>Block</a:t>
            </a:r>
            <a:r>
              <a:rPr lang="ja-JP" altLang="en-US" smtClean="0"/>
              <a:t>の消し方。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通常の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を消すとのは別に必殺技っぽい感じで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を消す仕組みを作りましょう。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362200" y="25400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971800" y="25400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581400" y="25400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191000" y="25400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362200" y="19685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971800" y="19685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581400" y="19685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191000" y="19685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362200" y="13970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971800" y="13970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581400" y="13970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191000" y="13970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 rot="8921673">
            <a:off x="1130300" y="2165342"/>
            <a:ext cx="4292600" cy="393716"/>
          </a:xfrm>
          <a:prstGeom prst="rightArrow">
            <a:avLst>
              <a:gd name="adj1" fmla="val 50000"/>
              <a:gd name="adj2" fmla="val 13043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2100" y="3645616"/>
            <a:ext cx="11065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今回は、このような</a:t>
            </a:r>
            <a:r>
              <a:rPr kumimoji="1" lang="en-US" altLang="ja-JP" smtClean="0"/>
              <a:t>line</a:t>
            </a:r>
            <a:r>
              <a:rPr kumimoji="1" lang="ja-JP" altLang="en-US" smtClean="0"/>
              <a:t>を引いて、引いた部分の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を消すような仕組みです。</a:t>
            </a:r>
            <a:endParaRPr kumimoji="1" lang="en-US" altLang="ja-JP" smtClean="0"/>
          </a:p>
          <a:p>
            <a:r>
              <a:rPr lang="ja-JP" altLang="en-US" smtClean="0"/>
              <a:t>案外、見過ごしやすのですが、実は重要な「直線を描く」を学びながら、</a:t>
            </a:r>
            <a:r>
              <a:rPr lang="en-US" altLang="ja-JP" smtClean="0"/>
              <a:t>line</a:t>
            </a:r>
            <a:r>
              <a:rPr lang="ja-JP" altLang="en-US"/>
              <a:t>部分</a:t>
            </a:r>
            <a:r>
              <a:rPr lang="ja-JP" altLang="en-US" smtClean="0"/>
              <a:t>の</a:t>
            </a:r>
            <a:r>
              <a:rPr lang="en-US" altLang="ja-JP" smtClean="0"/>
              <a:t>Block</a:t>
            </a:r>
            <a:r>
              <a:rPr lang="ja-JP" altLang="en-US" smtClean="0"/>
              <a:t>を消すをやってみましょう。</a:t>
            </a:r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086600" y="2540000"/>
            <a:ext cx="609600" cy="571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696200" y="2540000"/>
            <a:ext cx="609600" cy="571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8305800" y="25400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8915400" y="25400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696200" y="1968500"/>
            <a:ext cx="609600" cy="571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8305800" y="1968500"/>
            <a:ext cx="609600" cy="571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8915400" y="19685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7086600" y="13970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696200" y="13970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8305800" y="1397000"/>
            <a:ext cx="609600" cy="571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8915400" y="1397000"/>
            <a:ext cx="609600" cy="571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7086600" y="1968500"/>
            <a:ext cx="609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869125" y="3168197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赤い部分を消す</a:t>
            </a:r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95701" y="5322732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さて、ここで出てくるのが　</a:t>
            </a:r>
            <a:r>
              <a:rPr kumimoji="1" lang="ja-JP" altLang="en-US" smtClean="0">
                <a:solidFill>
                  <a:srgbClr val="FF0000"/>
                </a:solidFill>
              </a:rPr>
              <a:t>直線の方程式</a:t>
            </a:r>
            <a:r>
              <a:rPr kumimoji="1" lang="ja-JP" altLang="en-US" smtClean="0"/>
              <a:t>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04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・直線の方程式を知る</a:t>
            </a:r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952500" y="2387600"/>
            <a:ext cx="4241800" cy="254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2468782" y="369332"/>
            <a:ext cx="38100" cy="2667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015617" y="2257217"/>
            <a:ext cx="3175" cy="31156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4034986" y="2268196"/>
            <a:ext cx="3175" cy="31156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514126" y="2292752"/>
            <a:ext cx="3175" cy="31156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2253627" y="2006851"/>
            <a:ext cx="506510" cy="6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2253627" y="1564295"/>
            <a:ext cx="506510" cy="6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2253627" y="1192577"/>
            <a:ext cx="506510" cy="6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2253627" y="790671"/>
            <a:ext cx="506510" cy="6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2487832" y="790671"/>
            <a:ext cx="1010100" cy="1596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>
            <a:off x="3494757" y="790671"/>
            <a:ext cx="6351" cy="16333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2501454" y="2396136"/>
            <a:ext cx="970412" cy="416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518191" y="137962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/>
              <a:t>H=</a:t>
            </a:r>
            <a:r>
              <a:rPr kumimoji="1" lang="ja-JP" altLang="en-US" b="1" smtClean="0"/>
              <a:t>４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81230" y="244853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smtClean="0"/>
              <a:t>W=</a:t>
            </a:r>
            <a:r>
              <a:rPr lang="ja-JP" altLang="en-US" b="1" smtClean="0"/>
              <a:t>２</a:t>
            </a:r>
            <a:endParaRPr kumimoji="1" lang="ja-JP" altLang="en-US" b="1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26100" y="628821"/>
            <a:ext cx="17235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直線の方程式　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　　　</a:t>
            </a:r>
            <a:r>
              <a:rPr kumimoji="1" lang="en-US" altLang="ja-JP" smtClean="0"/>
              <a:t>Y</a:t>
            </a:r>
            <a:r>
              <a:rPr lang="en-US" altLang="ja-JP"/>
              <a:t>=</a:t>
            </a:r>
            <a:r>
              <a:rPr lang="en-US" altLang="ja-JP" smtClean="0"/>
              <a:t>A</a:t>
            </a:r>
            <a:r>
              <a:rPr kumimoji="1" lang="en-US" altLang="ja-JP" smtClean="0"/>
              <a:t>*X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785100" y="905820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r>
              <a:rPr kumimoji="1" lang="ja-JP" altLang="en-US" smtClean="0"/>
              <a:t>は傾きであり、 </a:t>
            </a:r>
            <a:r>
              <a:rPr lang="en-US" altLang="ja-JP"/>
              <a:t>H</a:t>
            </a:r>
            <a:r>
              <a:rPr kumimoji="1" lang="ja-JP" altLang="en-US" smtClean="0"/>
              <a:t> </a:t>
            </a:r>
            <a:r>
              <a:rPr lang="en-US" altLang="ja-JP" smtClean="0"/>
              <a:t>/ W</a:t>
            </a:r>
            <a:r>
              <a:rPr lang="ja-JP" altLang="en-US" smtClean="0"/>
              <a:t>　である</a:t>
            </a:r>
            <a:endParaRPr kumimoji="1" lang="en-US" altLang="ja-JP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26100" y="174896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この方程式で</a:t>
            </a:r>
            <a:r>
              <a:rPr lang="en-US" altLang="ja-JP" smtClean="0"/>
              <a:t>X</a:t>
            </a:r>
            <a:r>
              <a:rPr lang="ja-JP" altLang="en-US" smtClean="0"/>
              <a:t>の</a:t>
            </a:r>
            <a:r>
              <a:rPr lang="ja-JP" altLang="en-US"/>
              <a:t>位置</a:t>
            </a:r>
            <a:r>
              <a:rPr lang="ja-JP" altLang="en-US" smtClean="0"/>
              <a:t>に対しての高さ</a:t>
            </a:r>
            <a:r>
              <a:rPr lang="en-US" altLang="ja-JP" smtClean="0"/>
              <a:t>Y</a:t>
            </a:r>
            <a:r>
              <a:rPr lang="ja-JP" altLang="en-US" smtClean="0"/>
              <a:t>が求まる。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9700" y="3035974"/>
            <a:ext cx="11519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傾きがあれば、</a:t>
            </a:r>
            <a:r>
              <a:rPr lang="en-US" altLang="ja-JP" smtClean="0"/>
              <a:t>X</a:t>
            </a:r>
            <a:r>
              <a:rPr lang="ja-JP" altLang="en-US" smtClean="0"/>
              <a:t>の値から高さ</a:t>
            </a:r>
            <a:r>
              <a:rPr lang="en-US" altLang="ja-JP" smtClean="0"/>
              <a:t>Y</a:t>
            </a:r>
            <a:r>
              <a:rPr lang="ja-JP" altLang="en-US" smtClean="0"/>
              <a:t>を求めることできるため、どのような直線が描くことができる。後は、始点から終点の</a:t>
            </a:r>
            <a:r>
              <a:rPr lang="en-US" altLang="ja-JP" smtClean="0"/>
              <a:t>X</a:t>
            </a:r>
            <a:r>
              <a:rPr lang="ja-JP" altLang="en-US" smtClean="0"/>
              <a:t>を</a:t>
            </a:r>
            <a:endParaRPr lang="en-US" altLang="ja-JP" smtClean="0"/>
          </a:p>
          <a:p>
            <a:r>
              <a:rPr kumimoji="1" lang="ja-JP" altLang="en-US" smtClean="0"/>
              <a:t>繰り返し文で動かせば自動的に</a:t>
            </a:r>
            <a:r>
              <a:rPr kumimoji="1" lang="en-US" altLang="ja-JP" smtClean="0"/>
              <a:t>Y</a:t>
            </a:r>
            <a:r>
              <a:rPr kumimoji="1" lang="ja-JP" altLang="en-US" smtClean="0"/>
              <a:t>が求まりその</a:t>
            </a:r>
            <a:r>
              <a:rPr kumimoji="1" lang="en-US" altLang="ja-JP" smtClean="0"/>
              <a:t>X</a:t>
            </a:r>
            <a:r>
              <a:rPr kumimoji="1" lang="ja-JP" altLang="en-US" smtClean="0"/>
              <a:t>・</a:t>
            </a:r>
            <a:r>
              <a:rPr kumimoji="1" lang="en-US" altLang="ja-JP" smtClean="0"/>
              <a:t>Y</a:t>
            </a:r>
            <a:r>
              <a:rPr lang="ja-JP" altLang="en-US"/>
              <a:t>値</a:t>
            </a:r>
            <a:r>
              <a:rPr lang="ja-JP" altLang="en-US" smtClean="0"/>
              <a:t>に点を打てば</a:t>
            </a:r>
            <a:r>
              <a:rPr kumimoji="1" lang="ja-JP" altLang="en-US" smtClean="0"/>
              <a:t>良いだけです。</a:t>
            </a:r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5427" y="4129649"/>
            <a:ext cx="5562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だと良いのですが、傾きは分数要するに浮動小数です。</a:t>
            </a:r>
            <a:endParaRPr kumimoji="1" lang="en-US" altLang="ja-JP" smtClean="0"/>
          </a:p>
          <a:p>
            <a:r>
              <a:rPr lang="ja-JP" altLang="en-US" smtClean="0"/>
              <a:t>しかし、配列の</a:t>
            </a:r>
            <a:r>
              <a:rPr lang="en-US" altLang="ja-JP" smtClean="0"/>
              <a:t>Block</a:t>
            </a:r>
            <a:r>
              <a:rPr lang="ja-JP" altLang="en-US" smtClean="0"/>
              <a:t>の設置</a:t>
            </a:r>
            <a:r>
              <a:rPr lang="en-US" altLang="ja-JP" smtClean="0"/>
              <a:t>Map</a:t>
            </a:r>
            <a:r>
              <a:rPr lang="ja-JP" altLang="en-US" smtClean="0"/>
              <a:t>や、画面に直線を各画</a:t>
            </a:r>
            <a:endParaRPr lang="en-US" altLang="ja-JP" smtClean="0"/>
          </a:p>
          <a:p>
            <a:r>
              <a:rPr lang="ja-JP" altLang="en-US" smtClean="0"/>
              <a:t>素は</a:t>
            </a:r>
            <a:r>
              <a:rPr kumimoji="1" lang="ja-JP" altLang="en-US" smtClean="0"/>
              <a:t>整数のため誤差が生まれてしまいます。</a:t>
            </a:r>
            <a:endParaRPr kumimoji="1" lang="en-US" altLang="ja-JP" smtClean="0"/>
          </a:p>
          <a:p>
            <a:endParaRPr lang="en-US" altLang="ja-JP"/>
          </a:p>
          <a:p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8284014" y="4138516"/>
            <a:ext cx="2438400" cy="1714500"/>
            <a:chOff x="9013349" y="4416568"/>
            <a:chExt cx="2438400" cy="1714500"/>
          </a:xfrm>
        </p:grpSpPr>
        <p:cxnSp>
          <p:nvCxnSpPr>
            <p:cNvPr id="16" name="直線コネクタ 15"/>
            <p:cNvCxnSpPr/>
            <p:nvPr/>
          </p:nvCxnSpPr>
          <p:spPr>
            <a:xfrm>
              <a:off x="9157261" y="5118034"/>
              <a:ext cx="3175" cy="31156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/>
            <p:cNvSpPr/>
            <p:nvPr/>
          </p:nvSpPr>
          <p:spPr>
            <a:xfrm>
              <a:off x="9013349" y="5559568"/>
              <a:ext cx="609600" cy="5715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9622949" y="5559568"/>
              <a:ext cx="609600" cy="5715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10232549" y="5559568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0842149" y="5559568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9622949" y="4988068"/>
              <a:ext cx="609600" cy="5715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0232549" y="4988068"/>
              <a:ext cx="609600" cy="5715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0842149" y="4988068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9013349" y="4416568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9622949" y="4416568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0232549" y="4416568"/>
              <a:ext cx="609600" cy="5715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0842149" y="4416568"/>
              <a:ext cx="609600" cy="5715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9013349" y="4988068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右矢印 51"/>
          <p:cNvSpPr/>
          <p:nvPr/>
        </p:nvSpPr>
        <p:spPr>
          <a:xfrm rot="8609220">
            <a:off x="5156989" y="4921176"/>
            <a:ext cx="2915336" cy="393716"/>
          </a:xfrm>
          <a:prstGeom prst="rightArrow">
            <a:avLst>
              <a:gd name="adj1" fmla="val 50000"/>
              <a:gd name="adj2" fmla="val 13043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25965" y="6085237"/>
            <a:ext cx="2332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数学で線を求めるなら</a:t>
            </a:r>
            <a:endParaRPr kumimoji="1" lang="en-US" altLang="ja-JP" smtClean="0"/>
          </a:p>
          <a:p>
            <a:r>
              <a:rPr lang="ja-JP" altLang="en-US"/>
              <a:t>式</a:t>
            </a:r>
            <a:r>
              <a:rPr lang="ja-JP" altLang="en-US" smtClean="0"/>
              <a:t>のままで良い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084465" y="5865522"/>
            <a:ext cx="3323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配列に直線を引く事を考えると</a:t>
            </a:r>
            <a:endParaRPr lang="en-US" altLang="ja-JP" smtClean="0"/>
          </a:p>
          <a:p>
            <a:r>
              <a:rPr kumimoji="1" lang="ja-JP" altLang="en-US" smtClean="0"/>
              <a:t>浮動小数では誤差が生まれえて</a:t>
            </a:r>
            <a:endParaRPr kumimoji="1" lang="en-US" altLang="ja-JP" smtClean="0"/>
          </a:p>
          <a:p>
            <a:r>
              <a:rPr kumimoji="1" lang="ja-JP" altLang="en-US" smtClean="0"/>
              <a:t>うまく線が引けない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13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158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Bresenham‘s line </a:t>
            </a:r>
            <a:r>
              <a:rPr lang="en-US" altLang="ja-JP" smtClean="0"/>
              <a:t>algorithm</a:t>
            </a:r>
            <a:r>
              <a:rPr lang="ja-JP" altLang="en-US" smtClean="0"/>
              <a:t>（ブレゼンハムライン</a:t>
            </a:r>
            <a:r>
              <a:rPr lang="ja-JP" altLang="en-US"/>
              <a:t>アルゴリズム</a:t>
            </a:r>
            <a:r>
              <a:rPr lang="ja-JP" altLang="en-US" smtClean="0"/>
              <a:t>）</a:t>
            </a:r>
            <a:endParaRPr lang="en-US" altLang="ja-JP"/>
          </a:p>
          <a:p>
            <a:r>
              <a:rPr kumimoji="1" lang="ja-JP" altLang="en-US" smtClean="0"/>
              <a:t>　そんな誤差をなくすために良い</a:t>
            </a:r>
            <a:r>
              <a:rPr kumimoji="1" lang="en-US" altLang="ja-JP" smtClean="0"/>
              <a:t>algorithm</a:t>
            </a:r>
            <a:r>
              <a:rPr kumimoji="1" lang="ja-JP" altLang="en-US" smtClean="0"/>
              <a:t>があります。</a:t>
            </a:r>
            <a:r>
              <a:rPr kumimoji="1" lang="en-US" altLang="ja-JP" smtClean="0"/>
              <a:t>CG</a:t>
            </a:r>
            <a:r>
              <a:rPr kumimoji="1" lang="ja-JP" altLang="en-US" smtClean="0"/>
              <a:t>概論にも載ってるので教科書を見てみましょう。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すごく簡単に言うと、</a:t>
            </a:r>
            <a:r>
              <a:rPr lang="ja-JP" altLang="en-US" smtClean="0">
                <a:solidFill>
                  <a:srgbClr val="FF0000"/>
                </a:solidFill>
              </a:rPr>
              <a:t>「傾きの分数部分を分数を使わないで線を引けばいいんじゃない？」</a:t>
            </a:r>
            <a:r>
              <a:rPr lang="ja-JP" altLang="en-US" smtClean="0"/>
              <a:t>って感じです。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ではそれはどのような感じを見ていきましょう。たとえば、「</a:t>
            </a:r>
            <a:r>
              <a:rPr kumimoji="1" lang="en-US" altLang="ja-JP" smtClean="0">
                <a:solidFill>
                  <a:srgbClr val="FF0000"/>
                </a:solidFill>
              </a:rPr>
              <a:t>1/2</a:t>
            </a:r>
            <a:r>
              <a:rPr kumimoji="1" lang="ja-JP" altLang="en-US" smtClean="0">
                <a:solidFill>
                  <a:srgbClr val="FF0000"/>
                </a:solidFill>
              </a:rPr>
              <a:t>の場合、ｘが</a:t>
            </a:r>
            <a:r>
              <a:rPr kumimoji="1" lang="en-US" altLang="ja-JP" smtClean="0">
                <a:solidFill>
                  <a:srgbClr val="FF0000"/>
                </a:solidFill>
              </a:rPr>
              <a:t>2</a:t>
            </a:r>
            <a:r>
              <a:rPr lang="ja-JP" altLang="en-US">
                <a:solidFill>
                  <a:srgbClr val="FF0000"/>
                </a:solidFill>
              </a:rPr>
              <a:t>進</a:t>
            </a:r>
            <a:r>
              <a:rPr lang="ja-JP" altLang="en-US" smtClean="0">
                <a:solidFill>
                  <a:srgbClr val="FF0000"/>
                </a:solidFill>
              </a:rPr>
              <a:t>んだら</a:t>
            </a:r>
            <a:r>
              <a:rPr kumimoji="1" lang="en-US" altLang="ja-JP" smtClean="0">
                <a:solidFill>
                  <a:srgbClr val="FF0000"/>
                </a:solidFill>
              </a:rPr>
              <a:t>Y</a:t>
            </a:r>
            <a:r>
              <a:rPr kumimoji="1" lang="ja-JP" altLang="en-US" smtClean="0">
                <a:solidFill>
                  <a:srgbClr val="FF0000"/>
                </a:solidFill>
              </a:rPr>
              <a:t>が１進む</a:t>
            </a:r>
            <a:r>
              <a:rPr kumimoji="1" lang="ja-JP" altLang="en-US" smtClean="0"/>
              <a:t>」という感じにする</a:t>
            </a:r>
            <a:endParaRPr kumimoji="1" lang="en-US" altLang="ja-JP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1600" y="1460500"/>
            <a:ext cx="726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ja-JP" altLang="en-US" smtClean="0"/>
              <a:t>例、始点</a:t>
            </a:r>
            <a:r>
              <a:rPr kumimoji="1" lang="ja-JP" altLang="en-US" smtClean="0"/>
              <a:t>（</a:t>
            </a:r>
            <a:r>
              <a:rPr kumimoji="1" lang="en-US" altLang="ja-JP" smtClean="0"/>
              <a:t>0,5</a:t>
            </a:r>
            <a:r>
              <a:rPr kumimoji="1" lang="ja-JP" altLang="en-US" smtClean="0"/>
              <a:t>）から終点（</a:t>
            </a:r>
            <a:r>
              <a:rPr lang="en-US" altLang="ja-JP" smtClean="0"/>
              <a:t>6</a:t>
            </a:r>
            <a:r>
              <a:rPr kumimoji="1" lang="en-US" altLang="ja-JP" smtClean="0"/>
              <a:t>,3</a:t>
            </a:r>
            <a:r>
              <a:rPr kumimoji="1" lang="ja-JP" altLang="en-US" smtClean="0"/>
              <a:t>）</a:t>
            </a:r>
            <a:r>
              <a:rPr lang="ja-JP" altLang="en-US" smtClean="0"/>
              <a:t>の傾き</a:t>
            </a:r>
            <a:r>
              <a:rPr lang="en-US" altLang="ja-JP" smtClean="0"/>
              <a:t>-</a:t>
            </a:r>
            <a:r>
              <a:rPr kumimoji="1" lang="en-US" altLang="ja-JP" smtClean="0"/>
              <a:t>1 / </a:t>
            </a:r>
            <a:r>
              <a:rPr lang="en-US" altLang="ja-JP"/>
              <a:t>3</a:t>
            </a:r>
            <a:r>
              <a:rPr kumimoji="1" lang="en-US" altLang="ja-JP" smtClean="0"/>
              <a:t> </a:t>
            </a:r>
            <a:r>
              <a:rPr kumimoji="1" lang="ja-JP" altLang="en-US" smtClean="0"/>
              <a:t>で線を引くをやってみましょう。</a:t>
            </a:r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520700" y="2197100"/>
            <a:ext cx="2870200" cy="1930400"/>
            <a:chOff x="520700" y="2197100"/>
            <a:chExt cx="4876800" cy="3429000"/>
          </a:xfrm>
        </p:grpSpPr>
        <p:sp>
          <p:nvSpPr>
            <p:cNvPr id="5" name="正方形/長方形 4"/>
            <p:cNvSpPr/>
            <p:nvPr/>
          </p:nvSpPr>
          <p:spPr>
            <a:xfrm>
              <a:off x="520700" y="3340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130300" y="3340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739900" y="3340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349500" y="3340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20700" y="2768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130300" y="2768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739900" y="2768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349500" y="2768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20700" y="2197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130300" y="2197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739900" y="2197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349500" y="2197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959100" y="3340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568700" y="3340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178300" y="3340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787900" y="3340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959100" y="2768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568700" y="2768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178300" y="2768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787900" y="2768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959100" y="2197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568700" y="2197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178300" y="2197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4787900" y="2197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520700" y="5054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130300" y="5054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739900" y="5054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349500" y="5054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20700" y="4483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130300" y="4483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739900" y="4483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349500" y="4483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20700" y="3911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130300" y="3911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739900" y="3911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349500" y="3911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959100" y="5054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3568700" y="5054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178300" y="5054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787900" y="5054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2959100" y="4483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3568700" y="4483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4178300" y="4483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4787900" y="44831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959100" y="3911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3568700" y="3911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4178300" y="3911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787900" y="3911600"/>
              <a:ext cx="609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520700" y="1877538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r>
              <a:rPr lang="ja-JP" altLang="en-US"/>
              <a:t> </a:t>
            </a:r>
            <a:r>
              <a:rPr lang="ja-JP" altLang="en-US" smtClean="0"/>
              <a:t>    </a:t>
            </a:r>
            <a:r>
              <a:rPr kumimoji="1" lang="en-US" altLang="ja-JP" smtClean="0"/>
              <a:t>1     2     3     4    5     6    7</a:t>
            </a:r>
            <a:endParaRPr kumimoji="1" lang="ja-JP" altLang="en-US"/>
          </a:p>
        </p:txBody>
      </p:sp>
      <p:cxnSp>
        <p:nvCxnSpPr>
          <p:cNvPr id="55" name="直線矢印コネクタ 54"/>
          <p:cNvCxnSpPr/>
          <p:nvPr/>
        </p:nvCxnSpPr>
        <p:spPr>
          <a:xfrm flipV="1">
            <a:off x="685800" y="3276600"/>
            <a:ext cx="2171700" cy="6953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215304" y="2157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15870" y="250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15304" y="2810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15304" y="3131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02604" y="3457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4</a:t>
            </a:r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11594" y="3796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5</a:t>
            </a:r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747820" y="2824031"/>
            <a:ext cx="6425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始点と終点、傾きからこのような線が引かれることがわかります。</a:t>
            </a:r>
            <a:endParaRPr kumimoji="1" lang="en-US" altLang="ja-JP" smtClean="0"/>
          </a:p>
          <a:p>
            <a:r>
              <a:rPr lang="en-US" altLang="ja-JP" smtClean="0"/>
              <a:t>Image</a:t>
            </a:r>
            <a:r>
              <a:rPr lang="ja-JP" altLang="en-US" smtClean="0"/>
              <a:t>の線は図の通りです。</a:t>
            </a:r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520700" y="519693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879475" y="519693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1238250" y="519693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1597025" y="519693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520700" y="487519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879475" y="487519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238250" y="487519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597025" y="487519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520700" y="455346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879475" y="455346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1238250" y="455346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1597025" y="455346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1955800" y="519693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314575" y="519693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673350" y="519693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32125" y="519693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1955800" y="487519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314575" y="487519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2673350" y="487519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3032125" y="487519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1955800" y="455346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2314575" y="455346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2673350" y="455346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3032125" y="455346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520700" y="6162130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879475" y="616213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1238250" y="616213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1597025" y="616213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520700" y="584039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879475" y="584039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1238250" y="584039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1597025" y="584039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520700" y="551866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879475" y="551866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1238250" y="551866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1597025" y="551866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1955800" y="616213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2314575" y="616213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2673350" y="616213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3032125" y="616213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1955800" y="584039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2314575" y="584039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2673350" y="584039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3032125" y="584039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1955800" y="551866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2314575" y="551866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2673350" y="551866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3032125" y="551866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20700" y="4207931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r>
              <a:rPr lang="ja-JP" altLang="en-US"/>
              <a:t> </a:t>
            </a:r>
            <a:r>
              <a:rPr lang="ja-JP" altLang="en-US" smtClean="0"/>
              <a:t>    </a:t>
            </a:r>
            <a:r>
              <a:rPr kumimoji="1" lang="en-US" altLang="ja-JP" smtClean="0"/>
              <a:t>1     2     3     4    5     6    7</a:t>
            </a:r>
            <a:endParaRPr kumimoji="1" lang="ja-JP" altLang="en-US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215304" y="451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endParaRPr kumimoji="1" lang="ja-JP" altLang="en-US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15870" y="4862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215304" y="5166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215304" y="5487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202604" y="5813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4</a:t>
            </a:r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211594" y="6153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5</a:t>
            </a:r>
            <a:endParaRPr kumimoji="1" lang="ja-JP" altLang="en-US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747820" y="5416542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まずは、始点を</a:t>
            </a:r>
            <a:r>
              <a:rPr lang="ja-JP" altLang="en-US"/>
              <a:t>塗</a:t>
            </a:r>
            <a:r>
              <a:rPr lang="ja-JP" altLang="en-US" smtClean="0"/>
              <a:t>りつぶします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08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03382" y="1096307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62157" y="1096307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20932" y="1096307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479707" y="1096307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03382" y="77457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62157" y="77457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120932" y="77457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479707" y="77457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03382" y="45284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62157" y="45284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120932" y="45284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479707" y="45284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38482" y="1096307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197257" y="1096307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556032" y="1096307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914807" y="1096307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838482" y="77457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197257" y="77457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556032" y="77457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914807" y="77457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838482" y="45284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197257" y="45284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556032" y="45284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914807" y="45284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03382" y="2061507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762157" y="2061507"/>
            <a:ext cx="358775" cy="32173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120932" y="2061507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479707" y="2061507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03382" y="173977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62157" y="173977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120932" y="173977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479707" y="173977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403382" y="141804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762157" y="141804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120932" y="141804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1479707" y="141804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838482" y="2061507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2197257" y="2061507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556032" y="2061507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2914807" y="2061507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838482" y="173977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2197257" y="173977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556032" y="173977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914807" y="173977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838482" y="141804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2197257" y="141804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2556032" y="141804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2914807" y="1418040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03382" y="170808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r>
              <a:rPr lang="ja-JP" altLang="en-US"/>
              <a:t> </a:t>
            </a:r>
            <a:r>
              <a:rPr lang="ja-JP" altLang="en-US" smtClean="0"/>
              <a:t>    </a:t>
            </a:r>
            <a:r>
              <a:rPr kumimoji="1" lang="en-US" altLang="ja-JP" smtClean="0"/>
              <a:t>1     2     3     4    5     6    7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7986" y="413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98552" y="761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7986" y="1066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7986" y="13873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5286" y="1712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4</a:t>
            </a:r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4276" y="205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5</a:t>
            </a:r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-56351" y="-36560"/>
            <a:ext cx="2817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/>
              <a:t>・</a:t>
            </a:r>
            <a:r>
              <a:rPr lang="en-US" altLang="ja-JP" sz="1400"/>
              <a:t> Bresenham‘s line </a:t>
            </a:r>
            <a:r>
              <a:rPr lang="en-US" altLang="ja-JP" sz="1400" smtClean="0"/>
              <a:t>algorithm</a:t>
            </a:r>
            <a:r>
              <a:rPr lang="ja-JP" altLang="en-US" sz="1400" smtClean="0"/>
              <a:t>の動き</a:t>
            </a:r>
            <a:endParaRPr kumimoji="1" lang="en-US" altLang="ja-JP" sz="1400" smtClean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596935" y="660394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X(MAX=</a:t>
            </a:r>
            <a:r>
              <a:rPr lang="en-US" altLang="ja-JP"/>
              <a:t>3</a:t>
            </a:r>
            <a:r>
              <a:rPr lang="en-US" altLang="ja-JP" smtClean="0"/>
              <a:t>)</a:t>
            </a:r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3932753" y="1976216"/>
            <a:ext cx="457200" cy="428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3932753" y="1538011"/>
            <a:ext cx="457200" cy="428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7491764" y="180762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 </a:t>
            </a:r>
            <a:endParaRPr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174842" y="1109691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lineCount</a:t>
            </a:r>
            <a:r>
              <a:rPr lang="ja-JP" altLang="en-US" smtClean="0"/>
              <a:t>（</a:t>
            </a:r>
            <a:r>
              <a:rPr lang="en-US" altLang="ja-JP" smtClean="0"/>
              <a:t>0 </a:t>
            </a:r>
            <a:r>
              <a:rPr lang="ja-JP" altLang="en-US" smtClean="0"/>
              <a:t>→</a:t>
            </a:r>
            <a:r>
              <a:rPr lang="en-US" altLang="ja-JP" smtClean="0"/>
              <a:t> 6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7415428" y="1501221"/>
            <a:ext cx="737122" cy="65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41804" y="27924"/>
            <a:ext cx="789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それでは直線を書いてみましょう。</a:t>
            </a:r>
            <a:r>
              <a:rPr lang="ja-JP" altLang="en-US"/>
              <a:t>始点（</a:t>
            </a:r>
            <a:r>
              <a:rPr lang="en-US" altLang="ja-JP"/>
              <a:t>0,5</a:t>
            </a:r>
            <a:r>
              <a:rPr lang="ja-JP" altLang="en-US"/>
              <a:t>）から終点</a:t>
            </a:r>
            <a:r>
              <a:rPr lang="ja-JP" altLang="en-US" smtClean="0"/>
              <a:t>（</a:t>
            </a:r>
            <a:r>
              <a:rPr lang="en-US" altLang="ja-JP" smtClean="0"/>
              <a:t>6,3</a:t>
            </a:r>
            <a:r>
              <a:rPr lang="ja-JP" altLang="en-US" smtClean="0"/>
              <a:t>）なので</a:t>
            </a:r>
            <a:r>
              <a:rPr lang="en-US" altLang="ja-JP" smtClean="0"/>
              <a:t>X</a:t>
            </a:r>
            <a:r>
              <a:rPr lang="ja-JP" altLang="en-US" smtClean="0"/>
              <a:t>方向を見ると</a:t>
            </a:r>
            <a:endParaRPr lang="en-US" altLang="ja-JP" smtClean="0"/>
          </a:p>
          <a:p>
            <a:r>
              <a:rPr lang="ja-JP" altLang="en-US" smtClean="0"/>
              <a:t>　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　から　</a:t>
            </a:r>
            <a:r>
              <a:rPr lang="en-US" altLang="ja-JP"/>
              <a:t>6</a:t>
            </a:r>
            <a:r>
              <a:rPr kumimoji="1" lang="ja-JP" altLang="en-US" smtClean="0"/>
              <a:t>　進むことになります。始点は赤く塗ってるので</a:t>
            </a:r>
            <a:r>
              <a:rPr lang="ja-JP" altLang="en-US" smtClean="0"/>
              <a:t>一歩進んでみましょう</a:t>
            </a:r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399174" y="329539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757949" y="329539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1116724" y="329539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1475499" y="329539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399174" y="2973664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757949" y="2973664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116724" y="2973664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475499" y="2973664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399174" y="2651931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757949" y="2651931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1116724" y="2651931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1475499" y="2651931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1834274" y="329539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193049" y="329539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551824" y="329539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910599" y="329539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1834274" y="2973664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193049" y="2973664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2551824" y="2973664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2910599" y="2973664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1834274" y="2651931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2193049" y="2651931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2551824" y="2651931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2910599" y="2651931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99174" y="4260598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757949" y="4260598"/>
            <a:ext cx="358775" cy="32173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1116724" y="4260598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1475499" y="426059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399174" y="3938864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757949" y="3938864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1116724" y="3938864"/>
            <a:ext cx="358775" cy="3217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1475499" y="3938864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399174" y="3617131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757949" y="3617131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1116724" y="3617131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1475499" y="3617131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1834274" y="426059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2193049" y="426059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2551824" y="426059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2910599" y="4260598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1834274" y="3938864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2193049" y="3938864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2551824" y="3938864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2910599" y="3938864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1834274" y="3617131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2193049" y="3617131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2551824" y="3617131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2910599" y="3617131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93778" y="2612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endParaRPr kumimoji="1" lang="ja-JP" altLang="en-US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94344" y="2960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93778" y="3265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93778" y="3586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81078" y="3911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4</a:t>
            </a:r>
            <a:endParaRPr kumimoji="1" lang="ja-JP" altLang="en-US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90068" y="4251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5</a:t>
            </a:r>
            <a:endParaRPr kumimoji="1" lang="ja-JP" altLang="en-US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628149" y="294906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X(MAX=3)</a:t>
            </a:r>
            <a:endParaRPr kumimoji="1" lang="ja-JP" altLang="en-US"/>
          </a:p>
        </p:txBody>
      </p:sp>
      <p:sp>
        <p:nvSpPr>
          <p:cNvPr id="123" name="正方形/長方形 122"/>
          <p:cNvSpPr/>
          <p:nvPr/>
        </p:nvSpPr>
        <p:spPr>
          <a:xfrm>
            <a:off x="3877654" y="4238247"/>
            <a:ext cx="457200" cy="42859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/>
          <p:cNvSpPr/>
          <p:nvPr/>
        </p:nvSpPr>
        <p:spPr>
          <a:xfrm>
            <a:off x="3877654" y="3800042"/>
            <a:ext cx="457200" cy="42859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/>
          <p:cNvSpPr/>
          <p:nvPr/>
        </p:nvSpPr>
        <p:spPr>
          <a:xfrm>
            <a:off x="7434177" y="3736327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 </a:t>
            </a:r>
            <a:endParaRPr lang="ja-JP" altLang="en-US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7117255" y="3038396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lineCount</a:t>
            </a:r>
            <a:r>
              <a:rPr lang="ja-JP" altLang="en-US" smtClean="0"/>
              <a:t>（</a:t>
            </a:r>
            <a:r>
              <a:rPr lang="en-US" altLang="ja-JP" smtClean="0"/>
              <a:t>0 </a:t>
            </a:r>
            <a:r>
              <a:rPr lang="ja-JP" altLang="en-US"/>
              <a:t>→</a:t>
            </a:r>
            <a:r>
              <a:rPr lang="en-US" altLang="ja-JP" smtClean="0"/>
              <a:t> 6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7434177" y="3396147"/>
            <a:ext cx="744190" cy="6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416566" y="2372014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r>
              <a:rPr lang="ja-JP" altLang="en-US"/>
              <a:t> </a:t>
            </a:r>
            <a:r>
              <a:rPr lang="ja-JP" altLang="en-US" smtClean="0"/>
              <a:t>    </a:t>
            </a:r>
            <a:r>
              <a:rPr kumimoji="1" lang="en-US" altLang="ja-JP" smtClean="0"/>
              <a:t>1     2     3     4    5     6    7</a:t>
            </a:r>
            <a:endParaRPr kumimoji="1" lang="ja-JP" altLang="en-US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541804" y="254595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さらに一歩進めると</a:t>
            </a:r>
            <a:r>
              <a:rPr lang="en-US" altLang="ja-JP" smtClean="0"/>
              <a:t>X</a:t>
            </a:r>
            <a:r>
              <a:rPr lang="ja-JP" altLang="en-US" smtClean="0"/>
              <a:t>の値が増えます</a:t>
            </a:r>
            <a:endParaRPr kumimoji="1" lang="ja-JP" altLang="en-US"/>
          </a:p>
        </p:txBody>
      </p:sp>
      <p:cxnSp>
        <p:nvCxnSpPr>
          <p:cNvPr id="131" name="直線矢印コネクタ 130"/>
          <p:cNvCxnSpPr/>
          <p:nvPr/>
        </p:nvCxnSpPr>
        <p:spPr>
          <a:xfrm>
            <a:off x="4622830" y="1710876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/>
          <p:cNvSpPr txBox="1"/>
          <p:nvPr/>
        </p:nvSpPr>
        <p:spPr>
          <a:xfrm>
            <a:off x="5094093" y="1491218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MAX</a:t>
            </a:r>
            <a:r>
              <a:rPr kumimoji="1" lang="ja-JP" altLang="en-US" smtClean="0"/>
              <a:t>で</a:t>
            </a:r>
            <a:r>
              <a:rPr lang="en-US" altLang="ja-JP" smtClean="0"/>
              <a:t>Y</a:t>
            </a:r>
            <a:r>
              <a:rPr lang="ja-JP" altLang="en-US" smtClean="0"/>
              <a:t>方向</a:t>
            </a:r>
            <a:r>
              <a:rPr lang="en-US" altLang="ja-JP" smtClean="0"/>
              <a:t>-</a:t>
            </a:r>
            <a:r>
              <a:rPr lang="ja-JP" altLang="en-US" smtClean="0"/>
              <a:t>１</a:t>
            </a:r>
            <a:endParaRPr kumimoji="1" lang="ja-JP" altLang="en-US"/>
          </a:p>
        </p:txBody>
      </p:sp>
      <p:cxnSp>
        <p:nvCxnSpPr>
          <p:cNvPr id="133" name="直線矢印コネクタ 132"/>
          <p:cNvCxnSpPr/>
          <p:nvPr/>
        </p:nvCxnSpPr>
        <p:spPr>
          <a:xfrm>
            <a:off x="4598078" y="3959094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/>
          <p:cNvSpPr txBox="1"/>
          <p:nvPr/>
        </p:nvSpPr>
        <p:spPr>
          <a:xfrm>
            <a:off x="5053757" y="3752657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MAX</a:t>
            </a:r>
            <a:r>
              <a:rPr kumimoji="1" lang="ja-JP" altLang="en-US" smtClean="0"/>
              <a:t>で</a:t>
            </a:r>
            <a:r>
              <a:rPr lang="en-US" altLang="ja-JP" smtClean="0"/>
              <a:t>Y</a:t>
            </a:r>
            <a:r>
              <a:rPr lang="ja-JP" altLang="en-US" smtClean="0"/>
              <a:t>方向</a:t>
            </a:r>
            <a:r>
              <a:rPr lang="en-US" altLang="ja-JP" smtClean="0"/>
              <a:t>-</a:t>
            </a:r>
            <a:r>
              <a:rPr lang="ja-JP" altLang="en-US" smtClean="0"/>
              <a:t>１</a:t>
            </a:r>
            <a:endParaRPr kumimoji="1"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374647" y="550148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733422" y="550148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1092197" y="550148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1450972" y="550148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374647" y="517974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733422" y="517974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1092197" y="517974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1450972" y="517974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374647" y="485801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733422" y="485801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1092197" y="485801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1450972" y="485801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1809747" y="550148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2168522" y="550148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2527297" y="550148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2886072" y="550148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1809747" y="517974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2168522" y="517974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2527297" y="517974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2886072" y="517974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1809747" y="485801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2168522" y="485801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/>
          <p:cNvSpPr/>
          <p:nvPr/>
        </p:nvSpPr>
        <p:spPr>
          <a:xfrm>
            <a:off x="2527297" y="485801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/>
          <p:cNvSpPr/>
          <p:nvPr/>
        </p:nvSpPr>
        <p:spPr>
          <a:xfrm>
            <a:off x="2886072" y="485801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/>
          <p:cNvSpPr/>
          <p:nvPr/>
        </p:nvSpPr>
        <p:spPr>
          <a:xfrm>
            <a:off x="374647" y="6466683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/>
          <p:cNvSpPr/>
          <p:nvPr/>
        </p:nvSpPr>
        <p:spPr>
          <a:xfrm>
            <a:off x="733422" y="6466683"/>
            <a:ext cx="358775" cy="32173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/>
          <p:cNvSpPr/>
          <p:nvPr/>
        </p:nvSpPr>
        <p:spPr>
          <a:xfrm>
            <a:off x="1092197" y="6466683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/>
          <p:cNvSpPr/>
          <p:nvPr/>
        </p:nvSpPr>
        <p:spPr>
          <a:xfrm>
            <a:off x="1450972" y="646668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/>
          <p:cNvSpPr/>
          <p:nvPr/>
        </p:nvSpPr>
        <p:spPr>
          <a:xfrm>
            <a:off x="374647" y="614494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/>
          <p:cNvSpPr/>
          <p:nvPr/>
        </p:nvSpPr>
        <p:spPr>
          <a:xfrm>
            <a:off x="733422" y="614494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/>
          <p:cNvSpPr/>
          <p:nvPr/>
        </p:nvSpPr>
        <p:spPr>
          <a:xfrm>
            <a:off x="1092197" y="6144949"/>
            <a:ext cx="358775" cy="3217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/>
          <p:cNvSpPr/>
          <p:nvPr/>
        </p:nvSpPr>
        <p:spPr>
          <a:xfrm>
            <a:off x="1450972" y="6144949"/>
            <a:ext cx="358775" cy="3217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/>
          <p:cNvSpPr/>
          <p:nvPr/>
        </p:nvSpPr>
        <p:spPr>
          <a:xfrm>
            <a:off x="374647" y="582321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/>
          <p:cNvSpPr/>
          <p:nvPr/>
        </p:nvSpPr>
        <p:spPr>
          <a:xfrm>
            <a:off x="733422" y="582321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/>
          <p:cNvSpPr/>
          <p:nvPr/>
        </p:nvSpPr>
        <p:spPr>
          <a:xfrm>
            <a:off x="1092197" y="582321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/>
          <p:cNvSpPr/>
          <p:nvPr/>
        </p:nvSpPr>
        <p:spPr>
          <a:xfrm>
            <a:off x="1450972" y="582321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/>
          <p:cNvSpPr/>
          <p:nvPr/>
        </p:nvSpPr>
        <p:spPr>
          <a:xfrm>
            <a:off x="1809747" y="646668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正方形/長方形 171"/>
          <p:cNvSpPr/>
          <p:nvPr/>
        </p:nvSpPr>
        <p:spPr>
          <a:xfrm>
            <a:off x="2168522" y="646668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/>
          <p:cNvSpPr/>
          <p:nvPr/>
        </p:nvSpPr>
        <p:spPr>
          <a:xfrm>
            <a:off x="2527297" y="646668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/>
          <p:cNvSpPr/>
          <p:nvPr/>
        </p:nvSpPr>
        <p:spPr>
          <a:xfrm>
            <a:off x="2886072" y="6466683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正方形/長方形 174"/>
          <p:cNvSpPr/>
          <p:nvPr/>
        </p:nvSpPr>
        <p:spPr>
          <a:xfrm>
            <a:off x="1809747" y="614494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正方形/長方形 175"/>
          <p:cNvSpPr/>
          <p:nvPr/>
        </p:nvSpPr>
        <p:spPr>
          <a:xfrm>
            <a:off x="2168522" y="614494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正方形/長方形 176"/>
          <p:cNvSpPr/>
          <p:nvPr/>
        </p:nvSpPr>
        <p:spPr>
          <a:xfrm>
            <a:off x="2527297" y="614494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/>
          <p:cNvSpPr/>
          <p:nvPr/>
        </p:nvSpPr>
        <p:spPr>
          <a:xfrm>
            <a:off x="2886072" y="6144949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1809747" y="582321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/>
          <p:cNvSpPr/>
          <p:nvPr/>
        </p:nvSpPr>
        <p:spPr>
          <a:xfrm>
            <a:off x="2168522" y="582321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/>
          <p:cNvSpPr/>
          <p:nvPr/>
        </p:nvSpPr>
        <p:spPr>
          <a:xfrm>
            <a:off x="2527297" y="582321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/>
          <p:cNvSpPr/>
          <p:nvPr/>
        </p:nvSpPr>
        <p:spPr>
          <a:xfrm>
            <a:off x="2886072" y="5823216"/>
            <a:ext cx="358775" cy="32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69251" y="4818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endParaRPr kumimoji="1" lang="ja-JP" altLang="en-US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69817" y="5167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69251" y="5471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69251" y="5792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56551" y="6117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4</a:t>
            </a:r>
            <a:endParaRPr kumimoji="1" lang="ja-JP" altLang="en-US"/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65541" y="6457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5</a:t>
            </a:r>
            <a:endParaRPr kumimoji="1" lang="ja-JP" altLang="en-US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3628149" y="511519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X(MAX=</a:t>
            </a:r>
            <a:r>
              <a:rPr lang="en-US" altLang="ja-JP"/>
              <a:t>3</a:t>
            </a:r>
            <a:r>
              <a:rPr lang="en-US" altLang="ja-JP" smtClean="0"/>
              <a:t>)</a:t>
            </a:r>
            <a:endParaRPr kumimoji="1" lang="ja-JP" altLang="en-US"/>
          </a:p>
        </p:txBody>
      </p:sp>
      <p:sp>
        <p:nvSpPr>
          <p:cNvPr id="190" name="正方形/長方形 189"/>
          <p:cNvSpPr/>
          <p:nvPr/>
        </p:nvSpPr>
        <p:spPr>
          <a:xfrm>
            <a:off x="3899324" y="6336263"/>
            <a:ext cx="457200" cy="42859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正方形/長方形 191"/>
          <p:cNvSpPr/>
          <p:nvPr/>
        </p:nvSpPr>
        <p:spPr>
          <a:xfrm>
            <a:off x="7434177" y="592627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 </a:t>
            </a:r>
            <a:endParaRPr lang="ja-JP" altLang="en-US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7117255" y="5228347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lineCount</a:t>
            </a:r>
            <a:r>
              <a:rPr lang="ja-JP" altLang="en-US" smtClean="0"/>
              <a:t>（</a:t>
            </a:r>
            <a:r>
              <a:rPr lang="en-US" altLang="ja-JP" smtClean="0"/>
              <a:t>0 </a:t>
            </a:r>
            <a:r>
              <a:rPr lang="ja-JP" altLang="en-US"/>
              <a:t>→</a:t>
            </a:r>
            <a:r>
              <a:rPr lang="en-US" altLang="ja-JP" smtClean="0"/>
              <a:t> 6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194" name="正方形/長方形 193"/>
          <p:cNvSpPr/>
          <p:nvPr/>
        </p:nvSpPr>
        <p:spPr>
          <a:xfrm>
            <a:off x="7491764" y="5609559"/>
            <a:ext cx="745764" cy="6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392039" y="4590799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r>
              <a:rPr lang="ja-JP" altLang="en-US"/>
              <a:t> </a:t>
            </a:r>
            <a:r>
              <a:rPr lang="ja-JP" altLang="en-US" smtClean="0"/>
              <a:t>    </a:t>
            </a:r>
            <a:r>
              <a:rPr kumimoji="1" lang="en-US" altLang="ja-JP" smtClean="0"/>
              <a:t>1     2     3     4    5     6    7</a:t>
            </a:r>
            <a:endParaRPr kumimoji="1" lang="ja-JP" altLang="en-US"/>
          </a:p>
        </p:txBody>
      </p:sp>
      <p:cxnSp>
        <p:nvCxnSpPr>
          <p:cNvPr id="197" name="直線矢印コネクタ 196"/>
          <p:cNvCxnSpPr/>
          <p:nvPr/>
        </p:nvCxnSpPr>
        <p:spPr>
          <a:xfrm>
            <a:off x="4573551" y="6228679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197"/>
          <p:cNvSpPr txBox="1"/>
          <p:nvPr/>
        </p:nvSpPr>
        <p:spPr>
          <a:xfrm>
            <a:off x="5029230" y="6022242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FF0000"/>
                </a:solidFill>
              </a:rPr>
              <a:t>MAX</a:t>
            </a:r>
            <a:r>
              <a:rPr kumimoji="1" lang="ja-JP" altLang="en-US" smtClean="0">
                <a:solidFill>
                  <a:srgbClr val="FF0000"/>
                </a:solidFill>
              </a:rPr>
              <a:t>で</a:t>
            </a:r>
            <a:r>
              <a:rPr lang="en-US" altLang="ja-JP" smtClean="0">
                <a:solidFill>
                  <a:srgbClr val="FF0000"/>
                </a:solidFill>
              </a:rPr>
              <a:t>Y</a:t>
            </a:r>
            <a:r>
              <a:rPr lang="ja-JP" altLang="en-US" smtClean="0">
                <a:solidFill>
                  <a:srgbClr val="FF0000"/>
                </a:solidFill>
              </a:rPr>
              <a:t>方向</a:t>
            </a:r>
            <a:r>
              <a:rPr lang="en-US" altLang="ja-JP" smtClean="0">
                <a:solidFill>
                  <a:srgbClr val="FF0000"/>
                </a:solidFill>
              </a:rPr>
              <a:t>-</a:t>
            </a:r>
            <a:r>
              <a:rPr lang="ja-JP" altLang="en-US" smtClean="0">
                <a:solidFill>
                  <a:srgbClr val="FF0000"/>
                </a:solidFill>
              </a:rPr>
              <a:t>１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9" name="テキスト ボックス 198"/>
          <p:cNvSpPr txBox="1"/>
          <p:nvPr/>
        </p:nvSpPr>
        <p:spPr>
          <a:xfrm>
            <a:off x="3596935" y="4810417"/>
            <a:ext cx="482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X</a:t>
            </a:r>
            <a:r>
              <a:rPr kumimoji="1" lang="ja-JP" altLang="en-US" smtClean="0"/>
              <a:t>は最大</a:t>
            </a:r>
            <a:r>
              <a:rPr lang="ja-JP" altLang="en-US" smtClean="0"/>
              <a:t>なると</a:t>
            </a:r>
            <a:r>
              <a:rPr lang="en-US" altLang="ja-JP" smtClean="0"/>
              <a:t>Y</a:t>
            </a:r>
            <a:r>
              <a:rPr lang="ja-JP" altLang="en-US" smtClean="0"/>
              <a:t>方向に</a:t>
            </a:r>
            <a:r>
              <a:rPr lang="en-US" altLang="ja-JP" smtClean="0"/>
              <a:t>-1</a:t>
            </a:r>
            <a:r>
              <a:rPr lang="ja-JP" altLang="en-US" smtClean="0"/>
              <a:t>になり、</a:t>
            </a:r>
            <a:r>
              <a:rPr lang="en-US" altLang="ja-JP" smtClean="0"/>
              <a:t>X</a:t>
            </a:r>
            <a:r>
              <a:rPr lang="ja-JP" altLang="en-US"/>
              <a:t>は</a:t>
            </a:r>
            <a:r>
              <a:rPr lang="en-US" altLang="ja-JP"/>
              <a:t>0</a:t>
            </a:r>
            <a:r>
              <a:rPr lang="ja-JP" altLang="en-US"/>
              <a:t>に戻ります</a:t>
            </a:r>
          </a:p>
          <a:p>
            <a:endParaRPr lang="en-US" altLang="ja-JP" smtClean="0"/>
          </a:p>
        </p:txBody>
      </p:sp>
      <p:sp>
        <p:nvSpPr>
          <p:cNvPr id="201" name="正方形/長方形 200"/>
          <p:cNvSpPr/>
          <p:nvPr/>
        </p:nvSpPr>
        <p:spPr>
          <a:xfrm>
            <a:off x="3932753" y="1093694"/>
            <a:ext cx="457200" cy="428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3870808" y="3352176"/>
            <a:ext cx="457200" cy="428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正方形/長方形 202"/>
          <p:cNvSpPr/>
          <p:nvPr/>
        </p:nvSpPr>
        <p:spPr>
          <a:xfrm>
            <a:off x="3899324" y="5905374"/>
            <a:ext cx="457200" cy="42859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/>
          <p:cNvSpPr/>
          <p:nvPr/>
        </p:nvSpPr>
        <p:spPr>
          <a:xfrm>
            <a:off x="3904852" y="5471332"/>
            <a:ext cx="457200" cy="42859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20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9130</TotalTime>
  <Words>1143</Words>
  <Application>Microsoft Office PowerPoint</Application>
  <PresentationFormat>ワイド画面</PresentationFormat>
  <Paragraphs>220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Office テーマ</vt:lpstr>
      <vt:lpstr>Ｇａｍｅ開発指南書６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338</cp:revision>
  <dcterms:created xsi:type="dcterms:W3CDTF">2016-04-21T00:45:06Z</dcterms:created>
  <dcterms:modified xsi:type="dcterms:W3CDTF">2016-11-09T04:47:16Z</dcterms:modified>
</cp:coreProperties>
</file>