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puzzle</a:t>
            </a:r>
            <a:r>
              <a:rPr lang="ja-JP" altLang="en-US" smtClean="0"/>
              <a:t>Ｇａｍｅ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r>
              <a:rPr lang="en-US" altLang="ja-JP" smtClean="0"/>
              <a:t>Ranking</a:t>
            </a:r>
          </a:p>
          <a:p>
            <a:r>
              <a:rPr lang="en-US" altLang="ja-JP" smtClean="0"/>
              <a:t>QuickSort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76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R</a:t>
            </a:r>
            <a:r>
              <a:rPr kumimoji="1" lang="en-US" altLang="ja-JP" smtClean="0"/>
              <a:t>ankingReset</a:t>
            </a:r>
          </a:p>
          <a:p>
            <a:r>
              <a:rPr lang="ja-JP" altLang="en-US"/>
              <a:t>　</a:t>
            </a:r>
            <a:r>
              <a:rPr lang="en-US" altLang="ja-JP" smtClean="0"/>
              <a:t>ranking</a:t>
            </a:r>
            <a:r>
              <a:rPr lang="ja-JP" altLang="en-US" smtClean="0"/>
              <a:t>の情報を破棄する部分があるので、サッと作り上げましょう。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995362"/>
            <a:ext cx="6013346" cy="3906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227601" y="646331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612" y="5105400"/>
            <a:ext cx="809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GameMain</a:t>
            </a:r>
            <a:r>
              <a:rPr kumimoji="1" lang="ja-JP" altLang="en-US" smtClean="0"/>
              <a:t>に</a:t>
            </a:r>
            <a:r>
              <a:rPr lang="ja-JP" altLang="en-US" smtClean="0"/>
              <a:t>遷移の部分と</a:t>
            </a:r>
            <a:r>
              <a:rPr lang="en-US" altLang="ja-JP" smtClean="0"/>
              <a:t>ranking</a:t>
            </a:r>
            <a:r>
              <a:rPr lang="ja-JP" altLang="en-US" smtClean="0"/>
              <a:t>の初期化を組み合わせてサッと作り上げました。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32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71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B</a:t>
            </a:r>
            <a:r>
              <a:rPr kumimoji="1" lang="en-US" altLang="ja-JP" smtClean="0"/>
              <a:t>ubbleSort</a:t>
            </a:r>
            <a:r>
              <a:rPr kumimoji="1" lang="ja-JP" altLang="en-US" smtClean="0"/>
              <a:t>を</a:t>
            </a:r>
            <a:r>
              <a:rPr lang="en-US" altLang="ja-JP" smtClean="0"/>
              <a:t>Q</a:t>
            </a:r>
            <a:r>
              <a:rPr kumimoji="1" lang="en-US" altLang="ja-JP" smtClean="0"/>
              <a:t>uickSort</a:t>
            </a:r>
            <a:r>
              <a:rPr kumimoji="1" lang="ja-JP" altLang="en-US" smtClean="0"/>
              <a:t>へ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/>
              <a:t>R</a:t>
            </a:r>
            <a:r>
              <a:rPr lang="en-US" altLang="ja-JP" smtClean="0"/>
              <a:t>anking</a:t>
            </a:r>
            <a:r>
              <a:rPr lang="ja-JP" altLang="en-US" smtClean="0"/>
              <a:t>は</a:t>
            </a:r>
            <a:r>
              <a:rPr lang="en-US" altLang="ja-JP" smtClean="0"/>
              <a:t>16</a:t>
            </a:r>
            <a:r>
              <a:rPr lang="ja-JP" altLang="en-US" smtClean="0"/>
              <a:t>個ぐらいなので実際</a:t>
            </a:r>
            <a:r>
              <a:rPr lang="en-US" altLang="ja-JP" smtClean="0"/>
              <a:t>BubbleSort</a:t>
            </a:r>
            <a:r>
              <a:rPr lang="ja-JP" altLang="en-US" smtClean="0"/>
              <a:t>でも十分に対応できますが、後々のためにも</a:t>
            </a:r>
            <a:r>
              <a:rPr lang="en-US" altLang="ja-JP" smtClean="0"/>
              <a:t>QuickSort</a:t>
            </a:r>
            <a:r>
              <a:rPr lang="ja-JP" altLang="en-US" smtClean="0"/>
              <a:t>も教えておきます。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4300" y="778639"/>
            <a:ext cx="117475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クイックソート </a:t>
            </a:r>
            <a:r>
              <a:rPr lang="en-US" altLang="ja-JP"/>
              <a:t>(quicksort) </a:t>
            </a:r>
            <a:r>
              <a:rPr lang="ja-JP" altLang="en-US"/>
              <a:t>は、</a:t>
            </a:r>
            <a:r>
              <a:rPr lang="en-US" altLang="ja-JP"/>
              <a:t>1960</a:t>
            </a:r>
            <a:r>
              <a:rPr lang="ja-JP" altLang="en-US"/>
              <a:t>年にアントニー・ホーアが開発</a:t>
            </a:r>
            <a:r>
              <a:rPr lang="ja-JP" altLang="en-US" smtClean="0"/>
              <a:t>した</a:t>
            </a:r>
            <a:r>
              <a:rPr lang="en-US" altLang="ja-JP" smtClean="0"/>
              <a:t>Sort</a:t>
            </a:r>
            <a:r>
              <a:rPr lang="ja-JP" altLang="en-US" smtClean="0"/>
              <a:t>の</a:t>
            </a:r>
            <a:r>
              <a:rPr lang="en-US" altLang="ja-JP"/>
              <a:t>A</a:t>
            </a:r>
            <a:r>
              <a:rPr lang="en-US" altLang="ja-JP" smtClean="0"/>
              <a:t>lgorithm</a:t>
            </a:r>
            <a:r>
              <a:rPr lang="ja-JP" altLang="en-US" smtClean="0"/>
              <a:t>。</a:t>
            </a:r>
            <a:r>
              <a:rPr lang="ja-JP" altLang="en-US"/>
              <a:t>分割統治法の一種</a:t>
            </a:r>
            <a:r>
              <a:rPr lang="ja-JP" altLang="en-US" smtClean="0"/>
              <a:t>。</a:t>
            </a:r>
            <a:r>
              <a:rPr lang="en-US" altLang="ja-JP" smtClean="0"/>
              <a:t>n</a:t>
            </a:r>
            <a:r>
              <a:rPr lang="ja-JP" altLang="en-US"/>
              <a:t>個</a:t>
            </a:r>
            <a:r>
              <a:rPr lang="ja-JP" altLang="en-US" smtClean="0"/>
              <a:t>の</a:t>
            </a:r>
            <a:r>
              <a:rPr lang="en-US" altLang="ja-JP" smtClean="0"/>
              <a:t>Dat</a:t>
            </a:r>
            <a:r>
              <a:rPr lang="en-US" altLang="ja-JP"/>
              <a:t>a</a:t>
            </a:r>
            <a:r>
              <a:rPr lang="ja-JP" altLang="en-US" smtClean="0"/>
              <a:t>を</a:t>
            </a:r>
            <a:r>
              <a:rPr lang="en-US" altLang="ja-JP" smtClean="0"/>
              <a:t>Sort</a:t>
            </a:r>
            <a:r>
              <a:rPr lang="ja-JP" altLang="en-US" smtClean="0"/>
              <a:t>する</a:t>
            </a:r>
            <a:r>
              <a:rPr lang="ja-JP" altLang="en-US"/>
              <a:t>際の最良計算量および平均計算量は</a:t>
            </a:r>
            <a:r>
              <a:rPr lang="en-US" altLang="ja-JP" smtClean="0"/>
              <a:t>O( </a:t>
            </a:r>
            <a:r>
              <a:rPr lang="en-US" altLang="ja-JP"/>
              <a:t>n log ⁡ n ) </a:t>
            </a:r>
            <a:r>
              <a:rPr lang="ja-JP" altLang="en-US" smtClean="0"/>
              <a:t>で</a:t>
            </a:r>
            <a:r>
              <a:rPr lang="ja-JP" altLang="en-US"/>
              <a:t>ある</a:t>
            </a:r>
            <a:r>
              <a:rPr lang="ja-JP" altLang="en-US" smtClean="0"/>
              <a:t>。他の</a:t>
            </a:r>
            <a:r>
              <a:rPr lang="en-US" altLang="ja-JP" smtClean="0"/>
              <a:t>Sor</a:t>
            </a:r>
            <a:r>
              <a:rPr lang="en-US" altLang="ja-JP"/>
              <a:t>t</a:t>
            </a:r>
            <a:r>
              <a:rPr lang="ja-JP" altLang="en-US" smtClean="0"/>
              <a:t>法</a:t>
            </a:r>
            <a:r>
              <a:rPr lang="ja-JP" altLang="en-US"/>
              <a:t>と比べて、一般的に最も高速だといわれているが対象</a:t>
            </a:r>
            <a:r>
              <a:rPr lang="ja-JP" altLang="en-US" smtClean="0"/>
              <a:t>の</a:t>
            </a:r>
            <a:r>
              <a:rPr lang="en-US" altLang="ja-JP" smtClean="0"/>
              <a:t>Dat</a:t>
            </a:r>
            <a:r>
              <a:rPr lang="en-US" altLang="ja-JP"/>
              <a:t>a</a:t>
            </a:r>
            <a:r>
              <a:rPr lang="ja-JP" altLang="en-US" smtClean="0"/>
              <a:t>の</a:t>
            </a:r>
            <a:r>
              <a:rPr lang="ja-JP" altLang="en-US"/>
              <a:t>並び</a:t>
            </a:r>
            <a:r>
              <a:rPr lang="ja-JP" altLang="en-US" smtClean="0"/>
              <a:t>や</a:t>
            </a:r>
            <a:r>
              <a:rPr lang="en-US" altLang="ja-JP" smtClean="0"/>
              <a:t>Dat</a:t>
            </a:r>
            <a:r>
              <a:rPr lang="en-US" altLang="ja-JP"/>
              <a:t>a</a:t>
            </a:r>
            <a:r>
              <a:rPr lang="ja-JP" altLang="en-US" smtClean="0"/>
              <a:t>の</a:t>
            </a:r>
            <a:r>
              <a:rPr lang="ja-JP" altLang="en-US"/>
              <a:t>数によっては必ずしも速いわけではなく、最悪の計算量は</a:t>
            </a:r>
            <a:r>
              <a:rPr lang="en-US" altLang="ja-JP" smtClean="0"/>
              <a:t>O( </a:t>
            </a:r>
            <a:r>
              <a:rPr lang="en-US" altLang="ja-JP"/>
              <a:t>n 2 </a:t>
            </a:r>
            <a:r>
              <a:rPr lang="en-US" altLang="ja-JP" smtClean="0"/>
              <a:t>)</a:t>
            </a:r>
            <a:r>
              <a:rPr lang="ja-JP" altLang="en-US" smtClean="0"/>
              <a:t>で</a:t>
            </a:r>
            <a:r>
              <a:rPr lang="ja-JP" altLang="en-US"/>
              <a:t>ある。また数々の変種がある。 </a:t>
            </a:r>
            <a:r>
              <a:rPr lang="ja-JP" altLang="en-US" smtClean="0"/>
              <a:t>安定</a:t>
            </a:r>
            <a:r>
              <a:rPr lang="en-US" altLang="ja-JP" smtClean="0"/>
              <a:t>DSort</a:t>
            </a:r>
            <a:r>
              <a:rPr lang="ja-JP" altLang="en-US" smtClean="0"/>
              <a:t>では</a:t>
            </a:r>
            <a:r>
              <a:rPr lang="ja-JP" altLang="en-US"/>
              <a:t>ない</a:t>
            </a:r>
            <a:r>
              <a:rPr lang="ja-JP" altLang="en-US" smtClean="0"/>
              <a:t>。</a:t>
            </a:r>
            <a:r>
              <a:rPr lang="en-US" altLang="ja-JP" smtClean="0"/>
              <a:t>(wiki</a:t>
            </a:r>
            <a:r>
              <a:rPr lang="ja-JP" altLang="en-US" smtClean="0"/>
              <a:t>より</a:t>
            </a:r>
            <a:r>
              <a:rPr lang="en-US" altLang="ja-JP" smtClean="0"/>
              <a:t>)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2038152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・どのような動きをするか見てみましょう。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71933" y="2661162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233" y="2661161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４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62533" y="2661161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957833" y="2661160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53133" y="2661160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948433" y="266115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443733" y="2661158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4333" y="2661158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7</a:t>
            </a:r>
            <a:r>
              <a:rPr kumimoji="1" lang="ja-JP" altLang="en-US" smtClean="0"/>
              <a:t>個の要素を持つ配列があるとします。これを</a:t>
            </a:r>
            <a:r>
              <a:rPr kumimoji="1" lang="en-US" altLang="ja-JP" smtClean="0"/>
              <a:t>quickSort</a:t>
            </a:r>
            <a:r>
              <a:rPr kumimoji="1" lang="ja-JP" altLang="en-US" smtClean="0"/>
              <a:t>していきます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1933" y="3799307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67233" y="3799306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４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462533" y="3799306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957833" y="3799305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453133" y="3799305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48433" y="3799304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443733" y="3799303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34333" y="3799303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配列の真ん中の要素を</a:t>
            </a:r>
            <a:r>
              <a:rPr kumimoji="1" lang="ja-JP" altLang="en-US" smtClean="0">
                <a:solidFill>
                  <a:srgbClr val="FF0000"/>
                </a:solidFill>
              </a:rPr>
              <a:t>軸</a:t>
            </a:r>
            <a:r>
              <a:rPr kumimoji="1" lang="ja-JP" altLang="en-US" smtClean="0"/>
              <a:t>とします</a:t>
            </a:r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4116833" y="3352681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1933" y="493744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7233" y="4937448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４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462533" y="4937448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957833" y="4937447"/>
            <a:ext cx="495300" cy="4370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rgbClr val="FF0000"/>
                </a:solidFill>
              </a:rPr>
              <a:t>５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453133" y="4937447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948433" y="4937446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443733" y="4937445"/>
            <a:ext cx="495300" cy="4370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71933" y="4795742"/>
            <a:ext cx="1733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13080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3691383" y="4795742"/>
            <a:ext cx="223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309707" y="442641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5</a:t>
            </a:r>
            <a:r>
              <a:rPr lang="ja-JP" altLang="en-US"/>
              <a:t>以下</a:t>
            </a:r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28072" y="44195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5</a:t>
            </a:r>
            <a:r>
              <a:rPr kumimoji="1" lang="ja-JP" altLang="en-US" smtClean="0"/>
              <a:t>以上</a:t>
            </a:r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34333" y="4937445"/>
            <a:ext cx="644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軸</a:t>
            </a:r>
            <a:r>
              <a:rPr lang="ja-JP" altLang="en-US" smtClean="0"/>
              <a:t>となる要素を左から５以上の値、右から５以下の値を見つける</a:t>
            </a:r>
            <a:endParaRPr kumimoji="1" lang="ja-JP" altLang="en-US"/>
          </a:p>
        </p:txBody>
      </p:sp>
      <p:sp>
        <p:nvSpPr>
          <p:cNvPr id="41" name="下矢印 40"/>
          <p:cNvSpPr/>
          <p:nvPr/>
        </p:nvSpPr>
        <p:spPr>
          <a:xfrm>
            <a:off x="4139395" y="4318976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471933" y="5864935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967233" y="5864934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４</a:t>
            </a:r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462533" y="5864934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454399" y="5874015"/>
            <a:ext cx="495300" cy="4370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453133" y="5864933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2948433" y="5864932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949025" y="5864931"/>
            <a:ext cx="495300" cy="4370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>
            <a:off x="4162935" y="5441915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右矢印 47"/>
          <p:cNvSpPr/>
          <p:nvPr/>
        </p:nvSpPr>
        <p:spPr>
          <a:xfrm>
            <a:off x="2378705" y="5956735"/>
            <a:ext cx="1104224" cy="260350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434333" y="592298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値を交換します</a:t>
            </a:r>
            <a:endParaRPr kumimoji="1" lang="ja-JP" altLang="en-US"/>
          </a:p>
        </p:txBody>
      </p:sp>
      <p:sp>
        <p:nvSpPr>
          <p:cNvPr id="62" name="下矢印 61"/>
          <p:cNvSpPr/>
          <p:nvPr/>
        </p:nvSpPr>
        <p:spPr>
          <a:xfrm>
            <a:off x="4162935" y="6321335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0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3333" y="619835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38633" y="619834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４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233933" y="619834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545333" y="608278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54733" y="608280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50033" y="60827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20425" y="619831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421633" y="327731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Q</a:t>
            </a:r>
            <a:r>
              <a:rPr kumimoji="1" lang="en-US" altLang="ja-JP" smtClean="0"/>
              <a:t>uickSort</a:t>
            </a:r>
            <a:r>
              <a:rPr kumimoji="1" lang="ja-JP" altLang="en-US" smtClean="0"/>
              <a:t>の動き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03800" y="619831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軸</a:t>
            </a:r>
            <a:r>
              <a:rPr lang="ja-JP" altLang="en-US" smtClean="0"/>
              <a:t>となった要素番号の部分で分ける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3333" y="2004135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38633" y="2004134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33933" y="2004134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545333" y="1992578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554733" y="1992580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050033" y="199257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720425" y="2004131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4410966" y="1343731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00267" y="198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03800" y="2004131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配列の真ん中の要素を</a:t>
            </a:r>
            <a:r>
              <a:rPr lang="ja-JP" altLang="en-US">
                <a:solidFill>
                  <a:srgbClr val="FF0000"/>
                </a:solidFill>
              </a:rPr>
              <a:t>軸</a:t>
            </a:r>
            <a:r>
              <a:rPr lang="ja-JP" altLang="en-US"/>
              <a:t>とします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243333" y="3249200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38633" y="3249199"/>
            <a:ext cx="495300" cy="4370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４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233933" y="324919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545333" y="3237643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554733" y="3237645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050033" y="3237644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720425" y="3249196"/>
            <a:ext cx="495300" cy="4370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>
            <a:off x="4410966" y="2588796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700267" y="32266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003800" y="3249196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軸</a:t>
            </a:r>
            <a:r>
              <a:rPr lang="ja-JP" altLang="en-US" smtClean="0"/>
              <a:t>となる要素を左から４以上の値、右から４以下の値を見つける</a:t>
            </a:r>
            <a:endParaRPr kumimoji="1" lang="ja-JP" altLang="en-US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43333" y="3061096"/>
            <a:ext cx="798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1874231" y="3065562"/>
            <a:ext cx="223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492555" y="269623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FF0000"/>
                </a:solidFill>
              </a:rPr>
              <a:t>4</a:t>
            </a:r>
            <a:r>
              <a:rPr lang="ja-JP" altLang="en-US" smtClean="0"/>
              <a:t>以下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60690" y="2688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4</a:t>
            </a:r>
            <a:r>
              <a:rPr kumimoji="1" lang="ja-JP" altLang="en-US" smtClean="0"/>
              <a:t>以上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43333" y="4403962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739236" y="4403961"/>
            <a:ext cx="495300" cy="4370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233933" y="4403961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3545333" y="4392405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554733" y="4392407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3050033" y="4392406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724916" y="4406899"/>
            <a:ext cx="495300" cy="4370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51" name="下矢印 50"/>
          <p:cNvSpPr/>
          <p:nvPr/>
        </p:nvSpPr>
        <p:spPr>
          <a:xfrm>
            <a:off x="4410966" y="3743558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700267" y="4381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003800" y="44039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交換</a:t>
            </a:r>
            <a:endParaRPr kumimoji="1" lang="ja-JP" altLang="en-US"/>
          </a:p>
        </p:txBody>
      </p:sp>
      <p:sp>
        <p:nvSpPr>
          <p:cNvPr id="67" name="左右矢印 66"/>
          <p:cNvSpPr/>
          <p:nvPr/>
        </p:nvSpPr>
        <p:spPr>
          <a:xfrm>
            <a:off x="1242740" y="4494264"/>
            <a:ext cx="446359" cy="273136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264703" y="5547167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884233" y="5535609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378930" y="553560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3566703" y="5535610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2576103" y="5535612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3071403" y="5535611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746286" y="555010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76" name="下矢印 75"/>
          <p:cNvSpPr/>
          <p:nvPr/>
        </p:nvSpPr>
        <p:spPr>
          <a:xfrm>
            <a:off x="4410966" y="4898320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003800" y="5547167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軸となった要素番号の部分で分ける</a:t>
            </a:r>
            <a:endParaRPr kumimoji="1" lang="ja-JP" altLang="en-US"/>
          </a:p>
        </p:txBody>
      </p:sp>
      <p:sp>
        <p:nvSpPr>
          <p:cNvPr id="78" name="下矢印 77"/>
          <p:cNvSpPr/>
          <p:nvPr/>
        </p:nvSpPr>
        <p:spPr>
          <a:xfrm>
            <a:off x="4410966" y="6087302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5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QuickSort</a:t>
            </a:r>
            <a:r>
              <a:rPr lang="ja-JP" altLang="en-US"/>
              <a:t>の</a:t>
            </a:r>
            <a:r>
              <a:rPr lang="ja-JP" altLang="en-US" smtClean="0"/>
              <a:t>動き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72703" y="505267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392233" y="493709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86930" y="49370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074703" y="493710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4103" y="493712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79403" y="493711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254286" y="50820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09104" y="493709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軸となった要素番号の部分で分ける</a:t>
            </a:r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4918966" y="1045402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72703" y="1622867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92233" y="1611309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86930" y="161130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074703" y="1611310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084103" y="1611312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579403" y="1611311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54286" y="162580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09104" y="1611309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軸となる要素を左</a:t>
            </a:r>
            <a:r>
              <a:rPr lang="ja-JP" altLang="en-US" smtClean="0"/>
              <a:t>から１以上</a:t>
            </a:r>
            <a:r>
              <a:rPr lang="ja-JP" altLang="en-US"/>
              <a:t>の値、右</a:t>
            </a:r>
            <a:r>
              <a:rPr lang="ja-JP" altLang="en-US" smtClean="0"/>
              <a:t>から１以下</a:t>
            </a:r>
            <a:r>
              <a:rPr lang="ja-JP" altLang="en-US"/>
              <a:t>の値を見つける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863887" y="1469324"/>
            <a:ext cx="222554" cy="4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1447003" y="1472697"/>
            <a:ext cx="223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05254" y="11043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lang="ja-JP" altLang="en-US" smtClean="0"/>
              <a:t>以下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002" y="11007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r>
              <a:rPr kumimoji="1" lang="ja-JP" altLang="en-US" smtClean="0"/>
              <a:t>以上</a:t>
            </a:r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4918966" y="2241274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218005" y="2731814"/>
            <a:ext cx="495300" cy="4370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380423" y="2720256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875120" y="2720256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062893" y="2720257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072293" y="272025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567593" y="2720258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710292" y="2731814"/>
            <a:ext cx="495300" cy="4370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97294" y="2731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交換</a:t>
            </a:r>
          </a:p>
        </p:txBody>
      </p:sp>
      <p:sp>
        <p:nvSpPr>
          <p:cNvPr id="37" name="下矢印 36"/>
          <p:cNvSpPr/>
          <p:nvPr/>
        </p:nvSpPr>
        <p:spPr>
          <a:xfrm>
            <a:off x="4918966" y="3291096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左右矢印 41"/>
          <p:cNvSpPr/>
          <p:nvPr/>
        </p:nvSpPr>
        <p:spPr>
          <a:xfrm>
            <a:off x="1056362" y="2846586"/>
            <a:ext cx="273781" cy="207544"/>
          </a:xfrm>
          <a:prstGeom prst="leftRightArrow">
            <a:avLst>
              <a:gd name="adj1" fmla="val 50000"/>
              <a:gd name="adj2" fmla="val 40613"/>
            </a:avLst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133974" y="3847876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477869" y="3847876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972566" y="3847876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160339" y="3847877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3169739" y="384787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665039" y="3847878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25053" y="3847876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509104" y="3847876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交換できないなら次の分割先で軸を見つける</a:t>
            </a:r>
            <a:endParaRPr kumimoji="1" lang="ja-JP" altLang="en-US"/>
          </a:p>
        </p:txBody>
      </p:sp>
      <p:sp>
        <p:nvSpPr>
          <p:cNvPr id="52" name="下矢印 51"/>
          <p:cNvSpPr/>
          <p:nvPr/>
        </p:nvSpPr>
        <p:spPr>
          <a:xfrm>
            <a:off x="4918966" y="4320583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133974" y="4827486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2477869" y="4827486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003841" y="4827486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4160339" y="4827487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3169739" y="4827489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3665039" y="4827488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25053" y="4827486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2012591" y="4742908"/>
            <a:ext cx="238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2292350" y="4742908"/>
            <a:ext cx="631757" cy="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725519" y="439796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2</a:t>
            </a:r>
            <a:r>
              <a:rPr lang="ja-JP" altLang="en-US" smtClean="0"/>
              <a:t>以下</a:t>
            </a:r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501936" y="440154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r>
              <a:rPr kumimoji="1" lang="ja-JP" altLang="en-US" smtClean="0"/>
              <a:t>以上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497294" y="4861364"/>
            <a:ext cx="630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軸となる要素を左から１以上の値、右から１以下の値を見つける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1109663" y="5804620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2510070" y="5813389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006947" y="5812669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4136028" y="5804621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145428" y="5804623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3640728" y="5804622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500742" y="5804620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78" name="下矢印 77"/>
          <p:cNvSpPr/>
          <p:nvPr/>
        </p:nvSpPr>
        <p:spPr>
          <a:xfrm>
            <a:off x="4948432" y="5367025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下矢印 78"/>
          <p:cNvSpPr/>
          <p:nvPr/>
        </p:nvSpPr>
        <p:spPr>
          <a:xfrm>
            <a:off x="5003298" y="6396512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536435" y="5880426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交換できないなら次の分割先で軸を見つける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QuickSort</a:t>
            </a:r>
            <a:r>
              <a:rPr lang="ja-JP" altLang="en-US"/>
              <a:t>の</a:t>
            </a:r>
            <a:r>
              <a:rPr lang="ja-JP" altLang="en-US" smtClean="0"/>
              <a:t>動き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87463" y="635720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687870" y="644489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84747" y="643769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313828" y="635721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23228" y="635723"/>
            <a:ext cx="495300" cy="4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818528" y="635722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78542" y="635720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5181098" y="1227612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434066" y="554334"/>
            <a:ext cx="238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4462316" y="541398"/>
            <a:ext cx="277955" cy="12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462316" y="2256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5</a:t>
            </a:r>
            <a:r>
              <a:rPr lang="ja-JP" altLang="en-US" smtClean="0"/>
              <a:t>以下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90206" y="2175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kumimoji="1" lang="ja-JP" altLang="en-US" smtClean="0"/>
              <a:t>以上</a:t>
            </a:r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5181098" y="193078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598894" y="643769"/>
            <a:ext cx="630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軸となる要素を左</a:t>
            </a:r>
            <a:r>
              <a:rPr lang="ja-JP" altLang="en-US" smtClean="0"/>
              <a:t>から</a:t>
            </a:r>
            <a:r>
              <a:rPr lang="en-US" altLang="ja-JP" smtClean="0"/>
              <a:t>5</a:t>
            </a:r>
            <a:r>
              <a:rPr lang="ja-JP" altLang="en-US" smtClean="0"/>
              <a:t>以上</a:t>
            </a:r>
            <a:r>
              <a:rPr lang="ja-JP" altLang="en-US"/>
              <a:t>の値、右</a:t>
            </a:r>
            <a:r>
              <a:rPr lang="ja-JP" altLang="en-US" smtClean="0"/>
              <a:t>から</a:t>
            </a:r>
            <a:r>
              <a:rPr lang="en-US" altLang="ja-JP" smtClean="0"/>
              <a:t>5</a:t>
            </a:r>
            <a:r>
              <a:rPr lang="ja-JP" altLang="en-US" smtClean="0"/>
              <a:t>以下</a:t>
            </a:r>
            <a:r>
              <a:rPr lang="ja-JP" altLang="en-US"/>
              <a:t>の値を見つける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1287463" y="1715220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687870" y="1723989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84747" y="1723269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318566" y="1714623"/>
            <a:ext cx="495300" cy="4370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301128" y="1710569"/>
            <a:ext cx="495300" cy="4370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818528" y="1715222"/>
            <a:ext cx="495300" cy="437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78542" y="1715220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30" name="左右矢印 29"/>
          <p:cNvSpPr/>
          <p:nvPr/>
        </p:nvSpPr>
        <p:spPr>
          <a:xfrm>
            <a:off x="3747039" y="1828800"/>
            <a:ext cx="714670" cy="208736"/>
          </a:xfrm>
          <a:prstGeom prst="leftRightArrow">
            <a:avLst>
              <a:gd name="adj1" fmla="val 50000"/>
              <a:gd name="adj2" fmla="val 40613"/>
            </a:avLst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689600" y="18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交換</a:t>
            </a:r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97679" y="2838915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698086" y="284768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194963" y="284696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328782" y="2838318"/>
            <a:ext cx="495300" cy="4370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rgbClr val="FF0000"/>
                </a:solidFill>
              </a:rPr>
              <a:t>５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492621" y="2838317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805827" y="2833665"/>
            <a:ext cx="495300" cy="4370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88758" y="2838915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355570" y="2696098"/>
            <a:ext cx="238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3919452" y="2681473"/>
            <a:ext cx="277955" cy="12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919452" y="236577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5</a:t>
            </a:r>
            <a:r>
              <a:rPr lang="ja-JP" altLang="en-US" smtClean="0"/>
              <a:t>以下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963354" y="235498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kumimoji="1" lang="ja-JP" altLang="en-US" smtClean="0"/>
              <a:t>以上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744953" y="2771646"/>
            <a:ext cx="630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軸となる要素を左</a:t>
            </a:r>
            <a:r>
              <a:rPr lang="ja-JP" altLang="en-US" smtClean="0"/>
              <a:t>から</a:t>
            </a:r>
            <a:r>
              <a:rPr lang="en-US" altLang="ja-JP" smtClean="0"/>
              <a:t>5</a:t>
            </a:r>
            <a:r>
              <a:rPr lang="ja-JP" altLang="en-US" smtClean="0"/>
              <a:t>以上</a:t>
            </a:r>
            <a:r>
              <a:rPr lang="ja-JP" altLang="en-US"/>
              <a:t>の値、右</a:t>
            </a:r>
            <a:r>
              <a:rPr lang="ja-JP" altLang="en-US" smtClean="0"/>
              <a:t>から</a:t>
            </a:r>
            <a:r>
              <a:rPr lang="en-US" altLang="ja-JP" smtClean="0"/>
              <a:t>5</a:t>
            </a:r>
            <a:r>
              <a:rPr lang="ja-JP" altLang="en-US" smtClean="0"/>
              <a:t>以下</a:t>
            </a:r>
            <a:r>
              <a:rPr lang="ja-JP" altLang="en-US"/>
              <a:t>の値を見つける</a:t>
            </a:r>
          </a:p>
        </p:txBody>
      </p:sp>
      <p:sp>
        <p:nvSpPr>
          <p:cNvPr id="45" name="下矢印 44"/>
          <p:cNvSpPr/>
          <p:nvPr/>
        </p:nvSpPr>
        <p:spPr>
          <a:xfrm>
            <a:off x="5231396" y="2262146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310380" y="391829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710787" y="3927063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207664" y="3926343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3879236" y="3920368"/>
            <a:ext cx="495300" cy="4430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rgbClr val="FF0000"/>
                </a:solidFill>
              </a:rPr>
              <a:t>５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505322" y="3917696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375409" y="3928386"/>
            <a:ext cx="495300" cy="4370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01459" y="391829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57" name="左右矢印 56"/>
          <p:cNvSpPr/>
          <p:nvPr/>
        </p:nvSpPr>
        <p:spPr>
          <a:xfrm>
            <a:off x="3717134" y="4039285"/>
            <a:ext cx="307149" cy="211204"/>
          </a:xfrm>
          <a:prstGeom prst="leftRightArrow">
            <a:avLst>
              <a:gd name="adj1" fmla="val 50000"/>
              <a:gd name="adj2" fmla="val 40613"/>
            </a:avLst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689600" y="3926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交換</a:t>
            </a:r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>
            <a:off x="5243092" y="3455946"/>
            <a:ext cx="22860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1293199" y="5074735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2693606" y="508350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４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190483" y="508278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91519" y="5087294"/>
            <a:ext cx="495300" cy="443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５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717605" y="5084622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８</a:t>
            </a:r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3383936" y="5082784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５</a:t>
            </a:r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684278" y="5074735"/>
            <a:ext cx="495300" cy="437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０</a:t>
            </a:r>
            <a:endParaRPr kumimoji="1" lang="ja-JP" altLang="en-US"/>
          </a:p>
        </p:txBody>
      </p:sp>
      <p:sp>
        <p:nvSpPr>
          <p:cNvPr id="70" name="ストライプ矢印 69"/>
          <p:cNvSpPr/>
          <p:nvPr/>
        </p:nvSpPr>
        <p:spPr>
          <a:xfrm rot="5400000">
            <a:off x="5128460" y="4328272"/>
            <a:ext cx="562474" cy="730527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689600" y="5124160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このような動きを繰り返して動くことで</a:t>
            </a:r>
            <a:r>
              <a:rPr lang="ja-JP" altLang="en-US" smtClean="0"/>
              <a:t>並び替えを行う</a:t>
            </a:r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678542" y="5715000"/>
            <a:ext cx="4502556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19256" y="5751316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値が低い順に並んだ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1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38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・この動きを</a:t>
            </a:r>
            <a:r>
              <a:rPr lang="en-US" altLang="ja-JP"/>
              <a:t>P</a:t>
            </a:r>
            <a:r>
              <a:rPr kumimoji="1" lang="en-US" altLang="ja-JP" smtClean="0"/>
              <a:t>rogram</a:t>
            </a:r>
            <a:r>
              <a:rPr kumimoji="1" lang="ja-JP" altLang="en-US" smtClean="0"/>
              <a:t>で書く</a:t>
            </a:r>
            <a:r>
              <a:rPr lang="ja-JP" altLang="en-US" smtClean="0"/>
              <a:t>と・・・。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" y="981075"/>
            <a:ext cx="4162425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0" y="981075"/>
            <a:ext cx="3032724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612" y="981075"/>
            <a:ext cx="31837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133349" y="61174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Main</a:t>
            </a:r>
            <a:r>
              <a:rPr kumimoji="1" lang="ja-JP" altLang="en-US" smtClean="0"/>
              <a:t>部分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43534" y="61174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QuickSort</a:t>
            </a:r>
            <a:r>
              <a:rPr kumimoji="1" lang="ja-JP" altLang="en-US" smtClean="0"/>
              <a:t>部分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95212" y="61174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Sub</a:t>
            </a:r>
            <a:r>
              <a:rPr lang="ja-JP" altLang="en-US" smtClean="0"/>
              <a:t>関数</a:t>
            </a:r>
            <a:r>
              <a:rPr kumimoji="1" lang="ja-JP" altLang="en-US" smtClean="0"/>
              <a:t>部分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5587" y="5473700"/>
            <a:ext cx="1193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このような</a:t>
            </a:r>
            <a:r>
              <a:rPr lang="en-US" altLang="ja-JP"/>
              <a:t>P</a:t>
            </a:r>
            <a:r>
              <a:rPr kumimoji="1" lang="en-US" altLang="ja-JP" smtClean="0"/>
              <a:t>rogram</a:t>
            </a:r>
            <a:r>
              <a:rPr kumimoji="1" lang="ja-JP" altLang="en-US" smtClean="0"/>
              <a:t>に</a:t>
            </a:r>
            <a:r>
              <a:rPr lang="ja-JP" altLang="en-US" smtClean="0"/>
              <a:t>なります。</a:t>
            </a:r>
            <a:r>
              <a:rPr lang="en-US" altLang="ja-JP" smtClean="0"/>
              <a:t>QuickSort</a:t>
            </a:r>
            <a:r>
              <a:rPr lang="ja-JP" altLang="en-US" smtClean="0"/>
              <a:t>の部分を見ると、</a:t>
            </a:r>
            <a:r>
              <a:rPr lang="ja-JP" altLang="en-US" smtClean="0">
                <a:solidFill>
                  <a:srgbClr val="FF0000"/>
                </a:solidFill>
              </a:rPr>
              <a:t>関数内で何度も自身の関数に入ってる</a:t>
            </a:r>
            <a:r>
              <a:rPr lang="ja-JP" altLang="en-US" smtClean="0"/>
              <a:t>動きがあると思います。</a:t>
            </a:r>
            <a:endParaRPr lang="en-US" altLang="ja-JP" smtClean="0"/>
          </a:p>
          <a:p>
            <a:r>
              <a:rPr kumimoji="1" lang="ja-JP" altLang="en-US" smtClean="0"/>
              <a:t>このような関数を</a:t>
            </a:r>
            <a:r>
              <a:rPr kumimoji="1" lang="ja-JP" altLang="en-US" smtClean="0">
                <a:solidFill>
                  <a:srgbClr val="FF0000"/>
                </a:solidFill>
              </a:rPr>
              <a:t>再帰関数</a:t>
            </a:r>
            <a:r>
              <a:rPr kumimoji="1" lang="ja-JP" altLang="en-US" smtClean="0"/>
              <a:t>と言います。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2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84325" y="98426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・再帰関数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66864" y="457200"/>
            <a:ext cx="9201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関数の特性を活かすことで、何通りの中から最適なモノや最適</a:t>
            </a:r>
            <a:r>
              <a:rPr lang="ja-JP" altLang="en-US" smtClean="0"/>
              <a:t>な</a:t>
            </a:r>
            <a:r>
              <a:rPr lang="en-US" altLang="ja-JP" smtClean="0"/>
              <a:t>Course</a:t>
            </a:r>
            <a:r>
              <a:rPr lang="ja-JP" altLang="en-US" smtClean="0"/>
              <a:t>を</a:t>
            </a:r>
            <a:r>
              <a:rPr lang="ja-JP" altLang="en-US"/>
              <a:t>探すこともできます。</a:t>
            </a:r>
          </a:p>
          <a:p>
            <a:r>
              <a:rPr lang="ja-JP" altLang="en-US"/>
              <a:t>そのもっとも基本的なのが再帰関数です。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60525" y="1622425"/>
            <a:ext cx="380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再帰関数を用いてた問題</a:t>
            </a:r>
          </a:p>
          <a:p>
            <a:r>
              <a:rPr lang="ja-JP" altLang="en-US"/>
              <a:t>　入力した値を２進数で出力しなさい。</a:t>
            </a:r>
            <a:endParaRPr lang="ja-JP" altLang="en-US" sz="90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889125" y="2765426"/>
            <a:ext cx="1093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algorithm</a:t>
            </a:r>
            <a:endParaRPr lang="ja-JP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209800" y="3352800"/>
            <a:ext cx="26622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仮に</a:t>
            </a:r>
            <a:r>
              <a:rPr lang="en-US" altLang="ja-JP"/>
              <a:t>6</a:t>
            </a:r>
            <a:r>
              <a:rPr lang="ja-JP" altLang="en-US"/>
              <a:t>の値を入れるとする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714750" y="4067176"/>
            <a:ext cx="93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6</a:t>
            </a:r>
            <a:r>
              <a:rPr lang="ja-JP" altLang="en-US"/>
              <a:t>　・・・</a:t>
            </a:r>
            <a:r>
              <a:rPr lang="en-US" altLang="ja-JP"/>
              <a:t>0</a:t>
            </a:r>
          </a:p>
          <a:p>
            <a:r>
              <a:rPr lang="en-US" altLang="ja-JP"/>
              <a:t>3</a:t>
            </a:r>
            <a:r>
              <a:rPr lang="ja-JP" altLang="en-US"/>
              <a:t>　・・・</a:t>
            </a:r>
            <a:r>
              <a:rPr lang="en-US" altLang="ja-JP"/>
              <a:t>1</a:t>
            </a:r>
          </a:p>
          <a:p>
            <a:r>
              <a:rPr lang="en-US" altLang="ja-JP"/>
              <a:t>1</a:t>
            </a:r>
            <a:r>
              <a:rPr lang="ja-JP" altLang="en-US"/>
              <a:t>　・・・</a:t>
            </a:r>
            <a:r>
              <a:rPr lang="en-US" altLang="ja-JP"/>
              <a:t>1</a:t>
            </a:r>
          </a:p>
          <a:p>
            <a:r>
              <a:rPr lang="en-US" altLang="ja-JP"/>
              <a:t>0</a:t>
            </a:r>
            <a:r>
              <a:rPr lang="ja-JP" altLang="en-US"/>
              <a:t>　・・・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019425" y="43815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038475" y="46767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0480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927350" y="4084639"/>
            <a:ext cx="539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2÷</a:t>
            </a:r>
          </a:p>
          <a:p>
            <a:r>
              <a:rPr lang="en-US" altLang="ja-JP"/>
              <a:t>2÷</a:t>
            </a:r>
          </a:p>
          <a:p>
            <a:r>
              <a:rPr lang="en-US" altLang="ja-JP"/>
              <a:t>2÷</a:t>
            </a:r>
          </a:p>
          <a:p>
            <a:r>
              <a:rPr lang="en-US" altLang="ja-JP"/>
              <a:t>2÷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28194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V="1">
            <a:off x="464820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1676400" y="4419600"/>
            <a:ext cx="12827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基数で割る</a:t>
            </a: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28194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3124200" y="5334000"/>
            <a:ext cx="21986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0</a:t>
            </a:r>
            <a:r>
              <a:rPr lang="ja-JP" altLang="en-US"/>
              <a:t>になると割り算終了</a:t>
            </a: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2819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784725" y="4441826"/>
            <a:ext cx="252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基数で割った余りを出力</a:t>
            </a:r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V="1">
            <a:off x="4648200" y="3733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5013326" y="3341688"/>
            <a:ext cx="79541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110</a:t>
            </a:r>
            <a:r>
              <a:rPr lang="ja-JP" altLang="en-US" sz="1200"/>
              <a:t>（２）</a:t>
            </a:r>
            <a:endParaRPr lang="ja-JP" altLang="en-US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2286000" y="6019801"/>
            <a:ext cx="640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この矢印のように進んで戻る仕組みの時、再帰関数は有効です。</a:t>
            </a:r>
          </a:p>
        </p:txBody>
      </p:sp>
    </p:spTree>
    <p:extLst>
      <p:ext uri="{BB962C8B-B14F-4D97-AF65-F5344CB8AC3E}">
        <p14:creationId xmlns:p14="http://schemas.microsoft.com/office/powerpoint/2010/main" val="17125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660525" y="174626"/>
            <a:ext cx="2843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/>
              <a:t>algorithm</a:t>
            </a:r>
            <a:r>
              <a:rPr lang="ja-JP" altLang="en-US" smtClean="0"/>
              <a:t>を</a:t>
            </a:r>
            <a:r>
              <a:rPr lang="en-US" altLang="ja-JP" smtClean="0"/>
              <a:t>program</a:t>
            </a:r>
            <a:r>
              <a:rPr lang="ja-JP" altLang="en-US" smtClean="0"/>
              <a:t>で</a:t>
            </a:r>
            <a:r>
              <a:rPr lang="ja-JP" altLang="en-US"/>
              <a:t>見る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971800" y="685800"/>
            <a:ext cx="6019800" cy="586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noProof="1">
                <a:solidFill>
                  <a:srgbClr val="0000FF"/>
                </a:solidFill>
              </a:rPr>
              <a:t>#include</a:t>
            </a:r>
            <a:r>
              <a:rPr lang="en-US" altLang="ja-JP" noProof="1"/>
              <a:t> </a:t>
            </a:r>
            <a:r>
              <a:rPr lang="en-US" altLang="ja-JP" noProof="1">
                <a:solidFill>
                  <a:srgbClr val="FF0000"/>
                </a:solidFill>
              </a:rPr>
              <a:t>&lt;stdio.h&gt;</a:t>
            </a:r>
          </a:p>
          <a:p>
            <a:endParaRPr lang="en-US" altLang="ja-JP" noProof="1"/>
          </a:p>
          <a:p>
            <a:r>
              <a:rPr lang="en-US" altLang="ja-JP" noProof="1">
                <a:solidFill>
                  <a:srgbClr val="0000FF"/>
                </a:solidFill>
              </a:rPr>
              <a:t>void</a:t>
            </a:r>
            <a:r>
              <a:rPr lang="en-US" altLang="ja-JP" noProof="1"/>
              <a:t> ReData(</a:t>
            </a:r>
            <a:r>
              <a:rPr lang="en-US" altLang="ja-JP" noProof="1">
                <a:solidFill>
                  <a:srgbClr val="0000FF"/>
                </a:solidFill>
              </a:rPr>
              <a:t>int</a:t>
            </a:r>
            <a:r>
              <a:rPr lang="en-US" altLang="ja-JP" noProof="1"/>
              <a:t> _t)</a:t>
            </a:r>
          </a:p>
          <a:p>
            <a:r>
              <a:rPr lang="en-US" altLang="ja-JP" noProof="1"/>
              <a:t>{</a:t>
            </a:r>
          </a:p>
          <a:p>
            <a:r>
              <a:rPr lang="en-US" altLang="ja-JP" noProof="1"/>
              <a:t>	if( _t == 0 )</a:t>
            </a:r>
          </a:p>
          <a:p>
            <a:r>
              <a:rPr lang="en-US" altLang="ja-JP" noProof="1"/>
              <a:t>	{</a:t>
            </a:r>
          </a:p>
          <a:p>
            <a:r>
              <a:rPr lang="en-US" altLang="ja-JP" noProof="1"/>
              <a:t>		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 noProof="1"/>
              <a:t>	}</a:t>
            </a:r>
          </a:p>
          <a:p>
            <a:r>
              <a:rPr lang="en-US" altLang="ja-JP" noProof="1"/>
              <a:t>	else</a:t>
            </a:r>
          </a:p>
          <a:p>
            <a:r>
              <a:rPr lang="en-US" altLang="ja-JP" noProof="1"/>
              <a:t>	{</a:t>
            </a:r>
          </a:p>
          <a:p>
            <a:r>
              <a:rPr lang="en-US" altLang="ja-JP" noProof="1"/>
              <a:t>		ReData( _t / 2 );</a:t>
            </a:r>
          </a:p>
          <a:p>
            <a:r>
              <a:rPr lang="en-US" altLang="ja-JP" noProof="1"/>
              <a:t>		printf("%d", _t % 2 );</a:t>
            </a:r>
          </a:p>
          <a:p>
            <a:r>
              <a:rPr lang="en-US" altLang="ja-JP" noProof="1"/>
              <a:t>	}</a:t>
            </a:r>
          </a:p>
          <a:p>
            <a:r>
              <a:rPr lang="en-US" altLang="ja-JP" noProof="1"/>
              <a:t>	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 noProof="1"/>
              <a:t>}</a:t>
            </a:r>
          </a:p>
          <a:p>
            <a:endParaRPr lang="en-US" altLang="ja-JP" noProof="1"/>
          </a:p>
          <a:p>
            <a:r>
              <a:rPr lang="en-US" altLang="ja-JP" noProof="1">
                <a:solidFill>
                  <a:srgbClr val="0000FF"/>
                </a:solidFill>
              </a:rPr>
              <a:t>void</a:t>
            </a:r>
            <a:r>
              <a:rPr lang="en-US" altLang="ja-JP" noProof="1"/>
              <a:t> main()</a:t>
            </a:r>
          </a:p>
          <a:p>
            <a:r>
              <a:rPr lang="en-US" altLang="ja-JP" noProof="1"/>
              <a:t>{</a:t>
            </a:r>
          </a:p>
          <a:p>
            <a:r>
              <a:rPr lang="en-US" altLang="ja-JP" noProof="1"/>
              <a:t>    </a:t>
            </a:r>
            <a:r>
              <a:rPr lang="en-US" altLang="ja-JP"/>
              <a:t>	</a:t>
            </a:r>
            <a:r>
              <a:rPr lang="en-US" altLang="ja-JP" noProof="1"/>
              <a:t>ReData(6);</a:t>
            </a:r>
          </a:p>
          <a:p>
            <a:r>
              <a:rPr lang="en-US" altLang="ja-JP" noProof="1"/>
              <a:t>	printf("\n");</a:t>
            </a:r>
          </a:p>
          <a:p>
            <a:r>
              <a:rPr lang="en-US" altLang="ja-JP" noProof="1"/>
              <a:t>}</a:t>
            </a:r>
            <a:endParaRPr lang="en-US" altLang="ja-JP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7391400" y="1981200"/>
            <a:ext cx="2743200" cy="914400"/>
          </a:xfrm>
          <a:prstGeom prst="wedgeRectCallout">
            <a:avLst>
              <a:gd name="adj1" fmla="val -80093"/>
              <a:gd name="adj2" fmla="val 129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/>
          </a:p>
          <a:p>
            <a:r>
              <a:rPr lang="ja-JP" altLang="en-US"/>
              <a:t>　　</a:t>
            </a:r>
            <a:r>
              <a:rPr lang="en-US" altLang="ja-JP"/>
              <a:t>ReData</a:t>
            </a:r>
            <a:r>
              <a:rPr lang="ja-JP" altLang="en-US"/>
              <a:t>関数に入る。</a:t>
            </a:r>
          </a:p>
          <a:p>
            <a:endParaRPr lang="en-US" altLang="ja-JP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5943600" y="762000"/>
            <a:ext cx="4572000" cy="609600"/>
          </a:xfrm>
          <a:prstGeom prst="wedgeRectCallout">
            <a:avLst>
              <a:gd name="adj1" fmla="val -54375"/>
              <a:gd name="adj2" fmla="val 224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ja-JP"/>
              <a:t>return</a:t>
            </a:r>
            <a:r>
              <a:rPr lang="ja-JP" altLang="en-US"/>
              <a:t>は、入った関数を抜ける</a:t>
            </a:r>
          </a:p>
          <a:p>
            <a:pPr algn="ctr"/>
            <a:r>
              <a:rPr lang="ja-JP" altLang="en-US"/>
              <a:t>命令。この</a:t>
            </a:r>
            <a:r>
              <a:rPr lang="en-US" altLang="ja-JP"/>
              <a:t>return</a:t>
            </a:r>
            <a:r>
              <a:rPr lang="ja-JP" altLang="en-US"/>
              <a:t>は、どこに戻るでしょうか？</a:t>
            </a:r>
          </a:p>
        </p:txBody>
      </p:sp>
    </p:spTree>
    <p:extLst>
      <p:ext uri="{BB962C8B-B14F-4D97-AF65-F5344CB8AC3E}">
        <p14:creationId xmlns:p14="http://schemas.microsoft.com/office/powerpoint/2010/main" val="16632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676400" y="895350"/>
            <a:ext cx="3352800" cy="3671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noProof="1">
                <a:solidFill>
                  <a:srgbClr val="0000FF"/>
                </a:solidFill>
              </a:rPr>
              <a:t>void</a:t>
            </a:r>
            <a:r>
              <a:rPr lang="en-US" altLang="ja-JP" noProof="1"/>
              <a:t> ReData(</a:t>
            </a:r>
            <a:r>
              <a:rPr lang="en-US" altLang="ja-JP" noProof="1">
                <a:solidFill>
                  <a:srgbClr val="0000FF"/>
                </a:solidFill>
              </a:rPr>
              <a:t>int</a:t>
            </a:r>
            <a:r>
              <a:rPr lang="en-US" altLang="ja-JP" noProof="1"/>
              <a:t> _t</a:t>
            </a:r>
            <a:r>
              <a:rPr lang="en-US" altLang="ja-JP"/>
              <a:t>=</a:t>
            </a:r>
            <a:r>
              <a:rPr lang="en-US" altLang="ja-JP">
                <a:solidFill>
                  <a:srgbClr val="FF0000"/>
                </a:solidFill>
              </a:rPr>
              <a:t>6</a:t>
            </a:r>
            <a:r>
              <a:rPr lang="en-US" altLang="ja-JP" noProof="1"/>
              <a:t>)</a:t>
            </a:r>
          </a:p>
          <a:p>
            <a:r>
              <a:rPr lang="en-US" altLang="ja-JP" noProof="1"/>
              <a:t>{</a:t>
            </a:r>
          </a:p>
          <a:p>
            <a:r>
              <a:rPr lang="en-US" altLang="ja-JP"/>
              <a:t>   </a:t>
            </a:r>
            <a:r>
              <a:rPr lang="en-US" altLang="ja-JP" noProof="1"/>
              <a:t>if( _t == 0 )</a:t>
            </a:r>
          </a:p>
          <a:p>
            <a:r>
              <a:rPr lang="en-US" altLang="ja-JP"/>
              <a:t>   </a:t>
            </a:r>
            <a:r>
              <a:rPr lang="en-US" altLang="ja-JP" noProof="1"/>
              <a:t>{</a:t>
            </a:r>
          </a:p>
          <a:p>
            <a:r>
              <a:rPr lang="en-US" altLang="ja-JP" noProof="1"/>
              <a:t>	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/>
              <a:t>   </a:t>
            </a:r>
            <a:r>
              <a:rPr lang="en-US" altLang="ja-JP" noProof="1"/>
              <a:t>}</a:t>
            </a:r>
          </a:p>
          <a:p>
            <a:r>
              <a:rPr lang="en-US" altLang="ja-JP"/>
              <a:t>   </a:t>
            </a:r>
            <a:r>
              <a:rPr lang="en-US" altLang="ja-JP" noProof="1"/>
              <a:t>else</a:t>
            </a:r>
          </a:p>
          <a:p>
            <a:r>
              <a:rPr lang="en-US" altLang="ja-JP"/>
              <a:t>   </a:t>
            </a:r>
            <a:r>
              <a:rPr lang="en-US" altLang="ja-JP" noProof="1"/>
              <a:t>{</a:t>
            </a:r>
          </a:p>
          <a:p>
            <a:r>
              <a:rPr lang="en-US" altLang="ja-JP" noProof="1"/>
              <a:t>	ReData( _t / 2 );</a:t>
            </a:r>
          </a:p>
          <a:p>
            <a:r>
              <a:rPr lang="en-US" altLang="ja-JP" noProof="1"/>
              <a:t>	printf("%d", _t % 2 );</a:t>
            </a:r>
          </a:p>
          <a:p>
            <a:r>
              <a:rPr lang="en-US" altLang="ja-JP"/>
              <a:t>   </a:t>
            </a:r>
            <a:r>
              <a:rPr lang="en-US" altLang="ja-JP" noProof="1"/>
              <a:t>}</a:t>
            </a:r>
          </a:p>
          <a:p>
            <a:r>
              <a:rPr lang="en-US" altLang="ja-JP"/>
              <a:t>   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 noProof="1"/>
              <a:t>}</a:t>
            </a:r>
            <a:endParaRPr lang="en-US" altLang="ja-JP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29368"/>
            <a:ext cx="113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・関数に入るとこのような動きを</a:t>
            </a:r>
            <a:r>
              <a:rPr lang="ja-JP" altLang="en-US" smtClean="0"/>
              <a:t>する（この部分は</a:t>
            </a:r>
            <a:r>
              <a:rPr lang="en-US" altLang="ja-JP" smtClean="0"/>
              <a:t>Animation</a:t>
            </a:r>
            <a:r>
              <a:rPr lang="ja-JP" altLang="en-US" smtClean="0"/>
              <a:t>が含まれてるので</a:t>
            </a:r>
            <a:r>
              <a:rPr lang="en-US" altLang="ja-JP" smtClean="0"/>
              <a:t>F5</a:t>
            </a:r>
            <a:r>
              <a:rPr lang="ja-JP" altLang="en-US" smtClean="0"/>
              <a:t>で</a:t>
            </a:r>
            <a:r>
              <a:rPr lang="en-US" altLang="ja-JP" smtClean="0"/>
              <a:t>PowerPoint</a:t>
            </a:r>
            <a:r>
              <a:rPr lang="ja-JP" altLang="en-US" smtClean="0"/>
              <a:t>を実行してみましょう。）</a:t>
            </a:r>
            <a:endParaRPr lang="ja-JP" alt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736726" y="493714"/>
            <a:ext cx="974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6</a:t>
            </a:r>
            <a:r>
              <a:rPr lang="ja-JP" altLang="en-US"/>
              <a:t>が入る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590800" y="7620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514600" y="1524000"/>
            <a:ext cx="3505200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noProof="1">
                <a:solidFill>
                  <a:srgbClr val="0000FF"/>
                </a:solidFill>
              </a:rPr>
              <a:t>void</a:t>
            </a:r>
            <a:r>
              <a:rPr lang="en-US" altLang="ja-JP" noProof="1"/>
              <a:t> ReData(</a:t>
            </a:r>
            <a:r>
              <a:rPr lang="en-US" altLang="ja-JP" noProof="1">
                <a:solidFill>
                  <a:srgbClr val="0000FF"/>
                </a:solidFill>
              </a:rPr>
              <a:t>int</a:t>
            </a:r>
            <a:r>
              <a:rPr lang="en-US" altLang="ja-JP" noProof="1"/>
              <a:t> _t</a:t>
            </a:r>
            <a:r>
              <a:rPr lang="en-US" altLang="ja-JP"/>
              <a:t>=</a:t>
            </a:r>
            <a:r>
              <a:rPr lang="en-US" altLang="ja-JP">
                <a:solidFill>
                  <a:srgbClr val="FF0000"/>
                </a:solidFill>
              </a:rPr>
              <a:t>3</a:t>
            </a:r>
            <a:r>
              <a:rPr lang="en-US" altLang="ja-JP" noProof="1"/>
              <a:t>)</a:t>
            </a:r>
          </a:p>
          <a:p>
            <a:r>
              <a:rPr lang="en-US" altLang="ja-JP" noProof="1"/>
              <a:t>{</a:t>
            </a:r>
          </a:p>
          <a:p>
            <a:r>
              <a:rPr lang="en-US" altLang="ja-JP"/>
              <a:t>  </a:t>
            </a:r>
            <a:r>
              <a:rPr lang="en-US" altLang="ja-JP" noProof="1"/>
              <a:t>if( _t == 0 )</a:t>
            </a:r>
          </a:p>
          <a:p>
            <a:r>
              <a:rPr lang="en-US" altLang="ja-JP"/>
              <a:t>  </a:t>
            </a:r>
            <a:r>
              <a:rPr lang="en-US" altLang="ja-JP" noProof="1"/>
              <a:t>{</a:t>
            </a:r>
          </a:p>
          <a:p>
            <a:r>
              <a:rPr lang="en-US" altLang="ja-JP" noProof="1"/>
              <a:t>	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/>
              <a:t>  </a:t>
            </a:r>
            <a:r>
              <a:rPr lang="en-US" altLang="ja-JP" noProof="1"/>
              <a:t>}</a:t>
            </a:r>
          </a:p>
          <a:p>
            <a:r>
              <a:rPr lang="en-US" altLang="ja-JP"/>
              <a:t>  </a:t>
            </a:r>
            <a:r>
              <a:rPr lang="en-US" altLang="ja-JP" noProof="1"/>
              <a:t>else</a:t>
            </a:r>
          </a:p>
          <a:p>
            <a:r>
              <a:rPr lang="en-US" altLang="ja-JP"/>
              <a:t>  </a:t>
            </a:r>
            <a:r>
              <a:rPr lang="en-US" altLang="ja-JP" noProof="1"/>
              <a:t>{</a:t>
            </a:r>
          </a:p>
          <a:p>
            <a:r>
              <a:rPr lang="en-US" altLang="ja-JP" noProof="1"/>
              <a:t>	ReData( _t / 2 );</a:t>
            </a:r>
          </a:p>
          <a:p>
            <a:r>
              <a:rPr lang="en-US" altLang="ja-JP" noProof="1"/>
              <a:t>	printf("%d", _t % 2 );</a:t>
            </a:r>
          </a:p>
          <a:p>
            <a:r>
              <a:rPr lang="en-US" altLang="ja-JP"/>
              <a:t>  </a:t>
            </a:r>
            <a:r>
              <a:rPr lang="en-US" altLang="ja-JP" noProof="1"/>
              <a:t>}</a:t>
            </a:r>
          </a:p>
          <a:p>
            <a:r>
              <a:rPr lang="en-US" altLang="ja-JP"/>
              <a:t>  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 noProof="1"/>
              <a:t>}</a:t>
            </a:r>
            <a:endParaRPr lang="en-US" altLang="ja-JP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429000" y="2057400"/>
            <a:ext cx="3505200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noProof="1">
                <a:solidFill>
                  <a:srgbClr val="0000FF"/>
                </a:solidFill>
              </a:rPr>
              <a:t>void</a:t>
            </a:r>
            <a:r>
              <a:rPr lang="en-US" altLang="ja-JP" noProof="1"/>
              <a:t> ReData(</a:t>
            </a:r>
            <a:r>
              <a:rPr lang="en-US" altLang="ja-JP" noProof="1">
                <a:solidFill>
                  <a:srgbClr val="0000FF"/>
                </a:solidFill>
              </a:rPr>
              <a:t>int</a:t>
            </a:r>
            <a:r>
              <a:rPr lang="en-US" altLang="ja-JP" noProof="1"/>
              <a:t> _t</a:t>
            </a:r>
            <a:r>
              <a:rPr lang="en-US" altLang="ja-JP"/>
              <a:t>=</a:t>
            </a:r>
            <a:r>
              <a:rPr lang="en-US" altLang="ja-JP">
                <a:solidFill>
                  <a:srgbClr val="FF0000"/>
                </a:solidFill>
              </a:rPr>
              <a:t>1</a:t>
            </a:r>
            <a:r>
              <a:rPr lang="en-US" altLang="ja-JP" noProof="1"/>
              <a:t>)</a:t>
            </a:r>
          </a:p>
          <a:p>
            <a:r>
              <a:rPr lang="en-US" altLang="ja-JP" noProof="1"/>
              <a:t>{</a:t>
            </a:r>
          </a:p>
          <a:p>
            <a:r>
              <a:rPr lang="en-US" altLang="ja-JP"/>
              <a:t>  </a:t>
            </a:r>
            <a:r>
              <a:rPr lang="en-US" altLang="ja-JP" noProof="1"/>
              <a:t>if( _t == 0 )</a:t>
            </a:r>
          </a:p>
          <a:p>
            <a:r>
              <a:rPr lang="en-US" altLang="ja-JP"/>
              <a:t>  </a:t>
            </a:r>
            <a:r>
              <a:rPr lang="en-US" altLang="ja-JP" noProof="1"/>
              <a:t>{</a:t>
            </a:r>
          </a:p>
          <a:p>
            <a:r>
              <a:rPr lang="en-US" altLang="ja-JP" noProof="1"/>
              <a:t>	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/>
              <a:t>  </a:t>
            </a:r>
            <a:r>
              <a:rPr lang="en-US" altLang="ja-JP" noProof="1"/>
              <a:t>}</a:t>
            </a:r>
          </a:p>
          <a:p>
            <a:r>
              <a:rPr lang="en-US" altLang="ja-JP"/>
              <a:t>  </a:t>
            </a:r>
            <a:r>
              <a:rPr lang="en-US" altLang="ja-JP" noProof="1"/>
              <a:t>else</a:t>
            </a:r>
          </a:p>
          <a:p>
            <a:r>
              <a:rPr lang="en-US" altLang="ja-JP"/>
              <a:t>  </a:t>
            </a:r>
            <a:r>
              <a:rPr lang="en-US" altLang="ja-JP" noProof="1"/>
              <a:t>{</a:t>
            </a:r>
          </a:p>
          <a:p>
            <a:r>
              <a:rPr lang="en-US" altLang="ja-JP" noProof="1"/>
              <a:t>	ReData( _t / 2 );</a:t>
            </a:r>
          </a:p>
          <a:p>
            <a:r>
              <a:rPr lang="en-US" altLang="ja-JP" noProof="1"/>
              <a:t>	printf("%d", _t % 2 );</a:t>
            </a:r>
          </a:p>
          <a:p>
            <a:r>
              <a:rPr lang="en-US" altLang="ja-JP"/>
              <a:t>  </a:t>
            </a:r>
            <a:r>
              <a:rPr lang="en-US" altLang="ja-JP" noProof="1"/>
              <a:t>}</a:t>
            </a:r>
          </a:p>
          <a:p>
            <a:r>
              <a:rPr lang="en-US" altLang="ja-JP"/>
              <a:t>  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 noProof="1"/>
              <a:t>}</a:t>
            </a:r>
            <a:endParaRPr lang="en-US" altLang="ja-JP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419600" y="2590800"/>
            <a:ext cx="3505200" cy="367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noProof="1">
                <a:solidFill>
                  <a:srgbClr val="0000FF"/>
                </a:solidFill>
              </a:rPr>
              <a:t>void</a:t>
            </a:r>
            <a:r>
              <a:rPr lang="en-US" altLang="ja-JP" noProof="1"/>
              <a:t> ReData(</a:t>
            </a:r>
            <a:r>
              <a:rPr lang="en-US" altLang="ja-JP" noProof="1">
                <a:solidFill>
                  <a:srgbClr val="0000FF"/>
                </a:solidFill>
              </a:rPr>
              <a:t>int</a:t>
            </a:r>
            <a:r>
              <a:rPr lang="en-US" altLang="ja-JP" noProof="1"/>
              <a:t> _t</a:t>
            </a:r>
            <a:r>
              <a:rPr lang="en-US" altLang="ja-JP"/>
              <a:t>=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 noProof="1"/>
              <a:t>)</a:t>
            </a:r>
          </a:p>
          <a:p>
            <a:r>
              <a:rPr lang="en-US" altLang="ja-JP" noProof="1"/>
              <a:t>{</a:t>
            </a:r>
          </a:p>
          <a:p>
            <a:r>
              <a:rPr lang="en-US" altLang="ja-JP"/>
              <a:t>  </a:t>
            </a:r>
            <a:r>
              <a:rPr lang="en-US" altLang="ja-JP" noProof="1"/>
              <a:t>if( _t == 0 )</a:t>
            </a:r>
          </a:p>
          <a:p>
            <a:r>
              <a:rPr lang="en-US" altLang="ja-JP"/>
              <a:t>  </a:t>
            </a:r>
            <a:r>
              <a:rPr lang="en-US" altLang="ja-JP" noProof="1"/>
              <a:t>{</a:t>
            </a:r>
          </a:p>
          <a:p>
            <a:r>
              <a:rPr lang="en-US" altLang="ja-JP" noProof="1"/>
              <a:t>	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/>
              <a:t>  </a:t>
            </a:r>
            <a:r>
              <a:rPr lang="en-US" altLang="ja-JP" noProof="1"/>
              <a:t>}</a:t>
            </a:r>
          </a:p>
          <a:p>
            <a:r>
              <a:rPr lang="en-US" altLang="ja-JP"/>
              <a:t>  </a:t>
            </a:r>
            <a:r>
              <a:rPr lang="en-US" altLang="ja-JP" noProof="1"/>
              <a:t>else</a:t>
            </a:r>
          </a:p>
          <a:p>
            <a:r>
              <a:rPr lang="en-US" altLang="ja-JP"/>
              <a:t>  </a:t>
            </a:r>
            <a:r>
              <a:rPr lang="en-US" altLang="ja-JP" noProof="1"/>
              <a:t>{</a:t>
            </a:r>
          </a:p>
          <a:p>
            <a:r>
              <a:rPr lang="en-US" altLang="ja-JP" noProof="1"/>
              <a:t>	ReData( _t / 2 );</a:t>
            </a:r>
          </a:p>
          <a:p>
            <a:r>
              <a:rPr lang="en-US" altLang="ja-JP" noProof="1"/>
              <a:t>	printf("%d", _t % 2 );</a:t>
            </a:r>
          </a:p>
          <a:p>
            <a:r>
              <a:rPr lang="en-US" altLang="ja-JP"/>
              <a:t>  </a:t>
            </a:r>
            <a:r>
              <a:rPr lang="en-US" altLang="ja-JP" noProof="1"/>
              <a:t>}</a:t>
            </a:r>
          </a:p>
          <a:p>
            <a:r>
              <a:rPr lang="en-US" altLang="ja-JP"/>
              <a:t>  </a:t>
            </a:r>
            <a:r>
              <a:rPr lang="en-US" altLang="ja-JP" noProof="1">
                <a:solidFill>
                  <a:srgbClr val="0000FF"/>
                </a:solidFill>
              </a:rPr>
              <a:t>return</a:t>
            </a:r>
            <a:r>
              <a:rPr lang="en-US" altLang="ja-JP" noProof="1"/>
              <a:t> ;</a:t>
            </a:r>
          </a:p>
          <a:p>
            <a:r>
              <a:rPr lang="en-US" altLang="ja-JP" noProof="1"/>
              <a:t>}</a:t>
            </a:r>
            <a:endParaRPr lang="en-US" altLang="ja-JP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2743200" y="762000"/>
            <a:ext cx="3352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156326" y="417513"/>
            <a:ext cx="3686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Main</a:t>
            </a:r>
            <a:r>
              <a:rPr lang="ja-JP" altLang="en-US"/>
              <a:t>から呼び出された関数を抜けて</a:t>
            </a:r>
          </a:p>
          <a:p>
            <a:r>
              <a:rPr lang="en-US" altLang="ja-JP"/>
              <a:t>program</a:t>
            </a:r>
            <a:r>
              <a:rPr lang="ja-JP" altLang="en-US" smtClean="0"/>
              <a:t>終了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61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2" grpId="1" animBg="1"/>
      <p:bldP spid="6153" grpId="0" animBg="1"/>
      <p:bldP spid="6153" grpId="1" animBg="1"/>
      <p:bldP spid="6154" grpId="0" animBg="1"/>
      <p:bldP spid="6154" grpId="1" animBg="1"/>
      <p:bldP spid="6155" grpId="0" animBg="1"/>
      <p:bldP spid="61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9700" y="114300"/>
            <a:ext cx="11383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sort</a:t>
            </a:r>
            <a:r>
              <a:rPr kumimoji="1" lang="ja-JP" altLang="en-US" smtClean="0"/>
              <a:t>部分はどうするか？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sort</a:t>
            </a:r>
            <a:r>
              <a:rPr lang="ja-JP" altLang="en-US" smtClean="0"/>
              <a:t>部分の中身を</a:t>
            </a:r>
            <a:r>
              <a:rPr lang="en-US" altLang="ja-JP" smtClean="0"/>
              <a:t>QuickSort</a:t>
            </a:r>
            <a:r>
              <a:rPr lang="ja-JP" altLang="en-US" smtClean="0"/>
              <a:t>してみると良いと思います。その前に</a:t>
            </a:r>
            <a:r>
              <a:rPr lang="en-US" altLang="ja-JP" smtClean="0"/>
              <a:t>algorithm</a:t>
            </a:r>
            <a:r>
              <a:rPr lang="ja-JP" altLang="en-US" smtClean="0"/>
              <a:t>の流れを見て理解した方が良いでしょう。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2100" y="1473200"/>
            <a:ext cx="10411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・ダイクストラ法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・ブレゼンハム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・クイックソート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と三つの</a:t>
            </a:r>
            <a:r>
              <a:rPr kumimoji="1" lang="en-US" altLang="ja-JP" smtClean="0"/>
              <a:t>algorithm</a:t>
            </a:r>
            <a:r>
              <a:rPr kumimoji="1" lang="ja-JP" altLang="en-US" smtClean="0"/>
              <a:t>を紹介しました。説明もかなり</a:t>
            </a:r>
            <a:r>
              <a:rPr lang="en-US" altLang="ja-JP" smtClean="0"/>
              <a:t>A</a:t>
            </a:r>
            <a:r>
              <a:rPr kumimoji="1" lang="en-US" altLang="ja-JP" smtClean="0"/>
              <a:t>bout</a:t>
            </a:r>
            <a:r>
              <a:rPr kumimoji="1" lang="ja-JP" altLang="en-US" smtClean="0"/>
              <a:t>に書いてるので</a:t>
            </a:r>
            <a:r>
              <a:rPr kumimoji="1" lang="en-US" altLang="ja-JP" smtClean="0"/>
              <a:t>Net</a:t>
            </a:r>
            <a:r>
              <a:rPr lang="ja-JP" altLang="en-US"/>
              <a:t>や</a:t>
            </a:r>
            <a:r>
              <a:rPr kumimoji="1" lang="en-US" altLang="ja-JP" smtClean="0"/>
              <a:t>CG</a:t>
            </a:r>
            <a:r>
              <a:rPr kumimoji="1" lang="ja-JP" altLang="en-US" smtClean="0"/>
              <a:t>検定の教書で調べて理解を</a:t>
            </a:r>
            <a:endParaRPr kumimoji="1" lang="en-US" altLang="ja-JP" smtClean="0"/>
          </a:p>
          <a:p>
            <a:r>
              <a:rPr lang="ja-JP" altLang="en-US"/>
              <a:t>広</a:t>
            </a:r>
            <a:r>
              <a:rPr lang="ja-JP" altLang="en-US" smtClean="0"/>
              <a:t>げるのもありでしょう。</a:t>
            </a:r>
            <a:r>
              <a:rPr lang="en-US" altLang="ja-JP" smtClean="0"/>
              <a:t>CG</a:t>
            </a:r>
            <a:r>
              <a:rPr lang="ja-JP" altLang="en-US" smtClean="0"/>
              <a:t>検定の教科書に</a:t>
            </a:r>
            <a:r>
              <a:rPr lang="en-US" altLang="ja-JP" smtClean="0"/>
              <a:t>QuickSort</a:t>
            </a:r>
            <a:r>
              <a:rPr lang="ja-JP" altLang="en-US" smtClean="0"/>
              <a:t>は書いてないかな？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他にも色々な</a:t>
            </a:r>
            <a:r>
              <a:rPr lang="en-US" altLang="ja-JP" smtClean="0"/>
              <a:t>algorithm</a:t>
            </a:r>
            <a:r>
              <a:rPr lang="ja-JP" altLang="en-US" smtClean="0"/>
              <a:t>があるので、自分の手足として使いましょう。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6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127000"/>
            <a:ext cx="1037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・得点を</a:t>
            </a:r>
            <a:r>
              <a:rPr kumimoji="1" lang="en-US" altLang="ja-JP" smtClean="0"/>
              <a:t>Title</a:t>
            </a:r>
            <a:r>
              <a:rPr kumimoji="1" lang="ja-JP" altLang="en-US" smtClean="0"/>
              <a:t>に持っていく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Block</a:t>
            </a:r>
            <a:r>
              <a:rPr lang="ja-JP" altLang="en-US" smtClean="0"/>
              <a:t>が消えたら得点が加わるようになりました。それでは、敗北条件を作って</a:t>
            </a:r>
            <a:r>
              <a:rPr lang="en-US" altLang="ja-JP" smtClean="0"/>
              <a:t>Title</a:t>
            </a:r>
            <a:r>
              <a:rPr lang="ja-JP" altLang="en-US" smtClean="0"/>
              <a:t>に行くようにしましょう。</a:t>
            </a:r>
            <a:endParaRPr lang="en-US" altLang="ja-JP" smtClean="0"/>
          </a:p>
          <a:p>
            <a:r>
              <a:rPr kumimoji="1" lang="ja-JP" altLang="en-US"/>
              <a:t>今回</a:t>
            </a:r>
            <a:r>
              <a:rPr kumimoji="1" lang="ja-JP" altLang="en-US" smtClean="0"/>
              <a:t>の敗北条件は「</a:t>
            </a:r>
            <a:r>
              <a:rPr lang="en-US" altLang="ja-JP" smtClean="0"/>
              <a:t>Block</a:t>
            </a:r>
            <a:r>
              <a:rPr lang="ja-JP" altLang="en-US" smtClean="0"/>
              <a:t>出現場所に</a:t>
            </a:r>
            <a:r>
              <a:rPr lang="en-US" altLang="ja-JP" smtClean="0"/>
              <a:t>Block</a:t>
            </a:r>
            <a:r>
              <a:rPr lang="ja-JP" altLang="en-US" smtClean="0"/>
              <a:t>がある場合」とします。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482724"/>
            <a:ext cx="6677607" cy="3457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57174" y="1124503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146300" y="2120900"/>
            <a:ext cx="5346700" cy="1625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493000" y="1936234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出現場所に敗北条件を追加しました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7174" y="5245100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これで、天高く</a:t>
            </a:r>
            <a:r>
              <a:rPr lang="en-US" altLang="ja-JP"/>
              <a:t>Block</a:t>
            </a:r>
            <a:r>
              <a:rPr lang="ja-JP" altLang="en-US"/>
              <a:t>が詰まれた</a:t>
            </a:r>
            <a:r>
              <a:rPr kumimoji="1" lang="ja-JP" altLang="en-US" smtClean="0"/>
              <a:t>問答用無用に</a:t>
            </a:r>
            <a:r>
              <a:rPr kumimoji="1" lang="en-US" altLang="ja-JP" smtClean="0"/>
              <a:t>Title</a:t>
            </a:r>
            <a:r>
              <a:rPr kumimoji="1" lang="ja-JP" altLang="en-US" smtClean="0"/>
              <a:t>に戻るようになりました。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9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574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・得点を</a:t>
            </a:r>
            <a:r>
              <a:rPr kumimoji="1" lang="en-US" altLang="ja-JP" smtClean="0"/>
              <a:t>Title</a:t>
            </a:r>
            <a:r>
              <a:rPr lang="ja-JP" altLang="en-US" smtClean="0"/>
              <a:t>に持ち込めているか</a:t>
            </a:r>
            <a:r>
              <a:rPr lang="en-US" altLang="ja-JP" smtClean="0"/>
              <a:t>Check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Title</a:t>
            </a:r>
            <a:r>
              <a:rPr lang="ja-JP" altLang="en-US" smtClean="0"/>
              <a:t>にあ</a:t>
            </a:r>
            <a:r>
              <a:rPr lang="ja-JP" altLang="en-US"/>
              <a:t>る</a:t>
            </a:r>
            <a:r>
              <a:rPr lang="en-US" altLang="ja-JP" smtClean="0"/>
              <a:t>Ranking</a:t>
            </a:r>
            <a:r>
              <a:rPr lang="ja-JP" altLang="en-US" smtClean="0"/>
              <a:t>部分は未完成ですので、</a:t>
            </a:r>
            <a:r>
              <a:rPr lang="en-US" altLang="ja-JP" smtClean="0"/>
              <a:t>Test</a:t>
            </a:r>
            <a:r>
              <a:rPr lang="ja-JP" altLang="en-US"/>
              <a:t>用</a:t>
            </a:r>
            <a:r>
              <a:rPr lang="ja-JP" altLang="en-US" smtClean="0"/>
              <a:t>とし</a:t>
            </a:r>
            <a:r>
              <a:rPr lang="ja-JP" altLang="en-US"/>
              <a:t>て</a:t>
            </a:r>
            <a:r>
              <a:rPr lang="en-US" altLang="ja-JP" smtClean="0"/>
              <a:t>ranking</a:t>
            </a:r>
            <a:r>
              <a:rPr lang="ja-JP" altLang="en-US" smtClean="0"/>
              <a:t>部分に得点を表示させるように</a:t>
            </a:r>
            <a:r>
              <a:rPr lang="en-US" altLang="ja-JP" smtClean="0"/>
              <a:t>program</a:t>
            </a:r>
            <a:r>
              <a:rPr lang="ja-JP" altLang="en-US" smtClean="0"/>
              <a:t>を更新します</a:t>
            </a:r>
            <a:endParaRPr lang="en-US" altLang="ja-JP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18300" y="1448575"/>
            <a:ext cx="269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UserData.h</a:t>
            </a:r>
            <a:r>
              <a:rPr lang="ja-JP" altLang="en-US" smtClean="0"/>
              <a:t>を</a:t>
            </a:r>
            <a:r>
              <a:rPr lang="en-US" altLang="ja-JP"/>
              <a:t>I</a:t>
            </a:r>
            <a:r>
              <a:rPr lang="en-US" altLang="ja-JP" smtClean="0"/>
              <a:t>nclude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30" y="933621"/>
            <a:ext cx="4400176" cy="18700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>
            <a:stCxn id="8" idx="1"/>
          </p:cNvCxnSpPr>
          <p:nvPr/>
        </p:nvCxnSpPr>
        <p:spPr>
          <a:xfrm flipH="1">
            <a:off x="3931092" y="1633241"/>
            <a:ext cx="2787208" cy="61113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3149600" y="2130129"/>
            <a:ext cx="3657600" cy="41567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718300" y="1945463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GameHead</a:t>
            </a:r>
            <a:r>
              <a:rPr kumimoji="1" lang="en-US" altLang="ja-JP" smtClean="0"/>
              <a:t>.h</a:t>
            </a:r>
            <a:r>
              <a:rPr lang="ja-JP" altLang="en-US" smtClean="0"/>
              <a:t>を</a:t>
            </a:r>
            <a:r>
              <a:rPr lang="en-US" altLang="ja-JP"/>
              <a:t>I</a:t>
            </a:r>
            <a:r>
              <a:rPr lang="en-US" altLang="ja-JP" smtClean="0"/>
              <a:t>nclude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30" y="3294486"/>
            <a:ext cx="8425160" cy="1988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355119" y="569771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47847" y="2925154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6902892" y="3613927"/>
            <a:ext cx="2126808" cy="114504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9029700" y="3429000"/>
            <a:ext cx="3114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更新：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として</a:t>
            </a:r>
            <a:r>
              <a:rPr lang="en-US" altLang="ja-JP"/>
              <a:t>R</a:t>
            </a:r>
            <a:r>
              <a:rPr kumimoji="1" lang="en-US" altLang="ja-JP" smtClean="0"/>
              <a:t>anking</a:t>
            </a:r>
            <a:r>
              <a:rPr kumimoji="1" lang="ja-JP" altLang="en-US" smtClean="0"/>
              <a:t>の場所</a:t>
            </a:r>
            <a:endParaRPr kumimoji="1" lang="en-US" altLang="ja-JP" smtClean="0"/>
          </a:p>
          <a:p>
            <a:r>
              <a:rPr kumimoji="1" lang="ja-JP" altLang="en-US" smtClean="0"/>
              <a:t>に表示するようにした。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1730" y="5524500"/>
            <a:ext cx="11606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さて、実行すると、どうでしょうか？</a:t>
            </a:r>
            <a:r>
              <a:rPr lang="en-US" altLang="ja-JP" smtClean="0"/>
              <a:t>R</a:t>
            </a:r>
            <a:r>
              <a:rPr kumimoji="1" lang="en-US" altLang="ja-JP" smtClean="0"/>
              <a:t>anking</a:t>
            </a:r>
            <a:r>
              <a:rPr kumimoji="1" lang="ja-JP" altLang="en-US" smtClean="0"/>
              <a:t>の部分にとんでもない値が表示されると思います。</a:t>
            </a:r>
            <a:endParaRPr kumimoji="1" lang="en-US" altLang="ja-JP" smtClean="0"/>
          </a:p>
          <a:p>
            <a:r>
              <a:rPr lang="ja-JP" altLang="en-US" smtClean="0"/>
              <a:t>それは、</a:t>
            </a:r>
            <a:r>
              <a:rPr lang="en-US" altLang="ja-JP" smtClean="0"/>
              <a:t>GameStart</a:t>
            </a:r>
            <a:r>
              <a:rPr lang="ja-JP" altLang="en-US" smtClean="0"/>
              <a:t>して、一番初めに</a:t>
            </a:r>
            <a:r>
              <a:rPr lang="en-US" altLang="ja-JP" smtClean="0"/>
              <a:t>m_point</a:t>
            </a:r>
            <a:r>
              <a:rPr lang="ja-JP" altLang="en-US" smtClean="0"/>
              <a:t>を初期化していないからです。</a:t>
            </a:r>
            <a:endParaRPr lang="en-US" altLang="ja-JP" smtClean="0"/>
          </a:p>
          <a:p>
            <a:r>
              <a:rPr kumimoji="1" lang="ja-JP" altLang="en-US" smtClean="0"/>
              <a:t>当然、そのまま</a:t>
            </a:r>
            <a:r>
              <a:rPr kumimoji="1" lang="en-US" altLang="ja-JP" smtClean="0"/>
              <a:t>Game</a:t>
            </a:r>
            <a:r>
              <a:rPr kumimoji="1" lang="ja-JP" altLang="en-US" smtClean="0"/>
              <a:t>を</a:t>
            </a:r>
            <a:r>
              <a:rPr lang="en-US" altLang="ja-JP"/>
              <a:t>S</a:t>
            </a:r>
            <a:r>
              <a:rPr kumimoji="1" lang="en-US" altLang="ja-JP" smtClean="0"/>
              <a:t>tart</a:t>
            </a:r>
            <a:r>
              <a:rPr kumimoji="1" lang="ja-JP" altLang="en-US" smtClean="0"/>
              <a:t>し軽く点数を取ってから</a:t>
            </a:r>
            <a:r>
              <a:rPr lang="en-US" altLang="ja-JP" smtClean="0"/>
              <a:t>G</a:t>
            </a:r>
            <a:r>
              <a:rPr kumimoji="1" lang="en-US" altLang="ja-JP" smtClean="0"/>
              <a:t>ameover</a:t>
            </a:r>
            <a:r>
              <a:rPr kumimoji="1" lang="ja-JP" altLang="en-US" smtClean="0"/>
              <a:t>すると取得した点数が表示されるわけですがこのままだと</a:t>
            </a:r>
            <a:endParaRPr kumimoji="1" lang="en-US" altLang="ja-JP" smtClean="0"/>
          </a:p>
          <a:p>
            <a:r>
              <a:rPr lang="ja-JP" altLang="en-US"/>
              <a:t>問題</a:t>
            </a:r>
            <a:r>
              <a:rPr lang="ja-JP" altLang="en-US" smtClean="0"/>
              <a:t>なので何とかしましょう。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・静的</a:t>
            </a:r>
            <a:r>
              <a:rPr kumimoji="1" lang="en-US" altLang="ja-JP" smtClean="0"/>
              <a:t>local</a:t>
            </a:r>
            <a:r>
              <a:rPr kumimoji="1" lang="ja-JP" altLang="en-US" smtClean="0"/>
              <a:t>変数を用いる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0" y="679450"/>
            <a:ext cx="5956461" cy="361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08350" y="369332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186580" y="952500"/>
            <a:ext cx="3239620" cy="12918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527800" y="738664"/>
            <a:ext cx="57611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static </a:t>
            </a:r>
            <a:r>
              <a:rPr kumimoji="1" lang="ja-JP" altLang="en-US" smtClean="0"/>
              <a:t>を型の前に宣言することで変数を静的に</a:t>
            </a:r>
            <a:r>
              <a:rPr lang="ja-JP" altLang="en-US" smtClean="0"/>
              <a:t>なる</a:t>
            </a:r>
            <a:endParaRPr lang="en-US" altLang="ja-JP" smtClean="0"/>
          </a:p>
          <a:p>
            <a:r>
              <a:rPr lang="ja-JP" altLang="en-US" smtClean="0"/>
              <a:t>静的変数は初期化も一度っきりのみとなりそれ以降は</a:t>
            </a:r>
            <a:endParaRPr lang="en-US" altLang="ja-JP" smtClean="0"/>
          </a:p>
          <a:p>
            <a:r>
              <a:rPr kumimoji="1" lang="ja-JP" altLang="en-US" smtClean="0"/>
              <a:t>初期化されない。</a:t>
            </a:r>
            <a:endParaRPr kumimoji="1" lang="en-US" altLang="ja-JP" smtClean="0"/>
          </a:p>
          <a:p>
            <a:r>
              <a:rPr lang="ja-JP" altLang="en-US" smtClean="0"/>
              <a:t>また、この変数は</a:t>
            </a:r>
            <a:r>
              <a:rPr lang="en-US" altLang="ja-JP" smtClean="0"/>
              <a:t>Program</a:t>
            </a:r>
            <a:r>
              <a:rPr lang="ja-JP" altLang="en-US" smtClean="0"/>
              <a:t>終了まで残り続けます。</a:t>
            </a:r>
            <a:endParaRPr lang="en-US" altLang="ja-JP" smtClean="0"/>
          </a:p>
          <a:p>
            <a:r>
              <a:rPr kumimoji="1" lang="en-US" altLang="ja-JP" smtClean="0"/>
              <a:t>Local</a:t>
            </a:r>
            <a:r>
              <a:rPr kumimoji="1" lang="ja-JP" altLang="en-US" smtClean="0"/>
              <a:t>変数ではあるが、</a:t>
            </a:r>
            <a:r>
              <a:rPr kumimoji="1" lang="en-US" altLang="ja-JP" smtClean="0"/>
              <a:t>global</a:t>
            </a:r>
            <a:r>
              <a:rPr kumimoji="1" lang="ja-JP" altLang="en-US" smtClean="0"/>
              <a:t>変数と同じの記憶寿命を持ち</a:t>
            </a:r>
            <a:endParaRPr kumimoji="1" lang="en-US" altLang="ja-JP" smtClean="0"/>
          </a:p>
          <a:p>
            <a:r>
              <a:rPr kumimoji="1" lang="ja-JP" altLang="en-US" smtClean="0"/>
              <a:t>ます</a:t>
            </a:r>
            <a:endParaRPr kumimoji="1" lang="en-US" altLang="ja-JP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418052"/>
            <a:ext cx="11853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・静的と動的の</a:t>
            </a:r>
            <a:r>
              <a:rPr kumimoji="1" lang="en-US" altLang="ja-JP" smtClean="0"/>
              <a:t>memory</a:t>
            </a:r>
          </a:p>
          <a:p>
            <a:r>
              <a:rPr lang="ja-JP" altLang="en-US"/>
              <a:t>　</a:t>
            </a:r>
            <a:r>
              <a:rPr lang="ja-JP" altLang="en-US" smtClean="0"/>
              <a:t>記憶空間には</a:t>
            </a:r>
            <a:r>
              <a:rPr lang="en-US" altLang="ja-JP" smtClean="0"/>
              <a:t>2</a:t>
            </a:r>
            <a:r>
              <a:rPr lang="ja-JP" altLang="en-US" smtClean="0"/>
              <a:t>種類のモノがあり、</a:t>
            </a:r>
            <a:r>
              <a:rPr lang="en-US" altLang="ja-JP" smtClean="0"/>
              <a:t>local</a:t>
            </a:r>
            <a:r>
              <a:rPr lang="ja-JP" altLang="en-US" smtClean="0"/>
              <a:t>変数や</a:t>
            </a:r>
            <a:r>
              <a:rPr lang="en-US" altLang="ja-JP" smtClean="0"/>
              <a:t>new</a:t>
            </a:r>
            <a:r>
              <a:rPr lang="ja-JP" altLang="en-US" smtClean="0"/>
              <a:t>で作った</a:t>
            </a:r>
            <a:r>
              <a:rPr lang="en-US" altLang="ja-JP" smtClean="0"/>
              <a:t>memory</a:t>
            </a:r>
            <a:r>
              <a:rPr lang="ja-JP" altLang="en-US" smtClean="0"/>
              <a:t>空間（動的</a:t>
            </a:r>
            <a:r>
              <a:rPr lang="en-US" altLang="ja-JP"/>
              <a:t>M</a:t>
            </a:r>
            <a:r>
              <a:rPr lang="en-US" altLang="ja-JP" smtClean="0"/>
              <a:t>emory</a:t>
            </a:r>
            <a:r>
              <a:rPr lang="ja-JP" altLang="en-US" smtClean="0"/>
              <a:t>確保）と言った一定期間記憶する</a:t>
            </a:r>
            <a:endParaRPr lang="en-US" altLang="ja-JP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動的</a:t>
            </a:r>
            <a:r>
              <a:rPr kumimoji="1" lang="en-US" altLang="ja-JP" smtClean="0">
                <a:solidFill>
                  <a:srgbClr val="FF0000"/>
                </a:solidFill>
              </a:rPr>
              <a:t>memory</a:t>
            </a:r>
            <a:r>
              <a:rPr kumimoji="1" lang="ja-JP" altLang="en-US" smtClean="0"/>
              <a:t>と宣言すれば、</a:t>
            </a:r>
            <a:r>
              <a:rPr lang="en-US" altLang="ja-JP" smtClean="0"/>
              <a:t>P</a:t>
            </a:r>
            <a:r>
              <a:rPr kumimoji="1" lang="en-US" altLang="ja-JP" smtClean="0"/>
              <a:t>rogram</a:t>
            </a:r>
            <a:r>
              <a:rPr kumimoji="1" lang="ja-JP" altLang="en-US" smtClean="0"/>
              <a:t>終了まで空間を持ち続ける</a:t>
            </a:r>
            <a:r>
              <a:rPr kumimoji="1" lang="ja-JP" altLang="en-US" smtClean="0">
                <a:solidFill>
                  <a:srgbClr val="FF0000"/>
                </a:solidFill>
              </a:rPr>
              <a:t>静的</a:t>
            </a:r>
            <a:r>
              <a:rPr kumimoji="1" lang="en-US" altLang="ja-JP" smtClean="0">
                <a:solidFill>
                  <a:srgbClr val="FF0000"/>
                </a:solidFill>
              </a:rPr>
              <a:t>memory</a:t>
            </a:r>
            <a:r>
              <a:rPr kumimoji="1" lang="ja-JP" altLang="en-US" smtClean="0"/>
              <a:t>と言う物があります。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011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・動的と静的と</a:t>
            </a:r>
            <a:r>
              <a:rPr kumimoji="1" lang="en-US" altLang="ja-JP" smtClean="0"/>
              <a:t>local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global</a:t>
            </a:r>
            <a:r>
              <a:rPr kumimoji="1" lang="ja-JP" altLang="en-US" smtClean="0"/>
              <a:t>と記憶寿命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記憶寿命とは値を記憶できる期間の事であり、変数を宣言した場所や</a:t>
            </a:r>
            <a:r>
              <a:rPr lang="en-US" altLang="ja-JP" smtClean="0"/>
              <a:t>memory</a:t>
            </a:r>
            <a:r>
              <a:rPr lang="ja-JP" altLang="en-US" smtClean="0"/>
              <a:t>を作った</a:t>
            </a:r>
            <a:r>
              <a:rPr lang="en-US" altLang="ja-JP" smtClean="0"/>
              <a:t>timing</a:t>
            </a:r>
            <a:r>
              <a:rPr lang="ja-JP" altLang="en-US" smtClean="0"/>
              <a:t>で記憶寿命に違いがあります</a:t>
            </a:r>
            <a:endParaRPr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" y="646331"/>
            <a:ext cx="5391677" cy="608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5722654" y="1079500"/>
            <a:ext cx="515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Win32ConsoleApplication</a:t>
            </a:r>
            <a:r>
              <a:rPr kumimoji="1" lang="ja-JP" altLang="en-US" smtClean="0"/>
              <a:t>で簡単に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を組んで</a:t>
            </a:r>
            <a:endParaRPr kumimoji="1" lang="en-US" altLang="ja-JP" smtClean="0"/>
          </a:p>
          <a:p>
            <a:r>
              <a:rPr lang="ja-JP" altLang="en-US"/>
              <a:t>説明</a:t>
            </a:r>
            <a:r>
              <a:rPr lang="ja-JP" altLang="en-US" smtClean="0"/>
              <a:t>は</a:t>
            </a:r>
            <a:r>
              <a:rPr lang="en-US" altLang="ja-JP" smtClean="0"/>
              <a:t>comment</a:t>
            </a:r>
            <a:r>
              <a:rPr lang="ja-JP" altLang="en-US" smtClean="0"/>
              <a:t>で書いてみました。</a:t>
            </a:r>
            <a:endParaRPr lang="en-US" altLang="ja-JP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22654" y="2291834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別にこれは打つ必要はありませんが、中身はしっかり見てください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2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94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R</a:t>
            </a:r>
            <a:r>
              <a:rPr kumimoji="1" lang="en-US" altLang="ja-JP" smtClean="0"/>
              <a:t>anking</a:t>
            </a:r>
            <a:r>
              <a:rPr kumimoji="1" lang="ja-JP" altLang="en-US" smtClean="0"/>
              <a:t>を作る</a:t>
            </a:r>
            <a:endParaRPr kumimoji="1" lang="en-US" altLang="ja-JP" smtClean="0"/>
          </a:p>
          <a:p>
            <a:r>
              <a:rPr lang="ja-JP" altLang="en-US" smtClean="0"/>
              <a:t>値を</a:t>
            </a:r>
            <a:r>
              <a:rPr lang="en-US" altLang="ja-JP" smtClean="0"/>
              <a:t>Title</a:t>
            </a:r>
            <a:r>
              <a:rPr lang="ja-JP" altLang="en-US" smtClean="0"/>
              <a:t>に持ってくることができたので、仮置きしてた</a:t>
            </a:r>
            <a:r>
              <a:rPr lang="en-US" altLang="ja-JP" smtClean="0"/>
              <a:t>Ranking</a:t>
            </a:r>
            <a:r>
              <a:rPr lang="ja-JP" altLang="en-US" smtClean="0"/>
              <a:t>をしっかりと作りましょう。</a:t>
            </a:r>
            <a:r>
              <a:rPr kumimoji="1" lang="en-US" altLang="ja-JP" smtClean="0"/>
              <a:t>Ranking</a:t>
            </a:r>
            <a:r>
              <a:rPr kumimoji="1" lang="ja-JP" altLang="en-US" smtClean="0"/>
              <a:t>の情報を入れる配列を作ります</a:t>
            </a:r>
            <a:endParaRPr kumimoji="1" lang="en-US" altLang="ja-JP" smtClean="0"/>
          </a:p>
          <a:p>
            <a:r>
              <a:rPr kumimoji="1" lang="ja-JP" altLang="en-US" smtClean="0"/>
              <a:t>が、この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scene</a:t>
            </a:r>
            <a:r>
              <a:rPr kumimoji="1" lang="ja-JP" altLang="en-US" smtClean="0"/>
              <a:t>の移動で消える訳にはいかないので</a:t>
            </a:r>
            <a:r>
              <a:rPr lang="en-US" altLang="ja-JP" smtClean="0"/>
              <a:t>UserData</a:t>
            </a:r>
            <a:r>
              <a:rPr lang="ja-JP" altLang="en-US" smtClean="0"/>
              <a:t>が持つようにします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" y="1172129"/>
            <a:ext cx="4767855" cy="17827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4215280" y="2004218"/>
            <a:ext cx="1004420" cy="4004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5219700" y="1866900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追加：要素</a:t>
            </a:r>
            <a:r>
              <a:rPr kumimoji="1" lang="en-US" altLang="ja-JP" smtClean="0"/>
              <a:t>16</a:t>
            </a:r>
            <a:r>
              <a:rPr kumimoji="1" lang="ja-JP" altLang="en-US" smtClean="0"/>
              <a:t>個で配列を用意する。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7" y="3324224"/>
            <a:ext cx="5452959" cy="3279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211137" y="2954892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21369" y="863064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767480" y="3543300"/>
            <a:ext cx="3201520" cy="99500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097182" y="3324224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Game</a:t>
            </a:r>
            <a:r>
              <a:rPr kumimoji="1" lang="ja-JP" altLang="en-US" smtClean="0"/>
              <a:t>実行一回目のみ初期化するようにする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Ranking</a:t>
            </a:r>
            <a:r>
              <a:rPr lang="ja-JP" altLang="en-US" smtClean="0"/>
              <a:t>の情報を出力するようにする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624550"/>
            <a:ext cx="9140018" cy="16541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V="1">
            <a:off x="8115244" y="1905000"/>
            <a:ext cx="469956" cy="44265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556500" y="2347652"/>
            <a:ext cx="415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kumimoji="1" lang="ja-JP" altLang="en-US" smtClean="0"/>
              <a:t>：</a:t>
            </a:r>
            <a:r>
              <a:rPr kumimoji="1" lang="en-US" altLang="ja-JP" smtClean="0"/>
              <a:t>UserData</a:t>
            </a:r>
            <a:r>
              <a:rPr lang="ja-JP" altLang="en-US" smtClean="0"/>
              <a:t>が持つ</a:t>
            </a:r>
            <a:r>
              <a:rPr lang="en-US" altLang="ja-JP"/>
              <a:t>R</a:t>
            </a:r>
            <a:r>
              <a:rPr lang="en-US" altLang="ja-JP" smtClean="0"/>
              <a:t>anking</a:t>
            </a:r>
            <a:r>
              <a:rPr lang="ja-JP" altLang="en-US"/>
              <a:t>配列</a:t>
            </a:r>
            <a:r>
              <a:rPr lang="ja-JP" altLang="en-US" smtClean="0"/>
              <a:t>にする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854838"/>
            <a:ext cx="7842194" cy="3883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184150" y="32252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84150" y="2485506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843059" y="4432300"/>
            <a:ext cx="3507163" cy="9271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350222" y="4229100"/>
            <a:ext cx="3879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追加：得点を</a:t>
            </a:r>
            <a:r>
              <a:rPr kumimoji="1" lang="en-US" altLang="ja-JP" smtClean="0"/>
              <a:t>Ranking</a:t>
            </a:r>
            <a:r>
              <a:rPr kumimoji="1" lang="ja-JP" altLang="en-US" smtClean="0"/>
              <a:t>の最下位に登録</a:t>
            </a:r>
            <a:endParaRPr kumimoji="1" lang="en-US" altLang="ja-JP" smtClean="0"/>
          </a:p>
          <a:p>
            <a:r>
              <a:rPr lang="ja-JP" altLang="en-US" smtClean="0"/>
              <a:t>その後、</a:t>
            </a:r>
            <a:r>
              <a:rPr lang="en-US" altLang="ja-JP" smtClean="0"/>
              <a:t>Sort</a:t>
            </a:r>
            <a:r>
              <a:rPr lang="ja-JP" altLang="en-US" smtClean="0"/>
              <a:t>（値の高い順に並び替え）</a:t>
            </a:r>
            <a:endParaRPr lang="en-US" altLang="ja-JP" smtClean="0"/>
          </a:p>
          <a:p>
            <a:r>
              <a:rPr kumimoji="1" lang="ja-JP" altLang="en-US" smtClean="0"/>
              <a:t>する。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/>
          <p:cNvCxnSpPr/>
          <p:nvPr/>
        </p:nvCxnSpPr>
        <p:spPr>
          <a:xfrm>
            <a:off x="2166580" y="2843073"/>
            <a:ext cx="95246" cy="381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8099" y="0"/>
            <a:ext cx="11832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R</a:t>
            </a:r>
            <a:r>
              <a:rPr kumimoji="1" lang="en-US" altLang="ja-JP" smtClean="0"/>
              <a:t>anking</a:t>
            </a:r>
            <a:r>
              <a:rPr kumimoji="1" lang="ja-JP" altLang="en-US" smtClean="0"/>
              <a:t>の最下位に登録したら並び替え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Ranking</a:t>
            </a:r>
            <a:r>
              <a:rPr lang="ja-JP" altLang="en-US" smtClean="0"/>
              <a:t>配列に格納している情報を値の高い順に並び替えを行います。この並び替えを</a:t>
            </a:r>
            <a:r>
              <a:rPr lang="en-US" altLang="ja-JP" smtClean="0"/>
              <a:t>Sort</a:t>
            </a:r>
            <a:r>
              <a:rPr lang="ja-JP" altLang="en-US" smtClean="0"/>
              <a:t>と言います。初めに一般的な</a:t>
            </a:r>
            <a:endParaRPr lang="en-US" altLang="ja-JP" smtClean="0"/>
          </a:p>
          <a:p>
            <a:r>
              <a:rPr lang="en-US" altLang="ja-JP" smtClean="0"/>
              <a:t>Sort</a:t>
            </a:r>
            <a:r>
              <a:rPr lang="ja-JP" altLang="en-US" smtClean="0"/>
              <a:t>の</a:t>
            </a:r>
            <a:r>
              <a:rPr lang="en-US" altLang="ja-JP" smtClean="0"/>
              <a:t>BubbleSort</a:t>
            </a:r>
            <a:r>
              <a:rPr lang="ja-JP" altLang="en-US" smtClean="0"/>
              <a:t>を行う関数を作りましょう。</a:t>
            </a:r>
            <a:endParaRPr lang="en-US" altLang="ja-JP" smtClean="0"/>
          </a:p>
          <a:p>
            <a:endParaRPr lang="en-US" altLang="ja-JP" smtClean="0"/>
          </a:p>
        </p:txBody>
      </p:sp>
      <p:sp>
        <p:nvSpPr>
          <p:cNvPr id="5" name="正方形/長方形 4"/>
          <p:cNvSpPr/>
          <p:nvPr/>
        </p:nvSpPr>
        <p:spPr>
          <a:xfrm>
            <a:off x="251842" y="1174929"/>
            <a:ext cx="114046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バブルソート </a:t>
            </a:r>
            <a:r>
              <a:rPr lang="en-US" altLang="ja-JP"/>
              <a:t>(bubble sort) </a:t>
            </a:r>
            <a:r>
              <a:rPr lang="ja-JP" altLang="en-US"/>
              <a:t>は</a:t>
            </a:r>
            <a:r>
              <a:rPr lang="ja-JP" altLang="en-US" smtClean="0"/>
              <a:t>、</a:t>
            </a:r>
            <a:r>
              <a:rPr lang="en-US" altLang="ja-JP" smtClean="0"/>
              <a:t>Sort</a:t>
            </a:r>
            <a:r>
              <a:rPr lang="ja-JP" altLang="en-US" smtClean="0"/>
              <a:t>の</a:t>
            </a:r>
            <a:r>
              <a:rPr lang="en-US" altLang="ja-JP" smtClean="0"/>
              <a:t>algorithm</a:t>
            </a:r>
            <a:r>
              <a:rPr lang="ja-JP" altLang="en-US" smtClean="0"/>
              <a:t>の</a:t>
            </a:r>
            <a:r>
              <a:rPr lang="ja-JP" altLang="en-US"/>
              <a:t>一つ。隣り合う要素の大小を比較しながら整列させること。最悪計算時間が</a:t>
            </a:r>
            <a:r>
              <a:rPr lang="en-US" altLang="ja-JP"/>
              <a:t>O(n2)</a:t>
            </a:r>
            <a:r>
              <a:rPr lang="ja-JP" altLang="en-US"/>
              <a:t>と遅いが</a:t>
            </a:r>
            <a:r>
              <a:rPr lang="ja-JP" altLang="en-US" smtClean="0"/>
              <a:t>、</a:t>
            </a:r>
            <a:r>
              <a:rPr lang="en-US" altLang="ja-JP" smtClean="0"/>
              <a:t>algorithm</a:t>
            </a:r>
            <a:r>
              <a:rPr lang="ja-JP" altLang="en-US" smtClean="0"/>
              <a:t>が</a:t>
            </a:r>
            <a:r>
              <a:rPr lang="ja-JP" altLang="en-US"/>
              <a:t>単純で実装が容易なため、また並列処理との親和性が高いことから、しばしば用いられる。安定な</a:t>
            </a:r>
            <a:r>
              <a:rPr lang="ja-JP" altLang="en-US" smtClean="0"/>
              <a:t>内部</a:t>
            </a:r>
            <a:r>
              <a:rPr lang="en-US" altLang="ja-JP" smtClean="0"/>
              <a:t>Sort</a:t>
            </a:r>
            <a:r>
              <a:rPr lang="ja-JP" altLang="en-US" smtClean="0"/>
              <a:t>。</a:t>
            </a:r>
            <a:r>
              <a:rPr lang="ja-JP" altLang="en-US"/>
              <a:t>基本交換法、隣接交換法ともいう。（単に交換法と言う場合もある</a:t>
            </a:r>
            <a:r>
              <a:rPr lang="ja-JP" altLang="en-US" smtClean="0"/>
              <a:t>）（</a:t>
            </a:r>
            <a:r>
              <a:rPr lang="en-US" altLang="ja-JP" smtClean="0"/>
              <a:t>wiki</a:t>
            </a:r>
            <a:r>
              <a:rPr lang="ja-JP" altLang="en-US" smtClean="0"/>
              <a:t>より）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099" y="2286000"/>
            <a:ext cx="185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Flowchart</a:t>
            </a:r>
            <a:r>
              <a:rPr lang="ja-JP" altLang="en-US" smtClean="0"/>
              <a:t>を見る</a:t>
            </a:r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093430" y="2697023"/>
            <a:ext cx="2235200" cy="29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r>
              <a:rPr kumimoji="1" lang="en-US" altLang="ja-JP" smtClean="0"/>
              <a:t>ubbleSort</a:t>
            </a:r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936774" y="3067529"/>
            <a:ext cx="2548509" cy="333569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i</a:t>
            </a:r>
            <a:r>
              <a:rPr lang="en-US" altLang="ja-JP" smtClean="0"/>
              <a:t> = 0 : </a:t>
            </a:r>
            <a:r>
              <a:rPr lang="en-US" altLang="ja-JP"/>
              <a:t>i</a:t>
            </a:r>
            <a:r>
              <a:rPr lang="en-US" altLang="ja-JP" smtClean="0"/>
              <a:t> &lt; MAX - 1</a:t>
            </a:r>
            <a:endParaRPr kumimoji="1" lang="ja-JP" altLang="en-US"/>
          </a:p>
        </p:txBody>
      </p:sp>
      <p:sp>
        <p:nvSpPr>
          <p:cNvPr id="9" name="片側の 2 つの角を切り取った四角形 8"/>
          <p:cNvSpPr/>
          <p:nvPr/>
        </p:nvSpPr>
        <p:spPr>
          <a:xfrm>
            <a:off x="936774" y="3547370"/>
            <a:ext cx="2548509" cy="306028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j</a:t>
            </a:r>
            <a:r>
              <a:rPr lang="en-US" altLang="ja-JP" smtClean="0"/>
              <a:t> = i + 1 : j &lt; MAX</a:t>
            </a:r>
            <a:endParaRPr kumimoji="1" lang="ja-JP" altLang="en-US"/>
          </a:p>
        </p:txBody>
      </p:sp>
      <p:sp>
        <p:nvSpPr>
          <p:cNvPr id="10" name="片側の 2 つの角を切り取った四角形 9"/>
          <p:cNvSpPr/>
          <p:nvPr/>
        </p:nvSpPr>
        <p:spPr>
          <a:xfrm rot="10800000">
            <a:off x="936774" y="5922823"/>
            <a:ext cx="2548509" cy="180755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片側の 2 つの角を切り取った四角形 10"/>
          <p:cNvSpPr/>
          <p:nvPr/>
        </p:nvSpPr>
        <p:spPr>
          <a:xfrm rot="10800000">
            <a:off x="936776" y="6249851"/>
            <a:ext cx="2548509" cy="164342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判断 11"/>
          <p:cNvSpPr/>
          <p:nvPr/>
        </p:nvSpPr>
        <p:spPr>
          <a:xfrm>
            <a:off x="699726" y="4021634"/>
            <a:ext cx="3022600" cy="431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</a:t>
            </a:r>
            <a:r>
              <a:rPr kumimoji="1" lang="en-US" altLang="ja-JP" smtClean="0"/>
              <a:t>[i]&gt;a[j]</a:t>
            </a:r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093430" y="4593223"/>
            <a:ext cx="2146300" cy="2628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W </a:t>
            </a:r>
            <a:r>
              <a:rPr lang="ja-JP" altLang="en-US" smtClean="0"/>
              <a:t>←　</a:t>
            </a:r>
            <a:r>
              <a:rPr lang="en-US" altLang="ja-JP" smtClean="0"/>
              <a:t>a</a:t>
            </a:r>
            <a:r>
              <a:rPr kumimoji="1" lang="en-US" altLang="ja-JP" smtClean="0"/>
              <a:t>[i]</a:t>
            </a:r>
            <a:endParaRPr kumimoji="1" lang="ja-JP" altLang="en-US"/>
          </a:p>
        </p:txBody>
      </p:sp>
      <p:sp>
        <p:nvSpPr>
          <p:cNvPr id="14" name="フローチャート: 処理 13"/>
          <p:cNvSpPr/>
          <p:nvPr/>
        </p:nvSpPr>
        <p:spPr>
          <a:xfrm>
            <a:off x="1093430" y="4937460"/>
            <a:ext cx="2146300" cy="3154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a[j] </a:t>
            </a:r>
            <a:r>
              <a:rPr lang="ja-JP" altLang="en-US" smtClean="0"/>
              <a:t>←　</a:t>
            </a:r>
            <a:r>
              <a:rPr lang="en-US" altLang="ja-JP" smtClean="0"/>
              <a:t>a</a:t>
            </a:r>
            <a:r>
              <a:rPr kumimoji="1" lang="en-US" altLang="ja-JP" smtClean="0"/>
              <a:t>[i]</a:t>
            </a:r>
            <a:endParaRPr kumimoji="1" lang="ja-JP" altLang="en-US"/>
          </a:p>
        </p:txBody>
      </p:sp>
      <p:sp>
        <p:nvSpPr>
          <p:cNvPr id="15" name="フローチャート: 処理 14"/>
          <p:cNvSpPr/>
          <p:nvPr/>
        </p:nvSpPr>
        <p:spPr>
          <a:xfrm>
            <a:off x="1080113" y="5322787"/>
            <a:ext cx="2146300" cy="3154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a[j] </a:t>
            </a:r>
            <a:r>
              <a:rPr lang="ja-JP" altLang="en-US" smtClean="0"/>
              <a:t>←　</a:t>
            </a:r>
            <a:r>
              <a:rPr lang="en-US" altLang="ja-JP" smtClean="0"/>
              <a:t>w</a:t>
            </a:r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093426" y="6512927"/>
            <a:ext cx="2235200" cy="29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End</a:t>
            </a:r>
            <a:endParaRPr kumimoji="1" lang="ja-JP" altLang="en-US"/>
          </a:p>
        </p:txBody>
      </p:sp>
      <p:cxnSp>
        <p:nvCxnSpPr>
          <p:cNvPr id="21" name="直線コネクタ 20"/>
          <p:cNvCxnSpPr>
            <a:stCxn id="12" idx="3"/>
          </p:cNvCxnSpPr>
          <p:nvPr/>
        </p:nvCxnSpPr>
        <p:spPr>
          <a:xfrm>
            <a:off x="3722326" y="4237534"/>
            <a:ext cx="468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191000" y="4237534"/>
            <a:ext cx="0" cy="154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2261826" y="5783034"/>
            <a:ext cx="192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527917" y="38902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No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87244" y="43011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Yes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61965" y="4510200"/>
            <a:ext cx="403828" cy="116993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ja-JP" altLang="en-US" sz="1200"/>
              <a:t>値</a:t>
            </a:r>
            <a:r>
              <a:rPr lang="ja-JP" altLang="en-US" sz="1200" smtClean="0"/>
              <a:t>の入れ替え</a:t>
            </a:r>
            <a:endParaRPr kumimoji="1" lang="ja-JP" altLang="en-US" sz="120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94967" y="4301781"/>
            <a:ext cx="447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色々な教科書にも書かれてる内容ですね。</a:t>
            </a:r>
            <a:endParaRPr kumimoji="1" lang="en-US" altLang="ja-JP" smtClean="0"/>
          </a:p>
          <a:p>
            <a:r>
              <a:rPr kumimoji="1" lang="ja-JP" altLang="en-US" smtClean="0"/>
              <a:t>それではこれを元に関数を作り上げましょう。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89839" y="582696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/>
              <a:t>ｊ</a:t>
            </a:r>
            <a:endParaRPr kumimoji="1" lang="ja-JP" altLang="en-US" b="1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92667" y="617983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/>
              <a:t>i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8317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R</a:t>
            </a:r>
            <a:r>
              <a:rPr kumimoji="1" lang="en-US" altLang="ja-JP" smtClean="0"/>
              <a:t>anking</a:t>
            </a:r>
            <a:r>
              <a:rPr kumimoji="1" lang="ja-JP" altLang="en-US" smtClean="0"/>
              <a:t>の</a:t>
            </a:r>
            <a:r>
              <a:rPr lang="en-US" altLang="ja-JP" smtClean="0"/>
              <a:t>S</a:t>
            </a:r>
            <a:r>
              <a:rPr kumimoji="1" lang="en-US" altLang="ja-JP" smtClean="0"/>
              <a:t>ortMethod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6" y="677038"/>
            <a:ext cx="4035294" cy="3663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96106" y="33020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ObjTitle.h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698631" y="2085542"/>
            <a:ext cx="500662" cy="154665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1320" y="1769154"/>
            <a:ext cx="37425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sort</a:t>
            </a:r>
            <a:r>
              <a:rPr kumimoji="1" lang="ja-JP" altLang="en-US" smtClean="0"/>
              <a:t>用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prototype</a:t>
            </a:r>
            <a:r>
              <a:rPr kumimoji="1" lang="ja-JP" altLang="en-US" smtClean="0"/>
              <a:t>宣言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7604" y="3913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56279" y="2364222"/>
            <a:ext cx="319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Ranking</a:t>
            </a:r>
            <a:r>
              <a:rPr kumimoji="1" lang="ja-JP" altLang="en-US" smtClean="0"/>
              <a:t>用の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を作成した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0" y="4933433"/>
            <a:ext cx="4578494" cy="1492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96106" y="4570451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4033883" y="5041900"/>
            <a:ext cx="1155120" cy="48337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189003" y="4857234"/>
            <a:ext cx="413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sortMethod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ranking</a:t>
            </a:r>
            <a:r>
              <a:rPr kumimoji="1" lang="ja-JP" altLang="en-US" smtClean="0"/>
              <a:t>の配列を渡す</a:t>
            </a:r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708" y="371754"/>
            <a:ext cx="3817892" cy="4383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261100" y="6241017"/>
            <a:ext cx="526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これで、良い感じに</a:t>
            </a:r>
            <a:r>
              <a:rPr lang="en-US" altLang="ja-JP" smtClean="0"/>
              <a:t>ranking</a:t>
            </a:r>
            <a:r>
              <a:rPr lang="ja-JP" altLang="en-US" smtClean="0"/>
              <a:t>が表示されたと思います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6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10029</TotalTime>
  <Words>1535</Words>
  <Application>Microsoft Office PowerPoint</Application>
  <PresentationFormat>ワイド画面</PresentationFormat>
  <Paragraphs>384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テーマ</vt:lpstr>
      <vt:lpstr>Ｇａｍｅ開発指南書７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383</cp:revision>
  <dcterms:created xsi:type="dcterms:W3CDTF">2016-04-21T00:45:06Z</dcterms:created>
  <dcterms:modified xsi:type="dcterms:W3CDTF">2016-11-14T09:14:25Z</dcterms:modified>
</cp:coreProperties>
</file>