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62" autoAdjust="0"/>
    <p:restoredTop sz="94660"/>
  </p:normalViewPr>
  <p:slideViewPr>
    <p:cSldViewPr snapToGrid="0">
      <p:cViewPr varScale="1">
        <p:scale>
          <a:sx n="80" d="100"/>
          <a:sy n="80" d="100"/>
        </p:scale>
        <p:origin x="102" y="7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99996DB-36B8-463A-96A5-920CA3985003}" type="datetimeFigureOut">
              <a:rPr kumimoji="1" lang="ja-JP" altLang="en-US" smtClean="0"/>
              <a:t>2017/8/30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B82245D-C4EB-4E77-AACF-1E32BE7B9A6F}" type="slidenum">
              <a:rPr kumimoji="1" lang="ja-JP" altLang="en-US" smtClean="0"/>
              <a:t>‹#›</a:t>
            </a:fld>
            <a:endParaRPr kumimoji="1" lang="ja-JP" altLang="en-US"/>
          </a:p>
        </p:txBody>
      </p:sp>
    </p:spTree>
    <p:extLst>
      <p:ext uri="{BB962C8B-B14F-4D97-AF65-F5344CB8AC3E}">
        <p14:creationId xmlns:p14="http://schemas.microsoft.com/office/powerpoint/2010/main" val="614487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99996DB-36B8-463A-96A5-920CA3985003}" type="datetimeFigureOut">
              <a:rPr kumimoji="1" lang="ja-JP" altLang="en-US" smtClean="0"/>
              <a:t>2017/8/30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B82245D-C4EB-4E77-AACF-1E32BE7B9A6F}" type="slidenum">
              <a:rPr kumimoji="1" lang="ja-JP" altLang="en-US" smtClean="0"/>
              <a:t>‹#›</a:t>
            </a:fld>
            <a:endParaRPr kumimoji="1" lang="ja-JP" altLang="en-US"/>
          </a:p>
        </p:txBody>
      </p:sp>
    </p:spTree>
    <p:extLst>
      <p:ext uri="{BB962C8B-B14F-4D97-AF65-F5344CB8AC3E}">
        <p14:creationId xmlns:p14="http://schemas.microsoft.com/office/powerpoint/2010/main" val="3341451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99996DB-36B8-463A-96A5-920CA3985003}" type="datetimeFigureOut">
              <a:rPr kumimoji="1" lang="ja-JP" altLang="en-US" smtClean="0"/>
              <a:t>2017/8/30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B82245D-C4EB-4E77-AACF-1E32BE7B9A6F}" type="slidenum">
              <a:rPr kumimoji="1" lang="ja-JP" altLang="en-US" smtClean="0"/>
              <a:t>‹#›</a:t>
            </a:fld>
            <a:endParaRPr kumimoji="1" lang="ja-JP" altLang="en-US"/>
          </a:p>
        </p:txBody>
      </p:sp>
    </p:spTree>
    <p:extLst>
      <p:ext uri="{BB962C8B-B14F-4D97-AF65-F5344CB8AC3E}">
        <p14:creationId xmlns:p14="http://schemas.microsoft.com/office/powerpoint/2010/main" val="282885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99996DB-36B8-463A-96A5-920CA3985003}" type="datetimeFigureOut">
              <a:rPr kumimoji="1" lang="ja-JP" altLang="en-US" smtClean="0"/>
              <a:t>2017/8/30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B82245D-C4EB-4E77-AACF-1E32BE7B9A6F}" type="slidenum">
              <a:rPr kumimoji="1" lang="ja-JP" altLang="en-US" smtClean="0"/>
              <a:t>‹#›</a:t>
            </a:fld>
            <a:endParaRPr kumimoji="1" lang="ja-JP" altLang="en-US"/>
          </a:p>
        </p:txBody>
      </p:sp>
    </p:spTree>
    <p:extLst>
      <p:ext uri="{BB962C8B-B14F-4D97-AF65-F5344CB8AC3E}">
        <p14:creationId xmlns:p14="http://schemas.microsoft.com/office/powerpoint/2010/main" val="3562149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99996DB-36B8-463A-96A5-920CA3985003}" type="datetimeFigureOut">
              <a:rPr kumimoji="1" lang="ja-JP" altLang="en-US" smtClean="0"/>
              <a:t>2017/8/30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B82245D-C4EB-4E77-AACF-1E32BE7B9A6F}" type="slidenum">
              <a:rPr kumimoji="1" lang="ja-JP" altLang="en-US" smtClean="0"/>
              <a:t>‹#›</a:t>
            </a:fld>
            <a:endParaRPr kumimoji="1" lang="ja-JP" altLang="en-US"/>
          </a:p>
        </p:txBody>
      </p:sp>
    </p:spTree>
    <p:extLst>
      <p:ext uri="{BB962C8B-B14F-4D97-AF65-F5344CB8AC3E}">
        <p14:creationId xmlns:p14="http://schemas.microsoft.com/office/powerpoint/2010/main" val="3244049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99996DB-36B8-463A-96A5-920CA3985003}" type="datetimeFigureOut">
              <a:rPr kumimoji="1" lang="ja-JP" altLang="en-US" smtClean="0"/>
              <a:t>2017/8/30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B82245D-C4EB-4E77-AACF-1E32BE7B9A6F}" type="slidenum">
              <a:rPr kumimoji="1" lang="ja-JP" altLang="en-US" smtClean="0"/>
              <a:t>‹#›</a:t>
            </a:fld>
            <a:endParaRPr kumimoji="1" lang="ja-JP" altLang="en-US"/>
          </a:p>
        </p:txBody>
      </p:sp>
    </p:spTree>
    <p:extLst>
      <p:ext uri="{BB962C8B-B14F-4D97-AF65-F5344CB8AC3E}">
        <p14:creationId xmlns:p14="http://schemas.microsoft.com/office/powerpoint/2010/main" val="132623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99996DB-36B8-463A-96A5-920CA3985003}" type="datetimeFigureOut">
              <a:rPr kumimoji="1" lang="ja-JP" altLang="en-US" smtClean="0"/>
              <a:t>2017/8/30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B82245D-C4EB-4E77-AACF-1E32BE7B9A6F}" type="slidenum">
              <a:rPr kumimoji="1" lang="ja-JP" altLang="en-US" smtClean="0"/>
              <a:t>‹#›</a:t>
            </a:fld>
            <a:endParaRPr kumimoji="1" lang="ja-JP" altLang="en-US"/>
          </a:p>
        </p:txBody>
      </p:sp>
    </p:spTree>
    <p:extLst>
      <p:ext uri="{BB962C8B-B14F-4D97-AF65-F5344CB8AC3E}">
        <p14:creationId xmlns:p14="http://schemas.microsoft.com/office/powerpoint/2010/main" val="1512686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99996DB-36B8-463A-96A5-920CA3985003}" type="datetimeFigureOut">
              <a:rPr kumimoji="1" lang="ja-JP" altLang="en-US" smtClean="0"/>
              <a:t>2017/8/30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B82245D-C4EB-4E77-AACF-1E32BE7B9A6F}" type="slidenum">
              <a:rPr kumimoji="1" lang="ja-JP" altLang="en-US" smtClean="0"/>
              <a:t>‹#›</a:t>
            </a:fld>
            <a:endParaRPr kumimoji="1" lang="ja-JP" altLang="en-US"/>
          </a:p>
        </p:txBody>
      </p:sp>
    </p:spTree>
    <p:extLst>
      <p:ext uri="{BB962C8B-B14F-4D97-AF65-F5344CB8AC3E}">
        <p14:creationId xmlns:p14="http://schemas.microsoft.com/office/powerpoint/2010/main" val="4231372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99996DB-36B8-463A-96A5-920CA3985003}" type="datetimeFigureOut">
              <a:rPr kumimoji="1" lang="ja-JP" altLang="en-US" smtClean="0"/>
              <a:t>2017/8/30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B82245D-C4EB-4E77-AACF-1E32BE7B9A6F}" type="slidenum">
              <a:rPr kumimoji="1" lang="ja-JP" altLang="en-US" smtClean="0"/>
              <a:t>‹#›</a:t>
            </a:fld>
            <a:endParaRPr kumimoji="1" lang="ja-JP" altLang="en-US"/>
          </a:p>
        </p:txBody>
      </p:sp>
    </p:spTree>
    <p:extLst>
      <p:ext uri="{BB962C8B-B14F-4D97-AF65-F5344CB8AC3E}">
        <p14:creationId xmlns:p14="http://schemas.microsoft.com/office/powerpoint/2010/main" val="1922461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99996DB-36B8-463A-96A5-920CA3985003}" type="datetimeFigureOut">
              <a:rPr kumimoji="1" lang="ja-JP" altLang="en-US" smtClean="0"/>
              <a:t>2017/8/30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B82245D-C4EB-4E77-AACF-1E32BE7B9A6F}" type="slidenum">
              <a:rPr kumimoji="1" lang="ja-JP" altLang="en-US" smtClean="0"/>
              <a:t>‹#›</a:t>
            </a:fld>
            <a:endParaRPr kumimoji="1" lang="ja-JP" altLang="en-US"/>
          </a:p>
        </p:txBody>
      </p:sp>
    </p:spTree>
    <p:extLst>
      <p:ext uri="{BB962C8B-B14F-4D97-AF65-F5344CB8AC3E}">
        <p14:creationId xmlns:p14="http://schemas.microsoft.com/office/powerpoint/2010/main" val="488645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99996DB-36B8-463A-96A5-920CA3985003}" type="datetimeFigureOut">
              <a:rPr kumimoji="1" lang="ja-JP" altLang="en-US" smtClean="0"/>
              <a:t>2017/8/30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B82245D-C4EB-4E77-AACF-1E32BE7B9A6F}" type="slidenum">
              <a:rPr kumimoji="1" lang="ja-JP" altLang="en-US" smtClean="0"/>
              <a:t>‹#›</a:t>
            </a:fld>
            <a:endParaRPr kumimoji="1" lang="ja-JP" altLang="en-US"/>
          </a:p>
        </p:txBody>
      </p:sp>
    </p:spTree>
    <p:extLst>
      <p:ext uri="{BB962C8B-B14F-4D97-AF65-F5344CB8AC3E}">
        <p14:creationId xmlns:p14="http://schemas.microsoft.com/office/powerpoint/2010/main" val="3092959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996DB-36B8-463A-96A5-920CA3985003}" type="datetimeFigureOut">
              <a:rPr kumimoji="1" lang="ja-JP" altLang="en-US" smtClean="0"/>
              <a:t>2017/8/30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82245D-C4EB-4E77-AACF-1E32BE7B9A6F}" type="slidenum">
              <a:rPr kumimoji="1" lang="ja-JP" altLang="en-US" smtClean="0"/>
              <a:t>‹#›</a:t>
            </a:fld>
            <a:endParaRPr kumimoji="1" lang="ja-JP" altLang="en-US"/>
          </a:p>
        </p:txBody>
      </p:sp>
    </p:spTree>
    <p:extLst>
      <p:ext uri="{BB962C8B-B14F-4D97-AF65-F5344CB8AC3E}">
        <p14:creationId xmlns:p14="http://schemas.microsoft.com/office/powerpoint/2010/main" val="2312571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ゲーム</a:t>
            </a:r>
            <a:r>
              <a:rPr lang="ja-JP" altLang="en-US" smtClean="0"/>
              <a:t>指南書</a:t>
            </a:r>
            <a:r>
              <a:rPr lang="en-US" altLang="ja-JP" smtClean="0"/>
              <a:t>SS1</a:t>
            </a:r>
            <a:endParaRPr kumimoji="1" lang="ja-JP" altLang="en-US" dirty="0"/>
          </a:p>
        </p:txBody>
      </p:sp>
      <p:sp>
        <p:nvSpPr>
          <p:cNvPr id="3" name="サブタイトル 2"/>
          <p:cNvSpPr>
            <a:spLocks noGrp="1"/>
          </p:cNvSpPr>
          <p:nvPr>
            <p:ph type="subTitle" idx="1"/>
          </p:nvPr>
        </p:nvSpPr>
        <p:spPr/>
        <p:txBody>
          <a:bodyPr/>
          <a:lstStyle/>
          <a:p>
            <a:r>
              <a:rPr lang="en-US" altLang="ja-JP" dirty="0" err="1" smtClean="0"/>
              <a:t>O</a:t>
            </a:r>
            <a:r>
              <a:rPr kumimoji="1" lang="en-US" altLang="ja-JP" dirty="0" err="1" smtClean="0"/>
              <a:t>riginalGame</a:t>
            </a:r>
            <a:r>
              <a:rPr kumimoji="1" lang="ja-JP" altLang="en-US" dirty="0" smtClean="0"/>
              <a:t>作成</a:t>
            </a:r>
            <a:endParaRPr kumimoji="1" lang="ja-JP" altLang="en-US" dirty="0"/>
          </a:p>
        </p:txBody>
      </p:sp>
    </p:spTree>
    <p:extLst>
      <p:ext uri="{BB962C8B-B14F-4D97-AF65-F5344CB8AC3E}">
        <p14:creationId xmlns:p14="http://schemas.microsoft.com/office/powerpoint/2010/main" val="3522826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65100" y="190500"/>
            <a:ext cx="11399274" cy="1754326"/>
          </a:xfrm>
          <a:prstGeom prst="rect">
            <a:avLst/>
          </a:prstGeom>
          <a:noFill/>
        </p:spPr>
        <p:txBody>
          <a:bodyPr wrap="none" rtlCol="0">
            <a:spAutoFit/>
          </a:bodyPr>
          <a:lstStyle/>
          <a:p>
            <a:r>
              <a:rPr kumimoji="1" lang="ja-JP" altLang="en-US" dirty="0" smtClean="0"/>
              <a:t>・</a:t>
            </a:r>
            <a:r>
              <a:rPr lang="en-US" altLang="ja-JP" dirty="0" smtClean="0"/>
              <a:t>S</a:t>
            </a:r>
            <a:r>
              <a:rPr kumimoji="1" lang="en-US" altLang="ja-JP" dirty="0" smtClean="0"/>
              <a:t>hooting</a:t>
            </a:r>
            <a:r>
              <a:rPr lang="en-US" altLang="ja-JP" dirty="0" smtClean="0"/>
              <a:t>/A</a:t>
            </a:r>
            <a:r>
              <a:rPr kumimoji="1" lang="en-US" altLang="ja-JP" dirty="0" smtClean="0"/>
              <a:t>ction</a:t>
            </a:r>
            <a:r>
              <a:rPr lang="en-US" altLang="ja-JP" dirty="0" smtClean="0"/>
              <a:t>/Puzzle</a:t>
            </a:r>
            <a:r>
              <a:rPr lang="ja-JP" altLang="en-US" dirty="0" smtClean="0"/>
              <a:t>と色々な</a:t>
            </a:r>
            <a:r>
              <a:rPr lang="en-US" altLang="ja-JP" dirty="0" smtClean="0"/>
              <a:t>Genre</a:t>
            </a:r>
            <a:r>
              <a:rPr lang="ja-JP" altLang="en-US" dirty="0" smtClean="0"/>
              <a:t>に</a:t>
            </a:r>
            <a:r>
              <a:rPr lang="en-US" altLang="ja-JP" dirty="0" smtClean="0"/>
              <a:t>Challenge</a:t>
            </a:r>
            <a:r>
              <a:rPr lang="ja-JP" altLang="en-US" dirty="0" smtClean="0"/>
              <a:t>してきました。</a:t>
            </a:r>
            <a:endParaRPr lang="en-US" altLang="ja-JP" dirty="0" smtClean="0"/>
          </a:p>
          <a:p>
            <a:r>
              <a:rPr kumimoji="1" lang="ja-JP" altLang="en-US" dirty="0"/>
              <a:t>　</a:t>
            </a:r>
            <a:r>
              <a:rPr kumimoji="1" lang="ja-JP" altLang="en-US" dirty="0" smtClean="0"/>
              <a:t>それでは、さっそく</a:t>
            </a:r>
            <a:r>
              <a:rPr lang="en-US" altLang="ja-JP" dirty="0" err="1" smtClean="0"/>
              <a:t>O</a:t>
            </a:r>
            <a:r>
              <a:rPr kumimoji="1" lang="en-US" altLang="ja-JP" dirty="0" err="1" smtClean="0"/>
              <a:t>riginalGame</a:t>
            </a:r>
            <a:r>
              <a:rPr kumimoji="1" lang="ja-JP" altLang="en-US" dirty="0" smtClean="0"/>
              <a:t>作成を行いましょう。と言っても思いのままに作成しても期間や技術的要因で破たん</a:t>
            </a:r>
            <a:endParaRPr kumimoji="1" lang="en-US" altLang="ja-JP" dirty="0" smtClean="0"/>
          </a:p>
          <a:p>
            <a:r>
              <a:rPr lang="ja-JP" altLang="en-US" dirty="0" smtClean="0"/>
              <a:t>する</a:t>
            </a:r>
            <a:r>
              <a:rPr lang="en-US" altLang="ja-JP" dirty="0" smtClean="0"/>
              <a:t>Risk</a:t>
            </a:r>
            <a:r>
              <a:rPr lang="ja-JP" altLang="en-US" dirty="0" smtClean="0"/>
              <a:t>があるので、開発</a:t>
            </a:r>
            <a:r>
              <a:rPr lang="en-US" altLang="ja-JP" dirty="0" smtClean="0"/>
              <a:t>Model</a:t>
            </a:r>
            <a:r>
              <a:rPr lang="ja-JP" altLang="en-US" dirty="0" smtClean="0"/>
              <a:t>を意識する必要があります。</a:t>
            </a:r>
            <a:endParaRPr lang="en-US" altLang="ja-JP" dirty="0" smtClean="0"/>
          </a:p>
          <a:p>
            <a:endParaRPr kumimoji="1" lang="en-US" altLang="ja-JP" dirty="0"/>
          </a:p>
          <a:p>
            <a:r>
              <a:rPr lang="ja-JP" altLang="en-US" dirty="0" smtClean="0"/>
              <a:t>・開発</a:t>
            </a:r>
            <a:r>
              <a:rPr lang="en-US" altLang="ja-JP" dirty="0" smtClean="0"/>
              <a:t>Model</a:t>
            </a:r>
            <a:r>
              <a:rPr lang="ja-JP" altLang="en-US" dirty="0" smtClean="0"/>
              <a:t>（</a:t>
            </a:r>
            <a:r>
              <a:rPr lang="en-US" altLang="ja-JP" dirty="0" err="1" smtClean="0"/>
              <a:t>WaterFallModel</a:t>
            </a:r>
            <a:r>
              <a:rPr lang="ja-JP" altLang="en-US" dirty="0" smtClean="0"/>
              <a:t>を意識した</a:t>
            </a:r>
            <a:r>
              <a:rPr lang="en-US" altLang="ja-JP" dirty="0" err="1" smtClean="0"/>
              <a:t>ProtoTypeModel</a:t>
            </a:r>
            <a:r>
              <a:rPr lang="ja-JP" altLang="en-US" dirty="0" smtClean="0"/>
              <a:t>）</a:t>
            </a:r>
            <a:endParaRPr lang="en-US" altLang="ja-JP" dirty="0" smtClean="0"/>
          </a:p>
          <a:p>
            <a:r>
              <a:rPr kumimoji="1" lang="en-US" altLang="ja-JP" dirty="0"/>
              <a:t> </a:t>
            </a:r>
            <a:r>
              <a:rPr kumimoji="1" lang="en-US" altLang="ja-JP" dirty="0" smtClean="0"/>
              <a:t> </a:t>
            </a:r>
            <a:r>
              <a:rPr lang="en-US" altLang="ja-JP" dirty="0" err="1" smtClean="0"/>
              <a:t>ActionGame</a:t>
            </a:r>
            <a:r>
              <a:rPr lang="ja-JP" altLang="en-US" dirty="0" smtClean="0"/>
              <a:t>の最後の章あたりにもありましたが、開発</a:t>
            </a:r>
            <a:r>
              <a:rPr lang="en-US" altLang="ja-JP" dirty="0" smtClean="0"/>
              <a:t>Model</a:t>
            </a:r>
            <a:r>
              <a:rPr lang="ja-JP" altLang="en-US" dirty="0" smtClean="0"/>
              <a:t>手順をやりましょう。</a:t>
            </a:r>
            <a:endParaRPr lang="en-US" altLang="ja-JP" dirty="0" smtClean="0"/>
          </a:p>
        </p:txBody>
      </p:sp>
      <p:sp>
        <p:nvSpPr>
          <p:cNvPr id="5" name="正方形/長方形 4"/>
          <p:cNvSpPr/>
          <p:nvPr/>
        </p:nvSpPr>
        <p:spPr>
          <a:xfrm>
            <a:off x="317500" y="2613354"/>
            <a:ext cx="1651000" cy="527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草案作り</a:t>
            </a:r>
            <a:endParaRPr kumimoji="1" lang="ja-JP" altLang="en-US" dirty="0"/>
          </a:p>
        </p:txBody>
      </p:sp>
      <p:sp>
        <p:nvSpPr>
          <p:cNvPr id="6" name="正方形/長方形 5"/>
          <p:cNvSpPr/>
          <p:nvPr/>
        </p:nvSpPr>
        <p:spPr>
          <a:xfrm>
            <a:off x="317500" y="3590065"/>
            <a:ext cx="2095500" cy="586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開発</a:t>
            </a:r>
            <a:r>
              <a:rPr lang="en-US" altLang="ja-JP" dirty="0" err="1" smtClean="0"/>
              <a:t>MatrixCheck</a:t>
            </a:r>
            <a:endParaRPr kumimoji="1" lang="ja-JP" altLang="en-US" dirty="0"/>
          </a:p>
        </p:txBody>
      </p:sp>
      <p:sp>
        <p:nvSpPr>
          <p:cNvPr id="7" name="正方形/長方形 6"/>
          <p:cNvSpPr/>
          <p:nvPr/>
        </p:nvSpPr>
        <p:spPr>
          <a:xfrm>
            <a:off x="317500" y="4609031"/>
            <a:ext cx="20955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開発</a:t>
            </a:r>
            <a:r>
              <a:rPr lang="en-US" altLang="ja-JP" dirty="0" smtClean="0"/>
              <a:t>P</a:t>
            </a:r>
            <a:r>
              <a:rPr kumimoji="1" lang="en-US" altLang="ja-JP" dirty="0" smtClean="0"/>
              <a:t>rocess</a:t>
            </a:r>
            <a:r>
              <a:rPr kumimoji="1" lang="ja-JP" altLang="en-US" dirty="0" smtClean="0"/>
              <a:t>を作る</a:t>
            </a:r>
            <a:endParaRPr kumimoji="1" lang="ja-JP" altLang="en-US" dirty="0"/>
          </a:p>
        </p:txBody>
      </p:sp>
      <p:sp>
        <p:nvSpPr>
          <p:cNvPr id="8" name="テキスト ボックス 7"/>
          <p:cNvSpPr txBox="1"/>
          <p:nvPr/>
        </p:nvSpPr>
        <p:spPr>
          <a:xfrm>
            <a:off x="2413000" y="2571461"/>
            <a:ext cx="5952270" cy="646331"/>
          </a:xfrm>
          <a:prstGeom prst="rect">
            <a:avLst/>
          </a:prstGeom>
          <a:noFill/>
        </p:spPr>
        <p:txBody>
          <a:bodyPr wrap="none" rtlCol="0">
            <a:spAutoFit/>
          </a:bodyPr>
          <a:lstStyle/>
          <a:p>
            <a:r>
              <a:rPr lang="ja-JP" altLang="en-US" dirty="0" smtClean="0"/>
              <a:t>簡単な</a:t>
            </a:r>
            <a:r>
              <a:rPr lang="en-US" altLang="ja-JP" dirty="0" smtClean="0"/>
              <a:t>Game</a:t>
            </a:r>
            <a:r>
              <a:rPr lang="ja-JP" altLang="en-US" dirty="0" smtClean="0"/>
              <a:t>の説明と</a:t>
            </a:r>
            <a:r>
              <a:rPr lang="en-US" altLang="ja-JP" dirty="0" smtClean="0"/>
              <a:t>Main</a:t>
            </a:r>
            <a:r>
              <a:rPr lang="ja-JP" altLang="en-US" dirty="0" smtClean="0"/>
              <a:t>となる画面の説明を紙にまとめる</a:t>
            </a:r>
            <a:endParaRPr lang="en-US" altLang="ja-JP" dirty="0" smtClean="0"/>
          </a:p>
          <a:p>
            <a:r>
              <a:rPr kumimoji="1" lang="ja-JP" altLang="en-US" dirty="0"/>
              <a:t>紙</a:t>
            </a:r>
            <a:r>
              <a:rPr kumimoji="1" lang="ja-JP" altLang="en-US" dirty="0" smtClean="0"/>
              <a:t>に書いてみて本当に作りたいモノか</a:t>
            </a:r>
            <a:r>
              <a:rPr lang="en-US" altLang="ja-JP" dirty="0"/>
              <a:t>C</a:t>
            </a:r>
            <a:r>
              <a:rPr kumimoji="1" lang="en-US" altLang="ja-JP" dirty="0" smtClean="0"/>
              <a:t>heck</a:t>
            </a:r>
            <a:endParaRPr kumimoji="1" lang="ja-JP" altLang="en-US" dirty="0"/>
          </a:p>
        </p:txBody>
      </p:sp>
      <p:sp>
        <p:nvSpPr>
          <p:cNvPr id="11" name="テキスト ボックス 10"/>
          <p:cNvSpPr txBox="1"/>
          <p:nvPr/>
        </p:nvSpPr>
        <p:spPr>
          <a:xfrm>
            <a:off x="617425" y="2202129"/>
            <a:ext cx="2295308" cy="369332"/>
          </a:xfrm>
          <a:prstGeom prst="rect">
            <a:avLst/>
          </a:prstGeom>
          <a:noFill/>
        </p:spPr>
        <p:txBody>
          <a:bodyPr wrap="none" rtlCol="0">
            <a:spAutoFit/>
          </a:bodyPr>
          <a:lstStyle/>
          <a:p>
            <a:r>
              <a:rPr kumimoji="1" lang="ja-JP" altLang="en-US" dirty="0" smtClean="0"/>
              <a:t>第</a:t>
            </a:r>
            <a:r>
              <a:rPr kumimoji="1" lang="en-US" altLang="ja-JP" dirty="0" smtClean="0"/>
              <a:t>1</a:t>
            </a:r>
            <a:r>
              <a:rPr lang="en-US" altLang="ja-JP" dirty="0" smtClean="0"/>
              <a:t>P</a:t>
            </a:r>
            <a:r>
              <a:rPr kumimoji="1" lang="en-US" altLang="ja-JP" dirty="0" smtClean="0"/>
              <a:t>rocess</a:t>
            </a:r>
            <a:r>
              <a:rPr kumimoji="1" lang="ja-JP" altLang="en-US" dirty="0" smtClean="0"/>
              <a:t>（プロセス）</a:t>
            </a:r>
            <a:endParaRPr kumimoji="1" lang="ja-JP" altLang="en-US" dirty="0"/>
          </a:p>
        </p:txBody>
      </p:sp>
      <p:sp>
        <p:nvSpPr>
          <p:cNvPr id="12" name="テキスト ボックス 11"/>
          <p:cNvSpPr txBox="1"/>
          <p:nvPr/>
        </p:nvSpPr>
        <p:spPr>
          <a:xfrm>
            <a:off x="2413000" y="3590065"/>
            <a:ext cx="5801588" cy="646331"/>
          </a:xfrm>
          <a:prstGeom prst="rect">
            <a:avLst/>
          </a:prstGeom>
          <a:noFill/>
        </p:spPr>
        <p:txBody>
          <a:bodyPr wrap="none" rtlCol="0">
            <a:spAutoFit/>
          </a:bodyPr>
          <a:lstStyle/>
          <a:p>
            <a:r>
              <a:rPr kumimoji="1" lang="ja-JP" altLang="en-US" dirty="0" smtClean="0"/>
              <a:t>草案内容が技術・期間的不可能なのかの見積もりを取る。</a:t>
            </a:r>
            <a:endParaRPr kumimoji="1" lang="en-US" altLang="ja-JP" dirty="0" smtClean="0"/>
          </a:p>
          <a:p>
            <a:r>
              <a:rPr lang="ja-JP" altLang="en-US" dirty="0"/>
              <a:t>不可能</a:t>
            </a:r>
            <a:r>
              <a:rPr lang="ja-JP" altLang="en-US" dirty="0" smtClean="0"/>
              <a:t>なら却下もしくは代案を考え草案に加える</a:t>
            </a:r>
            <a:endParaRPr kumimoji="1" lang="ja-JP" altLang="en-US" dirty="0"/>
          </a:p>
        </p:txBody>
      </p:sp>
      <p:cxnSp>
        <p:nvCxnSpPr>
          <p:cNvPr id="14" name="直線矢印コネクタ 13"/>
          <p:cNvCxnSpPr/>
          <p:nvPr/>
        </p:nvCxnSpPr>
        <p:spPr>
          <a:xfrm>
            <a:off x="904875" y="3140404"/>
            <a:ext cx="222250" cy="4496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6" idx="0"/>
            <a:endCxn id="5" idx="2"/>
          </p:cNvCxnSpPr>
          <p:nvPr/>
        </p:nvCxnSpPr>
        <p:spPr>
          <a:xfrm flipH="1" flipV="1">
            <a:off x="1143000" y="3140404"/>
            <a:ext cx="222250" cy="4496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a:off x="1238492" y="4176955"/>
            <a:ext cx="222250" cy="4496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2388326" y="4518700"/>
            <a:ext cx="6309741" cy="646331"/>
          </a:xfrm>
          <a:prstGeom prst="rect">
            <a:avLst/>
          </a:prstGeom>
          <a:noFill/>
        </p:spPr>
        <p:txBody>
          <a:bodyPr wrap="none" rtlCol="0">
            <a:spAutoFit/>
          </a:bodyPr>
          <a:lstStyle/>
          <a:p>
            <a:r>
              <a:rPr lang="en-US" altLang="ja-JP" dirty="0" err="1" smtClean="0"/>
              <a:t>ProtoType</a:t>
            </a:r>
            <a:r>
              <a:rPr kumimoji="1" lang="ja-JP" altLang="en-US" dirty="0" smtClean="0"/>
              <a:t>開発の工程手順を作る。</a:t>
            </a:r>
            <a:endParaRPr kumimoji="1" lang="en-US" altLang="ja-JP" dirty="0" smtClean="0"/>
          </a:p>
          <a:p>
            <a:r>
              <a:rPr kumimoji="1" lang="ja-JP" altLang="en-US" dirty="0" smtClean="0"/>
              <a:t>出来る限り細かくどのような順番で行うかを工程を箇条書きする</a:t>
            </a:r>
            <a:endParaRPr kumimoji="1" lang="ja-JP" altLang="en-US" dirty="0"/>
          </a:p>
        </p:txBody>
      </p:sp>
      <p:sp>
        <p:nvSpPr>
          <p:cNvPr id="26" name="正方形/長方形 25"/>
          <p:cNvSpPr/>
          <p:nvPr/>
        </p:nvSpPr>
        <p:spPr>
          <a:xfrm>
            <a:off x="254000" y="5568194"/>
            <a:ext cx="20955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P</a:t>
            </a:r>
            <a:r>
              <a:rPr kumimoji="1" lang="en-US" altLang="ja-JP" dirty="0" smtClean="0"/>
              <a:t>rototype</a:t>
            </a:r>
            <a:r>
              <a:rPr kumimoji="1" lang="ja-JP" altLang="en-US" dirty="0" smtClean="0"/>
              <a:t>開発</a:t>
            </a:r>
            <a:endParaRPr kumimoji="1" lang="ja-JP" altLang="en-US" dirty="0"/>
          </a:p>
        </p:txBody>
      </p:sp>
      <p:cxnSp>
        <p:nvCxnSpPr>
          <p:cNvPr id="27" name="直線矢印コネクタ 26"/>
          <p:cNvCxnSpPr/>
          <p:nvPr/>
        </p:nvCxnSpPr>
        <p:spPr>
          <a:xfrm>
            <a:off x="1174992" y="5136118"/>
            <a:ext cx="222250" cy="4496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H="1" flipV="1">
            <a:off x="1460742" y="5136118"/>
            <a:ext cx="176568" cy="432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2349500" y="5555414"/>
            <a:ext cx="5054204" cy="646331"/>
          </a:xfrm>
          <a:prstGeom prst="rect">
            <a:avLst/>
          </a:prstGeom>
          <a:noFill/>
        </p:spPr>
        <p:txBody>
          <a:bodyPr wrap="none" rtlCol="0">
            <a:spAutoFit/>
          </a:bodyPr>
          <a:lstStyle/>
          <a:p>
            <a:r>
              <a:rPr kumimoji="1" lang="ja-JP" altLang="en-US" dirty="0" smtClean="0"/>
              <a:t>仮の絵を置いて工程通りに</a:t>
            </a:r>
            <a:r>
              <a:rPr lang="en-US" altLang="ja-JP" dirty="0" err="1" smtClean="0"/>
              <a:t>P</a:t>
            </a:r>
            <a:r>
              <a:rPr kumimoji="1" lang="en-US" altLang="ja-JP" dirty="0" err="1" smtClean="0"/>
              <a:t>rotoType</a:t>
            </a:r>
            <a:r>
              <a:rPr kumimoji="1" lang="ja-JP" altLang="en-US" dirty="0" smtClean="0"/>
              <a:t>の開発を行う</a:t>
            </a:r>
            <a:endParaRPr kumimoji="1" lang="en-US" altLang="ja-JP" dirty="0" smtClean="0"/>
          </a:p>
          <a:p>
            <a:r>
              <a:rPr kumimoji="1" lang="ja-JP" altLang="en-US" dirty="0" smtClean="0"/>
              <a:t>開発の中で工程の変更を加えて良い</a:t>
            </a:r>
            <a:endParaRPr kumimoji="1" lang="ja-JP" altLang="en-US" dirty="0"/>
          </a:p>
        </p:txBody>
      </p:sp>
      <p:sp>
        <p:nvSpPr>
          <p:cNvPr id="31" name="テキスト ボックス 30"/>
          <p:cNvSpPr txBox="1"/>
          <p:nvPr/>
        </p:nvSpPr>
        <p:spPr>
          <a:xfrm>
            <a:off x="254000" y="6350000"/>
            <a:ext cx="8607613" cy="369332"/>
          </a:xfrm>
          <a:prstGeom prst="rect">
            <a:avLst/>
          </a:prstGeom>
          <a:noFill/>
        </p:spPr>
        <p:txBody>
          <a:bodyPr wrap="none" rtlCol="0">
            <a:spAutoFit/>
          </a:bodyPr>
          <a:lstStyle/>
          <a:p>
            <a:r>
              <a:rPr kumimoji="1" lang="ja-JP" altLang="en-US" dirty="0" smtClean="0"/>
              <a:t>第</a:t>
            </a:r>
            <a:r>
              <a:rPr kumimoji="1" lang="en-US" altLang="ja-JP" dirty="0" smtClean="0"/>
              <a:t>1</a:t>
            </a:r>
            <a:r>
              <a:rPr lang="en-US" altLang="ja-JP" dirty="0" smtClean="0"/>
              <a:t>P</a:t>
            </a:r>
            <a:r>
              <a:rPr kumimoji="1" lang="en-US" altLang="ja-JP" dirty="0" smtClean="0"/>
              <a:t>rocess</a:t>
            </a:r>
            <a:r>
              <a:rPr kumimoji="1" lang="ja-JP" altLang="en-US" dirty="0" smtClean="0"/>
              <a:t>の流れです。</a:t>
            </a:r>
            <a:r>
              <a:rPr lang="en-US" altLang="ja-JP" dirty="0" err="1" smtClean="0"/>
              <a:t>P</a:t>
            </a:r>
            <a:r>
              <a:rPr kumimoji="1" lang="en-US" altLang="ja-JP" dirty="0" err="1" smtClean="0"/>
              <a:t>rotoType</a:t>
            </a:r>
            <a:r>
              <a:rPr lang="ja-JP" altLang="en-US" dirty="0" smtClean="0"/>
              <a:t>の状態は第</a:t>
            </a:r>
            <a:r>
              <a:rPr lang="en-US" altLang="ja-JP" dirty="0" smtClean="0"/>
              <a:t>1Stage</a:t>
            </a:r>
            <a:r>
              <a:rPr lang="ja-JP" altLang="en-US" dirty="0" smtClean="0"/>
              <a:t>をある程度遊べるという</a:t>
            </a:r>
            <a:r>
              <a:rPr lang="en-US" altLang="ja-JP" dirty="0" smtClean="0"/>
              <a:t>line</a:t>
            </a:r>
            <a:r>
              <a:rPr lang="ja-JP" altLang="en-US" dirty="0" smtClean="0"/>
              <a:t>です。</a:t>
            </a:r>
            <a:endParaRPr kumimoji="1" lang="ja-JP" altLang="en-US" dirty="0"/>
          </a:p>
        </p:txBody>
      </p:sp>
    </p:spTree>
    <p:extLst>
      <p:ext uri="{BB962C8B-B14F-4D97-AF65-F5344CB8AC3E}">
        <p14:creationId xmlns:p14="http://schemas.microsoft.com/office/powerpoint/2010/main" val="2395988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65100" y="139700"/>
            <a:ext cx="2786340" cy="646331"/>
          </a:xfrm>
          <a:prstGeom prst="rect">
            <a:avLst/>
          </a:prstGeom>
          <a:noFill/>
        </p:spPr>
        <p:txBody>
          <a:bodyPr wrap="none" rtlCol="0">
            <a:spAutoFit/>
          </a:bodyPr>
          <a:lstStyle/>
          <a:p>
            <a:r>
              <a:rPr kumimoji="1" lang="ja-JP" altLang="en-US" dirty="0" smtClean="0"/>
              <a:t>・細かく見ていく「草案作り」</a:t>
            </a:r>
            <a:endParaRPr kumimoji="1" lang="en-US" altLang="ja-JP" dirty="0" smtClean="0"/>
          </a:p>
          <a:p>
            <a:r>
              <a:rPr lang="ja-JP" altLang="en-US" dirty="0"/>
              <a:t>　</a:t>
            </a:r>
            <a:endParaRPr lang="en-US" altLang="ja-JP" dirty="0" smtClean="0"/>
          </a:p>
        </p:txBody>
      </p:sp>
      <p:pic>
        <p:nvPicPr>
          <p:cNvPr id="1026" name="Picture 2" descr="http://xn--lck0a4d753sy7i2vholc.net/wp-content/uploads/2015/03/oosakaIR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8299" y="628468"/>
            <a:ext cx="5051425" cy="2696534"/>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p:nvSpPr>
        <p:spPr>
          <a:xfrm>
            <a:off x="368299" y="3325002"/>
            <a:ext cx="3890809" cy="276999"/>
          </a:xfrm>
          <a:prstGeom prst="rect">
            <a:avLst/>
          </a:prstGeom>
        </p:spPr>
        <p:txBody>
          <a:bodyPr wrap="none">
            <a:spAutoFit/>
          </a:bodyPr>
          <a:lstStyle/>
          <a:p>
            <a:r>
              <a:rPr lang="ja-JP" altLang="en-US" sz="1200" dirty="0"/>
              <a:t>大阪における統合型</a:t>
            </a:r>
            <a:r>
              <a:rPr lang="ja-JP" altLang="en-US" sz="1200" dirty="0" smtClean="0"/>
              <a:t>リゾート：スマート</a:t>
            </a:r>
            <a:r>
              <a:rPr lang="en-US" altLang="ja-JP" sz="1200" dirty="0" smtClean="0"/>
              <a:t>IR</a:t>
            </a:r>
            <a:r>
              <a:rPr lang="ja-JP" altLang="en-US" sz="1200" dirty="0" smtClean="0"/>
              <a:t>シティ完成予定図</a:t>
            </a:r>
            <a:endParaRPr lang="ja-JP" altLang="en-US" sz="1200" dirty="0"/>
          </a:p>
        </p:txBody>
      </p:sp>
      <p:sp>
        <p:nvSpPr>
          <p:cNvPr id="11" name="正方形/長方形 10"/>
          <p:cNvSpPr/>
          <p:nvPr/>
        </p:nvSpPr>
        <p:spPr>
          <a:xfrm>
            <a:off x="5622923" y="628468"/>
            <a:ext cx="6096000" cy="1477328"/>
          </a:xfrm>
          <a:prstGeom prst="rect">
            <a:avLst/>
          </a:prstGeom>
        </p:spPr>
        <p:txBody>
          <a:bodyPr>
            <a:spAutoFit/>
          </a:bodyPr>
          <a:lstStyle/>
          <a:p>
            <a:r>
              <a:rPr lang="ja-JP" altLang="en-US" dirty="0" smtClean="0"/>
              <a:t>草案は分かりやすく言うと「完成予定図」です。完成予定図とは左図のような感じです。具体的な数値などはいりません。あくまで作り上げるモノはこのような感じですと分かればいいです。</a:t>
            </a:r>
            <a:endParaRPr lang="en-US" altLang="ja-JP" dirty="0" smtClean="0"/>
          </a:p>
          <a:p>
            <a:r>
              <a:rPr lang="ja-JP" altLang="en-US" dirty="0" smtClean="0"/>
              <a:t>それでは、</a:t>
            </a:r>
            <a:r>
              <a:rPr lang="en-US" altLang="ja-JP" dirty="0" smtClean="0"/>
              <a:t>Game</a:t>
            </a:r>
            <a:r>
              <a:rPr lang="ja-JP" altLang="en-US" dirty="0" smtClean="0"/>
              <a:t>ではどのようにすれば良いでしょうか？</a:t>
            </a:r>
            <a:endParaRPr lang="en-US" altLang="ja-JP" dirty="0" smtClean="0"/>
          </a:p>
        </p:txBody>
      </p:sp>
      <p:sp>
        <p:nvSpPr>
          <p:cNvPr id="12" name="正方形/長方形 11"/>
          <p:cNvSpPr/>
          <p:nvPr/>
        </p:nvSpPr>
        <p:spPr>
          <a:xfrm>
            <a:off x="457200" y="3957237"/>
            <a:ext cx="4962524" cy="2468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世界観　　　　　　　　　ゲーム性</a:t>
            </a:r>
            <a:endParaRPr kumimoji="1" lang="en-US" altLang="ja-JP" dirty="0" smtClean="0"/>
          </a:p>
          <a:p>
            <a:pPr algn="ctr"/>
            <a:r>
              <a:rPr lang="ja-JP" altLang="en-US" dirty="0" smtClean="0"/>
              <a:t>（○○ごっこ）　　</a:t>
            </a:r>
            <a:r>
              <a:rPr lang="en-US" altLang="ja-JP" dirty="0" smtClean="0"/>
              <a:t>×</a:t>
            </a:r>
            <a:r>
              <a:rPr lang="ja-JP" altLang="en-US" dirty="0" smtClean="0"/>
              <a:t>　　遊びのルール</a:t>
            </a:r>
            <a:endParaRPr lang="en-US" altLang="ja-JP" dirty="0" smtClean="0"/>
          </a:p>
          <a:p>
            <a:pPr algn="ctr"/>
            <a:endParaRPr kumimoji="1" lang="en-US" altLang="ja-JP" dirty="0"/>
          </a:p>
          <a:p>
            <a:pPr algn="ctr"/>
            <a:r>
              <a:rPr lang="ja-JP" altLang="en-US" dirty="0" smtClean="0"/>
              <a:t>＋</a:t>
            </a:r>
            <a:endParaRPr lang="en-US" altLang="ja-JP" dirty="0" smtClean="0"/>
          </a:p>
          <a:p>
            <a:pPr algn="ctr"/>
            <a:r>
              <a:rPr lang="ja-JP" altLang="en-US" dirty="0" smtClean="0"/>
              <a:t>ここが面白いと言うポイント！</a:t>
            </a:r>
            <a:endParaRPr lang="en-US" altLang="ja-JP" dirty="0" smtClean="0"/>
          </a:p>
          <a:p>
            <a:pPr algn="ctr"/>
            <a:endParaRPr kumimoji="1" lang="ja-JP" altLang="en-US" dirty="0"/>
          </a:p>
        </p:txBody>
      </p:sp>
      <p:sp>
        <p:nvSpPr>
          <p:cNvPr id="15" name="テキスト ボックス 14"/>
          <p:cNvSpPr txBox="1"/>
          <p:nvPr/>
        </p:nvSpPr>
        <p:spPr>
          <a:xfrm>
            <a:off x="5753100" y="4064000"/>
            <a:ext cx="5452134" cy="646331"/>
          </a:xfrm>
          <a:prstGeom prst="rect">
            <a:avLst/>
          </a:prstGeom>
          <a:noFill/>
        </p:spPr>
        <p:txBody>
          <a:bodyPr wrap="none" rtlCol="0">
            <a:spAutoFit/>
          </a:bodyPr>
          <a:lstStyle/>
          <a:p>
            <a:r>
              <a:rPr kumimoji="1" lang="en-US" altLang="ja-JP" dirty="0" smtClean="0"/>
              <a:t>Game</a:t>
            </a:r>
            <a:r>
              <a:rPr kumimoji="1" lang="ja-JP" altLang="en-US" dirty="0" smtClean="0"/>
              <a:t>では図のようなモノが完成予想図に入れる。</a:t>
            </a:r>
            <a:endParaRPr kumimoji="1" lang="en-US" altLang="ja-JP" dirty="0" smtClean="0"/>
          </a:p>
          <a:p>
            <a:r>
              <a:rPr kumimoji="1" lang="ja-JP" altLang="en-US" dirty="0" smtClean="0"/>
              <a:t>図や絵を含めて図に書かれてる部分を表現しましょう。</a:t>
            </a:r>
            <a:endParaRPr kumimoji="1" lang="ja-JP" altLang="en-US" dirty="0"/>
          </a:p>
        </p:txBody>
      </p:sp>
    </p:spTree>
    <p:extLst>
      <p:ext uri="{BB962C8B-B14F-4D97-AF65-F5344CB8AC3E}">
        <p14:creationId xmlns:p14="http://schemas.microsoft.com/office/powerpoint/2010/main" val="3642189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オブジェクト 3"/>
          <p:cNvGraphicFramePr>
            <a:graphicFrameLocks noChangeAspect="1"/>
          </p:cNvGraphicFramePr>
          <p:nvPr>
            <p:extLst>
              <p:ext uri="{D42A27DB-BD31-4B8C-83A1-F6EECF244321}">
                <p14:modId xmlns:p14="http://schemas.microsoft.com/office/powerpoint/2010/main" val="3427454296"/>
              </p:ext>
            </p:extLst>
          </p:nvPr>
        </p:nvGraphicFramePr>
        <p:xfrm>
          <a:off x="165100" y="617501"/>
          <a:ext cx="6184900" cy="4370828"/>
        </p:xfrm>
        <a:graphic>
          <a:graphicData uri="http://schemas.openxmlformats.org/presentationml/2006/ole">
            <mc:AlternateContent xmlns:mc="http://schemas.openxmlformats.org/markup-compatibility/2006">
              <mc:Choice xmlns:v="urn:schemas-microsoft-com:vml" Requires="v">
                <p:oleObj spid="_x0000_s2065" name="Acrobat Document" r:id="rId3" imgW="8020016" imgH="5667355" progId="AcroExch.Document.11">
                  <p:embed/>
                </p:oleObj>
              </mc:Choice>
              <mc:Fallback>
                <p:oleObj name="Acrobat Document" r:id="rId3" imgW="8020016" imgH="5667355" progId="AcroExch.Document.11">
                  <p:embed/>
                  <p:pic>
                    <p:nvPicPr>
                      <p:cNvPr id="0" name=""/>
                      <p:cNvPicPr/>
                      <p:nvPr/>
                    </p:nvPicPr>
                    <p:blipFill>
                      <a:blip r:embed="rId4"/>
                      <a:stretch>
                        <a:fillRect/>
                      </a:stretch>
                    </p:blipFill>
                    <p:spPr>
                      <a:xfrm>
                        <a:off x="165100" y="617501"/>
                        <a:ext cx="6184900" cy="4370828"/>
                      </a:xfrm>
                      <a:prstGeom prst="rect">
                        <a:avLst/>
                      </a:prstGeom>
                      <a:ln>
                        <a:solidFill>
                          <a:schemeClr val="tx1"/>
                        </a:solidFill>
                      </a:ln>
                    </p:spPr>
                  </p:pic>
                </p:oleObj>
              </mc:Fallback>
            </mc:AlternateContent>
          </a:graphicData>
        </a:graphic>
      </p:graphicFrame>
      <p:sp>
        <p:nvSpPr>
          <p:cNvPr id="5" name="テキスト ボックス 4"/>
          <p:cNvSpPr txBox="1"/>
          <p:nvPr/>
        </p:nvSpPr>
        <p:spPr>
          <a:xfrm>
            <a:off x="165100" y="152400"/>
            <a:ext cx="2013693" cy="369332"/>
          </a:xfrm>
          <a:prstGeom prst="rect">
            <a:avLst/>
          </a:prstGeom>
          <a:noFill/>
        </p:spPr>
        <p:txBody>
          <a:bodyPr wrap="none" rtlCol="0">
            <a:spAutoFit/>
          </a:bodyPr>
          <a:lstStyle/>
          <a:p>
            <a:r>
              <a:rPr kumimoji="1" lang="ja-JP" altLang="en-US" dirty="0" smtClean="0"/>
              <a:t>・</a:t>
            </a:r>
            <a:r>
              <a:rPr lang="en-US" altLang="ja-JP" dirty="0" smtClean="0"/>
              <a:t>HP</a:t>
            </a:r>
            <a:r>
              <a:rPr lang="ja-JP" altLang="en-US" dirty="0" smtClean="0"/>
              <a:t>から持ってきた</a:t>
            </a:r>
            <a:endParaRPr kumimoji="1" lang="ja-JP" altLang="en-US" dirty="0"/>
          </a:p>
        </p:txBody>
      </p:sp>
      <p:sp>
        <p:nvSpPr>
          <p:cNvPr id="6" name="正方形/長方形 5"/>
          <p:cNvSpPr/>
          <p:nvPr/>
        </p:nvSpPr>
        <p:spPr>
          <a:xfrm>
            <a:off x="6491211" y="1809932"/>
            <a:ext cx="5835893" cy="369332"/>
          </a:xfrm>
          <a:prstGeom prst="rect">
            <a:avLst/>
          </a:prstGeom>
        </p:spPr>
        <p:txBody>
          <a:bodyPr wrap="none">
            <a:spAutoFit/>
          </a:bodyPr>
          <a:lstStyle/>
          <a:p>
            <a:r>
              <a:rPr lang="ja-JP" altLang="en-US" dirty="0" smtClean="0"/>
              <a:t>https://www.opencu.com/2014/10/kyoto-story-reports01/</a:t>
            </a:r>
            <a:endParaRPr lang="ja-JP" altLang="en-US" dirty="0"/>
          </a:p>
        </p:txBody>
      </p:sp>
      <p:sp>
        <p:nvSpPr>
          <p:cNvPr id="7" name="テキスト ボックス 6"/>
          <p:cNvSpPr txBox="1"/>
          <p:nvPr/>
        </p:nvSpPr>
        <p:spPr>
          <a:xfrm>
            <a:off x="6491211" y="1163601"/>
            <a:ext cx="5229317" cy="646331"/>
          </a:xfrm>
          <a:prstGeom prst="rect">
            <a:avLst/>
          </a:prstGeom>
          <a:noFill/>
        </p:spPr>
        <p:txBody>
          <a:bodyPr wrap="none" rtlCol="0">
            <a:spAutoFit/>
          </a:bodyPr>
          <a:lstStyle/>
          <a:p>
            <a:r>
              <a:rPr kumimoji="1" lang="ja-JP" altLang="en-US" dirty="0" smtClean="0"/>
              <a:t>手書きで作りたいモノを草案として描いてみましょう。</a:t>
            </a:r>
            <a:endParaRPr kumimoji="1" lang="en-US" altLang="ja-JP" dirty="0" smtClean="0"/>
          </a:p>
          <a:p>
            <a:r>
              <a:rPr kumimoji="1" lang="ja-JP" altLang="en-US" dirty="0" smtClean="0"/>
              <a:t>印刷して使ってください。</a:t>
            </a:r>
            <a:endParaRPr kumimoji="1" lang="ja-JP" altLang="en-US" dirty="0"/>
          </a:p>
        </p:txBody>
      </p:sp>
    </p:spTree>
    <p:extLst>
      <p:ext uri="{BB962C8B-B14F-4D97-AF65-F5344CB8AC3E}">
        <p14:creationId xmlns:p14="http://schemas.microsoft.com/office/powerpoint/2010/main" val="320845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14300" y="88900"/>
            <a:ext cx="12045285" cy="923330"/>
          </a:xfrm>
          <a:prstGeom prst="rect">
            <a:avLst/>
          </a:prstGeom>
          <a:noFill/>
        </p:spPr>
        <p:txBody>
          <a:bodyPr wrap="none" rtlCol="0">
            <a:spAutoFit/>
          </a:bodyPr>
          <a:lstStyle/>
          <a:p>
            <a:r>
              <a:rPr kumimoji="1" lang="ja-JP" altLang="en-US" dirty="0" smtClean="0"/>
              <a:t>・開発</a:t>
            </a:r>
            <a:r>
              <a:rPr lang="en-US" altLang="ja-JP" dirty="0" smtClean="0"/>
              <a:t>M</a:t>
            </a:r>
            <a:r>
              <a:rPr kumimoji="1" lang="en-US" altLang="ja-JP" dirty="0" smtClean="0"/>
              <a:t>atrix</a:t>
            </a:r>
            <a:r>
              <a:rPr kumimoji="1" lang="ja-JP" altLang="en-US" dirty="0" smtClean="0"/>
              <a:t>で開発可能かどうかの見積もりを出す</a:t>
            </a:r>
            <a:endParaRPr kumimoji="1" lang="en-US" altLang="ja-JP" dirty="0" smtClean="0"/>
          </a:p>
          <a:p>
            <a:r>
              <a:rPr lang="ja-JP" altLang="en-US" dirty="0"/>
              <a:t>　</a:t>
            </a:r>
            <a:r>
              <a:rPr lang="ja-JP" altLang="en-US" dirty="0" smtClean="0"/>
              <a:t>せっかく面白い草案が完成しても、</a:t>
            </a:r>
            <a:r>
              <a:rPr lang="en-US" altLang="ja-JP" dirty="0" smtClean="0"/>
              <a:t>Game</a:t>
            </a:r>
            <a:r>
              <a:rPr lang="ja-JP" altLang="en-US" dirty="0" smtClean="0"/>
              <a:t>として完成しなげれば</a:t>
            </a:r>
            <a:r>
              <a:rPr lang="ja-JP" altLang="en-US" dirty="0"/>
              <a:t>意味</a:t>
            </a:r>
            <a:r>
              <a:rPr lang="ja-JP" altLang="en-US" dirty="0" smtClean="0"/>
              <a:t>がありません。完成できるどうか期間的・技術的に見て</a:t>
            </a:r>
            <a:endParaRPr lang="en-US" altLang="ja-JP" dirty="0" smtClean="0"/>
          </a:p>
          <a:p>
            <a:r>
              <a:rPr lang="ja-JP" altLang="en-US" dirty="0" smtClean="0"/>
              <a:t>見積</a:t>
            </a:r>
            <a:r>
              <a:rPr lang="ja-JP" altLang="en-US" dirty="0"/>
              <a:t>もり</a:t>
            </a:r>
            <a:r>
              <a:rPr kumimoji="1" lang="ja-JP" altLang="en-US" dirty="0" smtClean="0"/>
              <a:t>を出しましょう。</a:t>
            </a:r>
            <a:r>
              <a:rPr lang="ja-JP" altLang="en-US" dirty="0"/>
              <a:t>開発</a:t>
            </a:r>
            <a:r>
              <a:rPr lang="en-US" altLang="ja-JP" dirty="0" smtClean="0"/>
              <a:t>Matrix</a:t>
            </a:r>
            <a:r>
              <a:rPr lang="ja-JP" altLang="en-US" dirty="0" smtClean="0"/>
              <a:t>は</a:t>
            </a:r>
            <a:r>
              <a:rPr lang="en-US" altLang="ja-JP" dirty="0" err="1"/>
              <a:t>A</a:t>
            </a:r>
            <a:r>
              <a:rPr lang="en-US" altLang="ja-JP" dirty="0" err="1" smtClean="0"/>
              <a:t>ctionGame</a:t>
            </a:r>
            <a:r>
              <a:rPr lang="ja-JP" altLang="en-US" dirty="0" smtClean="0"/>
              <a:t>の指南書にありましたね。以下のモノです。</a:t>
            </a:r>
            <a:endParaRPr kumimoji="1" lang="ja-JP" altLang="en-US" dirty="0"/>
          </a:p>
        </p:txBody>
      </p:sp>
      <p:sp>
        <p:nvSpPr>
          <p:cNvPr id="6" name="テキスト ボックス 5"/>
          <p:cNvSpPr txBox="1"/>
          <p:nvPr/>
        </p:nvSpPr>
        <p:spPr>
          <a:xfrm>
            <a:off x="191468" y="5156200"/>
            <a:ext cx="11509433" cy="646331"/>
          </a:xfrm>
          <a:prstGeom prst="rect">
            <a:avLst/>
          </a:prstGeom>
          <a:noFill/>
        </p:spPr>
        <p:txBody>
          <a:bodyPr wrap="none" rtlCol="0">
            <a:spAutoFit/>
          </a:bodyPr>
          <a:lstStyle/>
          <a:p>
            <a:r>
              <a:rPr kumimoji="1" lang="ja-JP" altLang="en-US" dirty="0" smtClean="0"/>
              <a:t>草案の内容を</a:t>
            </a:r>
            <a:r>
              <a:rPr lang="en-US" altLang="ja-JP" dirty="0"/>
              <a:t>P</a:t>
            </a:r>
            <a:r>
              <a:rPr kumimoji="1" lang="en-US" altLang="ja-JP" dirty="0" smtClean="0"/>
              <a:t>rogram</a:t>
            </a:r>
            <a:r>
              <a:rPr kumimoji="1" lang="ja-JP" altLang="en-US" dirty="0" smtClean="0"/>
              <a:t>的に作れるかどうかをはっきりしましょう。無理な内容・要素があれば代案や却下を出してすぐに</a:t>
            </a:r>
            <a:endParaRPr kumimoji="1" lang="en-US" altLang="ja-JP" dirty="0" smtClean="0"/>
          </a:p>
          <a:p>
            <a:r>
              <a:rPr lang="ja-JP" altLang="en-US" dirty="0" smtClean="0"/>
              <a:t>草案に</a:t>
            </a:r>
            <a:r>
              <a:rPr kumimoji="1" lang="ja-JP" altLang="en-US" dirty="0" smtClean="0"/>
              <a:t>加えましょう。そのために、草案にある内容を要素で分解して箇条書きすると良いでしょう。</a:t>
            </a:r>
            <a:endParaRPr kumimoji="1" lang="en-US" altLang="ja-JP" dirty="0" smtClean="0"/>
          </a:p>
        </p:txBody>
      </p:sp>
      <p:grpSp>
        <p:nvGrpSpPr>
          <p:cNvPr id="11" name="グループ化 10"/>
          <p:cNvGrpSpPr/>
          <p:nvPr/>
        </p:nvGrpSpPr>
        <p:grpSpPr>
          <a:xfrm>
            <a:off x="446087" y="1114504"/>
            <a:ext cx="11040154" cy="3825796"/>
            <a:chOff x="446087" y="1114504"/>
            <a:chExt cx="11040154" cy="3825796"/>
          </a:xfrm>
        </p:grpSpPr>
        <p:pic>
          <p:nvPicPr>
            <p:cNvPr id="5" name="図 4"/>
            <p:cNvPicPr>
              <a:picLocks noChangeAspect="1"/>
            </p:cNvPicPr>
            <p:nvPr/>
          </p:nvPicPr>
          <p:blipFill>
            <a:blip r:embed="rId2"/>
            <a:stretch>
              <a:fillRect/>
            </a:stretch>
          </p:blipFill>
          <p:spPr>
            <a:xfrm>
              <a:off x="446087" y="1114504"/>
              <a:ext cx="11040154" cy="3825796"/>
            </a:xfrm>
            <a:prstGeom prst="rect">
              <a:avLst/>
            </a:prstGeom>
          </p:spPr>
        </p:pic>
        <p:sp>
          <p:nvSpPr>
            <p:cNvPr id="8" name="テキスト ボックス 7"/>
            <p:cNvSpPr txBox="1"/>
            <p:nvPr/>
          </p:nvSpPr>
          <p:spPr>
            <a:xfrm>
              <a:off x="5422899" y="2976602"/>
              <a:ext cx="2908301" cy="646331"/>
            </a:xfrm>
            <a:prstGeom prst="rect">
              <a:avLst/>
            </a:prstGeom>
            <a:solidFill>
              <a:schemeClr val="bg1"/>
            </a:solidFill>
            <a:ln>
              <a:noFill/>
            </a:ln>
          </p:spPr>
          <p:txBody>
            <a:bodyPr wrap="square" rtlCol="0">
              <a:spAutoFit/>
            </a:bodyPr>
            <a:lstStyle/>
            <a:p>
              <a:r>
                <a:rPr kumimoji="1" lang="ja-JP" altLang="en-US" sz="1200" dirty="0" smtClean="0"/>
                <a:t>・優先度を下げる場合は、その内容を切り離し</a:t>
              </a:r>
              <a:r>
                <a:rPr lang="ja-JP" altLang="en-US" sz="1200" dirty="0" smtClean="0"/>
                <a:t>可能を維持してゆとりある時間で挑戦する</a:t>
              </a:r>
              <a:endParaRPr kumimoji="1" lang="ja-JP" altLang="en-US" sz="1200" dirty="0"/>
            </a:p>
          </p:txBody>
        </p:sp>
        <p:sp>
          <p:nvSpPr>
            <p:cNvPr id="9" name="テキスト ボックス 8"/>
            <p:cNvSpPr txBox="1"/>
            <p:nvPr/>
          </p:nvSpPr>
          <p:spPr>
            <a:xfrm>
              <a:off x="8479970" y="2773749"/>
              <a:ext cx="2908301" cy="646331"/>
            </a:xfrm>
            <a:prstGeom prst="rect">
              <a:avLst/>
            </a:prstGeom>
            <a:solidFill>
              <a:schemeClr val="bg1"/>
            </a:solidFill>
            <a:ln>
              <a:noFill/>
            </a:ln>
          </p:spPr>
          <p:txBody>
            <a:bodyPr wrap="square" rtlCol="0">
              <a:spAutoFit/>
            </a:bodyPr>
            <a:lstStyle/>
            <a:p>
              <a:r>
                <a:rPr kumimoji="1" lang="ja-JP" altLang="en-US" sz="1200" dirty="0" smtClean="0"/>
                <a:t>・優先度を下げる場合は、その内容を切り離し</a:t>
              </a:r>
              <a:r>
                <a:rPr lang="ja-JP" altLang="en-US" sz="1200" dirty="0" smtClean="0"/>
                <a:t>可能を維持してゆとりある時間で挑戦する</a:t>
              </a:r>
              <a:endParaRPr kumimoji="1" lang="ja-JP" altLang="en-US" sz="1200" dirty="0"/>
            </a:p>
          </p:txBody>
        </p:sp>
        <p:sp>
          <p:nvSpPr>
            <p:cNvPr id="10" name="テキスト ボックス 9"/>
            <p:cNvSpPr txBox="1"/>
            <p:nvPr/>
          </p:nvSpPr>
          <p:spPr>
            <a:xfrm>
              <a:off x="2336799" y="3897531"/>
              <a:ext cx="2908301" cy="461665"/>
            </a:xfrm>
            <a:prstGeom prst="rect">
              <a:avLst/>
            </a:prstGeom>
            <a:solidFill>
              <a:schemeClr val="bg1"/>
            </a:solidFill>
            <a:ln>
              <a:noFill/>
            </a:ln>
          </p:spPr>
          <p:txBody>
            <a:bodyPr wrap="square" rtlCol="0">
              <a:spAutoFit/>
            </a:bodyPr>
            <a:lstStyle/>
            <a:p>
              <a:r>
                <a:rPr kumimoji="1" lang="ja-JP" altLang="en-US" sz="1200" dirty="0" smtClean="0"/>
                <a:t>・時間に余裕があったら後で作る</a:t>
              </a:r>
              <a:endParaRPr kumimoji="1" lang="en-US" altLang="ja-JP" sz="1200" dirty="0" smtClean="0"/>
            </a:p>
            <a:p>
              <a:endParaRPr kumimoji="1" lang="ja-JP" altLang="en-US" sz="1200" dirty="0"/>
            </a:p>
          </p:txBody>
        </p:sp>
      </p:grpSp>
    </p:spTree>
    <p:extLst>
      <p:ext uri="{BB962C8B-B14F-4D97-AF65-F5344CB8AC3E}">
        <p14:creationId xmlns:p14="http://schemas.microsoft.com/office/powerpoint/2010/main" val="619332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042079" cy="923330"/>
          </a:xfrm>
          <a:prstGeom prst="rect">
            <a:avLst/>
          </a:prstGeom>
          <a:noFill/>
        </p:spPr>
        <p:txBody>
          <a:bodyPr wrap="none" rtlCol="0">
            <a:spAutoFit/>
          </a:bodyPr>
          <a:lstStyle/>
          <a:p>
            <a:r>
              <a:rPr kumimoji="1" lang="ja-JP" altLang="en-US" dirty="0" smtClean="0"/>
              <a:t>・開発</a:t>
            </a:r>
            <a:r>
              <a:rPr lang="en-US" altLang="ja-JP" dirty="0" smtClean="0"/>
              <a:t>P</a:t>
            </a:r>
            <a:r>
              <a:rPr kumimoji="1" lang="en-US" altLang="ja-JP" dirty="0" smtClean="0"/>
              <a:t>rocess</a:t>
            </a:r>
            <a:r>
              <a:rPr kumimoji="1" lang="ja-JP" altLang="en-US" dirty="0" smtClean="0"/>
              <a:t>を作る</a:t>
            </a:r>
            <a:endParaRPr kumimoji="1" lang="en-US" altLang="ja-JP" dirty="0" smtClean="0"/>
          </a:p>
          <a:p>
            <a:r>
              <a:rPr lang="ja-JP" altLang="en-US" dirty="0"/>
              <a:t>　</a:t>
            </a:r>
            <a:r>
              <a:rPr lang="ja-JP" altLang="en-US" dirty="0" smtClean="0"/>
              <a:t>開発可能の見積もりが取れたら、開発の工程表を作りましょう。この工程表があることで、細かな期間設定と現在の自分の</a:t>
            </a:r>
            <a:endParaRPr lang="en-US" altLang="ja-JP" dirty="0" smtClean="0"/>
          </a:p>
          <a:p>
            <a:r>
              <a:rPr lang="ja-JP" altLang="en-US" dirty="0" smtClean="0"/>
              <a:t>状況が把握できます。とても重要な工程です。</a:t>
            </a:r>
            <a:endParaRPr lang="en-US" altLang="ja-JP" dirty="0" smtClean="0"/>
          </a:p>
        </p:txBody>
      </p:sp>
      <p:sp>
        <p:nvSpPr>
          <p:cNvPr id="2" name="テキスト ボックス 1"/>
          <p:cNvSpPr txBox="1"/>
          <p:nvPr/>
        </p:nvSpPr>
        <p:spPr>
          <a:xfrm>
            <a:off x="0" y="1397000"/>
            <a:ext cx="7027886" cy="646331"/>
          </a:xfrm>
          <a:prstGeom prst="rect">
            <a:avLst/>
          </a:prstGeom>
          <a:noFill/>
        </p:spPr>
        <p:txBody>
          <a:bodyPr wrap="none" rtlCol="0">
            <a:spAutoFit/>
          </a:bodyPr>
          <a:lstStyle/>
          <a:p>
            <a:r>
              <a:rPr kumimoji="1" lang="ja-JP" altLang="en-US" dirty="0" smtClean="0"/>
              <a:t>・開発を</a:t>
            </a:r>
            <a:r>
              <a:rPr lang="en-US" altLang="ja-JP" dirty="0"/>
              <a:t>O</a:t>
            </a:r>
            <a:r>
              <a:rPr kumimoji="1" lang="en-US" altLang="ja-JP" dirty="0" smtClean="0"/>
              <a:t>bject</a:t>
            </a:r>
            <a:r>
              <a:rPr lang="ja-JP" altLang="en-US" dirty="0" smtClean="0"/>
              <a:t>単位に分解し、さらに</a:t>
            </a:r>
            <a:r>
              <a:rPr lang="ja-JP" altLang="en-US" dirty="0"/>
              <a:t>要素</a:t>
            </a:r>
            <a:r>
              <a:rPr lang="ja-JP" altLang="en-US" dirty="0" smtClean="0"/>
              <a:t>単位に分解して</a:t>
            </a:r>
            <a:r>
              <a:rPr kumimoji="1" lang="ja-JP" altLang="en-US" dirty="0" smtClean="0"/>
              <a:t>工程を立てる</a:t>
            </a:r>
            <a:endParaRPr kumimoji="1" lang="en-US" altLang="ja-JP" dirty="0" smtClean="0"/>
          </a:p>
          <a:p>
            <a:r>
              <a:rPr lang="ja-JP" altLang="en-US" dirty="0" smtClean="0"/>
              <a:t>例：</a:t>
            </a:r>
            <a:r>
              <a:rPr lang="en-US" altLang="ja-JP" dirty="0" err="1" smtClean="0"/>
              <a:t>ActionGame</a:t>
            </a:r>
            <a:r>
              <a:rPr lang="ja-JP" altLang="en-US" dirty="0" smtClean="0"/>
              <a:t>を分解して</a:t>
            </a:r>
            <a:r>
              <a:rPr lang="en-US" altLang="ja-JP" dirty="0" smtClean="0"/>
              <a:t>task</a:t>
            </a:r>
            <a:r>
              <a:rPr lang="ja-JP" altLang="en-US" dirty="0" smtClean="0"/>
              <a:t>化します。（</a:t>
            </a:r>
            <a:r>
              <a:rPr lang="ja-JP" altLang="en-US" dirty="0"/>
              <a:t>仕事の</a:t>
            </a:r>
            <a:r>
              <a:rPr lang="ja-JP" altLang="en-US" dirty="0" smtClean="0"/>
              <a:t>最小分割化）</a:t>
            </a:r>
            <a:endParaRPr kumimoji="1" lang="ja-JP" altLang="en-US" dirty="0"/>
          </a:p>
        </p:txBody>
      </p:sp>
      <p:sp>
        <p:nvSpPr>
          <p:cNvPr id="3" name="正方形/長方形 2"/>
          <p:cNvSpPr/>
          <p:nvPr/>
        </p:nvSpPr>
        <p:spPr>
          <a:xfrm>
            <a:off x="428459" y="347445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Action</a:t>
            </a:r>
          </a:p>
          <a:p>
            <a:pPr algn="ctr"/>
            <a:r>
              <a:rPr lang="en-US" altLang="ja-JP" dirty="0" smtClean="0"/>
              <a:t>Game</a:t>
            </a:r>
            <a:endParaRPr kumimoji="1" lang="ja-JP" altLang="en-US" dirty="0"/>
          </a:p>
        </p:txBody>
      </p:sp>
      <p:cxnSp>
        <p:nvCxnSpPr>
          <p:cNvPr id="6" name="直線矢印コネクタ 5"/>
          <p:cNvCxnSpPr/>
          <p:nvPr/>
        </p:nvCxnSpPr>
        <p:spPr>
          <a:xfrm flipV="1">
            <a:off x="1609559" y="3931652"/>
            <a:ext cx="711200" cy="76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2536659" y="3352084"/>
            <a:ext cx="992579" cy="1754326"/>
          </a:xfrm>
          <a:prstGeom prst="rect">
            <a:avLst/>
          </a:prstGeom>
          <a:noFill/>
        </p:spPr>
        <p:txBody>
          <a:bodyPr wrap="none" rtlCol="0">
            <a:spAutoFit/>
          </a:bodyPr>
          <a:lstStyle/>
          <a:p>
            <a:r>
              <a:rPr kumimoji="1" lang="ja-JP" altLang="en-US" dirty="0" smtClean="0"/>
              <a:t>・主人公</a:t>
            </a:r>
            <a:endParaRPr kumimoji="1" lang="en-US" altLang="ja-JP" dirty="0" smtClean="0"/>
          </a:p>
          <a:p>
            <a:r>
              <a:rPr lang="ja-JP" altLang="en-US" dirty="0" smtClean="0"/>
              <a:t>・</a:t>
            </a:r>
            <a:r>
              <a:rPr lang="en-US" altLang="ja-JP" dirty="0" smtClean="0"/>
              <a:t>Block</a:t>
            </a:r>
            <a:endParaRPr lang="en-US" altLang="ja-JP" dirty="0"/>
          </a:p>
          <a:p>
            <a:r>
              <a:rPr kumimoji="1" lang="ja-JP" altLang="en-US" dirty="0" smtClean="0"/>
              <a:t>・</a:t>
            </a:r>
            <a:r>
              <a:rPr lang="en-US" altLang="ja-JP" dirty="0"/>
              <a:t>S</a:t>
            </a:r>
            <a:r>
              <a:rPr kumimoji="1" lang="en-US" altLang="ja-JP" dirty="0" smtClean="0"/>
              <a:t>tart</a:t>
            </a:r>
          </a:p>
          <a:p>
            <a:r>
              <a:rPr lang="ja-JP" altLang="en-US" dirty="0" smtClean="0"/>
              <a:t>・</a:t>
            </a:r>
            <a:r>
              <a:rPr lang="en-US" altLang="ja-JP" dirty="0" smtClean="0"/>
              <a:t>Goal</a:t>
            </a:r>
          </a:p>
          <a:p>
            <a:r>
              <a:rPr kumimoji="1" lang="ja-JP" altLang="en-US" dirty="0" smtClean="0"/>
              <a:t>・敵</a:t>
            </a:r>
            <a:endParaRPr kumimoji="1" lang="en-US" altLang="ja-JP" dirty="0" smtClean="0"/>
          </a:p>
          <a:p>
            <a:r>
              <a:rPr lang="ja-JP" altLang="en-US" dirty="0" smtClean="0"/>
              <a:t>・背景</a:t>
            </a:r>
            <a:endParaRPr kumimoji="1" lang="ja-JP" altLang="en-US" dirty="0"/>
          </a:p>
        </p:txBody>
      </p:sp>
      <p:sp>
        <p:nvSpPr>
          <p:cNvPr id="8" name="テキスト ボックス 7"/>
          <p:cNvSpPr txBox="1"/>
          <p:nvPr/>
        </p:nvSpPr>
        <p:spPr>
          <a:xfrm>
            <a:off x="2400403" y="2901505"/>
            <a:ext cx="1265090" cy="369332"/>
          </a:xfrm>
          <a:prstGeom prst="rect">
            <a:avLst/>
          </a:prstGeom>
          <a:noFill/>
        </p:spPr>
        <p:txBody>
          <a:bodyPr wrap="none" rtlCol="0">
            <a:spAutoFit/>
          </a:bodyPr>
          <a:lstStyle/>
          <a:p>
            <a:r>
              <a:rPr lang="en-US" altLang="ja-JP" dirty="0" smtClean="0"/>
              <a:t>O</a:t>
            </a:r>
            <a:r>
              <a:rPr kumimoji="1" lang="en-US" altLang="ja-JP" dirty="0" smtClean="0"/>
              <a:t>bject</a:t>
            </a:r>
            <a:r>
              <a:rPr kumimoji="1" lang="ja-JP" altLang="en-US" dirty="0" smtClean="0"/>
              <a:t>単位</a:t>
            </a:r>
            <a:endParaRPr kumimoji="1" lang="ja-JP" altLang="en-US" dirty="0"/>
          </a:p>
        </p:txBody>
      </p:sp>
      <p:cxnSp>
        <p:nvCxnSpPr>
          <p:cNvPr id="11" name="直線矢印コネクタ 10"/>
          <p:cNvCxnSpPr/>
          <p:nvPr/>
        </p:nvCxnSpPr>
        <p:spPr>
          <a:xfrm flipV="1">
            <a:off x="3712418" y="2784074"/>
            <a:ext cx="1478541" cy="7440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3382218" y="3858284"/>
            <a:ext cx="1808741" cy="73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144304" y="2632235"/>
            <a:ext cx="801823" cy="923330"/>
          </a:xfrm>
          <a:prstGeom prst="rect">
            <a:avLst/>
          </a:prstGeom>
          <a:noFill/>
        </p:spPr>
        <p:txBody>
          <a:bodyPr wrap="none" rtlCol="0">
            <a:spAutoFit/>
          </a:bodyPr>
          <a:lstStyle/>
          <a:p>
            <a:r>
              <a:rPr kumimoji="1" lang="ja-JP" altLang="en-US" dirty="0" smtClean="0"/>
              <a:t>・歩く</a:t>
            </a:r>
            <a:endParaRPr kumimoji="1" lang="en-US" altLang="ja-JP" dirty="0" smtClean="0"/>
          </a:p>
          <a:p>
            <a:r>
              <a:rPr lang="ja-JP" altLang="en-US" dirty="0" smtClean="0"/>
              <a:t>・走る</a:t>
            </a:r>
            <a:endParaRPr lang="en-US" altLang="ja-JP" dirty="0" smtClean="0"/>
          </a:p>
          <a:p>
            <a:r>
              <a:rPr kumimoji="1" lang="ja-JP" altLang="en-US" dirty="0" smtClean="0"/>
              <a:t>・</a:t>
            </a:r>
            <a:r>
              <a:rPr lang="en-US" altLang="ja-JP" dirty="0"/>
              <a:t>J</a:t>
            </a:r>
            <a:r>
              <a:rPr kumimoji="1" lang="en-US" altLang="ja-JP" dirty="0" smtClean="0"/>
              <a:t>ump</a:t>
            </a:r>
            <a:endParaRPr kumimoji="1" lang="ja-JP" altLang="en-US" dirty="0"/>
          </a:p>
        </p:txBody>
      </p:sp>
      <p:sp>
        <p:nvSpPr>
          <p:cNvPr id="17" name="テキスト ボックス 16"/>
          <p:cNvSpPr txBox="1"/>
          <p:nvPr/>
        </p:nvSpPr>
        <p:spPr>
          <a:xfrm>
            <a:off x="5227824" y="3772121"/>
            <a:ext cx="1653017" cy="369332"/>
          </a:xfrm>
          <a:prstGeom prst="rect">
            <a:avLst/>
          </a:prstGeom>
          <a:noFill/>
        </p:spPr>
        <p:txBody>
          <a:bodyPr wrap="none" rtlCol="0">
            <a:spAutoFit/>
          </a:bodyPr>
          <a:lstStyle/>
          <a:p>
            <a:r>
              <a:rPr kumimoji="1" lang="ja-JP" altLang="en-US" dirty="0" smtClean="0"/>
              <a:t>・主人公が乗る</a:t>
            </a:r>
            <a:endParaRPr kumimoji="1" lang="ja-JP" altLang="en-US" dirty="0"/>
          </a:p>
        </p:txBody>
      </p:sp>
      <p:cxnSp>
        <p:nvCxnSpPr>
          <p:cNvPr id="19" name="直線矢印コネクタ 18"/>
          <p:cNvCxnSpPr/>
          <p:nvPr/>
        </p:nvCxnSpPr>
        <p:spPr>
          <a:xfrm>
            <a:off x="3382217" y="4085851"/>
            <a:ext cx="1808742" cy="303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5205382" y="4220175"/>
            <a:ext cx="1407758" cy="369332"/>
          </a:xfrm>
          <a:prstGeom prst="rect">
            <a:avLst/>
          </a:prstGeom>
          <a:noFill/>
        </p:spPr>
        <p:txBody>
          <a:bodyPr wrap="none" rtlCol="0">
            <a:spAutoFit/>
          </a:bodyPr>
          <a:lstStyle/>
          <a:p>
            <a:r>
              <a:rPr kumimoji="1" lang="ja-JP" altLang="en-US" dirty="0" smtClean="0"/>
              <a:t>・</a:t>
            </a:r>
            <a:r>
              <a:rPr kumimoji="1" lang="en-US" altLang="ja-JP" dirty="0" smtClean="0"/>
              <a:t>timer</a:t>
            </a:r>
            <a:r>
              <a:rPr kumimoji="1" lang="ja-JP" altLang="en-US" dirty="0" smtClean="0"/>
              <a:t>が動く</a:t>
            </a:r>
            <a:endParaRPr kumimoji="1" lang="ja-JP" altLang="en-US" dirty="0"/>
          </a:p>
        </p:txBody>
      </p:sp>
      <p:cxnSp>
        <p:nvCxnSpPr>
          <p:cNvPr id="22" name="直線矢印コネクタ 21"/>
          <p:cNvCxnSpPr/>
          <p:nvPr/>
        </p:nvCxnSpPr>
        <p:spPr>
          <a:xfrm>
            <a:off x="3382217" y="4394665"/>
            <a:ext cx="1808742" cy="4240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5205382" y="4682375"/>
            <a:ext cx="1675459" cy="369332"/>
          </a:xfrm>
          <a:prstGeom prst="rect">
            <a:avLst/>
          </a:prstGeom>
          <a:noFill/>
        </p:spPr>
        <p:txBody>
          <a:bodyPr wrap="none" rtlCol="0">
            <a:spAutoFit/>
          </a:bodyPr>
          <a:lstStyle/>
          <a:p>
            <a:r>
              <a:rPr kumimoji="1" lang="ja-JP" altLang="en-US" dirty="0" smtClean="0"/>
              <a:t>・</a:t>
            </a:r>
            <a:r>
              <a:rPr kumimoji="1" lang="en-US" altLang="ja-JP" dirty="0" smtClean="0"/>
              <a:t>timer</a:t>
            </a:r>
            <a:r>
              <a:rPr kumimoji="1" lang="ja-JP" altLang="en-US" dirty="0" smtClean="0"/>
              <a:t>が止まる</a:t>
            </a:r>
            <a:endParaRPr kumimoji="1" lang="ja-JP" altLang="en-US" dirty="0"/>
          </a:p>
        </p:txBody>
      </p:sp>
      <p:cxnSp>
        <p:nvCxnSpPr>
          <p:cNvPr id="25" name="直線矢印コネクタ 24"/>
          <p:cNvCxnSpPr/>
          <p:nvPr/>
        </p:nvCxnSpPr>
        <p:spPr>
          <a:xfrm>
            <a:off x="3153025" y="4682375"/>
            <a:ext cx="2037934" cy="6516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5205382" y="5209151"/>
            <a:ext cx="2879314" cy="646331"/>
          </a:xfrm>
          <a:prstGeom prst="rect">
            <a:avLst/>
          </a:prstGeom>
          <a:noFill/>
        </p:spPr>
        <p:txBody>
          <a:bodyPr wrap="none" rtlCol="0">
            <a:spAutoFit/>
          </a:bodyPr>
          <a:lstStyle/>
          <a:p>
            <a:r>
              <a:rPr kumimoji="1" lang="ja-JP" altLang="en-US" dirty="0" smtClean="0"/>
              <a:t>・当たる</a:t>
            </a:r>
            <a:r>
              <a:rPr lang="ja-JP" altLang="en-US" dirty="0" smtClean="0"/>
              <a:t>と主人公が押される</a:t>
            </a:r>
            <a:endParaRPr lang="en-US" altLang="ja-JP" dirty="0" smtClean="0"/>
          </a:p>
          <a:p>
            <a:r>
              <a:rPr kumimoji="1" lang="ja-JP" altLang="en-US" dirty="0" smtClean="0"/>
              <a:t>・たまに</a:t>
            </a:r>
            <a:r>
              <a:rPr kumimoji="1" lang="en-US" altLang="ja-JP" dirty="0" smtClean="0"/>
              <a:t>jump</a:t>
            </a:r>
            <a:r>
              <a:rPr kumimoji="1" lang="ja-JP" altLang="en-US" dirty="0" smtClean="0"/>
              <a:t>する</a:t>
            </a:r>
            <a:endParaRPr kumimoji="1" lang="ja-JP" altLang="en-US" dirty="0"/>
          </a:p>
        </p:txBody>
      </p:sp>
      <p:cxnSp>
        <p:nvCxnSpPr>
          <p:cNvPr id="29" name="直線矢印コネクタ 28"/>
          <p:cNvCxnSpPr/>
          <p:nvPr/>
        </p:nvCxnSpPr>
        <p:spPr>
          <a:xfrm>
            <a:off x="3238838" y="4997165"/>
            <a:ext cx="1905466" cy="11518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4858331" y="2234926"/>
            <a:ext cx="1768433" cy="369332"/>
          </a:xfrm>
          <a:prstGeom prst="rect">
            <a:avLst/>
          </a:prstGeom>
          <a:noFill/>
        </p:spPr>
        <p:txBody>
          <a:bodyPr wrap="none" rtlCol="0">
            <a:spAutoFit/>
          </a:bodyPr>
          <a:lstStyle/>
          <a:p>
            <a:r>
              <a:rPr lang="ja-JP" altLang="en-US" dirty="0"/>
              <a:t>要素</a:t>
            </a:r>
            <a:r>
              <a:rPr kumimoji="1" lang="ja-JP" altLang="en-US" dirty="0" smtClean="0"/>
              <a:t>単位で出す</a:t>
            </a:r>
            <a:endParaRPr kumimoji="1" lang="ja-JP" altLang="en-US" dirty="0"/>
          </a:p>
        </p:txBody>
      </p:sp>
      <p:sp>
        <p:nvSpPr>
          <p:cNvPr id="32" name="テキスト ボックス 31"/>
          <p:cNvSpPr txBox="1"/>
          <p:nvPr/>
        </p:nvSpPr>
        <p:spPr>
          <a:xfrm>
            <a:off x="5227824" y="6039852"/>
            <a:ext cx="2478564" cy="369332"/>
          </a:xfrm>
          <a:prstGeom prst="rect">
            <a:avLst/>
          </a:prstGeom>
          <a:noFill/>
        </p:spPr>
        <p:txBody>
          <a:bodyPr wrap="none" rtlCol="0">
            <a:spAutoFit/>
          </a:bodyPr>
          <a:lstStyle/>
          <a:p>
            <a:r>
              <a:rPr kumimoji="1" lang="ja-JP" altLang="en-US" dirty="0" smtClean="0"/>
              <a:t>・主人公に合わせて動く</a:t>
            </a:r>
            <a:endParaRPr kumimoji="1" lang="ja-JP" altLang="en-US" dirty="0"/>
          </a:p>
        </p:txBody>
      </p:sp>
      <p:sp>
        <p:nvSpPr>
          <p:cNvPr id="33" name="テキスト ボックス 32"/>
          <p:cNvSpPr txBox="1"/>
          <p:nvPr/>
        </p:nvSpPr>
        <p:spPr>
          <a:xfrm>
            <a:off x="8267208" y="2070508"/>
            <a:ext cx="1895071" cy="1200329"/>
          </a:xfrm>
          <a:prstGeom prst="rect">
            <a:avLst/>
          </a:prstGeom>
          <a:noFill/>
        </p:spPr>
        <p:txBody>
          <a:bodyPr wrap="none" rtlCol="0">
            <a:spAutoFit/>
          </a:bodyPr>
          <a:lstStyle/>
          <a:p>
            <a:r>
              <a:rPr kumimoji="1" lang="ja-JP" altLang="en-US" dirty="0" smtClean="0"/>
              <a:t>・主人公</a:t>
            </a:r>
            <a:r>
              <a:rPr kumimoji="1" lang="en-US" altLang="ja-JP" dirty="0" smtClean="0"/>
              <a:t>class</a:t>
            </a:r>
            <a:r>
              <a:rPr kumimoji="1" lang="ja-JP" altLang="en-US" dirty="0" smtClean="0"/>
              <a:t>作成</a:t>
            </a:r>
            <a:endParaRPr kumimoji="1" lang="en-US" altLang="ja-JP" dirty="0" smtClean="0"/>
          </a:p>
          <a:p>
            <a:r>
              <a:rPr kumimoji="1" lang="ja-JP" altLang="en-US" dirty="0" smtClean="0"/>
              <a:t>・</a:t>
            </a:r>
            <a:r>
              <a:rPr lang="ja-JP" altLang="en-US" dirty="0"/>
              <a:t>主人公</a:t>
            </a:r>
            <a:r>
              <a:rPr kumimoji="1" lang="ja-JP" altLang="en-US" dirty="0" smtClean="0"/>
              <a:t>歩く</a:t>
            </a:r>
            <a:endParaRPr kumimoji="1" lang="en-US" altLang="ja-JP" dirty="0" smtClean="0"/>
          </a:p>
          <a:p>
            <a:r>
              <a:rPr lang="ja-JP" altLang="en-US" dirty="0" smtClean="0"/>
              <a:t>・</a:t>
            </a:r>
            <a:r>
              <a:rPr lang="ja-JP" altLang="en-US" dirty="0"/>
              <a:t>主人公</a:t>
            </a:r>
            <a:r>
              <a:rPr lang="ja-JP" altLang="en-US" dirty="0" smtClean="0"/>
              <a:t>走る</a:t>
            </a:r>
            <a:endParaRPr lang="en-US" altLang="ja-JP" dirty="0" smtClean="0"/>
          </a:p>
          <a:p>
            <a:r>
              <a:rPr kumimoji="1" lang="ja-JP" altLang="en-US" dirty="0" smtClean="0"/>
              <a:t>・</a:t>
            </a:r>
            <a:r>
              <a:rPr lang="ja-JP" altLang="en-US" dirty="0"/>
              <a:t>主人公</a:t>
            </a:r>
            <a:r>
              <a:rPr lang="en-US" altLang="ja-JP" dirty="0" smtClean="0"/>
              <a:t>J</a:t>
            </a:r>
            <a:r>
              <a:rPr kumimoji="1" lang="en-US" altLang="ja-JP" dirty="0" smtClean="0"/>
              <a:t>ump</a:t>
            </a:r>
            <a:endParaRPr kumimoji="1" lang="ja-JP" altLang="en-US" dirty="0"/>
          </a:p>
        </p:txBody>
      </p:sp>
      <p:cxnSp>
        <p:nvCxnSpPr>
          <p:cNvPr id="34" name="直線矢印コネクタ 33"/>
          <p:cNvCxnSpPr/>
          <p:nvPr/>
        </p:nvCxnSpPr>
        <p:spPr>
          <a:xfrm flipV="1">
            <a:off x="6577751" y="2682980"/>
            <a:ext cx="1376069" cy="2185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8253584" y="3213596"/>
            <a:ext cx="2784737" cy="1754326"/>
          </a:xfrm>
          <a:prstGeom prst="rect">
            <a:avLst/>
          </a:prstGeom>
          <a:noFill/>
        </p:spPr>
        <p:txBody>
          <a:bodyPr wrap="none" rtlCol="0">
            <a:spAutoFit/>
          </a:bodyPr>
          <a:lstStyle/>
          <a:p>
            <a:r>
              <a:rPr kumimoji="1" lang="ja-JP" altLang="en-US" dirty="0" smtClean="0"/>
              <a:t>・</a:t>
            </a:r>
            <a:r>
              <a:rPr lang="en-US" altLang="ja-JP" dirty="0" err="1" smtClean="0"/>
              <a:t>B</a:t>
            </a:r>
            <a:r>
              <a:rPr kumimoji="1" lang="en-US" altLang="ja-JP" dirty="0" err="1" smtClean="0"/>
              <a:t>lockClass</a:t>
            </a:r>
            <a:r>
              <a:rPr kumimoji="1" lang="ja-JP" altLang="en-US" dirty="0" smtClean="0"/>
              <a:t>作成</a:t>
            </a:r>
            <a:endParaRPr kumimoji="1" lang="en-US" altLang="ja-JP" dirty="0" smtClean="0"/>
          </a:p>
          <a:p>
            <a:r>
              <a:rPr kumimoji="1" lang="ja-JP" altLang="en-US" dirty="0" smtClean="0"/>
              <a:t>・</a:t>
            </a:r>
            <a:r>
              <a:rPr lang="ja-JP" altLang="en-US" dirty="0" smtClean="0"/>
              <a:t>主人公とのあたり判定</a:t>
            </a:r>
            <a:endParaRPr lang="en-US" altLang="ja-JP" dirty="0" smtClean="0"/>
          </a:p>
          <a:p>
            <a:r>
              <a:rPr kumimoji="1" lang="ja-JP" altLang="en-US" dirty="0" smtClean="0"/>
              <a:t>・主人公との上下左右判定</a:t>
            </a:r>
            <a:endParaRPr kumimoji="1" lang="en-US" altLang="ja-JP" dirty="0" smtClean="0"/>
          </a:p>
          <a:p>
            <a:r>
              <a:rPr kumimoji="1" lang="ja-JP" altLang="en-US" dirty="0" smtClean="0"/>
              <a:t>・上に乗る</a:t>
            </a:r>
            <a:endParaRPr kumimoji="1" lang="en-US" altLang="ja-JP" dirty="0" smtClean="0"/>
          </a:p>
          <a:p>
            <a:r>
              <a:rPr lang="ja-JP" altLang="en-US" dirty="0" smtClean="0"/>
              <a:t>・下ならぶつかって落ちる</a:t>
            </a:r>
            <a:endParaRPr lang="en-US" altLang="ja-JP" dirty="0" smtClean="0"/>
          </a:p>
          <a:p>
            <a:r>
              <a:rPr kumimoji="1" lang="ja-JP" altLang="en-US" dirty="0" smtClean="0"/>
              <a:t>・左右なら止まる</a:t>
            </a:r>
            <a:endParaRPr kumimoji="1" lang="en-US" altLang="ja-JP" dirty="0" smtClean="0"/>
          </a:p>
        </p:txBody>
      </p:sp>
      <p:cxnSp>
        <p:nvCxnSpPr>
          <p:cNvPr id="39" name="直線矢印コネクタ 38"/>
          <p:cNvCxnSpPr/>
          <p:nvPr/>
        </p:nvCxnSpPr>
        <p:spPr>
          <a:xfrm>
            <a:off x="6952915" y="3896290"/>
            <a:ext cx="1000905" cy="2451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8253584" y="1720165"/>
            <a:ext cx="2222083" cy="369332"/>
          </a:xfrm>
          <a:prstGeom prst="rect">
            <a:avLst/>
          </a:prstGeom>
          <a:noFill/>
        </p:spPr>
        <p:txBody>
          <a:bodyPr wrap="none" rtlCol="0">
            <a:spAutoFit/>
          </a:bodyPr>
          <a:lstStyle/>
          <a:p>
            <a:r>
              <a:rPr kumimoji="1" lang="ja-JP" altLang="en-US" dirty="0" smtClean="0"/>
              <a:t>作業内容単位に出す</a:t>
            </a:r>
            <a:endParaRPr kumimoji="1" lang="ja-JP" altLang="en-US" dirty="0"/>
          </a:p>
        </p:txBody>
      </p:sp>
      <p:sp>
        <p:nvSpPr>
          <p:cNvPr id="42" name="テキスト ボックス 41"/>
          <p:cNvSpPr txBox="1"/>
          <p:nvPr/>
        </p:nvSpPr>
        <p:spPr>
          <a:xfrm>
            <a:off x="237689" y="6277173"/>
            <a:ext cx="4166140" cy="369332"/>
          </a:xfrm>
          <a:prstGeom prst="rect">
            <a:avLst/>
          </a:prstGeom>
          <a:noFill/>
        </p:spPr>
        <p:txBody>
          <a:bodyPr wrap="none" rtlCol="0">
            <a:spAutoFit/>
          </a:bodyPr>
          <a:lstStyle/>
          <a:p>
            <a:r>
              <a:rPr kumimoji="1" lang="ja-JP" altLang="en-US" dirty="0" smtClean="0"/>
              <a:t>このように作業（</a:t>
            </a:r>
            <a:r>
              <a:rPr kumimoji="1" lang="en-US" altLang="ja-JP" dirty="0" smtClean="0"/>
              <a:t>Task</a:t>
            </a:r>
            <a:r>
              <a:rPr kumimoji="1" lang="ja-JP" altLang="en-US" dirty="0" smtClean="0"/>
              <a:t>）内容を</a:t>
            </a:r>
            <a:r>
              <a:rPr lang="ja-JP" altLang="en-US" dirty="0"/>
              <a:t>炙り出</a:t>
            </a:r>
            <a:r>
              <a:rPr lang="ja-JP" altLang="en-US" dirty="0" smtClean="0"/>
              <a:t>します</a:t>
            </a:r>
            <a:endParaRPr kumimoji="1" lang="ja-JP" altLang="en-US" dirty="0"/>
          </a:p>
        </p:txBody>
      </p:sp>
      <p:sp>
        <p:nvSpPr>
          <p:cNvPr id="43" name="テキスト ボックス 42"/>
          <p:cNvSpPr txBox="1"/>
          <p:nvPr/>
        </p:nvSpPr>
        <p:spPr>
          <a:xfrm>
            <a:off x="8914661" y="5008176"/>
            <a:ext cx="300082" cy="923330"/>
          </a:xfrm>
          <a:prstGeom prst="rect">
            <a:avLst/>
          </a:prstGeom>
          <a:noFill/>
        </p:spPr>
        <p:txBody>
          <a:bodyPr wrap="none" rtlCol="0">
            <a:spAutoFit/>
          </a:bodyPr>
          <a:lstStyle/>
          <a:p>
            <a:r>
              <a:rPr kumimoji="1" lang="ja-JP" altLang="en-US" dirty="0" smtClean="0"/>
              <a:t>・</a:t>
            </a:r>
            <a:endParaRPr kumimoji="1" lang="en-US" altLang="ja-JP" dirty="0" smtClean="0"/>
          </a:p>
          <a:p>
            <a:r>
              <a:rPr lang="ja-JP" altLang="en-US" dirty="0" smtClean="0"/>
              <a:t>・</a:t>
            </a:r>
            <a:endParaRPr lang="en-US" altLang="ja-JP" dirty="0" smtClean="0"/>
          </a:p>
          <a:p>
            <a:r>
              <a:rPr kumimoji="1" lang="ja-JP" altLang="en-US" dirty="0"/>
              <a:t>・</a:t>
            </a:r>
          </a:p>
        </p:txBody>
      </p:sp>
      <p:sp>
        <p:nvSpPr>
          <p:cNvPr id="44" name="左中かっこ 43"/>
          <p:cNvSpPr/>
          <p:nvPr/>
        </p:nvSpPr>
        <p:spPr>
          <a:xfrm>
            <a:off x="8098321" y="2043332"/>
            <a:ext cx="200982" cy="122750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6" name="左中かっこ 45"/>
          <p:cNvSpPr/>
          <p:nvPr/>
        </p:nvSpPr>
        <p:spPr>
          <a:xfrm>
            <a:off x="8098319" y="3352085"/>
            <a:ext cx="168889" cy="165609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81239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07325" y="95365"/>
            <a:ext cx="6278898" cy="369332"/>
          </a:xfrm>
          <a:prstGeom prst="rect">
            <a:avLst/>
          </a:prstGeom>
          <a:noFill/>
        </p:spPr>
        <p:txBody>
          <a:bodyPr wrap="none" rtlCol="0">
            <a:spAutoFit/>
          </a:bodyPr>
          <a:lstStyle/>
          <a:p>
            <a:r>
              <a:rPr lang="en-US" altLang="ja-JP" dirty="0" smtClean="0"/>
              <a:t>T</a:t>
            </a:r>
            <a:r>
              <a:rPr kumimoji="1" lang="en-US" altLang="ja-JP" dirty="0" smtClean="0"/>
              <a:t>ask</a:t>
            </a:r>
            <a:r>
              <a:rPr lang="ja-JP" altLang="en-US" dirty="0" smtClean="0"/>
              <a:t>の内容に工程順番を付けてメモ帳に保存しておきましょう。</a:t>
            </a:r>
            <a:endParaRPr kumimoji="1" lang="ja-JP" altLang="en-US" dirty="0"/>
          </a:p>
        </p:txBody>
      </p:sp>
      <p:sp>
        <p:nvSpPr>
          <p:cNvPr id="5" name="テキスト ボックス 4"/>
          <p:cNvSpPr txBox="1"/>
          <p:nvPr/>
        </p:nvSpPr>
        <p:spPr>
          <a:xfrm>
            <a:off x="207325" y="686741"/>
            <a:ext cx="4080041" cy="3416320"/>
          </a:xfrm>
          <a:prstGeom prst="rect">
            <a:avLst/>
          </a:prstGeom>
          <a:noFill/>
          <a:ln>
            <a:solidFill>
              <a:schemeClr val="tx1"/>
            </a:solidFill>
          </a:ln>
        </p:spPr>
        <p:txBody>
          <a:bodyPr wrap="square" rtlCol="0">
            <a:spAutoFit/>
          </a:bodyPr>
          <a:lstStyle/>
          <a:p>
            <a:r>
              <a:rPr lang="en-US" altLang="ja-JP" dirty="0" smtClean="0"/>
              <a:t>0</a:t>
            </a:r>
            <a:r>
              <a:rPr lang="ja-JP" altLang="en-US" dirty="0" smtClean="0"/>
              <a:t>環境構築</a:t>
            </a:r>
            <a:endParaRPr lang="en-US" altLang="ja-JP" dirty="0" smtClean="0"/>
          </a:p>
          <a:p>
            <a:r>
              <a:rPr lang="ja-JP" altLang="en-US" dirty="0" smtClean="0"/>
              <a:t>１</a:t>
            </a:r>
            <a:r>
              <a:rPr kumimoji="1" lang="ja-JP" altLang="en-US" dirty="0" smtClean="0"/>
              <a:t>主人公</a:t>
            </a:r>
            <a:r>
              <a:rPr kumimoji="1" lang="en-US" altLang="ja-JP" dirty="0" smtClean="0"/>
              <a:t>class</a:t>
            </a:r>
            <a:r>
              <a:rPr kumimoji="1" lang="ja-JP" altLang="en-US" dirty="0" smtClean="0"/>
              <a:t>作成</a:t>
            </a:r>
            <a:endParaRPr kumimoji="1" lang="en-US" altLang="ja-JP" dirty="0" smtClean="0"/>
          </a:p>
          <a:p>
            <a:r>
              <a:rPr lang="ja-JP" altLang="en-US" dirty="0" smtClean="0"/>
              <a:t>２主人公</a:t>
            </a:r>
            <a:r>
              <a:rPr kumimoji="1" lang="ja-JP" altLang="en-US" dirty="0" smtClean="0"/>
              <a:t>歩く</a:t>
            </a:r>
            <a:endParaRPr kumimoji="1" lang="en-US" altLang="ja-JP" dirty="0" smtClean="0"/>
          </a:p>
          <a:p>
            <a:r>
              <a:rPr lang="ja-JP" altLang="en-US" dirty="0"/>
              <a:t>３</a:t>
            </a:r>
            <a:r>
              <a:rPr lang="ja-JP" altLang="en-US" dirty="0" smtClean="0"/>
              <a:t>主人公走る</a:t>
            </a:r>
            <a:endParaRPr lang="en-US" altLang="ja-JP" dirty="0" smtClean="0"/>
          </a:p>
          <a:p>
            <a:r>
              <a:rPr lang="ja-JP" altLang="en-US" dirty="0" smtClean="0"/>
              <a:t>４主人公</a:t>
            </a:r>
            <a:r>
              <a:rPr lang="en-US" altLang="ja-JP" dirty="0" smtClean="0"/>
              <a:t>J</a:t>
            </a:r>
            <a:r>
              <a:rPr kumimoji="1" lang="en-US" altLang="ja-JP" dirty="0" smtClean="0"/>
              <a:t>ump</a:t>
            </a:r>
          </a:p>
          <a:p>
            <a:r>
              <a:rPr lang="ja-JP" altLang="en-US" dirty="0"/>
              <a:t>５</a:t>
            </a:r>
            <a:r>
              <a:rPr lang="en-US" altLang="ja-JP" dirty="0" err="1" smtClean="0"/>
              <a:t>BlockClass</a:t>
            </a:r>
            <a:r>
              <a:rPr lang="ja-JP" altLang="en-US" dirty="0"/>
              <a:t>作成</a:t>
            </a:r>
            <a:endParaRPr lang="en-US" altLang="ja-JP" dirty="0"/>
          </a:p>
          <a:p>
            <a:r>
              <a:rPr lang="ja-JP" altLang="en-US" dirty="0"/>
              <a:t>６</a:t>
            </a:r>
            <a:r>
              <a:rPr lang="ja-JP" altLang="en-US" dirty="0" smtClean="0"/>
              <a:t>主人</a:t>
            </a:r>
            <a:r>
              <a:rPr lang="ja-JP" altLang="en-US" dirty="0"/>
              <a:t>公とのあたり判定</a:t>
            </a:r>
            <a:endParaRPr lang="en-US" altLang="ja-JP" dirty="0"/>
          </a:p>
          <a:p>
            <a:r>
              <a:rPr lang="ja-JP" altLang="en-US" dirty="0" smtClean="0"/>
              <a:t>７主人</a:t>
            </a:r>
            <a:r>
              <a:rPr lang="ja-JP" altLang="en-US" dirty="0"/>
              <a:t>公との上下左右判定</a:t>
            </a:r>
            <a:endParaRPr lang="en-US" altLang="ja-JP" dirty="0"/>
          </a:p>
          <a:p>
            <a:r>
              <a:rPr lang="ja-JP" altLang="en-US" dirty="0" smtClean="0"/>
              <a:t>８上</a:t>
            </a:r>
            <a:r>
              <a:rPr lang="ja-JP" altLang="en-US" dirty="0"/>
              <a:t>に乗る</a:t>
            </a:r>
            <a:endParaRPr lang="en-US" altLang="ja-JP" dirty="0"/>
          </a:p>
          <a:p>
            <a:r>
              <a:rPr lang="ja-JP" altLang="en-US" dirty="0" smtClean="0"/>
              <a:t>９下</a:t>
            </a:r>
            <a:r>
              <a:rPr lang="ja-JP" altLang="en-US" dirty="0"/>
              <a:t>ならぶつかって落ちる</a:t>
            </a:r>
            <a:endParaRPr lang="en-US" altLang="ja-JP" dirty="0"/>
          </a:p>
          <a:p>
            <a:r>
              <a:rPr lang="en-US" altLang="ja-JP" dirty="0" smtClean="0"/>
              <a:t>10</a:t>
            </a:r>
            <a:r>
              <a:rPr lang="ja-JP" altLang="en-US" dirty="0" smtClean="0"/>
              <a:t>左右</a:t>
            </a:r>
            <a:r>
              <a:rPr lang="ja-JP" altLang="en-US" dirty="0"/>
              <a:t>なら止まる</a:t>
            </a:r>
            <a:endParaRPr lang="en-US" altLang="ja-JP" dirty="0"/>
          </a:p>
          <a:p>
            <a:endParaRPr kumimoji="1" lang="ja-JP" altLang="en-US" dirty="0"/>
          </a:p>
        </p:txBody>
      </p:sp>
      <p:cxnSp>
        <p:nvCxnSpPr>
          <p:cNvPr id="7" name="直線矢印コネクタ 6"/>
          <p:cNvCxnSpPr/>
          <p:nvPr/>
        </p:nvCxnSpPr>
        <p:spPr>
          <a:xfrm flipV="1">
            <a:off x="4652014" y="2815390"/>
            <a:ext cx="1170129" cy="2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118727" y="686742"/>
            <a:ext cx="4080041" cy="3416320"/>
          </a:xfrm>
          <a:prstGeom prst="rect">
            <a:avLst/>
          </a:prstGeom>
          <a:noFill/>
          <a:ln>
            <a:solidFill>
              <a:schemeClr val="tx1"/>
            </a:solidFill>
          </a:ln>
        </p:spPr>
        <p:txBody>
          <a:bodyPr wrap="square" rtlCol="0">
            <a:spAutoFit/>
          </a:bodyPr>
          <a:lstStyle/>
          <a:p>
            <a:r>
              <a:rPr lang="en-US" altLang="ja-JP" dirty="0" smtClean="0"/>
              <a:t>0</a:t>
            </a:r>
            <a:r>
              <a:rPr lang="ja-JP" altLang="en-US" dirty="0" smtClean="0"/>
              <a:t>環境構築○</a:t>
            </a:r>
            <a:endParaRPr lang="en-US" altLang="ja-JP" dirty="0" smtClean="0"/>
          </a:p>
          <a:p>
            <a:r>
              <a:rPr lang="ja-JP" altLang="en-US" dirty="0" smtClean="0"/>
              <a:t>１</a:t>
            </a:r>
            <a:r>
              <a:rPr kumimoji="1" lang="ja-JP" altLang="en-US" dirty="0" smtClean="0"/>
              <a:t>主人公</a:t>
            </a:r>
            <a:r>
              <a:rPr kumimoji="1" lang="en-US" altLang="ja-JP" dirty="0" smtClean="0"/>
              <a:t>class</a:t>
            </a:r>
            <a:r>
              <a:rPr kumimoji="1" lang="ja-JP" altLang="en-US" dirty="0" smtClean="0"/>
              <a:t>作成○</a:t>
            </a:r>
            <a:endParaRPr kumimoji="1" lang="en-US" altLang="ja-JP" dirty="0" smtClean="0"/>
          </a:p>
          <a:p>
            <a:r>
              <a:rPr lang="ja-JP" altLang="en-US" dirty="0" smtClean="0"/>
              <a:t>２主人公</a:t>
            </a:r>
            <a:r>
              <a:rPr kumimoji="1" lang="ja-JP" altLang="en-US" dirty="0" smtClean="0"/>
              <a:t>歩く○</a:t>
            </a:r>
            <a:endParaRPr kumimoji="1" lang="en-US" altLang="ja-JP" dirty="0" smtClean="0"/>
          </a:p>
          <a:p>
            <a:r>
              <a:rPr lang="ja-JP" altLang="en-US" dirty="0"/>
              <a:t>３</a:t>
            </a:r>
            <a:r>
              <a:rPr lang="ja-JP" altLang="en-US" dirty="0" smtClean="0"/>
              <a:t>主人公走る○</a:t>
            </a:r>
            <a:endParaRPr lang="en-US" altLang="ja-JP" dirty="0" smtClean="0"/>
          </a:p>
          <a:p>
            <a:r>
              <a:rPr lang="ja-JP" altLang="en-US" dirty="0" smtClean="0"/>
              <a:t>４主人公</a:t>
            </a:r>
            <a:r>
              <a:rPr lang="en-US" altLang="ja-JP" dirty="0" smtClean="0"/>
              <a:t>J</a:t>
            </a:r>
            <a:r>
              <a:rPr kumimoji="1" lang="en-US" altLang="ja-JP" dirty="0" smtClean="0"/>
              <a:t>ump</a:t>
            </a:r>
          </a:p>
          <a:p>
            <a:r>
              <a:rPr lang="ja-JP" altLang="en-US" dirty="0"/>
              <a:t>５</a:t>
            </a:r>
            <a:r>
              <a:rPr lang="en-US" altLang="ja-JP" dirty="0" err="1" smtClean="0"/>
              <a:t>BlockClass</a:t>
            </a:r>
            <a:r>
              <a:rPr lang="ja-JP" altLang="en-US" dirty="0"/>
              <a:t>作成</a:t>
            </a:r>
            <a:endParaRPr lang="en-US" altLang="ja-JP" dirty="0"/>
          </a:p>
          <a:p>
            <a:r>
              <a:rPr lang="ja-JP" altLang="en-US" dirty="0"/>
              <a:t>６</a:t>
            </a:r>
            <a:r>
              <a:rPr lang="ja-JP" altLang="en-US" dirty="0" smtClean="0"/>
              <a:t>主人</a:t>
            </a:r>
            <a:r>
              <a:rPr lang="ja-JP" altLang="en-US" dirty="0"/>
              <a:t>公とのあたり判定</a:t>
            </a:r>
            <a:endParaRPr lang="en-US" altLang="ja-JP" dirty="0"/>
          </a:p>
          <a:p>
            <a:r>
              <a:rPr lang="ja-JP" altLang="en-US" dirty="0" smtClean="0"/>
              <a:t>７主人</a:t>
            </a:r>
            <a:r>
              <a:rPr lang="ja-JP" altLang="en-US" dirty="0"/>
              <a:t>公との上下左右判定</a:t>
            </a:r>
            <a:endParaRPr lang="en-US" altLang="ja-JP" dirty="0"/>
          </a:p>
          <a:p>
            <a:r>
              <a:rPr lang="ja-JP" altLang="en-US" dirty="0" smtClean="0"/>
              <a:t>８上</a:t>
            </a:r>
            <a:r>
              <a:rPr lang="ja-JP" altLang="en-US" dirty="0"/>
              <a:t>に乗る</a:t>
            </a:r>
            <a:endParaRPr lang="en-US" altLang="ja-JP" dirty="0"/>
          </a:p>
          <a:p>
            <a:r>
              <a:rPr lang="ja-JP" altLang="en-US" dirty="0" smtClean="0"/>
              <a:t>９下</a:t>
            </a:r>
            <a:r>
              <a:rPr lang="ja-JP" altLang="en-US" dirty="0"/>
              <a:t>ならぶつかって落ちる</a:t>
            </a:r>
            <a:endParaRPr lang="en-US" altLang="ja-JP" dirty="0"/>
          </a:p>
          <a:p>
            <a:r>
              <a:rPr lang="en-US" altLang="ja-JP" dirty="0" smtClean="0"/>
              <a:t>10</a:t>
            </a:r>
            <a:r>
              <a:rPr lang="ja-JP" altLang="en-US" dirty="0" smtClean="0"/>
              <a:t>左右</a:t>
            </a:r>
            <a:r>
              <a:rPr lang="ja-JP" altLang="en-US" dirty="0"/>
              <a:t>なら止まる</a:t>
            </a:r>
            <a:endParaRPr lang="en-US" altLang="ja-JP" dirty="0"/>
          </a:p>
          <a:p>
            <a:endParaRPr kumimoji="1" lang="ja-JP" altLang="en-US" dirty="0"/>
          </a:p>
        </p:txBody>
      </p:sp>
      <p:sp>
        <p:nvSpPr>
          <p:cNvPr id="10" name="テキスト ボックス 9"/>
          <p:cNvSpPr txBox="1"/>
          <p:nvPr/>
        </p:nvSpPr>
        <p:spPr>
          <a:xfrm>
            <a:off x="207325" y="4139551"/>
            <a:ext cx="3999813" cy="369332"/>
          </a:xfrm>
          <a:prstGeom prst="rect">
            <a:avLst/>
          </a:prstGeom>
          <a:noFill/>
        </p:spPr>
        <p:txBody>
          <a:bodyPr wrap="none" rtlCol="0">
            <a:spAutoFit/>
          </a:bodyPr>
          <a:lstStyle/>
          <a:p>
            <a:r>
              <a:rPr kumimoji="1" lang="ja-JP" altLang="en-US" dirty="0" smtClean="0"/>
              <a:t>この手順通りに作業を進めていきます。</a:t>
            </a:r>
            <a:endParaRPr kumimoji="1" lang="ja-JP" altLang="en-US" dirty="0"/>
          </a:p>
        </p:txBody>
      </p:sp>
      <p:sp>
        <p:nvSpPr>
          <p:cNvPr id="12" name="テキスト ボックス 11"/>
          <p:cNvSpPr txBox="1"/>
          <p:nvPr/>
        </p:nvSpPr>
        <p:spPr>
          <a:xfrm>
            <a:off x="6118727" y="4144036"/>
            <a:ext cx="4851008" cy="646331"/>
          </a:xfrm>
          <a:prstGeom prst="rect">
            <a:avLst/>
          </a:prstGeom>
          <a:noFill/>
        </p:spPr>
        <p:txBody>
          <a:bodyPr wrap="none" rtlCol="0">
            <a:spAutoFit/>
          </a:bodyPr>
          <a:lstStyle/>
          <a:p>
            <a:r>
              <a:rPr lang="ja-JP" altLang="en-US" dirty="0" smtClean="0"/>
              <a:t>終わった作業には○をつけて完了していることを</a:t>
            </a:r>
            <a:endParaRPr lang="en-US" altLang="ja-JP" dirty="0" smtClean="0"/>
          </a:p>
          <a:p>
            <a:r>
              <a:rPr kumimoji="1" lang="ja-JP" altLang="en-US" dirty="0" smtClean="0"/>
              <a:t>わかるようにしましょう。</a:t>
            </a:r>
            <a:endParaRPr kumimoji="1" lang="ja-JP" altLang="en-US" dirty="0"/>
          </a:p>
        </p:txBody>
      </p:sp>
      <p:sp>
        <p:nvSpPr>
          <p:cNvPr id="13" name="正方形/長方形 12"/>
          <p:cNvSpPr/>
          <p:nvPr/>
        </p:nvSpPr>
        <p:spPr>
          <a:xfrm>
            <a:off x="84221" y="4948625"/>
            <a:ext cx="11604652" cy="923330"/>
          </a:xfrm>
          <a:prstGeom prst="rect">
            <a:avLst/>
          </a:prstGeom>
        </p:spPr>
        <p:txBody>
          <a:bodyPr wrap="none">
            <a:spAutoFit/>
          </a:bodyPr>
          <a:lstStyle/>
          <a:p>
            <a:r>
              <a:rPr lang="ja-JP" altLang="en-US" dirty="0" smtClean="0"/>
              <a:t>・</a:t>
            </a:r>
            <a:r>
              <a:rPr lang="en-US" altLang="ja-JP" dirty="0" smtClean="0"/>
              <a:t>Prototype</a:t>
            </a:r>
            <a:r>
              <a:rPr lang="ja-JP" altLang="en-US" dirty="0" smtClean="0"/>
              <a:t>開発</a:t>
            </a:r>
            <a:endParaRPr lang="en-US" altLang="ja-JP" dirty="0" smtClean="0"/>
          </a:p>
          <a:p>
            <a:r>
              <a:rPr lang="ja-JP" altLang="en-US" dirty="0"/>
              <a:t>　</a:t>
            </a:r>
            <a:r>
              <a:rPr lang="en-US" altLang="ja-JP" dirty="0"/>
              <a:t> Stage1</a:t>
            </a:r>
            <a:r>
              <a:rPr lang="ja-JP" altLang="en-US" dirty="0"/>
              <a:t>をある程度遊べるまで</a:t>
            </a:r>
            <a:r>
              <a:rPr lang="ja-JP" altLang="en-US" dirty="0" smtClean="0"/>
              <a:t>工程として、各項目を順番に行います。</a:t>
            </a:r>
            <a:r>
              <a:rPr lang="en-US" altLang="ja-JP" dirty="0" smtClean="0"/>
              <a:t>Graphic</a:t>
            </a:r>
            <a:r>
              <a:rPr lang="ja-JP" altLang="en-US" dirty="0"/>
              <a:t>等</a:t>
            </a:r>
            <a:r>
              <a:rPr lang="ja-JP" altLang="en-US" dirty="0" smtClean="0"/>
              <a:t>は、仮の絵を置きにして、</a:t>
            </a:r>
            <a:r>
              <a:rPr lang="en-US" altLang="ja-JP" dirty="0"/>
              <a:t>S</a:t>
            </a:r>
            <a:r>
              <a:rPr lang="en-US" altLang="ja-JP" dirty="0" smtClean="0"/>
              <a:t>tage1</a:t>
            </a:r>
            <a:r>
              <a:rPr lang="ja-JP" altLang="en-US" dirty="0" smtClean="0"/>
              <a:t>をある</a:t>
            </a:r>
            <a:endParaRPr lang="en-US" altLang="ja-JP" dirty="0" smtClean="0"/>
          </a:p>
          <a:p>
            <a:r>
              <a:rPr lang="ja-JP" altLang="en-US" dirty="0" smtClean="0"/>
              <a:t>程度遊べるまで作り上げましょう。</a:t>
            </a:r>
            <a:endParaRPr lang="ja-JP" altLang="en-US" dirty="0"/>
          </a:p>
        </p:txBody>
      </p:sp>
    </p:spTree>
    <p:extLst>
      <p:ext uri="{BB962C8B-B14F-4D97-AF65-F5344CB8AC3E}">
        <p14:creationId xmlns:p14="http://schemas.microsoft.com/office/powerpoint/2010/main" val="4176710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59778" y="176282"/>
            <a:ext cx="12091708" cy="923330"/>
          </a:xfrm>
          <a:prstGeom prst="rect">
            <a:avLst/>
          </a:prstGeom>
        </p:spPr>
        <p:txBody>
          <a:bodyPr wrap="none">
            <a:spAutoFit/>
          </a:bodyPr>
          <a:lstStyle/>
          <a:p>
            <a:r>
              <a:rPr lang="ja-JP" altLang="en-US" dirty="0"/>
              <a:t>・</a:t>
            </a:r>
            <a:r>
              <a:rPr lang="ja-JP" altLang="en-US" dirty="0" smtClean="0"/>
              <a:t>第</a:t>
            </a:r>
            <a:r>
              <a:rPr lang="en-US" altLang="ja-JP" dirty="0" smtClean="0"/>
              <a:t>2Process</a:t>
            </a:r>
            <a:endParaRPr lang="en-US" altLang="ja-JP" dirty="0"/>
          </a:p>
          <a:p>
            <a:r>
              <a:rPr lang="ja-JP" altLang="en-US" dirty="0" smtClean="0"/>
              <a:t>　</a:t>
            </a:r>
            <a:r>
              <a:rPr lang="en-US" altLang="ja-JP" dirty="0" smtClean="0"/>
              <a:t>Game</a:t>
            </a:r>
            <a:r>
              <a:rPr lang="ja-JP" altLang="en-US" dirty="0" smtClean="0"/>
              <a:t>としての要素を増やそう。第</a:t>
            </a:r>
            <a:r>
              <a:rPr lang="en-US" altLang="ja-JP" dirty="0" smtClean="0"/>
              <a:t>1Process</a:t>
            </a:r>
            <a:r>
              <a:rPr lang="ja-JP" altLang="en-US" dirty="0" smtClean="0"/>
              <a:t>は、あくまで</a:t>
            </a:r>
            <a:r>
              <a:rPr lang="en-US" altLang="ja-JP" dirty="0" smtClean="0"/>
              <a:t>Prototype</a:t>
            </a:r>
            <a:r>
              <a:rPr lang="ja-JP" altLang="en-US" dirty="0" smtClean="0"/>
              <a:t>です。</a:t>
            </a:r>
            <a:r>
              <a:rPr lang="en-US" altLang="ja-JP" dirty="0" smtClean="0"/>
              <a:t>Game</a:t>
            </a:r>
            <a:r>
              <a:rPr lang="ja-JP" altLang="en-US" dirty="0" smtClean="0"/>
              <a:t>としては根本の部分だけなので、最小限のモノ</a:t>
            </a:r>
            <a:endParaRPr lang="en-US" altLang="ja-JP" dirty="0" smtClean="0"/>
          </a:p>
          <a:p>
            <a:r>
              <a:rPr lang="ja-JP" altLang="en-US" dirty="0" smtClean="0"/>
              <a:t>しか置いていないため、遊び方も限られます。ここからは期間との戦いです。</a:t>
            </a:r>
            <a:r>
              <a:rPr lang="en-US" altLang="ja-JP" dirty="0" smtClean="0"/>
              <a:t>Game</a:t>
            </a:r>
            <a:r>
              <a:rPr lang="ja-JP" altLang="en-US" dirty="0" smtClean="0"/>
              <a:t>性を広げていきましょう。</a:t>
            </a:r>
            <a:endParaRPr lang="ja-JP" altLang="en-US" dirty="0"/>
          </a:p>
        </p:txBody>
      </p:sp>
      <p:sp>
        <p:nvSpPr>
          <p:cNvPr id="5" name="正方形/長方形 4"/>
          <p:cNvSpPr/>
          <p:nvPr/>
        </p:nvSpPr>
        <p:spPr>
          <a:xfrm>
            <a:off x="429794" y="1842718"/>
            <a:ext cx="2159000" cy="529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Play</a:t>
            </a:r>
            <a:r>
              <a:rPr lang="ja-JP" altLang="en-US" dirty="0" smtClean="0"/>
              <a:t>してもらう</a:t>
            </a:r>
            <a:endParaRPr kumimoji="1" lang="ja-JP" altLang="en-US" dirty="0"/>
          </a:p>
        </p:txBody>
      </p:sp>
      <p:sp>
        <p:nvSpPr>
          <p:cNvPr id="6" name="正方形/長方形 5"/>
          <p:cNvSpPr/>
          <p:nvPr/>
        </p:nvSpPr>
        <p:spPr>
          <a:xfrm>
            <a:off x="493294" y="1459468"/>
            <a:ext cx="1357551" cy="369332"/>
          </a:xfrm>
          <a:prstGeom prst="rect">
            <a:avLst/>
          </a:prstGeom>
        </p:spPr>
        <p:txBody>
          <a:bodyPr wrap="none">
            <a:spAutoFit/>
          </a:bodyPr>
          <a:lstStyle/>
          <a:p>
            <a:r>
              <a:rPr lang="ja-JP" altLang="en-US" dirty="0"/>
              <a:t>・第</a:t>
            </a:r>
            <a:r>
              <a:rPr lang="en-US" altLang="ja-JP" dirty="0"/>
              <a:t>2Process</a:t>
            </a:r>
          </a:p>
        </p:txBody>
      </p:sp>
      <p:sp>
        <p:nvSpPr>
          <p:cNvPr id="7" name="テキスト ボックス 6"/>
          <p:cNvSpPr txBox="1"/>
          <p:nvPr/>
        </p:nvSpPr>
        <p:spPr>
          <a:xfrm>
            <a:off x="2588794" y="1909216"/>
            <a:ext cx="8215711" cy="369332"/>
          </a:xfrm>
          <a:prstGeom prst="rect">
            <a:avLst/>
          </a:prstGeom>
          <a:noFill/>
        </p:spPr>
        <p:txBody>
          <a:bodyPr wrap="none" rtlCol="0">
            <a:spAutoFit/>
          </a:bodyPr>
          <a:lstStyle/>
          <a:p>
            <a:r>
              <a:rPr kumimoji="1" lang="ja-JP" altLang="en-US" dirty="0" smtClean="0"/>
              <a:t>自分だけでなく、友達や色々な人にやってもらい、ダメなところ、意見を聞きましょう。</a:t>
            </a:r>
            <a:endParaRPr kumimoji="1" lang="ja-JP" altLang="en-US" dirty="0"/>
          </a:p>
        </p:txBody>
      </p:sp>
      <p:sp>
        <p:nvSpPr>
          <p:cNvPr id="8" name="正方形/長方形 7"/>
          <p:cNvSpPr/>
          <p:nvPr/>
        </p:nvSpPr>
        <p:spPr>
          <a:xfrm>
            <a:off x="493294" y="2807851"/>
            <a:ext cx="2095500" cy="586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開発</a:t>
            </a:r>
            <a:r>
              <a:rPr lang="en-US" altLang="ja-JP" dirty="0" err="1" smtClean="0"/>
              <a:t>MatrixCheck</a:t>
            </a:r>
            <a:endParaRPr kumimoji="1" lang="ja-JP" altLang="en-US" dirty="0"/>
          </a:p>
        </p:txBody>
      </p:sp>
      <p:sp>
        <p:nvSpPr>
          <p:cNvPr id="9" name="正方形/長方形 8"/>
          <p:cNvSpPr/>
          <p:nvPr/>
        </p:nvSpPr>
        <p:spPr>
          <a:xfrm>
            <a:off x="493294" y="3826817"/>
            <a:ext cx="20955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開発</a:t>
            </a:r>
            <a:r>
              <a:rPr lang="en-US" altLang="ja-JP" dirty="0" smtClean="0"/>
              <a:t>P</a:t>
            </a:r>
            <a:r>
              <a:rPr kumimoji="1" lang="en-US" altLang="ja-JP" dirty="0" smtClean="0"/>
              <a:t>rocess</a:t>
            </a:r>
            <a:r>
              <a:rPr kumimoji="1" lang="ja-JP" altLang="en-US" dirty="0" smtClean="0"/>
              <a:t>を作る</a:t>
            </a:r>
            <a:endParaRPr kumimoji="1" lang="ja-JP" altLang="en-US" dirty="0"/>
          </a:p>
        </p:txBody>
      </p:sp>
      <p:cxnSp>
        <p:nvCxnSpPr>
          <p:cNvPr id="10" name="直線矢印コネクタ 9"/>
          <p:cNvCxnSpPr/>
          <p:nvPr/>
        </p:nvCxnSpPr>
        <p:spPr>
          <a:xfrm>
            <a:off x="1080669" y="2358190"/>
            <a:ext cx="222250" cy="4496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8" idx="0"/>
          </p:cNvCxnSpPr>
          <p:nvPr/>
        </p:nvCxnSpPr>
        <p:spPr>
          <a:xfrm flipH="1" flipV="1">
            <a:off x="1318794" y="2358190"/>
            <a:ext cx="222250" cy="4496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1414286" y="3394741"/>
            <a:ext cx="222250" cy="4496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429794" y="4785980"/>
            <a:ext cx="2095500"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P</a:t>
            </a:r>
            <a:r>
              <a:rPr kumimoji="1" lang="en-US" altLang="ja-JP" dirty="0" smtClean="0"/>
              <a:t>rototype</a:t>
            </a:r>
            <a:r>
              <a:rPr kumimoji="1" lang="ja-JP" altLang="en-US" dirty="0" smtClean="0"/>
              <a:t>開発</a:t>
            </a:r>
            <a:endParaRPr kumimoji="1" lang="ja-JP" altLang="en-US" dirty="0"/>
          </a:p>
        </p:txBody>
      </p:sp>
      <p:cxnSp>
        <p:nvCxnSpPr>
          <p:cNvPr id="14" name="直線矢印コネクタ 13"/>
          <p:cNvCxnSpPr/>
          <p:nvPr/>
        </p:nvCxnSpPr>
        <p:spPr>
          <a:xfrm>
            <a:off x="1350786" y="4353904"/>
            <a:ext cx="222250" cy="4496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H="1" flipV="1">
            <a:off x="1636536" y="4353904"/>
            <a:ext cx="176568" cy="432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2608333" y="2916630"/>
            <a:ext cx="7194598" cy="369332"/>
          </a:xfrm>
          <a:prstGeom prst="rect">
            <a:avLst/>
          </a:prstGeom>
          <a:noFill/>
        </p:spPr>
        <p:txBody>
          <a:bodyPr wrap="none" rtlCol="0">
            <a:spAutoFit/>
          </a:bodyPr>
          <a:lstStyle/>
          <a:p>
            <a:r>
              <a:rPr kumimoji="1" lang="ja-JP" altLang="en-US" dirty="0" smtClean="0"/>
              <a:t>意見やダメなところを技術的に修正や加える事が可能がどうか</a:t>
            </a:r>
            <a:r>
              <a:rPr kumimoji="1" lang="en-US" altLang="ja-JP" dirty="0" smtClean="0"/>
              <a:t>Check</a:t>
            </a:r>
            <a:r>
              <a:rPr kumimoji="1" lang="ja-JP" altLang="en-US" dirty="0" smtClean="0"/>
              <a:t>する</a:t>
            </a:r>
            <a:endParaRPr kumimoji="1" lang="ja-JP" altLang="en-US" dirty="0"/>
          </a:p>
        </p:txBody>
      </p:sp>
      <p:sp>
        <p:nvSpPr>
          <p:cNvPr id="17" name="テキスト ボックス 16"/>
          <p:cNvSpPr txBox="1"/>
          <p:nvPr/>
        </p:nvSpPr>
        <p:spPr>
          <a:xfrm>
            <a:off x="2707105" y="3874074"/>
            <a:ext cx="3727302" cy="369332"/>
          </a:xfrm>
          <a:prstGeom prst="rect">
            <a:avLst/>
          </a:prstGeom>
          <a:noFill/>
        </p:spPr>
        <p:txBody>
          <a:bodyPr wrap="none" rtlCol="0">
            <a:spAutoFit/>
          </a:bodyPr>
          <a:lstStyle/>
          <a:p>
            <a:r>
              <a:rPr kumimoji="1" lang="ja-JP" altLang="en-US" dirty="0" smtClean="0"/>
              <a:t>新たに加えるモノを開発工程を作る</a:t>
            </a:r>
            <a:endParaRPr kumimoji="1" lang="ja-JP" altLang="en-US" dirty="0"/>
          </a:p>
        </p:txBody>
      </p:sp>
      <p:sp>
        <p:nvSpPr>
          <p:cNvPr id="18" name="テキスト ボックス 17"/>
          <p:cNvSpPr txBox="1"/>
          <p:nvPr/>
        </p:nvSpPr>
        <p:spPr>
          <a:xfrm>
            <a:off x="2707105" y="4831518"/>
            <a:ext cx="1951175" cy="369332"/>
          </a:xfrm>
          <a:prstGeom prst="rect">
            <a:avLst/>
          </a:prstGeom>
          <a:noFill/>
        </p:spPr>
        <p:txBody>
          <a:bodyPr wrap="none" rtlCol="0">
            <a:spAutoFit/>
          </a:bodyPr>
          <a:lstStyle/>
          <a:p>
            <a:r>
              <a:rPr lang="ja-JP" altLang="en-US" dirty="0"/>
              <a:t>工程</a:t>
            </a:r>
            <a:r>
              <a:rPr lang="ja-JP" altLang="en-US" dirty="0" smtClean="0"/>
              <a:t>に沿って開発</a:t>
            </a:r>
            <a:endParaRPr kumimoji="1" lang="ja-JP" altLang="en-US" dirty="0"/>
          </a:p>
        </p:txBody>
      </p:sp>
      <p:sp>
        <p:nvSpPr>
          <p:cNvPr id="19" name="テキスト ボックス 18"/>
          <p:cNvSpPr txBox="1"/>
          <p:nvPr/>
        </p:nvSpPr>
        <p:spPr>
          <a:xfrm>
            <a:off x="429794" y="5739063"/>
            <a:ext cx="10587642" cy="646331"/>
          </a:xfrm>
          <a:prstGeom prst="rect">
            <a:avLst/>
          </a:prstGeom>
          <a:noFill/>
        </p:spPr>
        <p:txBody>
          <a:bodyPr wrap="none" rtlCol="0">
            <a:spAutoFit/>
          </a:bodyPr>
          <a:lstStyle/>
          <a:p>
            <a:r>
              <a:rPr kumimoji="1" lang="ja-JP" altLang="en-US" dirty="0" smtClean="0"/>
              <a:t>ここからはこの第</a:t>
            </a:r>
            <a:r>
              <a:rPr kumimoji="1" lang="en-US" altLang="ja-JP" dirty="0" smtClean="0"/>
              <a:t>2process</a:t>
            </a:r>
            <a:r>
              <a:rPr kumimoji="1" lang="ja-JP" altLang="en-US" dirty="0" smtClean="0"/>
              <a:t>を繰り返します。期間まで何度も繰り返いし</a:t>
            </a:r>
            <a:r>
              <a:rPr kumimoji="1" lang="en-US" altLang="ja-JP" dirty="0" smtClean="0"/>
              <a:t>Game</a:t>
            </a:r>
            <a:r>
              <a:rPr kumimoji="1" lang="ja-JP" altLang="en-US" dirty="0" smtClean="0"/>
              <a:t>性を広げ面白くしていきましょう。</a:t>
            </a:r>
            <a:endParaRPr kumimoji="1" lang="en-US" altLang="ja-JP" dirty="0" smtClean="0"/>
          </a:p>
          <a:p>
            <a:r>
              <a:rPr lang="ja-JP" altLang="en-US" dirty="0"/>
              <a:t>重要</a:t>
            </a:r>
            <a:r>
              <a:rPr lang="ja-JP" altLang="en-US" dirty="0" smtClean="0"/>
              <a:t>なのは「真摯に意見を聞く事」・「修正と新しい物を加える」を繰り返す</a:t>
            </a:r>
            <a:r>
              <a:rPr lang="en-US" altLang="ja-JP" dirty="0" smtClean="0"/>
              <a:t>Creative</a:t>
            </a:r>
            <a:r>
              <a:rPr lang="ja-JP" altLang="en-US" dirty="0" smtClean="0"/>
              <a:t>の行動です。</a:t>
            </a:r>
            <a:endParaRPr lang="en-US" altLang="ja-JP" dirty="0" smtClean="0"/>
          </a:p>
        </p:txBody>
      </p:sp>
    </p:spTree>
    <p:extLst>
      <p:ext uri="{BB962C8B-B14F-4D97-AF65-F5344CB8AC3E}">
        <p14:creationId xmlns:p14="http://schemas.microsoft.com/office/powerpoint/2010/main" val="55090883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826</Words>
  <Application>Microsoft Office PowerPoint</Application>
  <PresentationFormat>ワイド画面</PresentationFormat>
  <Paragraphs>128</Paragraphs>
  <Slides>8</Slides>
  <Notes>0</Notes>
  <HiddenSlides>0</HiddenSlides>
  <MMClips>0</MMClips>
  <ScaleCrop>false</ScaleCrop>
  <HeadingPairs>
    <vt:vector size="8" baseType="variant">
      <vt:variant>
        <vt:lpstr>使用されているフォント</vt:lpstr>
      </vt:variant>
      <vt:variant>
        <vt:i4>4</vt:i4>
      </vt:variant>
      <vt:variant>
        <vt:lpstr>テーマ</vt:lpstr>
      </vt:variant>
      <vt:variant>
        <vt:i4>1</vt:i4>
      </vt:variant>
      <vt:variant>
        <vt:lpstr>埋め込まれた OLE サーバー</vt:lpstr>
      </vt:variant>
      <vt:variant>
        <vt:i4>1</vt:i4>
      </vt:variant>
      <vt:variant>
        <vt:lpstr>スライド タイトル</vt:lpstr>
      </vt:variant>
      <vt:variant>
        <vt:i4>8</vt:i4>
      </vt:variant>
    </vt:vector>
  </HeadingPairs>
  <TitlesOfParts>
    <vt:vector size="14" baseType="lpstr">
      <vt:lpstr>ＭＳ Ｐゴシック</vt:lpstr>
      <vt:lpstr>Arial</vt:lpstr>
      <vt:lpstr>Calibri</vt:lpstr>
      <vt:lpstr>Calibri Light</vt:lpstr>
      <vt:lpstr>Office テーマ</vt:lpstr>
      <vt:lpstr>Acrobat Document</vt:lpstr>
      <vt:lpstr>ゲーム指南書SS1</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ゲーム指南書SS</dc:title>
  <dc:creator>User100</dc:creator>
  <cp:lastModifiedBy>user206</cp:lastModifiedBy>
  <cp:revision>27</cp:revision>
  <dcterms:created xsi:type="dcterms:W3CDTF">2017-06-13T00:34:36Z</dcterms:created>
  <dcterms:modified xsi:type="dcterms:W3CDTF">2017-08-30T10:15:14Z</dcterms:modified>
</cp:coreProperties>
</file>