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06694a96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06694a960_1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17244cd6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d17244cd60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17244cd6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d17244cd60_0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06694a960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d06694a960_1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06694a96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d06694a960_1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06694a96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d06694a960_1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06694a96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d06694a960_1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17244cd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d17244cd60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06694a960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d06694a960_1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06694a960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d06694a960_1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06694a96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d06694a960_1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06694a960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d06694a960_1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63414" y="335756"/>
            <a:ext cx="6298133" cy="203596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63414" y="2701528"/>
            <a:ext cx="6298133" cy="18454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2" y="0"/>
            <a:ext cx="4571999" cy="5143502"/>
            <a:chOff x="1" y="4563942"/>
            <a:chExt cx="12192005" cy="2294060"/>
          </a:xfrm>
        </p:grpSpPr>
        <p:sp>
          <p:nvSpPr>
            <p:cNvPr id="70" name="Google Shape;70;p16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2" name="Google Shape;72;p16"/>
          <p:cNvSpPr/>
          <p:nvPr/>
        </p:nvSpPr>
        <p:spPr>
          <a:xfrm>
            <a:off x="0" y="0"/>
            <a:ext cx="4571999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63414" y="342900"/>
            <a:ext cx="390863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4702622" y="342901"/>
            <a:ext cx="3813920" cy="4052888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63414" y="1885950"/>
            <a:ext cx="3908639" cy="25157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3414" y="273844"/>
            <a:ext cx="8151936" cy="12656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3414" y="1932385"/>
            <a:ext cx="8151936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63414" y="342900"/>
            <a:ext cx="8147174" cy="204311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63414" y="2771776"/>
            <a:ext cx="8147174" cy="17954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63414" y="274320"/>
            <a:ext cx="8448402" cy="12656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63414" y="1914524"/>
            <a:ext cx="3992777" cy="27181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702622" y="1914524"/>
            <a:ext cx="3992777" cy="27181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63414" y="274319"/>
            <a:ext cx="8153127" cy="12687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63414" y="1827355"/>
            <a:ext cx="39990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363414" y="2556788"/>
            <a:ext cx="3999020" cy="20854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4702622" y="1827355"/>
            <a:ext cx="4018714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20"/>
          <p:cNvSpPr txBox="1"/>
          <p:nvPr>
            <p:ph idx="4" type="body"/>
          </p:nvPr>
        </p:nvSpPr>
        <p:spPr>
          <a:xfrm>
            <a:off x="4702622" y="2556788"/>
            <a:ext cx="4018714" cy="20854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63414" y="273844"/>
            <a:ext cx="8151936" cy="12656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2"/>
          <p:cNvGrpSpPr/>
          <p:nvPr/>
        </p:nvGrpSpPr>
        <p:grpSpPr>
          <a:xfrm>
            <a:off x="2" y="0"/>
            <a:ext cx="4571999" cy="5143502"/>
            <a:chOff x="1" y="4563942"/>
            <a:chExt cx="12192005" cy="2294060"/>
          </a:xfrm>
        </p:grpSpPr>
        <p:sp>
          <p:nvSpPr>
            <p:cNvPr id="115" name="Google Shape;115;p22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7" name="Google Shape;117;p22"/>
          <p:cNvSpPr/>
          <p:nvPr/>
        </p:nvSpPr>
        <p:spPr>
          <a:xfrm>
            <a:off x="0" y="0"/>
            <a:ext cx="4571999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63414" y="342900"/>
            <a:ext cx="3965426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702622" y="342901"/>
            <a:ext cx="3813920" cy="40528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363414" y="1885950"/>
            <a:ext cx="3965426" cy="25157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63414" y="273844"/>
            <a:ext cx="8151936" cy="12656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089213" y="-793414"/>
            <a:ext cx="2700338" cy="81519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858000" y="0"/>
            <a:ext cx="2286000" cy="514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810732" y="1613779"/>
            <a:ext cx="4358879" cy="167900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324248" y="-686990"/>
            <a:ext cx="4358879" cy="62805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242108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6" name="Google Shape;146;p26"/>
          <p:cNvSpPr txBox="1"/>
          <p:nvPr>
            <p:ph type="ctrTitle"/>
          </p:nvPr>
        </p:nvSpPr>
        <p:spPr>
          <a:xfrm>
            <a:off x="363414" y="335756"/>
            <a:ext cx="62982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363414" y="2701528"/>
            <a:ext cx="62982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8"/>
          <p:cNvGrpSpPr/>
          <p:nvPr/>
        </p:nvGrpSpPr>
        <p:grpSpPr>
          <a:xfrm>
            <a:off x="1" y="21"/>
            <a:ext cx="4572003" cy="5143602"/>
            <a:chOff x="1" y="4563942"/>
            <a:chExt cx="12192009" cy="2294100"/>
          </a:xfrm>
        </p:grpSpPr>
        <p:sp>
          <p:nvSpPr>
            <p:cNvPr id="157" name="Google Shape;157;p28"/>
            <p:cNvSpPr/>
            <p:nvPr/>
          </p:nvSpPr>
          <p:spPr>
            <a:xfrm>
              <a:off x="10" y="4563942"/>
              <a:ext cx="12192000" cy="22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1" y="4563942"/>
              <a:ext cx="12192000" cy="22941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9" name="Google Shape;159;p28"/>
          <p:cNvSpPr/>
          <p:nvPr/>
        </p:nvSpPr>
        <p:spPr>
          <a:xfrm>
            <a:off x="0" y="0"/>
            <a:ext cx="4572000" cy="17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363414" y="342900"/>
            <a:ext cx="390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8"/>
          <p:cNvSpPr/>
          <p:nvPr>
            <p:ph idx="2" type="pic"/>
          </p:nvPr>
        </p:nvSpPr>
        <p:spPr>
          <a:xfrm>
            <a:off x="4702622" y="342901"/>
            <a:ext cx="3813900" cy="405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63414" y="1885950"/>
            <a:ext cx="39087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3" name="Google Shape;163;p28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63414" y="273844"/>
            <a:ext cx="8151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63414" y="1932385"/>
            <a:ext cx="81519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63414" y="342900"/>
            <a:ext cx="81474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63414" y="2771776"/>
            <a:ext cx="81474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63414" y="274320"/>
            <a:ext cx="8448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63414" y="1914524"/>
            <a:ext cx="39930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idx="2" type="body"/>
          </p:nvPr>
        </p:nvSpPr>
        <p:spPr>
          <a:xfrm>
            <a:off x="4702622" y="1914524"/>
            <a:ext cx="39930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63414" y="274319"/>
            <a:ext cx="81531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63414" y="1827355"/>
            <a:ext cx="3999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9" name="Google Shape;189;p32"/>
          <p:cNvSpPr txBox="1"/>
          <p:nvPr>
            <p:ph idx="2" type="body"/>
          </p:nvPr>
        </p:nvSpPr>
        <p:spPr>
          <a:xfrm>
            <a:off x="363414" y="2556788"/>
            <a:ext cx="39990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2"/>
          <p:cNvSpPr txBox="1"/>
          <p:nvPr>
            <p:ph idx="3" type="body"/>
          </p:nvPr>
        </p:nvSpPr>
        <p:spPr>
          <a:xfrm>
            <a:off x="4702622" y="1827355"/>
            <a:ext cx="401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1" name="Google Shape;191;p32"/>
          <p:cNvSpPr txBox="1"/>
          <p:nvPr>
            <p:ph idx="4" type="body"/>
          </p:nvPr>
        </p:nvSpPr>
        <p:spPr>
          <a:xfrm>
            <a:off x="4702622" y="2556788"/>
            <a:ext cx="40188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63414" y="273844"/>
            <a:ext cx="8151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4"/>
          <p:cNvGrpSpPr/>
          <p:nvPr/>
        </p:nvGrpSpPr>
        <p:grpSpPr>
          <a:xfrm>
            <a:off x="1" y="21"/>
            <a:ext cx="4572003" cy="5143602"/>
            <a:chOff x="1" y="4563942"/>
            <a:chExt cx="12192009" cy="2294100"/>
          </a:xfrm>
        </p:grpSpPr>
        <p:sp>
          <p:nvSpPr>
            <p:cNvPr id="202" name="Google Shape;202;p34"/>
            <p:cNvSpPr/>
            <p:nvPr/>
          </p:nvSpPr>
          <p:spPr>
            <a:xfrm>
              <a:off x="10" y="4563942"/>
              <a:ext cx="12192000" cy="229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1" y="4563942"/>
              <a:ext cx="12192000" cy="22941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4" name="Google Shape;204;p34"/>
          <p:cNvSpPr/>
          <p:nvPr/>
        </p:nvSpPr>
        <p:spPr>
          <a:xfrm>
            <a:off x="0" y="0"/>
            <a:ext cx="4572000" cy="17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363414" y="342900"/>
            <a:ext cx="3965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702622" y="342901"/>
            <a:ext cx="3813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363414" y="1885950"/>
            <a:ext cx="39654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8" name="Google Shape;208;p34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63414" y="273844"/>
            <a:ext cx="8151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 rot="5400000">
            <a:off x="3089100" y="-793265"/>
            <a:ext cx="2700600" cy="8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>
            <a:off x="6858000" y="0"/>
            <a:ext cx="2286000" cy="514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 rot="5400000">
            <a:off x="5810775" y="1613944"/>
            <a:ext cx="43590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 rot="5400000">
            <a:off x="1324210" y="-686906"/>
            <a:ext cx="4359000" cy="6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1" type="ftr"/>
          </p:nvPr>
        </p:nvSpPr>
        <p:spPr>
          <a:xfrm>
            <a:off x="242108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63414" y="273844"/>
            <a:ext cx="8151936" cy="12656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63414" y="1932385"/>
            <a:ext cx="8151936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9666" y="47679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702622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073737" y="4767263"/>
            <a:ext cx="9605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0" y="0"/>
            <a:ext cx="9144000" cy="17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63414" y="273844"/>
            <a:ext cx="8151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63414" y="1932385"/>
            <a:ext cx="81519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109666" y="47679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470262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073737" y="4767263"/>
            <a:ext cx="96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37"/>
          <p:cNvSpPr/>
          <p:nvPr/>
        </p:nvSpPr>
        <p:spPr>
          <a:xfrm>
            <a:off x="0" y="-1"/>
            <a:ext cx="4571999" cy="34304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7"/>
          <p:cNvSpPr txBox="1"/>
          <p:nvPr>
            <p:ph type="ctrTitle"/>
          </p:nvPr>
        </p:nvSpPr>
        <p:spPr>
          <a:xfrm>
            <a:off x="363425" y="297950"/>
            <a:ext cx="42087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" sz="3500"/>
              <a:t>Enhancing Low Light Images Using Convolutional Neural Network to Detect Emotion </a:t>
            </a:r>
            <a:endParaRPr sz="3500"/>
          </a:p>
        </p:txBody>
      </p:sp>
      <p:sp>
        <p:nvSpPr>
          <p:cNvPr id="231" name="Google Shape;231;p37"/>
          <p:cNvSpPr txBox="1"/>
          <p:nvPr>
            <p:ph idx="1" type="subTitle"/>
          </p:nvPr>
        </p:nvSpPr>
        <p:spPr>
          <a:xfrm>
            <a:off x="263387" y="3634522"/>
            <a:ext cx="4022863" cy="1031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Omar Ali, Izaiah Benavides, Charith Kondapally, Mateo Nuñez</a:t>
            </a:r>
            <a:endParaRPr/>
          </a:p>
        </p:txBody>
      </p:sp>
      <p:pic>
        <p:nvPicPr>
          <p:cNvPr descr="Abstract glowing blue wireframe" id="232" name="Google Shape;232;p37"/>
          <p:cNvPicPr preferRelativeResize="0"/>
          <p:nvPr/>
        </p:nvPicPr>
        <p:blipFill rotWithShape="1">
          <a:blip r:embed="rId3">
            <a:alphaModFix/>
          </a:blip>
          <a:srcRect b="-2" l="25746" r="17352" t="0"/>
          <a:stretch/>
        </p:blipFill>
        <p:spPr>
          <a:xfrm>
            <a:off x="4571999" y="8"/>
            <a:ext cx="4572001" cy="514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/>
          <p:nvPr/>
        </p:nvSpPr>
        <p:spPr>
          <a:xfrm>
            <a:off x="4503900" y="0"/>
            <a:ext cx="4613100" cy="171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C20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3" name="Google Shape;313;p46"/>
          <p:cNvSpPr txBox="1"/>
          <p:nvPr>
            <p:ph type="title"/>
          </p:nvPr>
        </p:nvSpPr>
        <p:spPr>
          <a:xfrm>
            <a:off x="363430" y="342900"/>
            <a:ext cx="5804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/>
              <a:t>Demo </a:t>
            </a:r>
            <a:r>
              <a:rPr lang="en" sz="4100"/>
              <a:t>- Izaiah’s Face</a:t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25" y="1861575"/>
            <a:ext cx="2384850" cy="3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5950" y="1861575"/>
            <a:ext cx="5804099" cy="315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/>
          <p:nvPr/>
        </p:nvSpPr>
        <p:spPr>
          <a:xfrm>
            <a:off x="4503900" y="0"/>
            <a:ext cx="4613100" cy="1715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1C20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47"/>
          <p:cNvSpPr txBox="1"/>
          <p:nvPr>
            <p:ph type="title"/>
          </p:nvPr>
        </p:nvSpPr>
        <p:spPr>
          <a:xfrm>
            <a:off x="363430" y="342900"/>
            <a:ext cx="5804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/>
              <a:t>Demo - Dr. Ruby’s Face</a:t>
            </a:r>
            <a:endParaRPr/>
          </a:p>
        </p:txBody>
      </p:sp>
      <p:pic>
        <p:nvPicPr>
          <p:cNvPr id="322" name="Google Shape;3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50" y="1861575"/>
            <a:ext cx="2299830" cy="31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705" y="1876463"/>
            <a:ext cx="5752816" cy="312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/>
          <p:nvPr/>
        </p:nvSpPr>
        <p:spPr>
          <a:xfrm>
            <a:off x="0" y="0"/>
            <a:ext cx="9144000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48"/>
          <p:cNvSpPr/>
          <p:nvPr/>
        </p:nvSpPr>
        <p:spPr>
          <a:xfrm>
            <a:off x="9097413" y="4743323"/>
            <a:ext cx="46587" cy="321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0" name="Google Shape;330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1" name="Google Shape;331;p48"/>
          <p:cNvSpPr/>
          <p:nvPr/>
        </p:nvSpPr>
        <p:spPr>
          <a:xfrm>
            <a:off x="0" y="0"/>
            <a:ext cx="2285993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109667" y="273844"/>
            <a:ext cx="2017385" cy="208769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1100"/>
          </a:p>
        </p:txBody>
      </p:sp>
      <p:grpSp>
        <p:nvGrpSpPr>
          <p:cNvPr id="333" name="Google Shape;333;p48"/>
          <p:cNvGrpSpPr/>
          <p:nvPr/>
        </p:nvGrpSpPr>
        <p:grpSpPr>
          <a:xfrm>
            <a:off x="0" y="2571750"/>
            <a:ext cx="2285998" cy="2571750"/>
            <a:chOff x="0" y="3438071"/>
            <a:chExt cx="3047997" cy="3429000"/>
          </a:xfrm>
        </p:grpSpPr>
        <p:sp>
          <p:nvSpPr>
            <p:cNvPr id="334" name="Google Shape;334;p48"/>
            <p:cNvSpPr/>
            <p:nvPr/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336" name="Google Shape;336;p48"/>
          <p:cNvGrpSpPr/>
          <p:nvPr/>
        </p:nvGrpSpPr>
        <p:grpSpPr>
          <a:xfrm>
            <a:off x="3400321" y="413902"/>
            <a:ext cx="4723778" cy="4218635"/>
            <a:chOff x="722105" y="247"/>
            <a:chExt cx="6298371" cy="5624846"/>
          </a:xfrm>
        </p:grpSpPr>
        <p:sp>
          <p:nvSpPr>
            <p:cNvPr id="337" name="Google Shape;337;p48"/>
            <p:cNvSpPr/>
            <p:nvPr/>
          </p:nvSpPr>
          <p:spPr>
            <a:xfrm>
              <a:off x="2540644" y="500628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C1A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8"/>
            <p:cNvSpPr txBox="1"/>
            <p:nvPr/>
          </p:nvSpPr>
          <p:spPr>
            <a:xfrm>
              <a:off x="2724216" y="544255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722105" y="247"/>
              <a:ext cx="1820338" cy="1092203"/>
            </a:xfrm>
            <a:prstGeom prst="rect">
              <a:avLst/>
            </a:prstGeom>
            <a:solidFill>
              <a:srgbClr val="6C1A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8"/>
            <p:cNvSpPr txBox="1"/>
            <p:nvPr/>
          </p:nvSpPr>
          <p:spPr>
            <a:xfrm>
              <a:off x="722105" y="247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Diversify the dataset</a:t>
              </a:r>
              <a:endParaRPr sz="1100"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4779660" y="500628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A27E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4963232" y="544255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2961122" y="247"/>
              <a:ext cx="1820338" cy="1092203"/>
            </a:xfrm>
            <a:prstGeom prst="rect">
              <a:avLst/>
            </a:prstGeom>
            <a:solidFill>
              <a:srgbClr val="2A27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8"/>
            <p:cNvSpPr txBox="1"/>
            <p:nvPr/>
          </p:nvSpPr>
          <p:spPr>
            <a:xfrm>
              <a:off x="2961122" y="247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Focus on complex combination of features</a:t>
              </a:r>
              <a:endParaRPr sz="1100"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632274" y="1090650"/>
              <a:ext cx="4478033" cy="3880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287"/>
                  </a:lnTo>
                  <a:lnTo>
                    <a:pt x="0" y="6528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1463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8"/>
            <p:cNvSpPr txBox="1"/>
            <p:nvPr/>
          </p:nvSpPr>
          <p:spPr>
            <a:xfrm>
              <a:off x="3758852" y="1282595"/>
              <a:ext cx="224878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5200138" y="247"/>
              <a:ext cx="1820338" cy="1092203"/>
            </a:xfrm>
            <a:prstGeom prst="rect">
              <a:avLst/>
            </a:prstGeom>
            <a:solidFill>
              <a:srgbClr val="1463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8"/>
            <p:cNvSpPr txBox="1"/>
            <p:nvPr/>
          </p:nvSpPr>
          <p:spPr>
            <a:xfrm>
              <a:off x="5200138" y="247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Expand the dataset</a:t>
              </a:r>
              <a:endParaRPr sz="1100"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2540644" y="2011509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7BB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8"/>
            <p:cNvSpPr txBox="1"/>
            <p:nvPr/>
          </p:nvSpPr>
          <p:spPr>
            <a:xfrm>
              <a:off x="2724216" y="2055136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722105" y="1511128"/>
              <a:ext cx="1820338" cy="1092203"/>
            </a:xfrm>
            <a:prstGeom prst="rect">
              <a:avLst/>
            </a:prstGeom>
            <a:solidFill>
              <a:srgbClr val="27BBD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722105" y="1511128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Use more refining image techniques</a:t>
              </a:r>
              <a:endParaRPr sz="1100"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4779660" y="2011509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12C399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8"/>
            <p:cNvSpPr txBox="1"/>
            <p:nvPr/>
          </p:nvSpPr>
          <p:spPr>
            <a:xfrm>
              <a:off x="4963232" y="2055136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961122" y="1511128"/>
              <a:ext cx="1820338" cy="1092203"/>
            </a:xfrm>
            <a:prstGeom prst="rect">
              <a:avLst/>
            </a:prstGeom>
            <a:solidFill>
              <a:srgbClr val="12C3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8"/>
            <p:cNvSpPr txBox="1"/>
            <p:nvPr/>
          </p:nvSpPr>
          <p:spPr>
            <a:xfrm>
              <a:off x="2961122" y="1511128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Enhance clarity</a:t>
              </a:r>
              <a:endParaRPr sz="1100"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1632274" y="2601531"/>
              <a:ext cx="4478033" cy="3880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287"/>
                  </a:lnTo>
                  <a:lnTo>
                    <a:pt x="0" y="6528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6C1A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8"/>
            <p:cNvSpPr txBox="1"/>
            <p:nvPr/>
          </p:nvSpPr>
          <p:spPr>
            <a:xfrm>
              <a:off x="3758852" y="2793477"/>
              <a:ext cx="224878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200138" y="1511128"/>
              <a:ext cx="1820338" cy="1092203"/>
            </a:xfrm>
            <a:prstGeom prst="rect">
              <a:avLst/>
            </a:prstGeom>
            <a:solidFill>
              <a:srgbClr val="6C1A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8"/>
            <p:cNvSpPr txBox="1"/>
            <p:nvPr/>
          </p:nvSpPr>
          <p:spPr>
            <a:xfrm>
              <a:off x="5200138" y="1511128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Reduce noise</a:t>
              </a:r>
              <a:endParaRPr sz="1100"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2540644" y="3522391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2A27E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8"/>
            <p:cNvSpPr txBox="1"/>
            <p:nvPr/>
          </p:nvSpPr>
          <p:spPr>
            <a:xfrm>
              <a:off x="2724216" y="3566017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48"/>
            <p:cNvSpPr/>
            <p:nvPr/>
          </p:nvSpPr>
          <p:spPr>
            <a:xfrm>
              <a:off x="722105" y="3022009"/>
              <a:ext cx="1820338" cy="1092203"/>
            </a:xfrm>
            <a:prstGeom prst="rect">
              <a:avLst/>
            </a:prstGeom>
            <a:solidFill>
              <a:srgbClr val="2A27E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8"/>
            <p:cNvSpPr txBox="1"/>
            <p:nvPr/>
          </p:nvSpPr>
          <p:spPr>
            <a:xfrm>
              <a:off x="722105" y="3022009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Reduce sharpness</a:t>
              </a:r>
              <a:endParaRPr sz="1100"/>
            </a:p>
          </p:txBody>
        </p:sp>
        <p:sp>
          <p:nvSpPr>
            <p:cNvPr id="365" name="Google Shape;365;p48"/>
            <p:cNvSpPr/>
            <p:nvPr/>
          </p:nvSpPr>
          <p:spPr>
            <a:xfrm>
              <a:off x="4779660" y="3522391"/>
              <a:ext cx="388077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1463D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8"/>
            <p:cNvSpPr txBox="1"/>
            <p:nvPr/>
          </p:nvSpPr>
          <p:spPr>
            <a:xfrm>
              <a:off x="4963232" y="3566017"/>
              <a:ext cx="20933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48"/>
            <p:cNvSpPr/>
            <p:nvPr/>
          </p:nvSpPr>
          <p:spPr>
            <a:xfrm>
              <a:off x="2961122" y="3022009"/>
              <a:ext cx="1820338" cy="1092203"/>
            </a:xfrm>
            <a:prstGeom prst="rect">
              <a:avLst/>
            </a:prstGeom>
            <a:solidFill>
              <a:srgbClr val="1463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8"/>
            <p:cNvSpPr txBox="1"/>
            <p:nvPr/>
          </p:nvSpPr>
          <p:spPr>
            <a:xfrm>
              <a:off x="2961122" y="3022009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Use dynamic range adjustments</a:t>
              </a:r>
              <a:endParaRPr sz="1100"/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1632274" y="4112412"/>
              <a:ext cx="4478033" cy="38807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287"/>
                  </a:lnTo>
                  <a:lnTo>
                    <a:pt x="0" y="6528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27BBDB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8"/>
            <p:cNvSpPr txBox="1"/>
            <p:nvPr/>
          </p:nvSpPr>
          <p:spPr>
            <a:xfrm>
              <a:off x="3758852" y="4304358"/>
              <a:ext cx="224878" cy="4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525" spcFirstLastPara="1" rIns="952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"/>
                <a:buFont typeface="Avenir"/>
                <a:buNone/>
              </a:pPr>
              <a:r>
                <a:t/>
              </a:r>
              <a:endParaRPr b="0" i="0" sz="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48"/>
            <p:cNvSpPr/>
            <p:nvPr/>
          </p:nvSpPr>
          <p:spPr>
            <a:xfrm>
              <a:off x="5200138" y="3022009"/>
              <a:ext cx="1820338" cy="1092203"/>
            </a:xfrm>
            <a:prstGeom prst="rect">
              <a:avLst/>
            </a:prstGeom>
            <a:solidFill>
              <a:srgbClr val="27BBD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8"/>
            <p:cNvSpPr txBox="1"/>
            <p:nvPr/>
          </p:nvSpPr>
          <p:spPr>
            <a:xfrm>
              <a:off x="5200138" y="3022009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Incorporate contextual data</a:t>
              </a:r>
              <a:endParaRPr sz="1100"/>
            </a:p>
          </p:txBody>
        </p:sp>
        <p:sp>
          <p:nvSpPr>
            <p:cNvPr id="373" name="Google Shape;373;p48"/>
            <p:cNvSpPr/>
            <p:nvPr/>
          </p:nvSpPr>
          <p:spPr>
            <a:xfrm>
              <a:off x="722105" y="4532890"/>
              <a:ext cx="1820338" cy="1092203"/>
            </a:xfrm>
            <a:prstGeom prst="rect">
              <a:avLst/>
            </a:prstGeom>
            <a:solidFill>
              <a:srgbClr val="12C3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8"/>
            <p:cNvSpPr txBox="1"/>
            <p:nvPr/>
          </p:nvSpPr>
          <p:spPr>
            <a:xfrm>
              <a:off x="722105" y="4532890"/>
              <a:ext cx="1820338" cy="1092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0225" lIns="66875" spcFirstLastPara="1" rIns="66875" wrap="square" tIns="70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venir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Process data in real-time</a:t>
              </a:r>
              <a:endParaRPr sz="11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0" y="0"/>
            <a:ext cx="9144000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9097413" y="4743323"/>
            <a:ext cx="46587" cy="321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0" name="Google Shape;240;p38"/>
          <p:cNvSpPr/>
          <p:nvPr/>
        </p:nvSpPr>
        <p:spPr>
          <a:xfrm>
            <a:off x="0" y="1"/>
            <a:ext cx="4562733" cy="2571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363414" y="273844"/>
            <a:ext cx="3766973" cy="18225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sz="1100"/>
          </a:p>
        </p:txBody>
      </p:sp>
      <p:sp>
        <p:nvSpPr>
          <p:cNvPr id="242" name="Google Shape;242;p38"/>
          <p:cNvSpPr txBox="1"/>
          <p:nvPr/>
        </p:nvSpPr>
        <p:spPr>
          <a:xfrm>
            <a:off x="363414" y="2693410"/>
            <a:ext cx="3946099" cy="17297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Detecting human emotions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Improving low-light images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Enhancing a CNN performance</a:t>
            </a:r>
            <a:endParaRPr sz="1100"/>
          </a:p>
        </p:txBody>
      </p:sp>
      <p:pic>
        <p:nvPicPr>
          <p:cNvPr descr="Graph on document with pen" id="243" name="Google Shape;243;p38"/>
          <p:cNvPicPr preferRelativeResize="0"/>
          <p:nvPr/>
        </p:nvPicPr>
        <p:blipFill rotWithShape="1">
          <a:blip r:embed="rId3">
            <a:alphaModFix/>
          </a:blip>
          <a:srcRect b="-3" l="27342" r="13290" t="0"/>
          <a:stretch/>
        </p:blipFill>
        <p:spPr>
          <a:xfrm>
            <a:off x="4562733" y="8"/>
            <a:ext cx="4581267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/>
          <p:nvPr/>
        </p:nvSpPr>
        <p:spPr>
          <a:xfrm>
            <a:off x="0" y="0"/>
            <a:ext cx="9144000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9097413" y="4743323"/>
            <a:ext cx="46587" cy="321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0" y="-938"/>
            <a:ext cx="4571995" cy="17303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363414" y="298871"/>
            <a:ext cx="3639878" cy="12013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High-level Design</a:t>
            </a:r>
            <a:endParaRPr sz="1100"/>
          </a:p>
        </p:txBody>
      </p:sp>
      <p:grpSp>
        <p:nvGrpSpPr>
          <p:cNvPr id="253" name="Google Shape;253;p39"/>
          <p:cNvGrpSpPr/>
          <p:nvPr/>
        </p:nvGrpSpPr>
        <p:grpSpPr>
          <a:xfrm>
            <a:off x="0" y="1726048"/>
            <a:ext cx="9144000" cy="3417452"/>
            <a:chOff x="6096002" y="-9073"/>
            <a:chExt cx="6095998" cy="6867073"/>
          </a:xfrm>
        </p:grpSpPr>
        <p:sp>
          <p:nvSpPr>
            <p:cNvPr id="254" name="Google Shape;254;p39"/>
            <p:cNvSpPr/>
            <p:nvPr/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56" name="Google Shape;256;p39"/>
          <p:cNvSpPr txBox="1"/>
          <p:nvPr/>
        </p:nvSpPr>
        <p:spPr>
          <a:xfrm>
            <a:off x="363425" y="1862475"/>
            <a:ext cx="55986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0350" lvl="0" marL="469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Adjustments in brightness</a:t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Multiple Convolutional Layers extracted detailed </a:t>
            </a:r>
            <a:endParaRPr b="0" i="0" sz="15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features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Max-pooling layers reduced the dimensionality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 normalization accelerates efficiency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Grayscale normalizes lighting variations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Histogram equalization enhances the contrast of images 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Image is converted to RGB</a:t>
            </a:r>
            <a:endParaRPr sz="1100"/>
          </a:p>
          <a:p>
            <a:pPr indent="-260350" lvl="0" marL="469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 models: one trained on raw images, and the other trained on enhanced images</a:t>
            </a:r>
            <a:endParaRPr sz="1100"/>
          </a:p>
          <a:p>
            <a:pPr indent="0" lvl="0" marL="215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4559204" y="-8530"/>
            <a:ext cx="4580530" cy="1723030"/>
          </a:xfrm>
          <a:prstGeom prst="rect">
            <a:avLst/>
          </a:prstGeom>
          <a:solidFill>
            <a:srgbClr val="1C2032"/>
          </a:solidFill>
          <a:ln cap="flat" cmpd="sng" w="12700">
            <a:solidFill>
              <a:srgbClr val="55116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604" y="-3502"/>
            <a:ext cx="3770552" cy="173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9"/>
          <p:cNvPicPr preferRelativeResize="0"/>
          <p:nvPr/>
        </p:nvPicPr>
        <p:blipFill rotWithShape="1">
          <a:blip r:embed="rId4">
            <a:alphaModFix/>
          </a:blip>
          <a:srcRect b="-36" l="0" r="11784" t="0"/>
          <a:stretch/>
        </p:blipFill>
        <p:spPr>
          <a:xfrm>
            <a:off x="5365300" y="1942598"/>
            <a:ext cx="3776244" cy="194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98" y="380377"/>
            <a:ext cx="8025606" cy="476374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0"/>
          <p:cNvSpPr txBox="1"/>
          <p:nvPr/>
        </p:nvSpPr>
        <p:spPr>
          <a:xfrm>
            <a:off x="1297771" y="1701"/>
            <a:ext cx="654629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Model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/>
        </p:nvSpPr>
        <p:spPr>
          <a:xfrm>
            <a:off x="1297771" y="304260"/>
            <a:ext cx="65463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Enhancement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97" y="1096566"/>
            <a:ext cx="8965406" cy="295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1297771" y="1701"/>
            <a:ext cx="6546293" cy="458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Model</a:t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43" y="468857"/>
            <a:ext cx="8608786" cy="4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/>
          <p:nvPr/>
        </p:nvSpPr>
        <p:spPr>
          <a:xfrm>
            <a:off x="0" y="0"/>
            <a:ext cx="9144000" cy="17183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9097413" y="4743323"/>
            <a:ext cx="46587" cy="321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5" name="Google Shape;285;p43"/>
          <p:cNvGrpSpPr/>
          <p:nvPr/>
        </p:nvGrpSpPr>
        <p:grpSpPr>
          <a:xfrm>
            <a:off x="0" y="1729408"/>
            <a:ext cx="9144000" cy="3414091"/>
            <a:chOff x="6096002" y="-9073"/>
            <a:chExt cx="6095998" cy="6867073"/>
          </a:xfrm>
        </p:grpSpPr>
        <p:sp>
          <p:nvSpPr>
            <p:cNvPr id="286" name="Google Shape;286;p43"/>
            <p:cNvSpPr/>
            <p:nvPr/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88" name="Google Shape;288;p43"/>
          <p:cNvSpPr/>
          <p:nvPr/>
        </p:nvSpPr>
        <p:spPr>
          <a:xfrm>
            <a:off x="0" y="-9685"/>
            <a:ext cx="4571997" cy="17390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363414" y="298871"/>
            <a:ext cx="3938423" cy="12013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Tools and Algorithms</a:t>
            </a:r>
            <a:endParaRPr sz="1100"/>
          </a:p>
        </p:txBody>
      </p:sp>
      <p:pic>
        <p:nvPicPr>
          <p:cNvPr descr="Web Design" id="290" name="Google Shape;2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022" y="102395"/>
            <a:ext cx="1480465" cy="148046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3"/>
          <p:cNvSpPr txBox="1"/>
          <p:nvPr/>
        </p:nvSpPr>
        <p:spPr>
          <a:xfrm>
            <a:off x="363413" y="1871953"/>
            <a:ext cx="7816498" cy="26224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431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Python: TensorFlow, Keras, NumPy, and </a:t>
            </a:r>
            <a:r>
              <a:rPr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cv2, </a:t>
            </a: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Matplotlib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Horizontal flipping and random transformations were used as image augmentation techniques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Created an enhancing image function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Adam Optimizer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Categorical class entropy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CK+ Dataset</a:t>
            </a:r>
            <a:endParaRPr sz="1100"/>
          </a:p>
          <a:p>
            <a:pPr indent="-215900" lvl="0" marL="431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788 training images + 193 validation images = 981 images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63414" y="342900"/>
            <a:ext cx="390863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/>
              <a:t>Trial 1</a:t>
            </a:r>
            <a:br>
              <a:rPr lang="en" sz="4100"/>
            </a:br>
            <a:r>
              <a:rPr lang="en" sz="4100"/>
              <a:t>Results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63414" y="1885950"/>
            <a:ext cx="3908639" cy="25157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30 epochs were implemented for both models</a:t>
            </a:r>
            <a:endParaRPr/>
          </a:p>
          <a:p>
            <a:pPr indent="-254000" lvl="0" marL="254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Enhanced preprocessing of images performed better</a:t>
            </a:r>
            <a:endParaRPr/>
          </a:p>
          <a:p>
            <a:pPr indent="-254000" lvl="0" marL="254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How to improve the accuracy?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15" y="-340"/>
            <a:ext cx="4446814" cy="272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7229" y="2790186"/>
            <a:ext cx="4461328" cy="235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363414" y="342900"/>
            <a:ext cx="390863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100"/>
              <a:t>Trial 2</a:t>
            </a:r>
            <a:br>
              <a:rPr lang="en" sz="4100"/>
            </a:br>
            <a:r>
              <a:rPr lang="en" sz="4100"/>
              <a:t>Results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363414" y="1885950"/>
            <a:ext cx="3908639" cy="28049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258127" lvl="0" marL="254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Because of the poor results more epochs were added for a total of 80</a:t>
            </a:r>
            <a:endParaRPr/>
          </a:p>
          <a:p>
            <a:pPr indent="-258127" lvl="0" marL="254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The 80 epochs were applied to both the regular images and enhanced images models</a:t>
            </a:r>
            <a:endParaRPr/>
          </a:p>
          <a:p>
            <a:pPr indent="-258127" lvl="0" marL="254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Our enhancement techniques improve training and validation accuracy</a:t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436" y="278719"/>
            <a:ext cx="4212772" cy="252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436" y="2935118"/>
            <a:ext cx="4212771" cy="194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rix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CA29E7"/>
      </a:accent1>
      <a:accent2>
        <a:srgbClr val="6C1CD6"/>
      </a:accent2>
      <a:accent3>
        <a:srgbClr val="2C29E7"/>
      </a:accent3>
      <a:accent4>
        <a:srgbClr val="1763D5"/>
      </a:accent4>
      <a:accent5>
        <a:srgbClr val="27BBDC"/>
      </a:accent5>
      <a:accent6>
        <a:srgbClr val="15C39A"/>
      </a:accent6>
      <a:hlink>
        <a:srgbClr val="3F9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trixVTI">
  <a:themeElements>
    <a:clrScheme name="AnalogousFromDarkSeedLeftStep">
      <a:dk1>
        <a:srgbClr val="000000"/>
      </a:dk1>
      <a:lt1>
        <a:srgbClr val="FFFFFF"/>
      </a:lt1>
      <a:dk2>
        <a:srgbClr val="1C2032"/>
      </a:dk2>
      <a:lt2>
        <a:srgbClr val="F1F3F0"/>
      </a:lt2>
      <a:accent1>
        <a:srgbClr val="CA29E7"/>
      </a:accent1>
      <a:accent2>
        <a:srgbClr val="6C1CD6"/>
      </a:accent2>
      <a:accent3>
        <a:srgbClr val="2C29E7"/>
      </a:accent3>
      <a:accent4>
        <a:srgbClr val="1763D5"/>
      </a:accent4>
      <a:accent5>
        <a:srgbClr val="27BBDC"/>
      </a:accent5>
      <a:accent6>
        <a:srgbClr val="15C39A"/>
      </a:accent6>
      <a:hlink>
        <a:srgbClr val="3F9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