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121" d="100"/>
          <a:sy n="121"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D5F0-E465-BA47-7575-4E38054AAD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6C19BFA-53F0-A041-497A-E7303F4FF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9B882CE-86AF-23FC-B133-26A3BBAEEC74}"/>
              </a:ext>
            </a:extLst>
          </p:cNvPr>
          <p:cNvSpPr>
            <a:spLocks noGrp="1"/>
          </p:cNvSpPr>
          <p:nvPr>
            <p:ph type="dt" sz="half" idx="10"/>
          </p:nvPr>
        </p:nvSpPr>
        <p:spPr/>
        <p:txBody>
          <a:bodyPr/>
          <a:lstStyle/>
          <a:p>
            <a:fld id="{48FE8033-89F1-4432-B9B0-6EEAA1D3B58D}" type="datetimeFigureOut">
              <a:rPr lang="en-SG" smtClean="0"/>
              <a:t>31/8/24</a:t>
            </a:fld>
            <a:endParaRPr lang="en-SG"/>
          </a:p>
        </p:txBody>
      </p:sp>
      <p:sp>
        <p:nvSpPr>
          <p:cNvPr id="5" name="Footer Placeholder 4">
            <a:extLst>
              <a:ext uri="{FF2B5EF4-FFF2-40B4-BE49-F238E27FC236}">
                <a16:creationId xmlns:a16="http://schemas.microsoft.com/office/drawing/2014/main" id="{CECBC084-AB75-F273-BC4A-E0AE2BA796A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DC42B70-CFA2-B911-F252-989E616C0AEB}"/>
              </a:ext>
            </a:extLst>
          </p:cNvPr>
          <p:cNvSpPr>
            <a:spLocks noGrp="1"/>
          </p:cNvSpPr>
          <p:nvPr>
            <p:ph type="sldNum" sz="quarter" idx="12"/>
          </p:nvPr>
        </p:nvSpPr>
        <p:spPr/>
        <p:txBody>
          <a:bodyPr/>
          <a:lstStyle/>
          <a:p>
            <a:fld id="{25E4AC59-D8E5-4B40-9528-17DF03ECEE12}" type="slidenum">
              <a:rPr lang="en-SG" smtClean="0"/>
              <a:t>‹#›</a:t>
            </a:fld>
            <a:endParaRPr lang="en-SG"/>
          </a:p>
        </p:txBody>
      </p:sp>
    </p:spTree>
    <p:extLst>
      <p:ext uri="{BB962C8B-B14F-4D97-AF65-F5344CB8AC3E}">
        <p14:creationId xmlns:p14="http://schemas.microsoft.com/office/powerpoint/2010/main" val="384921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BD35-D53C-06FA-6FA4-D7916764386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26F02DA-9928-4F73-4B04-8EFC8EE78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172800E-B9F1-D209-EE5D-CDD0360F6F44}"/>
              </a:ext>
            </a:extLst>
          </p:cNvPr>
          <p:cNvSpPr>
            <a:spLocks noGrp="1"/>
          </p:cNvSpPr>
          <p:nvPr>
            <p:ph type="dt" sz="half" idx="10"/>
          </p:nvPr>
        </p:nvSpPr>
        <p:spPr/>
        <p:txBody>
          <a:bodyPr/>
          <a:lstStyle/>
          <a:p>
            <a:fld id="{48FE8033-89F1-4432-B9B0-6EEAA1D3B58D}" type="datetimeFigureOut">
              <a:rPr lang="en-SG" smtClean="0"/>
              <a:t>31/8/24</a:t>
            </a:fld>
            <a:endParaRPr lang="en-SG"/>
          </a:p>
        </p:txBody>
      </p:sp>
      <p:sp>
        <p:nvSpPr>
          <p:cNvPr id="5" name="Footer Placeholder 4">
            <a:extLst>
              <a:ext uri="{FF2B5EF4-FFF2-40B4-BE49-F238E27FC236}">
                <a16:creationId xmlns:a16="http://schemas.microsoft.com/office/drawing/2014/main" id="{4C64360A-E397-4760-B390-DEFE0A859A1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3CCFF4-5091-6F7C-FC38-39F44C1A3688}"/>
              </a:ext>
            </a:extLst>
          </p:cNvPr>
          <p:cNvSpPr>
            <a:spLocks noGrp="1"/>
          </p:cNvSpPr>
          <p:nvPr>
            <p:ph type="sldNum" sz="quarter" idx="12"/>
          </p:nvPr>
        </p:nvSpPr>
        <p:spPr/>
        <p:txBody>
          <a:bodyPr/>
          <a:lstStyle/>
          <a:p>
            <a:fld id="{25E4AC59-D8E5-4B40-9528-17DF03ECEE12}" type="slidenum">
              <a:rPr lang="en-SG" smtClean="0"/>
              <a:t>‹#›</a:t>
            </a:fld>
            <a:endParaRPr lang="en-SG"/>
          </a:p>
        </p:txBody>
      </p:sp>
    </p:spTree>
    <p:extLst>
      <p:ext uri="{BB962C8B-B14F-4D97-AF65-F5344CB8AC3E}">
        <p14:creationId xmlns:p14="http://schemas.microsoft.com/office/powerpoint/2010/main" val="101058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F3005-64D7-2D4E-2B92-F5C82679EE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56CFB7A-F868-4D9B-14C3-CF6E888FC1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4304924-8476-2C17-217F-27F702107363}"/>
              </a:ext>
            </a:extLst>
          </p:cNvPr>
          <p:cNvSpPr>
            <a:spLocks noGrp="1"/>
          </p:cNvSpPr>
          <p:nvPr>
            <p:ph type="dt" sz="half" idx="10"/>
          </p:nvPr>
        </p:nvSpPr>
        <p:spPr/>
        <p:txBody>
          <a:bodyPr/>
          <a:lstStyle/>
          <a:p>
            <a:fld id="{48FE8033-89F1-4432-B9B0-6EEAA1D3B58D}" type="datetimeFigureOut">
              <a:rPr lang="en-SG" smtClean="0"/>
              <a:t>31/8/24</a:t>
            </a:fld>
            <a:endParaRPr lang="en-SG"/>
          </a:p>
        </p:txBody>
      </p:sp>
      <p:sp>
        <p:nvSpPr>
          <p:cNvPr id="5" name="Footer Placeholder 4">
            <a:extLst>
              <a:ext uri="{FF2B5EF4-FFF2-40B4-BE49-F238E27FC236}">
                <a16:creationId xmlns:a16="http://schemas.microsoft.com/office/drawing/2014/main" id="{A4AEAF80-620C-1929-0947-AB347D4C69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049F5F9-54F1-5DF4-5DD0-A7643EFF5FDF}"/>
              </a:ext>
            </a:extLst>
          </p:cNvPr>
          <p:cNvSpPr>
            <a:spLocks noGrp="1"/>
          </p:cNvSpPr>
          <p:nvPr>
            <p:ph type="sldNum" sz="quarter" idx="12"/>
          </p:nvPr>
        </p:nvSpPr>
        <p:spPr/>
        <p:txBody>
          <a:bodyPr/>
          <a:lstStyle/>
          <a:p>
            <a:fld id="{25E4AC59-D8E5-4B40-9528-17DF03ECEE12}" type="slidenum">
              <a:rPr lang="en-SG" smtClean="0"/>
              <a:t>‹#›</a:t>
            </a:fld>
            <a:endParaRPr lang="en-SG"/>
          </a:p>
        </p:txBody>
      </p:sp>
    </p:spTree>
    <p:extLst>
      <p:ext uri="{BB962C8B-B14F-4D97-AF65-F5344CB8AC3E}">
        <p14:creationId xmlns:p14="http://schemas.microsoft.com/office/powerpoint/2010/main" val="284757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0AEB-DDC4-E654-BD85-609BAE7B5CF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9503E2E-5C28-90DD-D7D4-505D4B15B3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768A60C-9E29-6BDB-09F3-1F2B65A8D4C6}"/>
              </a:ext>
            </a:extLst>
          </p:cNvPr>
          <p:cNvSpPr>
            <a:spLocks noGrp="1"/>
          </p:cNvSpPr>
          <p:nvPr>
            <p:ph type="dt" sz="half" idx="10"/>
          </p:nvPr>
        </p:nvSpPr>
        <p:spPr/>
        <p:txBody>
          <a:bodyPr/>
          <a:lstStyle/>
          <a:p>
            <a:fld id="{48FE8033-89F1-4432-B9B0-6EEAA1D3B58D}" type="datetimeFigureOut">
              <a:rPr lang="en-SG" smtClean="0"/>
              <a:t>31/8/24</a:t>
            </a:fld>
            <a:endParaRPr lang="en-SG"/>
          </a:p>
        </p:txBody>
      </p:sp>
      <p:sp>
        <p:nvSpPr>
          <p:cNvPr id="5" name="Footer Placeholder 4">
            <a:extLst>
              <a:ext uri="{FF2B5EF4-FFF2-40B4-BE49-F238E27FC236}">
                <a16:creationId xmlns:a16="http://schemas.microsoft.com/office/drawing/2014/main" id="{E264C8FE-CFF0-7647-0AF6-F6A0D4E771D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6EC82C5-402D-7C1E-DE5F-ACF27C0A7244}"/>
              </a:ext>
            </a:extLst>
          </p:cNvPr>
          <p:cNvSpPr>
            <a:spLocks noGrp="1"/>
          </p:cNvSpPr>
          <p:nvPr>
            <p:ph type="sldNum" sz="quarter" idx="12"/>
          </p:nvPr>
        </p:nvSpPr>
        <p:spPr/>
        <p:txBody>
          <a:bodyPr/>
          <a:lstStyle/>
          <a:p>
            <a:fld id="{25E4AC59-D8E5-4B40-9528-17DF03ECEE12}" type="slidenum">
              <a:rPr lang="en-SG" smtClean="0"/>
              <a:t>‹#›</a:t>
            </a:fld>
            <a:endParaRPr lang="en-SG"/>
          </a:p>
        </p:txBody>
      </p:sp>
    </p:spTree>
    <p:extLst>
      <p:ext uri="{BB962C8B-B14F-4D97-AF65-F5344CB8AC3E}">
        <p14:creationId xmlns:p14="http://schemas.microsoft.com/office/powerpoint/2010/main" val="153475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2F79-2E66-6872-F0EC-AF47780A7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E024430-CC3D-50FF-5E29-BC0F79A962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023173-B477-992E-B330-AF1B03E9722B}"/>
              </a:ext>
            </a:extLst>
          </p:cNvPr>
          <p:cNvSpPr>
            <a:spLocks noGrp="1"/>
          </p:cNvSpPr>
          <p:nvPr>
            <p:ph type="dt" sz="half" idx="10"/>
          </p:nvPr>
        </p:nvSpPr>
        <p:spPr/>
        <p:txBody>
          <a:bodyPr/>
          <a:lstStyle/>
          <a:p>
            <a:fld id="{48FE8033-89F1-4432-B9B0-6EEAA1D3B58D}" type="datetimeFigureOut">
              <a:rPr lang="en-SG" smtClean="0"/>
              <a:t>31/8/24</a:t>
            </a:fld>
            <a:endParaRPr lang="en-SG"/>
          </a:p>
        </p:txBody>
      </p:sp>
      <p:sp>
        <p:nvSpPr>
          <p:cNvPr id="5" name="Footer Placeholder 4">
            <a:extLst>
              <a:ext uri="{FF2B5EF4-FFF2-40B4-BE49-F238E27FC236}">
                <a16:creationId xmlns:a16="http://schemas.microsoft.com/office/drawing/2014/main" id="{4D55E2E9-D3AA-6850-6D53-E45CA397DEE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7B456AA-CA19-FF45-6973-3DFA7C732818}"/>
              </a:ext>
            </a:extLst>
          </p:cNvPr>
          <p:cNvSpPr>
            <a:spLocks noGrp="1"/>
          </p:cNvSpPr>
          <p:nvPr>
            <p:ph type="sldNum" sz="quarter" idx="12"/>
          </p:nvPr>
        </p:nvSpPr>
        <p:spPr/>
        <p:txBody>
          <a:bodyPr/>
          <a:lstStyle/>
          <a:p>
            <a:fld id="{25E4AC59-D8E5-4B40-9528-17DF03ECEE12}" type="slidenum">
              <a:rPr lang="en-SG" smtClean="0"/>
              <a:t>‹#›</a:t>
            </a:fld>
            <a:endParaRPr lang="en-SG"/>
          </a:p>
        </p:txBody>
      </p:sp>
    </p:spTree>
    <p:extLst>
      <p:ext uri="{BB962C8B-B14F-4D97-AF65-F5344CB8AC3E}">
        <p14:creationId xmlns:p14="http://schemas.microsoft.com/office/powerpoint/2010/main" val="47680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FE2E-9A57-D500-8314-3974C1C0567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8EDE104-FAAB-10AF-1AD4-3176FB37B3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40127850-588C-66CA-51B2-3CE21D15C1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5403EFD-4D38-4109-63D0-97089AC2C01D}"/>
              </a:ext>
            </a:extLst>
          </p:cNvPr>
          <p:cNvSpPr>
            <a:spLocks noGrp="1"/>
          </p:cNvSpPr>
          <p:nvPr>
            <p:ph type="dt" sz="half" idx="10"/>
          </p:nvPr>
        </p:nvSpPr>
        <p:spPr/>
        <p:txBody>
          <a:bodyPr/>
          <a:lstStyle/>
          <a:p>
            <a:fld id="{48FE8033-89F1-4432-B9B0-6EEAA1D3B58D}" type="datetimeFigureOut">
              <a:rPr lang="en-SG" smtClean="0"/>
              <a:t>31/8/24</a:t>
            </a:fld>
            <a:endParaRPr lang="en-SG"/>
          </a:p>
        </p:txBody>
      </p:sp>
      <p:sp>
        <p:nvSpPr>
          <p:cNvPr id="6" name="Footer Placeholder 5">
            <a:extLst>
              <a:ext uri="{FF2B5EF4-FFF2-40B4-BE49-F238E27FC236}">
                <a16:creationId xmlns:a16="http://schemas.microsoft.com/office/drawing/2014/main" id="{35DBB404-F6DF-C3E3-9D54-7F55F558AB8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C82253E-356F-D0CE-17CF-8E73A6CCE5E1}"/>
              </a:ext>
            </a:extLst>
          </p:cNvPr>
          <p:cNvSpPr>
            <a:spLocks noGrp="1"/>
          </p:cNvSpPr>
          <p:nvPr>
            <p:ph type="sldNum" sz="quarter" idx="12"/>
          </p:nvPr>
        </p:nvSpPr>
        <p:spPr/>
        <p:txBody>
          <a:bodyPr/>
          <a:lstStyle/>
          <a:p>
            <a:fld id="{25E4AC59-D8E5-4B40-9528-17DF03ECEE12}" type="slidenum">
              <a:rPr lang="en-SG" smtClean="0"/>
              <a:t>‹#›</a:t>
            </a:fld>
            <a:endParaRPr lang="en-SG"/>
          </a:p>
        </p:txBody>
      </p:sp>
    </p:spTree>
    <p:extLst>
      <p:ext uri="{BB962C8B-B14F-4D97-AF65-F5344CB8AC3E}">
        <p14:creationId xmlns:p14="http://schemas.microsoft.com/office/powerpoint/2010/main" val="201831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315D-D864-D15D-1FEE-3A92365F4D3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58EAB2F-B4C3-A5A4-EC9C-20E4FA5725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3279-334B-D451-F453-B3B8926287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D2D9480-B4EB-74AD-F34C-7EA767C6A1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F448A7-5AB3-08A4-2F3C-12B0646F01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9EA2F6A-2BB0-9F50-2C40-38CF81666934}"/>
              </a:ext>
            </a:extLst>
          </p:cNvPr>
          <p:cNvSpPr>
            <a:spLocks noGrp="1"/>
          </p:cNvSpPr>
          <p:nvPr>
            <p:ph type="dt" sz="half" idx="10"/>
          </p:nvPr>
        </p:nvSpPr>
        <p:spPr/>
        <p:txBody>
          <a:bodyPr/>
          <a:lstStyle/>
          <a:p>
            <a:fld id="{48FE8033-89F1-4432-B9B0-6EEAA1D3B58D}" type="datetimeFigureOut">
              <a:rPr lang="en-SG" smtClean="0"/>
              <a:t>31/8/24</a:t>
            </a:fld>
            <a:endParaRPr lang="en-SG"/>
          </a:p>
        </p:txBody>
      </p:sp>
      <p:sp>
        <p:nvSpPr>
          <p:cNvPr id="8" name="Footer Placeholder 7">
            <a:extLst>
              <a:ext uri="{FF2B5EF4-FFF2-40B4-BE49-F238E27FC236}">
                <a16:creationId xmlns:a16="http://schemas.microsoft.com/office/drawing/2014/main" id="{097B7CCD-0A75-C77A-ECBC-493F5A12A989}"/>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2E4C2BC-7AF9-A0D9-3A77-42D50153959D}"/>
              </a:ext>
            </a:extLst>
          </p:cNvPr>
          <p:cNvSpPr>
            <a:spLocks noGrp="1"/>
          </p:cNvSpPr>
          <p:nvPr>
            <p:ph type="sldNum" sz="quarter" idx="12"/>
          </p:nvPr>
        </p:nvSpPr>
        <p:spPr/>
        <p:txBody>
          <a:bodyPr/>
          <a:lstStyle/>
          <a:p>
            <a:fld id="{25E4AC59-D8E5-4B40-9528-17DF03ECEE12}" type="slidenum">
              <a:rPr lang="en-SG" smtClean="0"/>
              <a:t>‹#›</a:t>
            </a:fld>
            <a:endParaRPr lang="en-SG"/>
          </a:p>
        </p:txBody>
      </p:sp>
    </p:spTree>
    <p:extLst>
      <p:ext uri="{BB962C8B-B14F-4D97-AF65-F5344CB8AC3E}">
        <p14:creationId xmlns:p14="http://schemas.microsoft.com/office/powerpoint/2010/main" val="220468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BE7D-D51C-95B3-95CC-1629C9E5F05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FA4CC6F-BD1D-A31F-CDB5-CD194779B280}"/>
              </a:ext>
            </a:extLst>
          </p:cNvPr>
          <p:cNvSpPr>
            <a:spLocks noGrp="1"/>
          </p:cNvSpPr>
          <p:nvPr>
            <p:ph type="dt" sz="half" idx="10"/>
          </p:nvPr>
        </p:nvSpPr>
        <p:spPr/>
        <p:txBody>
          <a:bodyPr/>
          <a:lstStyle/>
          <a:p>
            <a:fld id="{48FE8033-89F1-4432-B9B0-6EEAA1D3B58D}" type="datetimeFigureOut">
              <a:rPr lang="en-SG" smtClean="0"/>
              <a:t>31/8/24</a:t>
            </a:fld>
            <a:endParaRPr lang="en-SG"/>
          </a:p>
        </p:txBody>
      </p:sp>
      <p:sp>
        <p:nvSpPr>
          <p:cNvPr id="4" name="Footer Placeholder 3">
            <a:extLst>
              <a:ext uri="{FF2B5EF4-FFF2-40B4-BE49-F238E27FC236}">
                <a16:creationId xmlns:a16="http://schemas.microsoft.com/office/drawing/2014/main" id="{D4C4B0EF-3E50-A74B-7BB2-F25EA11BEB1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08EDD3A-1C83-FBA9-A77F-7B483B762561}"/>
              </a:ext>
            </a:extLst>
          </p:cNvPr>
          <p:cNvSpPr>
            <a:spLocks noGrp="1"/>
          </p:cNvSpPr>
          <p:nvPr>
            <p:ph type="sldNum" sz="quarter" idx="12"/>
          </p:nvPr>
        </p:nvSpPr>
        <p:spPr/>
        <p:txBody>
          <a:bodyPr/>
          <a:lstStyle/>
          <a:p>
            <a:fld id="{25E4AC59-D8E5-4B40-9528-17DF03ECEE12}" type="slidenum">
              <a:rPr lang="en-SG" smtClean="0"/>
              <a:t>‹#›</a:t>
            </a:fld>
            <a:endParaRPr lang="en-SG"/>
          </a:p>
        </p:txBody>
      </p:sp>
    </p:spTree>
    <p:extLst>
      <p:ext uri="{BB962C8B-B14F-4D97-AF65-F5344CB8AC3E}">
        <p14:creationId xmlns:p14="http://schemas.microsoft.com/office/powerpoint/2010/main" val="183001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47218-C06B-0EDB-CF11-BC8A934DC6DD}"/>
              </a:ext>
            </a:extLst>
          </p:cNvPr>
          <p:cNvSpPr>
            <a:spLocks noGrp="1"/>
          </p:cNvSpPr>
          <p:nvPr>
            <p:ph type="dt" sz="half" idx="10"/>
          </p:nvPr>
        </p:nvSpPr>
        <p:spPr/>
        <p:txBody>
          <a:bodyPr/>
          <a:lstStyle/>
          <a:p>
            <a:fld id="{48FE8033-89F1-4432-B9B0-6EEAA1D3B58D}" type="datetimeFigureOut">
              <a:rPr lang="en-SG" smtClean="0"/>
              <a:t>31/8/24</a:t>
            </a:fld>
            <a:endParaRPr lang="en-SG"/>
          </a:p>
        </p:txBody>
      </p:sp>
      <p:sp>
        <p:nvSpPr>
          <p:cNvPr id="3" name="Footer Placeholder 2">
            <a:extLst>
              <a:ext uri="{FF2B5EF4-FFF2-40B4-BE49-F238E27FC236}">
                <a16:creationId xmlns:a16="http://schemas.microsoft.com/office/drawing/2014/main" id="{0B563BF8-071B-D78E-FA79-AB433F94C64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FE8CFDD-356B-3AAE-A431-7FF4487F4EA5}"/>
              </a:ext>
            </a:extLst>
          </p:cNvPr>
          <p:cNvSpPr>
            <a:spLocks noGrp="1"/>
          </p:cNvSpPr>
          <p:nvPr>
            <p:ph type="sldNum" sz="quarter" idx="12"/>
          </p:nvPr>
        </p:nvSpPr>
        <p:spPr/>
        <p:txBody>
          <a:bodyPr/>
          <a:lstStyle/>
          <a:p>
            <a:fld id="{25E4AC59-D8E5-4B40-9528-17DF03ECEE12}" type="slidenum">
              <a:rPr lang="en-SG" smtClean="0"/>
              <a:t>‹#›</a:t>
            </a:fld>
            <a:endParaRPr lang="en-SG"/>
          </a:p>
        </p:txBody>
      </p:sp>
    </p:spTree>
    <p:extLst>
      <p:ext uri="{BB962C8B-B14F-4D97-AF65-F5344CB8AC3E}">
        <p14:creationId xmlns:p14="http://schemas.microsoft.com/office/powerpoint/2010/main" val="299165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DB29-F821-C439-F083-FE40353BF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9268E45-67B9-3152-DEB9-DDCF2FEA2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4307753-E547-558A-75E9-6771E3415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27EA4-0818-FF6A-421C-80ED8D065C0F}"/>
              </a:ext>
            </a:extLst>
          </p:cNvPr>
          <p:cNvSpPr>
            <a:spLocks noGrp="1"/>
          </p:cNvSpPr>
          <p:nvPr>
            <p:ph type="dt" sz="half" idx="10"/>
          </p:nvPr>
        </p:nvSpPr>
        <p:spPr/>
        <p:txBody>
          <a:bodyPr/>
          <a:lstStyle/>
          <a:p>
            <a:fld id="{48FE8033-89F1-4432-B9B0-6EEAA1D3B58D}" type="datetimeFigureOut">
              <a:rPr lang="en-SG" smtClean="0"/>
              <a:t>31/8/24</a:t>
            </a:fld>
            <a:endParaRPr lang="en-SG"/>
          </a:p>
        </p:txBody>
      </p:sp>
      <p:sp>
        <p:nvSpPr>
          <p:cNvPr id="6" name="Footer Placeholder 5">
            <a:extLst>
              <a:ext uri="{FF2B5EF4-FFF2-40B4-BE49-F238E27FC236}">
                <a16:creationId xmlns:a16="http://schemas.microsoft.com/office/drawing/2014/main" id="{025E9DEF-FF48-DEEB-95F6-B5F2D36E107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16D2B61-BFBB-1DBF-A74B-9690C599E65B}"/>
              </a:ext>
            </a:extLst>
          </p:cNvPr>
          <p:cNvSpPr>
            <a:spLocks noGrp="1"/>
          </p:cNvSpPr>
          <p:nvPr>
            <p:ph type="sldNum" sz="quarter" idx="12"/>
          </p:nvPr>
        </p:nvSpPr>
        <p:spPr/>
        <p:txBody>
          <a:bodyPr/>
          <a:lstStyle/>
          <a:p>
            <a:fld id="{25E4AC59-D8E5-4B40-9528-17DF03ECEE12}" type="slidenum">
              <a:rPr lang="en-SG" smtClean="0"/>
              <a:t>‹#›</a:t>
            </a:fld>
            <a:endParaRPr lang="en-SG"/>
          </a:p>
        </p:txBody>
      </p:sp>
    </p:spTree>
    <p:extLst>
      <p:ext uri="{BB962C8B-B14F-4D97-AF65-F5344CB8AC3E}">
        <p14:creationId xmlns:p14="http://schemas.microsoft.com/office/powerpoint/2010/main" val="105231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2BE4-CEEE-8494-AE3A-FB9813D42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5770052-7F15-AB60-1FFF-1E800D88C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6322BE0-1AAB-A6D1-B9E1-2A1DA3E5E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FC983-46C6-98E8-F219-8061B62CE670}"/>
              </a:ext>
            </a:extLst>
          </p:cNvPr>
          <p:cNvSpPr>
            <a:spLocks noGrp="1"/>
          </p:cNvSpPr>
          <p:nvPr>
            <p:ph type="dt" sz="half" idx="10"/>
          </p:nvPr>
        </p:nvSpPr>
        <p:spPr/>
        <p:txBody>
          <a:bodyPr/>
          <a:lstStyle/>
          <a:p>
            <a:fld id="{48FE8033-89F1-4432-B9B0-6EEAA1D3B58D}" type="datetimeFigureOut">
              <a:rPr lang="en-SG" smtClean="0"/>
              <a:t>31/8/24</a:t>
            </a:fld>
            <a:endParaRPr lang="en-SG"/>
          </a:p>
        </p:txBody>
      </p:sp>
      <p:sp>
        <p:nvSpPr>
          <p:cNvPr id="6" name="Footer Placeholder 5">
            <a:extLst>
              <a:ext uri="{FF2B5EF4-FFF2-40B4-BE49-F238E27FC236}">
                <a16:creationId xmlns:a16="http://schemas.microsoft.com/office/drawing/2014/main" id="{7E752564-B60F-97D8-46A3-77BF9620853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26179F9-7443-1FCF-F2DF-682494608EA5}"/>
              </a:ext>
            </a:extLst>
          </p:cNvPr>
          <p:cNvSpPr>
            <a:spLocks noGrp="1"/>
          </p:cNvSpPr>
          <p:nvPr>
            <p:ph type="sldNum" sz="quarter" idx="12"/>
          </p:nvPr>
        </p:nvSpPr>
        <p:spPr/>
        <p:txBody>
          <a:bodyPr/>
          <a:lstStyle/>
          <a:p>
            <a:fld id="{25E4AC59-D8E5-4B40-9528-17DF03ECEE12}" type="slidenum">
              <a:rPr lang="en-SG" smtClean="0"/>
              <a:t>‹#›</a:t>
            </a:fld>
            <a:endParaRPr lang="en-SG"/>
          </a:p>
        </p:txBody>
      </p:sp>
    </p:spTree>
    <p:extLst>
      <p:ext uri="{BB962C8B-B14F-4D97-AF65-F5344CB8AC3E}">
        <p14:creationId xmlns:p14="http://schemas.microsoft.com/office/powerpoint/2010/main" val="140161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45098-A101-9B50-E2C4-9341FB83A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9248362-585C-1265-7C82-2ACF095B5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D7E494-88DA-EADD-5323-E359BF6C73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E8033-89F1-4432-B9B0-6EEAA1D3B58D}" type="datetimeFigureOut">
              <a:rPr lang="en-SG" smtClean="0"/>
              <a:t>31/8/24</a:t>
            </a:fld>
            <a:endParaRPr lang="en-SG"/>
          </a:p>
        </p:txBody>
      </p:sp>
      <p:sp>
        <p:nvSpPr>
          <p:cNvPr id="5" name="Footer Placeholder 4">
            <a:extLst>
              <a:ext uri="{FF2B5EF4-FFF2-40B4-BE49-F238E27FC236}">
                <a16:creationId xmlns:a16="http://schemas.microsoft.com/office/drawing/2014/main" id="{61B4C801-449C-205A-F9E8-25A0A2A6D6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18B3F48-B5A7-DBB8-66DB-FFC68367C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4AC59-D8E5-4B40-9528-17DF03ECEE12}" type="slidenum">
              <a:rPr lang="en-SG" smtClean="0"/>
              <a:t>‹#›</a:t>
            </a:fld>
            <a:endParaRPr lang="en-SG"/>
          </a:p>
        </p:txBody>
      </p:sp>
    </p:spTree>
    <p:extLst>
      <p:ext uri="{BB962C8B-B14F-4D97-AF65-F5344CB8AC3E}">
        <p14:creationId xmlns:p14="http://schemas.microsoft.com/office/powerpoint/2010/main" val="4000218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E028-BCCA-E475-A5EF-F8DAD7F9CF84}"/>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DD395F86-BE57-4848-5716-22BE4D8DACF4}"/>
              </a:ext>
            </a:extLst>
          </p:cNvPr>
          <p:cNvSpPr>
            <a:spLocks noGrp="1"/>
          </p:cNvSpPr>
          <p:nvPr>
            <p:ph type="subTitle" idx="1"/>
          </p:nvPr>
        </p:nvSpPr>
        <p:spPr/>
        <p:txBody>
          <a:bodyPr/>
          <a:lstStyle/>
          <a:p>
            <a:endParaRPr lang="en-SG"/>
          </a:p>
        </p:txBody>
      </p:sp>
      <p:pic>
        <p:nvPicPr>
          <p:cNvPr id="5" name="Picture 4">
            <a:extLst>
              <a:ext uri="{FF2B5EF4-FFF2-40B4-BE49-F238E27FC236}">
                <a16:creationId xmlns:a16="http://schemas.microsoft.com/office/drawing/2014/main" id="{B0CA33DB-0649-6476-B22F-2CF283315B41}"/>
              </a:ext>
            </a:extLst>
          </p:cNvPr>
          <p:cNvPicPr>
            <a:picLocks noChangeAspect="1"/>
          </p:cNvPicPr>
          <p:nvPr/>
        </p:nvPicPr>
        <p:blipFill>
          <a:blip r:embed="rId2"/>
          <a:stretch>
            <a:fillRect/>
          </a:stretch>
        </p:blipFill>
        <p:spPr>
          <a:xfrm>
            <a:off x="0" y="3105"/>
            <a:ext cx="12192000" cy="6851789"/>
          </a:xfrm>
          <a:prstGeom prst="rect">
            <a:avLst/>
          </a:prstGeom>
        </p:spPr>
      </p:pic>
    </p:spTree>
    <p:extLst>
      <p:ext uri="{BB962C8B-B14F-4D97-AF65-F5344CB8AC3E}">
        <p14:creationId xmlns:p14="http://schemas.microsoft.com/office/powerpoint/2010/main" val="2951267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B923B7-A4E7-F6C1-7200-FBB5B6366210}"/>
              </a:ext>
            </a:extLst>
          </p:cNvPr>
          <p:cNvSpPr txBox="1"/>
          <p:nvPr/>
        </p:nvSpPr>
        <p:spPr>
          <a:xfrm>
            <a:off x="304305" y="232558"/>
            <a:ext cx="11666022" cy="3693319"/>
          </a:xfrm>
          <a:prstGeom prst="rect">
            <a:avLst/>
          </a:prstGeom>
          <a:noFill/>
        </p:spPr>
        <p:txBody>
          <a:bodyPr wrap="square" lIns="91440" tIns="45720" rIns="91440" bIns="45720" anchor="t">
            <a:spAutoFit/>
          </a:bodyPr>
          <a:lstStyle/>
          <a:p>
            <a:pPr algn="l"/>
            <a:r>
              <a:rPr lang="en-SG" sz="3600" b="1" i="0" u="none" strike="noStrike" baseline="0" dirty="0">
                <a:solidFill>
                  <a:srgbClr val="252E3D"/>
                </a:solidFill>
                <a:latin typeface="Poppins-Bold"/>
              </a:rPr>
              <a:t>Resource &amp; Tools</a:t>
            </a:r>
          </a:p>
          <a:p>
            <a:pPr algn="l"/>
            <a:endParaRPr lang="en-US" sz="1800" b="0" i="0" u="none" strike="noStrike" baseline="0" dirty="0">
              <a:solidFill>
                <a:srgbClr val="252E3D"/>
              </a:solidFill>
              <a:latin typeface="Poppins-Regular"/>
            </a:endParaRPr>
          </a:p>
          <a:p>
            <a:pPr algn="l"/>
            <a:endParaRPr lang="en-US" sz="1800" b="0" i="0" u="none" strike="noStrike" baseline="0" dirty="0">
              <a:solidFill>
                <a:srgbClr val="252E3D"/>
              </a:solidFill>
              <a:latin typeface="Poppins-Regular"/>
            </a:endParaRPr>
          </a:p>
          <a:p>
            <a:pPr algn="l"/>
            <a:endParaRPr lang="en-US" sz="1800" b="0" i="0" u="none" strike="noStrike" baseline="0" dirty="0">
              <a:solidFill>
                <a:srgbClr val="252E3D"/>
              </a:solidFill>
              <a:latin typeface="Poppins-Regular"/>
            </a:endParaRPr>
          </a:p>
          <a:p>
            <a:pPr algn="l"/>
            <a:r>
              <a:rPr lang="en-US" sz="1800" b="0" i="0" u="none" strike="noStrike" baseline="0" dirty="0">
                <a:solidFill>
                  <a:srgbClr val="252E3D"/>
                </a:solidFill>
                <a:latin typeface="Poppins-Regular"/>
              </a:rPr>
              <a:t>Present any resources, methods, algorithms, database platforms, user interface or other tools that will be provided or recommended to participants. </a:t>
            </a:r>
            <a:endParaRPr lang="en-SG" sz="1800" b="0" i="0" u="none" strike="noStrike" baseline="0" dirty="0">
              <a:solidFill>
                <a:srgbClr val="252E3D"/>
              </a:solidFill>
              <a:latin typeface="Poppins-Regular"/>
            </a:endParaRPr>
          </a:p>
          <a:p>
            <a:pPr algn="l"/>
            <a:r>
              <a:rPr lang="en-US" dirty="0">
                <a:solidFill>
                  <a:srgbClr val="252E3D"/>
                </a:solidFill>
                <a:latin typeface="Poppins-Regular"/>
              </a:rPr>
              <a:t>Participants will have access to the OCI platform to create a screen mockup, or partially/fully working solution.</a:t>
            </a:r>
          </a:p>
          <a:p>
            <a:pPr algn="l"/>
            <a:endParaRPr lang="en-US" dirty="0">
              <a:solidFill>
                <a:srgbClr val="252E3D"/>
              </a:solidFill>
              <a:latin typeface="Poppins-Regular"/>
            </a:endParaRPr>
          </a:p>
          <a:p>
            <a:r>
              <a:rPr lang="en-US" dirty="0">
                <a:solidFill>
                  <a:srgbClr val="252E3D"/>
                </a:solidFill>
                <a:latin typeface="Poppins-Regular"/>
              </a:rPr>
              <a:t>Proposals that are judged to be promising will be given additional resources to implement actual working prototypes and a chance to make a real difference to solve this problem.</a:t>
            </a:r>
          </a:p>
          <a:p>
            <a:endParaRPr lang="en-SG" dirty="0">
              <a:solidFill>
                <a:srgbClr val="252E3D"/>
              </a:solidFill>
              <a:latin typeface="Poppins-Regular"/>
            </a:endParaRPr>
          </a:p>
        </p:txBody>
      </p:sp>
    </p:spTree>
    <p:extLst>
      <p:ext uri="{BB962C8B-B14F-4D97-AF65-F5344CB8AC3E}">
        <p14:creationId xmlns:p14="http://schemas.microsoft.com/office/powerpoint/2010/main" val="276112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9B259-7BEE-C353-1C92-CE84E85B29FA}"/>
              </a:ext>
            </a:extLst>
          </p:cNvPr>
          <p:cNvSpPr txBox="1"/>
          <p:nvPr/>
        </p:nvSpPr>
        <p:spPr>
          <a:xfrm>
            <a:off x="292428" y="232282"/>
            <a:ext cx="11624459" cy="3970318"/>
          </a:xfrm>
          <a:prstGeom prst="rect">
            <a:avLst/>
          </a:prstGeom>
          <a:noFill/>
        </p:spPr>
        <p:txBody>
          <a:bodyPr wrap="square" lIns="91440" tIns="45720" rIns="91440" bIns="45720" anchor="t">
            <a:spAutoFit/>
          </a:bodyPr>
          <a:lstStyle/>
          <a:p>
            <a:pPr algn="l"/>
            <a:r>
              <a:rPr lang="en-SG" sz="3600" b="1" i="0" u="none" strike="noStrike" baseline="0" dirty="0">
                <a:solidFill>
                  <a:srgbClr val="252E3D"/>
                </a:solidFill>
                <a:latin typeface="Poppins-Bold"/>
              </a:rPr>
              <a:t>Bonus Challenge</a:t>
            </a:r>
          </a:p>
          <a:p>
            <a:pPr algn="l"/>
            <a:endParaRPr lang="en-US" sz="1800" b="0" i="0" u="none" strike="noStrike" baseline="0" dirty="0">
              <a:solidFill>
                <a:srgbClr val="252E3D"/>
              </a:solidFill>
              <a:latin typeface="Poppins-Regular"/>
            </a:endParaRPr>
          </a:p>
          <a:p>
            <a:pPr algn="l"/>
            <a:r>
              <a:rPr lang="en-US" sz="1800" b="0" i="0" u="none" strike="noStrike" baseline="0" dirty="0">
                <a:solidFill>
                  <a:srgbClr val="252E3D"/>
                </a:solidFill>
                <a:latin typeface="Poppins-Regular"/>
              </a:rPr>
              <a:t>Develop a dashboard that analyses:</a:t>
            </a:r>
            <a:endParaRPr lang="en-US" dirty="0">
              <a:solidFill>
                <a:srgbClr val="252E3D"/>
              </a:solidFill>
              <a:latin typeface="Poppins-Regular"/>
            </a:endParaRPr>
          </a:p>
          <a:p>
            <a:pPr marL="342900" indent="-342900" algn="l">
              <a:buFont typeface="+mj-lt"/>
              <a:buAutoNum type="arabicPeriod"/>
            </a:pPr>
            <a:r>
              <a:rPr lang="en-US" dirty="0">
                <a:solidFill>
                  <a:srgbClr val="252E3D"/>
                </a:solidFill>
                <a:latin typeface="Poppins-Regular"/>
              </a:rPr>
              <a:t>The food sources and food put up for donation, by type, quantity, time period, etc.</a:t>
            </a:r>
          </a:p>
          <a:p>
            <a:pPr marL="342900" indent="-342900" algn="l">
              <a:buFont typeface="+mj-lt"/>
              <a:buAutoNum type="arabicPeriod"/>
            </a:pPr>
            <a:r>
              <a:rPr lang="en-US" dirty="0">
                <a:solidFill>
                  <a:srgbClr val="252E3D"/>
                </a:solidFill>
                <a:latin typeface="Poppins-Regular"/>
              </a:rPr>
              <a:t>The beneficiaries of the program, what they receive, when etc.</a:t>
            </a:r>
          </a:p>
          <a:p>
            <a:pPr marL="342900" indent="-342900" algn="l">
              <a:buFont typeface="+mj-lt"/>
              <a:buAutoNum type="arabicPeriod"/>
            </a:pPr>
            <a:r>
              <a:rPr lang="en-US" dirty="0">
                <a:solidFill>
                  <a:srgbClr val="252E3D"/>
                </a:solidFill>
                <a:latin typeface="Poppins-Regular"/>
              </a:rPr>
              <a:t>The help from volunteers in terms of who they are, the time, the delivery etc.</a:t>
            </a:r>
          </a:p>
          <a:p>
            <a:pPr marL="342900" indent="-342900">
              <a:buFont typeface="+mj-lt"/>
              <a:buAutoNum type="arabicPeriod"/>
            </a:pPr>
            <a:r>
              <a:rPr lang="en-US" dirty="0">
                <a:solidFill>
                  <a:srgbClr val="252E3D"/>
                </a:solidFill>
                <a:latin typeface="Poppins-Regular"/>
              </a:rPr>
              <a:t>A leaderboard to rank the top contributors and volunteers</a:t>
            </a:r>
          </a:p>
          <a:p>
            <a:pPr marL="342900" indent="-342900">
              <a:buFont typeface="+mj-lt"/>
              <a:buAutoNum type="arabicPeriod"/>
            </a:pPr>
            <a:r>
              <a:rPr lang="en-US" dirty="0">
                <a:solidFill>
                  <a:srgbClr val="252E3D"/>
                </a:solidFill>
                <a:latin typeface="Poppins-Regular"/>
              </a:rPr>
              <a:t>Some measures of efficiencies (by day, week, month), e.g.:</a:t>
            </a:r>
          </a:p>
          <a:p>
            <a:pPr marL="800100" lvl="1" indent="-342900">
              <a:buFont typeface="Arial" panose="020B0604020202020204" pitchFamily="34" charset="0"/>
              <a:buChar char="•"/>
            </a:pPr>
            <a:r>
              <a:rPr lang="en-US" dirty="0">
                <a:solidFill>
                  <a:srgbClr val="252E3D"/>
                </a:solidFill>
                <a:latin typeface="Poppins-Regular"/>
              </a:rPr>
              <a:t>track wastage</a:t>
            </a:r>
          </a:p>
          <a:p>
            <a:pPr marL="800100" lvl="1" indent="-342900">
              <a:buFont typeface="Arial" panose="020B0604020202020204" pitchFamily="34" charset="0"/>
              <a:buChar char="•"/>
            </a:pPr>
            <a:r>
              <a:rPr lang="en-US" dirty="0">
                <a:solidFill>
                  <a:srgbClr val="252E3D"/>
                </a:solidFill>
                <a:latin typeface="Poppins-Regular"/>
              </a:rPr>
              <a:t>track the proportion of requests achieved</a:t>
            </a:r>
          </a:p>
          <a:p>
            <a:pPr marL="800100" lvl="1" indent="-342900">
              <a:buFont typeface="Arial" panose="020B0604020202020204" pitchFamily="34" charset="0"/>
              <a:buChar char="•"/>
            </a:pPr>
            <a:r>
              <a:rPr lang="en-US" dirty="0">
                <a:solidFill>
                  <a:srgbClr val="252E3D"/>
                </a:solidFill>
                <a:latin typeface="Poppins-Regular"/>
              </a:rPr>
              <a:t>track the issues encountered, and </a:t>
            </a:r>
          </a:p>
          <a:p>
            <a:pPr marL="1257300" lvl="2" indent="-342900">
              <a:buFont typeface="Arial" panose="020B0604020202020204" pitchFamily="34" charset="0"/>
              <a:buChar char="•"/>
            </a:pPr>
            <a:r>
              <a:rPr lang="en-US" dirty="0">
                <a:solidFill>
                  <a:srgbClr val="252E3D"/>
                </a:solidFill>
                <a:latin typeface="Poppins-Regular"/>
              </a:rPr>
              <a:t>classify them</a:t>
            </a:r>
          </a:p>
          <a:p>
            <a:pPr marL="1257300" lvl="2" indent="-342900">
              <a:buFont typeface="Arial" panose="020B0604020202020204" pitchFamily="34" charset="0"/>
              <a:buChar char="•"/>
            </a:pPr>
            <a:r>
              <a:rPr lang="en-SG" dirty="0">
                <a:solidFill>
                  <a:srgbClr val="252E3D"/>
                </a:solidFill>
                <a:latin typeface="Poppins-Regular"/>
              </a:rPr>
              <a:t>enable updates from stakeholders </a:t>
            </a:r>
          </a:p>
        </p:txBody>
      </p:sp>
    </p:spTree>
    <p:extLst>
      <p:ext uri="{BB962C8B-B14F-4D97-AF65-F5344CB8AC3E}">
        <p14:creationId xmlns:p14="http://schemas.microsoft.com/office/powerpoint/2010/main" val="221588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C73136-52A9-B447-5151-B0C5A1FA6976}"/>
              </a:ext>
            </a:extLst>
          </p:cNvPr>
          <p:cNvPicPr>
            <a:picLocks noChangeAspect="1"/>
          </p:cNvPicPr>
          <p:nvPr/>
        </p:nvPicPr>
        <p:blipFill>
          <a:blip r:embed="rId2"/>
          <a:stretch>
            <a:fillRect/>
          </a:stretch>
        </p:blipFill>
        <p:spPr>
          <a:xfrm>
            <a:off x="0" y="285685"/>
            <a:ext cx="12192000" cy="6833167"/>
          </a:xfrm>
          <a:prstGeom prst="rect">
            <a:avLst/>
          </a:prstGeom>
        </p:spPr>
      </p:pic>
      <p:sp>
        <p:nvSpPr>
          <p:cNvPr id="7" name="Rectangle 6">
            <a:extLst>
              <a:ext uri="{FF2B5EF4-FFF2-40B4-BE49-F238E27FC236}">
                <a16:creationId xmlns:a16="http://schemas.microsoft.com/office/drawing/2014/main" id="{FF300E8F-B714-9EA1-7F0D-78000C40620A}"/>
              </a:ext>
            </a:extLst>
          </p:cNvPr>
          <p:cNvSpPr/>
          <p:nvPr/>
        </p:nvSpPr>
        <p:spPr>
          <a:xfrm>
            <a:off x="4550979" y="2806262"/>
            <a:ext cx="3163614" cy="1345324"/>
          </a:xfrm>
          <a:prstGeom prst="rect">
            <a:avLst/>
          </a:prstGeom>
          <a:solidFill>
            <a:srgbClr val="252E3D"/>
          </a:solidFill>
          <a:ln>
            <a:solidFill>
              <a:srgbClr val="252E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8DC0848-1146-6F47-3A0E-ADFF51107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916" y="2411248"/>
            <a:ext cx="6642168" cy="2035503"/>
          </a:xfrm>
          <a:prstGeom prst="rect">
            <a:avLst/>
          </a:prstGeom>
        </p:spPr>
      </p:pic>
    </p:spTree>
    <p:extLst>
      <p:ext uri="{BB962C8B-B14F-4D97-AF65-F5344CB8AC3E}">
        <p14:creationId xmlns:p14="http://schemas.microsoft.com/office/powerpoint/2010/main" val="2496471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A0E714-9656-6433-6FC7-57CBB339D486}"/>
              </a:ext>
            </a:extLst>
          </p:cNvPr>
          <p:cNvSpPr txBox="1"/>
          <p:nvPr/>
        </p:nvSpPr>
        <p:spPr>
          <a:xfrm>
            <a:off x="500248" y="521018"/>
            <a:ext cx="6095010" cy="1200329"/>
          </a:xfrm>
          <a:prstGeom prst="rect">
            <a:avLst/>
          </a:prstGeom>
          <a:noFill/>
        </p:spPr>
        <p:txBody>
          <a:bodyPr wrap="square">
            <a:spAutoFit/>
          </a:bodyPr>
          <a:lstStyle/>
          <a:p>
            <a:pPr algn="l"/>
            <a:r>
              <a:rPr lang="en-SG" sz="3600" b="1" i="0" u="none" strike="noStrike" baseline="0" dirty="0">
                <a:solidFill>
                  <a:srgbClr val="252E3D"/>
                </a:solidFill>
                <a:latin typeface="Poppins-Bold"/>
              </a:rPr>
              <a:t>Title</a:t>
            </a:r>
          </a:p>
          <a:p>
            <a:pPr algn="l"/>
            <a:endParaRPr lang="en-US" sz="1800" b="0" i="0" u="none" strike="noStrike" baseline="0" dirty="0">
              <a:solidFill>
                <a:srgbClr val="252E3D"/>
              </a:solidFill>
              <a:latin typeface="Poppins-Regular"/>
            </a:endParaRPr>
          </a:p>
          <a:p>
            <a:pPr algn="l"/>
            <a:r>
              <a:rPr lang="en-US" sz="1800" b="0" i="0" u="none" strike="noStrike" baseline="0" dirty="0">
                <a:solidFill>
                  <a:srgbClr val="252E3D"/>
                </a:solidFill>
                <a:latin typeface="Poppins-Regular"/>
              </a:rPr>
              <a:t>A Holistic Solution for Food Insecurity</a:t>
            </a:r>
            <a:endParaRPr lang="en-SG" dirty="0"/>
          </a:p>
        </p:txBody>
      </p:sp>
    </p:spTree>
    <p:extLst>
      <p:ext uri="{BB962C8B-B14F-4D97-AF65-F5344CB8AC3E}">
        <p14:creationId xmlns:p14="http://schemas.microsoft.com/office/powerpoint/2010/main" val="8648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B01161-49B4-6D14-76FC-A53DAC6F2525}"/>
              </a:ext>
            </a:extLst>
          </p:cNvPr>
          <p:cNvSpPr txBox="1"/>
          <p:nvPr/>
        </p:nvSpPr>
        <p:spPr>
          <a:xfrm>
            <a:off x="397822" y="335846"/>
            <a:ext cx="11713496" cy="5232202"/>
          </a:xfrm>
          <a:prstGeom prst="rect">
            <a:avLst/>
          </a:prstGeom>
          <a:noFill/>
        </p:spPr>
        <p:txBody>
          <a:bodyPr wrap="square" lIns="91440" tIns="45720" rIns="91440" bIns="45720" anchor="t">
            <a:spAutoFit/>
          </a:bodyPr>
          <a:lstStyle/>
          <a:p>
            <a:pPr algn="l"/>
            <a:r>
              <a:rPr lang="en-SG" sz="3600" b="1" i="0" u="none" strike="noStrike" baseline="0" dirty="0">
                <a:solidFill>
                  <a:srgbClr val="252E3D"/>
                </a:solidFill>
                <a:latin typeface="Poppins-Bold"/>
              </a:rPr>
              <a:t>Overview</a:t>
            </a:r>
          </a:p>
          <a:p>
            <a:pPr algn="l"/>
            <a:endParaRPr lang="en-US" sz="1800" b="0" i="0" u="none" strike="noStrike" baseline="0" dirty="0">
              <a:solidFill>
                <a:srgbClr val="252E3D"/>
              </a:solidFill>
              <a:latin typeface="Poppins-Regular"/>
            </a:endParaRPr>
          </a:p>
          <a:p>
            <a:pPr algn="l"/>
            <a:r>
              <a:rPr lang="en-US" sz="1400" dirty="0">
                <a:solidFill>
                  <a:srgbClr val="252E3D"/>
                </a:solidFill>
                <a:latin typeface="Poppins-Regular"/>
              </a:rPr>
              <a:t>Food insecurity is an ongoing concern particularly for the vulnerable communities </a:t>
            </a:r>
            <a:r>
              <a:rPr lang="en-US" sz="1400" b="0" i="0" u="none" strike="noStrike" baseline="0" dirty="0">
                <a:solidFill>
                  <a:srgbClr val="252E3D"/>
                </a:solidFill>
                <a:latin typeface="Poppins-Regular"/>
              </a:rPr>
              <a:t>such as the elderly and those with limited resources. </a:t>
            </a:r>
            <a:r>
              <a:rPr lang="en-US" sz="1400" dirty="0">
                <a:solidFill>
                  <a:srgbClr val="252E3D"/>
                </a:solidFill>
                <a:latin typeface="Poppins-Regular"/>
              </a:rPr>
              <a:t>In times of crisis, food insecurity problem can be greatly magnified, and a greater segment of the population can be affected. So, it is a problem that societies would have to deal with whether in peace time or in time of a crisis.</a:t>
            </a:r>
          </a:p>
          <a:p>
            <a:pPr algn="l"/>
            <a:endParaRPr lang="en-US" sz="1400" dirty="0">
              <a:solidFill>
                <a:srgbClr val="252E3D"/>
              </a:solidFill>
              <a:latin typeface="Poppins-Regular"/>
            </a:endParaRPr>
          </a:p>
          <a:p>
            <a:r>
              <a:rPr lang="en-US" sz="1400" dirty="0">
                <a:solidFill>
                  <a:srgbClr val="252E3D"/>
                </a:solidFill>
                <a:latin typeface="Poppins-Regular"/>
              </a:rPr>
              <a:t>For an affluent society like Singapore, food wastage is also an ongoing concern. According to the NEA, The total amount of food waste generated in 2023 was 755,000 </a:t>
            </a:r>
            <a:r>
              <a:rPr lang="en-US" sz="1400" dirty="0" err="1">
                <a:solidFill>
                  <a:srgbClr val="252E3D"/>
                </a:solidFill>
                <a:latin typeface="Poppins-Regular"/>
              </a:rPr>
              <a:t>tonnes</a:t>
            </a:r>
            <a:r>
              <a:rPr lang="en-US" sz="1400" dirty="0">
                <a:solidFill>
                  <a:srgbClr val="252E3D"/>
                </a:solidFill>
                <a:latin typeface="Poppins-Regular"/>
              </a:rPr>
              <a:t>. The recycling rate for food waste was 18 per cent.</a:t>
            </a:r>
          </a:p>
          <a:p>
            <a:endParaRPr lang="en-US" sz="1400" dirty="0">
              <a:solidFill>
                <a:srgbClr val="252E3D"/>
              </a:solidFill>
              <a:latin typeface="Poppins-Regular"/>
            </a:endParaRPr>
          </a:p>
          <a:p>
            <a:pPr algn="l"/>
            <a:r>
              <a:rPr lang="en-US" sz="1400" dirty="0">
                <a:solidFill>
                  <a:srgbClr val="252E3D"/>
                </a:solidFill>
                <a:latin typeface="Poppins-Regular"/>
              </a:rPr>
              <a:t>In a lot of cases, unconsumed food go straight to the dumpster due to various reasons. There are different sources and types of food with the propensity of wastage. We have the caterers, the restaurants, the hotels etc. And there are the fresh foods as well as foods with longer but about to expire shelf life. </a:t>
            </a:r>
          </a:p>
          <a:p>
            <a:pPr algn="l"/>
            <a:endParaRPr lang="en-US" sz="1400" dirty="0">
              <a:solidFill>
                <a:srgbClr val="252E3D"/>
              </a:solidFill>
              <a:latin typeface="Poppins-Regular"/>
            </a:endParaRPr>
          </a:p>
          <a:p>
            <a:pPr algn="l"/>
            <a:r>
              <a:rPr lang="en-US" sz="1400" dirty="0">
                <a:solidFill>
                  <a:srgbClr val="252E3D"/>
                </a:solidFill>
                <a:latin typeface="Poppins-Regular"/>
              </a:rPr>
              <a:t>And then, there are volunteers who could distribute food from the food sources to the individuals in need of them.</a:t>
            </a:r>
          </a:p>
          <a:p>
            <a:pPr algn="l"/>
            <a:endParaRPr lang="en-US" sz="1400" dirty="0">
              <a:solidFill>
                <a:srgbClr val="252E3D"/>
              </a:solidFill>
              <a:latin typeface="Poppins-Regular"/>
            </a:endParaRPr>
          </a:p>
          <a:p>
            <a:r>
              <a:rPr lang="en-US" sz="1400" dirty="0">
                <a:solidFill>
                  <a:srgbClr val="252E3D"/>
                </a:solidFill>
                <a:latin typeface="Poppins-Regular"/>
              </a:rPr>
              <a:t>This challenge invites participants to develop a framework to match food sources to recipients in the most efficient way and involve the various groups of communities and entities mentioned. Participants can choose to focus on technology, or innovative strategies, or a combination of them that could help improve efficiency and reduce wastage of food.</a:t>
            </a:r>
          </a:p>
          <a:p>
            <a:pPr algn="l"/>
            <a:endParaRPr lang="en-US" sz="1400" dirty="0">
              <a:solidFill>
                <a:srgbClr val="252E3D"/>
              </a:solidFill>
              <a:latin typeface="Poppins-Regular"/>
            </a:endParaRPr>
          </a:p>
          <a:p>
            <a:r>
              <a:rPr lang="en-US" sz="1400" dirty="0">
                <a:solidFill>
                  <a:srgbClr val="252E3D"/>
                </a:solidFill>
                <a:latin typeface="Poppins-Regular"/>
              </a:rPr>
              <a:t>The solution should go beyond the low hanging fruit of large supply/demand groups (e.g. delivering the surplus of a wedding banquet to a home for the disabled). Instead, the team should use the power of data to solve this problem at scale for individuals (e.g. picking up 54 leftover meals from various hawker </a:t>
            </a:r>
            <a:r>
              <a:rPr lang="en-US" sz="1400" dirty="0" err="1">
                <a:solidFill>
                  <a:srgbClr val="252E3D"/>
                </a:solidFill>
                <a:latin typeface="Poppins-Regular"/>
              </a:rPr>
              <a:t>centre</a:t>
            </a:r>
            <a:r>
              <a:rPr lang="en-US" sz="1400" dirty="0">
                <a:solidFill>
                  <a:srgbClr val="252E3D"/>
                </a:solidFill>
                <a:latin typeface="Poppins-Regular"/>
              </a:rPr>
              <a:t> stalls and distributing them to various needy families).</a:t>
            </a:r>
          </a:p>
        </p:txBody>
      </p:sp>
    </p:spTree>
    <p:extLst>
      <p:ext uri="{BB962C8B-B14F-4D97-AF65-F5344CB8AC3E}">
        <p14:creationId xmlns:p14="http://schemas.microsoft.com/office/powerpoint/2010/main" val="62695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642DE8-7CCC-061E-B5E8-FAE5EA0ABFE8}"/>
              </a:ext>
            </a:extLst>
          </p:cNvPr>
          <p:cNvSpPr txBox="1"/>
          <p:nvPr/>
        </p:nvSpPr>
        <p:spPr>
          <a:xfrm>
            <a:off x="369620" y="1368171"/>
            <a:ext cx="11381014" cy="1477328"/>
          </a:xfrm>
          <a:prstGeom prst="rect">
            <a:avLst/>
          </a:prstGeom>
          <a:noFill/>
        </p:spPr>
        <p:txBody>
          <a:bodyPr wrap="square" lIns="91440" tIns="45720" rIns="91440" bIns="45720" anchor="t">
            <a:spAutoFit/>
          </a:bodyPr>
          <a:lstStyle/>
          <a:p>
            <a:r>
              <a:rPr lang="en-US" sz="1800" dirty="0">
                <a:solidFill>
                  <a:srgbClr val="252E3D"/>
                </a:solidFill>
                <a:latin typeface="Poppins-Regular"/>
              </a:rPr>
              <a:t>How can we address food insecurity problem in a holistic and efficient way, involving technology and innovative strategies?</a:t>
            </a:r>
          </a:p>
          <a:p>
            <a:endParaRPr lang="en-US" dirty="0">
              <a:solidFill>
                <a:srgbClr val="252E3D"/>
              </a:solidFill>
              <a:latin typeface="Poppins-Regular"/>
            </a:endParaRPr>
          </a:p>
          <a:p>
            <a:r>
              <a:rPr lang="en-US" dirty="0">
                <a:solidFill>
                  <a:srgbClr val="252E3D"/>
                </a:solidFill>
                <a:latin typeface="Poppins-Regular"/>
              </a:rPr>
              <a:t>This will be a major problem in times of crisis, that we can develop solutions and </a:t>
            </a:r>
            <a:r>
              <a:rPr lang="en-US" dirty="0" err="1">
                <a:solidFill>
                  <a:srgbClr val="252E3D"/>
                </a:solidFill>
                <a:latin typeface="Poppins-Regular"/>
              </a:rPr>
              <a:t>optimise</a:t>
            </a:r>
            <a:r>
              <a:rPr lang="en-US" dirty="0">
                <a:solidFill>
                  <a:srgbClr val="252E3D"/>
                </a:solidFill>
                <a:latin typeface="Poppins-Regular"/>
              </a:rPr>
              <a:t> for in peacetime.</a:t>
            </a:r>
          </a:p>
        </p:txBody>
      </p:sp>
      <p:sp>
        <p:nvSpPr>
          <p:cNvPr id="5" name="TextBox 4">
            <a:extLst>
              <a:ext uri="{FF2B5EF4-FFF2-40B4-BE49-F238E27FC236}">
                <a16:creationId xmlns:a16="http://schemas.microsoft.com/office/drawing/2014/main" id="{9E11E225-A7FA-3940-2FA9-91E3881DAF88}"/>
              </a:ext>
            </a:extLst>
          </p:cNvPr>
          <p:cNvSpPr txBox="1"/>
          <p:nvPr/>
        </p:nvSpPr>
        <p:spPr>
          <a:xfrm>
            <a:off x="369620" y="263628"/>
            <a:ext cx="6095010" cy="646331"/>
          </a:xfrm>
          <a:prstGeom prst="rect">
            <a:avLst/>
          </a:prstGeom>
          <a:noFill/>
        </p:spPr>
        <p:txBody>
          <a:bodyPr wrap="square">
            <a:spAutoFit/>
          </a:bodyPr>
          <a:lstStyle/>
          <a:p>
            <a:r>
              <a:rPr lang="en-SG" sz="3600" b="1" dirty="0">
                <a:solidFill>
                  <a:srgbClr val="252E3D"/>
                </a:solidFill>
                <a:latin typeface="Poppins-Bold"/>
              </a:rPr>
              <a:t>Problem Statement</a:t>
            </a:r>
          </a:p>
        </p:txBody>
      </p:sp>
    </p:spTree>
    <p:extLst>
      <p:ext uri="{BB962C8B-B14F-4D97-AF65-F5344CB8AC3E}">
        <p14:creationId xmlns:p14="http://schemas.microsoft.com/office/powerpoint/2010/main" val="202772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EFA59-C9C4-48B6-B6E3-F0E182B8B829}"/>
              </a:ext>
            </a:extLst>
          </p:cNvPr>
          <p:cNvSpPr txBox="1"/>
          <p:nvPr/>
        </p:nvSpPr>
        <p:spPr>
          <a:xfrm>
            <a:off x="344385" y="317894"/>
            <a:ext cx="11501251" cy="4401205"/>
          </a:xfrm>
          <a:prstGeom prst="rect">
            <a:avLst/>
          </a:prstGeom>
          <a:noFill/>
        </p:spPr>
        <p:txBody>
          <a:bodyPr wrap="square" lIns="91440" tIns="45720" rIns="91440" bIns="45720" anchor="t">
            <a:spAutoFit/>
          </a:bodyPr>
          <a:lstStyle/>
          <a:p>
            <a:pPr algn="l"/>
            <a:r>
              <a:rPr lang="en-SG" sz="3600" b="1" i="0" u="none" strike="noStrike" baseline="0" dirty="0">
                <a:solidFill>
                  <a:srgbClr val="252E3D"/>
                </a:solidFill>
                <a:latin typeface="Poppins-Bold"/>
              </a:rPr>
              <a:t>Objectives</a:t>
            </a:r>
          </a:p>
          <a:p>
            <a:pPr algn="l"/>
            <a:endParaRPr lang="en-US" sz="1800" b="0" i="0" u="none" strike="noStrike" baseline="0" dirty="0">
              <a:solidFill>
                <a:srgbClr val="252E3D"/>
              </a:solidFill>
              <a:latin typeface="Poppins-Regular"/>
            </a:endParaRPr>
          </a:p>
          <a:p>
            <a:pPr marL="342900" indent="-342900">
              <a:buAutoNum type="arabicParenR"/>
            </a:pPr>
            <a:r>
              <a:rPr lang="en-US" dirty="0">
                <a:solidFill>
                  <a:srgbClr val="252E3D"/>
                </a:solidFill>
                <a:latin typeface="Poppins-Regular"/>
              </a:rPr>
              <a:t>Develop </a:t>
            </a:r>
            <a:r>
              <a:rPr lang="en-US" b="0" i="0" u="none" strike="noStrike" baseline="0" dirty="0">
                <a:solidFill>
                  <a:srgbClr val="252E3D"/>
                </a:solidFill>
                <a:latin typeface="Poppins-Regular"/>
              </a:rPr>
              <a:t>a framework to capture the following data </a:t>
            </a:r>
          </a:p>
          <a:p>
            <a:pPr marL="800100" lvl="1" indent="-342900">
              <a:buFont typeface="Arial" panose="020B0604020202020204" pitchFamily="34" charset="0"/>
              <a:buChar char="•"/>
            </a:pPr>
            <a:r>
              <a:rPr lang="en-US" b="0" i="0" u="none" strike="noStrike" baseline="0" dirty="0">
                <a:solidFill>
                  <a:srgbClr val="252E3D"/>
                </a:solidFill>
                <a:latin typeface="Poppins-Regular"/>
              </a:rPr>
              <a:t>communities in need of food, or areas with high food insecurity</a:t>
            </a:r>
          </a:p>
          <a:p>
            <a:pPr marL="800100" lvl="1" indent="-342900">
              <a:buFont typeface="Arial" panose="020B0604020202020204" pitchFamily="34" charset="0"/>
              <a:buChar char="•"/>
            </a:pPr>
            <a:r>
              <a:rPr lang="en-US" b="0" i="0" u="none" strike="noStrike" baseline="0" dirty="0">
                <a:solidFill>
                  <a:srgbClr val="252E3D"/>
                </a:solidFill>
                <a:latin typeface="Poppins-Regular"/>
              </a:rPr>
              <a:t>sources and types of food that could be donated</a:t>
            </a:r>
          </a:p>
          <a:p>
            <a:pPr marL="800100" lvl="1" indent="-342900">
              <a:buFont typeface="Arial" panose="020B0604020202020204" pitchFamily="34" charset="0"/>
              <a:buChar char="•"/>
            </a:pPr>
            <a:r>
              <a:rPr lang="en-US" b="0" i="0" u="none" strike="noStrike" baseline="0" dirty="0">
                <a:solidFill>
                  <a:srgbClr val="252E3D"/>
                </a:solidFill>
                <a:latin typeface="Poppins-Regular"/>
              </a:rPr>
              <a:t>logistics to bring the food from the sources to the target communities</a:t>
            </a:r>
          </a:p>
          <a:p>
            <a:pPr marL="800100" lvl="1" indent="-342900">
              <a:buAutoNum type="arabicParenR"/>
            </a:pPr>
            <a:endParaRPr lang="en-US" b="0" i="0" u="none" strike="noStrike" baseline="0" dirty="0">
              <a:solidFill>
                <a:srgbClr val="252E3D"/>
              </a:solidFill>
              <a:latin typeface="Poppins-Regular"/>
            </a:endParaRPr>
          </a:p>
          <a:p>
            <a:pPr lvl="1"/>
            <a:endParaRPr lang="en-US" dirty="0">
              <a:solidFill>
                <a:srgbClr val="252E3D"/>
              </a:solidFill>
              <a:latin typeface="Poppins-Regular"/>
            </a:endParaRPr>
          </a:p>
          <a:p>
            <a:pPr marL="342900" indent="-342900">
              <a:buAutoNum type="arabicParenR"/>
            </a:pPr>
            <a:r>
              <a:rPr lang="en-US" dirty="0">
                <a:solidFill>
                  <a:srgbClr val="252E3D"/>
                </a:solidFill>
                <a:latin typeface="Poppins-Regular"/>
              </a:rPr>
              <a:t>Supply Chain strategies involving innovative ideas like the following:</a:t>
            </a:r>
          </a:p>
          <a:p>
            <a:pPr marL="800100" lvl="1" indent="-342900">
              <a:buFont typeface="Arial" panose="020B0604020202020204" pitchFamily="34" charset="0"/>
              <a:buChar char="•"/>
            </a:pPr>
            <a:r>
              <a:rPr lang="en-US" dirty="0">
                <a:solidFill>
                  <a:srgbClr val="252E3D"/>
                </a:solidFill>
                <a:latin typeface="Poppins-Regular"/>
              </a:rPr>
              <a:t>algorithm or method to optimize the delivery of food to the individuals in greatest need, and in the quickest time, with minimal carbon footprint</a:t>
            </a:r>
          </a:p>
          <a:p>
            <a:pPr marL="800100" lvl="1" indent="-342900">
              <a:buFont typeface="Arial" panose="020B0604020202020204" pitchFamily="34" charset="0"/>
              <a:buChar char="•"/>
            </a:pPr>
            <a:r>
              <a:rPr lang="en-US" dirty="0">
                <a:solidFill>
                  <a:srgbClr val="252E3D"/>
                </a:solidFill>
                <a:latin typeface="Poppins-Regular"/>
              </a:rPr>
              <a:t>enhance community engagement in the distribution of food</a:t>
            </a:r>
          </a:p>
          <a:p>
            <a:pPr marL="800100" lvl="1" indent="-342900">
              <a:buFont typeface="Arial" panose="020B0604020202020204" pitchFamily="34" charset="0"/>
              <a:buChar char="•"/>
            </a:pPr>
            <a:r>
              <a:rPr lang="en-US" dirty="0">
                <a:solidFill>
                  <a:srgbClr val="252E3D"/>
                </a:solidFill>
                <a:latin typeface="Poppins-Regular"/>
              </a:rPr>
              <a:t>efficient ways to link the recipients, the donors, the delivery agents</a:t>
            </a:r>
          </a:p>
          <a:p>
            <a:pPr marL="1257300" lvl="2" indent="-342900">
              <a:buFont typeface="Arial" panose="020B0604020202020204" pitchFamily="34" charset="0"/>
              <a:buChar char="•"/>
            </a:pPr>
            <a:endParaRPr lang="en-US" sz="1400" dirty="0">
              <a:solidFill>
                <a:srgbClr val="252E3D"/>
              </a:solidFill>
              <a:latin typeface="Poppins-Regular"/>
            </a:endParaRPr>
          </a:p>
          <a:p>
            <a:pPr lvl="1"/>
            <a:endParaRPr lang="en-US" sz="1400" dirty="0">
              <a:solidFill>
                <a:srgbClr val="252E3D"/>
              </a:solidFill>
              <a:latin typeface="Poppins-Regular"/>
            </a:endParaRPr>
          </a:p>
        </p:txBody>
      </p:sp>
    </p:spTree>
    <p:extLst>
      <p:ext uri="{BB962C8B-B14F-4D97-AF65-F5344CB8AC3E}">
        <p14:creationId xmlns:p14="http://schemas.microsoft.com/office/powerpoint/2010/main" val="293337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99411-8C8D-3E24-885B-A6530FFE2C3C}"/>
              </a:ext>
            </a:extLst>
          </p:cNvPr>
          <p:cNvSpPr txBox="1"/>
          <p:nvPr/>
        </p:nvSpPr>
        <p:spPr>
          <a:xfrm>
            <a:off x="213755" y="232558"/>
            <a:ext cx="11542816" cy="5355312"/>
          </a:xfrm>
          <a:prstGeom prst="rect">
            <a:avLst/>
          </a:prstGeom>
          <a:noFill/>
        </p:spPr>
        <p:txBody>
          <a:bodyPr wrap="square" lIns="91440" tIns="45720" rIns="91440" bIns="45720" anchor="t">
            <a:spAutoFit/>
          </a:bodyPr>
          <a:lstStyle/>
          <a:p>
            <a:pPr algn="l"/>
            <a:r>
              <a:rPr lang="en-SG" sz="3600" b="1" i="0" u="none" strike="noStrike" baseline="0" dirty="0">
                <a:solidFill>
                  <a:srgbClr val="252E3D"/>
                </a:solidFill>
                <a:latin typeface="Poppins-Bold"/>
              </a:rPr>
              <a:t>Constraints &amp; Requirements</a:t>
            </a:r>
          </a:p>
          <a:p>
            <a:endParaRPr lang="en-US" dirty="0">
              <a:solidFill>
                <a:srgbClr val="252E3D"/>
              </a:solidFill>
              <a:latin typeface="Poppins-Regular"/>
            </a:endParaRPr>
          </a:p>
          <a:p>
            <a:endParaRPr lang="en-US" dirty="0">
              <a:solidFill>
                <a:srgbClr val="252E3D"/>
              </a:solidFill>
              <a:latin typeface="Poppins-Regular"/>
            </a:endParaRPr>
          </a:p>
          <a:p>
            <a:pPr lvl="1"/>
            <a:r>
              <a:rPr lang="en-US" dirty="0">
                <a:solidFill>
                  <a:srgbClr val="252E3D"/>
                </a:solidFill>
                <a:latin typeface="Poppins-Regular"/>
              </a:rPr>
              <a:t>Considerations involving </a:t>
            </a:r>
          </a:p>
          <a:p>
            <a:pPr marL="800100" lvl="1" indent="-342900">
              <a:buFont typeface="Arial" panose="020B0604020202020204" pitchFamily="34" charset="0"/>
              <a:buChar char="•"/>
            </a:pPr>
            <a:r>
              <a:rPr lang="en-US" dirty="0">
                <a:solidFill>
                  <a:srgbClr val="252E3D"/>
                </a:solidFill>
                <a:latin typeface="Poppins-Regular"/>
              </a:rPr>
              <a:t>dietary restrictions (e.g., religion, food allergies of recipients)</a:t>
            </a:r>
            <a:endParaRPr lang="en-US" dirty="0"/>
          </a:p>
          <a:p>
            <a:pPr marL="800100" lvl="1" indent="-342900">
              <a:buFont typeface="Arial" panose="020B0604020202020204" pitchFamily="34" charset="0"/>
              <a:buChar char="•"/>
            </a:pPr>
            <a:r>
              <a:rPr lang="en-US" dirty="0">
                <a:solidFill>
                  <a:srgbClr val="252E3D"/>
                </a:solidFill>
                <a:latin typeface="Poppins-Regular"/>
              </a:rPr>
              <a:t>types and attributes of the food (e.g., fresh food that need to be consumed in next 2 hours)</a:t>
            </a:r>
          </a:p>
          <a:p>
            <a:pPr marL="800100" lvl="1" indent="-342900">
              <a:buFont typeface="Arial" panose="020B0604020202020204" pitchFamily="34" charset="0"/>
              <a:buChar char="•"/>
            </a:pPr>
            <a:r>
              <a:rPr lang="en-US" dirty="0">
                <a:solidFill>
                  <a:srgbClr val="252E3D"/>
                </a:solidFill>
                <a:latin typeface="Poppins-Regular"/>
              </a:rPr>
              <a:t>safety protocol to meet health and safety standards</a:t>
            </a:r>
          </a:p>
          <a:p>
            <a:pPr marL="800100" lvl="1" indent="-342900">
              <a:buFont typeface="Arial" panose="020B0604020202020204" pitchFamily="34" charset="0"/>
              <a:buChar char="•"/>
            </a:pPr>
            <a:r>
              <a:rPr lang="en-US" dirty="0">
                <a:solidFill>
                  <a:srgbClr val="252E3D"/>
                </a:solidFill>
                <a:latin typeface="Poppins-Regular"/>
              </a:rPr>
              <a:t>attributes concerning the delivery agents</a:t>
            </a:r>
          </a:p>
          <a:p>
            <a:pPr marL="800100" lvl="1" indent="-342900">
              <a:buFont typeface="Arial" panose="020B0604020202020204" pitchFamily="34" charset="0"/>
              <a:buChar char="•"/>
            </a:pPr>
            <a:r>
              <a:rPr lang="en-US" dirty="0">
                <a:solidFill>
                  <a:srgbClr val="252E3D"/>
                </a:solidFill>
                <a:latin typeface="Poppins-Regular"/>
              </a:rPr>
              <a:t>link up with various sources of food like the Food Bank Singapore, Food from the Heart, apart from restaurants and hotels to provide a holistic platform to enhance food distribution and minimize wastage</a:t>
            </a:r>
          </a:p>
          <a:p>
            <a:pPr marL="800100" lvl="1" indent="-342900">
              <a:buFont typeface="Arial" panose="020B0604020202020204" pitchFamily="34" charset="0"/>
              <a:buChar char="•"/>
            </a:pPr>
            <a:endParaRPr lang="en-US" dirty="0">
              <a:solidFill>
                <a:srgbClr val="252E3D"/>
              </a:solidFill>
              <a:latin typeface="Poppins-Regular"/>
            </a:endParaRPr>
          </a:p>
          <a:p>
            <a:pPr lvl="1"/>
            <a:r>
              <a:rPr lang="en-US" dirty="0">
                <a:solidFill>
                  <a:srgbClr val="252E3D"/>
                </a:solidFill>
                <a:latin typeface="Poppins-Regular"/>
              </a:rPr>
              <a:t>Present an architecture of how this framework would function</a:t>
            </a:r>
          </a:p>
          <a:p>
            <a:pPr marL="800100" lvl="1" indent="-342900">
              <a:buFont typeface="Arial" panose="020B0604020202020204" pitchFamily="34" charset="0"/>
              <a:buChar char="•"/>
            </a:pPr>
            <a:r>
              <a:rPr lang="en-US" dirty="0">
                <a:solidFill>
                  <a:srgbClr val="252E3D"/>
                </a:solidFill>
                <a:latin typeface="Poppins-Regular"/>
              </a:rPr>
              <a:t>show the user interface/s (can be a mockup) with the input fields</a:t>
            </a:r>
          </a:p>
          <a:p>
            <a:pPr marL="800100" lvl="1" indent="-342900">
              <a:buFont typeface="Arial" panose="020B0604020202020204" pitchFamily="34" charset="0"/>
              <a:buChar char="•"/>
            </a:pPr>
            <a:r>
              <a:rPr lang="en-US" dirty="0">
                <a:solidFill>
                  <a:srgbClr val="252E3D"/>
                </a:solidFill>
                <a:latin typeface="Poppins-Regular"/>
              </a:rPr>
              <a:t>show how the various solution components communicate with each other</a:t>
            </a:r>
          </a:p>
          <a:p>
            <a:pPr marL="800100" lvl="1" indent="-342900">
              <a:buFont typeface="Arial" panose="020B0604020202020204" pitchFamily="34" charset="0"/>
              <a:buChar char="•"/>
            </a:pPr>
            <a:r>
              <a:rPr lang="en-US" dirty="0">
                <a:solidFill>
                  <a:srgbClr val="252E3D"/>
                </a:solidFill>
                <a:latin typeface="Poppins-Regular"/>
              </a:rPr>
              <a:t>describe how technologies like data, AI (e.g. specific algorithms or services) can be used to enable the solution</a:t>
            </a:r>
          </a:p>
          <a:p>
            <a:pPr marL="342900" indent="-342900">
              <a:buFont typeface="Arial" panose="020B0604020202020204" pitchFamily="34" charset="0"/>
              <a:buChar char="•"/>
            </a:pPr>
            <a:endParaRPr lang="en-US" dirty="0">
              <a:solidFill>
                <a:srgbClr val="252E3D"/>
              </a:solidFill>
              <a:latin typeface="Poppins-Regular"/>
            </a:endParaRPr>
          </a:p>
        </p:txBody>
      </p:sp>
    </p:spTree>
    <p:extLst>
      <p:ext uri="{BB962C8B-B14F-4D97-AF65-F5344CB8AC3E}">
        <p14:creationId xmlns:p14="http://schemas.microsoft.com/office/powerpoint/2010/main" val="39653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567403-29DD-C09D-5CDA-F04D0255B4CB}"/>
              </a:ext>
            </a:extLst>
          </p:cNvPr>
          <p:cNvSpPr txBox="1"/>
          <p:nvPr/>
        </p:nvSpPr>
        <p:spPr>
          <a:xfrm>
            <a:off x="292429" y="222478"/>
            <a:ext cx="11571019" cy="3416320"/>
          </a:xfrm>
          <a:prstGeom prst="rect">
            <a:avLst/>
          </a:prstGeom>
          <a:noFill/>
        </p:spPr>
        <p:txBody>
          <a:bodyPr wrap="square">
            <a:spAutoFit/>
          </a:bodyPr>
          <a:lstStyle/>
          <a:p>
            <a:pPr algn="l"/>
            <a:r>
              <a:rPr lang="en-SG" sz="3600" b="1" i="0" u="none" strike="noStrike" baseline="0" dirty="0">
                <a:solidFill>
                  <a:srgbClr val="252E3D"/>
                </a:solidFill>
                <a:latin typeface="Poppins-Bold"/>
              </a:rPr>
              <a:t>Target Audience</a:t>
            </a:r>
          </a:p>
          <a:p>
            <a:pPr algn="l"/>
            <a:endParaRPr lang="en-US" sz="1800" b="0" i="0" u="none" strike="noStrike" baseline="0" dirty="0">
              <a:solidFill>
                <a:srgbClr val="252E3D"/>
              </a:solidFill>
              <a:latin typeface="Poppins-Regular"/>
            </a:endParaRPr>
          </a:p>
          <a:p>
            <a:pPr algn="l"/>
            <a:r>
              <a:rPr lang="en-US" sz="1800" b="0" i="0" u="none" strike="noStrike" baseline="0" dirty="0">
                <a:solidFill>
                  <a:srgbClr val="252E3D"/>
                </a:solidFill>
                <a:latin typeface="Poppins-Regular"/>
              </a:rPr>
              <a:t>The solution is intended to benefit Singapore's vulnerable populations, including the elderly, low-income families, as well as people facing food insecurity in times of crisis. </a:t>
            </a:r>
          </a:p>
          <a:p>
            <a:pPr algn="l"/>
            <a:r>
              <a:rPr lang="en-US" dirty="0">
                <a:solidFill>
                  <a:srgbClr val="252E3D"/>
                </a:solidFill>
                <a:latin typeface="Poppins-Regular"/>
              </a:rPr>
              <a:t>A list of the stakeholders could be:</a:t>
            </a:r>
          </a:p>
          <a:p>
            <a:pPr algn="l"/>
            <a:endParaRPr lang="en-US" dirty="0">
              <a:solidFill>
                <a:srgbClr val="252E3D"/>
              </a:solidFill>
              <a:latin typeface="Poppins-Regular"/>
            </a:endParaRPr>
          </a:p>
          <a:p>
            <a:pPr marL="342900" indent="-342900">
              <a:buAutoNum type="arabicParenR"/>
            </a:pPr>
            <a:r>
              <a:rPr lang="en-US" dirty="0">
                <a:solidFill>
                  <a:srgbClr val="252E3D"/>
                </a:solidFill>
                <a:latin typeface="Poppins-Regular"/>
              </a:rPr>
              <a:t>Individuals or segment of population facing food insecurity</a:t>
            </a:r>
          </a:p>
          <a:p>
            <a:pPr marL="342900" indent="-342900">
              <a:buAutoNum type="arabicParenR"/>
            </a:pPr>
            <a:r>
              <a:rPr lang="en-US" dirty="0">
                <a:solidFill>
                  <a:srgbClr val="252E3D"/>
                </a:solidFill>
                <a:latin typeface="Poppins-Regular"/>
              </a:rPr>
              <a:t>Social Welfare organizations</a:t>
            </a:r>
          </a:p>
          <a:p>
            <a:pPr marL="342900" indent="-342900">
              <a:buAutoNum type="arabicParenR"/>
            </a:pPr>
            <a:r>
              <a:rPr lang="en-US" dirty="0">
                <a:solidFill>
                  <a:srgbClr val="252E3D"/>
                </a:solidFill>
                <a:latin typeface="Poppins-Regular"/>
              </a:rPr>
              <a:t>Volunteers</a:t>
            </a:r>
          </a:p>
          <a:p>
            <a:pPr marL="342900" indent="-342900">
              <a:buAutoNum type="arabicParenR"/>
            </a:pPr>
            <a:r>
              <a:rPr lang="en-US" dirty="0">
                <a:solidFill>
                  <a:srgbClr val="252E3D"/>
                </a:solidFill>
                <a:latin typeface="Poppins-Regular"/>
              </a:rPr>
              <a:t>F&amp;B or hospitality related enterprises</a:t>
            </a:r>
          </a:p>
          <a:p>
            <a:pPr marL="342900" indent="-342900">
              <a:buAutoNum type="arabicParenR"/>
            </a:pPr>
            <a:r>
              <a:rPr lang="en-US" dirty="0">
                <a:solidFill>
                  <a:srgbClr val="252E3D"/>
                </a:solidFill>
                <a:latin typeface="Poppins-Regular"/>
              </a:rPr>
              <a:t>Food banks, etc.</a:t>
            </a:r>
            <a:endParaRPr lang="en-SG" dirty="0"/>
          </a:p>
        </p:txBody>
      </p:sp>
    </p:spTree>
    <p:extLst>
      <p:ext uri="{BB962C8B-B14F-4D97-AF65-F5344CB8AC3E}">
        <p14:creationId xmlns:p14="http://schemas.microsoft.com/office/powerpoint/2010/main" val="101462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149D6-98C5-CD3C-1CB7-EA4FA88AA7B6}"/>
              </a:ext>
            </a:extLst>
          </p:cNvPr>
          <p:cNvSpPr txBox="1"/>
          <p:nvPr/>
        </p:nvSpPr>
        <p:spPr>
          <a:xfrm>
            <a:off x="250866" y="161168"/>
            <a:ext cx="11666022" cy="3139321"/>
          </a:xfrm>
          <a:prstGeom prst="rect">
            <a:avLst/>
          </a:prstGeom>
          <a:noFill/>
        </p:spPr>
        <p:txBody>
          <a:bodyPr wrap="square" lIns="91440" tIns="45720" rIns="91440" bIns="45720" anchor="t">
            <a:spAutoFit/>
          </a:bodyPr>
          <a:lstStyle/>
          <a:p>
            <a:pPr algn="l"/>
            <a:r>
              <a:rPr lang="en-SG" sz="3600" b="1" i="0" u="none" strike="noStrike" baseline="0" dirty="0">
                <a:solidFill>
                  <a:srgbClr val="252E3D"/>
                </a:solidFill>
                <a:latin typeface="Poppins-Bold"/>
              </a:rPr>
              <a:t>Success Criteria</a:t>
            </a:r>
          </a:p>
          <a:p>
            <a:pPr algn="l"/>
            <a:endParaRPr lang="en-US" sz="1800" b="0" i="1" u="none" strike="noStrike" baseline="0" dirty="0">
              <a:solidFill>
                <a:srgbClr val="252E3D"/>
              </a:solidFill>
              <a:latin typeface="Poppins-Italic"/>
            </a:endParaRPr>
          </a:p>
          <a:p>
            <a:pPr marL="342900" indent="-342900" algn="l">
              <a:buFont typeface="+mj-lt"/>
              <a:buAutoNum type="arabicPeriod"/>
            </a:pPr>
            <a:endParaRPr lang="en-US" dirty="0">
              <a:solidFill>
                <a:srgbClr val="252E3D"/>
              </a:solidFill>
              <a:latin typeface="Poppins-Italic"/>
            </a:endParaRPr>
          </a:p>
          <a:p>
            <a:pPr marL="342900" indent="-342900" algn="l">
              <a:buFont typeface="+mj-lt"/>
              <a:buAutoNum type="arabicPeriod"/>
            </a:pPr>
            <a:r>
              <a:rPr lang="en-US" sz="1800" b="1" u="none" strike="noStrike" baseline="0" dirty="0">
                <a:solidFill>
                  <a:srgbClr val="252E3D"/>
                </a:solidFill>
                <a:latin typeface="Poppins-Regular"/>
              </a:rPr>
              <a:t>Food Access: </a:t>
            </a:r>
            <a:r>
              <a:rPr lang="en-US" sz="1800" b="0" u="none" strike="noStrike" baseline="0" dirty="0">
                <a:solidFill>
                  <a:srgbClr val="252E3D"/>
                </a:solidFill>
                <a:latin typeface="Poppins-Regular"/>
              </a:rPr>
              <a:t>holistic access to food for vulnerable individuals or segment of population</a:t>
            </a:r>
          </a:p>
          <a:p>
            <a:pPr marL="342900" indent="-342900" algn="l">
              <a:buFont typeface="+mj-lt"/>
              <a:buAutoNum type="arabicPeriod"/>
            </a:pPr>
            <a:r>
              <a:rPr lang="en-US" sz="1800" b="1" u="none" strike="noStrike" baseline="0" dirty="0">
                <a:solidFill>
                  <a:srgbClr val="252E3D"/>
                </a:solidFill>
                <a:latin typeface="Poppins-Regular"/>
              </a:rPr>
              <a:t>Supply Chain Efficiency: </a:t>
            </a:r>
            <a:r>
              <a:rPr lang="en-US" sz="1800" b="0" u="none" strike="noStrike" baseline="0" dirty="0">
                <a:solidFill>
                  <a:srgbClr val="252E3D"/>
                </a:solidFill>
                <a:latin typeface="Poppins-Regular"/>
              </a:rPr>
              <a:t>Improved management of food supplies, with reduced waste and timely d</a:t>
            </a:r>
            <a:r>
              <a:rPr lang="en-SG" dirty="0" err="1">
                <a:solidFill>
                  <a:srgbClr val="252E3D"/>
                </a:solidFill>
                <a:latin typeface="Poppins-Regular"/>
              </a:rPr>
              <a:t>istribution</a:t>
            </a:r>
            <a:r>
              <a:rPr lang="en-SG" sz="1800" b="0" u="none" strike="noStrike" baseline="0" dirty="0">
                <a:solidFill>
                  <a:srgbClr val="252E3D"/>
                </a:solidFill>
                <a:latin typeface="Poppins-Regular"/>
              </a:rPr>
              <a:t>.</a:t>
            </a:r>
            <a:endParaRPr lang="en-SG" dirty="0">
              <a:solidFill>
                <a:srgbClr val="252E3D"/>
              </a:solidFill>
              <a:latin typeface="Poppins-Regular"/>
            </a:endParaRPr>
          </a:p>
          <a:p>
            <a:pPr marL="342900" indent="-342900" algn="l">
              <a:buFont typeface="+mj-lt"/>
              <a:buAutoNum type="arabicPeriod"/>
            </a:pPr>
            <a:r>
              <a:rPr lang="en-US" sz="1800" b="1" u="none" strike="noStrike" baseline="0" dirty="0">
                <a:solidFill>
                  <a:srgbClr val="252E3D"/>
                </a:solidFill>
                <a:latin typeface="Poppins-Regular"/>
              </a:rPr>
              <a:t>Community Impact: </a:t>
            </a:r>
            <a:r>
              <a:rPr lang="en-US" sz="1800" b="0" u="none" strike="noStrike" baseline="0" dirty="0">
                <a:solidFill>
                  <a:srgbClr val="252E3D"/>
                </a:solidFill>
                <a:latin typeface="Poppins-Regular"/>
              </a:rPr>
              <a:t>Strong engagement from enterprises, volunteers, and community organizations in supporting the food distribution network.</a:t>
            </a:r>
            <a:endParaRPr lang="en-SG" sz="1800" b="0" u="none" strike="noStrike" baseline="0" dirty="0">
              <a:solidFill>
                <a:srgbClr val="000000"/>
              </a:solidFill>
              <a:latin typeface="Calibri" panose="020F0502020204030204"/>
              <a:ea typeface="Calibri" panose="020F0502020204030204"/>
              <a:cs typeface="Calibri" panose="020F0502020204030204"/>
            </a:endParaRPr>
          </a:p>
          <a:p>
            <a:pPr marL="342900" indent="-342900">
              <a:buFont typeface="+mj-lt"/>
              <a:buAutoNum type="arabicPeriod"/>
            </a:pPr>
            <a:r>
              <a:rPr lang="en-US" b="1" dirty="0" err="1">
                <a:solidFill>
                  <a:srgbClr val="252E3D"/>
                </a:solidFill>
                <a:latin typeface="Poppins-Regular"/>
              </a:rPr>
              <a:t>Scaleaable</a:t>
            </a:r>
            <a:r>
              <a:rPr lang="en-US" b="1" dirty="0">
                <a:solidFill>
                  <a:srgbClr val="252E3D"/>
                </a:solidFill>
                <a:latin typeface="Poppins-Regular"/>
              </a:rPr>
              <a:t>: </a:t>
            </a:r>
            <a:r>
              <a:rPr lang="en-US" dirty="0">
                <a:solidFill>
                  <a:srgbClr val="252E3D"/>
                </a:solidFill>
                <a:latin typeface="Poppins-Regular"/>
              </a:rPr>
              <a:t>Solution should be highly </a:t>
            </a:r>
            <a:r>
              <a:rPr lang="en-US" dirty="0" err="1">
                <a:solidFill>
                  <a:srgbClr val="252E3D"/>
                </a:solidFill>
                <a:latin typeface="Poppins-Regular"/>
              </a:rPr>
              <a:t>scaleable</a:t>
            </a:r>
            <a:r>
              <a:rPr lang="en-US" dirty="0">
                <a:solidFill>
                  <a:srgbClr val="252E3D"/>
                </a:solidFill>
                <a:latin typeface="Poppins-Regular"/>
              </a:rPr>
              <a:t> to automate the addition of new food suppliers, needy recipients or volunteers</a:t>
            </a:r>
          </a:p>
        </p:txBody>
      </p:sp>
    </p:spTree>
    <p:extLst>
      <p:ext uri="{BB962C8B-B14F-4D97-AF65-F5344CB8AC3E}">
        <p14:creationId xmlns:p14="http://schemas.microsoft.com/office/powerpoint/2010/main" val="1064110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951</Words>
  <Application>Microsoft Macintosh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Poppins-Bold</vt:lpstr>
      <vt:lpstr>Poppins-Italic</vt:lpstr>
      <vt:lpstr>Poppins-Regular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Oracle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Han</dc:creator>
  <cp:lastModifiedBy>Andrew Wan</cp:lastModifiedBy>
  <cp:revision>136</cp:revision>
  <dcterms:created xsi:type="dcterms:W3CDTF">2024-08-23T06:47:43Z</dcterms:created>
  <dcterms:modified xsi:type="dcterms:W3CDTF">2024-08-31T02:01:45Z</dcterms:modified>
</cp:coreProperties>
</file>