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atemyprofessors.com/"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7b76b15f7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7b76b15f7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4292F"/>
                </a:solidFill>
              </a:rPr>
              <a:t>Finding a mentor is important to success in college and has many benefits such as providing the student advice, support and helping them develop good habits. There is a lack of mentorship in colleges as many students find it hard to connect with upperclassmen or faculty. We are making an app to help younger students gain the benefits of mentorship easily. Currently, the best way to find a student mentor is through clubs and activities. However, there is no certainty that these places will create a beneficial relationship. Our app creates an open forum that allows students to comment on their past classes. Younger students can use these comments to learn important tips about their classes, taking notes, complelting homework and more. These comments are availble to everyone to allow for less barries. Our app will then take averages of these and display result. A similar system would be to </a:t>
            </a:r>
            <a:r>
              <a:rPr lang="en" sz="1200">
                <a:solidFill>
                  <a:schemeClr val="hlink"/>
                </a:solidFill>
                <a:uFill>
                  <a:noFill/>
                </a:uFill>
                <a:hlinkClick r:id="rId2"/>
              </a:rPr>
              <a:t>rate my professor</a:t>
            </a:r>
            <a:r>
              <a:rPr lang="en" sz="1200">
                <a:solidFill>
                  <a:srgbClr val="24292F"/>
                </a:solidFill>
              </a:rPr>
              <a:t>. We differ as we focus more on the individual classes and make a connection between past students and current students.</a:t>
            </a:r>
            <a:endParaRPr sz="1200">
              <a:solidFill>
                <a:srgbClr val="24292F"/>
              </a:solidFill>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F"/>
                </a:solidFill>
              </a:rPr>
              <a:t>For each class there will be a comment section. Under this section past students can answer a set of pre-determed questions (e.g.: What advice would you give a new student) or post a general one. The app will also allow users to rate important aspects of the class such as difficulty, amount of homework, and teaching techniques (Visual, Auditory, Kinesthetic). The rating system will prompt users to choose from a list of options for each questions (e.g.: easy medium hard).</a:t>
            </a:r>
            <a:endParaRPr sz="1200">
              <a:solidFill>
                <a:srgbClr val="24292F"/>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rgbClr val="24292F"/>
              </a:solidFill>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F"/>
                </a:solidFill>
              </a:rPr>
              <a:t>-&gt; ever been in the situation of </a:t>
            </a:r>
            <a:r>
              <a:rPr lang="en" sz="1200">
                <a:solidFill>
                  <a:srgbClr val="24292F"/>
                </a:solidFill>
              </a:rPr>
              <a:t>wondering</a:t>
            </a:r>
            <a:r>
              <a:rPr lang="en" sz="1200">
                <a:solidFill>
                  <a:srgbClr val="24292F"/>
                </a:solidFill>
              </a:rPr>
              <a:t> what a class </a:t>
            </a:r>
            <a:r>
              <a:rPr lang="en" sz="1200">
                <a:solidFill>
                  <a:srgbClr val="24292F"/>
                </a:solidFill>
              </a:rPr>
              <a:t>contains</a:t>
            </a:r>
            <a:endParaRPr sz="1200">
              <a:solidFill>
                <a:srgbClr val="24292F"/>
              </a:solidFill>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F"/>
                </a:solidFill>
              </a:rPr>
              <a:t>-&gt; mentorship</a:t>
            </a:r>
            <a:endParaRPr sz="1200">
              <a:solidFill>
                <a:srgbClr val="24292F"/>
              </a:solidFill>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F"/>
                </a:solidFill>
              </a:rPr>
              <a:t>-&gt; post and comments </a:t>
            </a:r>
            <a:endParaRPr sz="1200">
              <a:solidFill>
                <a:srgbClr val="24292F"/>
              </a:solidFill>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F"/>
                </a:solidFill>
              </a:rPr>
              <a:t>-&gt; say names</a:t>
            </a:r>
            <a:endParaRPr sz="1200">
              <a:solidFill>
                <a:srgbClr val="24292F"/>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7c5af6af6a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7c5af6af6a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7b76b15f7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7b76b15f7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7ebb2ee1a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7ebb2ee1a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7c5af6af6a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7c5af6af6a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7cf185b2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7cf185b2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7c5af6af6a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7c5af6af6a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2468263" y="4336425"/>
            <a:ext cx="4207500" cy="54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Chang  Dylan  Einstein  Eli  ZeAi</a:t>
            </a:r>
            <a:endParaRPr/>
          </a:p>
        </p:txBody>
      </p:sp>
      <p:pic>
        <p:nvPicPr>
          <p:cNvPr id="87" name="Google Shape;87;p13"/>
          <p:cNvPicPr preferRelativeResize="0"/>
          <p:nvPr/>
        </p:nvPicPr>
        <p:blipFill rotWithShape="1">
          <a:blip r:embed="rId3">
            <a:alphaModFix/>
          </a:blip>
          <a:srcRect b="15311" l="0" r="0" t="0"/>
          <a:stretch/>
        </p:blipFill>
        <p:spPr>
          <a:xfrm>
            <a:off x="1839263" y="82950"/>
            <a:ext cx="5465476" cy="3653174"/>
          </a:xfrm>
          <a:prstGeom prst="rect">
            <a:avLst/>
          </a:prstGeom>
          <a:noFill/>
          <a:ln>
            <a:noFill/>
          </a:ln>
        </p:spPr>
      </p:pic>
      <p:sp>
        <p:nvSpPr>
          <p:cNvPr id="88" name="Google Shape;88;p13"/>
          <p:cNvSpPr txBox="1"/>
          <p:nvPr/>
        </p:nvSpPr>
        <p:spPr>
          <a:xfrm>
            <a:off x="871050" y="3833975"/>
            <a:ext cx="74019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700">
                <a:latin typeface="Lato"/>
                <a:ea typeface="Lato"/>
                <a:cs typeface="Lato"/>
                <a:sym typeface="Lato"/>
              </a:rPr>
              <a:t>Team F: We Don’t Want An F</a:t>
            </a:r>
            <a:endParaRPr b="1" sz="27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Vision Statement</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Get a broader range of basic information about classes</a:t>
            </a:r>
            <a:endParaRPr/>
          </a:p>
          <a:p>
            <a:pPr indent="-311150" lvl="1" marL="914400" rtl="0" algn="l">
              <a:lnSpc>
                <a:spcPct val="150000"/>
              </a:lnSpc>
              <a:spcBef>
                <a:spcPts val="0"/>
              </a:spcBef>
              <a:spcAft>
                <a:spcPts val="0"/>
              </a:spcAft>
              <a:buSzPts val="1300"/>
              <a:buChar char="-"/>
            </a:pPr>
            <a:r>
              <a:rPr lang="en" sz="1300"/>
              <a:t>Rate level of difficulty, amount of homework, teaching techniques, and etc.</a:t>
            </a:r>
            <a:endParaRPr/>
          </a:p>
          <a:p>
            <a:pPr indent="-311150" lvl="0" marL="457200" rtl="0" algn="l">
              <a:lnSpc>
                <a:spcPct val="150000"/>
              </a:lnSpc>
              <a:spcBef>
                <a:spcPts val="0"/>
              </a:spcBef>
              <a:spcAft>
                <a:spcPts val="0"/>
              </a:spcAft>
              <a:buSzPts val="1300"/>
              <a:buChar char="-"/>
            </a:pPr>
            <a:r>
              <a:rPr lang="en"/>
              <a:t>Provide a platform for students to post comment and questions and interact with each other</a:t>
            </a:r>
            <a:endParaRPr/>
          </a:p>
          <a:p>
            <a:pPr indent="-311150" lvl="0" marL="457200" rtl="0" algn="l">
              <a:lnSpc>
                <a:spcPct val="150000"/>
              </a:lnSpc>
              <a:spcBef>
                <a:spcPts val="0"/>
              </a:spcBef>
              <a:spcAft>
                <a:spcPts val="0"/>
              </a:spcAft>
              <a:buSzPts val="1300"/>
              <a:buChar char="-"/>
            </a:pPr>
            <a:r>
              <a:rPr lang="en"/>
              <a:t>Help students to gain possible benefits of mentorship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Prototype Demo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nvSpPr>
        <p:spPr>
          <a:xfrm>
            <a:off x="326175" y="3825800"/>
            <a:ext cx="23523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Raleway"/>
                <a:ea typeface="Raleway"/>
                <a:cs typeface="Raleway"/>
                <a:sym typeface="Raleway"/>
              </a:rPr>
              <a:t>Domain Model</a:t>
            </a:r>
            <a:endParaRPr b="1" sz="2300">
              <a:latin typeface="Raleway"/>
              <a:ea typeface="Raleway"/>
              <a:cs typeface="Raleway"/>
              <a:sym typeface="Raleway"/>
            </a:endParaRPr>
          </a:p>
        </p:txBody>
      </p:sp>
      <p:pic>
        <p:nvPicPr>
          <p:cNvPr id="105" name="Google Shape;105;p16"/>
          <p:cNvPicPr preferRelativeResize="0"/>
          <p:nvPr/>
        </p:nvPicPr>
        <p:blipFill>
          <a:blip r:embed="rId3">
            <a:alphaModFix/>
          </a:blip>
          <a:stretch>
            <a:fillRect/>
          </a:stretch>
        </p:blipFill>
        <p:spPr>
          <a:xfrm>
            <a:off x="0" y="0"/>
            <a:ext cx="9144003" cy="5143500"/>
          </a:xfrm>
          <a:prstGeom prst="rect">
            <a:avLst/>
          </a:prstGeom>
          <a:noFill/>
          <a:ln>
            <a:noFill/>
          </a:ln>
        </p:spPr>
      </p:pic>
      <p:sp>
        <p:nvSpPr>
          <p:cNvPr id="106" name="Google Shape;106;p16"/>
          <p:cNvSpPr txBox="1"/>
          <p:nvPr/>
        </p:nvSpPr>
        <p:spPr>
          <a:xfrm>
            <a:off x="326175" y="873450"/>
            <a:ext cx="2560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Raleway"/>
                <a:ea typeface="Raleway"/>
                <a:cs typeface="Raleway"/>
                <a:sym typeface="Raleway"/>
              </a:rPr>
              <a:t>Domain Model</a:t>
            </a:r>
            <a:endParaRPr b="1" sz="23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652675" y="550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schema</a:t>
            </a:r>
            <a:endParaRPr/>
          </a:p>
        </p:txBody>
      </p:sp>
      <p:sp>
        <p:nvSpPr>
          <p:cNvPr id="112" name="Google Shape;112;p17"/>
          <p:cNvSpPr txBox="1"/>
          <p:nvPr>
            <p:ph idx="1" type="body"/>
          </p:nvPr>
        </p:nvSpPr>
        <p:spPr>
          <a:xfrm>
            <a:off x="727650" y="1441200"/>
            <a:ext cx="7688700" cy="299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c</a:t>
            </a:r>
            <a:r>
              <a:rPr b="1" lang="en" sz="1500"/>
              <a:t>lass (</a:t>
            </a:r>
            <a:r>
              <a:rPr b="1" lang="en" sz="1500" u="sng"/>
              <a:t>ID</a:t>
            </a:r>
            <a:r>
              <a:rPr b="1" lang="en" sz="1500"/>
              <a:t>, longName, shortName, subject)</a:t>
            </a:r>
            <a:endParaRPr b="1" sz="1500"/>
          </a:p>
          <a:p>
            <a:pPr indent="0" lvl="0" marL="0" rtl="0" algn="l">
              <a:spcBef>
                <a:spcPts val="1200"/>
              </a:spcBef>
              <a:spcAft>
                <a:spcPts val="0"/>
              </a:spcAft>
              <a:buNone/>
            </a:pPr>
            <a:r>
              <a:rPr b="1" lang="en" sz="1500"/>
              <a:t>users(</a:t>
            </a:r>
            <a:r>
              <a:rPr b="1" lang="en" sz="1500" u="sng"/>
              <a:t>ID</a:t>
            </a:r>
            <a:r>
              <a:rPr b="1" lang="en" sz="1500"/>
              <a:t>, name, emailAddress, position)</a:t>
            </a:r>
            <a:endParaRPr b="1" sz="1500"/>
          </a:p>
          <a:p>
            <a:pPr indent="0" lvl="0" marL="0" rtl="0" algn="l">
              <a:spcBef>
                <a:spcPts val="1200"/>
              </a:spcBef>
              <a:spcAft>
                <a:spcPts val="0"/>
              </a:spcAft>
              <a:buNone/>
            </a:pPr>
            <a:r>
              <a:rPr b="1" lang="en" sz="1500"/>
              <a:t>userClass(</a:t>
            </a:r>
            <a:r>
              <a:rPr b="1" lang="en" sz="1500" u="sng"/>
              <a:t>ID</a:t>
            </a:r>
            <a:r>
              <a:rPr b="1" lang="en" sz="1500"/>
              <a:t>, userID, classID)</a:t>
            </a:r>
            <a:endParaRPr b="1" sz="1500"/>
          </a:p>
          <a:p>
            <a:pPr indent="0" lvl="0" marL="0" rtl="0" algn="l">
              <a:spcBef>
                <a:spcPts val="1200"/>
              </a:spcBef>
              <a:spcAft>
                <a:spcPts val="0"/>
              </a:spcAft>
              <a:buNone/>
            </a:pPr>
            <a:r>
              <a:rPr b="1" lang="en" sz="1500"/>
              <a:t>r</a:t>
            </a:r>
            <a:r>
              <a:rPr b="1" lang="en" sz="1500"/>
              <a:t>ating(</a:t>
            </a:r>
            <a:r>
              <a:rPr b="1" lang="en" sz="1500" u="sng"/>
              <a:t>ID</a:t>
            </a:r>
            <a:r>
              <a:rPr b="1" lang="en" sz="1500"/>
              <a:t>, ClassID, stars, homework, diff, book)</a:t>
            </a:r>
            <a:endParaRPr b="1" sz="1500"/>
          </a:p>
          <a:p>
            <a:pPr indent="0" lvl="0" marL="0" rtl="0" algn="l">
              <a:spcBef>
                <a:spcPts val="1200"/>
              </a:spcBef>
              <a:spcAft>
                <a:spcPts val="0"/>
              </a:spcAft>
              <a:buNone/>
            </a:pPr>
            <a:r>
              <a:rPr b="1" lang="en" sz="1500"/>
              <a:t>post( </a:t>
            </a:r>
            <a:r>
              <a:rPr b="1" lang="en" sz="1500" u="sng"/>
              <a:t>ID</a:t>
            </a:r>
            <a:r>
              <a:rPr b="1" lang="en" sz="1500"/>
              <a:t>, classID, question, userID, date, test)</a:t>
            </a:r>
            <a:endParaRPr b="1" sz="1500"/>
          </a:p>
          <a:p>
            <a:pPr indent="0" lvl="0" marL="0" rtl="0" algn="l">
              <a:spcBef>
                <a:spcPts val="1200"/>
              </a:spcBef>
              <a:spcAft>
                <a:spcPts val="1200"/>
              </a:spcAft>
              <a:buNone/>
            </a:pPr>
            <a:r>
              <a:rPr b="1" lang="en" sz="1500"/>
              <a:t>reply(</a:t>
            </a:r>
            <a:r>
              <a:rPr b="1" lang="en" sz="1500" u="sng"/>
              <a:t>ID</a:t>
            </a:r>
            <a:r>
              <a:rPr b="1" lang="en" sz="1500"/>
              <a:t>, postID, userID, text)</a:t>
            </a:r>
            <a:endParaRPr b="1"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7650" y="541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Status Report</a:t>
            </a:r>
            <a:endParaRPr/>
          </a:p>
        </p:txBody>
      </p:sp>
      <p:pic>
        <p:nvPicPr>
          <p:cNvPr id="118" name="Google Shape;118;p18"/>
          <p:cNvPicPr preferRelativeResize="0"/>
          <p:nvPr/>
        </p:nvPicPr>
        <p:blipFill>
          <a:blip r:embed="rId3">
            <a:alphaModFix/>
          </a:blip>
          <a:stretch>
            <a:fillRect/>
          </a:stretch>
        </p:blipFill>
        <p:spPr>
          <a:xfrm>
            <a:off x="3871525" y="0"/>
            <a:ext cx="5272474" cy="5143502"/>
          </a:xfrm>
          <a:prstGeom prst="rect">
            <a:avLst/>
          </a:prstGeom>
          <a:noFill/>
          <a:ln>
            <a:noFill/>
          </a:ln>
        </p:spPr>
      </p:pic>
      <p:sp>
        <p:nvSpPr>
          <p:cNvPr id="119" name="Google Shape;119;p18"/>
          <p:cNvSpPr txBox="1"/>
          <p:nvPr/>
        </p:nvSpPr>
        <p:spPr>
          <a:xfrm>
            <a:off x="544475" y="1589025"/>
            <a:ext cx="2947500" cy="169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latin typeface="Lato"/>
                <a:ea typeface="Lato"/>
                <a:cs typeface="Lato"/>
                <a:sym typeface="Lato"/>
              </a:rPr>
              <a:t>Yet to accomplish: </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Database</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Customize homepage</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Improve course detail page</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One to one mentor</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7895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520"/>
              <a:t>Questions?</a:t>
            </a:r>
            <a:endParaRPr sz="352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7895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520"/>
              <a:t>Thank you for listening!</a:t>
            </a:r>
            <a:endParaRPr sz="352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