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81" r:id="rId3"/>
    <p:sldId id="259" r:id="rId4"/>
    <p:sldId id="257" r:id="rId5"/>
    <p:sldId id="297" r:id="rId6"/>
    <p:sldId id="298" r:id="rId7"/>
    <p:sldId id="299" r:id="rId8"/>
    <p:sldId id="300" r:id="rId9"/>
    <p:sldId id="302" r:id="rId10"/>
    <p:sldId id="305" r:id="rId11"/>
    <p:sldId id="261" r:id="rId12"/>
    <p:sldId id="258" r:id="rId13"/>
    <p:sldId id="277" r:id="rId14"/>
    <p:sldId id="283" r:id="rId15"/>
    <p:sldId id="290" r:id="rId16"/>
    <p:sldId id="292" r:id="rId17"/>
    <p:sldId id="293" r:id="rId18"/>
    <p:sldId id="278" r:id="rId19"/>
    <p:sldId id="285" r:id="rId20"/>
    <p:sldId id="279" r:id="rId21"/>
    <p:sldId id="286" r:id="rId22"/>
    <p:sldId id="280" r:id="rId23"/>
    <p:sldId id="294" r:id="rId24"/>
    <p:sldId id="295" r:id="rId25"/>
    <p:sldId id="296" r:id="rId26"/>
    <p:sldId id="263" r:id="rId27"/>
    <p:sldId id="284" r:id="rId28"/>
    <p:sldId id="303" r:id="rId29"/>
    <p:sldId id="304" r:id="rId30"/>
    <p:sldId id="27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5E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923F103-BC34-4FE4-A40E-EDDEECFDA5D0}" type="datetimeFigureOut">
              <a:rPr lang="en-US" smtClean="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96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906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46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555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0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5973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9305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774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5474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8286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75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BE451C3-0FF4-47C4-B829-773ADF60F88C}" type="datetimeFigureOut">
              <a:rPr lang="en-US" smtClean="0"/>
              <a:pPr/>
              <a:t>5/29/2022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88286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984250"/>
            <a:ext cx="12192000" cy="1211263"/>
          </a:xfrm>
        </p:spPr>
        <p:txBody>
          <a:bodyPr>
            <a:normAutofit/>
          </a:bodyPr>
          <a:lstStyle/>
          <a:p>
            <a:pPr algn="ctr"/>
            <a:r>
              <a:rPr lang="en-US" sz="4800" dirty="0">
                <a:latin typeface="Microsoft Himalaya" pitchFamily="2" charset="0"/>
                <a:ea typeface="Microsoft Himalaya" pitchFamily="2" charset="0"/>
                <a:cs typeface="Microsoft Himalaya" pitchFamily="2" charset="0"/>
              </a:rPr>
              <a:t>ANALYSIS OF X- RAY IMAGES FOR COVID-19</a:t>
            </a:r>
            <a:endParaRPr lang="en-IN" sz="4800" dirty="0">
              <a:latin typeface="Microsoft Himalaya" pitchFamily="2" charset="0"/>
              <a:ea typeface="Microsoft Himalaya" pitchFamily="2" charset="0"/>
              <a:cs typeface="Microsoft Himalaya" pitchFamily="2" charset="0"/>
            </a:endParaRPr>
          </a:p>
        </p:txBody>
      </p:sp>
      <p:pic>
        <p:nvPicPr>
          <p:cNvPr id="4" name="Picture 3"/>
          <p:cNvPicPr>
            <a:picLocks noChangeAspect="1"/>
          </p:cNvPicPr>
          <p:nvPr/>
        </p:nvPicPr>
        <p:blipFill>
          <a:blip r:embed="rId2"/>
          <a:stretch>
            <a:fillRect/>
          </a:stretch>
        </p:blipFill>
        <p:spPr>
          <a:xfrm>
            <a:off x="2832368" y="2413262"/>
            <a:ext cx="6202365" cy="3346515"/>
          </a:xfrm>
          <a:prstGeom prst="rect">
            <a:avLst/>
          </a:prstGeom>
        </p:spPr>
      </p:pic>
      <p:sp>
        <p:nvSpPr>
          <p:cNvPr id="5" name="TextBox 4"/>
          <p:cNvSpPr txBox="1"/>
          <p:nvPr/>
        </p:nvSpPr>
        <p:spPr>
          <a:xfrm>
            <a:off x="9002598" y="5561814"/>
            <a:ext cx="2960016" cy="923330"/>
          </a:xfrm>
          <a:prstGeom prst="rect">
            <a:avLst/>
          </a:prstGeom>
          <a:noFill/>
        </p:spPr>
        <p:txBody>
          <a:bodyPr wrap="square" rtlCol="0">
            <a:spAutoFit/>
          </a:bodyPr>
          <a:lstStyle/>
          <a:p>
            <a:endParaRPr lang="en-IN" dirty="0" smtClean="0"/>
          </a:p>
          <a:p>
            <a:r>
              <a:rPr lang="en-IN" dirty="0" smtClean="0"/>
              <a:t>Ameya Srivastava</a:t>
            </a:r>
          </a:p>
          <a:p>
            <a:r>
              <a:rPr lang="en-IN" dirty="0" err="1" smtClean="0"/>
              <a:t>Ananya</a:t>
            </a:r>
            <a:endParaRPr lang="en-IN" dirty="0"/>
          </a:p>
        </p:txBody>
      </p:sp>
    </p:spTree>
    <p:extLst>
      <p:ext uri="{BB962C8B-B14F-4D97-AF65-F5344CB8AC3E}">
        <p14:creationId xmlns:p14="http://schemas.microsoft.com/office/powerpoint/2010/main" val="3270399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860" y="248611"/>
            <a:ext cx="9720072" cy="1499616"/>
          </a:xfrm>
        </p:spPr>
        <p:txBody>
          <a:bodyPr>
            <a:normAutofit/>
          </a:bodyPr>
          <a:lstStyle/>
          <a:p>
            <a:pPr algn="ctr"/>
            <a:r>
              <a:rPr lang="en-US" sz="4400" dirty="0" smtClean="0"/>
              <a:t>COMPARISON CHART</a:t>
            </a:r>
            <a:endParaRPr lang="en-US" sz="4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8082832"/>
              </p:ext>
            </p:extLst>
          </p:nvPr>
        </p:nvGraphicFramePr>
        <p:xfrm>
          <a:off x="904668" y="1696276"/>
          <a:ext cx="9720264" cy="5221360"/>
        </p:xfrm>
        <a:graphic>
          <a:graphicData uri="http://schemas.openxmlformats.org/drawingml/2006/table">
            <a:tbl>
              <a:tblPr firstRow="1" bandRow="1">
                <a:tableStyleId>{1FECB4D8-DB02-4DC6-A0A2-4F2EBAE1DC90}</a:tableStyleId>
              </a:tblPr>
              <a:tblGrid>
                <a:gridCol w="2430066">
                  <a:extLst>
                    <a:ext uri="{9D8B030D-6E8A-4147-A177-3AD203B41FA5}">
                      <a16:colId xmlns:a16="http://schemas.microsoft.com/office/drawing/2014/main" val="20000"/>
                    </a:ext>
                  </a:extLst>
                </a:gridCol>
                <a:gridCol w="2430066">
                  <a:extLst>
                    <a:ext uri="{9D8B030D-6E8A-4147-A177-3AD203B41FA5}">
                      <a16:colId xmlns:a16="http://schemas.microsoft.com/office/drawing/2014/main" val="20001"/>
                    </a:ext>
                  </a:extLst>
                </a:gridCol>
                <a:gridCol w="2430066">
                  <a:extLst>
                    <a:ext uri="{9D8B030D-6E8A-4147-A177-3AD203B41FA5}">
                      <a16:colId xmlns:a16="http://schemas.microsoft.com/office/drawing/2014/main" val="20002"/>
                    </a:ext>
                  </a:extLst>
                </a:gridCol>
                <a:gridCol w="2430066">
                  <a:extLst>
                    <a:ext uri="{9D8B030D-6E8A-4147-A177-3AD203B41FA5}">
                      <a16:colId xmlns:a16="http://schemas.microsoft.com/office/drawing/2014/main" val="20003"/>
                    </a:ext>
                  </a:extLst>
                </a:gridCol>
              </a:tblGrid>
              <a:tr h="750367">
                <a:tc>
                  <a:txBody>
                    <a:bodyPr/>
                    <a:lstStyle/>
                    <a:p>
                      <a:r>
                        <a:rPr lang="en-US" dirty="0" smtClean="0"/>
                        <a:t>ATTRIBUTES</a:t>
                      </a:r>
                      <a:r>
                        <a:rPr lang="en-US" baseline="0" dirty="0" smtClean="0"/>
                        <a:t> </a:t>
                      </a:r>
                      <a:endParaRPr lang="en-US" dirty="0"/>
                    </a:p>
                  </a:txBody>
                  <a:tcPr/>
                </a:tc>
                <a:tc>
                  <a:txBody>
                    <a:bodyPr/>
                    <a:lstStyle/>
                    <a:p>
                      <a:r>
                        <a:rPr lang="en-US" dirty="0" smtClean="0"/>
                        <a:t>CNN IN RADIOLOGY[1]</a:t>
                      </a:r>
                      <a:endParaRPr lang="en-US" dirty="0"/>
                    </a:p>
                  </a:txBody>
                  <a:tcPr/>
                </a:tc>
                <a:tc>
                  <a:txBody>
                    <a:bodyPr/>
                    <a:lstStyle/>
                    <a:p>
                      <a:r>
                        <a:rPr lang="en-US" dirty="0" smtClean="0"/>
                        <a:t>CNN BASED COVID AID[2]</a:t>
                      </a:r>
                      <a:endParaRPr lang="en-US" dirty="0"/>
                    </a:p>
                  </a:txBody>
                  <a:tcPr/>
                </a:tc>
                <a:tc>
                  <a:txBody>
                    <a:bodyPr/>
                    <a:lstStyle/>
                    <a:p>
                      <a:r>
                        <a:rPr lang="en-US" dirty="0" smtClean="0"/>
                        <a:t>OUR TRAINING</a:t>
                      </a:r>
                      <a:r>
                        <a:rPr lang="en-US" baseline="0" dirty="0" smtClean="0"/>
                        <a:t> MODEL</a:t>
                      </a:r>
                      <a:endParaRPr lang="en-US" dirty="0"/>
                    </a:p>
                  </a:txBody>
                  <a:tcPr/>
                </a:tc>
                <a:extLst>
                  <a:ext uri="{0D108BD9-81ED-4DB2-BD59-A6C34878D82A}">
                    <a16:rowId xmlns:a16="http://schemas.microsoft.com/office/drawing/2014/main" val="10000"/>
                  </a:ext>
                </a:extLst>
              </a:tr>
              <a:tr h="689117">
                <a:tc>
                  <a:txBody>
                    <a:bodyPr/>
                    <a:lstStyle/>
                    <a:p>
                      <a:r>
                        <a:rPr lang="en-US" dirty="0" smtClean="0"/>
                        <a:t>PRE – PROCESSING</a:t>
                      </a:r>
                    </a:p>
                    <a:p>
                      <a:r>
                        <a:rPr lang="en-US" dirty="0" smtClean="0"/>
                        <a:t>[</a:t>
                      </a:r>
                      <a:r>
                        <a:rPr lang="en-US" baseline="0" dirty="0" smtClean="0"/>
                        <a:t> small dataset]</a:t>
                      </a:r>
                      <a:endParaRPr lang="en-US" dirty="0"/>
                    </a:p>
                  </a:txBody>
                  <a:tcPr/>
                </a:tc>
                <a:tc>
                  <a:txBody>
                    <a:bodyPr/>
                    <a:lstStyle/>
                    <a:p>
                      <a:pPr algn="ctr">
                        <a:buFont typeface="Wingdings" pitchFamily="2" charset="2"/>
                        <a:buNone/>
                      </a:pPr>
                      <a:endParaRPr lang="en-US" dirty="0">
                        <a:solidFill>
                          <a:schemeClr val="tx1"/>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984453">
                <a:tc>
                  <a:txBody>
                    <a:bodyPr/>
                    <a:lstStyle/>
                    <a:p>
                      <a:r>
                        <a:rPr lang="en-US" dirty="0" smtClean="0"/>
                        <a:t>CLASSIFICATION</a:t>
                      </a:r>
                    </a:p>
                    <a:p>
                      <a:r>
                        <a:rPr lang="en-US" dirty="0" smtClean="0"/>
                        <a:t>[</a:t>
                      </a:r>
                      <a:r>
                        <a:rPr lang="en-US" baseline="0" dirty="0" smtClean="0"/>
                        <a:t>Several nodule candidate at a time]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689117">
                <a:tc>
                  <a:txBody>
                    <a:bodyPr/>
                    <a:lstStyle/>
                    <a:p>
                      <a:r>
                        <a:rPr lang="en-US" dirty="0" smtClean="0"/>
                        <a:t>SEGEMNTATION</a:t>
                      </a:r>
                    </a:p>
                    <a:p>
                      <a:pPr marL="400050" indent="-400050">
                        <a:buFont typeface="+mj-lt"/>
                        <a:buAutoNum type="romanUcPeriod"/>
                      </a:pPr>
                      <a:r>
                        <a:rPr lang="en-US" dirty="0" smtClean="0"/>
                        <a:t>[</a:t>
                      </a:r>
                      <a:r>
                        <a:rPr lang="en-US" baseline="0" dirty="0" smtClean="0"/>
                        <a:t> Automatic]</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689117">
                <a:tc>
                  <a:txBody>
                    <a:bodyPr/>
                    <a:lstStyle/>
                    <a:p>
                      <a:r>
                        <a:rPr lang="en-US" dirty="0" smtClean="0"/>
                        <a:t>SEGEMNTATION</a:t>
                      </a:r>
                    </a:p>
                    <a:p>
                      <a:pPr marL="400050" indent="-400050">
                        <a:buFont typeface="+mj-lt"/>
                        <a:buAutoNum type="romanUcPeriod"/>
                      </a:pPr>
                      <a:r>
                        <a:rPr lang="en-US" dirty="0" smtClean="0"/>
                        <a:t>[Multi Step]</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434736">
                <a:tc>
                  <a:txBody>
                    <a:bodyPr/>
                    <a:lstStyle/>
                    <a:p>
                      <a:r>
                        <a:rPr lang="en-US" dirty="0" smtClean="0"/>
                        <a:t>Image </a:t>
                      </a:r>
                      <a:r>
                        <a:rPr lang="en-US" smtClean="0"/>
                        <a:t>Enalargement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984453">
                <a:tc>
                  <a:txBody>
                    <a:bodyPr/>
                    <a:lstStyle/>
                    <a:p>
                      <a:r>
                        <a:rPr lang="en-US" dirty="0" smtClean="0"/>
                        <a:t>DETECTION</a:t>
                      </a:r>
                    </a:p>
                    <a:p>
                      <a:r>
                        <a:rPr lang="en-US" dirty="0" smtClean="0"/>
                        <a:t>[Automatic crafted imaging]</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5" name="Plus 4"/>
          <p:cNvSpPr/>
          <p:nvPr/>
        </p:nvSpPr>
        <p:spPr>
          <a:xfrm>
            <a:off x="4094921" y="2690191"/>
            <a:ext cx="384313" cy="31805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6440557" y="2676938"/>
            <a:ext cx="477078" cy="291548"/>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lus 6"/>
          <p:cNvSpPr/>
          <p:nvPr/>
        </p:nvSpPr>
        <p:spPr>
          <a:xfrm>
            <a:off x="8666922" y="2637183"/>
            <a:ext cx="384313" cy="3048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inus 7"/>
          <p:cNvSpPr/>
          <p:nvPr/>
        </p:nvSpPr>
        <p:spPr>
          <a:xfrm>
            <a:off x="4108175" y="3432312"/>
            <a:ext cx="450574" cy="291548"/>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inus 8"/>
          <p:cNvSpPr/>
          <p:nvPr/>
        </p:nvSpPr>
        <p:spPr>
          <a:xfrm>
            <a:off x="6427304" y="3445566"/>
            <a:ext cx="530087" cy="198782"/>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lus 9"/>
          <p:cNvSpPr/>
          <p:nvPr/>
        </p:nvSpPr>
        <p:spPr>
          <a:xfrm>
            <a:off x="8653670" y="3472070"/>
            <a:ext cx="463826" cy="2915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inus 11"/>
          <p:cNvSpPr/>
          <p:nvPr/>
        </p:nvSpPr>
        <p:spPr>
          <a:xfrm>
            <a:off x="4108176" y="4306956"/>
            <a:ext cx="490330" cy="23854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lus 12"/>
          <p:cNvSpPr/>
          <p:nvPr/>
        </p:nvSpPr>
        <p:spPr>
          <a:xfrm>
            <a:off x="8706678" y="4333461"/>
            <a:ext cx="450574" cy="33130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inus 13"/>
          <p:cNvSpPr/>
          <p:nvPr/>
        </p:nvSpPr>
        <p:spPr>
          <a:xfrm>
            <a:off x="6467062" y="4346712"/>
            <a:ext cx="556591" cy="21203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lus 14"/>
          <p:cNvSpPr/>
          <p:nvPr/>
        </p:nvSpPr>
        <p:spPr>
          <a:xfrm>
            <a:off x="4108174" y="4943061"/>
            <a:ext cx="463826" cy="37106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lus 15"/>
          <p:cNvSpPr/>
          <p:nvPr/>
        </p:nvSpPr>
        <p:spPr>
          <a:xfrm>
            <a:off x="6506817" y="4956313"/>
            <a:ext cx="450574" cy="384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inus 16"/>
          <p:cNvSpPr/>
          <p:nvPr/>
        </p:nvSpPr>
        <p:spPr>
          <a:xfrm>
            <a:off x="8786191" y="4956312"/>
            <a:ext cx="424070" cy="35780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inus 18"/>
          <p:cNvSpPr/>
          <p:nvPr/>
        </p:nvSpPr>
        <p:spPr>
          <a:xfrm>
            <a:off x="4041913" y="6195391"/>
            <a:ext cx="543339" cy="27167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lus 19"/>
          <p:cNvSpPr/>
          <p:nvPr/>
        </p:nvSpPr>
        <p:spPr>
          <a:xfrm>
            <a:off x="8746434" y="6241774"/>
            <a:ext cx="543339" cy="3909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inus 20"/>
          <p:cNvSpPr/>
          <p:nvPr/>
        </p:nvSpPr>
        <p:spPr>
          <a:xfrm>
            <a:off x="6480313" y="6162261"/>
            <a:ext cx="596348" cy="29817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lus 22"/>
          <p:cNvSpPr/>
          <p:nvPr/>
        </p:nvSpPr>
        <p:spPr>
          <a:xfrm>
            <a:off x="4108175" y="5565913"/>
            <a:ext cx="463826" cy="33130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lus 23"/>
          <p:cNvSpPr/>
          <p:nvPr/>
        </p:nvSpPr>
        <p:spPr>
          <a:xfrm>
            <a:off x="6506818" y="5512904"/>
            <a:ext cx="477078" cy="37106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lus 24"/>
          <p:cNvSpPr/>
          <p:nvPr/>
        </p:nvSpPr>
        <p:spPr>
          <a:xfrm>
            <a:off x="8759687" y="5539409"/>
            <a:ext cx="516835" cy="39756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latin typeface="Microsoft Himalaya" panose="01010100010101010101" pitchFamily="2" charset="0"/>
                <a:ea typeface="Microsoft Himalaya" panose="01010100010101010101" pitchFamily="2" charset="0"/>
                <a:cs typeface="Microsoft Himalaya" panose="01010100010101010101" pitchFamily="2" charset="0"/>
              </a:rPr>
              <a:t>Pre </a:t>
            </a:r>
            <a:r>
              <a:rPr lang="en-IN" dirty="0" smtClean="0">
                <a:solidFill>
                  <a:schemeClr val="tx1"/>
                </a:solidFill>
                <a:latin typeface="Microsoft Himalaya" panose="01010100010101010101" pitchFamily="2" charset="0"/>
                <a:ea typeface="Microsoft Himalaya" panose="01010100010101010101" pitchFamily="2" charset="0"/>
                <a:cs typeface="Microsoft Himalaya" panose="01010100010101010101" pitchFamily="2" charset="0"/>
              </a:rPr>
              <a:t>Requisites</a:t>
            </a:r>
            <a:endParaRPr lang="en-IN" dirty="0">
              <a:solidFill>
                <a:schemeClr val="tx1"/>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3" name="Content Placeholder 2"/>
          <p:cNvSpPr>
            <a:spLocks noGrp="1"/>
          </p:cNvSpPr>
          <p:nvPr>
            <p:ph idx="1"/>
          </p:nvPr>
        </p:nvSpPr>
        <p:spPr>
          <a:xfrm>
            <a:off x="1154954" y="2413262"/>
            <a:ext cx="8825659" cy="3606538"/>
          </a:xfrm>
        </p:spPr>
        <p:txBody>
          <a:bodyPr>
            <a:normAutofit fontScale="92500" lnSpcReduction="20000"/>
          </a:bodyPr>
          <a:lstStyle/>
          <a:p>
            <a:pPr marL="0" indent="0" algn="just">
              <a:buNone/>
            </a:pPr>
            <a:r>
              <a:rPr lang="en-IN" dirty="0" smtClean="0"/>
              <a:t>• </a:t>
            </a:r>
            <a:r>
              <a:rPr lang="en-IN" sz="2600" dirty="0"/>
              <a:t>Python : Overall Web App</a:t>
            </a:r>
          </a:p>
          <a:p>
            <a:pPr marL="0" indent="0" algn="just">
              <a:buNone/>
            </a:pPr>
            <a:r>
              <a:rPr lang="en-IN" sz="2600" dirty="0"/>
              <a:t>• Deep learning</a:t>
            </a:r>
          </a:p>
          <a:p>
            <a:pPr marL="0" indent="0" algn="just">
              <a:buNone/>
            </a:pPr>
            <a:r>
              <a:rPr lang="en-IN" sz="2600" dirty="0"/>
              <a:t>• Convolution Neural Network</a:t>
            </a:r>
          </a:p>
          <a:p>
            <a:pPr marL="0" indent="0" algn="just">
              <a:buNone/>
            </a:pPr>
            <a:r>
              <a:rPr lang="en-IN" sz="2600" dirty="0"/>
              <a:t>• Digital Image processing</a:t>
            </a:r>
          </a:p>
          <a:p>
            <a:pPr marL="0" indent="0" algn="just">
              <a:buNone/>
            </a:pPr>
            <a:r>
              <a:rPr lang="en-IN" sz="2600" dirty="0"/>
              <a:t>• </a:t>
            </a:r>
            <a:r>
              <a:rPr lang="en-IN" sz="2600" dirty="0" smtClean="0"/>
              <a:t>Open-CV </a:t>
            </a:r>
            <a:r>
              <a:rPr lang="en-IN" sz="2600" dirty="0"/>
              <a:t>: Image Pre- processing</a:t>
            </a:r>
          </a:p>
          <a:p>
            <a:pPr marL="0" indent="0" algn="just">
              <a:buNone/>
            </a:pPr>
            <a:r>
              <a:rPr lang="en-IN" sz="2600" dirty="0"/>
              <a:t>• Django : Python Framework for backend</a:t>
            </a:r>
          </a:p>
          <a:p>
            <a:pPr marL="0" indent="0" algn="just">
              <a:buNone/>
            </a:pPr>
            <a:r>
              <a:rPr lang="en-IN" sz="2600" dirty="0"/>
              <a:t>• Tesseract : Text Extraction</a:t>
            </a:r>
          </a:p>
          <a:p>
            <a:pPr marL="0" indent="0" algn="just">
              <a:buNone/>
            </a:pPr>
            <a:r>
              <a:rPr lang="en-IN" sz="2600" dirty="0"/>
              <a:t>• </a:t>
            </a:r>
            <a:r>
              <a:rPr lang="en-IN" sz="2600" dirty="0" smtClean="0"/>
              <a:t>JavaScript </a:t>
            </a:r>
            <a:r>
              <a:rPr lang="en-IN" sz="2600" dirty="0"/>
              <a:t>: For Front End</a:t>
            </a:r>
            <a:endParaRPr lang="en-IN" sz="2600" dirty="0" smtClean="0"/>
          </a:p>
        </p:txBody>
      </p:sp>
    </p:spTree>
    <p:extLst>
      <p:ext uri="{BB962C8B-B14F-4D97-AF65-F5344CB8AC3E}">
        <p14:creationId xmlns:p14="http://schemas.microsoft.com/office/powerpoint/2010/main" val="1740097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solidFill>
                  <a:schemeClr val="tx1"/>
                </a:solidFill>
                <a:latin typeface="Microsoft Himalaya" pitchFamily="2" charset="0"/>
                <a:ea typeface="Microsoft Himalaya" pitchFamily="2" charset="0"/>
                <a:cs typeface="Microsoft Himalaya" pitchFamily="2" charset="0"/>
              </a:rPr>
              <a:t>Methodology</a:t>
            </a:r>
            <a:endParaRPr lang="en-IN" sz="4800" dirty="0">
              <a:solidFill>
                <a:schemeClr val="tx1"/>
              </a:solidFill>
              <a:latin typeface="Microsoft Himalaya" pitchFamily="2" charset="0"/>
              <a:ea typeface="Microsoft Himalaya" pitchFamily="2" charset="0"/>
              <a:cs typeface="Microsoft Himalaya" pitchFamily="2"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0774" b="10968"/>
          <a:stretch/>
        </p:blipFill>
        <p:spPr>
          <a:xfrm>
            <a:off x="424206" y="2601798"/>
            <a:ext cx="11591034" cy="3733014"/>
          </a:xfrm>
          <a:prstGeom prst="rect">
            <a:avLst/>
          </a:prstGeom>
        </p:spPr>
      </p:pic>
      <p:sp>
        <p:nvSpPr>
          <p:cNvPr id="3" name="TextBox 2"/>
          <p:cNvSpPr txBox="1"/>
          <p:nvPr/>
        </p:nvSpPr>
        <p:spPr>
          <a:xfrm>
            <a:off x="4091233" y="5938887"/>
            <a:ext cx="3817856" cy="369332"/>
          </a:xfrm>
          <a:prstGeom prst="rect">
            <a:avLst/>
          </a:prstGeom>
          <a:noFill/>
        </p:spPr>
        <p:txBody>
          <a:bodyPr wrap="square" rtlCol="0">
            <a:spAutoFit/>
          </a:bodyPr>
          <a:lstStyle/>
          <a:p>
            <a:pPr algn="ctr"/>
            <a:r>
              <a:rPr lang="en-IN" dirty="0" smtClean="0"/>
              <a:t>Flow Chart</a:t>
            </a:r>
            <a:endParaRPr lang="en-IN" dirty="0"/>
          </a:p>
        </p:txBody>
      </p:sp>
    </p:spTree>
    <p:extLst>
      <p:ext uri="{BB962C8B-B14F-4D97-AF65-F5344CB8AC3E}">
        <p14:creationId xmlns:p14="http://schemas.microsoft.com/office/powerpoint/2010/main" val="1450954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512" y="961534"/>
            <a:ext cx="11255084" cy="4893647"/>
          </a:xfrm>
          <a:prstGeom prst="rect">
            <a:avLst/>
          </a:prstGeom>
          <a:noFill/>
        </p:spPr>
        <p:txBody>
          <a:bodyPr wrap="square" rtlCol="0">
            <a:spAutoFit/>
          </a:bodyPr>
          <a:lstStyle/>
          <a:p>
            <a:pPr algn="just"/>
            <a:r>
              <a:rPr lang="en-US" sz="2400" dirty="0"/>
              <a:t>Our approach would be to build and design deep learning models to process </a:t>
            </a:r>
            <a:r>
              <a:rPr lang="en-US" sz="2400" dirty="0" smtClean="0"/>
              <a:t>the images </a:t>
            </a:r>
            <a:r>
              <a:rPr lang="en-US" sz="2400" dirty="0"/>
              <a:t>and classify them as positive or negative for COVID-19. </a:t>
            </a:r>
            <a:endParaRPr lang="en-US" sz="2400" dirty="0" smtClean="0"/>
          </a:p>
          <a:p>
            <a:pPr algn="just"/>
            <a:endParaRPr lang="en-US" sz="2400" dirty="0" smtClean="0"/>
          </a:p>
          <a:p>
            <a:pPr marL="342900" indent="-342900" algn="just">
              <a:buFont typeface="Wingdings" panose="05000000000000000000" pitchFamily="2" charset="2"/>
              <a:buChar char="Ø"/>
            </a:pPr>
            <a:r>
              <a:rPr lang="en-US" sz="2400" dirty="0" smtClean="0">
                <a:solidFill>
                  <a:srgbClr val="AE5E2C"/>
                </a:solidFill>
              </a:rPr>
              <a:t>Stage 1-Preprocessing Stage: </a:t>
            </a:r>
            <a:r>
              <a:rPr lang="en-US" sz="2400" dirty="0" smtClean="0"/>
              <a:t>The </a:t>
            </a:r>
            <a:r>
              <a:rPr lang="en-US" sz="2400" dirty="0"/>
              <a:t>proposed system involves </a:t>
            </a:r>
            <a:r>
              <a:rPr lang="en-US" sz="2400" dirty="0" smtClean="0"/>
              <a:t>pre-processing </a:t>
            </a:r>
            <a:r>
              <a:rPr lang="en-US" sz="2400" dirty="0"/>
              <a:t>of the X-ray image. It consists </a:t>
            </a:r>
            <a:r>
              <a:rPr lang="en-US" sz="2400" dirty="0" smtClean="0"/>
              <a:t>of three </a:t>
            </a:r>
            <a:r>
              <a:rPr lang="en-US" sz="2400" dirty="0"/>
              <a:t>steps </a:t>
            </a:r>
            <a:r>
              <a:rPr lang="en-US" sz="2400" dirty="0" smtClean="0"/>
              <a:t>i.e. </a:t>
            </a:r>
            <a:r>
              <a:rPr lang="en-US" sz="2400" dirty="0"/>
              <a:t>resizing all images to standard pixels in one channel (grayscale</a:t>
            </a:r>
            <a:r>
              <a:rPr lang="en-US" sz="2400" dirty="0" smtClean="0"/>
              <a:t>),normalization </a:t>
            </a:r>
            <a:r>
              <a:rPr lang="en-US" sz="2400" dirty="0"/>
              <a:t>of dataset, applying </a:t>
            </a:r>
            <a:r>
              <a:rPr lang="en-US" sz="2400" dirty="0" smtClean="0"/>
              <a:t>standardization and further the </a:t>
            </a:r>
            <a:r>
              <a:rPr lang="en-US" sz="2400" dirty="0"/>
              <a:t>surroundings, which does not offer relevant information for the task and may produce biased </a:t>
            </a:r>
            <a:r>
              <a:rPr lang="en-US" sz="2400" dirty="0" smtClean="0"/>
              <a:t>results is removed.</a:t>
            </a:r>
          </a:p>
          <a:p>
            <a:pPr marL="342900" indent="-342900" algn="just">
              <a:buFont typeface="Wingdings" panose="05000000000000000000" pitchFamily="2" charset="2"/>
              <a:buChar char="Ø"/>
            </a:pPr>
            <a:endParaRPr lang="en-US" sz="2400" dirty="0" smtClean="0"/>
          </a:p>
          <a:p>
            <a:pPr marL="342900" indent="-342900" algn="just">
              <a:buFont typeface="Wingdings" panose="05000000000000000000" pitchFamily="2" charset="2"/>
              <a:buChar char="Ø"/>
            </a:pPr>
            <a:r>
              <a:rPr lang="en-US" sz="2400" dirty="0" smtClean="0">
                <a:solidFill>
                  <a:srgbClr val="AE5E2C"/>
                </a:solidFill>
              </a:rPr>
              <a:t>Stage 2-Frontal and Lateral Classification: </a:t>
            </a:r>
            <a:r>
              <a:rPr lang="en-US" sz="2400" dirty="0"/>
              <a:t>T</a:t>
            </a:r>
            <a:r>
              <a:rPr lang="en-US" sz="2400" dirty="0" smtClean="0"/>
              <a:t>he </a:t>
            </a:r>
            <a:r>
              <a:rPr lang="en-US" sz="2400" dirty="0"/>
              <a:t>chest X-rays have a label corresponding to the image </a:t>
            </a:r>
            <a:r>
              <a:rPr lang="en-US" sz="2400" dirty="0" smtClean="0"/>
              <a:t>projection: frontal </a:t>
            </a:r>
            <a:r>
              <a:rPr lang="en-US" sz="2400" dirty="0"/>
              <a:t>(poster anterior and anteroposterior) and </a:t>
            </a:r>
            <a:r>
              <a:rPr lang="en-US" sz="2400" dirty="0" smtClean="0"/>
              <a:t>lateral. This </a:t>
            </a:r>
            <a:r>
              <a:rPr lang="en-US" sz="2400" dirty="0"/>
              <a:t>model will allow </a:t>
            </a:r>
            <a:r>
              <a:rPr lang="en-US" sz="2400" dirty="0" smtClean="0"/>
              <a:t>us to </a:t>
            </a:r>
            <a:r>
              <a:rPr lang="en-US" sz="2400" dirty="0"/>
              <a:t>filter images efficiently and keep the frontal projection images that offer </a:t>
            </a:r>
            <a:r>
              <a:rPr lang="en-US" sz="2400" dirty="0" smtClean="0"/>
              <a:t>more information </a:t>
            </a:r>
            <a:r>
              <a:rPr lang="en-US" sz="2400" dirty="0"/>
              <a:t>than lateral images. </a:t>
            </a:r>
            <a:endParaRPr lang="en-US" sz="2400" dirty="0" smtClean="0"/>
          </a:p>
        </p:txBody>
      </p:sp>
    </p:spTree>
    <p:extLst>
      <p:ext uri="{BB962C8B-B14F-4D97-AF65-F5344CB8AC3E}">
        <p14:creationId xmlns:p14="http://schemas.microsoft.com/office/powerpoint/2010/main" val="800672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7328" y="645736"/>
            <a:ext cx="10380140" cy="5425126"/>
          </a:xfrm>
        </p:spPr>
        <p:txBody>
          <a:bodyPr>
            <a:normAutofit fontScale="92500"/>
          </a:bodyPr>
          <a:lstStyle/>
          <a:p>
            <a:pPr algn="just">
              <a:buClr>
                <a:srgbClr val="AE5E2C"/>
              </a:buClr>
              <a:buFont typeface="Wingdings" panose="05000000000000000000" pitchFamily="2" charset="2"/>
              <a:buChar char="Ø"/>
            </a:pPr>
            <a:r>
              <a:rPr lang="en-US" sz="2400" dirty="0" smtClean="0">
                <a:solidFill>
                  <a:srgbClr val="AE5E2C"/>
                </a:solidFill>
              </a:rPr>
              <a:t>Stage 3- Lungs Segmentation</a:t>
            </a:r>
            <a:r>
              <a:rPr lang="en-US" sz="2400" dirty="0" smtClean="0">
                <a:solidFill>
                  <a:srgbClr val="92D050"/>
                </a:solidFill>
              </a:rPr>
              <a:t>: </a:t>
            </a:r>
            <a:r>
              <a:rPr lang="en-US" sz="2400" dirty="0" smtClean="0"/>
              <a:t>The </a:t>
            </a:r>
            <a:r>
              <a:rPr lang="en-US" sz="2400" dirty="0"/>
              <a:t>process of </a:t>
            </a:r>
            <a:r>
              <a:rPr lang="en-US" sz="2400" dirty="0" smtClean="0"/>
              <a:t>segmentation is applied on </a:t>
            </a:r>
            <a:r>
              <a:rPr lang="en-US" sz="2400" dirty="0"/>
              <a:t>the lungs in order to extract the detailed and accurate information from the X-ray and concentrate only on the relevant </a:t>
            </a:r>
            <a:r>
              <a:rPr lang="en-US" sz="2400" dirty="0" smtClean="0"/>
              <a:t>details. It is </a:t>
            </a:r>
            <a:r>
              <a:rPr lang="en-US" sz="2400" dirty="0"/>
              <a:t>to be performed to remove all those information from the image which are not necessary for the model to make the prediction </a:t>
            </a:r>
            <a:endParaRPr lang="en-US" sz="2400" dirty="0" smtClean="0"/>
          </a:p>
          <a:p>
            <a:pPr algn="just">
              <a:buClr>
                <a:srgbClr val="AE5E2C"/>
              </a:buClr>
              <a:buFont typeface="Wingdings" panose="05000000000000000000" pitchFamily="2" charset="2"/>
              <a:buChar char="Ø"/>
            </a:pPr>
            <a:endParaRPr lang="en-US" sz="2400" dirty="0" smtClean="0"/>
          </a:p>
          <a:p>
            <a:pPr algn="just">
              <a:buClr>
                <a:srgbClr val="AE5E2C"/>
              </a:buClr>
              <a:buFont typeface="Wingdings" panose="05000000000000000000" pitchFamily="2" charset="2"/>
              <a:buChar char="Ø"/>
            </a:pPr>
            <a:r>
              <a:rPr lang="en-US" sz="2400" dirty="0" smtClean="0">
                <a:solidFill>
                  <a:srgbClr val="AE5E2C"/>
                </a:solidFill>
              </a:rPr>
              <a:t>Stage 4 – Pre-processing: </a:t>
            </a:r>
            <a:r>
              <a:rPr lang="en-US" sz="2400" dirty="0" smtClean="0"/>
              <a:t>The image obtained is now further pre-processed to enhance the accuracy of the model and make it suitable for input to the classifier.</a:t>
            </a:r>
          </a:p>
          <a:p>
            <a:pPr marL="0" indent="0" algn="just">
              <a:buClr>
                <a:srgbClr val="AE5E2C"/>
              </a:buClr>
              <a:buNone/>
            </a:pPr>
            <a:r>
              <a:rPr lang="en-US" sz="2400" dirty="0" smtClean="0"/>
              <a:t> </a:t>
            </a:r>
          </a:p>
          <a:p>
            <a:pPr algn="just">
              <a:buClr>
                <a:srgbClr val="AE5E2C"/>
              </a:buClr>
              <a:buFont typeface="Wingdings" panose="05000000000000000000" pitchFamily="2" charset="2"/>
              <a:buChar char="Ø"/>
            </a:pPr>
            <a:r>
              <a:rPr lang="en-US" sz="2400" dirty="0" smtClean="0">
                <a:solidFill>
                  <a:srgbClr val="AE5E2C"/>
                </a:solidFill>
              </a:rPr>
              <a:t>Stage 5 – CNN Covid-19 Classifier Model:</a:t>
            </a:r>
            <a:r>
              <a:rPr lang="en-US" sz="2400" dirty="0" smtClean="0">
                <a:solidFill>
                  <a:srgbClr val="92D050"/>
                </a:solidFill>
              </a:rPr>
              <a:t> </a:t>
            </a:r>
            <a:r>
              <a:rPr lang="en-US" sz="2400" dirty="0" smtClean="0"/>
              <a:t>The </a:t>
            </a:r>
            <a:r>
              <a:rPr lang="en-US" sz="2400" dirty="0"/>
              <a:t>processed image is now provided as the input to the Convolutional Neural Network classifier model which is going to classify the image and thus it finally gives the outcome as positive or negative</a:t>
            </a:r>
            <a:r>
              <a:rPr lang="en-US" dirty="0" smtClean="0"/>
              <a:t>.</a:t>
            </a:r>
          </a:p>
          <a:p>
            <a:pPr marL="0" indent="0" algn="just">
              <a:buClr>
                <a:srgbClr val="AE5E2C"/>
              </a:buClr>
              <a:buNone/>
            </a:pPr>
            <a:endParaRPr lang="en-US" dirty="0" smtClean="0"/>
          </a:p>
          <a:p>
            <a:pPr algn="just">
              <a:buClr>
                <a:srgbClr val="AE5E2C"/>
              </a:buClr>
              <a:buFont typeface="Wingdings" panose="05000000000000000000" pitchFamily="2" charset="2"/>
              <a:buChar char="Ø"/>
            </a:pPr>
            <a:r>
              <a:rPr lang="en-US" sz="2400" dirty="0"/>
              <a:t>Further, a website based API will be used where the users can upload the images and thus the model will predict the outcome as positive or negative and show the result.</a:t>
            </a:r>
            <a:endParaRPr lang="en-IN" sz="2400" dirty="0"/>
          </a:p>
          <a:p>
            <a:pPr algn="just"/>
            <a:endParaRPr lang="en-US" dirty="0" smtClean="0"/>
          </a:p>
          <a:p>
            <a:pPr algn="just"/>
            <a:endParaRPr lang="en-IN" dirty="0"/>
          </a:p>
        </p:txBody>
      </p:sp>
    </p:spTree>
    <p:extLst>
      <p:ext uri="{BB962C8B-B14F-4D97-AF65-F5344CB8AC3E}">
        <p14:creationId xmlns:p14="http://schemas.microsoft.com/office/powerpoint/2010/main" val="1504535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icrosoft Himalaya" pitchFamily="2" charset="0"/>
                <a:ea typeface="Microsoft Himalaya" pitchFamily="2" charset="0"/>
                <a:cs typeface="Microsoft Himalaya" pitchFamily="2" charset="0"/>
              </a:rPr>
              <a:t>PROCESS INVOLVED</a:t>
            </a:r>
            <a:endParaRPr lang="en-US" dirty="0">
              <a:latin typeface="Microsoft Himalaya" pitchFamily="2" charset="0"/>
              <a:ea typeface="Microsoft Himalaya" pitchFamily="2" charset="0"/>
              <a:cs typeface="Microsoft Himalaya" pitchFamily="2" charset="0"/>
            </a:endParaRPr>
          </a:p>
        </p:txBody>
      </p:sp>
      <p:pic>
        <p:nvPicPr>
          <p:cNvPr id="4" name="Content Placeholder 3"/>
          <p:cNvPicPr>
            <a:picLocks noGrp="1"/>
          </p:cNvPicPr>
          <p:nvPr>
            <p:ph idx="1"/>
          </p:nvPr>
        </p:nvPicPr>
        <p:blipFill>
          <a:blip r:embed="rId2"/>
          <a:stretch>
            <a:fillRect/>
          </a:stretch>
        </p:blipFill>
        <p:spPr>
          <a:xfrm>
            <a:off x="980661" y="2332384"/>
            <a:ext cx="9740348" cy="4200938"/>
          </a:xfrm>
          <a:prstGeom prst="rect">
            <a:avLst/>
          </a:prstGeom>
          <a:ln>
            <a:solidFill>
              <a:schemeClr val="tx1">
                <a:lumMod val="95000"/>
                <a:lumOff val="5000"/>
              </a:schemeClr>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icrosoft Himalaya" pitchFamily="2" charset="0"/>
                <a:ea typeface="Microsoft Himalaya" pitchFamily="2" charset="0"/>
                <a:cs typeface="Microsoft Himalaya" pitchFamily="2" charset="0"/>
              </a:rPr>
              <a:t>CONVOLUTION NEURAL NETWORK</a:t>
            </a:r>
            <a:endParaRPr lang="en-US" dirty="0">
              <a:latin typeface="Microsoft Himalaya" pitchFamily="2" charset="0"/>
              <a:ea typeface="Microsoft Himalaya" pitchFamily="2" charset="0"/>
              <a:cs typeface="Microsoft Himalaya" pitchFamily="2" charset="0"/>
            </a:endParaRPr>
          </a:p>
        </p:txBody>
      </p:sp>
      <p:sp>
        <p:nvSpPr>
          <p:cNvPr id="3" name="Text Placeholder 2"/>
          <p:cNvSpPr>
            <a:spLocks noGrp="1"/>
          </p:cNvSpPr>
          <p:nvPr>
            <p:ph type="body" idx="1"/>
          </p:nvPr>
        </p:nvSpPr>
        <p:spPr/>
        <p:txBody>
          <a:bodyPr/>
          <a:lstStyle/>
          <a:p>
            <a:r>
              <a:rPr lang="en-US" dirty="0" smtClean="0"/>
              <a:t>PRE – PROCESSED IMAGE</a:t>
            </a:r>
            <a:endParaRPr lang="en-US" dirty="0"/>
          </a:p>
        </p:txBody>
      </p:sp>
      <p:sp>
        <p:nvSpPr>
          <p:cNvPr id="4" name="Content Placeholder 3"/>
          <p:cNvSpPr>
            <a:spLocks noGrp="1"/>
          </p:cNvSpPr>
          <p:nvPr>
            <p:ph sz="half" idx="2"/>
          </p:nvPr>
        </p:nvSpPr>
        <p:spPr/>
        <p:txBody>
          <a:bodyPr>
            <a:normAutofit/>
          </a:bodyPr>
          <a:lstStyle/>
          <a:p>
            <a:r>
              <a:rPr lang="en-US" dirty="0" smtClean="0"/>
              <a:t>The very first step includes the pre-processing of the chest X-ray image which we are going to provide as the input where we are going to apply various digital image pre-processing steps to make the image suitable for the models to generate optimal result.</a:t>
            </a:r>
            <a:endParaRPr lang="en-US" dirty="0"/>
          </a:p>
        </p:txBody>
      </p:sp>
      <p:sp>
        <p:nvSpPr>
          <p:cNvPr id="5" name="Text Placeholder 4"/>
          <p:cNvSpPr>
            <a:spLocks noGrp="1"/>
          </p:cNvSpPr>
          <p:nvPr>
            <p:ph type="body" sz="quarter" idx="3"/>
          </p:nvPr>
        </p:nvSpPr>
        <p:spPr/>
        <p:txBody>
          <a:bodyPr/>
          <a:lstStyle/>
          <a:p>
            <a:r>
              <a:rPr smtClean="0"/>
              <a:t>CONVOLUTION LAYER</a:t>
            </a:r>
            <a:endParaRPr lang="en-US" dirty="0"/>
          </a:p>
        </p:txBody>
      </p:sp>
      <p:sp>
        <p:nvSpPr>
          <p:cNvPr id="6" name="Content Placeholder 5"/>
          <p:cNvSpPr>
            <a:spLocks noGrp="1"/>
          </p:cNvSpPr>
          <p:nvPr>
            <p:ph sz="quarter" idx="4"/>
          </p:nvPr>
        </p:nvSpPr>
        <p:spPr/>
        <p:txBody>
          <a:bodyPr>
            <a:normAutofit/>
          </a:bodyPr>
          <a:lstStyle/>
          <a:p>
            <a:pPr>
              <a:buFont typeface="Arial" pitchFamily="34" charset="0"/>
              <a:buChar char="•"/>
            </a:pPr>
            <a:r>
              <a:rPr lang="en-US" dirty="0" smtClean="0"/>
              <a:t>We can define that convolution is the process, which consist of using a filter and sampling it over the image and hence used to extract only the desired information from the image while removing or we can say filtering the other with the use of kernel.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icrosoft Himalaya" pitchFamily="2" charset="0"/>
                <a:ea typeface="Microsoft Himalaya" pitchFamily="2" charset="0"/>
                <a:cs typeface="Microsoft Himalaya" pitchFamily="2" charset="0"/>
              </a:rPr>
              <a:t>LAYERS INVOLVED CONVOLUTION NEURAL NETWORK</a:t>
            </a:r>
            <a:endParaRPr lang="en-US" dirty="0">
              <a:latin typeface="Microsoft Himalaya" pitchFamily="2" charset="0"/>
              <a:ea typeface="Microsoft Himalaya" pitchFamily="2" charset="0"/>
              <a:cs typeface="Microsoft Himalaya" pitchFamily="2" charset="0"/>
            </a:endParaRPr>
          </a:p>
        </p:txBody>
      </p:sp>
      <p:sp>
        <p:nvSpPr>
          <p:cNvPr id="3" name="Text Placeholder 2"/>
          <p:cNvSpPr>
            <a:spLocks noGrp="1"/>
          </p:cNvSpPr>
          <p:nvPr>
            <p:ph type="body" idx="1"/>
          </p:nvPr>
        </p:nvSpPr>
        <p:spPr/>
        <p:txBody>
          <a:bodyPr/>
          <a:lstStyle/>
          <a:p>
            <a:r>
              <a:rPr lang="en-US" dirty="0" smtClean="0"/>
              <a:t>MAX POOLING </a:t>
            </a:r>
            <a:endParaRPr lang="en-US" dirty="0"/>
          </a:p>
        </p:txBody>
      </p:sp>
      <p:sp>
        <p:nvSpPr>
          <p:cNvPr id="4" name="Content Placeholder 3"/>
          <p:cNvSpPr>
            <a:spLocks noGrp="1"/>
          </p:cNvSpPr>
          <p:nvPr>
            <p:ph sz="half" idx="2"/>
          </p:nvPr>
        </p:nvSpPr>
        <p:spPr/>
        <p:txBody>
          <a:bodyPr>
            <a:normAutofit lnSpcReduction="10000"/>
          </a:bodyPr>
          <a:lstStyle/>
          <a:p>
            <a:r>
              <a:rPr lang="en-US" i="1" dirty="0" smtClean="0"/>
              <a:t>Max pooling</a:t>
            </a:r>
            <a:r>
              <a:rPr lang="en-US" dirty="0" smtClean="0"/>
              <a:t> is a type of operation that is typically added to CNNs following individual convolution layers.</a:t>
            </a:r>
          </a:p>
          <a:p>
            <a:r>
              <a:rPr lang="en-US" dirty="0" smtClean="0"/>
              <a:t>When added to a model, max pooling reduces the dimensionality of images by reducing the number of pixels in the output from the previous </a:t>
            </a:r>
            <a:r>
              <a:rPr lang="en-US" dirty="0" err="1" smtClean="0"/>
              <a:t>convolutional</a:t>
            </a:r>
            <a:r>
              <a:rPr lang="en-US" dirty="0" smtClean="0"/>
              <a:t> layer.</a:t>
            </a:r>
          </a:p>
          <a:p>
            <a:r>
              <a:rPr lang="en-US" dirty="0" smtClean="0"/>
              <a:t/>
            </a:r>
            <a:br>
              <a:rPr lang="en-US" dirty="0" smtClean="0"/>
            </a:br>
            <a:endParaRPr lang="en-US" dirty="0"/>
          </a:p>
        </p:txBody>
      </p:sp>
      <p:sp>
        <p:nvSpPr>
          <p:cNvPr id="5" name="Text Placeholder 4"/>
          <p:cNvSpPr>
            <a:spLocks noGrp="1"/>
          </p:cNvSpPr>
          <p:nvPr>
            <p:ph type="body" sz="quarter" idx="3"/>
          </p:nvPr>
        </p:nvSpPr>
        <p:spPr/>
        <p:txBody>
          <a:bodyPr/>
          <a:lstStyle/>
          <a:p>
            <a:r>
              <a:rPr smtClean="0"/>
              <a:t>FULLY CONVOLUTION LAYER</a:t>
            </a:r>
            <a:endParaRPr lang="en-US" dirty="0"/>
          </a:p>
        </p:txBody>
      </p:sp>
      <p:sp>
        <p:nvSpPr>
          <p:cNvPr id="6" name="Content Placeholder 5"/>
          <p:cNvSpPr>
            <a:spLocks noGrp="1"/>
          </p:cNvSpPr>
          <p:nvPr>
            <p:ph sz="quarter" idx="4"/>
          </p:nvPr>
        </p:nvSpPr>
        <p:spPr/>
        <p:txBody>
          <a:bodyPr/>
          <a:lstStyle/>
          <a:p>
            <a:pPr>
              <a:buFont typeface="Arial" pitchFamily="34" charset="0"/>
              <a:buChar char="•"/>
            </a:pPr>
            <a:r>
              <a:rPr lang="en-US" dirty="0" smtClean="0"/>
              <a:t>A fully</a:t>
            </a:r>
            <a:r>
              <a:rPr lang="en-US" b="1" dirty="0" smtClean="0"/>
              <a:t> </a:t>
            </a:r>
            <a:r>
              <a:rPr lang="en-US" dirty="0" smtClean="0"/>
              <a:t>connected neural network consists of a series of fully</a:t>
            </a:r>
            <a:r>
              <a:rPr lang="en-US" b="1" dirty="0" smtClean="0"/>
              <a:t> </a:t>
            </a:r>
            <a:r>
              <a:rPr lang="en-US" dirty="0" smtClean="0"/>
              <a:t>connected layers that connect every neuron in one layer to every neuron in the other layer</a:t>
            </a:r>
          </a:p>
          <a:p>
            <a:pPr>
              <a:buFont typeface="Arial" pitchFamily="34" charset="0"/>
              <a:buChar char="•"/>
            </a:pPr>
            <a:r>
              <a:rPr lang="en-US" dirty="0" smtClean="0"/>
              <a:t>Fully connected networks very broadly applicable, such networks do tend to have weaker performance than special-purpose networks tuned to the structure of a problem space.</a:t>
            </a:r>
          </a:p>
          <a:p>
            <a:pPr>
              <a:buFont typeface="Arial" pitchFamily="34" charset="0"/>
              <a:buChar char="•"/>
            </a:pP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9558" y="2084832"/>
            <a:ext cx="10548594" cy="3970318"/>
          </a:xfrm>
          <a:prstGeom prst="rect">
            <a:avLst/>
          </a:prstGeom>
        </p:spPr>
        <p:txBody>
          <a:bodyPr wrap="square">
            <a:spAutoFit/>
          </a:bodyPr>
          <a:lstStyle/>
          <a:p>
            <a:pPr marL="514350" indent="-514350" algn="just">
              <a:buFont typeface="+mj-lt"/>
              <a:buAutoNum type="arabicPeriod"/>
            </a:pPr>
            <a:r>
              <a:rPr lang="en-US" sz="2400" dirty="0" smtClean="0">
                <a:solidFill>
                  <a:schemeClr val="accent1"/>
                </a:solidFill>
                <a:ea typeface="Microsoft Himalaya" panose="01010100010101010101" pitchFamily="2" charset="0"/>
                <a:cs typeface="Microsoft Himalaya" panose="01010100010101010101" pitchFamily="2" charset="0"/>
              </a:rPr>
              <a:t>Image </a:t>
            </a:r>
            <a:r>
              <a:rPr lang="en-US" sz="2400" dirty="0">
                <a:solidFill>
                  <a:schemeClr val="accent1"/>
                </a:solidFill>
                <a:ea typeface="Microsoft Himalaya" panose="01010100010101010101" pitchFamily="2" charset="0"/>
                <a:cs typeface="Microsoft Himalaya" panose="01010100010101010101" pitchFamily="2" charset="0"/>
              </a:rPr>
              <a:t>Pre- processing from inputs derived from test </a:t>
            </a:r>
            <a:r>
              <a:rPr lang="en-US" sz="2400" dirty="0" smtClean="0">
                <a:solidFill>
                  <a:schemeClr val="accent1"/>
                </a:solidFill>
                <a:ea typeface="Microsoft Himalaya" panose="01010100010101010101" pitchFamily="2" charset="0"/>
                <a:cs typeface="Microsoft Himalaya" panose="01010100010101010101" pitchFamily="2" charset="0"/>
              </a:rPr>
              <a:t>results</a:t>
            </a:r>
          </a:p>
          <a:p>
            <a:pPr marL="514350" indent="-514350" algn="just">
              <a:buFont typeface="+mj-lt"/>
              <a:buAutoNum type="arabicPeriod"/>
            </a:pPr>
            <a:endParaRPr lang="en-US" sz="2800" dirty="0" smtClean="0">
              <a:solidFill>
                <a:schemeClr val="accent1"/>
              </a:solidFill>
            </a:endParaRPr>
          </a:p>
          <a:p>
            <a:pPr marL="342900" indent="-342900" algn="just">
              <a:buFont typeface="Wingdings" panose="05000000000000000000" pitchFamily="2" charset="2"/>
              <a:buChar char="Ø"/>
            </a:pPr>
            <a:r>
              <a:rPr lang="en-US" sz="2400" dirty="0" smtClean="0"/>
              <a:t>This step </a:t>
            </a:r>
            <a:r>
              <a:rPr lang="en-US" sz="2400" dirty="0"/>
              <a:t>includes the pre-processing of the chest X-ray </a:t>
            </a:r>
            <a:r>
              <a:rPr lang="en-US" sz="2400" dirty="0" smtClean="0"/>
              <a:t>image where </a:t>
            </a:r>
            <a:r>
              <a:rPr lang="en-US" sz="2400" dirty="0"/>
              <a:t>we are going to apply various digital image pre-processing steps </a:t>
            </a:r>
            <a:r>
              <a:rPr lang="en-US" sz="2400" dirty="0" smtClean="0"/>
              <a:t>to make </a:t>
            </a:r>
            <a:r>
              <a:rPr lang="en-US" sz="2400" dirty="0"/>
              <a:t>the image suitable for the models to generate optimal </a:t>
            </a:r>
            <a:r>
              <a:rPr lang="en-US" sz="2400" dirty="0" smtClean="0"/>
              <a:t>result. </a:t>
            </a:r>
          </a:p>
          <a:p>
            <a:pPr marL="342900" indent="-342900" algn="just">
              <a:buFont typeface="Wingdings" panose="05000000000000000000" pitchFamily="2" charset="2"/>
              <a:buChar char="Ø"/>
            </a:pPr>
            <a:r>
              <a:rPr lang="en-US" sz="2400" dirty="0" smtClean="0"/>
              <a:t>Now </a:t>
            </a:r>
            <a:r>
              <a:rPr lang="en-US" sz="2400" dirty="0"/>
              <a:t>in the next step </a:t>
            </a:r>
            <a:r>
              <a:rPr lang="en-US" sz="2400" dirty="0" smtClean="0"/>
              <a:t>the X-rays </a:t>
            </a:r>
            <a:r>
              <a:rPr lang="en-US" sz="2400" dirty="0"/>
              <a:t>consists of two views the frontal and the lateral as we know that the lateral view </a:t>
            </a:r>
            <a:r>
              <a:rPr lang="en-US" sz="2400" dirty="0" smtClean="0"/>
              <a:t>consist of </a:t>
            </a:r>
            <a:r>
              <a:rPr lang="en-US" sz="2400" dirty="0"/>
              <a:t>very little </a:t>
            </a:r>
            <a:r>
              <a:rPr lang="en-US" sz="2400" dirty="0" smtClean="0"/>
              <a:t>information thus </a:t>
            </a:r>
            <a:r>
              <a:rPr lang="en-US" sz="2400" dirty="0"/>
              <a:t>we are going to discard those </a:t>
            </a:r>
            <a:r>
              <a:rPr lang="en-US" sz="2400" dirty="0" smtClean="0"/>
              <a:t>images.</a:t>
            </a:r>
          </a:p>
          <a:p>
            <a:pPr marL="342900" indent="-342900" algn="just">
              <a:buFont typeface="Wingdings" panose="05000000000000000000" pitchFamily="2" charset="2"/>
              <a:buChar char="Ø"/>
            </a:pPr>
            <a:r>
              <a:rPr lang="en-US" sz="2400" dirty="0"/>
              <a:t>H</a:t>
            </a:r>
            <a:r>
              <a:rPr lang="en-US" sz="2400" dirty="0" smtClean="0"/>
              <a:t>ence </a:t>
            </a:r>
            <a:r>
              <a:rPr lang="en-US" sz="2400" dirty="0"/>
              <a:t>the </a:t>
            </a:r>
            <a:r>
              <a:rPr lang="en-US" sz="2400" dirty="0" smtClean="0"/>
              <a:t>classifier is </a:t>
            </a:r>
            <a:r>
              <a:rPr lang="en-US" sz="2400" dirty="0"/>
              <a:t>going to classify and produce the frontal images as the output.</a:t>
            </a:r>
            <a:endParaRPr lang="en-IN" sz="2400" dirty="0"/>
          </a:p>
        </p:txBody>
      </p:sp>
      <p:sp>
        <p:nvSpPr>
          <p:cNvPr id="3" name="Title 2"/>
          <p:cNvSpPr>
            <a:spLocks noGrp="1"/>
          </p:cNvSpPr>
          <p:nvPr>
            <p:ph type="title"/>
          </p:nvPr>
        </p:nvSpPr>
        <p:spPr/>
        <p:txBody>
          <a:bodyPr>
            <a:normAutofit/>
          </a:bodyPr>
          <a:lstStyle/>
          <a:p>
            <a:r>
              <a:rPr lang="en-US" sz="3600" dirty="0" smtClean="0">
                <a:latin typeface="Microsoft Himalaya" panose="01010100010101010101" pitchFamily="2" charset="0"/>
                <a:ea typeface="Microsoft Himalaya" panose="01010100010101010101" pitchFamily="2" charset="0"/>
                <a:cs typeface="Microsoft Himalaya" panose="01010100010101010101" pitchFamily="2" charset="0"/>
              </a:rPr>
              <a:t>Brief description of the Steps to be followed</a:t>
            </a:r>
            <a:endParaRPr lang="en-US" sz="36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4076817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6766"/>
          <a:stretch/>
        </p:blipFill>
        <p:spPr>
          <a:xfrm>
            <a:off x="1093509" y="1956128"/>
            <a:ext cx="3102647" cy="3016309"/>
          </a:xfrm>
          <a:prstGeom prst="rect">
            <a:avLst/>
          </a:prstGeom>
        </p:spPr>
      </p:pic>
      <p:pic>
        <p:nvPicPr>
          <p:cNvPr id="5" name="Picture 4"/>
          <p:cNvPicPr>
            <a:picLocks noChangeAspect="1"/>
          </p:cNvPicPr>
          <p:nvPr/>
        </p:nvPicPr>
        <p:blipFill rotWithShape="1">
          <a:blip r:embed="rId3"/>
          <a:srcRect l="3070" t="13969" r="44137"/>
          <a:stretch/>
        </p:blipFill>
        <p:spPr>
          <a:xfrm>
            <a:off x="7965650" y="1956128"/>
            <a:ext cx="3242821" cy="3016308"/>
          </a:xfrm>
          <a:prstGeom prst="rect">
            <a:avLst/>
          </a:prstGeom>
        </p:spPr>
      </p:pic>
      <p:sp>
        <p:nvSpPr>
          <p:cNvPr id="6" name="Right Arrow 5"/>
          <p:cNvSpPr/>
          <p:nvPr/>
        </p:nvSpPr>
        <p:spPr>
          <a:xfrm>
            <a:off x="5137608" y="3393514"/>
            <a:ext cx="1564850" cy="141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798243" y="3024182"/>
            <a:ext cx="2828042" cy="369332"/>
          </a:xfrm>
          <a:prstGeom prst="rect">
            <a:avLst/>
          </a:prstGeom>
          <a:noFill/>
        </p:spPr>
        <p:txBody>
          <a:bodyPr wrap="square" rtlCol="0">
            <a:spAutoFit/>
          </a:bodyPr>
          <a:lstStyle/>
          <a:p>
            <a:r>
              <a:rPr lang="en-IN" dirty="0" smtClean="0"/>
              <a:t>Applying Pre-processing</a:t>
            </a:r>
            <a:endParaRPr lang="en-IN" dirty="0"/>
          </a:p>
        </p:txBody>
      </p:sp>
      <p:sp>
        <p:nvSpPr>
          <p:cNvPr id="2" name="TextBox 1"/>
          <p:cNvSpPr txBox="1"/>
          <p:nvPr/>
        </p:nvSpPr>
        <p:spPr>
          <a:xfrm>
            <a:off x="1904214" y="5514680"/>
            <a:ext cx="8267308" cy="369332"/>
          </a:xfrm>
          <a:prstGeom prst="rect">
            <a:avLst/>
          </a:prstGeom>
          <a:noFill/>
        </p:spPr>
        <p:txBody>
          <a:bodyPr wrap="square" rtlCol="0">
            <a:spAutoFit/>
          </a:bodyPr>
          <a:lstStyle/>
          <a:p>
            <a:pPr algn="ctr"/>
            <a:r>
              <a:rPr lang="en-IN" dirty="0" smtClean="0"/>
              <a:t>Chest X- Ray image before and after image Pre-processing</a:t>
            </a:r>
            <a:endParaRPr lang="en-IN" dirty="0"/>
          </a:p>
        </p:txBody>
      </p:sp>
    </p:spTree>
    <p:extLst>
      <p:ext uri="{BB962C8B-B14F-4D97-AF65-F5344CB8AC3E}">
        <p14:creationId xmlns:p14="http://schemas.microsoft.com/office/powerpoint/2010/main" val="3589453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651477"/>
            <a:ext cx="9720072" cy="1499616"/>
          </a:xfrm>
        </p:spPr>
        <p:txBody>
          <a:bodyPr/>
          <a:lstStyle/>
          <a:p>
            <a:r>
              <a:rPr lang="en-IN" dirty="0" smtClean="0">
                <a:solidFill>
                  <a:schemeClr val="tx1"/>
                </a:solidFill>
                <a:latin typeface="Microsoft Himalaya" pitchFamily="2" charset="0"/>
                <a:ea typeface="Microsoft Himalaya" pitchFamily="2" charset="0"/>
                <a:cs typeface="Microsoft Himalaya" pitchFamily="2" charset="0"/>
              </a:rPr>
              <a:t>Introduction</a:t>
            </a:r>
            <a:endParaRPr lang="en-IN" dirty="0">
              <a:solidFill>
                <a:schemeClr val="tx1"/>
              </a:solidFill>
              <a:latin typeface="Microsoft Himalaya" pitchFamily="2" charset="0"/>
              <a:ea typeface="Microsoft Himalaya" pitchFamily="2" charset="0"/>
              <a:cs typeface="Microsoft Himalaya" pitchFamily="2" charset="0"/>
            </a:endParaRPr>
          </a:p>
        </p:txBody>
      </p:sp>
      <p:sp>
        <p:nvSpPr>
          <p:cNvPr id="3" name="Content Placeholder 2"/>
          <p:cNvSpPr>
            <a:spLocks noGrp="1"/>
          </p:cNvSpPr>
          <p:nvPr>
            <p:ph idx="1"/>
          </p:nvPr>
        </p:nvSpPr>
        <p:spPr>
          <a:xfrm>
            <a:off x="358220" y="2286000"/>
            <a:ext cx="11415858" cy="4023360"/>
          </a:xfrm>
        </p:spPr>
        <p:txBody>
          <a:bodyPr>
            <a:normAutofit fontScale="92500" lnSpcReduction="10000"/>
          </a:bodyPr>
          <a:lstStyle/>
          <a:p>
            <a:pPr algn="just">
              <a:buFont typeface="Wingdings" panose="05000000000000000000" pitchFamily="2" charset="2"/>
              <a:buChar char="Ø"/>
            </a:pPr>
            <a:r>
              <a:rPr lang="en-US" sz="2400" dirty="0" smtClean="0"/>
              <a:t> </a:t>
            </a:r>
            <a:r>
              <a:rPr lang="en-US" sz="2800" dirty="0" smtClean="0">
                <a:ea typeface="Microsoft Himalaya" pitchFamily="2" charset="0"/>
                <a:cs typeface="Microsoft Himalaya" pitchFamily="2" charset="0"/>
              </a:rPr>
              <a:t>Covid-19</a:t>
            </a:r>
            <a:r>
              <a:rPr lang="en-US" sz="2800" dirty="0">
                <a:ea typeface="Microsoft Himalaya" pitchFamily="2" charset="0"/>
                <a:cs typeface="Microsoft Himalaya" pitchFamily="2" charset="0"/>
              </a:rPr>
              <a:t>, an infectious disease that first originated from Wuhan, a city in </a:t>
            </a:r>
            <a:r>
              <a:rPr lang="en-US" sz="2800" dirty="0" smtClean="0">
                <a:ea typeface="Microsoft Himalaya" pitchFamily="2" charset="0"/>
                <a:cs typeface="Microsoft Himalaya" pitchFamily="2" charset="0"/>
              </a:rPr>
              <a:t>China. It has </a:t>
            </a:r>
            <a:r>
              <a:rPr lang="en-US" sz="2800" dirty="0">
                <a:ea typeface="Microsoft Himalaya" pitchFamily="2" charset="0"/>
                <a:cs typeface="Microsoft Himalaya" pitchFamily="2" charset="0"/>
              </a:rPr>
              <a:t>taken a toll on the everyday lives of people around the world by </a:t>
            </a:r>
            <a:r>
              <a:rPr lang="en-US" sz="2800" dirty="0" smtClean="0">
                <a:ea typeface="Microsoft Himalaya" pitchFamily="2" charset="0"/>
                <a:cs typeface="Microsoft Himalaya" pitchFamily="2" charset="0"/>
              </a:rPr>
              <a:t>affecting their </a:t>
            </a:r>
            <a:r>
              <a:rPr lang="en-US" sz="2800" dirty="0">
                <a:ea typeface="Microsoft Himalaya" pitchFamily="2" charset="0"/>
                <a:cs typeface="Microsoft Himalaya" pitchFamily="2" charset="0"/>
              </a:rPr>
              <a:t>mental and physical health. </a:t>
            </a:r>
            <a:r>
              <a:rPr lang="en-US" sz="2800" dirty="0" smtClean="0">
                <a:ea typeface="Microsoft Himalaya" pitchFamily="2" charset="0"/>
                <a:cs typeface="Microsoft Himalaya" pitchFamily="2" charset="0"/>
              </a:rPr>
              <a:t>In </a:t>
            </a:r>
            <a:r>
              <a:rPr lang="en-US" sz="2800" dirty="0">
                <a:ea typeface="Microsoft Himalaya" pitchFamily="2" charset="0"/>
                <a:cs typeface="Microsoft Himalaya" pitchFamily="2" charset="0"/>
              </a:rPr>
              <a:t>addition to being detrimental to public health, it has </a:t>
            </a:r>
            <a:r>
              <a:rPr lang="en-US" sz="2800" dirty="0" smtClean="0">
                <a:ea typeface="Microsoft Himalaya" pitchFamily="2" charset="0"/>
                <a:cs typeface="Microsoft Himalaya" pitchFamily="2" charset="0"/>
              </a:rPr>
              <a:t>also shaken </a:t>
            </a:r>
            <a:r>
              <a:rPr lang="en-US" sz="2800" dirty="0">
                <a:ea typeface="Microsoft Himalaya" pitchFamily="2" charset="0"/>
                <a:cs typeface="Microsoft Himalaya" pitchFamily="2" charset="0"/>
              </a:rPr>
              <a:t>the global economy.</a:t>
            </a:r>
          </a:p>
          <a:p>
            <a:pPr algn="just">
              <a:buFont typeface="Wingdings" panose="05000000000000000000" pitchFamily="2" charset="2"/>
              <a:buChar char="Ø"/>
            </a:pPr>
            <a:r>
              <a:rPr lang="en-US" sz="2800" dirty="0">
                <a:ea typeface="Microsoft Himalaya" pitchFamily="2" charset="0"/>
                <a:cs typeface="Microsoft Himalaya" pitchFamily="2" charset="0"/>
              </a:rPr>
              <a:t>With the rapid spreading rate of this virus, one must find an effective and expeditious method </a:t>
            </a:r>
            <a:r>
              <a:rPr lang="en-US" sz="2800" dirty="0" smtClean="0">
                <a:ea typeface="Microsoft Himalaya" pitchFamily="2" charset="0"/>
                <a:cs typeface="Microsoft Himalaya" pitchFamily="2" charset="0"/>
              </a:rPr>
              <a:t>to detect </a:t>
            </a:r>
            <a:r>
              <a:rPr lang="en-US" sz="2800" dirty="0">
                <a:ea typeface="Microsoft Himalaya" pitchFamily="2" charset="0"/>
                <a:cs typeface="Microsoft Himalaya" pitchFamily="2" charset="0"/>
              </a:rPr>
              <a:t>the disease. </a:t>
            </a:r>
            <a:endParaRPr lang="en-US" sz="2800" dirty="0" smtClean="0">
              <a:ea typeface="Microsoft Himalaya" pitchFamily="2" charset="0"/>
              <a:cs typeface="Microsoft Himalaya" pitchFamily="2" charset="0"/>
            </a:endParaRPr>
          </a:p>
          <a:p>
            <a:pPr algn="just">
              <a:buFont typeface="Wingdings" panose="05000000000000000000" pitchFamily="2" charset="2"/>
              <a:buChar char="Ø"/>
            </a:pPr>
            <a:r>
              <a:rPr lang="en-US" sz="2800" dirty="0" smtClean="0">
                <a:ea typeface="Microsoft Himalaya" pitchFamily="2" charset="0"/>
                <a:cs typeface="Microsoft Himalaya" pitchFamily="2" charset="0"/>
              </a:rPr>
              <a:t>Radiology </a:t>
            </a:r>
            <a:r>
              <a:rPr lang="en-US" sz="2800" dirty="0">
                <a:ea typeface="Microsoft Himalaya" pitchFamily="2" charset="0"/>
                <a:cs typeface="Microsoft Himalaya" pitchFamily="2" charset="0"/>
              </a:rPr>
              <a:t>is one field of medical science that helps to diagnose patients </a:t>
            </a:r>
            <a:r>
              <a:rPr lang="en-US" sz="2800" dirty="0" smtClean="0">
                <a:ea typeface="Microsoft Himalaya" pitchFamily="2" charset="0"/>
                <a:cs typeface="Microsoft Himalaya" pitchFamily="2" charset="0"/>
              </a:rPr>
              <a:t>carrying Covid-19 </a:t>
            </a:r>
            <a:r>
              <a:rPr lang="en-US" sz="2800" dirty="0">
                <a:ea typeface="Microsoft Himalaya" pitchFamily="2" charset="0"/>
                <a:cs typeface="Microsoft Himalaya" pitchFamily="2" charset="0"/>
              </a:rPr>
              <a:t>symptoms. With inspiration and insight from various </a:t>
            </a:r>
            <a:r>
              <a:rPr lang="en-US" sz="2800" dirty="0" smtClean="0">
                <a:ea typeface="Microsoft Himalaya" pitchFamily="2" charset="0"/>
                <a:cs typeface="Microsoft Himalaya" pitchFamily="2" charset="0"/>
              </a:rPr>
              <a:t>papers.</a:t>
            </a:r>
          </a:p>
          <a:p>
            <a:pPr algn="just">
              <a:buFont typeface="Wingdings" panose="05000000000000000000" pitchFamily="2" charset="2"/>
              <a:buChar char="Ø"/>
            </a:pPr>
            <a:r>
              <a:rPr lang="en-US" sz="2800" dirty="0" smtClean="0">
                <a:ea typeface="Microsoft Himalaya" pitchFamily="2" charset="0"/>
                <a:cs typeface="Microsoft Himalaya" pitchFamily="2" charset="0"/>
              </a:rPr>
              <a:t>Our </a:t>
            </a:r>
            <a:r>
              <a:rPr lang="en-US" sz="2800" dirty="0">
                <a:ea typeface="Microsoft Himalaya" pitchFamily="2" charset="0"/>
                <a:cs typeface="Microsoft Himalaya" pitchFamily="2" charset="0"/>
              </a:rPr>
              <a:t>Project aims to </a:t>
            </a:r>
            <a:r>
              <a:rPr lang="en-US" sz="2800" dirty="0" smtClean="0">
                <a:ea typeface="Microsoft Himalaya" pitchFamily="2" charset="0"/>
                <a:cs typeface="Microsoft Himalaya" pitchFamily="2" charset="0"/>
              </a:rPr>
              <a:t>carry out </a:t>
            </a:r>
            <a:r>
              <a:rPr lang="en-US" sz="2800" dirty="0">
                <a:ea typeface="Microsoft Himalaya" pitchFamily="2" charset="0"/>
                <a:cs typeface="Microsoft Himalaya" pitchFamily="2" charset="0"/>
              </a:rPr>
              <a:t>the task of detecting the disease through radiography images of the human chest.</a:t>
            </a:r>
            <a:endParaRPr lang="en-IN" sz="2800" dirty="0">
              <a:ea typeface="Microsoft Himalaya" pitchFamily="2" charset="0"/>
              <a:cs typeface="Microsoft Himalaya" pitchFamily="2" charset="0"/>
            </a:endParaRPr>
          </a:p>
        </p:txBody>
      </p:sp>
    </p:spTree>
    <p:extLst>
      <p:ext uri="{BB962C8B-B14F-4D97-AF65-F5344CB8AC3E}">
        <p14:creationId xmlns:p14="http://schemas.microsoft.com/office/powerpoint/2010/main" val="4170374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6181" y="2111603"/>
            <a:ext cx="11378153" cy="4154984"/>
          </a:xfrm>
          <a:prstGeom prst="rect">
            <a:avLst/>
          </a:prstGeom>
        </p:spPr>
        <p:txBody>
          <a:bodyPr wrap="square">
            <a:spAutoFit/>
          </a:bodyPr>
          <a:lstStyle/>
          <a:p>
            <a:pPr marL="342900" indent="-342900" algn="just">
              <a:buFont typeface="Wingdings" panose="05000000000000000000" pitchFamily="2" charset="2"/>
              <a:buChar char="Ø"/>
            </a:pPr>
            <a:r>
              <a:rPr lang="en-US" sz="2400" dirty="0" smtClean="0"/>
              <a:t>In this process, Lung </a:t>
            </a:r>
            <a:r>
              <a:rPr lang="en-US" sz="2400" dirty="0"/>
              <a:t>segmentation is to be performed which is going to remove all </a:t>
            </a:r>
            <a:r>
              <a:rPr lang="en-US" sz="2400" dirty="0" smtClean="0"/>
              <a:t>those information </a:t>
            </a:r>
            <a:r>
              <a:rPr lang="en-US" sz="2400" dirty="0"/>
              <a:t>from the image which are not necessary for the model to make the </a:t>
            </a:r>
            <a:r>
              <a:rPr lang="en-US" sz="2400" dirty="0" smtClean="0"/>
              <a:t>prediction.</a:t>
            </a:r>
          </a:p>
          <a:p>
            <a:pPr algn="just"/>
            <a:r>
              <a:rPr lang="en-US" sz="2400" dirty="0" smtClean="0"/>
              <a:t> </a:t>
            </a:r>
          </a:p>
          <a:p>
            <a:pPr marL="342900" indent="-342900" algn="just">
              <a:buFont typeface="Wingdings" panose="05000000000000000000" pitchFamily="2" charset="2"/>
              <a:buChar char="Ø"/>
            </a:pPr>
            <a:r>
              <a:rPr lang="en-US" sz="2400" dirty="0" smtClean="0"/>
              <a:t>To </a:t>
            </a:r>
            <a:r>
              <a:rPr lang="en-US" sz="2400" dirty="0"/>
              <a:t>enhance the </a:t>
            </a:r>
            <a:r>
              <a:rPr lang="en-US" sz="2400" dirty="0" smtClean="0"/>
              <a:t>accuracy of </a:t>
            </a:r>
            <a:r>
              <a:rPr lang="en-US" sz="2400" dirty="0"/>
              <a:t>the prediction a deep learning classification model will be used to predict COVID-19 </a:t>
            </a:r>
            <a:r>
              <a:rPr lang="en-US" sz="2400" dirty="0" smtClean="0"/>
              <a:t>positive and </a:t>
            </a:r>
            <a:r>
              <a:rPr lang="en-US" sz="2400" dirty="0"/>
              <a:t>negative cases for the same chest X-ray in two ways</a:t>
            </a:r>
            <a:r>
              <a:rPr lang="en-US" sz="2400" dirty="0" smtClean="0"/>
              <a:t>:</a:t>
            </a:r>
            <a:endParaRPr lang="en-US" sz="2400" dirty="0"/>
          </a:p>
          <a:p>
            <a:pPr algn="just"/>
            <a:r>
              <a:rPr lang="en-US" sz="2400" dirty="0" smtClean="0"/>
              <a:t>        • </a:t>
            </a:r>
            <a:r>
              <a:rPr lang="en-US" sz="2400" dirty="0"/>
              <a:t>In variation </a:t>
            </a:r>
            <a:r>
              <a:rPr lang="en-US" sz="2400" dirty="0" smtClean="0"/>
              <a:t>I [without segmentation], </a:t>
            </a:r>
            <a:r>
              <a:rPr lang="en-US" sz="2400" dirty="0"/>
              <a:t>the datasets passed through </a:t>
            </a:r>
            <a:r>
              <a:rPr lang="en-US" sz="2400" dirty="0" smtClean="0"/>
              <a:t>the classification     </a:t>
            </a:r>
          </a:p>
          <a:p>
            <a:pPr algn="just"/>
            <a:r>
              <a:rPr lang="en-US" sz="2400" dirty="0"/>
              <a:t> </a:t>
            </a:r>
            <a:r>
              <a:rPr lang="en-US" sz="2400" dirty="0" smtClean="0"/>
              <a:t>         without lung segmentation</a:t>
            </a:r>
            <a:r>
              <a:rPr lang="en-US" sz="2400" dirty="0"/>
              <a:t>.</a:t>
            </a:r>
          </a:p>
          <a:p>
            <a:pPr algn="just"/>
            <a:r>
              <a:rPr lang="en-US" sz="2400" dirty="0" smtClean="0"/>
              <a:t>        • </a:t>
            </a:r>
            <a:r>
              <a:rPr lang="en-US" sz="2400" dirty="0"/>
              <a:t>Variation </a:t>
            </a:r>
            <a:r>
              <a:rPr lang="en-US" sz="2400" dirty="0" smtClean="0"/>
              <a:t>II [with segmentation], </a:t>
            </a:r>
            <a:r>
              <a:rPr lang="en-US" sz="2400" dirty="0"/>
              <a:t>we will be using the segmented images</a:t>
            </a:r>
            <a:r>
              <a:rPr lang="en-US" sz="2400" dirty="0" smtClean="0"/>
              <a:t>,</a:t>
            </a:r>
          </a:p>
          <a:p>
            <a:pPr algn="just"/>
            <a:r>
              <a:rPr lang="en-US" sz="2400" dirty="0"/>
              <a:t> </a:t>
            </a:r>
            <a:r>
              <a:rPr lang="en-US" sz="2400" dirty="0" smtClean="0"/>
              <a:t>          obtained </a:t>
            </a:r>
            <a:r>
              <a:rPr lang="en-US" sz="2400" dirty="0"/>
              <a:t>by multiplying </a:t>
            </a:r>
            <a:r>
              <a:rPr lang="en-US" sz="2400" dirty="0" smtClean="0"/>
              <a:t>the mask </a:t>
            </a:r>
            <a:r>
              <a:rPr lang="en-US" sz="2400" dirty="0"/>
              <a:t>to the original processed image, and </a:t>
            </a:r>
            <a:r>
              <a:rPr lang="en-US" sz="2400" dirty="0" smtClean="0"/>
              <a:t>then</a:t>
            </a:r>
          </a:p>
          <a:p>
            <a:pPr algn="just"/>
            <a:r>
              <a:rPr lang="en-US" sz="2400" dirty="0"/>
              <a:t> </a:t>
            </a:r>
            <a:r>
              <a:rPr lang="en-US" sz="2400" dirty="0" smtClean="0"/>
              <a:t>          </a:t>
            </a:r>
            <a:r>
              <a:rPr lang="en-US" sz="2400" dirty="0"/>
              <a:t>passing it through the CNN </a:t>
            </a:r>
            <a:r>
              <a:rPr lang="en-US" sz="2400" dirty="0" smtClean="0"/>
              <a:t>classifier model</a:t>
            </a:r>
            <a:r>
              <a:rPr lang="en-US" sz="2400" dirty="0"/>
              <a:t>.</a:t>
            </a:r>
            <a:endParaRPr lang="en-IN" sz="2400" dirty="0"/>
          </a:p>
        </p:txBody>
      </p:sp>
      <p:sp>
        <p:nvSpPr>
          <p:cNvPr id="4" name="TextBox 3"/>
          <p:cNvSpPr txBox="1"/>
          <p:nvPr/>
        </p:nvSpPr>
        <p:spPr>
          <a:xfrm>
            <a:off x="556181" y="1008668"/>
            <a:ext cx="10416619" cy="461665"/>
          </a:xfrm>
          <a:prstGeom prst="rect">
            <a:avLst/>
          </a:prstGeom>
          <a:noFill/>
        </p:spPr>
        <p:txBody>
          <a:bodyPr wrap="square" rtlCol="0">
            <a:spAutoFit/>
          </a:bodyPr>
          <a:lstStyle/>
          <a:p>
            <a:r>
              <a:rPr lang="en-IN" sz="2400" dirty="0" smtClean="0">
                <a:solidFill>
                  <a:schemeClr val="accent1"/>
                </a:solidFill>
              </a:rPr>
              <a:t>2. Input evaluation and Information extraction</a:t>
            </a:r>
            <a:endParaRPr lang="en-IN" sz="2400" dirty="0">
              <a:solidFill>
                <a:schemeClr val="accent1"/>
              </a:solidFill>
            </a:endParaRPr>
          </a:p>
        </p:txBody>
      </p:sp>
    </p:spTree>
    <p:extLst>
      <p:ext uri="{BB962C8B-B14F-4D97-AF65-F5344CB8AC3E}">
        <p14:creationId xmlns:p14="http://schemas.microsoft.com/office/powerpoint/2010/main" val="3502707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4294967295"/>
          </p:nvPr>
        </p:nvPicPr>
        <p:blipFill rotWithShape="1">
          <a:blip r:embed="rId2"/>
          <a:srcRect t="9687" b="11883"/>
          <a:stretch/>
        </p:blipFill>
        <p:spPr>
          <a:xfrm>
            <a:off x="392570" y="981027"/>
            <a:ext cx="5659438" cy="1592262"/>
          </a:xfrm>
          <a:prstGeom prst="rect">
            <a:avLst/>
          </a:prstGeom>
        </p:spPr>
      </p:pic>
      <p:pic>
        <p:nvPicPr>
          <p:cNvPr id="10" name="Content Placeholder 9"/>
          <p:cNvPicPr>
            <a:picLocks noGrp="1" noChangeAspect="1"/>
          </p:cNvPicPr>
          <p:nvPr>
            <p:ph sz="quarter" idx="4294967295"/>
          </p:nvPr>
        </p:nvPicPr>
        <p:blipFill rotWithShape="1">
          <a:blip r:embed="rId3"/>
          <a:srcRect l="33812" r="33689" b="18840"/>
          <a:stretch/>
        </p:blipFill>
        <p:spPr>
          <a:xfrm>
            <a:off x="2262433" y="4146013"/>
            <a:ext cx="1866507" cy="1962558"/>
          </a:xfrm>
          <a:prstGeom prst="rect">
            <a:avLst/>
          </a:prstGeom>
        </p:spPr>
      </p:pic>
      <p:pic>
        <p:nvPicPr>
          <p:cNvPr id="11" name="Picture 10"/>
          <p:cNvPicPr>
            <a:picLocks noChangeAspect="1"/>
          </p:cNvPicPr>
          <p:nvPr/>
        </p:nvPicPr>
        <p:blipFill>
          <a:blip r:embed="rId4"/>
          <a:stretch>
            <a:fillRect/>
          </a:stretch>
        </p:blipFill>
        <p:spPr>
          <a:xfrm>
            <a:off x="4128940" y="4146013"/>
            <a:ext cx="1923068" cy="1888931"/>
          </a:xfrm>
          <a:prstGeom prst="rect">
            <a:avLst/>
          </a:prstGeom>
        </p:spPr>
      </p:pic>
      <p:sp>
        <p:nvSpPr>
          <p:cNvPr id="12" name="TextBox 11"/>
          <p:cNvSpPr txBox="1"/>
          <p:nvPr/>
        </p:nvSpPr>
        <p:spPr>
          <a:xfrm>
            <a:off x="6391373" y="981027"/>
            <a:ext cx="5147035" cy="1754326"/>
          </a:xfrm>
          <a:prstGeom prst="rect">
            <a:avLst/>
          </a:prstGeom>
          <a:noFill/>
        </p:spPr>
        <p:txBody>
          <a:bodyPr wrap="square" rtlCol="0">
            <a:spAutoFit/>
          </a:bodyPr>
          <a:lstStyle/>
          <a:p>
            <a:pPr algn="ctr"/>
            <a:r>
              <a:rPr lang="en-IN" dirty="0" smtClean="0">
                <a:solidFill>
                  <a:schemeClr val="accent1"/>
                </a:solidFill>
              </a:rPr>
              <a:t>            Variation 1</a:t>
            </a:r>
          </a:p>
          <a:p>
            <a:pPr algn="ctr"/>
            <a:endParaRPr lang="en-IN" dirty="0" smtClean="0"/>
          </a:p>
          <a:p>
            <a:r>
              <a:rPr lang="en-IN" dirty="0" smtClean="0"/>
              <a:t>1:Pre-processed </a:t>
            </a:r>
            <a:r>
              <a:rPr lang="en-IN" dirty="0"/>
              <a:t>Chest X- Ray Image</a:t>
            </a:r>
          </a:p>
          <a:p>
            <a:r>
              <a:rPr lang="en-IN" dirty="0" smtClean="0"/>
              <a:t>2: Removing extra information from the image</a:t>
            </a:r>
            <a:endParaRPr lang="en-IN" dirty="0"/>
          </a:p>
          <a:p>
            <a:r>
              <a:rPr lang="en-IN" dirty="0" smtClean="0"/>
              <a:t>3: Multiplying it with the image</a:t>
            </a:r>
            <a:endParaRPr lang="en-IN" dirty="0"/>
          </a:p>
          <a:p>
            <a:endParaRPr lang="en-IN" dirty="0"/>
          </a:p>
        </p:txBody>
      </p:sp>
      <p:sp>
        <p:nvSpPr>
          <p:cNvPr id="13" name="TextBox 12"/>
          <p:cNvSpPr txBox="1"/>
          <p:nvPr/>
        </p:nvSpPr>
        <p:spPr>
          <a:xfrm>
            <a:off x="6278252" y="4198858"/>
            <a:ext cx="5439266" cy="2031325"/>
          </a:xfrm>
          <a:prstGeom prst="rect">
            <a:avLst/>
          </a:prstGeom>
          <a:noFill/>
        </p:spPr>
        <p:txBody>
          <a:bodyPr wrap="square" rtlCol="0">
            <a:spAutoFit/>
          </a:bodyPr>
          <a:lstStyle/>
          <a:p>
            <a:pPr algn="ctr"/>
            <a:r>
              <a:rPr lang="en-IN" dirty="0" smtClean="0">
                <a:solidFill>
                  <a:schemeClr val="accent1"/>
                </a:solidFill>
              </a:rPr>
              <a:t>Variation 2</a:t>
            </a:r>
          </a:p>
          <a:p>
            <a:endParaRPr lang="en-IN" dirty="0"/>
          </a:p>
          <a:p>
            <a:r>
              <a:rPr lang="en-IN" dirty="0" smtClean="0"/>
              <a:t>4: Pre-processed Chest X- Ray Image</a:t>
            </a:r>
          </a:p>
          <a:p>
            <a:r>
              <a:rPr lang="en-IN" dirty="0" smtClean="0"/>
              <a:t>5: Applying inverting mask to the image &amp; area to be segmented</a:t>
            </a:r>
          </a:p>
          <a:p>
            <a:r>
              <a:rPr lang="en-IN" dirty="0" smtClean="0"/>
              <a:t>6: Applying segmentation to the image</a:t>
            </a:r>
          </a:p>
          <a:p>
            <a:pPr algn="ctr"/>
            <a:r>
              <a:rPr lang="en-IN" dirty="0" smtClean="0"/>
              <a:t> </a:t>
            </a:r>
            <a:endParaRPr lang="en-IN" dirty="0"/>
          </a:p>
        </p:txBody>
      </p:sp>
      <p:sp>
        <p:nvSpPr>
          <p:cNvPr id="14" name="TextBox 13"/>
          <p:cNvSpPr txBox="1"/>
          <p:nvPr/>
        </p:nvSpPr>
        <p:spPr>
          <a:xfrm>
            <a:off x="320511" y="6325386"/>
            <a:ext cx="5731497" cy="369332"/>
          </a:xfrm>
          <a:prstGeom prst="rect">
            <a:avLst/>
          </a:prstGeom>
          <a:noFill/>
        </p:spPr>
        <p:txBody>
          <a:bodyPr wrap="square" rtlCol="0">
            <a:spAutoFit/>
          </a:bodyPr>
          <a:lstStyle/>
          <a:p>
            <a:r>
              <a:rPr lang="en-IN" dirty="0" smtClean="0"/>
              <a:t>             4                              5                              6</a:t>
            </a:r>
            <a:endParaRPr lang="en-IN" dirty="0"/>
          </a:p>
        </p:txBody>
      </p:sp>
      <p:pic>
        <p:nvPicPr>
          <p:cNvPr id="15" name="Picture 14"/>
          <p:cNvPicPr>
            <a:picLocks noChangeAspect="1"/>
          </p:cNvPicPr>
          <p:nvPr/>
        </p:nvPicPr>
        <p:blipFill rotWithShape="1">
          <a:blip r:embed="rId5"/>
          <a:srcRect r="67255"/>
          <a:stretch/>
        </p:blipFill>
        <p:spPr>
          <a:xfrm>
            <a:off x="361910" y="4198858"/>
            <a:ext cx="1966511" cy="1836086"/>
          </a:xfrm>
          <a:prstGeom prst="rect">
            <a:avLst/>
          </a:prstGeom>
        </p:spPr>
      </p:pic>
      <p:sp>
        <p:nvSpPr>
          <p:cNvPr id="16" name="TextBox 15"/>
          <p:cNvSpPr txBox="1"/>
          <p:nvPr/>
        </p:nvSpPr>
        <p:spPr>
          <a:xfrm>
            <a:off x="361910" y="2894029"/>
            <a:ext cx="5690098" cy="369332"/>
          </a:xfrm>
          <a:prstGeom prst="rect">
            <a:avLst/>
          </a:prstGeom>
          <a:noFill/>
        </p:spPr>
        <p:txBody>
          <a:bodyPr wrap="square" rtlCol="0">
            <a:spAutoFit/>
          </a:bodyPr>
          <a:lstStyle/>
          <a:p>
            <a:r>
              <a:rPr lang="en-IN" dirty="0" smtClean="0"/>
              <a:t>               1                          2                              3</a:t>
            </a:r>
            <a:endParaRPr lang="en-IN" dirty="0"/>
          </a:p>
        </p:txBody>
      </p:sp>
    </p:spTree>
    <p:extLst>
      <p:ext uri="{BB962C8B-B14F-4D97-AF65-F5344CB8AC3E}">
        <p14:creationId xmlns:p14="http://schemas.microsoft.com/office/powerpoint/2010/main" val="3426675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157" y="2639505"/>
            <a:ext cx="11067068" cy="3046988"/>
          </a:xfrm>
          <a:prstGeom prst="rect">
            <a:avLst/>
          </a:prstGeom>
        </p:spPr>
        <p:txBody>
          <a:bodyPr wrap="square">
            <a:spAutoFit/>
          </a:bodyPr>
          <a:lstStyle/>
          <a:p>
            <a:pPr marL="342900" indent="-342900">
              <a:buFont typeface="Wingdings" panose="05000000000000000000" pitchFamily="2" charset="2"/>
              <a:buChar char="Ø"/>
            </a:pPr>
            <a:r>
              <a:rPr lang="en-US" sz="2400" dirty="0" smtClean="0"/>
              <a:t>The variations in the previous stage </a:t>
            </a:r>
            <a:r>
              <a:rPr lang="en-US" sz="2400" dirty="0"/>
              <a:t>will allow us to assess the importance of the segmentation stage, by giving </a:t>
            </a:r>
            <a:r>
              <a:rPr lang="en-US" sz="2400" dirty="0" smtClean="0"/>
              <a:t>the model </a:t>
            </a:r>
            <a:r>
              <a:rPr lang="en-US" sz="2400" dirty="0"/>
              <a:t>full or partial information and </a:t>
            </a:r>
            <a:r>
              <a:rPr lang="en-US" sz="2400" dirty="0" smtClean="0"/>
              <a:t>analyzing </a:t>
            </a:r>
            <a:r>
              <a:rPr lang="en-US" sz="2400" dirty="0"/>
              <a:t>which part of the images contributes to </a:t>
            </a:r>
            <a:r>
              <a:rPr lang="en-US" sz="2400" dirty="0" smtClean="0"/>
              <a:t>the prediction</a:t>
            </a:r>
            <a:r>
              <a:rPr lang="en-US" sz="2400" dirty="0"/>
              <a:t>. </a:t>
            </a:r>
            <a:endParaRPr lang="en-US" sz="2400" dirty="0" smtClean="0"/>
          </a:p>
          <a:p>
            <a:endParaRPr lang="en-US" sz="2400" dirty="0" smtClean="0"/>
          </a:p>
          <a:p>
            <a:pPr marL="342900" indent="-342900">
              <a:buFont typeface="Wingdings" panose="05000000000000000000" pitchFamily="2" charset="2"/>
              <a:buChar char="Ø"/>
            </a:pPr>
            <a:r>
              <a:rPr lang="en-US" sz="2400" dirty="0" smtClean="0"/>
              <a:t>Thus</a:t>
            </a:r>
            <a:r>
              <a:rPr lang="en-US" sz="2400" dirty="0"/>
              <a:t>, we will get the output from the model as </a:t>
            </a:r>
            <a:r>
              <a:rPr lang="en-US" sz="2400" dirty="0" smtClean="0"/>
              <a:t>Covid-19 positive </a:t>
            </a:r>
            <a:r>
              <a:rPr lang="en-US" sz="2400" dirty="0"/>
              <a:t>or negative </a:t>
            </a:r>
            <a:r>
              <a:rPr lang="en-US" sz="2400" dirty="0" smtClean="0"/>
              <a:t>label.</a:t>
            </a:r>
          </a:p>
          <a:p>
            <a:pPr marL="342900" indent="-342900">
              <a:buFont typeface="Wingdings" panose="05000000000000000000" pitchFamily="2" charset="2"/>
              <a:buChar char="Ø"/>
            </a:pPr>
            <a:endParaRPr lang="en-US" sz="2400" dirty="0" smtClean="0"/>
          </a:p>
          <a:p>
            <a:pPr marL="342900" indent="-342900">
              <a:buFont typeface="Wingdings" panose="05000000000000000000" pitchFamily="2" charset="2"/>
              <a:buChar char="Ø"/>
            </a:pPr>
            <a:r>
              <a:rPr lang="en-US" sz="2400" dirty="0" smtClean="0"/>
              <a:t>Further, a </a:t>
            </a:r>
            <a:r>
              <a:rPr lang="en-US" sz="2400" dirty="0"/>
              <a:t>website based API will be used where the users can upload the images and thus the model </a:t>
            </a:r>
            <a:r>
              <a:rPr lang="en-US" sz="2400" dirty="0" smtClean="0"/>
              <a:t>will predict </a:t>
            </a:r>
            <a:r>
              <a:rPr lang="en-US" sz="2400" dirty="0"/>
              <a:t>the outcome as positive or negative and show the result</a:t>
            </a:r>
            <a:r>
              <a:rPr lang="en-US" dirty="0"/>
              <a:t>.</a:t>
            </a:r>
            <a:endParaRPr lang="en-IN" dirty="0"/>
          </a:p>
        </p:txBody>
      </p:sp>
      <p:sp>
        <p:nvSpPr>
          <p:cNvPr id="5" name="TextBox 4"/>
          <p:cNvSpPr txBox="1"/>
          <p:nvPr/>
        </p:nvSpPr>
        <p:spPr>
          <a:xfrm>
            <a:off x="688157" y="1470581"/>
            <a:ext cx="7871381" cy="461665"/>
          </a:xfrm>
          <a:prstGeom prst="rect">
            <a:avLst/>
          </a:prstGeom>
          <a:noFill/>
        </p:spPr>
        <p:txBody>
          <a:bodyPr wrap="square" rtlCol="0">
            <a:spAutoFit/>
          </a:bodyPr>
          <a:lstStyle/>
          <a:p>
            <a:r>
              <a:rPr lang="en-IN" sz="2400" dirty="0" smtClean="0">
                <a:solidFill>
                  <a:schemeClr val="accent1"/>
                </a:solidFill>
                <a:ea typeface="Microsoft Himalaya" panose="01010100010101010101" pitchFamily="2" charset="0"/>
                <a:cs typeface="Microsoft Himalaya" panose="01010100010101010101" pitchFamily="2" charset="0"/>
              </a:rPr>
              <a:t>3. Final </a:t>
            </a:r>
            <a:r>
              <a:rPr lang="en-IN" sz="2400" dirty="0">
                <a:solidFill>
                  <a:schemeClr val="accent1"/>
                </a:solidFill>
                <a:ea typeface="Microsoft Himalaya" panose="01010100010101010101" pitchFamily="2" charset="0"/>
                <a:cs typeface="Microsoft Himalaya" panose="01010100010101010101" pitchFamily="2" charset="0"/>
              </a:rPr>
              <a:t>classification</a:t>
            </a:r>
            <a:endParaRPr lang="en-IN" sz="2400" dirty="0">
              <a:solidFill>
                <a:schemeClr val="accent1"/>
              </a:solidFill>
            </a:endParaRPr>
          </a:p>
        </p:txBody>
      </p:sp>
    </p:spTree>
    <p:extLst>
      <p:ext uri="{BB962C8B-B14F-4D97-AF65-F5344CB8AC3E}">
        <p14:creationId xmlns:p14="http://schemas.microsoft.com/office/powerpoint/2010/main" val="25349353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icrosoft Himalaya" pitchFamily="2" charset="0"/>
                <a:ea typeface="Microsoft Himalaya" pitchFamily="2" charset="0"/>
                <a:cs typeface="Microsoft Himalaya" pitchFamily="2" charset="0"/>
              </a:rPr>
              <a:t>EXPERIMENTAL RESULT</a:t>
            </a:r>
            <a:endParaRPr lang="en-US" dirty="0">
              <a:latin typeface="Microsoft Himalaya" pitchFamily="2" charset="0"/>
              <a:ea typeface="Microsoft Himalaya" pitchFamily="2" charset="0"/>
              <a:cs typeface="Microsoft Himalaya" pitchFamily="2" charset="0"/>
            </a:endParaRPr>
          </a:p>
        </p:txBody>
      </p:sp>
      <p:sp>
        <p:nvSpPr>
          <p:cNvPr id="3" name="Content Placeholder 2"/>
          <p:cNvSpPr>
            <a:spLocks noGrp="1"/>
          </p:cNvSpPr>
          <p:nvPr>
            <p:ph idx="1"/>
          </p:nvPr>
        </p:nvSpPr>
        <p:spPr/>
        <p:txBody>
          <a:bodyPr/>
          <a:lstStyle/>
          <a:p>
            <a:r>
              <a:rPr lang="en-US" dirty="0" smtClean="0"/>
              <a:t>In this section,</a:t>
            </a:r>
          </a:p>
          <a:p>
            <a:pPr>
              <a:buFont typeface="Arial" pitchFamily="34" charset="0"/>
              <a:buChar char="•"/>
            </a:pPr>
            <a:r>
              <a:rPr lang="en-US" dirty="0" smtClean="0"/>
              <a:t> we first detailed the architecture of the proposed model. </a:t>
            </a:r>
          </a:p>
          <a:p>
            <a:pPr>
              <a:buFont typeface="Arial" pitchFamily="34" charset="0"/>
              <a:buChar char="•"/>
            </a:pPr>
            <a:r>
              <a:rPr lang="en-US" dirty="0" smtClean="0"/>
              <a:t>Next, we present experimental results of our method based on transfer learning technique for the </a:t>
            </a:r>
            <a:r>
              <a:rPr lang="en-US" dirty="0" err="1" smtClean="0"/>
              <a:t>Covid</a:t>
            </a:r>
            <a:r>
              <a:rPr lang="en-US" dirty="0" smtClean="0"/>
              <a:t> -19 classification task dataset.</a:t>
            </a:r>
          </a:p>
          <a:p>
            <a:pPr>
              <a:buFont typeface="Arial" pitchFamily="34" charset="0"/>
              <a:buChar char="•"/>
            </a:pPr>
            <a:r>
              <a:rPr lang="en-US" dirty="0" smtClean="0"/>
              <a:t> Finally, we discuss the effect of one of the hyper parameters of a deep neural network in our model.</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icrosoft Himalaya" pitchFamily="2" charset="0"/>
                <a:ea typeface="Microsoft Himalaya" pitchFamily="2" charset="0"/>
                <a:cs typeface="Microsoft Himalaya" pitchFamily="2" charset="0"/>
              </a:rPr>
              <a:t>Classified image converted into segmented form </a:t>
            </a:r>
            <a:endParaRPr lang="en-US" dirty="0">
              <a:latin typeface="Microsoft Himalaya" pitchFamily="2" charset="0"/>
              <a:ea typeface="Microsoft Himalaya" pitchFamily="2" charset="0"/>
              <a:cs typeface="Microsoft Himalaya" pitchFamily="2" charset="0"/>
            </a:endParaRPr>
          </a:p>
        </p:txBody>
      </p:sp>
      <p:pic>
        <p:nvPicPr>
          <p:cNvPr id="5" name="Content Placeholder 4" descr="x RY IAMGE.jpg"/>
          <p:cNvPicPr>
            <a:picLocks noGrp="1" noChangeAspect="1"/>
          </p:cNvPicPr>
          <p:nvPr>
            <p:ph sz="half" idx="1"/>
          </p:nvPr>
        </p:nvPicPr>
        <p:blipFill>
          <a:blip r:embed="rId2"/>
          <a:stretch>
            <a:fillRect/>
          </a:stretch>
        </p:blipFill>
        <p:spPr>
          <a:xfrm>
            <a:off x="1920081" y="2844800"/>
            <a:ext cx="2962275" cy="2905125"/>
          </a:xfrm>
        </p:spPr>
      </p:pic>
      <p:pic>
        <p:nvPicPr>
          <p:cNvPr id="10" name="Content Placeholder 9" descr="classifed .jpg"/>
          <p:cNvPicPr>
            <a:picLocks noGrp="1" noChangeAspect="1"/>
          </p:cNvPicPr>
          <p:nvPr>
            <p:ph sz="half" idx="2"/>
          </p:nvPr>
        </p:nvPicPr>
        <p:blipFill>
          <a:blip r:embed="rId3"/>
          <a:stretch>
            <a:fillRect/>
          </a:stretch>
        </p:blipFill>
        <p:spPr>
          <a:xfrm>
            <a:off x="6613077" y="2693020"/>
            <a:ext cx="3295650" cy="3058422"/>
          </a:xfrm>
        </p:spPr>
      </p:pic>
      <p:sp>
        <p:nvSpPr>
          <p:cNvPr id="13" name="Right Arrow 12"/>
          <p:cNvSpPr/>
          <p:nvPr/>
        </p:nvSpPr>
        <p:spPr>
          <a:xfrm>
            <a:off x="5181600" y="4121426"/>
            <a:ext cx="1351722" cy="371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icrosoft Himalaya" pitchFamily="2" charset="0"/>
                <a:ea typeface="Microsoft Himalaya" pitchFamily="2" charset="0"/>
                <a:cs typeface="Microsoft Himalaya" pitchFamily="2" charset="0"/>
              </a:rPr>
              <a:t>Experimental result obtained</a:t>
            </a:r>
            <a:endParaRPr lang="en-US" dirty="0">
              <a:latin typeface="Microsoft Himalaya" pitchFamily="2" charset="0"/>
              <a:ea typeface="Microsoft Himalaya" pitchFamily="2" charset="0"/>
              <a:cs typeface="Microsoft Himalaya" pitchFamily="2" charset="0"/>
            </a:endParaRPr>
          </a:p>
        </p:txBody>
      </p:sp>
      <p:pic>
        <p:nvPicPr>
          <p:cNvPr id="4" name="Content Placeholder 3" descr="result onvnjv.jpg"/>
          <p:cNvPicPr>
            <a:picLocks noGrp="1" noChangeAspect="1"/>
          </p:cNvPicPr>
          <p:nvPr>
            <p:ph idx="1"/>
          </p:nvPr>
        </p:nvPicPr>
        <p:blipFill>
          <a:blip r:embed="rId2"/>
          <a:stretch>
            <a:fillRect/>
          </a:stretch>
        </p:blipFill>
        <p:spPr>
          <a:xfrm>
            <a:off x="927652" y="1590262"/>
            <a:ext cx="10455965" cy="4718464"/>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icrosoft Himalaya" panose="01010100010101010101" pitchFamily="2" charset="0"/>
                <a:ea typeface="Microsoft Himalaya" panose="01010100010101010101" pitchFamily="2" charset="0"/>
                <a:cs typeface="Microsoft Himalaya" panose="01010100010101010101" pitchFamily="2" charset="0"/>
              </a:rPr>
              <a:t>Conclusion</a:t>
            </a:r>
            <a:endParaRPr lang="en-IN"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4" name="Content Placeholder 3"/>
          <p:cNvSpPr>
            <a:spLocks noGrp="1"/>
          </p:cNvSpPr>
          <p:nvPr>
            <p:ph idx="1"/>
          </p:nvPr>
        </p:nvSpPr>
        <p:spPr>
          <a:xfrm>
            <a:off x="820132" y="2837469"/>
            <a:ext cx="10624008" cy="4572000"/>
          </a:xfrm>
        </p:spPr>
        <p:txBody>
          <a:bodyPr>
            <a:normAutofit/>
          </a:bodyPr>
          <a:lstStyle/>
          <a:p>
            <a:pPr marL="457200" indent="-457200" algn="just">
              <a:buFont typeface="+mj-lt"/>
              <a:buAutoNum type="arabicPeriod"/>
            </a:pPr>
            <a:r>
              <a:rPr lang="en-US" sz="2400" dirty="0"/>
              <a:t>COVID-19 global pandemic affects health care and lifestyle worldwide, and its early detection </a:t>
            </a:r>
            <a:r>
              <a:rPr lang="en-US" sz="2400" dirty="0" smtClean="0"/>
              <a:t>is critical </a:t>
            </a:r>
            <a:r>
              <a:rPr lang="en-US" sz="2400" dirty="0"/>
              <a:t>to control cases’ spreading and mortality. </a:t>
            </a:r>
            <a:endParaRPr lang="en-US" sz="2400" dirty="0" smtClean="0"/>
          </a:p>
          <a:p>
            <a:pPr marL="457200" indent="-457200" algn="just">
              <a:buFont typeface="+mj-lt"/>
              <a:buAutoNum type="arabicPeriod"/>
            </a:pPr>
            <a:r>
              <a:rPr lang="en-US" sz="2400" dirty="0" smtClean="0"/>
              <a:t>The </a:t>
            </a:r>
            <a:r>
              <a:rPr lang="en-US" sz="2400" dirty="0"/>
              <a:t>standard method for detection </a:t>
            </a:r>
            <a:r>
              <a:rPr lang="en-US" sz="2400" dirty="0" smtClean="0"/>
              <a:t>and diagnosis </a:t>
            </a:r>
            <a:r>
              <a:rPr lang="en-US" sz="2400" dirty="0"/>
              <a:t>of COVID-19 is the reverse-transcription polymerase chain reaction (RT-PCR) test </a:t>
            </a:r>
            <a:r>
              <a:rPr lang="en-US" sz="2400" dirty="0" smtClean="0"/>
              <a:t>after collection </a:t>
            </a:r>
            <a:r>
              <a:rPr lang="en-US" sz="2400" dirty="0"/>
              <a:t>of proper respiratory tract specimen, which is time-consuming and in many cases </a:t>
            </a:r>
            <a:r>
              <a:rPr lang="en-US" sz="2400" dirty="0" smtClean="0"/>
              <a:t>not affordable </a:t>
            </a:r>
            <a:r>
              <a:rPr lang="en-US" sz="2400" dirty="0"/>
              <a:t>thus the development of new low-cost rapid tests of diagnostic tools to </a:t>
            </a:r>
            <a:r>
              <a:rPr lang="en-US" sz="2400" dirty="0" smtClean="0"/>
              <a:t>support clinical </a:t>
            </a:r>
            <a:r>
              <a:rPr lang="en-US" sz="2400" dirty="0"/>
              <a:t>assessment is needed</a:t>
            </a:r>
            <a:r>
              <a:rPr lang="en-US" dirty="0" smtClean="0"/>
              <a:t>.</a:t>
            </a:r>
          </a:p>
        </p:txBody>
      </p:sp>
    </p:spTree>
    <p:extLst>
      <p:ext uri="{BB962C8B-B14F-4D97-AF65-F5344CB8AC3E}">
        <p14:creationId xmlns:p14="http://schemas.microsoft.com/office/powerpoint/2010/main" val="17075864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44717" y="937967"/>
            <a:ext cx="10473180" cy="4906652"/>
          </a:xfrm>
        </p:spPr>
        <p:txBody>
          <a:bodyPr>
            <a:normAutofit/>
          </a:bodyPr>
          <a:lstStyle/>
          <a:p>
            <a:pPr marL="457200" indent="-457200" algn="just">
              <a:buFont typeface="+mj-lt"/>
              <a:buAutoNum type="arabicPeriod" startAt="3"/>
            </a:pPr>
            <a:r>
              <a:rPr lang="en-US" sz="2400" dirty="0"/>
              <a:t>Combining Chest imaging with deep learning models provides an accurate and efficient method to detect, quantify, and track the evolution of the COVID-19 disease. Studies have revealed a positive outcome distinguishing COVID-19 patients from other pneumonia and negative cases. </a:t>
            </a:r>
            <a:endParaRPr lang="en-US" sz="2400" dirty="0" smtClean="0"/>
          </a:p>
          <a:p>
            <a:pPr marL="457200" indent="-457200" algn="just">
              <a:buFont typeface="+mj-lt"/>
              <a:buAutoNum type="arabicPeriod" startAt="3"/>
            </a:pPr>
            <a:r>
              <a:rPr lang="en-US" sz="2400" dirty="0" smtClean="0"/>
              <a:t>The </a:t>
            </a:r>
            <a:r>
              <a:rPr lang="en-US" sz="2400" dirty="0"/>
              <a:t>method used is easy to implement by clinicians for mass screening of the patients. It will yield a faster rate as compared to the currently used RT-PCR method. </a:t>
            </a:r>
            <a:endParaRPr lang="en-US" sz="2400" dirty="0" smtClean="0"/>
          </a:p>
          <a:p>
            <a:pPr marL="457200" indent="-457200" algn="just">
              <a:buFont typeface="+mj-lt"/>
              <a:buAutoNum type="arabicPeriod" startAt="3"/>
            </a:pPr>
            <a:r>
              <a:rPr lang="en-US" sz="2400" dirty="0" smtClean="0"/>
              <a:t>CT </a:t>
            </a:r>
            <a:r>
              <a:rPr lang="en-US" sz="2400" dirty="0"/>
              <a:t>scan has shown better performances detecting the positive cases using the same CNN models. This imaging technique offers better contrast and creates detailed quality images over other methods, which helps the models to extract pertinent information from the </a:t>
            </a:r>
            <a:r>
              <a:rPr lang="en-US" sz="2400" dirty="0" smtClean="0"/>
              <a:t>images. </a:t>
            </a:r>
          </a:p>
          <a:p>
            <a:pPr marL="457200" indent="-457200" algn="just">
              <a:buFont typeface="+mj-lt"/>
              <a:buAutoNum type="arabicPeriod" startAt="3"/>
            </a:pPr>
            <a:r>
              <a:rPr lang="en-US" sz="2400" dirty="0" smtClean="0"/>
              <a:t>Thus </a:t>
            </a:r>
            <a:r>
              <a:rPr lang="en-US" sz="2400" dirty="0"/>
              <a:t>the findings encourage more chest imaging diagnosis for </a:t>
            </a:r>
            <a:r>
              <a:rPr lang="en-US" sz="2400" dirty="0" smtClean="0"/>
              <a:t>COVID-19.</a:t>
            </a:r>
            <a:endParaRPr lang="en-IN" sz="2400" dirty="0"/>
          </a:p>
          <a:p>
            <a:endParaRPr lang="en-IN" dirty="0"/>
          </a:p>
        </p:txBody>
      </p:sp>
    </p:spTree>
    <p:extLst>
      <p:ext uri="{BB962C8B-B14F-4D97-AF65-F5344CB8AC3E}">
        <p14:creationId xmlns:p14="http://schemas.microsoft.com/office/powerpoint/2010/main" val="35919846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icrosoft Himalaya" pitchFamily="2" charset="0"/>
                <a:ea typeface="Microsoft Himalaya" pitchFamily="2" charset="0"/>
                <a:cs typeface="Microsoft Himalaya" pitchFamily="2" charset="0"/>
              </a:rPr>
              <a:t>REFERENCES</a:t>
            </a:r>
            <a:endParaRPr lang="en-US" dirty="0">
              <a:latin typeface="Microsoft Himalaya" pitchFamily="2" charset="0"/>
              <a:ea typeface="Microsoft Himalaya" pitchFamily="2" charset="0"/>
              <a:cs typeface="Microsoft Himalaya" pitchFamily="2" charset="0"/>
            </a:endParaRPr>
          </a:p>
        </p:txBody>
      </p:sp>
      <p:sp>
        <p:nvSpPr>
          <p:cNvPr id="3" name="Content Placeholder 2"/>
          <p:cNvSpPr>
            <a:spLocks noGrp="1"/>
          </p:cNvSpPr>
          <p:nvPr>
            <p:ph idx="1"/>
          </p:nvPr>
        </p:nvSpPr>
        <p:spPr/>
        <p:txBody>
          <a:bodyPr/>
          <a:lstStyle/>
          <a:p>
            <a:pPr>
              <a:buFont typeface="Arial" pitchFamily="34" charset="0"/>
              <a:buChar char="•"/>
            </a:pPr>
            <a:r>
              <a:rPr lang="en-US" dirty="0" smtClean="0"/>
              <a:t>[1] </a:t>
            </a:r>
            <a:r>
              <a:rPr lang="en-US" dirty="0" err="1" smtClean="0"/>
              <a:t>R.yama</a:t>
            </a:r>
            <a:r>
              <a:rPr lang="en-US" dirty="0" smtClean="0"/>
              <a:t> , M. </a:t>
            </a:r>
            <a:r>
              <a:rPr lang="en-US" dirty="0" err="1" smtClean="0"/>
              <a:t>Misho</a:t>
            </a:r>
            <a:r>
              <a:rPr lang="en-US" dirty="0" smtClean="0"/>
              <a:t> , R.K.G Do and K, </a:t>
            </a:r>
            <a:r>
              <a:rPr lang="en-US" dirty="0" err="1" smtClean="0"/>
              <a:t>Togashi</a:t>
            </a:r>
            <a:r>
              <a:rPr lang="en-US" dirty="0" smtClean="0"/>
              <a:t>, Convolution Neural Network : An Overview and Application in Radiology , Insight into Imaging, 2018, 611-62.</a:t>
            </a:r>
          </a:p>
          <a:p>
            <a:pPr>
              <a:buFont typeface="Arial" pitchFamily="34" charset="0"/>
              <a:buChar char="•"/>
            </a:pPr>
            <a:r>
              <a:rPr lang="en-US" dirty="0" smtClean="0"/>
              <a:t>[2] </a:t>
            </a:r>
            <a:r>
              <a:rPr lang="en-US" dirty="0" err="1" smtClean="0"/>
              <a:t>Convolutional</a:t>
            </a:r>
            <a:r>
              <a:rPr lang="en-US" dirty="0" smtClean="0"/>
              <a:t> neural networks: An overview and application in radiology, Online Available at [ Image Classification Using </a:t>
            </a:r>
            <a:r>
              <a:rPr lang="en-US" dirty="0" err="1" smtClean="0"/>
              <a:t>Convolutional</a:t>
            </a:r>
            <a:r>
              <a:rPr lang="en-US" dirty="0" smtClean="0"/>
              <a:t> Neural Networks (ijser.org)] ,Accessed on June 22, 2018]</a:t>
            </a:r>
          </a:p>
          <a:p>
            <a:pPr>
              <a:buFont typeface="Arial" pitchFamily="34" charset="0"/>
              <a:buChar char="•"/>
            </a:pPr>
            <a:r>
              <a:rPr lang="en-US" dirty="0" smtClean="0"/>
              <a:t>[3] C. Huang et al., “Clinical features of patients infected with 2019 novel </a:t>
            </a:r>
            <a:r>
              <a:rPr lang="en-US" dirty="0" err="1" smtClean="0"/>
              <a:t>coronavirus</a:t>
            </a:r>
            <a:r>
              <a:rPr lang="en-US" dirty="0" smtClean="0"/>
              <a:t> in Wuhan, China,” Lancet, vol. 395, no.12, pp. 344-365.</a:t>
            </a:r>
          </a:p>
          <a:p>
            <a:pPr>
              <a:buFont typeface="Arial" pitchFamily="34" charset="0"/>
              <a:buChar char="•"/>
            </a:pPr>
            <a:r>
              <a:rPr lang="en-US" dirty="0" smtClean="0"/>
              <a:t>[4] World Health Organization, “Pneumonia of unknown cause-China, Online Available at: [1D </a:t>
            </a:r>
            <a:r>
              <a:rPr lang="en-US" dirty="0" err="1" smtClean="0"/>
              <a:t>convolutional</a:t>
            </a:r>
            <a:r>
              <a:rPr lang="en-US" dirty="0" smtClean="0"/>
              <a:t> neural networks and applications: A survey - </a:t>
            </a:r>
            <a:r>
              <a:rPr lang="en-US" dirty="0" err="1" smtClean="0"/>
              <a:t>ScienceDirect</a:t>
            </a:r>
            <a:r>
              <a:rPr lang="en-US" dirty="0" smtClean="0"/>
              <a:t>”] , Accessed on 18 July 2022 </a:t>
            </a:r>
            <a:endParaRPr 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icrosoft Himalaya" pitchFamily="2" charset="0"/>
                <a:ea typeface="Microsoft Himalaya" pitchFamily="2" charset="0"/>
                <a:cs typeface="Microsoft Himalaya" pitchFamily="2" charset="0"/>
              </a:rPr>
              <a:t>REFERENCES</a:t>
            </a:r>
            <a:endParaRPr lang="en-US" dirty="0">
              <a:latin typeface="Microsoft Himalaya" pitchFamily="2" charset="0"/>
              <a:ea typeface="Microsoft Himalaya" pitchFamily="2" charset="0"/>
              <a:cs typeface="Microsoft Himalaya" pitchFamily="2" charset="0"/>
            </a:endParaRPr>
          </a:p>
        </p:txBody>
      </p:sp>
      <p:sp>
        <p:nvSpPr>
          <p:cNvPr id="3" name="Content Placeholder 2"/>
          <p:cNvSpPr>
            <a:spLocks noGrp="1"/>
          </p:cNvSpPr>
          <p:nvPr>
            <p:ph idx="1"/>
          </p:nvPr>
        </p:nvSpPr>
        <p:spPr/>
        <p:txBody>
          <a:bodyPr/>
          <a:lstStyle/>
          <a:p>
            <a:pPr>
              <a:buFont typeface="Arial" pitchFamily="34" charset="0"/>
              <a:buChar char="•"/>
            </a:pPr>
            <a:r>
              <a:rPr lang="en-US" dirty="0" smtClean="0"/>
              <a:t>[5] A. H. </a:t>
            </a:r>
            <a:r>
              <a:rPr lang="en-US" dirty="0" err="1" smtClean="0"/>
              <a:t>Shurrab</a:t>
            </a:r>
            <a:r>
              <a:rPr lang="en-US" dirty="0" smtClean="0"/>
              <a:t> and A. Y. A. </a:t>
            </a:r>
            <a:r>
              <a:rPr lang="en-US" dirty="0" err="1" smtClean="0"/>
              <a:t>Maghari</a:t>
            </a:r>
            <a:r>
              <a:rPr lang="en-US" dirty="0" smtClean="0"/>
              <a:t>, "Blood diseases detection using data mining techniques", 2017 8th International Conference on Information Technology (ICIT), pp. 625- 631</a:t>
            </a:r>
          </a:p>
          <a:p>
            <a:pPr>
              <a:buFont typeface="Arial" pitchFamily="34" charset="0"/>
              <a:buChar char="•"/>
            </a:pPr>
            <a:r>
              <a:rPr lang="en-US" dirty="0" smtClean="0"/>
              <a:t>[6] V. </a:t>
            </a:r>
            <a:r>
              <a:rPr lang="en-US" dirty="0" err="1" smtClean="0"/>
              <a:t>Gulshan</a:t>
            </a:r>
            <a:r>
              <a:rPr lang="en-US" dirty="0" smtClean="0"/>
              <a:t> et al., "Development and validation of a deep learning algorithm for detection of diabetic retinopathy in retinal </a:t>
            </a:r>
            <a:r>
              <a:rPr lang="en-US" dirty="0" err="1" smtClean="0"/>
              <a:t>fundus</a:t>
            </a:r>
            <a:r>
              <a:rPr lang="en-US" dirty="0" smtClean="0"/>
              <a:t> photographs", JAMA -J. Am. Med. Assoc., vol. 316, no. 22, pp. 402-410. </a:t>
            </a:r>
          </a:p>
          <a:p>
            <a:pPr>
              <a:buFont typeface="Arial" pitchFamily="34" charset="0"/>
              <a:buChar char="•"/>
            </a:pPr>
            <a:r>
              <a:rPr lang="en-US" dirty="0" smtClean="0"/>
              <a:t>[7] J. P. Cohen et al, Predicting COVID-19 Pneumonia Severity on Chest X-ray with Deep Learning, vol.14 no. 7, pp.34-36.</a:t>
            </a:r>
          </a:p>
          <a:p>
            <a:pPr>
              <a:buFont typeface="Arial" pitchFamily="34" charset="0"/>
              <a:buChar char="•"/>
            </a:pPr>
            <a:r>
              <a:rPr lang="en-US" dirty="0" smtClean="0"/>
              <a:t>[8] </a:t>
            </a:r>
            <a:r>
              <a:rPr lang="en-US" dirty="0" err="1" smtClean="0"/>
              <a:t>Simonyan</a:t>
            </a:r>
            <a:r>
              <a:rPr lang="en-US" dirty="0" smtClean="0"/>
              <a:t> K, </a:t>
            </a:r>
            <a:r>
              <a:rPr lang="en-US" dirty="0" err="1" smtClean="0"/>
              <a:t>Zisserman</a:t>
            </a:r>
            <a:r>
              <a:rPr lang="en-US" dirty="0" smtClean="0"/>
              <a:t> A (2015) Very deep </a:t>
            </a:r>
            <a:r>
              <a:rPr lang="en-US" dirty="0" err="1" smtClean="0"/>
              <a:t>convolutional</a:t>
            </a:r>
            <a:r>
              <a:rPr lang="en-US" dirty="0" smtClean="0"/>
              <a:t> networks for large-scale image recognition. </a:t>
            </a:r>
            <a:r>
              <a:rPr lang="en-US" dirty="0" err="1" smtClean="0"/>
              <a:t>ArXiv</a:t>
            </a:r>
            <a:r>
              <a:rPr lang="en-US" dirty="0" smtClean="0"/>
              <a:t>, Online Available at : [Very Deep </a:t>
            </a:r>
            <a:r>
              <a:rPr lang="en-US" dirty="0" err="1" smtClean="0"/>
              <a:t>Convolutional</a:t>
            </a:r>
            <a:r>
              <a:rPr lang="en-US" dirty="0" smtClean="0"/>
              <a:t> Networks for Large-Scale Image Recognition (arxiv.org)], [Accessed on :22 Jan 2018]</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sz="quarter" idx="4294967295"/>
          </p:nvPr>
        </p:nvPicPr>
        <p:blipFill rotWithShape="1">
          <a:blip r:embed="rId2"/>
          <a:stretch/>
        </p:blipFill>
        <p:spPr>
          <a:xfrm>
            <a:off x="7207463" y="4163489"/>
            <a:ext cx="2373312" cy="2387600"/>
          </a:xfrm>
          <a:prstGeom prst="rect">
            <a:avLst/>
          </a:prstGeom>
        </p:spPr>
      </p:pic>
      <p:pic>
        <p:nvPicPr>
          <p:cNvPr id="1026" name="Picture 2" descr="Medical Professional Doctor Nurse Doing Covid19 Stock Vector (Royalty Free)  1773479840"/>
          <p:cNvPicPr>
            <a:picLocks noGrp="1" noChangeAspect="1" noChangeArrowheads="1"/>
          </p:cNvPicPr>
          <p:nvPr>
            <p:ph sz="half" idx="4294967295"/>
          </p:nvPr>
        </p:nvPicPr>
        <p:blipFill rotWithShape="1">
          <a:blip r:embed="rId3">
            <a:extLst>
              <a:ext uri="{28A0092B-C50C-407E-A947-70E740481C1C}">
                <a14:useLocalDpi xmlns:a14="http://schemas.microsoft.com/office/drawing/2010/main" val="0"/>
              </a:ext>
            </a:extLst>
          </a:blip>
          <a:srcRect l="18524" r="17921" b="9702"/>
          <a:stretch/>
        </p:blipFill>
        <p:spPr bwMode="auto">
          <a:xfrm>
            <a:off x="2139885" y="4163489"/>
            <a:ext cx="2563813" cy="23876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type="body" idx="4294967295"/>
          </p:nvPr>
        </p:nvSpPr>
        <p:spPr>
          <a:xfrm>
            <a:off x="904368" y="1055688"/>
            <a:ext cx="10269537" cy="2611437"/>
          </a:xfrm>
        </p:spPr>
        <p:txBody>
          <a:bodyPr>
            <a:noAutofit/>
          </a:bodyPr>
          <a:lstStyle/>
          <a:p>
            <a:pPr marL="0" indent="0" algn="just">
              <a:buNone/>
            </a:pPr>
            <a:r>
              <a:rPr lang="en-US" sz="2400" dirty="0">
                <a:solidFill>
                  <a:schemeClr val="tx1"/>
                </a:solidFill>
                <a:ea typeface="Microsoft Himalaya" pitchFamily="2" charset="0"/>
                <a:cs typeface="Microsoft Himalaya" pitchFamily="2" charset="0"/>
              </a:rPr>
              <a:t>People suspected of having COVID-19 need to know quickly if they are infected, so they can receive appropriate treatment, self-isolate, and inform those with whom they have been in close contact</a:t>
            </a:r>
            <a:r>
              <a:rPr lang="en-US" sz="2400" dirty="0" smtClean="0">
                <a:solidFill>
                  <a:schemeClr val="tx1"/>
                </a:solidFill>
                <a:ea typeface="Microsoft Himalaya" pitchFamily="2" charset="0"/>
                <a:cs typeface="Microsoft Himalaya" pitchFamily="2" charset="0"/>
              </a:rPr>
              <a:t>.</a:t>
            </a:r>
          </a:p>
          <a:p>
            <a:pPr marL="342900" indent="-342900" algn="just">
              <a:buFont typeface="Wingdings" panose="05000000000000000000" pitchFamily="2" charset="2"/>
              <a:buChar char="Ø"/>
            </a:pPr>
            <a:r>
              <a:rPr lang="en-US" sz="2400" dirty="0" smtClean="0">
                <a:solidFill>
                  <a:schemeClr val="tx1"/>
                </a:solidFill>
                <a:ea typeface="Microsoft Himalaya" pitchFamily="2" charset="0"/>
                <a:cs typeface="Microsoft Himalaya" pitchFamily="2" charset="0"/>
              </a:rPr>
              <a:t>Currently, the formal diagnosis of COVID-19 requires a laboratory test (RT-PCR) on samples taken from the nose and throat. The RT-PCR test requires specialized equipment and takes at least 24 h to produce a result. </a:t>
            </a:r>
          </a:p>
          <a:p>
            <a:pPr marL="342900" indent="-342900" algn="just">
              <a:buFont typeface="Wingdings" panose="05000000000000000000" pitchFamily="2" charset="2"/>
              <a:buChar char="Ø"/>
            </a:pPr>
            <a:r>
              <a:rPr lang="en-US" sz="2400" dirty="0" smtClean="0">
                <a:solidFill>
                  <a:schemeClr val="tx1"/>
                </a:solidFill>
                <a:ea typeface="Microsoft Himalaya" pitchFamily="2" charset="0"/>
                <a:cs typeface="Microsoft Himalaya" pitchFamily="2" charset="0"/>
              </a:rPr>
              <a:t>Chest </a:t>
            </a:r>
            <a:r>
              <a:rPr lang="en-US" sz="2400" dirty="0">
                <a:solidFill>
                  <a:schemeClr val="tx1"/>
                </a:solidFill>
                <a:ea typeface="Microsoft Himalaya" pitchFamily="2" charset="0"/>
                <a:cs typeface="Microsoft Himalaya" pitchFamily="2" charset="0"/>
              </a:rPr>
              <a:t>imaging has demonstrated its valuable role in the development of this lung disease. </a:t>
            </a:r>
            <a:endParaRPr lang="en-IN" sz="2400" dirty="0">
              <a:solidFill>
                <a:schemeClr val="tx1"/>
              </a:solidFill>
              <a:latin typeface="Microsoft Himalaya" pitchFamily="2" charset="0"/>
              <a:ea typeface="Microsoft Himalaya" pitchFamily="2" charset="0"/>
              <a:cs typeface="Microsoft Himalaya" pitchFamily="2" charset="0"/>
            </a:endParaRPr>
          </a:p>
        </p:txBody>
      </p:sp>
      <p:sp>
        <p:nvSpPr>
          <p:cNvPr id="7" name="Title 6"/>
          <p:cNvSpPr>
            <a:spLocks noGrp="1"/>
          </p:cNvSpPr>
          <p:nvPr>
            <p:ph type="title" idx="4294967295"/>
          </p:nvPr>
        </p:nvSpPr>
        <p:spPr>
          <a:xfrm>
            <a:off x="940904" y="0"/>
            <a:ext cx="10412102" cy="1055688"/>
          </a:xfrm>
        </p:spPr>
        <p:txBody>
          <a:bodyPr>
            <a:noAutofit/>
          </a:bodyPr>
          <a:lstStyle/>
          <a:p>
            <a:r>
              <a:rPr lang="en-US" sz="3600" dirty="0" smtClean="0">
                <a:solidFill>
                  <a:schemeClr val="tx1"/>
                </a:solidFill>
                <a:latin typeface="Calibri" pitchFamily="34" charset="0"/>
                <a:ea typeface="Microsoft Himalaya" panose="01010100010101010101" pitchFamily="2" charset="0"/>
                <a:cs typeface="Calibri" pitchFamily="34" charset="0"/>
              </a:rPr>
              <a:t> </a:t>
            </a:r>
            <a:r>
              <a:rPr lang="en-US" sz="3600" dirty="0" err="1" smtClean="0">
                <a:solidFill>
                  <a:schemeClr val="tx1"/>
                </a:solidFill>
                <a:latin typeface="Microsoft Himalaya" pitchFamily="2" charset="0"/>
                <a:ea typeface="Microsoft Himalaya" pitchFamily="2" charset="0"/>
                <a:cs typeface="Microsoft Himalaya" pitchFamily="2" charset="0"/>
              </a:rPr>
              <a:t>rt-pcr</a:t>
            </a:r>
            <a:r>
              <a:rPr lang="en-US" sz="3600" dirty="0" smtClean="0">
                <a:solidFill>
                  <a:schemeClr val="tx1"/>
                </a:solidFill>
                <a:latin typeface="Microsoft Himalaya" pitchFamily="2" charset="0"/>
                <a:ea typeface="Microsoft Himalaya" pitchFamily="2" charset="0"/>
                <a:cs typeface="Microsoft Himalaya" pitchFamily="2" charset="0"/>
              </a:rPr>
              <a:t> vs </a:t>
            </a:r>
            <a:r>
              <a:rPr lang="en-US" sz="3600" dirty="0">
                <a:solidFill>
                  <a:schemeClr val="tx1"/>
                </a:solidFill>
                <a:latin typeface="Microsoft Himalaya" pitchFamily="2" charset="0"/>
                <a:ea typeface="Microsoft Himalaya" pitchFamily="2" charset="0"/>
                <a:cs typeface="Microsoft Himalaya" pitchFamily="2" charset="0"/>
              </a:rPr>
              <a:t>chest X-ray imaging for </a:t>
            </a:r>
            <a:r>
              <a:rPr lang="en-US" sz="3600" dirty="0" smtClean="0">
                <a:solidFill>
                  <a:schemeClr val="tx1"/>
                </a:solidFill>
                <a:latin typeface="Microsoft Himalaya" pitchFamily="2" charset="0"/>
                <a:ea typeface="Microsoft Himalaya" pitchFamily="2" charset="0"/>
                <a:cs typeface="Microsoft Himalaya" pitchFamily="2" charset="0"/>
              </a:rPr>
              <a:t>COVID-19 diagnosis</a:t>
            </a:r>
            <a:endParaRPr lang="en-IN" sz="3600" dirty="0">
              <a:solidFill>
                <a:schemeClr val="tx1"/>
              </a:solidFill>
              <a:latin typeface="Microsoft Himalaya" pitchFamily="2" charset="0"/>
              <a:ea typeface="Microsoft Himalaya" pitchFamily="2" charset="0"/>
              <a:cs typeface="Microsoft Himalaya" pitchFamily="2" charset="0"/>
            </a:endParaRPr>
          </a:p>
        </p:txBody>
      </p:sp>
    </p:spTree>
    <p:extLst>
      <p:ext uri="{BB962C8B-B14F-4D97-AF65-F5344CB8AC3E}">
        <p14:creationId xmlns:p14="http://schemas.microsoft.com/office/powerpoint/2010/main" val="20627647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octors And Nurses Fight Against Covid19 Stock Illustration - Download  Image Now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759" y="1702104"/>
            <a:ext cx="8657579" cy="47377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94000" y="548640"/>
            <a:ext cx="6167120" cy="830997"/>
          </a:xfrm>
          <a:prstGeom prst="rect">
            <a:avLst/>
          </a:prstGeom>
          <a:noFill/>
        </p:spPr>
        <p:txBody>
          <a:bodyPr wrap="square" rtlCol="0">
            <a:spAutoFit/>
          </a:bodyPr>
          <a:lstStyle/>
          <a:p>
            <a:pPr algn="ctr"/>
            <a:r>
              <a:rPr lang="en-IN" sz="4800" dirty="0" smtClean="0"/>
              <a:t>Thank you</a:t>
            </a:r>
            <a:endParaRPr lang="en-IN" sz="4800" dirty="0"/>
          </a:p>
        </p:txBody>
      </p:sp>
    </p:spTree>
    <p:extLst>
      <p:ext uri="{BB962C8B-B14F-4D97-AF65-F5344CB8AC3E}">
        <p14:creationId xmlns:p14="http://schemas.microsoft.com/office/powerpoint/2010/main" val="2810914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icrosoft Himalaya" pitchFamily="2" charset="0"/>
                <a:ea typeface="Microsoft Himalaya" pitchFamily="2" charset="0"/>
                <a:cs typeface="Microsoft Himalaya" pitchFamily="2" charset="0"/>
              </a:rPr>
              <a:t>Objective</a:t>
            </a:r>
            <a:endParaRPr lang="en-IN" dirty="0">
              <a:latin typeface="Microsoft Himalaya" pitchFamily="2" charset="0"/>
              <a:ea typeface="Microsoft Himalaya" pitchFamily="2" charset="0"/>
              <a:cs typeface="Microsoft Himalaya" pitchFamily="2" charset="0"/>
            </a:endParaRPr>
          </a:p>
        </p:txBody>
      </p:sp>
      <p:sp>
        <p:nvSpPr>
          <p:cNvPr id="3" name="Content Placeholder 2"/>
          <p:cNvSpPr>
            <a:spLocks noGrp="1"/>
          </p:cNvSpPr>
          <p:nvPr>
            <p:ph idx="1"/>
          </p:nvPr>
        </p:nvSpPr>
        <p:spPr>
          <a:xfrm>
            <a:off x="1154955" y="2603500"/>
            <a:ext cx="6511228" cy="3416300"/>
          </a:xfrm>
        </p:spPr>
        <p:txBody>
          <a:bodyPr/>
          <a:lstStyle/>
          <a:p>
            <a:pPr algn="just">
              <a:buFont typeface="Wingdings" panose="05000000000000000000" pitchFamily="2" charset="2"/>
              <a:buChar char="Ø"/>
            </a:pPr>
            <a:r>
              <a:rPr lang="en-US" sz="3200" dirty="0">
                <a:ea typeface="Microsoft Himalaya" pitchFamily="2" charset="0"/>
                <a:cs typeface="Microsoft Himalaya" pitchFamily="2" charset="0"/>
              </a:rPr>
              <a:t>To build </a:t>
            </a:r>
            <a:r>
              <a:rPr lang="en-US" sz="3200" dirty="0" smtClean="0">
                <a:ea typeface="Microsoft Himalaya" pitchFamily="2" charset="0"/>
                <a:cs typeface="Microsoft Himalaya" pitchFamily="2" charset="0"/>
              </a:rPr>
              <a:t>and </a:t>
            </a:r>
            <a:r>
              <a:rPr lang="en-US" sz="3200" dirty="0">
                <a:ea typeface="Microsoft Himalaya" pitchFamily="2" charset="0"/>
                <a:cs typeface="Microsoft Himalaya" pitchFamily="2" charset="0"/>
              </a:rPr>
              <a:t>design </a:t>
            </a:r>
            <a:r>
              <a:rPr lang="en-US" sz="3200" dirty="0" smtClean="0">
                <a:ea typeface="Microsoft Himalaya" pitchFamily="2" charset="0"/>
                <a:cs typeface="Microsoft Himalaya" pitchFamily="2" charset="0"/>
              </a:rPr>
              <a:t>a deep learning framework </a:t>
            </a:r>
            <a:r>
              <a:rPr lang="en-US" sz="3200" dirty="0">
                <a:ea typeface="Microsoft Himalaya" pitchFamily="2" charset="0"/>
                <a:cs typeface="Microsoft Himalaya" pitchFamily="2" charset="0"/>
              </a:rPr>
              <a:t>to process the chest X- Ray images </a:t>
            </a:r>
            <a:r>
              <a:rPr lang="en-US" sz="3200" dirty="0" smtClean="0">
                <a:ea typeface="Microsoft Himalaya" pitchFamily="2" charset="0"/>
                <a:cs typeface="Microsoft Himalaya" pitchFamily="2" charset="0"/>
              </a:rPr>
              <a:t>and thus diagnose </a:t>
            </a:r>
            <a:r>
              <a:rPr lang="en-US" sz="3200" dirty="0">
                <a:ea typeface="Microsoft Himalaya" pitchFamily="2" charset="0"/>
                <a:cs typeface="Microsoft Himalaya" pitchFamily="2" charset="0"/>
              </a:rPr>
              <a:t>them as positive or negative for COVID-19</a:t>
            </a:r>
            <a:r>
              <a:rPr lang="en-US" dirty="0"/>
              <a:t>.</a:t>
            </a:r>
            <a:endParaRPr lang="en-IN" dirty="0"/>
          </a:p>
        </p:txBody>
      </p:sp>
      <p:pic>
        <p:nvPicPr>
          <p:cNvPr id="5" name="Picture 4"/>
          <p:cNvPicPr>
            <a:picLocks noChangeAspect="1"/>
          </p:cNvPicPr>
          <p:nvPr/>
        </p:nvPicPr>
        <p:blipFill>
          <a:blip r:embed="rId2"/>
          <a:stretch>
            <a:fillRect/>
          </a:stretch>
        </p:blipFill>
        <p:spPr>
          <a:xfrm>
            <a:off x="8349062" y="2864710"/>
            <a:ext cx="3134609" cy="2893879"/>
          </a:xfrm>
          <a:prstGeom prst="rect">
            <a:avLst/>
          </a:prstGeom>
        </p:spPr>
      </p:pic>
    </p:spTree>
    <p:extLst>
      <p:ext uri="{BB962C8B-B14F-4D97-AF65-F5344CB8AC3E}">
        <p14:creationId xmlns:p14="http://schemas.microsoft.com/office/powerpoint/2010/main" val="3355901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icrosoft Himalaya" pitchFamily="2" charset="0"/>
                <a:ea typeface="Microsoft Himalaya" pitchFamily="2" charset="0"/>
                <a:cs typeface="Microsoft Himalaya" pitchFamily="2" charset="0"/>
              </a:rPr>
              <a:t>LITERATURE REVIEW</a:t>
            </a:r>
            <a:endParaRPr lang="en-US" dirty="0">
              <a:latin typeface="Microsoft Himalaya" pitchFamily="2" charset="0"/>
              <a:ea typeface="Microsoft Himalaya" pitchFamily="2" charset="0"/>
              <a:cs typeface="Microsoft Himalaya" pitchFamily="2" charset="0"/>
            </a:endParaRPr>
          </a:p>
        </p:txBody>
      </p:sp>
      <p:sp>
        <p:nvSpPr>
          <p:cNvPr id="3" name="Content Placeholder 2"/>
          <p:cNvSpPr>
            <a:spLocks noGrp="1"/>
          </p:cNvSpPr>
          <p:nvPr>
            <p:ph idx="1"/>
          </p:nvPr>
        </p:nvSpPr>
        <p:spPr/>
        <p:txBody>
          <a:bodyPr/>
          <a:lstStyle/>
          <a:p>
            <a:r>
              <a:rPr lang="en-US" dirty="0" smtClean="0"/>
              <a:t>This section gives an insight from various studies that have been conducted by different researchers, and it explains the terms used with reference to the CNN model we have used for Covid-19 detection and classification. The chapter also aims to portray the present status as well as the history of the problem.</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icrosoft Himalaya" pitchFamily="2" charset="0"/>
                <a:ea typeface="Microsoft Himalaya" pitchFamily="2" charset="0"/>
                <a:cs typeface="Microsoft Himalaya" pitchFamily="2" charset="0"/>
              </a:rPr>
              <a:t>LITERATURE REVIEW</a:t>
            </a:r>
            <a:endParaRPr lang="en-US" dirty="0">
              <a:latin typeface="Microsoft Himalaya" pitchFamily="2" charset="0"/>
              <a:ea typeface="Microsoft Himalaya" pitchFamily="2" charset="0"/>
              <a:cs typeface="Microsoft Himalaya" pitchFamily="2" charset="0"/>
            </a:endParaRPr>
          </a:p>
        </p:txBody>
      </p:sp>
      <p:sp>
        <p:nvSpPr>
          <p:cNvPr id="3" name="Content Placeholder 2"/>
          <p:cNvSpPr>
            <a:spLocks noGrp="1"/>
          </p:cNvSpPr>
          <p:nvPr>
            <p:ph idx="1"/>
          </p:nvPr>
        </p:nvSpPr>
        <p:spPr/>
        <p:txBody>
          <a:bodyPr/>
          <a:lstStyle/>
          <a:p>
            <a:r>
              <a:rPr lang="en-US" dirty="0" smtClean="0"/>
              <a:t>Artificial Intelligence and Data Science have always excelled in every field beyond expectations and served every purpose beyond exceptional results. So it has now been considered to use it in the field of clinical uses also. We already have significant development in brain tumors, and other heart diseases fields’ prediction area. Therefore, our project highlights the concept of using the artificial intelligence for predicting the Covid-19 patients.</a:t>
            </a:r>
          </a:p>
          <a:p>
            <a:r>
              <a:rPr lang="en-US" dirty="0" smtClean="0"/>
              <a:t>Therefore, we have tried to minimize it as much as possible as our dataset is comparatively huge to train a model very well. The model accuracy portrays that the model is not ill-fitted [2].</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icrosoft Himalaya" pitchFamily="2" charset="0"/>
                <a:ea typeface="Microsoft Himalaya" pitchFamily="2" charset="0"/>
                <a:cs typeface="Microsoft Himalaya" pitchFamily="2" charset="0"/>
              </a:rPr>
              <a:t>LITERATURE REVIEW</a:t>
            </a:r>
            <a:endParaRPr lang="en-US" dirty="0">
              <a:latin typeface="Microsoft Himalaya" pitchFamily="2" charset="0"/>
              <a:ea typeface="Microsoft Himalaya" pitchFamily="2" charset="0"/>
              <a:cs typeface="Microsoft Himalaya" pitchFamily="2" charset="0"/>
            </a:endParaRPr>
          </a:p>
        </p:txBody>
      </p:sp>
      <p:sp>
        <p:nvSpPr>
          <p:cNvPr id="3" name="Content Placeholder 2"/>
          <p:cNvSpPr>
            <a:spLocks noGrp="1"/>
          </p:cNvSpPr>
          <p:nvPr>
            <p:ph idx="1"/>
          </p:nvPr>
        </p:nvSpPr>
        <p:spPr/>
        <p:txBody>
          <a:bodyPr/>
          <a:lstStyle/>
          <a:p>
            <a:r>
              <a:rPr lang="en-US" dirty="0" smtClean="0"/>
              <a:t> The model has been successful to learn spatial and other features of the images by using the concept of back-propagation. We have done evacuated effort to exempt something extraordinary. If we dig deeper into the matter and become a little more specific, we then tested the performance of the model in every possible severe conditions and we have also tested that how well the model can perform the process of transform learning for our CNN model to perform well. Finally, we merged the two datasets and performed 10- fold cross validation to investigate the effect of the size of available data in accuracy, precision and recall. </a:t>
            </a:r>
          </a:p>
          <a:p>
            <a:r>
              <a:rPr lang="en-US" dirty="0" smtClean="0"/>
              <a:t>. We have done intense pre-processing of the image before that so that our model performance would be high enough[3].</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icrosoft Himalaya" pitchFamily="2" charset="0"/>
                <a:ea typeface="Microsoft Himalaya" pitchFamily="2" charset="0"/>
                <a:cs typeface="Microsoft Himalaya" pitchFamily="2" charset="0"/>
              </a:rPr>
              <a:t>LITERATURE REVIEW</a:t>
            </a:r>
            <a:endParaRPr lang="en-US" dirty="0">
              <a:latin typeface="Microsoft Himalaya" pitchFamily="2" charset="0"/>
              <a:ea typeface="Microsoft Himalaya" pitchFamily="2" charset="0"/>
              <a:cs typeface="Microsoft Himalaya" pitchFamily="2" charset="0"/>
            </a:endParaRPr>
          </a:p>
        </p:txBody>
      </p:sp>
      <p:sp>
        <p:nvSpPr>
          <p:cNvPr id="3" name="Content Placeholder 2"/>
          <p:cNvSpPr>
            <a:spLocks noGrp="1"/>
          </p:cNvSpPr>
          <p:nvPr>
            <p:ph idx="1"/>
          </p:nvPr>
        </p:nvSpPr>
        <p:spPr/>
        <p:txBody>
          <a:bodyPr>
            <a:normAutofit/>
          </a:bodyPr>
          <a:lstStyle/>
          <a:p>
            <a:r>
              <a:rPr lang="en-US" dirty="0" smtClean="0"/>
              <a:t>Convolution </a:t>
            </a:r>
            <a:r>
              <a:rPr lang="en-US" dirty="0" smtClean="0"/>
              <a:t>Neural Network have always been dominant in all image related prediction tasks as it learns the features of the images thoroughly and efficiently. So, it is used extensively in the field of Computer vision, where the artificial agent is made to perceive the information form the real world same as the human eye and brain does. The CNN architecture consist of various layer which we say the first layer is the convolution layer, then the pooling layer, the biases and other various building block chains. CNN has wide variety of application in the radiology field, which involves in studying the light emergence from the organs of the body. </a:t>
            </a:r>
          </a:p>
          <a:p>
            <a:r>
              <a:rPr lang="en-US" dirty="0" smtClean="0"/>
              <a:t>  So we have tried to give the numerical quantity of the dataset as well as the information value related to it as high as possible which in result allows our model to get an accuracy of about 99% which is very high enough to counter any such other test related to </a:t>
            </a:r>
            <a:r>
              <a:rPr lang="en-US" dirty="0" smtClean="0"/>
              <a:t>it [</a:t>
            </a:r>
            <a:r>
              <a:rPr lang="en-US" dirty="0" smtClean="0"/>
              <a:t>4].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icrosoft Himalaya" pitchFamily="2" charset="0"/>
                <a:ea typeface="Microsoft Himalaya" pitchFamily="2" charset="0"/>
                <a:cs typeface="Microsoft Himalaya" pitchFamily="2" charset="0"/>
              </a:rPr>
              <a:t>LITERATURE REVIEW</a:t>
            </a:r>
            <a:endParaRPr lang="en-US" dirty="0">
              <a:latin typeface="Microsoft Himalaya" pitchFamily="2" charset="0"/>
              <a:ea typeface="Microsoft Himalaya" pitchFamily="2" charset="0"/>
              <a:cs typeface="Microsoft Himalaya" pitchFamily="2" charset="0"/>
            </a:endParaRPr>
          </a:p>
        </p:txBody>
      </p:sp>
      <p:sp>
        <p:nvSpPr>
          <p:cNvPr id="3" name="Content Placeholder 2"/>
          <p:cNvSpPr>
            <a:spLocks noGrp="1"/>
          </p:cNvSpPr>
          <p:nvPr>
            <p:ph idx="1"/>
          </p:nvPr>
        </p:nvSpPr>
        <p:spPr/>
        <p:txBody>
          <a:bodyPr/>
          <a:lstStyle/>
          <a:p>
            <a:r>
              <a:rPr lang="en-US" dirty="0" smtClean="0"/>
              <a:t> It’s a worthy point to note that the idea to extract the spatial and only meaningful information from the input sample data to make to model learn leaving behind the useless information to reduce the complexity of the model to learn and work efficiently have now gained substantial attention. Similarly, we can also say that the concept of using a linked blocks of layers as a fundamental discrete unit is also taking the light in the current days. There are quite a few surveys that tells to focus on the intrinsic taxonomy, which is contained in the typical CNN working. Hence, we can simply classify the current innovations in the current CNN infrastructure in seven basic domains. These seven categories are broadly relied upon spatial exploitation, width, feature-map exploitation, depth, multi-path, channel boosting, and attention. In addition to it the basic understanding of the components, the typical challenger involved is also studied and applications are examined thoroughly[5].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2643</TotalTime>
  <Words>2522</Words>
  <Application>Microsoft Office PowerPoint</Application>
  <PresentationFormat>Widescreen</PresentationFormat>
  <Paragraphs>142</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Microsoft Himalaya</vt:lpstr>
      <vt:lpstr>Tw Cen MT</vt:lpstr>
      <vt:lpstr>Tw Cen MT Condensed</vt:lpstr>
      <vt:lpstr>Wingdings</vt:lpstr>
      <vt:lpstr>Wingdings 3</vt:lpstr>
      <vt:lpstr>Integral</vt:lpstr>
      <vt:lpstr>ANALYSIS OF X- RAY IMAGES FOR COVID-19</vt:lpstr>
      <vt:lpstr>Introduction</vt:lpstr>
      <vt:lpstr> rt-pcr vs chest X-ray imaging for COVID-19 diagnosis</vt:lpstr>
      <vt:lpstr>Objective</vt:lpstr>
      <vt:lpstr>LITERATURE REVIEW</vt:lpstr>
      <vt:lpstr>LITERATURE REVIEW</vt:lpstr>
      <vt:lpstr>LITERATURE REVIEW</vt:lpstr>
      <vt:lpstr>LITERATURE REVIEW</vt:lpstr>
      <vt:lpstr>LITERATURE REVIEW</vt:lpstr>
      <vt:lpstr>COMPARISON CHART</vt:lpstr>
      <vt:lpstr>Pre Requisites</vt:lpstr>
      <vt:lpstr>Methodology</vt:lpstr>
      <vt:lpstr>PowerPoint Presentation</vt:lpstr>
      <vt:lpstr>PowerPoint Presentation</vt:lpstr>
      <vt:lpstr>PROCESS INVOLVED</vt:lpstr>
      <vt:lpstr>CONVOLUTION NEURAL NETWORK</vt:lpstr>
      <vt:lpstr>LAYERS INVOLVED CONVOLUTION NEURAL NETWORK</vt:lpstr>
      <vt:lpstr>Brief description of the Steps to be followed</vt:lpstr>
      <vt:lpstr>PowerPoint Presentation</vt:lpstr>
      <vt:lpstr>PowerPoint Presentation</vt:lpstr>
      <vt:lpstr>PowerPoint Presentation</vt:lpstr>
      <vt:lpstr>PowerPoint Presentation</vt:lpstr>
      <vt:lpstr>EXPERIMENTAL RESULT</vt:lpstr>
      <vt:lpstr>Classified image converted into segmented form </vt:lpstr>
      <vt:lpstr>Experimental result obtained</vt:lpstr>
      <vt:lpstr>Conclusion</vt:lpstr>
      <vt:lpstr>PowerPoint Presentation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Image Data Pre-processing</dc:title>
  <dc:creator>Ameya Srivastava</dc:creator>
  <cp:lastModifiedBy>Ameya Srivastava</cp:lastModifiedBy>
  <cp:revision>88</cp:revision>
  <dcterms:created xsi:type="dcterms:W3CDTF">2021-09-09T16:51:35Z</dcterms:created>
  <dcterms:modified xsi:type="dcterms:W3CDTF">2022-05-29T16:39:50Z</dcterms:modified>
</cp:coreProperties>
</file>