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4" r:id="rId6"/>
    <p:sldId id="260" r:id="rId7"/>
    <p:sldId id="261" r:id="rId8"/>
    <p:sldId id="262" r:id="rId9"/>
    <p:sldId id="271" r:id="rId10"/>
    <p:sldId id="272" r:id="rId11"/>
    <p:sldId id="275" r:id="rId12"/>
    <p:sldId id="296" r:id="rId13"/>
    <p:sldId id="274" r:id="rId14"/>
    <p:sldId id="297" r:id="rId15"/>
    <p:sldId id="273" r:id="rId16"/>
    <p:sldId id="280" r:id="rId17"/>
    <p:sldId id="279" r:id="rId18"/>
    <p:sldId id="278" r:id="rId19"/>
    <p:sldId id="276" r:id="rId20"/>
    <p:sldId id="286" r:id="rId21"/>
    <p:sldId id="285" r:id="rId22"/>
    <p:sldId id="293" r:id="rId23"/>
    <p:sldId id="284" r:id="rId24"/>
    <p:sldId id="292" r:id="rId25"/>
    <p:sldId id="291" r:id="rId26"/>
    <p:sldId id="290" r:id="rId27"/>
    <p:sldId id="289" r:id="rId28"/>
    <p:sldId id="288" r:id="rId29"/>
    <p:sldId id="283" r:id="rId30"/>
    <p:sldId id="287" r:id="rId31"/>
    <p:sldId id="294" r:id="rId32"/>
    <p:sldId id="268" r:id="rId33"/>
    <p:sldId id="295" r:id="rId34"/>
    <p:sldId id="269" r:id="rId35"/>
    <p:sldId id="270"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Century Gothic" panose="020B0502020202020204" pitchFamily="34" charset="0"/>
      <p:regular r:id="rId42"/>
      <p:bold r:id="rId43"/>
      <p:italic r:id="rId44"/>
      <p:boldItalic r:id="rId45"/>
    </p:embeddedFont>
    <p:embeddedFont>
      <p:font typeface="Garamond" panose="02020404030301010803" pitchFamily="18"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9"/>
    <p:restoredTop sz="94621"/>
  </p:normalViewPr>
  <p:slideViewPr>
    <p:cSldViewPr snapToGrid="0" snapToObjects="1">
      <p:cViewPr varScale="1">
        <p:scale>
          <a:sx n="108" d="100"/>
          <a:sy n="108" d="100"/>
        </p:scale>
        <p:origin x="5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8" name="Google Shape;10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dd8c9f197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dd8c9f197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10dd8c9f197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0dd8c9f197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0dd8c9f197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10dd8c9f197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4" name="Google Shape;18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E1DBC9"/>
            </a:gs>
            <a:gs pos="77000">
              <a:srgbClr val="C8C1B0"/>
            </a:gs>
            <a:gs pos="100000">
              <a:srgbClr val="C0BAAA"/>
            </a:gs>
          </a:gsLst>
          <a:lin ang="5400000" scaled="0"/>
        </a:gradFill>
        <a:effectLst/>
      </p:bgPr>
    </p:bg>
    <p:spTree>
      <p:nvGrpSpPr>
        <p:cNvPr id="1" name="Shape 16"/>
        <p:cNvGrpSpPr/>
        <p:nvPr/>
      </p:nvGrpSpPr>
      <p:grpSpPr>
        <a:xfrm>
          <a:off x="0" y="0"/>
          <a:ext cx="0" cy="0"/>
          <a:chOff x="0" y="0"/>
          <a:chExt cx="0" cy="0"/>
        </a:xfrm>
      </p:grpSpPr>
      <p:sp>
        <p:nvSpPr>
          <p:cNvPr id="17" name="Google Shape;17;p2"/>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5250180" y="1267730"/>
            <a:ext cx="1691640" cy="645295"/>
            <a:chOff x="5318306" y="1386268"/>
            <a:chExt cx="1567331" cy="645295"/>
          </a:xfrm>
        </p:grpSpPr>
        <p:cxnSp>
          <p:nvCxnSpPr>
            <p:cNvPr id="22" name="Google Shape;22;p2"/>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3" name="Google Shape;23;p2"/>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4" name="Google Shape;24;p2"/>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5" name="Google Shape;25;p2"/>
          <p:cNvSpPr txBox="1">
            <a:spLocks noGrp="1"/>
          </p:cNvSpPr>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b="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7" name="Google Shape;27;p2"/>
          <p:cNvSpPr txBox="1">
            <a:spLocks noGrp="1"/>
          </p:cNvSpPr>
          <p:nvPr>
            <p:ph type="dt" idx="10"/>
          </p:nvPr>
        </p:nvSpPr>
        <p:spPr>
          <a:xfrm>
            <a:off x="5318760" y="1341255"/>
            <a:ext cx="1554480" cy="52721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453896" y="5211060"/>
            <a:ext cx="59055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8606919" y="5212080"/>
            <a:ext cx="2111881"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3F3F3F"/>
                </a:solidFill>
                <a:latin typeface="Century Gothic"/>
                <a:ea typeface="Century Gothic"/>
                <a:cs typeface="Century Gothic"/>
                <a:sym typeface="Century Gothic"/>
              </a:defRPr>
            </a:lvl1pPr>
            <a:lvl2pPr marL="0" lvl="1" indent="0" algn="r">
              <a:spcBef>
                <a:spcPts val="0"/>
              </a:spcBef>
              <a:buNone/>
              <a:defRPr sz="1000" b="0" i="0" u="none" strike="noStrike" cap="none">
                <a:solidFill>
                  <a:srgbClr val="3F3F3F"/>
                </a:solidFill>
                <a:latin typeface="Century Gothic"/>
                <a:ea typeface="Century Gothic"/>
                <a:cs typeface="Century Gothic"/>
                <a:sym typeface="Century Gothic"/>
              </a:defRPr>
            </a:lvl2pPr>
            <a:lvl3pPr marL="0" lvl="2" indent="0" algn="r">
              <a:spcBef>
                <a:spcPts val="0"/>
              </a:spcBef>
              <a:buNone/>
              <a:defRPr sz="1000" b="0" i="0" u="none" strike="noStrike" cap="none">
                <a:solidFill>
                  <a:srgbClr val="3F3F3F"/>
                </a:solidFill>
                <a:latin typeface="Century Gothic"/>
                <a:ea typeface="Century Gothic"/>
                <a:cs typeface="Century Gothic"/>
                <a:sym typeface="Century Gothic"/>
              </a:defRPr>
            </a:lvl3pPr>
            <a:lvl4pPr marL="0" lvl="3" indent="0" algn="r">
              <a:spcBef>
                <a:spcPts val="0"/>
              </a:spcBef>
              <a:buNone/>
              <a:defRPr sz="1000" b="0" i="0" u="none" strike="noStrike" cap="none">
                <a:solidFill>
                  <a:srgbClr val="3F3F3F"/>
                </a:solidFill>
                <a:latin typeface="Century Gothic"/>
                <a:ea typeface="Century Gothic"/>
                <a:cs typeface="Century Gothic"/>
                <a:sym typeface="Century Gothic"/>
              </a:defRPr>
            </a:lvl4pPr>
            <a:lvl5pPr marL="0" lvl="4" indent="0" algn="r">
              <a:spcBef>
                <a:spcPts val="0"/>
              </a:spcBef>
              <a:buNone/>
              <a:defRPr sz="1000" b="0" i="0" u="none" strike="noStrike" cap="none">
                <a:solidFill>
                  <a:srgbClr val="3F3F3F"/>
                </a:solidFill>
                <a:latin typeface="Century Gothic"/>
                <a:ea typeface="Century Gothic"/>
                <a:cs typeface="Century Gothic"/>
                <a:sym typeface="Century Gothic"/>
              </a:defRPr>
            </a:lvl5pPr>
            <a:lvl6pPr marL="0" lvl="5" indent="0" algn="r">
              <a:spcBef>
                <a:spcPts val="0"/>
              </a:spcBef>
              <a:buNone/>
              <a:defRPr sz="1000" b="0" i="0" u="none" strike="noStrike" cap="none">
                <a:solidFill>
                  <a:srgbClr val="3F3F3F"/>
                </a:solidFill>
                <a:latin typeface="Century Gothic"/>
                <a:ea typeface="Century Gothic"/>
                <a:cs typeface="Century Gothic"/>
                <a:sym typeface="Century Gothic"/>
              </a:defRPr>
            </a:lvl6pPr>
            <a:lvl7pPr marL="0" lvl="6" indent="0" algn="r">
              <a:spcBef>
                <a:spcPts val="0"/>
              </a:spcBef>
              <a:buNone/>
              <a:defRPr sz="1000" b="0" i="0" u="none" strike="noStrike" cap="none">
                <a:solidFill>
                  <a:srgbClr val="3F3F3F"/>
                </a:solidFill>
                <a:latin typeface="Century Gothic"/>
                <a:ea typeface="Century Gothic"/>
                <a:cs typeface="Century Gothic"/>
                <a:sym typeface="Century Gothic"/>
              </a:defRPr>
            </a:lvl7pPr>
            <a:lvl8pPr marL="0" lvl="7" indent="0" algn="r">
              <a:spcBef>
                <a:spcPts val="0"/>
              </a:spcBef>
              <a:buNone/>
              <a:defRPr sz="1000" b="0" i="0" u="none" strike="noStrike" cap="none">
                <a:solidFill>
                  <a:srgbClr val="3F3F3F"/>
                </a:solidFill>
                <a:latin typeface="Century Gothic"/>
                <a:ea typeface="Century Gothic"/>
                <a:cs typeface="Century Gothic"/>
                <a:sym typeface="Century Gothic"/>
              </a:defRPr>
            </a:lvl8pPr>
            <a:lvl9pPr marL="0" lvl="8" indent="0" algn="r">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
          <p:cNvSpPr txBox="1">
            <a:spLocks noGrp="1"/>
          </p:cNvSpPr>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7" name="Google Shape;97;p1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3" name="Google Shape;103;p12"/>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2"/>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3" name="Google Shape;33;p3"/>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00" scaled="0"/>
        </a:gradFill>
        <a:effectLst/>
      </p:bgPr>
    </p:bg>
    <p:spTree>
      <p:nvGrpSpPr>
        <p:cNvPr id="1" name="Shape 36"/>
        <p:cNvGrpSpPr/>
        <p:nvPr/>
      </p:nvGrpSpPr>
      <p:grpSpPr>
        <a:xfrm>
          <a:off x="0" y="0"/>
          <a:ext cx="0" cy="0"/>
          <a:chOff x="0" y="0"/>
          <a:chExt cx="0" cy="0"/>
        </a:xfrm>
      </p:grpSpPr>
      <p:sp>
        <p:nvSpPr>
          <p:cNvPr id="37" name="Google Shape;37;p4"/>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1447800"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4"/>
          <p:cNvGrpSpPr/>
          <p:nvPr/>
        </p:nvGrpSpPr>
        <p:grpSpPr>
          <a:xfrm>
            <a:off x="5250180" y="1267730"/>
            <a:ext cx="1691640" cy="645295"/>
            <a:chOff x="5318306" y="1386268"/>
            <a:chExt cx="1567331" cy="645295"/>
          </a:xfrm>
        </p:grpSpPr>
        <p:cxnSp>
          <p:nvCxnSpPr>
            <p:cNvPr id="42" name="Google Shape;42;p4"/>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3" name="Google Shape;43;p4"/>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4" name="Google Shape;44;p4"/>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5" name="Google Shape;45;p4"/>
          <p:cNvSpPr txBox="1">
            <a:spLocks noGrp="1"/>
          </p:cNvSpPr>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
          <p:cNvSpPr txBox="1">
            <a:spLocks noGrp="1"/>
          </p:cNvSpPr>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47" name="Google Shape;47;p4"/>
          <p:cNvSpPr txBox="1">
            <a:spLocks noGrp="1"/>
          </p:cNvSpPr>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ftr" idx="11"/>
          </p:nvPr>
        </p:nvSpPr>
        <p:spPr>
          <a:xfrm>
            <a:off x="1453553" y="521106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sldNum" idx="12"/>
          </p:nvPr>
        </p:nvSpPr>
        <p:spPr>
          <a:xfrm>
            <a:off x="8604504" y="521106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3" name="Google Shape;53;p5"/>
          <p:cNvSpPr txBox="1">
            <a:spLocks noGrp="1"/>
          </p:cNvSpPr>
          <p:nvPr>
            <p:ph type="body" idx="2"/>
          </p:nvPr>
        </p:nvSpPr>
        <p:spPr>
          <a:xfrm>
            <a:off x="637032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54" name="Google Shape;54;p5"/>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6"/>
          <p:cNvSpPr txBox="1">
            <a:spLocks noGrp="1"/>
          </p:cNvSpPr>
          <p:nvPr>
            <p:ph type="body" idx="1"/>
          </p:nvPr>
        </p:nvSpPr>
        <p:spPr>
          <a:xfrm>
            <a:off x="106984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0" name="Google Shape;60;p6"/>
          <p:cNvSpPr txBox="1">
            <a:spLocks noGrp="1"/>
          </p:cNvSpPr>
          <p:nvPr>
            <p:ph type="body" idx="2"/>
          </p:nvPr>
        </p:nvSpPr>
        <p:spPr>
          <a:xfrm>
            <a:off x="1069848" y="2755898"/>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1" name="Google Shape;61;p6"/>
          <p:cNvSpPr txBox="1">
            <a:spLocks noGrp="1"/>
          </p:cNvSpPr>
          <p:nvPr>
            <p:ph type="body" idx="3"/>
          </p:nvPr>
        </p:nvSpPr>
        <p:spPr>
          <a:xfrm>
            <a:off x="637336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2" name="Google Shape;62;p6"/>
          <p:cNvSpPr txBox="1">
            <a:spLocks noGrp="1"/>
          </p:cNvSpPr>
          <p:nvPr>
            <p:ph type="body" idx="4"/>
          </p:nvPr>
        </p:nvSpPr>
        <p:spPr>
          <a:xfrm>
            <a:off x="6373368" y="2756581"/>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3" name="Google Shape;63;p6"/>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8"/>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9"/>
          <p:cNvSpPr/>
          <p:nvPr/>
        </p:nvSpPr>
        <p:spPr>
          <a:xfrm>
            <a:off x="245529" y="237744"/>
            <a:ext cx="8531352"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txBox="1">
            <a:spLocks noGrp="1"/>
          </p:cNvSpPr>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a:buNone/>
              <a:defRPr sz="2800" b="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9"/>
          <p:cNvSpPr txBox="1">
            <a:spLocks noGrp="1"/>
          </p:cNvSpPr>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0" name="Google Shape;80;p9"/>
          <p:cNvSpPr txBox="1">
            <a:spLocks noGrp="1"/>
          </p:cNvSpPr>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p9"/>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10393677" y="622300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FFFFFF"/>
                </a:solidFill>
                <a:latin typeface="Century Gothic"/>
                <a:ea typeface="Century Gothic"/>
                <a:cs typeface="Century Gothic"/>
                <a:sym typeface="Century Gothic"/>
              </a:defRPr>
            </a:lvl1pPr>
            <a:lvl2pPr marL="0" lvl="1" indent="0" algn="r">
              <a:spcBef>
                <a:spcPts val="0"/>
              </a:spcBef>
              <a:buNone/>
              <a:defRPr sz="1000" b="0" i="0" u="none" strike="noStrike" cap="none">
                <a:solidFill>
                  <a:srgbClr val="FFFFFF"/>
                </a:solidFill>
                <a:latin typeface="Century Gothic"/>
                <a:ea typeface="Century Gothic"/>
                <a:cs typeface="Century Gothic"/>
                <a:sym typeface="Century Gothic"/>
              </a:defRPr>
            </a:lvl2pPr>
            <a:lvl3pPr marL="0" lvl="2" indent="0" algn="r">
              <a:spcBef>
                <a:spcPts val="0"/>
              </a:spcBef>
              <a:buNone/>
              <a:defRPr sz="1000" b="0" i="0" u="none" strike="noStrike" cap="none">
                <a:solidFill>
                  <a:srgbClr val="FFFFFF"/>
                </a:solidFill>
                <a:latin typeface="Century Gothic"/>
                <a:ea typeface="Century Gothic"/>
                <a:cs typeface="Century Gothic"/>
                <a:sym typeface="Century Gothic"/>
              </a:defRPr>
            </a:lvl3pPr>
            <a:lvl4pPr marL="0" lvl="3" indent="0" algn="r">
              <a:spcBef>
                <a:spcPts val="0"/>
              </a:spcBef>
              <a:buNone/>
              <a:defRPr sz="1000" b="0" i="0" u="none" strike="noStrike" cap="none">
                <a:solidFill>
                  <a:srgbClr val="FFFFFF"/>
                </a:solidFill>
                <a:latin typeface="Century Gothic"/>
                <a:ea typeface="Century Gothic"/>
                <a:cs typeface="Century Gothic"/>
                <a:sym typeface="Century Gothic"/>
              </a:defRPr>
            </a:lvl4pPr>
            <a:lvl5pPr marL="0" lvl="4" indent="0" algn="r">
              <a:spcBef>
                <a:spcPts val="0"/>
              </a:spcBef>
              <a:buNone/>
              <a:defRPr sz="1000" b="0" i="0" u="none" strike="noStrike" cap="none">
                <a:solidFill>
                  <a:srgbClr val="FFFFFF"/>
                </a:solidFill>
                <a:latin typeface="Century Gothic"/>
                <a:ea typeface="Century Gothic"/>
                <a:cs typeface="Century Gothic"/>
                <a:sym typeface="Century Gothic"/>
              </a:defRPr>
            </a:lvl5pPr>
            <a:lvl6pPr marL="0" lvl="5" indent="0" algn="r">
              <a:spcBef>
                <a:spcPts val="0"/>
              </a:spcBef>
              <a:buNone/>
              <a:defRPr sz="1000" b="0" i="0" u="none" strike="noStrike" cap="none">
                <a:solidFill>
                  <a:srgbClr val="FFFFFF"/>
                </a:solidFill>
                <a:latin typeface="Century Gothic"/>
                <a:ea typeface="Century Gothic"/>
                <a:cs typeface="Century Gothic"/>
                <a:sym typeface="Century Gothic"/>
              </a:defRPr>
            </a:lvl6pPr>
            <a:lvl7pPr marL="0" lvl="6" indent="0" algn="r">
              <a:spcBef>
                <a:spcPts val="0"/>
              </a:spcBef>
              <a:buNone/>
              <a:defRPr sz="1000" b="0" i="0" u="none" strike="noStrike" cap="none">
                <a:solidFill>
                  <a:srgbClr val="FFFFFF"/>
                </a:solidFill>
                <a:latin typeface="Century Gothic"/>
                <a:ea typeface="Century Gothic"/>
                <a:cs typeface="Century Gothic"/>
                <a:sym typeface="Century Gothic"/>
              </a:defRPr>
            </a:lvl7pPr>
            <a:lvl8pPr marL="0" lvl="7" indent="0" algn="r">
              <a:spcBef>
                <a:spcPts val="0"/>
              </a:spcBef>
              <a:buNone/>
              <a:defRPr sz="1000" b="0" i="0" u="none" strike="noStrike" cap="none">
                <a:solidFill>
                  <a:srgbClr val="FFFFFF"/>
                </a:solidFill>
                <a:latin typeface="Century Gothic"/>
                <a:ea typeface="Century Gothic"/>
                <a:cs typeface="Century Gothic"/>
                <a:sym typeface="Century Gothic"/>
              </a:defRPr>
            </a:lvl8pPr>
            <a:lvl9pPr marL="0" lvl="8" indent="0" algn="r">
              <a:spcBef>
                <a:spcPts val="0"/>
              </a:spcBef>
              <a:buNone/>
              <a:defRPr sz="1000" b="0" i="0" u="none" strike="noStrike" cap="none">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
        <p:nvSpPr>
          <p:cNvPr id="84" name="Google Shape;84;p9"/>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0"/>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a:buNone/>
              <a:defRPr sz="2800" b="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0"/>
          <p:cNvSpPr>
            <a:spLocks noGrp="1"/>
          </p:cNvSpPr>
          <p:nvPr>
            <p:ph type="pic" idx="2"/>
          </p:nvPr>
        </p:nvSpPr>
        <p:spPr>
          <a:xfrm>
            <a:off x="228599" y="237744"/>
            <a:ext cx="8531352" cy="6382512"/>
          </a:xfrm>
          <a:prstGeom prst="rect">
            <a:avLst/>
          </a:prstGeom>
          <a:solidFill>
            <a:srgbClr val="76CEEF"/>
          </a:solidFill>
          <a:ln>
            <a:noFill/>
          </a:ln>
        </p:spPr>
      </p:sp>
      <p:sp>
        <p:nvSpPr>
          <p:cNvPr id="89" name="Google Shape;89;p10"/>
          <p:cNvSpPr txBox="1">
            <a:spLocks noGrp="1"/>
          </p:cNvSpPr>
          <p:nvPr>
            <p:ph type="body" idx="1"/>
          </p:nvPr>
        </p:nvSpPr>
        <p:spPr>
          <a:xfrm>
            <a:off x="9296400" y="2286000"/>
            <a:ext cx="2432304"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p10"/>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10396728" y="6227064"/>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FFFFFF"/>
                </a:solidFill>
                <a:latin typeface="Century Gothic"/>
                <a:ea typeface="Century Gothic"/>
                <a:cs typeface="Century Gothic"/>
                <a:sym typeface="Century Gothic"/>
              </a:defRPr>
            </a:lvl1pPr>
            <a:lvl2pPr marL="0" lvl="1" indent="0" algn="r">
              <a:spcBef>
                <a:spcPts val="0"/>
              </a:spcBef>
              <a:buNone/>
              <a:defRPr sz="1000" b="0" i="0" u="none" strike="noStrike" cap="none">
                <a:solidFill>
                  <a:srgbClr val="FFFFFF"/>
                </a:solidFill>
                <a:latin typeface="Century Gothic"/>
                <a:ea typeface="Century Gothic"/>
                <a:cs typeface="Century Gothic"/>
                <a:sym typeface="Century Gothic"/>
              </a:defRPr>
            </a:lvl2pPr>
            <a:lvl3pPr marL="0" lvl="2" indent="0" algn="r">
              <a:spcBef>
                <a:spcPts val="0"/>
              </a:spcBef>
              <a:buNone/>
              <a:defRPr sz="1000" b="0" i="0" u="none" strike="noStrike" cap="none">
                <a:solidFill>
                  <a:srgbClr val="FFFFFF"/>
                </a:solidFill>
                <a:latin typeface="Century Gothic"/>
                <a:ea typeface="Century Gothic"/>
                <a:cs typeface="Century Gothic"/>
                <a:sym typeface="Century Gothic"/>
              </a:defRPr>
            </a:lvl3pPr>
            <a:lvl4pPr marL="0" lvl="3" indent="0" algn="r">
              <a:spcBef>
                <a:spcPts val="0"/>
              </a:spcBef>
              <a:buNone/>
              <a:defRPr sz="1000" b="0" i="0" u="none" strike="noStrike" cap="none">
                <a:solidFill>
                  <a:srgbClr val="FFFFFF"/>
                </a:solidFill>
                <a:latin typeface="Century Gothic"/>
                <a:ea typeface="Century Gothic"/>
                <a:cs typeface="Century Gothic"/>
                <a:sym typeface="Century Gothic"/>
              </a:defRPr>
            </a:lvl4pPr>
            <a:lvl5pPr marL="0" lvl="4" indent="0" algn="r">
              <a:spcBef>
                <a:spcPts val="0"/>
              </a:spcBef>
              <a:buNone/>
              <a:defRPr sz="1000" b="0" i="0" u="none" strike="noStrike" cap="none">
                <a:solidFill>
                  <a:srgbClr val="FFFFFF"/>
                </a:solidFill>
                <a:latin typeface="Century Gothic"/>
                <a:ea typeface="Century Gothic"/>
                <a:cs typeface="Century Gothic"/>
                <a:sym typeface="Century Gothic"/>
              </a:defRPr>
            </a:lvl5pPr>
            <a:lvl6pPr marL="0" lvl="5" indent="0" algn="r">
              <a:spcBef>
                <a:spcPts val="0"/>
              </a:spcBef>
              <a:buNone/>
              <a:defRPr sz="1000" b="0" i="0" u="none" strike="noStrike" cap="none">
                <a:solidFill>
                  <a:srgbClr val="FFFFFF"/>
                </a:solidFill>
                <a:latin typeface="Century Gothic"/>
                <a:ea typeface="Century Gothic"/>
                <a:cs typeface="Century Gothic"/>
                <a:sym typeface="Century Gothic"/>
              </a:defRPr>
            </a:lvl6pPr>
            <a:lvl7pPr marL="0" lvl="6" indent="0" algn="r">
              <a:spcBef>
                <a:spcPts val="0"/>
              </a:spcBef>
              <a:buNone/>
              <a:defRPr sz="1000" b="0" i="0" u="none" strike="noStrike" cap="none">
                <a:solidFill>
                  <a:srgbClr val="FFFFFF"/>
                </a:solidFill>
                <a:latin typeface="Century Gothic"/>
                <a:ea typeface="Century Gothic"/>
                <a:cs typeface="Century Gothic"/>
                <a:sym typeface="Century Gothic"/>
              </a:defRPr>
            </a:lvl7pPr>
            <a:lvl8pPr marL="0" lvl="7" indent="0" algn="r">
              <a:spcBef>
                <a:spcPts val="0"/>
              </a:spcBef>
              <a:buNone/>
              <a:defRPr sz="1000" b="0" i="0" u="none" strike="noStrike" cap="none">
                <a:solidFill>
                  <a:srgbClr val="FFFFFF"/>
                </a:solidFill>
                <a:latin typeface="Century Gothic"/>
                <a:ea typeface="Century Gothic"/>
                <a:cs typeface="Century Gothic"/>
                <a:sym typeface="Century Gothic"/>
              </a:defRPr>
            </a:lvl8pPr>
            <a:lvl9pPr marL="0" lvl="8" indent="0" algn="r">
              <a:spcBef>
                <a:spcPts val="0"/>
              </a:spcBef>
              <a:buNone/>
              <a:defRPr sz="1000" b="0" i="0" u="none" strike="noStrike" cap="none">
                <a:solidFill>
                  <a:srgbClr val="FF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
        <p:nvSpPr>
          <p:cNvPr id="93" name="Google Shape;93;p10"/>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article/10.1007/s10462-021-09973-3#ref-CR2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onkeylearn.com/blog/sentiment-analysis-tools/" TargetMode="External"/><Relationship Id="rId2" Type="http://schemas.openxmlformats.org/officeDocument/2006/relationships/hyperlink" Target="https://monkeylearn.com/blog/sentiment-analysis-applications/#social-media" TargetMode="External"/><Relationship Id="rId1" Type="http://schemas.openxmlformats.org/officeDocument/2006/relationships/slideLayout" Target="../slideLayouts/slideLayout2.xml"/><Relationship Id="rId6" Type="http://schemas.openxmlformats.org/officeDocument/2006/relationships/hyperlink" Target="https://monkeylearn.com/blog/email-sentiment-analysis/" TargetMode="External"/><Relationship Id="rId5" Type="http://schemas.openxmlformats.org/officeDocument/2006/relationships/hyperlink" Target="https://monkeylearn.com/blog/natural-language-understanding/" TargetMode="External"/><Relationship Id="rId4" Type="http://schemas.openxmlformats.org/officeDocument/2006/relationships/hyperlink" Target="https://monkeylearn.com/blog/sentiment-analysis-applications/#customer-suppor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p:nvPr>
        </p:nvSpPr>
        <p:spPr>
          <a:xfrm>
            <a:off x="1653139" y="1729498"/>
            <a:ext cx="9068586" cy="25908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4400"/>
              <a:buFont typeface="Century Gothic"/>
              <a:buNone/>
            </a:pPr>
            <a:r>
              <a:rPr lang="en-IN" sz="4400"/>
              <a:t>MULTIMODAL SENTIMENT ANALYSIS</a:t>
            </a:r>
            <a:br>
              <a:rPr lang="en-IN" sz="4400"/>
            </a:br>
            <a:br>
              <a:rPr lang="en-IN" sz="4400"/>
            </a:br>
            <a:r>
              <a:rPr lang="en-IN" sz="1800"/>
              <a:t>B.TECH FINAL YEAR PROJECT</a:t>
            </a:r>
            <a:endParaRPr sz="4400"/>
          </a:p>
        </p:txBody>
      </p:sp>
      <p:sp>
        <p:nvSpPr>
          <p:cNvPr id="111" name="Google Shape;111;p13"/>
          <p:cNvSpPr txBox="1">
            <a:spLocks noGrp="1"/>
          </p:cNvSpPr>
          <p:nvPr>
            <p:ph type="subTitle" idx="1"/>
          </p:nvPr>
        </p:nvSpPr>
        <p:spPr>
          <a:xfrm>
            <a:off x="7031115" y="4320298"/>
            <a:ext cx="3690610" cy="1520637"/>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1600"/>
              <a:buNone/>
            </a:pPr>
            <a:r>
              <a:rPr lang="en-IN"/>
              <a:t>By: Bhavya Sharma(1805213018)</a:t>
            </a:r>
            <a:endParaRPr/>
          </a:p>
          <a:p>
            <a:pPr marL="0" lvl="0" indent="0" algn="r" rtl="0">
              <a:lnSpc>
                <a:spcPct val="100000"/>
              </a:lnSpc>
              <a:spcBef>
                <a:spcPts val="0"/>
              </a:spcBef>
              <a:spcAft>
                <a:spcPts val="0"/>
              </a:spcAft>
              <a:buSzPts val="1600"/>
              <a:buNone/>
            </a:pPr>
            <a:r>
              <a:rPr lang="en-IN"/>
              <a:t>Himani Jayas(1805213023)</a:t>
            </a:r>
            <a:endParaRPr/>
          </a:p>
          <a:p>
            <a:pPr marL="0" lvl="0" indent="0" algn="r" rtl="0">
              <a:lnSpc>
                <a:spcPct val="100000"/>
              </a:lnSpc>
              <a:spcBef>
                <a:spcPts val="0"/>
              </a:spcBef>
              <a:spcAft>
                <a:spcPts val="0"/>
              </a:spcAft>
              <a:buSzPts val="1600"/>
              <a:buNone/>
            </a:pPr>
            <a:r>
              <a:rPr lang="en-IN"/>
              <a:t>Kokil Gupta(1805213027)</a:t>
            </a:r>
            <a:endParaRPr/>
          </a:p>
        </p:txBody>
      </p:sp>
      <p:sp>
        <p:nvSpPr>
          <p:cNvPr id="112" name="Google Shape;112;p13"/>
          <p:cNvSpPr txBox="1"/>
          <p:nvPr/>
        </p:nvSpPr>
        <p:spPr>
          <a:xfrm>
            <a:off x="1561707" y="4487326"/>
            <a:ext cx="3690610" cy="152063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262626"/>
              </a:buClr>
              <a:buSzPts val="1600"/>
              <a:buFont typeface="Garamond"/>
              <a:buNone/>
            </a:pPr>
            <a:r>
              <a:rPr lang="en-IN" sz="1600" b="0" i="0" u="none" strike="noStrike" cap="none">
                <a:solidFill>
                  <a:schemeClr val="dk1"/>
                </a:solidFill>
                <a:latin typeface="Century Gothic"/>
                <a:ea typeface="Century Gothic"/>
                <a:cs typeface="Century Gothic"/>
                <a:sym typeface="Century Gothic"/>
              </a:rPr>
              <a:t>Guide: Dr. Manik Chandra</a:t>
            </a:r>
            <a:endParaRPr sz="1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262626"/>
              </a:buClr>
              <a:buSzPts val="1600"/>
              <a:buFont typeface="Garamond"/>
              <a:buNone/>
            </a:pPr>
            <a:r>
              <a:rPr lang="en-IN" sz="1600" b="0" i="0" u="none" strike="noStrike" cap="none">
                <a:solidFill>
                  <a:schemeClr val="dk1"/>
                </a:solidFill>
                <a:latin typeface="Century Gothic"/>
                <a:ea typeface="Century Gothic"/>
                <a:cs typeface="Century Gothic"/>
                <a:sym typeface="Century Gothic"/>
              </a:rPr>
              <a:t>Co-guide: Mr. Abhishek Singh</a:t>
            </a:r>
            <a:endParaRPr sz="16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CF7F-FCBC-634C-90BE-8E2B5CDB2BB0}"/>
              </a:ext>
            </a:extLst>
          </p:cNvPr>
          <p:cNvSpPr>
            <a:spLocks noGrp="1"/>
          </p:cNvSpPr>
          <p:nvPr>
            <p:ph type="title"/>
          </p:nvPr>
        </p:nvSpPr>
        <p:spPr/>
        <p:txBody>
          <a:bodyPr>
            <a:normAutofit fontScale="90000"/>
          </a:bodyPr>
          <a:lstStyle/>
          <a:p>
            <a:r>
              <a:rPr lang="en-IN" dirty="0"/>
              <a:t>Text Sentiment </a:t>
            </a:r>
            <a:br>
              <a:rPr lang="en-IN" dirty="0"/>
            </a:br>
            <a:endParaRPr lang="en-US" dirty="0"/>
          </a:p>
        </p:txBody>
      </p:sp>
      <p:sp>
        <p:nvSpPr>
          <p:cNvPr id="3" name="Text Placeholder 2">
            <a:extLst>
              <a:ext uri="{FF2B5EF4-FFF2-40B4-BE49-F238E27FC236}">
                <a16:creationId xmlns:a16="http://schemas.microsoft.com/office/drawing/2014/main" id="{E8B5E7C6-4193-8048-86D7-726393A62629}"/>
              </a:ext>
            </a:extLst>
          </p:cNvPr>
          <p:cNvSpPr>
            <a:spLocks noGrp="1"/>
          </p:cNvSpPr>
          <p:nvPr>
            <p:ph type="body" idx="1"/>
          </p:nvPr>
        </p:nvSpPr>
        <p:spPr>
          <a:xfrm>
            <a:off x="881865" y="1557103"/>
            <a:ext cx="10058400" cy="4658303"/>
          </a:xfrm>
        </p:spPr>
        <p:txBody>
          <a:bodyPr>
            <a:normAutofit fontScale="85000" lnSpcReduction="10000"/>
          </a:bodyPr>
          <a:lstStyle/>
          <a:p>
            <a:pPr marL="114300" indent="0">
              <a:buNone/>
            </a:pPr>
            <a:r>
              <a:rPr lang="en-IN" dirty="0">
                <a:latin typeface="Calibri" panose="020F0502020204030204" pitchFamily="34" charset="0"/>
                <a:cs typeface="Calibri" panose="020F0502020204030204" pitchFamily="34" charset="0"/>
              </a:rPr>
              <a:t>Initially, RNN models were used for text sentiment analysis, but the problem was that it could not see the future data as word by word inputs were given to the model. Thus, new models came up like the LSTM, Bidirectional LSTM, and Transformers. I used Bidirectional-LSTM in the process that helped to improve the accuracy and decision by the model.</a:t>
            </a:r>
          </a:p>
          <a:p>
            <a:pPr marL="114300" indent="0">
              <a:buNone/>
            </a:pPr>
            <a:r>
              <a:rPr lang="en-IN" dirty="0">
                <a:latin typeface="Calibri" panose="020F0502020204030204" pitchFamily="34" charset="0"/>
                <a:cs typeface="Calibri" panose="020F0502020204030204" pitchFamily="34" charset="0"/>
              </a:rPr>
              <a:t>The steps that we will go through this module are:</a:t>
            </a:r>
          </a:p>
          <a:p>
            <a:pPr marL="114300" indent="0">
              <a:buNone/>
            </a:pPr>
            <a:r>
              <a:rPr lang="en-IN" dirty="0">
                <a:latin typeface="Calibri" panose="020F0502020204030204" pitchFamily="34" charset="0"/>
                <a:cs typeface="Calibri" panose="020F0502020204030204" pitchFamily="34" charset="0"/>
              </a:rPr>
              <a:t>                                                         </a:t>
            </a:r>
          </a:p>
          <a:p>
            <a:pPr fontAlgn="base"/>
            <a:r>
              <a:rPr lang="en-IN" dirty="0">
                <a:latin typeface="Calibri" panose="020F0502020204030204" pitchFamily="34" charset="0"/>
                <a:cs typeface="Calibri" panose="020F0502020204030204" pitchFamily="34" charset="0"/>
              </a:rPr>
              <a:t>First of all, the text is cleaned, and unnecessary words are removed using the Tokenization method, and all symbols are removed, and the whole text is made in lower-case.</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                                                                    </a:t>
            </a:r>
          </a:p>
          <a:p>
            <a:pPr fontAlgn="base"/>
            <a:r>
              <a:rPr lang="en-IN" dirty="0">
                <a:latin typeface="Calibri" panose="020F0502020204030204" pitchFamily="34" charset="0"/>
                <a:cs typeface="Calibri" panose="020F0502020204030204" pitchFamily="34" charset="0"/>
              </a:rPr>
              <a:t>Then we will create a Bag Of Words that will contain the vocabulary </a:t>
            </a:r>
            <a:r>
              <a:rPr lang="en-IN" dirty="0" err="1">
                <a:latin typeface="Calibri" panose="020F0502020204030204" pitchFamily="34" charset="0"/>
                <a:cs typeface="Calibri" panose="020F0502020204030204" pitchFamily="34" charset="0"/>
              </a:rPr>
              <a:t>size,i.e</a:t>
            </a:r>
            <a:r>
              <a:rPr lang="en-IN" dirty="0">
                <a:latin typeface="Calibri" panose="020F0502020204030204" pitchFamily="34" charset="0"/>
                <a:cs typeface="Calibri" panose="020F0502020204030204" pitchFamily="34" charset="0"/>
              </a:rPr>
              <a:t>., most of the words used in the data.</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                                                                    </a:t>
            </a:r>
          </a:p>
          <a:p>
            <a:pPr fontAlgn="base"/>
            <a:r>
              <a:rPr lang="en-IN" dirty="0">
                <a:latin typeface="Calibri" panose="020F0502020204030204" pitchFamily="34" charset="0"/>
                <a:cs typeface="Calibri" panose="020F0502020204030204" pitchFamily="34" charset="0"/>
              </a:rPr>
              <a:t>Embedding Matrix is created which is the strong relationship of words that are nearby like King and Queen, or Apple and Mango are strongly related.</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                                                                    </a:t>
            </a:r>
          </a:p>
          <a:p>
            <a:pPr fontAlgn="base"/>
            <a:r>
              <a:rPr lang="en-IN" dirty="0">
                <a:latin typeface="Calibri" panose="020F0502020204030204" pitchFamily="34" charset="0"/>
                <a:cs typeface="Calibri" panose="020F0502020204030204" pitchFamily="34" charset="0"/>
              </a:rPr>
              <a:t>This embedding matrix data is put as an input to the Attention Based Model that we will custom create with Bidirectional LSTM Encoders, Attention Layer, and the Decoders.</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                                                                    </a:t>
            </a:r>
          </a:p>
          <a:p>
            <a:pPr fontAlgn="base"/>
            <a:r>
              <a:rPr lang="en-IN" dirty="0">
                <a:latin typeface="Calibri" panose="020F0502020204030204" pitchFamily="34" charset="0"/>
                <a:cs typeface="Calibri" panose="020F0502020204030204" pitchFamily="34" charset="0"/>
              </a:rPr>
              <a:t>Many to One LSTM’s are used to predict the label using the text.</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634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075F-F3CD-B14F-8F10-D6441FCC7078}"/>
              </a:ext>
            </a:extLst>
          </p:cNvPr>
          <p:cNvSpPr>
            <a:spLocks noGrp="1"/>
          </p:cNvSpPr>
          <p:nvPr>
            <p:ph type="title"/>
          </p:nvPr>
        </p:nvSpPr>
        <p:spPr/>
        <p:txBody>
          <a:bodyPr/>
          <a:lstStyle/>
          <a:p>
            <a:r>
              <a:rPr lang="en-US" dirty="0"/>
              <a:t>Audio Sentiment</a:t>
            </a:r>
          </a:p>
        </p:txBody>
      </p:sp>
      <p:sp>
        <p:nvSpPr>
          <p:cNvPr id="3" name="Text Placeholder 2">
            <a:extLst>
              <a:ext uri="{FF2B5EF4-FFF2-40B4-BE49-F238E27FC236}">
                <a16:creationId xmlns:a16="http://schemas.microsoft.com/office/drawing/2014/main" id="{B2C3FD1D-9420-474B-892E-95F1D4678705}"/>
              </a:ext>
            </a:extLst>
          </p:cNvPr>
          <p:cNvSpPr>
            <a:spLocks noGrp="1"/>
          </p:cNvSpPr>
          <p:nvPr>
            <p:ph type="body" idx="1"/>
          </p:nvPr>
        </p:nvSpPr>
        <p:spPr>
          <a:xfrm>
            <a:off x="1066800" y="2103120"/>
            <a:ext cx="11125200" cy="3931920"/>
          </a:xfrm>
        </p:spPr>
        <p:txBody>
          <a:bodyPr>
            <a:noAutofit/>
          </a:bodyPr>
          <a:lstStyle/>
          <a:p>
            <a:pPr marL="114300" indent="0">
              <a:buNone/>
            </a:pPr>
            <a:r>
              <a:rPr lang="en-IN" sz="1600" dirty="0">
                <a:latin typeface="Calibri" panose="020F0502020204030204" pitchFamily="34" charset="0"/>
                <a:cs typeface="Calibri" panose="020F0502020204030204" pitchFamily="34" charset="0"/>
              </a:rPr>
              <a:t>Audio sentiment analysis can detect six feelings, i.e. happy, sad, angry, disgusted, fear, and surprise </a:t>
            </a:r>
          </a:p>
          <a:p>
            <a:pPr marL="114300" indent="0">
              <a:buNone/>
            </a:pP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The steps that we went through this module were:</a:t>
            </a:r>
          </a:p>
          <a:p>
            <a:pPr fontAlgn="base"/>
            <a:r>
              <a:rPr lang="en-IN" sz="1600" dirty="0">
                <a:latin typeface="Calibri" panose="020F0502020204030204" pitchFamily="34" charset="0"/>
                <a:cs typeface="Calibri" panose="020F0502020204030204" pitchFamily="34" charset="0"/>
              </a:rPr>
              <a:t>Extract 15 seconds audio and add some noise to the data so that model can also be used in the real-life process.                                                                    </a:t>
            </a:r>
          </a:p>
          <a:p>
            <a:pPr fontAlgn="base"/>
            <a:r>
              <a:rPr lang="en-IN" sz="1600" dirty="0">
                <a:latin typeface="Calibri" panose="020F0502020204030204" pitchFamily="34" charset="0"/>
                <a:cs typeface="Calibri" panose="020F0502020204030204" pitchFamily="34" charset="0"/>
              </a:rPr>
              <a:t>Signal Pre-processing will be done in the next stage, like amplifying high-frequency and splitting audio in frames.                                   </a:t>
            </a:r>
          </a:p>
          <a:p>
            <a:pPr fontAlgn="base"/>
            <a:r>
              <a:rPr lang="en-IN" sz="1600" dirty="0">
                <a:latin typeface="Calibri" panose="020F0502020204030204" pitchFamily="34" charset="0"/>
                <a:cs typeface="Calibri" panose="020F0502020204030204" pitchFamily="34" charset="0"/>
              </a:rPr>
              <a:t>After all this MFCC’s calculated, which are the input data that will be used for the model</a:t>
            </a:r>
          </a:p>
          <a:p>
            <a:pPr fontAlgn="base"/>
            <a:r>
              <a:rPr lang="en-IN" sz="1600" dirty="0">
                <a:latin typeface="Calibri" panose="020F0502020204030204" pitchFamily="34" charset="0"/>
                <a:cs typeface="Calibri" panose="020F0502020204030204" pitchFamily="34" charset="0"/>
              </a:rPr>
              <a:t>Classification models can be used to predict one of the six labels of sentiment.                                                </a:t>
            </a:r>
          </a:p>
          <a:p>
            <a:r>
              <a:rPr lang="en-IN" sz="1600" dirty="0">
                <a:latin typeface="Calibri" panose="020F0502020204030204" pitchFamily="34" charset="0"/>
                <a:cs typeface="Calibri" panose="020F0502020204030204" pitchFamily="34" charset="0"/>
              </a:rPr>
              <a:t>Printing a bar plot of the sentiments is achieved by using Argmax computation.</a:t>
            </a:r>
          </a:p>
          <a:p>
            <a:pPr marL="114300" indent="0">
              <a:buNone/>
            </a:pPr>
            <a:br>
              <a:rPr lang="en-IN" sz="1600" dirty="0">
                <a:latin typeface="Calibri" panose="020F0502020204030204" pitchFamily="34" charset="0"/>
                <a:cs typeface="Calibri" panose="020F0502020204030204" pitchFamily="34" charset="0"/>
              </a:rPr>
            </a:br>
            <a:br>
              <a:rPr lang="en-IN"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582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4E8F-9BB3-4244-A3A3-234D95D95911}"/>
              </a:ext>
            </a:extLst>
          </p:cNvPr>
          <p:cNvSpPr>
            <a:spLocks noGrp="1"/>
          </p:cNvSpPr>
          <p:nvPr>
            <p:ph type="title"/>
          </p:nvPr>
        </p:nvSpPr>
        <p:spPr/>
        <p:txBody>
          <a:bodyPr/>
          <a:lstStyle/>
          <a:p>
            <a:r>
              <a:rPr lang="en-US" dirty="0"/>
              <a:t>MFCC</a:t>
            </a:r>
          </a:p>
        </p:txBody>
      </p:sp>
      <p:sp>
        <p:nvSpPr>
          <p:cNvPr id="3" name="Text Placeholder 2">
            <a:extLst>
              <a:ext uri="{FF2B5EF4-FFF2-40B4-BE49-F238E27FC236}">
                <a16:creationId xmlns:a16="http://schemas.microsoft.com/office/drawing/2014/main" id="{18535586-CCFB-F445-A550-E70BCC8969B6}"/>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691F371B-EFDB-144D-9B7C-588A63D42923}"/>
              </a:ext>
            </a:extLst>
          </p:cNvPr>
          <p:cNvPicPr>
            <a:picLocks noChangeAspect="1"/>
          </p:cNvPicPr>
          <p:nvPr/>
        </p:nvPicPr>
        <p:blipFill rotWithShape="1">
          <a:blip r:embed="rId2"/>
          <a:srcRect r="14020" b="7405"/>
          <a:stretch/>
        </p:blipFill>
        <p:spPr>
          <a:xfrm>
            <a:off x="1066800" y="2103120"/>
            <a:ext cx="7210302" cy="3739540"/>
          </a:xfrm>
          <a:prstGeom prst="rect">
            <a:avLst/>
          </a:prstGeom>
        </p:spPr>
      </p:pic>
    </p:spTree>
    <p:extLst>
      <p:ext uri="{BB962C8B-B14F-4D97-AF65-F5344CB8AC3E}">
        <p14:creationId xmlns:p14="http://schemas.microsoft.com/office/powerpoint/2010/main" val="283472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2291-125D-5C4C-8D69-53A610635385}"/>
              </a:ext>
            </a:extLst>
          </p:cNvPr>
          <p:cNvSpPr>
            <a:spLocks noGrp="1"/>
          </p:cNvSpPr>
          <p:nvPr>
            <p:ph type="title"/>
          </p:nvPr>
        </p:nvSpPr>
        <p:spPr/>
        <p:txBody>
          <a:bodyPr/>
          <a:lstStyle/>
          <a:p>
            <a:r>
              <a:rPr lang="en-US" dirty="0"/>
              <a:t>Video Sentiment</a:t>
            </a:r>
          </a:p>
        </p:txBody>
      </p:sp>
      <p:sp>
        <p:nvSpPr>
          <p:cNvPr id="3" name="Text Placeholder 2">
            <a:extLst>
              <a:ext uri="{FF2B5EF4-FFF2-40B4-BE49-F238E27FC236}">
                <a16:creationId xmlns:a16="http://schemas.microsoft.com/office/drawing/2014/main" id="{2E69DADB-94C8-B44F-8724-4845F0BAF569}"/>
              </a:ext>
            </a:extLst>
          </p:cNvPr>
          <p:cNvSpPr>
            <a:spLocks noGrp="1"/>
          </p:cNvSpPr>
          <p:nvPr>
            <p:ph type="body" idx="1"/>
          </p:nvPr>
        </p:nvSpPr>
        <p:spPr/>
        <p:txBody>
          <a:bodyPr>
            <a:normAutofit/>
          </a:bodyPr>
          <a:lstStyle/>
          <a:p>
            <a:r>
              <a:rPr lang="en-IN" sz="1600" dirty="0">
                <a:latin typeface="Calibri" panose="020F0502020204030204" pitchFamily="34" charset="0"/>
                <a:cs typeface="Calibri" panose="020F0502020204030204" pitchFamily="34" charset="0"/>
              </a:rPr>
              <a:t>The work that is done on the Facial Expressions has been trained over FER2013 Kaggle Challenge dataset and has obtained a good accuracy while using the </a:t>
            </a:r>
            <a:r>
              <a:rPr lang="en-IN" sz="1600" dirty="0" err="1">
                <a:latin typeface="Calibri" panose="020F0502020204030204" pitchFamily="34" charset="0"/>
                <a:cs typeface="Calibri" panose="020F0502020204030204" pitchFamily="34" charset="0"/>
              </a:rPr>
              <a:t>Xception</a:t>
            </a:r>
            <a:r>
              <a:rPr lang="en-IN" sz="1600" dirty="0">
                <a:latin typeface="Calibri" panose="020F0502020204030204" pitchFamily="34" charset="0"/>
                <a:cs typeface="Calibri" panose="020F0502020204030204" pitchFamily="34" charset="0"/>
              </a:rPr>
              <a:t> transfer learning model.                        </a:t>
            </a:r>
          </a:p>
          <a:p>
            <a:pPr marL="114300" indent="0">
              <a:buNone/>
            </a:pPr>
            <a:endParaRPr lang="en-IN" sz="1600" dirty="0">
              <a:latin typeface="Calibri" panose="020F0502020204030204" pitchFamily="34" charset="0"/>
              <a:cs typeface="Calibri" panose="020F0502020204030204" pitchFamily="34" charset="0"/>
            </a:endParaRPr>
          </a:p>
          <a:p>
            <a:pPr fontAlgn="base"/>
            <a:r>
              <a:rPr lang="en-IN" sz="1600" dirty="0">
                <a:latin typeface="Calibri" panose="020F0502020204030204" pitchFamily="34" charset="0"/>
                <a:cs typeface="Calibri" panose="020F0502020204030204" pitchFamily="34" charset="0"/>
              </a:rPr>
              <a:t>First of all, the video is split into frames, and the analysis is done step by step.</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a:t>
            </a:r>
          </a:p>
          <a:p>
            <a:pPr fontAlgn="base"/>
            <a:r>
              <a:rPr lang="en-IN" sz="1600" dirty="0">
                <a:latin typeface="Calibri" panose="020F0502020204030204" pitchFamily="34" charset="0"/>
                <a:cs typeface="Calibri" panose="020F0502020204030204" pitchFamily="34" charset="0"/>
              </a:rPr>
              <a:t>Filters are used after getting the frames, and Convolution Operations are per- formed.</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a:t>
            </a:r>
          </a:p>
          <a:p>
            <a:pPr fontAlgn="base"/>
            <a:r>
              <a:rPr lang="en-IN" sz="1600" dirty="0">
                <a:latin typeface="Calibri" panose="020F0502020204030204" pitchFamily="34" charset="0"/>
                <a:cs typeface="Calibri" panose="020F0502020204030204" pitchFamily="34" charset="0"/>
              </a:rPr>
              <a:t>Features Extraction is done, and landmark points are located in those frames.</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a:t>
            </a:r>
          </a:p>
          <a:p>
            <a:r>
              <a:rPr lang="en-IN" sz="1600" dirty="0">
                <a:latin typeface="Calibri" panose="020F0502020204030204" pitchFamily="34" charset="0"/>
                <a:cs typeface="Calibri" panose="020F0502020204030204" pitchFamily="34" charset="0"/>
              </a:rPr>
              <a:t>The image is flattened and fed to the Exception Model for an output. </a:t>
            </a:r>
          </a:p>
          <a:p>
            <a:pPr marL="114300" indent="0">
              <a:buNone/>
            </a:pPr>
            <a:br>
              <a:rPr lang="en-IN" dirty="0"/>
            </a:br>
            <a:endParaRPr lang="en-US" dirty="0"/>
          </a:p>
        </p:txBody>
      </p:sp>
    </p:spTree>
    <p:extLst>
      <p:ext uri="{BB962C8B-B14F-4D97-AF65-F5344CB8AC3E}">
        <p14:creationId xmlns:p14="http://schemas.microsoft.com/office/powerpoint/2010/main" val="47889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83D7-6A81-414F-9A7A-506014BE2F5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68C2258-8D83-9741-8CDD-DCD5A125E34F}"/>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00A2C660-9885-0547-9464-BD2A368546C8}"/>
              </a:ext>
            </a:extLst>
          </p:cNvPr>
          <p:cNvPicPr>
            <a:picLocks noChangeAspect="1"/>
          </p:cNvPicPr>
          <p:nvPr/>
        </p:nvPicPr>
        <p:blipFill rotWithShape="1">
          <a:blip r:embed="rId2"/>
          <a:srcRect l="3964" t="8325" r="7671" b="-1"/>
          <a:stretch/>
        </p:blipFill>
        <p:spPr>
          <a:xfrm>
            <a:off x="878773" y="528453"/>
            <a:ext cx="10592791" cy="5876374"/>
          </a:xfrm>
          <a:prstGeom prst="rect">
            <a:avLst/>
          </a:prstGeom>
        </p:spPr>
      </p:pic>
    </p:spTree>
    <p:extLst>
      <p:ext uri="{BB962C8B-B14F-4D97-AF65-F5344CB8AC3E}">
        <p14:creationId xmlns:p14="http://schemas.microsoft.com/office/powerpoint/2010/main" val="36566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F9A1-6E5E-4241-A3C6-2FD6050CBAFD}"/>
              </a:ext>
            </a:extLst>
          </p:cNvPr>
          <p:cNvSpPr>
            <a:spLocks noGrp="1"/>
          </p:cNvSpPr>
          <p:nvPr>
            <p:ph type="title"/>
          </p:nvPr>
        </p:nvSpPr>
        <p:spPr>
          <a:xfrm>
            <a:off x="296238" y="0"/>
            <a:ext cx="10058400" cy="1371600"/>
          </a:xfrm>
        </p:spPr>
        <p:txBody>
          <a:bodyPr/>
          <a:lstStyle/>
          <a:p>
            <a:r>
              <a:rPr lang="en-US" dirty="0"/>
              <a:t>Flow of the Web-App</a:t>
            </a:r>
          </a:p>
        </p:txBody>
      </p:sp>
      <p:sp>
        <p:nvSpPr>
          <p:cNvPr id="3" name="Text Placeholder 2">
            <a:extLst>
              <a:ext uri="{FF2B5EF4-FFF2-40B4-BE49-F238E27FC236}">
                <a16:creationId xmlns:a16="http://schemas.microsoft.com/office/drawing/2014/main" id="{FD047EFC-6ADF-2641-9A39-08F58AB1CA29}"/>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487F5B3F-34E1-D94C-9A7F-05277644A525}"/>
              </a:ext>
            </a:extLst>
          </p:cNvPr>
          <p:cNvPicPr>
            <a:picLocks noChangeAspect="1"/>
          </p:cNvPicPr>
          <p:nvPr/>
        </p:nvPicPr>
        <p:blipFill>
          <a:blip r:embed="rId2"/>
          <a:stretch>
            <a:fillRect/>
          </a:stretch>
        </p:blipFill>
        <p:spPr>
          <a:xfrm>
            <a:off x="1163263" y="1050533"/>
            <a:ext cx="9865474" cy="5549330"/>
          </a:xfrm>
          <a:prstGeom prst="rect">
            <a:avLst/>
          </a:prstGeom>
        </p:spPr>
      </p:pic>
    </p:spTree>
    <p:extLst>
      <p:ext uri="{BB962C8B-B14F-4D97-AF65-F5344CB8AC3E}">
        <p14:creationId xmlns:p14="http://schemas.microsoft.com/office/powerpoint/2010/main" val="394714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7F8C-1EB3-0048-B970-43AA1836376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630EDED-6152-0E47-A053-F4F6A2C9A7E1}"/>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4E4DE5F4-65E5-1142-BE30-AD8B3C799845}"/>
              </a:ext>
            </a:extLst>
          </p:cNvPr>
          <p:cNvPicPr>
            <a:picLocks noChangeAspect="1"/>
          </p:cNvPicPr>
          <p:nvPr/>
        </p:nvPicPr>
        <p:blipFill>
          <a:blip r:embed="rId2"/>
          <a:stretch>
            <a:fillRect/>
          </a:stretch>
        </p:blipFill>
        <p:spPr>
          <a:xfrm>
            <a:off x="973761" y="642594"/>
            <a:ext cx="10058399" cy="5657849"/>
          </a:xfrm>
          <a:prstGeom prst="rect">
            <a:avLst/>
          </a:prstGeom>
        </p:spPr>
      </p:pic>
    </p:spTree>
    <p:extLst>
      <p:ext uri="{BB962C8B-B14F-4D97-AF65-F5344CB8AC3E}">
        <p14:creationId xmlns:p14="http://schemas.microsoft.com/office/powerpoint/2010/main" val="214948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C9D7-ECB7-FD42-AD1E-A982EC0DE7C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567E78D-9398-554F-9FA2-E8E8439EF453}"/>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B6C1B8F3-FFCD-F148-B15E-A594F2B15155}"/>
              </a:ext>
            </a:extLst>
          </p:cNvPr>
          <p:cNvPicPr>
            <a:picLocks noChangeAspect="1"/>
          </p:cNvPicPr>
          <p:nvPr/>
        </p:nvPicPr>
        <p:blipFill>
          <a:blip r:embed="rId2"/>
          <a:stretch>
            <a:fillRect/>
          </a:stretch>
        </p:blipFill>
        <p:spPr>
          <a:xfrm>
            <a:off x="1066800" y="642594"/>
            <a:ext cx="10138881" cy="5703121"/>
          </a:xfrm>
          <a:prstGeom prst="rect">
            <a:avLst/>
          </a:prstGeom>
        </p:spPr>
      </p:pic>
    </p:spTree>
    <p:extLst>
      <p:ext uri="{BB962C8B-B14F-4D97-AF65-F5344CB8AC3E}">
        <p14:creationId xmlns:p14="http://schemas.microsoft.com/office/powerpoint/2010/main" val="1194499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07EA-AD8C-C342-BB77-0F787352277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E798865-8BEE-CB41-A927-B9C96C672387}"/>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09509A1-7ADA-7F40-B8F3-76FA2E4B1A18}"/>
              </a:ext>
            </a:extLst>
          </p:cNvPr>
          <p:cNvPicPr>
            <a:picLocks noChangeAspect="1"/>
          </p:cNvPicPr>
          <p:nvPr/>
        </p:nvPicPr>
        <p:blipFill>
          <a:blip r:embed="rId2"/>
          <a:stretch>
            <a:fillRect/>
          </a:stretch>
        </p:blipFill>
        <p:spPr>
          <a:xfrm>
            <a:off x="1066799" y="600075"/>
            <a:ext cx="10058399" cy="5657849"/>
          </a:xfrm>
          <a:prstGeom prst="rect">
            <a:avLst/>
          </a:prstGeom>
        </p:spPr>
      </p:pic>
    </p:spTree>
    <p:extLst>
      <p:ext uri="{BB962C8B-B14F-4D97-AF65-F5344CB8AC3E}">
        <p14:creationId xmlns:p14="http://schemas.microsoft.com/office/powerpoint/2010/main" val="342586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E1D9-1860-0946-A696-062742212E9A}"/>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205D4403-1FCB-F741-BC22-68D50E1F1ED1}"/>
              </a:ext>
            </a:extLst>
          </p:cNvPr>
          <p:cNvSpPr>
            <a:spLocks noGrp="1"/>
          </p:cNvSpPr>
          <p:nvPr>
            <p:ph type="body" idx="1"/>
          </p:nvPr>
        </p:nvSpPr>
        <p:spPr/>
        <p:txBody>
          <a:bodyPr/>
          <a:lstStyle/>
          <a:p>
            <a:pPr marL="114300" indent="0">
              <a:buNone/>
            </a:pPr>
            <a:r>
              <a:rPr lang="en-US" dirty="0">
                <a:latin typeface="Calibri" panose="020F0502020204030204" pitchFamily="34" charset="0"/>
                <a:cs typeface="Calibri" panose="020F0502020204030204" pitchFamily="34" charset="0"/>
              </a:rPr>
              <a:t>The Web-App is to be designed with three sections with Text, Audio, and Video Sentiment Analysis. The user will type in the Text Sentiment Analysis, which will use the LSTM techniques to predict the Sentiment of the data by a particular label that has been defined during the training. The Audio sections take the audio file as input in a .wav file and predict the Sentiment by calculating the MFCC’s and predicting the label used in training. In the video section, real-time camera access is needed for the input of the Sentiment Analysis, and the facial expressions determine the Sentiment.</a:t>
            </a:r>
          </a:p>
        </p:txBody>
      </p:sp>
    </p:spTree>
    <p:extLst>
      <p:ext uri="{BB962C8B-B14F-4D97-AF65-F5344CB8AC3E}">
        <p14:creationId xmlns:p14="http://schemas.microsoft.com/office/powerpoint/2010/main" val="348535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678108" y="392110"/>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IN" dirty="0"/>
              <a:t>Introduction</a:t>
            </a:r>
            <a:endParaRPr dirty="0"/>
          </a:p>
        </p:txBody>
      </p:sp>
      <p:sp>
        <p:nvSpPr>
          <p:cNvPr id="118" name="Google Shape;118;p14"/>
          <p:cNvSpPr txBox="1">
            <a:spLocks noGrp="1"/>
          </p:cNvSpPr>
          <p:nvPr>
            <p:ph type="body" idx="1"/>
          </p:nvPr>
        </p:nvSpPr>
        <p:spPr>
          <a:xfrm>
            <a:off x="737024" y="1711749"/>
            <a:ext cx="10609800" cy="4481100"/>
          </a:xfrm>
          <a:prstGeom prst="rect">
            <a:avLst/>
          </a:prstGeom>
          <a:noFill/>
          <a:ln>
            <a:noFill/>
          </a:ln>
        </p:spPr>
        <p:txBody>
          <a:bodyPr spcFirstLastPara="1" wrap="square" lIns="91425" tIns="45700" rIns="91425" bIns="45700" anchor="t" anchorCtr="0">
            <a:normAutofit/>
          </a:bodyPr>
          <a:lstStyle/>
          <a:p>
            <a:pPr marL="182880" lvl="0" indent="-187959" algn="l" rtl="0">
              <a:lnSpc>
                <a:spcPct val="80000"/>
              </a:lnSpc>
              <a:spcBef>
                <a:spcPts val="0"/>
              </a:spcBef>
              <a:spcAft>
                <a:spcPts val="0"/>
              </a:spcAft>
              <a:buSzPts val="2300"/>
              <a:buFont typeface="Calibri"/>
              <a:buChar char="❏"/>
            </a:pPr>
            <a:r>
              <a:rPr lang="en-IN" sz="2000" dirty="0">
                <a:latin typeface="Calibri"/>
                <a:ea typeface="Calibri"/>
                <a:cs typeface="Calibri"/>
                <a:sym typeface="Calibri"/>
              </a:rPr>
              <a:t>Sentiment analysis studies the subjective information in an expression, that is, the opinions, appraisals, emotions, or attitudes towards a topic, person or entity. Expressions can be classified as positive, negative, or neutral.</a:t>
            </a:r>
            <a:endParaRPr sz="2000" dirty="0">
              <a:latin typeface="Calibri"/>
              <a:ea typeface="Calibri"/>
              <a:cs typeface="Calibri"/>
              <a:sym typeface="Calibri"/>
            </a:endParaRPr>
          </a:p>
          <a:p>
            <a:pPr marL="182880" lvl="0" indent="0" algn="l" rtl="0">
              <a:lnSpc>
                <a:spcPct val="80000"/>
              </a:lnSpc>
              <a:spcBef>
                <a:spcPts val="0"/>
              </a:spcBef>
              <a:spcAft>
                <a:spcPts val="0"/>
              </a:spcAft>
              <a:buNone/>
            </a:pPr>
            <a:endParaRPr sz="2000" dirty="0">
              <a:latin typeface="Calibri"/>
              <a:ea typeface="Calibri"/>
              <a:cs typeface="Calibri"/>
              <a:sym typeface="Calibri"/>
            </a:endParaRPr>
          </a:p>
          <a:p>
            <a:pPr marL="182880" lvl="0" indent="-187959" algn="l" rtl="0">
              <a:lnSpc>
                <a:spcPct val="70000"/>
              </a:lnSpc>
              <a:spcBef>
                <a:spcPts val="0"/>
              </a:spcBef>
              <a:spcAft>
                <a:spcPts val="0"/>
              </a:spcAft>
              <a:buSzPts val="2300"/>
              <a:buFont typeface="Calibri"/>
              <a:buChar char="❏"/>
            </a:pPr>
            <a:r>
              <a:rPr lang="en-IN" sz="2000" dirty="0">
                <a:latin typeface="Calibri"/>
                <a:ea typeface="Calibri"/>
                <a:cs typeface="Calibri"/>
                <a:sym typeface="Calibri"/>
              </a:rPr>
              <a:t>Sentiment Analysis intends to naturally reveal the hidden mentality that we hold towards an entity.</a:t>
            </a:r>
            <a:endParaRPr sz="1600" dirty="0">
              <a:latin typeface="Calibri"/>
              <a:ea typeface="Calibri"/>
              <a:cs typeface="Calibri"/>
              <a:sym typeface="Calibri"/>
            </a:endParaRPr>
          </a:p>
          <a:p>
            <a:pPr marL="182880" lvl="0" indent="0" algn="l" rtl="0">
              <a:lnSpc>
                <a:spcPct val="80000"/>
              </a:lnSpc>
              <a:spcBef>
                <a:spcPts val="0"/>
              </a:spcBef>
              <a:spcAft>
                <a:spcPts val="0"/>
              </a:spcAft>
              <a:buNone/>
            </a:pPr>
            <a:endParaRPr sz="2000" dirty="0">
              <a:latin typeface="Calibri"/>
              <a:ea typeface="Calibri"/>
              <a:cs typeface="Calibri"/>
              <a:sym typeface="Calibri"/>
            </a:endParaRPr>
          </a:p>
          <a:p>
            <a:pPr marL="182880" lvl="0" indent="-187959" algn="l" rtl="0">
              <a:lnSpc>
                <a:spcPct val="80000"/>
              </a:lnSpc>
              <a:spcBef>
                <a:spcPts val="0"/>
              </a:spcBef>
              <a:spcAft>
                <a:spcPts val="0"/>
              </a:spcAft>
              <a:buSzPts val="2300"/>
              <a:buFont typeface="Calibri"/>
              <a:buChar char="❏"/>
            </a:pPr>
            <a:r>
              <a:rPr lang="en-IN" sz="2000" dirty="0">
                <a:latin typeface="Calibri"/>
                <a:ea typeface="Calibri"/>
                <a:cs typeface="Calibri"/>
                <a:sym typeface="Calibri"/>
              </a:rPr>
              <a:t>Multimodal Sentiment Analysis is another dimension of the customary text-based assessment investigation, which goes past the test of writings, and incorporates different modalities like sound and video information. </a:t>
            </a:r>
            <a:endParaRPr sz="2000" dirty="0">
              <a:latin typeface="Calibri"/>
              <a:ea typeface="Calibri"/>
              <a:cs typeface="Calibri"/>
              <a:sym typeface="Calibri"/>
            </a:endParaRPr>
          </a:p>
          <a:p>
            <a:pPr marL="182880" lvl="0" indent="0" algn="l" rtl="0">
              <a:lnSpc>
                <a:spcPct val="80000"/>
              </a:lnSpc>
              <a:spcBef>
                <a:spcPts val="0"/>
              </a:spcBef>
              <a:spcAft>
                <a:spcPts val="0"/>
              </a:spcAft>
              <a:buNone/>
            </a:pPr>
            <a:endParaRPr sz="2000" dirty="0">
              <a:latin typeface="Calibri"/>
              <a:ea typeface="Calibri"/>
              <a:cs typeface="Calibri"/>
              <a:sym typeface="Calibri"/>
            </a:endParaRPr>
          </a:p>
          <a:p>
            <a:pPr marL="182880" lvl="0" indent="-187959" algn="l" rtl="0">
              <a:lnSpc>
                <a:spcPct val="80000"/>
              </a:lnSpc>
              <a:spcBef>
                <a:spcPts val="0"/>
              </a:spcBef>
              <a:spcAft>
                <a:spcPts val="0"/>
              </a:spcAft>
              <a:buSzPts val="2300"/>
              <a:buFont typeface="Calibri"/>
              <a:buChar char="❏"/>
            </a:pPr>
            <a:r>
              <a:rPr lang="en-IN" sz="2000" dirty="0">
                <a:latin typeface="Calibri"/>
                <a:ea typeface="Calibri"/>
                <a:cs typeface="Calibri"/>
                <a:sym typeface="Calibri"/>
              </a:rPr>
              <a:t> Understanding individuals’ position, disposition, or assessment towards a specific feature has numerous applications. A new improvement in multimodal sentiment analysis is visual assumption investigation.</a:t>
            </a:r>
            <a:endParaRPr sz="2000"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9FCA-C9BD-CA44-AB59-DA47E55DFFD2}"/>
              </a:ext>
            </a:extLst>
          </p:cNvPr>
          <p:cNvSpPr>
            <a:spLocks noGrp="1"/>
          </p:cNvSpPr>
          <p:nvPr>
            <p:ph type="title"/>
          </p:nvPr>
        </p:nvSpPr>
        <p:spPr>
          <a:xfrm>
            <a:off x="879705" y="300050"/>
            <a:ext cx="10058400" cy="1371600"/>
          </a:xfrm>
        </p:spPr>
        <p:txBody>
          <a:bodyPr/>
          <a:lstStyle/>
          <a:p>
            <a:r>
              <a:rPr lang="en-US" dirty="0"/>
              <a:t>Text Sentiment</a:t>
            </a:r>
          </a:p>
        </p:txBody>
      </p:sp>
      <p:sp>
        <p:nvSpPr>
          <p:cNvPr id="3" name="Text Placeholder 2">
            <a:extLst>
              <a:ext uri="{FF2B5EF4-FFF2-40B4-BE49-F238E27FC236}">
                <a16:creationId xmlns:a16="http://schemas.microsoft.com/office/drawing/2014/main" id="{2F76C7A7-1EF5-9F4A-B035-E6CE3F0B5EE8}"/>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D0B31CD5-4D0A-724F-A3F1-A0D740FEA2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7825" y="1354577"/>
            <a:ext cx="10107375" cy="5203373"/>
          </a:xfrm>
          <a:prstGeom prst="rect">
            <a:avLst/>
          </a:prstGeom>
          <a:noFill/>
        </p:spPr>
      </p:pic>
    </p:spTree>
    <p:extLst>
      <p:ext uri="{BB962C8B-B14F-4D97-AF65-F5344CB8AC3E}">
        <p14:creationId xmlns:p14="http://schemas.microsoft.com/office/powerpoint/2010/main" val="123637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1C0D-5F1B-D542-B848-3E0B8F74E8B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01462E3-648B-FA4A-843D-91CBCB3790C4}"/>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76162F31-65FF-5249-A84E-035B964816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257" y="499837"/>
            <a:ext cx="11034444" cy="5715569"/>
          </a:xfrm>
          <a:prstGeom prst="rect">
            <a:avLst/>
          </a:prstGeom>
          <a:noFill/>
        </p:spPr>
      </p:pic>
    </p:spTree>
    <p:extLst>
      <p:ext uri="{BB962C8B-B14F-4D97-AF65-F5344CB8AC3E}">
        <p14:creationId xmlns:p14="http://schemas.microsoft.com/office/powerpoint/2010/main" val="1256542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A596C2-48B8-DF4F-8851-1730D9DAD5D7}"/>
              </a:ext>
            </a:extLst>
          </p:cNvPr>
          <p:cNvSpPr>
            <a:spLocks noGrp="1"/>
          </p:cNvSpPr>
          <p:nvPr>
            <p:ph type="body" idx="1"/>
          </p:nvPr>
        </p:nvSpPr>
        <p:spPr>
          <a:xfrm>
            <a:off x="799672" y="1188720"/>
            <a:ext cx="10058400" cy="3931920"/>
          </a:xfrm>
        </p:spPr>
        <p:txBody>
          <a:bodyPr/>
          <a:lstStyle/>
          <a:p>
            <a:pPr marL="114300" indent="0">
              <a:buNone/>
            </a:pPr>
            <a:r>
              <a:rPr lang="en-IN" sz="1600" dirty="0">
                <a:latin typeface="Calibri" panose="020F0502020204030204" pitchFamily="34" charset="0"/>
                <a:cs typeface="Calibri" panose="020F0502020204030204" pitchFamily="34" charset="0"/>
              </a:rPr>
              <a:t>The accuracy by using different models is shown below. The method that has been used is Word-2-Vec embedding with LSTM and SVM models. Both the accuracy of the test set is shown below.</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pPr marL="114300" indent="0">
              <a:buNone/>
            </a:pPr>
            <a:endParaRPr lang="en-IN" sz="1600" dirty="0">
              <a:latin typeface="Calibri" panose="020F0502020204030204" pitchFamily="34" charset="0"/>
              <a:cs typeface="Calibri" panose="020F0502020204030204" pitchFamily="34" charset="0"/>
            </a:endParaRPr>
          </a:p>
          <a:p>
            <a:pPr marL="114300" indent="0">
              <a:buNone/>
            </a:pPr>
            <a:r>
              <a:rPr lang="en-IN" sz="1600" dirty="0">
                <a:latin typeface="Calibri" panose="020F0502020204030204" pitchFamily="34" charset="0"/>
                <a:cs typeface="Calibri" panose="020F0502020204030204" pitchFamily="34" charset="0"/>
              </a:rPr>
              <a:t>Table 5.1 shows the accuracy of labels with two different types of models. LSTM helped us increase the accuracy because LSTM is used as a Bidirectional and can see any independence of the current word with the future.</a:t>
            </a:r>
          </a:p>
          <a:p>
            <a:pPr marL="114300" indent="0">
              <a:buNone/>
            </a:pPr>
            <a:endParaRPr lang="en-IN" dirty="0">
              <a:latin typeface="Calibri" panose="020F0502020204030204" pitchFamily="34" charset="0"/>
              <a:cs typeface="Calibri" panose="020F0502020204030204" pitchFamily="34" charset="0"/>
            </a:endParaRPr>
          </a:p>
          <a:p>
            <a:endParaRPr lang="en-US" dirty="0"/>
          </a:p>
        </p:txBody>
      </p:sp>
      <p:graphicFrame>
        <p:nvGraphicFramePr>
          <p:cNvPr id="4" name="Table 3">
            <a:extLst>
              <a:ext uri="{FF2B5EF4-FFF2-40B4-BE49-F238E27FC236}">
                <a16:creationId xmlns:a16="http://schemas.microsoft.com/office/drawing/2014/main" id="{EB2BB669-1BBF-1D49-A362-A7BAEEB6EBEE}"/>
              </a:ext>
            </a:extLst>
          </p:cNvPr>
          <p:cNvGraphicFramePr>
            <a:graphicFrameLocks noGrp="1"/>
          </p:cNvGraphicFramePr>
          <p:nvPr>
            <p:extLst>
              <p:ext uri="{D42A27DB-BD31-4B8C-83A1-F6EECF244321}">
                <p14:modId xmlns:p14="http://schemas.microsoft.com/office/powerpoint/2010/main" val="3392874299"/>
              </p:ext>
            </p:extLst>
          </p:nvPr>
        </p:nvGraphicFramePr>
        <p:xfrm>
          <a:off x="3283414" y="2430001"/>
          <a:ext cx="5090915" cy="1041069"/>
        </p:xfrm>
        <a:graphic>
          <a:graphicData uri="http://schemas.openxmlformats.org/drawingml/2006/table">
            <a:tbl>
              <a:tblPr firstRow="1" firstCol="1" bandRow="1">
                <a:tableStyleId>{5C22544A-7EE6-4342-B048-85BDC9FD1C3A}</a:tableStyleId>
              </a:tblPr>
              <a:tblGrid>
                <a:gridCol w="1571949">
                  <a:extLst>
                    <a:ext uri="{9D8B030D-6E8A-4147-A177-3AD203B41FA5}">
                      <a16:colId xmlns:a16="http://schemas.microsoft.com/office/drawing/2014/main" val="1549758656"/>
                    </a:ext>
                  </a:extLst>
                </a:gridCol>
                <a:gridCol w="721126">
                  <a:extLst>
                    <a:ext uri="{9D8B030D-6E8A-4147-A177-3AD203B41FA5}">
                      <a16:colId xmlns:a16="http://schemas.microsoft.com/office/drawing/2014/main" val="3949944988"/>
                    </a:ext>
                  </a:extLst>
                </a:gridCol>
                <a:gridCol w="706671">
                  <a:extLst>
                    <a:ext uri="{9D8B030D-6E8A-4147-A177-3AD203B41FA5}">
                      <a16:colId xmlns:a16="http://schemas.microsoft.com/office/drawing/2014/main" val="3003232000"/>
                    </a:ext>
                  </a:extLst>
                </a:gridCol>
                <a:gridCol w="692249">
                  <a:extLst>
                    <a:ext uri="{9D8B030D-6E8A-4147-A177-3AD203B41FA5}">
                      <a16:colId xmlns:a16="http://schemas.microsoft.com/office/drawing/2014/main" val="3729367795"/>
                    </a:ext>
                  </a:extLst>
                </a:gridCol>
                <a:gridCol w="692249">
                  <a:extLst>
                    <a:ext uri="{9D8B030D-6E8A-4147-A177-3AD203B41FA5}">
                      <a16:colId xmlns:a16="http://schemas.microsoft.com/office/drawing/2014/main" val="3138444003"/>
                    </a:ext>
                  </a:extLst>
                </a:gridCol>
                <a:gridCol w="706671">
                  <a:extLst>
                    <a:ext uri="{9D8B030D-6E8A-4147-A177-3AD203B41FA5}">
                      <a16:colId xmlns:a16="http://schemas.microsoft.com/office/drawing/2014/main" val="1235407495"/>
                    </a:ext>
                  </a:extLst>
                </a:gridCol>
              </a:tblGrid>
              <a:tr h="0">
                <a:tc>
                  <a:txBody>
                    <a:bodyPr/>
                    <a:lstStyle/>
                    <a:p>
                      <a:pPr algn="just">
                        <a:lnSpc>
                          <a:spcPct val="107000"/>
                        </a:lnSpc>
                      </a:pPr>
                      <a:r>
                        <a:rPr lang="en-IN" sz="1200" dirty="0">
                          <a:effectLst/>
                        </a:rPr>
                        <a:t>Model</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EXT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dirty="0">
                          <a:effectLst/>
                        </a:rPr>
                        <a:t>NEU</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dirty="0">
                          <a:effectLst/>
                        </a:rPr>
                        <a:t>AGR</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CON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OPN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883832628"/>
                  </a:ext>
                </a:extLst>
              </a:tr>
              <a:tr h="427602">
                <a:tc>
                  <a:txBody>
                    <a:bodyPr/>
                    <a:lstStyle/>
                    <a:p>
                      <a:pPr algn="just">
                        <a:lnSpc>
                          <a:spcPct val="107000"/>
                        </a:lnSpc>
                      </a:pPr>
                      <a:r>
                        <a:rPr lang="en-IN" sz="1200" dirty="0">
                          <a:effectLst/>
                        </a:rPr>
                        <a:t>Word2Vec + SVM</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dirty="0">
                          <a:effectLst/>
                        </a:rPr>
                        <a:t>46.18</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48.21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49.65</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49.97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dirty="0">
                          <a:effectLst/>
                        </a:rPr>
                        <a:t>50.07</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228252380"/>
                  </a:ext>
                </a:extLst>
              </a:tr>
              <a:tr h="427602">
                <a:tc>
                  <a:txBody>
                    <a:bodyPr/>
                    <a:lstStyle/>
                    <a:p>
                      <a:pPr algn="just">
                        <a:lnSpc>
                          <a:spcPct val="107000"/>
                        </a:lnSpc>
                      </a:pPr>
                      <a:r>
                        <a:rPr lang="en-IN" sz="1200" dirty="0">
                          <a:effectLst/>
                        </a:rPr>
                        <a:t>Word2Vec + LSTM</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55:07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50:17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54:57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53:23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dirty="0">
                          <a:effectLst/>
                        </a:rPr>
                        <a:t>53:84</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395214251"/>
                  </a:ext>
                </a:extLst>
              </a:tr>
            </a:tbl>
          </a:graphicData>
        </a:graphic>
      </p:graphicFrame>
      <p:sp>
        <p:nvSpPr>
          <p:cNvPr id="5" name="Rectangle 4">
            <a:extLst>
              <a:ext uri="{FF2B5EF4-FFF2-40B4-BE49-F238E27FC236}">
                <a16:creationId xmlns:a16="http://schemas.microsoft.com/office/drawing/2014/main" id="{BD815C1E-9E8F-B14D-A7B9-D3AD06892385}"/>
              </a:ext>
            </a:extLst>
          </p:cNvPr>
          <p:cNvSpPr/>
          <p:nvPr/>
        </p:nvSpPr>
        <p:spPr>
          <a:xfrm>
            <a:off x="4698002" y="3564970"/>
            <a:ext cx="2578591" cy="307777"/>
          </a:xfrm>
          <a:prstGeom prst="rect">
            <a:avLst/>
          </a:prstGeom>
        </p:spPr>
        <p:txBody>
          <a:bodyPr wrap="none">
            <a:spAutoFit/>
          </a:bodyPr>
          <a:lstStyle/>
          <a:p>
            <a:pPr marR="3810" algn="just"/>
            <a:r>
              <a:rPr lang="en-IN" dirty="0">
                <a:latin typeface="Times New Roman" panose="02020603050405020304" pitchFamily="18" charset="0"/>
                <a:ea typeface="Arial" panose="020B0604020202020204" pitchFamily="34" charset="0"/>
                <a:cs typeface="Arial" panose="020B0604020202020204" pitchFamily="34" charset="0"/>
              </a:rPr>
              <a:t>Text Accuracy Confusion Matrix</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6470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D994-4164-534B-B8CC-016FE58F7008}"/>
              </a:ext>
            </a:extLst>
          </p:cNvPr>
          <p:cNvSpPr>
            <a:spLocks noGrp="1"/>
          </p:cNvSpPr>
          <p:nvPr>
            <p:ph type="title"/>
          </p:nvPr>
        </p:nvSpPr>
        <p:spPr>
          <a:xfrm>
            <a:off x="655834" y="262450"/>
            <a:ext cx="10058400" cy="1371600"/>
          </a:xfrm>
        </p:spPr>
        <p:txBody>
          <a:bodyPr/>
          <a:lstStyle/>
          <a:p>
            <a:r>
              <a:rPr lang="en-US" dirty="0"/>
              <a:t>Audio Sentiment</a:t>
            </a:r>
          </a:p>
        </p:txBody>
      </p:sp>
      <p:sp>
        <p:nvSpPr>
          <p:cNvPr id="3" name="Text Placeholder 2">
            <a:extLst>
              <a:ext uri="{FF2B5EF4-FFF2-40B4-BE49-F238E27FC236}">
                <a16:creationId xmlns:a16="http://schemas.microsoft.com/office/drawing/2014/main" id="{7659504A-ED11-9C4F-9EE2-4D6551EC084F}"/>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00B284FB-591D-2641-B4B8-58458C5CD1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404" y="1634049"/>
            <a:ext cx="9418430" cy="4709215"/>
          </a:xfrm>
          <a:prstGeom prst="rect">
            <a:avLst/>
          </a:prstGeom>
          <a:noFill/>
        </p:spPr>
      </p:pic>
    </p:spTree>
    <p:extLst>
      <p:ext uri="{BB962C8B-B14F-4D97-AF65-F5344CB8AC3E}">
        <p14:creationId xmlns:p14="http://schemas.microsoft.com/office/powerpoint/2010/main" val="2593148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4C32-E47A-CE40-B4EA-04A3B3CBA07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F9C0D67-1AC3-394C-B018-4C0F38DE49C3}"/>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4D0414B6-028F-5142-9129-99CCE41734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589" y="555090"/>
            <a:ext cx="8621730" cy="5747820"/>
          </a:xfrm>
          <a:prstGeom prst="rect">
            <a:avLst/>
          </a:prstGeom>
          <a:noFill/>
        </p:spPr>
      </p:pic>
    </p:spTree>
    <p:extLst>
      <p:ext uri="{BB962C8B-B14F-4D97-AF65-F5344CB8AC3E}">
        <p14:creationId xmlns:p14="http://schemas.microsoft.com/office/powerpoint/2010/main" val="2818269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010A68-9045-034E-96A2-2F24B9D57A9F}"/>
              </a:ext>
            </a:extLst>
          </p:cNvPr>
          <p:cNvSpPr>
            <a:spLocks noGrp="1"/>
          </p:cNvSpPr>
          <p:nvPr>
            <p:ph type="body" idx="1"/>
          </p:nvPr>
        </p:nvSpPr>
        <p:spPr>
          <a:xfrm>
            <a:off x="906694" y="967766"/>
            <a:ext cx="10378612" cy="4631649"/>
          </a:xfrm>
        </p:spPr>
        <p:txBody>
          <a:bodyPr>
            <a:normAutofit/>
          </a:bodyPr>
          <a:lstStyle/>
          <a:p>
            <a:pPr marL="114300" indent="0">
              <a:buNone/>
            </a:pPr>
            <a:r>
              <a:rPr lang="en-IN" sz="1600" dirty="0">
                <a:latin typeface="Calibri" panose="020F0502020204030204" pitchFamily="34" charset="0"/>
                <a:cs typeface="Calibri" panose="020F0502020204030204" pitchFamily="34" charset="0"/>
              </a:rPr>
              <a:t>This Audio modal have been implemented with MFCC’s calculation and then fed those MFCC’s to the Classification Network using the Neural Networks. The confusion matrix accuracy of each label is given below.</a:t>
            </a: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p>
            <a:pPr marL="114300" indent="0">
              <a:buNone/>
            </a:pPr>
            <a:endParaRPr lang="en-IN" sz="1600" dirty="0">
              <a:latin typeface="Calibri" panose="020F0502020204030204" pitchFamily="34" charset="0"/>
              <a:cs typeface="Calibri" panose="020F0502020204030204" pitchFamily="34" charset="0"/>
            </a:endParaRPr>
          </a:p>
          <a:p>
            <a:pPr marL="114300" indent="0">
              <a:buNone/>
            </a:pPr>
            <a:endParaRPr lang="en-IN" sz="1600" dirty="0">
              <a:latin typeface="Calibri" panose="020F0502020204030204" pitchFamily="34" charset="0"/>
              <a:cs typeface="Calibri" panose="020F0502020204030204" pitchFamily="34" charset="0"/>
            </a:endParaRPr>
          </a:p>
          <a:p>
            <a:pPr marL="114300" indent="0">
              <a:buNone/>
            </a:pPr>
            <a:r>
              <a:rPr lang="en-IN" sz="1600" dirty="0">
                <a:latin typeface="Calibri" panose="020F0502020204030204" pitchFamily="34" charset="0"/>
                <a:cs typeface="Calibri" panose="020F0502020204030204" pitchFamily="34" charset="0"/>
              </a:rPr>
              <a:t>shows the accuracy of all labels using MFCC’s fed to some of the classification methods with the use of Neural Networks.</a:t>
            </a:r>
          </a:p>
          <a:p>
            <a:pPr marL="114300" indent="0">
              <a:buNone/>
            </a:pPr>
            <a:endParaRPr lang="en-IN" sz="1600" dirty="0">
              <a:latin typeface="Calibri" panose="020F0502020204030204" pitchFamily="34" charset="0"/>
              <a:cs typeface="Calibri" panose="020F0502020204030204" pitchFamily="34" charset="0"/>
            </a:endParaRPr>
          </a:p>
          <a:p>
            <a:endParaRPr lang="en-US" dirty="0"/>
          </a:p>
        </p:txBody>
      </p:sp>
      <p:graphicFrame>
        <p:nvGraphicFramePr>
          <p:cNvPr id="4" name="Table 3">
            <a:extLst>
              <a:ext uri="{FF2B5EF4-FFF2-40B4-BE49-F238E27FC236}">
                <a16:creationId xmlns:a16="http://schemas.microsoft.com/office/drawing/2014/main" id="{C4EC28C6-A647-9141-998A-225088D062C0}"/>
              </a:ext>
            </a:extLst>
          </p:cNvPr>
          <p:cNvGraphicFramePr>
            <a:graphicFrameLocks noGrp="1"/>
          </p:cNvGraphicFramePr>
          <p:nvPr>
            <p:extLst>
              <p:ext uri="{D42A27DB-BD31-4B8C-83A1-F6EECF244321}">
                <p14:modId xmlns:p14="http://schemas.microsoft.com/office/powerpoint/2010/main" val="2126729741"/>
              </p:ext>
            </p:extLst>
          </p:nvPr>
        </p:nvGraphicFramePr>
        <p:xfrm>
          <a:off x="3214027" y="1910023"/>
          <a:ext cx="5929972" cy="2360307"/>
        </p:xfrm>
        <a:graphic>
          <a:graphicData uri="http://schemas.openxmlformats.org/drawingml/2006/table">
            <a:tbl>
              <a:tblPr firstRow="1" firstCol="1" bandRow="1">
                <a:tableStyleId>{5C22544A-7EE6-4342-B048-85BDC9FD1C3A}</a:tableStyleId>
              </a:tblPr>
              <a:tblGrid>
                <a:gridCol w="800100">
                  <a:extLst>
                    <a:ext uri="{9D8B030D-6E8A-4147-A177-3AD203B41FA5}">
                      <a16:colId xmlns:a16="http://schemas.microsoft.com/office/drawing/2014/main" val="3126419110"/>
                    </a:ext>
                  </a:extLst>
                </a:gridCol>
                <a:gridCol w="698500">
                  <a:extLst>
                    <a:ext uri="{9D8B030D-6E8A-4147-A177-3AD203B41FA5}">
                      <a16:colId xmlns:a16="http://schemas.microsoft.com/office/drawing/2014/main" val="4079175243"/>
                    </a:ext>
                  </a:extLst>
                </a:gridCol>
                <a:gridCol w="25400">
                  <a:extLst>
                    <a:ext uri="{9D8B030D-6E8A-4147-A177-3AD203B41FA5}">
                      <a16:colId xmlns:a16="http://schemas.microsoft.com/office/drawing/2014/main" val="601004977"/>
                    </a:ext>
                  </a:extLst>
                </a:gridCol>
                <a:gridCol w="673100">
                  <a:extLst>
                    <a:ext uri="{9D8B030D-6E8A-4147-A177-3AD203B41FA5}">
                      <a16:colId xmlns:a16="http://schemas.microsoft.com/office/drawing/2014/main" val="3271902037"/>
                    </a:ext>
                  </a:extLst>
                </a:gridCol>
                <a:gridCol w="698500">
                  <a:extLst>
                    <a:ext uri="{9D8B030D-6E8A-4147-A177-3AD203B41FA5}">
                      <a16:colId xmlns:a16="http://schemas.microsoft.com/office/drawing/2014/main" val="4221762804"/>
                    </a:ext>
                  </a:extLst>
                </a:gridCol>
                <a:gridCol w="698500">
                  <a:extLst>
                    <a:ext uri="{9D8B030D-6E8A-4147-A177-3AD203B41FA5}">
                      <a16:colId xmlns:a16="http://schemas.microsoft.com/office/drawing/2014/main" val="929736837"/>
                    </a:ext>
                  </a:extLst>
                </a:gridCol>
                <a:gridCol w="698500">
                  <a:extLst>
                    <a:ext uri="{9D8B030D-6E8A-4147-A177-3AD203B41FA5}">
                      <a16:colId xmlns:a16="http://schemas.microsoft.com/office/drawing/2014/main" val="2585930369"/>
                    </a:ext>
                  </a:extLst>
                </a:gridCol>
                <a:gridCol w="764069">
                  <a:extLst>
                    <a:ext uri="{9D8B030D-6E8A-4147-A177-3AD203B41FA5}">
                      <a16:colId xmlns:a16="http://schemas.microsoft.com/office/drawing/2014/main" val="2737021218"/>
                    </a:ext>
                  </a:extLst>
                </a:gridCol>
                <a:gridCol w="873303">
                  <a:extLst>
                    <a:ext uri="{9D8B030D-6E8A-4147-A177-3AD203B41FA5}">
                      <a16:colId xmlns:a16="http://schemas.microsoft.com/office/drawing/2014/main" val="1641067411"/>
                    </a:ext>
                  </a:extLst>
                </a:gridCol>
              </a:tblGrid>
              <a:tr h="170815">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gridSpan="3">
                  <a:txBody>
                    <a:bodyPr/>
                    <a:lstStyle/>
                    <a:p>
                      <a:pPr algn="just">
                        <a:lnSpc>
                          <a:spcPts val="1340"/>
                        </a:lnSpc>
                      </a:pPr>
                      <a:r>
                        <a:rPr lang="en-IN" sz="1200">
                          <a:effectLst/>
                        </a:rPr>
                        <a:t>Predicted labels</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hMerge="1">
                  <a:txBody>
                    <a:bodyPr/>
                    <a:lstStyle/>
                    <a:p>
                      <a:endParaRPr lang="en-US"/>
                    </a:p>
                  </a:txBody>
                  <a:tcPr/>
                </a:tc>
                <a:tc hMerge="1">
                  <a:txBody>
                    <a:bodyPr/>
                    <a:lstStyle/>
                    <a:p>
                      <a:endParaRPr lang="en-US"/>
                    </a:p>
                  </a:txBody>
                  <a:tcPr/>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dirty="0">
                          <a:effectLst/>
                        </a:rPr>
                        <a:t> </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585907361"/>
                  </a:ext>
                </a:extLst>
              </a:tr>
              <a:tr h="154305">
                <a:tc>
                  <a:txBody>
                    <a:bodyPr/>
                    <a:lstStyle/>
                    <a:p>
                      <a:pPr algn="just">
                        <a:lnSpc>
                          <a:spcPct val="107000"/>
                        </a:lnSpc>
                      </a:pPr>
                      <a:r>
                        <a:rPr lang="en-IN" sz="1200" dirty="0">
                          <a:effectLst/>
                        </a:rPr>
                        <a:t> </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pPr>
                      <a:r>
                        <a:rPr lang="en-IN" sz="1200">
                          <a:effectLst/>
                        </a:rPr>
                        <a:t>Happy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pPr>
                      <a:r>
                        <a:rPr lang="en-IN" sz="1200">
                          <a:effectLst/>
                        </a:rPr>
                        <a:t>Sad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pPr>
                      <a:r>
                        <a:rPr lang="en-IN" sz="1200" dirty="0">
                          <a:effectLst/>
                        </a:rPr>
                        <a:t>Angry</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pPr>
                      <a:r>
                        <a:rPr lang="en-IN" sz="1200">
                          <a:effectLst/>
                        </a:rPr>
                        <a:t>Scared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ct val="107000"/>
                        </a:lnSpc>
                      </a:pPr>
                      <a:r>
                        <a:rPr lang="en-IN" sz="1200">
                          <a:effectLst/>
                        </a:rPr>
                        <a:t>Neutral</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215"/>
                        </a:lnSpc>
                      </a:pPr>
                      <a:r>
                        <a:rPr lang="en-IN" sz="1200" dirty="0">
                          <a:effectLst/>
                        </a:rPr>
                        <a:t>Disgusted</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215"/>
                        </a:lnSpc>
                      </a:pPr>
                      <a:r>
                        <a:rPr lang="en-IN" sz="1200" dirty="0">
                          <a:effectLst/>
                        </a:rPr>
                        <a:t>Surprised</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40329560"/>
                  </a:ext>
                </a:extLst>
              </a:tr>
              <a:tr h="104140">
                <a:tc>
                  <a:txBody>
                    <a:bodyPr/>
                    <a:lstStyle/>
                    <a:p>
                      <a:pPr algn="just">
                        <a:lnSpc>
                          <a:spcPct val="107000"/>
                        </a:lnSpc>
                      </a:pPr>
                      <a:r>
                        <a:rPr lang="en-IN" sz="1200" dirty="0">
                          <a:effectLst/>
                        </a:rPr>
                        <a:t> </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US"/>
                    </a:p>
                  </a:txBody>
                  <a:tcPr/>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pPr algn="just">
                        <a:lnSpc>
                          <a:spcPct val="107000"/>
                        </a:lnSpc>
                      </a:pPr>
                      <a:r>
                        <a:rPr lang="en-IN" sz="1200" dirty="0">
                          <a:effectLst/>
                        </a:rPr>
                        <a:t>gusted</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pPr algn="just">
                        <a:lnSpc>
                          <a:spcPct val="107000"/>
                        </a:lnSpc>
                      </a:pPr>
                      <a:r>
                        <a:rPr lang="en-IN" sz="1200">
                          <a:effectLst/>
                        </a:rPr>
                        <a:t>prised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291888388"/>
                  </a:ext>
                </a:extLst>
              </a:tr>
              <a:tr h="259581">
                <a:tc>
                  <a:txBody>
                    <a:bodyPr/>
                    <a:lstStyle/>
                    <a:p>
                      <a:pPr algn="just">
                        <a:lnSpc>
                          <a:spcPts val="1360"/>
                        </a:lnSpc>
                      </a:pPr>
                      <a:r>
                        <a:rPr lang="en-IN" sz="1200">
                          <a:effectLst/>
                        </a:rPr>
                        <a:t>Happy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60"/>
                        </a:lnSpc>
                      </a:pPr>
                      <a:r>
                        <a:rPr lang="en-IN" sz="1200">
                          <a:effectLst/>
                        </a:rPr>
                        <a:t>80.0%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25400" algn="just">
                        <a:lnSpc>
                          <a:spcPts val="1360"/>
                        </a:lnSpc>
                      </a:pPr>
                      <a:r>
                        <a:rPr lang="en-IN" sz="1200">
                          <a:effectLst/>
                        </a:rPr>
                        <a:t>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60"/>
                        </a:lnSpc>
                      </a:pPr>
                      <a:r>
                        <a:rPr lang="en-IN" sz="1200" dirty="0">
                          <a:effectLst/>
                        </a:rPr>
                        <a:t>5.7%</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60"/>
                        </a:lnSpc>
                      </a:pPr>
                      <a:r>
                        <a:rPr lang="en-IN" sz="1200">
                          <a:effectLst/>
                        </a:rPr>
                        <a:t>5.7%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60"/>
                        </a:lnSpc>
                      </a:pPr>
                      <a:r>
                        <a:rPr lang="en-IN" sz="1200">
                          <a:effectLst/>
                        </a:rPr>
                        <a:t>5.7%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60"/>
                        </a:lnSpc>
                      </a:pPr>
                      <a:r>
                        <a:rPr lang="en-IN" sz="1200">
                          <a:effectLst/>
                        </a:rPr>
                        <a:t>2.9%</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60"/>
                        </a:lnSpc>
                      </a:pPr>
                      <a:r>
                        <a:rPr lang="en-IN" sz="1200" dirty="0">
                          <a:effectLst/>
                        </a:rPr>
                        <a:t>3.4%</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839928403"/>
                  </a:ext>
                </a:extLst>
              </a:tr>
              <a:tr h="115570">
                <a:tc rowSpan="2">
                  <a:txBody>
                    <a:bodyPr/>
                    <a:lstStyle/>
                    <a:p>
                      <a:pPr algn="just">
                        <a:lnSpc>
                          <a:spcPts val="1340"/>
                        </a:lnSpc>
                      </a:pPr>
                      <a:r>
                        <a:rPr lang="en-IN" sz="1200">
                          <a:effectLst/>
                        </a:rPr>
                        <a:t>Sad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dirty="0">
                          <a:effectLst/>
                        </a:rPr>
                        <a:t>8.1%</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marR="25400" algn="just">
                        <a:lnSpc>
                          <a:spcPts val="1340"/>
                        </a:lnSpc>
                      </a:pPr>
                      <a:r>
                        <a:rPr lang="en-IN" sz="1200">
                          <a:effectLst/>
                        </a:rPr>
                        <a:t>81.1%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2.7%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8.1%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1.5%</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261289605"/>
                  </a:ext>
                </a:extLst>
              </a:tr>
              <a:tr h="0">
                <a:tc vMerge="1">
                  <a:txBody>
                    <a:bodyPr/>
                    <a:lstStyle/>
                    <a:p>
                      <a:endParaRPr lang="en-US"/>
                    </a:p>
                  </a:txBody>
                  <a:tcPr/>
                </a:tc>
                <a:tc vMerge="1">
                  <a:txBody>
                    <a:bodyPr/>
                    <a:lstStyle/>
                    <a:p>
                      <a:endParaRPr lang="en-US"/>
                    </a:p>
                  </a:txBody>
                  <a:tcPr/>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86859836"/>
                  </a:ext>
                </a:extLst>
              </a:tr>
              <a:tr h="170815">
                <a:tc>
                  <a:txBody>
                    <a:bodyPr/>
                    <a:lstStyle/>
                    <a:p>
                      <a:pPr algn="just">
                        <a:lnSpc>
                          <a:spcPts val="1340"/>
                        </a:lnSpc>
                      </a:pPr>
                      <a:r>
                        <a:rPr lang="en-IN" sz="1200">
                          <a:effectLst/>
                        </a:rPr>
                        <a:t>Angry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6.3%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25400" algn="just">
                        <a:lnSpc>
                          <a:spcPts val="1340"/>
                        </a:lnSpc>
                      </a:pPr>
                      <a:r>
                        <a:rPr lang="en-IN" sz="1200">
                          <a:effectLst/>
                        </a:rPr>
                        <a:t>6.3%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75%</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6.3%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6.3%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553873148"/>
                  </a:ext>
                </a:extLst>
              </a:tr>
              <a:tr h="242076">
                <a:tc>
                  <a:txBody>
                    <a:bodyPr/>
                    <a:lstStyle/>
                    <a:p>
                      <a:pPr algn="just">
                        <a:lnSpc>
                          <a:spcPts val="1340"/>
                        </a:lnSpc>
                      </a:pPr>
                      <a:r>
                        <a:rPr lang="en-IN" sz="1200">
                          <a:effectLst/>
                        </a:rPr>
                        <a:t>Scared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6.7%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25400" algn="just">
                        <a:lnSpc>
                          <a:spcPts val="1340"/>
                        </a:lnSpc>
                      </a:pPr>
                      <a:r>
                        <a:rPr lang="en-IN" sz="1200">
                          <a:effectLst/>
                        </a:rPr>
                        <a:t>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4.4%</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71.1%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8.9%</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8.9%</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4.7%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264978450"/>
                  </a:ext>
                </a:extLst>
              </a:tr>
              <a:tr h="115570">
                <a:tc rowSpan="2">
                  <a:txBody>
                    <a:bodyPr/>
                    <a:lstStyle/>
                    <a:p>
                      <a:pPr algn="just">
                        <a:lnSpc>
                          <a:spcPts val="1340"/>
                        </a:lnSpc>
                      </a:pPr>
                      <a:r>
                        <a:rPr lang="en-IN" sz="1200">
                          <a:effectLst/>
                        </a:rPr>
                        <a:t>Neutral</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11.1%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marR="25400" algn="just">
                        <a:lnSpc>
                          <a:spcPts val="1340"/>
                        </a:lnSpc>
                      </a:pPr>
                      <a:r>
                        <a:rPr lang="en-IN" sz="1200">
                          <a:effectLst/>
                        </a:rPr>
                        <a:t>5.6%</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2.8%</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8.3%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66.7%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5.6%</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rowSpan="2">
                  <a:txBody>
                    <a:bodyPr/>
                    <a:lstStyle/>
                    <a:p>
                      <a:pPr algn="just">
                        <a:lnSpc>
                          <a:spcPts val="1340"/>
                        </a:lnSpc>
                      </a:pPr>
                      <a:r>
                        <a:rPr lang="en-IN" sz="1200">
                          <a:effectLst/>
                        </a:rPr>
                        <a:t>0.3%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335762445"/>
                  </a:ext>
                </a:extLst>
              </a:tr>
              <a:tr h="0">
                <a:tc vMerge="1">
                  <a:txBody>
                    <a:bodyPr/>
                    <a:lstStyle/>
                    <a:p>
                      <a:endParaRPr lang="en-US"/>
                    </a:p>
                  </a:txBody>
                  <a:tcPr/>
                </a:tc>
                <a:tc vMerge="1">
                  <a:txBody>
                    <a:bodyPr/>
                    <a:lstStyle/>
                    <a:p>
                      <a:endParaRPr lang="en-US"/>
                    </a:p>
                  </a:txBody>
                  <a:tcPr/>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33285601"/>
                  </a:ext>
                </a:extLst>
              </a:tr>
              <a:tr h="170815">
                <a:tc>
                  <a:txBody>
                    <a:bodyPr/>
                    <a:lstStyle/>
                    <a:p>
                      <a:pPr algn="just">
                        <a:lnSpc>
                          <a:spcPts val="1340"/>
                        </a:lnSpc>
                      </a:pPr>
                      <a:r>
                        <a:rPr lang="en-IN" sz="1200">
                          <a:effectLst/>
                        </a:rPr>
                        <a:t>Disgusted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25400" algn="just">
                        <a:lnSpc>
                          <a:spcPts val="1340"/>
                        </a:lnSpc>
                      </a:pPr>
                      <a:r>
                        <a:rPr lang="en-IN" sz="1200">
                          <a:effectLst/>
                        </a:rPr>
                        <a:t>8.7%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4.3%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2.2%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84.8%</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2.9%</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991056615"/>
                  </a:ext>
                </a:extLst>
              </a:tr>
              <a:tr h="170815">
                <a:tc>
                  <a:txBody>
                    <a:bodyPr/>
                    <a:lstStyle/>
                    <a:p>
                      <a:pPr algn="just">
                        <a:lnSpc>
                          <a:spcPts val="1340"/>
                        </a:lnSpc>
                      </a:pPr>
                      <a:r>
                        <a:rPr lang="en-IN" sz="1200">
                          <a:effectLst/>
                        </a:rPr>
                        <a:t>Surprised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ct val="107000"/>
                        </a:lnSpc>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R="25400" algn="just">
                        <a:lnSpc>
                          <a:spcPts val="1340"/>
                        </a:lnSpc>
                      </a:pPr>
                      <a:r>
                        <a:rPr lang="en-IN" sz="1200">
                          <a:effectLst/>
                        </a:rPr>
                        <a:t>8.7%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0.0%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4.3%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2.2%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a:effectLst/>
                        </a:rPr>
                        <a:t>84.8%</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just">
                        <a:lnSpc>
                          <a:spcPts val="1340"/>
                        </a:lnSpc>
                      </a:pPr>
                      <a:r>
                        <a:rPr lang="en-IN" sz="1200" dirty="0">
                          <a:effectLst/>
                        </a:rPr>
                        <a:t>67.3%</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1019884217"/>
                  </a:ext>
                </a:extLst>
              </a:tr>
            </a:tbl>
          </a:graphicData>
        </a:graphic>
      </p:graphicFrame>
    </p:spTree>
    <p:extLst>
      <p:ext uri="{BB962C8B-B14F-4D97-AF65-F5344CB8AC3E}">
        <p14:creationId xmlns:p14="http://schemas.microsoft.com/office/powerpoint/2010/main" val="317242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E8E3B59-7040-5742-9181-D14D2C81458A}"/>
              </a:ext>
            </a:extLst>
          </p:cNvPr>
          <p:cNvSpPr/>
          <p:nvPr/>
        </p:nvSpPr>
        <p:spPr>
          <a:xfrm>
            <a:off x="7629790" y="6335046"/>
            <a:ext cx="2274982" cy="307777"/>
          </a:xfrm>
          <a:prstGeom prst="rect">
            <a:avLst/>
          </a:prstGeom>
        </p:spPr>
        <p:txBody>
          <a:bodyPr wrap="none">
            <a:spAutoFit/>
          </a:bodyPr>
          <a:lstStyle/>
          <a:p>
            <a:pPr algn="just"/>
            <a:r>
              <a:rPr lang="en-IN" dirty="0">
                <a:latin typeface="Times New Roman" panose="02020603050405020304" pitchFamily="18" charset="0"/>
                <a:ea typeface="Arial" panose="020B0604020202020204" pitchFamily="34" charset="0"/>
                <a:cs typeface="Arial" panose="020B0604020202020204" pitchFamily="34" charset="0"/>
              </a:rPr>
              <a:t>Audio Sentiment Loss Curve</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EBD4462F-4DF4-1747-B524-761B48525AB1}"/>
              </a:ext>
            </a:extLst>
          </p:cNvPr>
          <p:cNvSpPr/>
          <p:nvPr/>
        </p:nvSpPr>
        <p:spPr>
          <a:xfrm>
            <a:off x="2046330" y="3469070"/>
            <a:ext cx="2624436" cy="307777"/>
          </a:xfrm>
          <a:prstGeom prst="rect">
            <a:avLst/>
          </a:prstGeom>
        </p:spPr>
        <p:txBody>
          <a:bodyPr wrap="none">
            <a:spAutoFit/>
          </a:bodyPr>
          <a:lstStyle/>
          <a:p>
            <a:pPr algn="just"/>
            <a:r>
              <a:rPr lang="en-IN" dirty="0">
                <a:latin typeface="Times New Roman" panose="02020603050405020304" pitchFamily="18" charset="0"/>
                <a:ea typeface="Arial" panose="020B0604020202020204" pitchFamily="34" charset="0"/>
                <a:cs typeface="Arial" panose="020B0604020202020204" pitchFamily="34" charset="0"/>
              </a:rPr>
              <a:t>Audio Sentiment Accuracy Curve</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BEA4B867-BE01-B040-B440-D742372D1DE1}"/>
              </a:ext>
            </a:extLst>
          </p:cNvPr>
          <p:cNvSpPr/>
          <p:nvPr/>
        </p:nvSpPr>
        <p:spPr>
          <a:xfrm>
            <a:off x="6017231" y="411480"/>
            <a:ext cx="6096000" cy="632481"/>
          </a:xfrm>
          <a:prstGeom prst="rect">
            <a:avLst/>
          </a:prstGeom>
        </p:spPr>
        <p:txBody>
          <a:bodyPr>
            <a:spAutoFit/>
          </a:bodyPr>
          <a:lstStyle/>
          <a:p>
            <a:pPr marR="469900" indent="-3810" algn="just">
              <a:lnSpc>
                <a:spcPct val="131000"/>
              </a:lnSpc>
            </a:pPr>
            <a:r>
              <a:rPr lang="en-IN" dirty="0">
                <a:latin typeface="Calibri" panose="020F0502020204030204" pitchFamily="34" charset="0"/>
                <a:ea typeface="Arial" panose="020B0604020202020204" pitchFamily="34" charset="0"/>
                <a:cs typeface="Calibri" panose="020F0502020204030204" pitchFamily="34" charset="0"/>
              </a:rPr>
              <a:t>The Audio model’s accuracy and loss graph plot is shown below, and the Final Accuracy can be seen from them predicting those six labels.</a:t>
            </a:r>
            <a:endParaRPr lang="en-IN" sz="105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2F19387C-88CB-294E-B336-2A697068EBEA}"/>
              </a:ext>
            </a:extLst>
          </p:cNvPr>
          <p:cNvPicPr>
            <a:picLocks noChangeAspect="1"/>
          </p:cNvPicPr>
          <p:nvPr/>
        </p:nvPicPr>
        <p:blipFill>
          <a:blip r:embed="rId2"/>
          <a:stretch>
            <a:fillRect/>
          </a:stretch>
        </p:blipFill>
        <p:spPr>
          <a:xfrm>
            <a:off x="708962" y="249590"/>
            <a:ext cx="5061643" cy="3219480"/>
          </a:xfrm>
          <a:prstGeom prst="rect">
            <a:avLst/>
          </a:prstGeom>
        </p:spPr>
      </p:pic>
      <p:pic>
        <p:nvPicPr>
          <p:cNvPr id="3" name="Picture 2">
            <a:extLst>
              <a:ext uri="{FF2B5EF4-FFF2-40B4-BE49-F238E27FC236}">
                <a16:creationId xmlns:a16="http://schemas.microsoft.com/office/drawing/2014/main" id="{FCF391EE-4423-2749-A5E7-50EE9F1F0FDB}"/>
              </a:ext>
            </a:extLst>
          </p:cNvPr>
          <p:cNvPicPr>
            <a:picLocks noChangeAspect="1"/>
          </p:cNvPicPr>
          <p:nvPr/>
        </p:nvPicPr>
        <p:blipFill>
          <a:blip r:embed="rId3"/>
          <a:stretch>
            <a:fillRect/>
          </a:stretch>
        </p:blipFill>
        <p:spPr>
          <a:xfrm>
            <a:off x="5918886" y="2699828"/>
            <a:ext cx="5836000" cy="3635218"/>
          </a:xfrm>
          <a:prstGeom prst="rect">
            <a:avLst/>
          </a:prstGeom>
        </p:spPr>
      </p:pic>
    </p:spTree>
    <p:extLst>
      <p:ext uri="{BB962C8B-B14F-4D97-AF65-F5344CB8AC3E}">
        <p14:creationId xmlns:p14="http://schemas.microsoft.com/office/powerpoint/2010/main" val="3372063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F472-45F2-584A-8C78-6E6E2FD510AE}"/>
              </a:ext>
            </a:extLst>
          </p:cNvPr>
          <p:cNvSpPr>
            <a:spLocks noGrp="1"/>
          </p:cNvSpPr>
          <p:nvPr>
            <p:ph type="title"/>
          </p:nvPr>
        </p:nvSpPr>
        <p:spPr/>
        <p:txBody>
          <a:bodyPr/>
          <a:lstStyle/>
          <a:p>
            <a:r>
              <a:rPr lang="en-US" dirty="0"/>
              <a:t>Video Sentiment</a:t>
            </a:r>
          </a:p>
        </p:txBody>
      </p:sp>
      <p:sp>
        <p:nvSpPr>
          <p:cNvPr id="3" name="Text Placeholder 2">
            <a:extLst>
              <a:ext uri="{FF2B5EF4-FFF2-40B4-BE49-F238E27FC236}">
                <a16:creationId xmlns:a16="http://schemas.microsoft.com/office/drawing/2014/main" id="{8FA1B0B9-7E72-8845-BD04-57D8D51D8734}"/>
              </a:ext>
            </a:extLst>
          </p:cNvPr>
          <p:cNvSpPr>
            <a:spLocks noGrp="1"/>
          </p:cNvSpPr>
          <p:nvPr>
            <p:ph type="body" idx="1"/>
          </p:nvPr>
        </p:nvSpPr>
        <p:spPr/>
        <p:txBody>
          <a:bodyPr/>
          <a:lstStyle/>
          <a:p>
            <a:endParaRPr lang="en-US" dirty="0"/>
          </a:p>
        </p:txBody>
      </p:sp>
      <p:sp>
        <p:nvSpPr>
          <p:cNvPr id="5" name="Rectangle 4">
            <a:extLst>
              <a:ext uri="{FF2B5EF4-FFF2-40B4-BE49-F238E27FC236}">
                <a16:creationId xmlns:a16="http://schemas.microsoft.com/office/drawing/2014/main" id="{C704A1E5-41A6-9148-9F8E-A2DB5D772F0D}"/>
              </a:ext>
            </a:extLst>
          </p:cNvPr>
          <p:cNvSpPr/>
          <p:nvPr/>
        </p:nvSpPr>
        <p:spPr>
          <a:xfrm>
            <a:off x="4335421" y="6325627"/>
            <a:ext cx="3521157" cy="307777"/>
          </a:xfrm>
          <a:prstGeom prst="rect">
            <a:avLst/>
          </a:prstGeom>
        </p:spPr>
        <p:txBody>
          <a:bodyPr wrap="none">
            <a:spAutoFit/>
          </a:bodyPr>
          <a:lstStyle/>
          <a:p>
            <a:pPr marR="3810" algn="just"/>
            <a:r>
              <a:rPr lang="en-IN" dirty="0">
                <a:latin typeface="Times New Roman" panose="02020603050405020304" pitchFamily="18" charset="0"/>
                <a:ea typeface="Arial" panose="020B0604020202020204" pitchFamily="34" charset="0"/>
                <a:cs typeface="Arial" panose="020B0604020202020204" pitchFamily="34" charset="0"/>
              </a:rPr>
              <a:t>Probability Bar Plot For Our Input Live Video</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9F3FB86-6D88-0543-8B93-3348070197D7}"/>
              </a:ext>
            </a:extLst>
          </p:cNvPr>
          <p:cNvPicPr>
            <a:picLocks noChangeAspect="1"/>
          </p:cNvPicPr>
          <p:nvPr/>
        </p:nvPicPr>
        <p:blipFill rotWithShape="1">
          <a:blip r:embed="rId2"/>
          <a:srcRect t="9708"/>
          <a:stretch/>
        </p:blipFill>
        <p:spPr>
          <a:xfrm>
            <a:off x="1854589" y="1812533"/>
            <a:ext cx="8482822" cy="3931920"/>
          </a:xfrm>
          <a:prstGeom prst="rect">
            <a:avLst/>
          </a:prstGeom>
        </p:spPr>
      </p:pic>
    </p:spTree>
    <p:extLst>
      <p:ext uri="{BB962C8B-B14F-4D97-AF65-F5344CB8AC3E}">
        <p14:creationId xmlns:p14="http://schemas.microsoft.com/office/powerpoint/2010/main" val="1224249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D6C1-9865-7B43-AA08-3C68BEDF2C89}"/>
              </a:ext>
            </a:extLst>
          </p:cNvPr>
          <p:cNvSpPr>
            <a:spLocks noGrp="1"/>
          </p:cNvSpPr>
          <p:nvPr>
            <p:ph type="title"/>
          </p:nvPr>
        </p:nvSpPr>
        <p:spPr/>
        <p:txBody>
          <a:bodyPr/>
          <a:lstStyle/>
          <a:p>
            <a:endParaRPr lang="en-US" dirty="0"/>
          </a:p>
        </p:txBody>
      </p:sp>
      <p:sp>
        <p:nvSpPr>
          <p:cNvPr id="5" name="Rectangle 4">
            <a:extLst>
              <a:ext uri="{FF2B5EF4-FFF2-40B4-BE49-F238E27FC236}">
                <a16:creationId xmlns:a16="http://schemas.microsoft.com/office/drawing/2014/main" id="{ACE80243-816F-CB48-AC36-BBF5AC9C0E4D}"/>
              </a:ext>
            </a:extLst>
          </p:cNvPr>
          <p:cNvSpPr/>
          <p:nvPr/>
        </p:nvSpPr>
        <p:spPr>
          <a:xfrm>
            <a:off x="4514156" y="5628985"/>
            <a:ext cx="3163687" cy="307777"/>
          </a:xfrm>
          <a:prstGeom prst="rect">
            <a:avLst/>
          </a:prstGeom>
        </p:spPr>
        <p:txBody>
          <a:bodyPr wrap="none">
            <a:spAutoFit/>
          </a:bodyPr>
          <a:lstStyle/>
          <a:p>
            <a:pPr marR="3810" algn="just"/>
            <a:r>
              <a:rPr lang="en-IN" dirty="0">
                <a:latin typeface="Times New Roman" panose="02020603050405020304" pitchFamily="18" charset="0"/>
                <a:ea typeface="Arial" panose="020B0604020202020204" pitchFamily="34" charset="0"/>
                <a:cs typeface="Arial" panose="020B0604020202020204" pitchFamily="34" charset="0"/>
              </a:rPr>
              <a:t>Probability Bar Plot Of Other Individuals</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1BC4DDF-B1D4-1E41-9253-506A4CDE22E0}"/>
              </a:ext>
            </a:extLst>
          </p:cNvPr>
          <p:cNvSpPr/>
          <p:nvPr/>
        </p:nvSpPr>
        <p:spPr>
          <a:xfrm>
            <a:off x="335622" y="5936762"/>
            <a:ext cx="11304998" cy="893963"/>
          </a:xfrm>
          <a:prstGeom prst="rect">
            <a:avLst/>
          </a:prstGeom>
        </p:spPr>
        <p:txBody>
          <a:bodyPr wrap="square">
            <a:spAutoFit/>
          </a:bodyPr>
          <a:lstStyle/>
          <a:p>
            <a:pPr marR="232410" algn="just">
              <a:lnSpc>
                <a:spcPct val="153000"/>
              </a:lnSpc>
            </a:pPr>
            <a:r>
              <a:rPr lang="en-IN" dirty="0">
                <a:latin typeface="Calibri" panose="020F0502020204030204" pitchFamily="34" charset="0"/>
                <a:ea typeface="Arial" panose="020B0604020202020204" pitchFamily="34" charset="0"/>
                <a:cs typeface="Calibri" panose="020F0502020204030204" pitchFamily="34" charset="0"/>
              </a:rPr>
              <a:t>The above figures gives us the label prediction i.e. the emotion with highest probability of our video feed and also comparison with other individuals respectively.</a:t>
            </a:r>
            <a:endParaRPr lang="en-IN" sz="1050" dirty="0">
              <a:latin typeface="Calibri" panose="020F0502020204030204" pitchFamily="34" charset="0"/>
              <a:ea typeface="Calibri" panose="020F0502020204030204" pitchFamily="34" charset="0"/>
              <a:cs typeface="Calibri" panose="020F0502020204030204" pitchFamily="34" charset="0"/>
            </a:endParaRPr>
          </a:p>
          <a:p>
            <a:pPr algn="just">
              <a:lnSpc>
                <a:spcPts val="1000"/>
              </a:lnSpc>
            </a:pPr>
            <a:r>
              <a:rPr lang="en-IN" dirty="0">
                <a:latin typeface="Times New Roman" panose="02020603050405020304" pitchFamily="18" charset="0"/>
                <a:ea typeface="Times New Roman" panose="02020603050405020304" pitchFamily="18" charset="0"/>
                <a:cs typeface="Arial" panose="020B0604020202020204" pitchFamily="34" charset="0"/>
              </a:rPr>
              <a:t> </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AA239D4-4FB8-E14B-8E06-FF81E5CF9D46}"/>
              </a:ext>
            </a:extLst>
          </p:cNvPr>
          <p:cNvPicPr>
            <a:picLocks noChangeAspect="1"/>
          </p:cNvPicPr>
          <p:nvPr/>
        </p:nvPicPr>
        <p:blipFill>
          <a:blip r:embed="rId2"/>
          <a:stretch>
            <a:fillRect/>
          </a:stretch>
        </p:blipFill>
        <p:spPr>
          <a:xfrm>
            <a:off x="1890584" y="1100954"/>
            <a:ext cx="8637373" cy="4449556"/>
          </a:xfrm>
          <a:prstGeom prst="rect">
            <a:avLst/>
          </a:prstGeom>
        </p:spPr>
      </p:pic>
    </p:spTree>
    <p:extLst>
      <p:ext uri="{BB962C8B-B14F-4D97-AF65-F5344CB8AC3E}">
        <p14:creationId xmlns:p14="http://schemas.microsoft.com/office/powerpoint/2010/main" val="249432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EE29-0EE9-814F-8303-41DBF4EBC56C}"/>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70D1090-34FD-2842-88C9-F10C20BAA453}"/>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8C997701-4664-7C42-B60A-66A53F89E3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9887" y="177508"/>
            <a:ext cx="7480870" cy="4987247"/>
          </a:xfrm>
          <a:prstGeom prst="rect">
            <a:avLst/>
          </a:prstGeom>
          <a:noFill/>
        </p:spPr>
      </p:pic>
      <p:sp>
        <p:nvSpPr>
          <p:cNvPr id="6" name="Rectangle 5">
            <a:extLst>
              <a:ext uri="{FF2B5EF4-FFF2-40B4-BE49-F238E27FC236}">
                <a16:creationId xmlns:a16="http://schemas.microsoft.com/office/drawing/2014/main" id="{966311A2-D2E1-A144-B8DE-4D551767311F}"/>
              </a:ext>
            </a:extLst>
          </p:cNvPr>
          <p:cNvSpPr/>
          <p:nvPr/>
        </p:nvSpPr>
        <p:spPr>
          <a:xfrm>
            <a:off x="4805903" y="4710512"/>
            <a:ext cx="2580194" cy="307777"/>
          </a:xfrm>
          <a:prstGeom prst="rect">
            <a:avLst/>
          </a:prstGeom>
        </p:spPr>
        <p:txBody>
          <a:bodyPr wrap="none">
            <a:spAutoFit/>
          </a:bodyPr>
          <a:lstStyle/>
          <a:p>
            <a:pPr marR="3810" algn="just"/>
            <a:r>
              <a:rPr lang="en-IN" dirty="0">
                <a:latin typeface="Times New Roman" panose="02020603050405020304" pitchFamily="18" charset="0"/>
                <a:ea typeface="Arial" panose="020B0604020202020204" pitchFamily="34" charset="0"/>
                <a:cs typeface="Arial" panose="020B0604020202020204" pitchFamily="34" charset="0"/>
              </a:rPr>
              <a:t>Line Chart for Varying Emotions</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8C3D50A-EF20-EB42-AF39-A77CFA6DE15C}"/>
              </a:ext>
            </a:extLst>
          </p:cNvPr>
          <p:cNvSpPr/>
          <p:nvPr/>
        </p:nvSpPr>
        <p:spPr>
          <a:xfrm>
            <a:off x="976184" y="5311221"/>
            <a:ext cx="11009870" cy="830997"/>
          </a:xfrm>
          <a:prstGeom prst="rect">
            <a:avLst/>
          </a:prstGeom>
        </p:spPr>
        <p:txBody>
          <a:bodyPr wrap="square">
            <a:spAutoFit/>
          </a:bodyPr>
          <a:lstStyle/>
          <a:p>
            <a:r>
              <a:rPr lang="en-IN" sz="1600" dirty="0">
                <a:latin typeface="Calibri" panose="020F0502020204030204" pitchFamily="34" charset="0"/>
                <a:ea typeface="Arial" panose="020B0604020202020204" pitchFamily="34" charset="0"/>
                <a:cs typeface="Calibri" panose="020F0502020204030204" pitchFamily="34" charset="0"/>
              </a:rPr>
              <a:t>This figure shows us how our emotions vary concerning the time using a line chart that can be used in the long run to get the mean Sentiment. We have used the </a:t>
            </a:r>
            <a:r>
              <a:rPr lang="en-IN" sz="1600" dirty="0" err="1">
                <a:latin typeface="Calibri" panose="020F0502020204030204" pitchFamily="34" charset="0"/>
                <a:ea typeface="Arial" panose="020B0604020202020204" pitchFamily="34" charset="0"/>
                <a:cs typeface="Calibri" panose="020F0502020204030204" pitchFamily="34" charset="0"/>
              </a:rPr>
              <a:t>Xception</a:t>
            </a:r>
            <a:r>
              <a:rPr lang="en-IN" sz="1600" dirty="0">
                <a:latin typeface="Calibri" panose="020F0502020204030204" pitchFamily="34" charset="0"/>
                <a:ea typeface="Arial" panose="020B0604020202020204" pitchFamily="34" charset="0"/>
                <a:cs typeface="Calibri" panose="020F0502020204030204" pitchFamily="34" charset="0"/>
              </a:rPr>
              <a:t> model that is a Transfer Learning Model and is used in competition for predictions of the 1000 labels.</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137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853736" y="669227"/>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IN" dirty="0"/>
              <a:t>Related Works</a:t>
            </a:r>
            <a:endParaRPr dirty="0"/>
          </a:p>
        </p:txBody>
      </p:sp>
      <p:sp>
        <p:nvSpPr>
          <p:cNvPr id="124" name="Google Shape;124;p15"/>
          <p:cNvSpPr txBox="1">
            <a:spLocks noGrp="1"/>
          </p:cNvSpPr>
          <p:nvPr>
            <p:ph type="body" idx="1"/>
          </p:nvPr>
        </p:nvSpPr>
        <p:spPr>
          <a:xfrm>
            <a:off x="933625" y="2040825"/>
            <a:ext cx="10058400" cy="41211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SzPts val="1800"/>
              <a:buFont typeface="Calibri"/>
              <a:buChar char="❏"/>
            </a:pPr>
            <a:r>
              <a:rPr lang="en-IN" dirty="0">
                <a:latin typeface="Calibri"/>
                <a:ea typeface="Calibri"/>
                <a:cs typeface="Calibri"/>
                <a:sym typeface="Calibri"/>
              </a:rPr>
              <a:t>Cambria et al. (</a:t>
            </a:r>
            <a:r>
              <a:rPr lang="en-IN" dirty="0">
                <a:uFill>
                  <a:noFill/>
                </a:uFill>
                <a:latin typeface="Calibri"/>
                <a:ea typeface="Calibri"/>
                <a:cs typeface="Calibri"/>
                <a:sym typeface="Calibri"/>
                <a:hlinkClick r:id="rId3"/>
              </a:rPr>
              <a:t>2017</a:t>
            </a:r>
            <a:r>
              <a:rPr lang="en-IN" dirty="0">
                <a:latin typeface="Calibri"/>
                <a:ea typeface="Calibri"/>
                <a:cs typeface="Calibri"/>
                <a:sym typeface="Calibri"/>
              </a:rPr>
              <a:t>) stated that a holistic approach to sentiment analysis is required, and only categorization or classification is not sufficient. They presented the problem as a three-layer structure that includes 15 Natural Language Processing (NLP) problems as follows:</a:t>
            </a:r>
            <a:endParaRPr dirty="0">
              <a:latin typeface="Calibri"/>
              <a:ea typeface="Calibri"/>
              <a:cs typeface="Calibri"/>
              <a:sym typeface="Calibri"/>
            </a:endParaRPr>
          </a:p>
          <a:p>
            <a:pPr marL="914400" lvl="0" indent="-336550" algn="l" rtl="0">
              <a:lnSpc>
                <a:spcPct val="80000"/>
              </a:lnSpc>
              <a:spcBef>
                <a:spcPts val="400"/>
              </a:spcBef>
              <a:spcAft>
                <a:spcPts val="0"/>
              </a:spcAft>
              <a:buSzPts val="1700"/>
              <a:buFont typeface="Calibri"/>
              <a:buChar char="●"/>
            </a:pPr>
            <a:r>
              <a:rPr lang="en-IN" sz="1700" dirty="0">
                <a:latin typeface="Calibri"/>
                <a:ea typeface="Calibri"/>
                <a:cs typeface="Calibri"/>
                <a:sym typeface="Calibri"/>
              </a:rPr>
              <a:t>Syntactics layer: Microtext normalization, sentence boundary disambiguation, POS tagging, text chunking, and lemmatization</a:t>
            </a:r>
            <a:endParaRPr sz="1700" dirty="0">
              <a:latin typeface="Calibri"/>
              <a:ea typeface="Calibri"/>
              <a:cs typeface="Calibri"/>
              <a:sym typeface="Calibri"/>
            </a:endParaRPr>
          </a:p>
          <a:p>
            <a:pPr marL="914400" lvl="0" indent="-336550" algn="l" rtl="0">
              <a:lnSpc>
                <a:spcPct val="80000"/>
              </a:lnSpc>
              <a:spcBef>
                <a:spcPts val="0"/>
              </a:spcBef>
              <a:spcAft>
                <a:spcPts val="0"/>
              </a:spcAft>
              <a:buSzPts val="1700"/>
              <a:buFont typeface="Calibri"/>
              <a:buChar char="●"/>
            </a:pPr>
            <a:r>
              <a:rPr lang="en-IN" sz="1700" dirty="0">
                <a:latin typeface="Calibri"/>
                <a:ea typeface="Calibri"/>
                <a:cs typeface="Calibri"/>
                <a:sym typeface="Calibri"/>
              </a:rPr>
              <a:t>Semantics layer: Word sense disambiguation, concept extraction, named entity recognition, anaphora resolution, and subjectivity detection</a:t>
            </a:r>
            <a:endParaRPr sz="1700" dirty="0">
              <a:latin typeface="Calibri"/>
              <a:ea typeface="Calibri"/>
              <a:cs typeface="Calibri"/>
              <a:sym typeface="Calibri"/>
            </a:endParaRPr>
          </a:p>
          <a:p>
            <a:pPr marL="914400" lvl="0" indent="-336550" algn="l" rtl="0">
              <a:lnSpc>
                <a:spcPct val="80000"/>
              </a:lnSpc>
              <a:spcBef>
                <a:spcPts val="0"/>
              </a:spcBef>
              <a:spcAft>
                <a:spcPts val="0"/>
              </a:spcAft>
              <a:buSzPts val="1700"/>
              <a:buFont typeface="Calibri"/>
              <a:buChar char="●"/>
            </a:pPr>
            <a:r>
              <a:rPr lang="en-IN" sz="1700" dirty="0">
                <a:latin typeface="Calibri"/>
                <a:ea typeface="Calibri"/>
                <a:cs typeface="Calibri"/>
                <a:sym typeface="Calibri"/>
              </a:rPr>
              <a:t>Pragmatics layer: Personality recognition, sarcasm detection, metaphor understanding, aspect extraction, and polarity detection</a:t>
            </a:r>
            <a:endParaRPr sz="1700" dirty="0">
              <a:latin typeface="Calibri"/>
              <a:ea typeface="Calibri"/>
              <a:cs typeface="Calibri"/>
              <a:sym typeface="Calibri"/>
            </a:endParaRPr>
          </a:p>
          <a:p>
            <a:pPr marL="0" lvl="0" indent="0" algn="l" rtl="0">
              <a:lnSpc>
                <a:spcPct val="80000"/>
              </a:lnSpc>
              <a:spcBef>
                <a:spcPts val="0"/>
              </a:spcBef>
              <a:spcAft>
                <a:spcPts val="0"/>
              </a:spcAft>
              <a:buNone/>
            </a:pPr>
            <a:endParaRPr sz="1700" dirty="0">
              <a:latin typeface="Calibri"/>
              <a:ea typeface="Calibri"/>
              <a:cs typeface="Calibri"/>
              <a:sym typeface="Calibri"/>
            </a:endParaRPr>
          </a:p>
          <a:p>
            <a:pPr marL="457200" lvl="0" indent="-342900" algn="l" rtl="0">
              <a:lnSpc>
                <a:spcPct val="100000"/>
              </a:lnSpc>
              <a:spcBef>
                <a:spcPts val="900"/>
              </a:spcBef>
              <a:spcAft>
                <a:spcPts val="0"/>
              </a:spcAft>
              <a:buClr>
                <a:schemeClr val="dk1"/>
              </a:buClr>
              <a:buSzPts val="1800"/>
              <a:buFont typeface="Calibri"/>
              <a:buChar char="❏"/>
            </a:pPr>
            <a:r>
              <a:rPr lang="en-IN" dirty="0">
                <a:latin typeface="Calibri"/>
                <a:ea typeface="Calibri"/>
                <a:cs typeface="Calibri"/>
                <a:sym typeface="Calibri"/>
              </a:rPr>
              <a:t>Yadav and Vishwakarma (2020) reviewed 130 research papers that apply deep learning techniques in sentiment analysis. They identified the following deep learning methods used for sentiment analysis: CNN, Recursive Neural Network (Rec NN), RNN (LSTM and GRU), Deep Belief Networks (DBN), Attention-based Network, Bi-RNN, and Capsule Network. They reported that LSTM provides better results, and the use of deep learning approaches for sentiment analysis is promising. However, they stated that they require a huge amount of data, and there is a lack of training datasets.</a:t>
            </a:r>
            <a:endParaRPr dirty="0">
              <a:latin typeface="Calibri"/>
              <a:ea typeface="Calibri"/>
              <a:cs typeface="Calibri"/>
              <a:sym typeface="Calibri"/>
            </a:endParaRPr>
          </a:p>
          <a:p>
            <a:pPr marL="0" lvl="0" indent="0" algn="l" rtl="0">
              <a:lnSpc>
                <a:spcPct val="100000"/>
              </a:lnSpc>
              <a:spcBef>
                <a:spcPts val="900"/>
              </a:spcBef>
              <a:spcAft>
                <a:spcPts val="0"/>
              </a:spcAft>
              <a:buNone/>
            </a:pPr>
            <a:endParaRPr dirty="0">
              <a:latin typeface="Calibri"/>
              <a:ea typeface="Calibri"/>
              <a:cs typeface="Calibri"/>
              <a:sym typeface="Calibri"/>
            </a:endParaRPr>
          </a:p>
          <a:p>
            <a:pPr marL="0" lvl="0" indent="0" algn="l" rtl="0">
              <a:lnSpc>
                <a:spcPct val="100000"/>
              </a:lnSpc>
              <a:spcBef>
                <a:spcPts val="900"/>
              </a:spcBef>
              <a:spcAft>
                <a:spcPts val="0"/>
              </a:spcAft>
              <a:buNone/>
            </a:pPr>
            <a:endParaRPr dirty="0">
              <a:latin typeface="Calibri"/>
              <a:ea typeface="Calibri"/>
              <a:cs typeface="Calibri"/>
              <a:sym typeface="Calibri"/>
            </a:endParaRPr>
          </a:p>
          <a:p>
            <a:pPr marL="0" lvl="0" indent="0" algn="l" rtl="0">
              <a:lnSpc>
                <a:spcPct val="100000"/>
              </a:lnSpc>
              <a:spcBef>
                <a:spcPts val="900"/>
              </a:spcBef>
              <a:spcAft>
                <a:spcPts val="0"/>
              </a:spcAft>
              <a:buSzPts val="1800"/>
              <a:buNone/>
            </a:pPr>
            <a:endParaRPr dirty="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AE9A-2C5F-8C45-82DD-140D3B568CF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915C07-2558-3644-BE54-FA368CA5D899}"/>
              </a:ext>
            </a:extLst>
          </p:cNvPr>
          <p:cNvSpPr>
            <a:spLocks noGrp="1"/>
          </p:cNvSpPr>
          <p:nvPr>
            <p:ph type="body" idx="1"/>
          </p:nvPr>
        </p:nvSpPr>
        <p:spPr/>
        <p:txBody>
          <a:bodyPr/>
          <a:lstStyle/>
          <a:p>
            <a:endParaRPr lang="en-US" dirty="0"/>
          </a:p>
        </p:txBody>
      </p:sp>
      <p:sp>
        <p:nvSpPr>
          <p:cNvPr id="6" name="Rectangle 5">
            <a:extLst>
              <a:ext uri="{FF2B5EF4-FFF2-40B4-BE49-F238E27FC236}">
                <a16:creationId xmlns:a16="http://schemas.microsoft.com/office/drawing/2014/main" id="{190EB582-06D6-2D4B-9EBC-04F26F01C41A}"/>
              </a:ext>
            </a:extLst>
          </p:cNvPr>
          <p:cNvSpPr/>
          <p:nvPr/>
        </p:nvSpPr>
        <p:spPr>
          <a:xfrm>
            <a:off x="7763114" y="5407601"/>
            <a:ext cx="1725793" cy="307777"/>
          </a:xfrm>
          <a:prstGeom prst="rect">
            <a:avLst/>
          </a:prstGeom>
        </p:spPr>
        <p:txBody>
          <a:bodyPr wrap="none">
            <a:spAutoFit/>
          </a:bodyPr>
          <a:lstStyle/>
          <a:p>
            <a:pPr marR="3810" algn="just"/>
            <a:r>
              <a:rPr lang="en-IN" dirty="0" err="1">
                <a:latin typeface="Times New Roman" panose="02020603050405020304" pitchFamily="18" charset="0"/>
                <a:ea typeface="Arial" panose="020B0604020202020204" pitchFamily="34" charset="0"/>
                <a:cs typeface="Arial" panose="020B0604020202020204" pitchFamily="34" charset="0"/>
              </a:rPr>
              <a:t>Xception</a:t>
            </a:r>
            <a:r>
              <a:rPr lang="en-IN" dirty="0">
                <a:latin typeface="Times New Roman" panose="02020603050405020304" pitchFamily="18" charset="0"/>
                <a:ea typeface="Arial" panose="020B0604020202020204" pitchFamily="34" charset="0"/>
                <a:cs typeface="Arial" panose="020B0604020202020204" pitchFamily="34" charset="0"/>
              </a:rPr>
              <a:t> Loss Graph</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A896260-A020-A544-A3BB-89839BC9FCAE}"/>
              </a:ext>
            </a:extLst>
          </p:cNvPr>
          <p:cNvSpPr/>
          <p:nvPr/>
        </p:nvSpPr>
        <p:spPr>
          <a:xfrm>
            <a:off x="1866803" y="3381778"/>
            <a:ext cx="2121093" cy="307777"/>
          </a:xfrm>
          <a:prstGeom prst="rect">
            <a:avLst/>
          </a:prstGeom>
        </p:spPr>
        <p:txBody>
          <a:bodyPr wrap="none">
            <a:spAutoFit/>
          </a:bodyPr>
          <a:lstStyle/>
          <a:p>
            <a:r>
              <a:rPr lang="en-IN" dirty="0" err="1">
                <a:latin typeface="Times New Roman" panose="02020603050405020304" pitchFamily="18" charset="0"/>
                <a:ea typeface="Arial" panose="020B0604020202020204" pitchFamily="34" charset="0"/>
              </a:rPr>
              <a:t>Xception</a:t>
            </a:r>
            <a:r>
              <a:rPr lang="en-IN" dirty="0">
                <a:latin typeface="Times New Roman" panose="02020603050405020304" pitchFamily="18" charset="0"/>
                <a:ea typeface="Arial" panose="020B0604020202020204" pitchFamily="34" charset="0"/>
              </a:rPr>
              <a:t> Accuracy Graph</a:t>
            </a:r>
            <a:r>
              <a:rPr lang="en-IN" dirty="0"/>
              <a:t> </a:t>
            </a:r>
            <a:endParaRPr lang="en-US" dirty="0"/>
          </a:p>
        </p:txBody>
      </p:sp>
      <p:sp>
        <p:nvSpPr>
          <p:cNvPr id="8" name="Rectangle 7">
            <a:extLst>
              <a:ext uri="{FF2B5EF4-FFF2-40B4-BE49-F238E27FC236}">
                <a16:creationId xmlns:a16="http://schemas.microsoft.com/office/drawing/2014/main" id="{5FBB5773-3078-5441-BE55-3BD3B853836D}"/>
              </a:ext>
            </a:extLst>
          </p:cNvPr>
          <p:cNvSpPr/>
          <p:nvPr/>
        </p:nvSpPr>
        <p:spPr>
          <a:xfrm>
            <a:off x="1256872" y="6093953"/>
            <a:ext cx="9678256" cy="351828"/>
          </a:xfrm>
          <a:prstGeom prst="rect">
            <a:avLst/>
          </a:prstGeom>
        </p:spPr>
        <p:txBody>
          <a:bodyPr wrap="square">
            <a:spAutoFit/>
          </a:bodyPr>
          <a:lstStyle/>
          <a:p>
            <a:pPr marR="232410" algn="just">
              <a:lnSpc>
                <a:spcPct val="132000"/>
              </a:lnSpc>
            </a:pPr>
            <a:r>
              <a:rPr lang="en-IN" dirty="0">
                <a:latin typeface="Calibri" panose="020F0502020204030204" pitchFamily="34" charset="0"/>
                <a:ea typeface="Arial" panose="020B0604020202020204" pitchFamily="34" charset="0"/>
                <a:cs typeface="Calibri" panose="020F0502020204030204" pitchFamily="34" charset="0"/>
              </a:rPr>
              <a:t>The figures show the trend of the Accuracy and Loss of the trained and tested model using the </a:t>
            </a:r>
            <a:r>
              <a:rPr lang="en-IN" dirty="0" err="1">
                <a:latin typeface="Calibri" panose="020F0502020204030204" pitchFamily="34" charset="0"/>
                <a:ea typeface="Arial" panose="020B0604020202020204" pitchFamily="34" charset="0"/>
                <a:cs typeface="Calibri" panose="020F0502020204030204" pitchFamily="34" charset="0"/>
              </a:rPr>
              <a:t>Xception</a:t>
            </a:r>
            <a:r>
              <a:rPr lang="en-IN" dirty="0">
                <a:latin typeface="Calibri" panose="020F0502020204030204" pitchFamily="34" charset="0"/>
                <a:ea typeface="Arial" panose="020B0604020202020204" pitchFamily="34" charset="0"/>
                <a:cs typeface="Calibri" panose="020F0502020204030204" pitchFamily="34" charset="0"/>
              </a:rPr>
              <a:t> Transfer Learning</a:t>
            </a:r>
            <a:r>
              <a:rPr lang="en-IN" dirty="0">
                <a:latin typeface="Times New Roman" panose="02020603050405020304" pitchFamily="18" charset="0"/>
                <a:ea typeface="Arial" panose="020B0604020202020204" pitchFamily="34" charset="0"/>
                <a:cs typeface="Arial" panose="020B0604020202020204" pitchFamily="34" charset="0"/>
              </a:rPr>
              <a:t>.</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7FD2699-2A87-8B41-BDC0-EEE0770C6938}"/>
              </a:ext>
            </a:extLst>
          </p:cNvPr>
          <p:cNvPicPr>
            <a:picLocks noChangeAspect="1"/>
          </p:cNvPicPr>
          <p:nvPr/>
        </p:nvPicPr>
        <p:blipFill>
          <a:blip r:embed="rId2"/>
          <a:stretch>
            <a:fillRect/>
          </a:stretch>
        </p:blipFill>
        <p:spPr>
          <a:xfrm>
            <a:off x="6210717" y="2351464"/>
            <a:ext cx="4951284" cy="3056137"/>
          </a:xfrm>
          <a:prstGeom prst="rect">
            <a:avLst/>
          </a:prstGeom>
        </p:spPr>
      </p:pic>
      <p:pic>
        <p:nvPicPr>
          <p:cNvPr id="11" name="Picture 10">
            <a:extLst>
              <a:ext uri="{FF2B5EF4-FFF2-40B4-BE49-F238E27FC236}">
                <a16:creationId xmlns:a16="http://schemas.microsoft.com/office/drawing/2014/main" id="{49AC7F63-BCBA-AE4A-9C5B-DC4048E680F2}"/>
              </a:ext>
            </a:extLst>
          </p:cNvPr>
          <p:cNvPicPr>
            <a:picLocks noChangeAspect="1"/>
          </p:cNvPicPr>
          <p:nvPr/>
        </p:nvPicPr>
        <p:blipFill>
          <a:blip r:embed="rId3"/>
          <a:stretch>
            <a:fillRect/>
          </a:stretch>
        </p:blipFill>
        <p:spPr>
          <a:xfrm>
            <a:off x="794951" y="278776"/>
            <a:ext cx="4914484" cy="3103002"/>
          </a:xfrm>
          <a:prstGeom prst="rect">
            <a:avLst/>
          </a:prstGeom>
        </p:spPr>
      </p:pic>
    </p:spTree>
    <p:extLst>
      <p:ext uri="{BB962C8B-B14F-4D97-AF65-F5344CB8AC3E}">
        <p14:creationId xmlns:p14="http://schemas.microsoft.com/office/powerpoint/2010/main" val="757567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C312-02D1-B74B-BA5F-8A3EBF836DA3}"/>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8A5BAAE9-4A21-FB4A-B02A-DFFF77A34938}"/>
              </a:ext>
            </a:extLst>
          </p:cNvPr>
          <p:cNvSpPr>
            <a:spLocks noGrp="1"/>
          </p:cNvSpPr>
          <p:nvPr>
            <p:ph type="body" idx="1"/>
          </p:nvPr>
        </p:nvSpPr>
        <p:spPr/>
        <p:txBody>
          <a:bodyPr>
            <a:normAutofit fontScale="77500" lnSpcReduction="20000"/>
          </a:bodyPr>
          <a:lstStyle/>
          <a:p>
            <a:pPr fontAlgn="base"/>
            <a:r>
              <a:rPr lang="en-IN" b="1" dirty="0">
                <a:solidFill>
                  <a:schemeClr val="tx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Social media monitoring</a:t>
            </a:r>
            <a:r>
              <a:rPr lang="en-IN" b="1" dirty="0">
                <a:solidFill>
                  <a:schemeClr val="tx1"/>
                </a:solidFill>
                <a:latin typeface="Calibri" panose="020F0502020204030204" pitchFamily="34" charset="0"/>
                <a:cs typeface="Calibri" panose="020F0502020204030204" pitchFamily="34" charset="0"/>
              </a:rPr>
              <a:t> </a:t>
            </a:r>
            <a:r>
              <a:rPr lang="en-IN" dirty="0">
                <a:solidFill>
                  <a:schemeClr val="tx1"/>
                </a:solidFill>
                <a:latin typeface="Calibri" panose="020F0502020204030204" pitchFamily="34" charset="0"/>
                <a:cs typeface="Calibri" panose="020F0502020204030204" pitchFamily="34" charset="0"/>
              </a:rPr>
              <a:t>- Social media posts often contain some of the most honest opinions about your products, services, and businesses because they’re unsolicited. With the help of</a:t>
            </a:r>
            <a:r>
              <a:rPr lang="en-IN" dirty="0">
                <a:solidFill>
                  <a:schemeClr val="tx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sentiment analysis software</a:t>
            </a:r>
            <a:r>
              <a:rPr lang="en-IN" dirty="0">
                <a:solidFill>
                  <a:schemeClr val="tx1"/>
                </a:solidFill>
                <a:latin typeface="Calibri" panose="020F0502020204030204" pitchFamily="34" charset="0"/>
                <a:cs typeface="Calibri" panose="020F0502020204030204" pitchFamily="34" charset="0"/>
              </a:rPr>
              <a:t>, you can wade through all that data in minutes, to analyse individual emotions and overall public sentiment on every social platform.</a:t>
            </a:r>
          </a:p>
          <a:p>
            <a:pPr fontAlgn="base"/>
            <a:endParaRPr lang="en-IN" dirty="0">
              <a:solidFill>
                <a:schemeClr val="tx1"/>
              </a:solidFill>
              <a:latin typeface="Calibri" panose="020F0502020204030204" pitchFamily="34" charset="0"/>
              <a:cs typeface="Calibri" panose="020F0502020204030204" pitchFamily="34" charset="0"/>
            </a:endParaRPr>
          </a:p>
          <a:p>
            <a:pPr fontAlgn="base"/>
            <a:r>
              <a:rPr lang="en-IN" b="1" dirty="0">
                <a:solidFill>
                  <a:schemeClr val="tx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Customer support ticket analysis</a:t>
            </a:r>
            <a:r>
              <a:rPr lang="en-IN" b="1" dirty="0">
                <a:solidFill>
                  <a:schemeClr val="tx1"/>
                </a:solidFill>
                <a:latin typeface="Calibri" panose="020F0502020204030204" pitchFamily="34" charset="0"/>
                <a:cs typeface="Calibri" panose="020F0502020204030204" pitchFamily="34" charset="0"/>
              </a:rPr>
              <a:t> </a:t>
            </a:r>
            <a:r>
              <a:rPr lang="en-IN" dirty="0">
                <a:solidFill>
                  <a:schemeClr val="tx1"/>
                </a:solidFill>
                <a:latin typeface="Calibri" panose="020F0502020204030204" pitchFamily="34" charset="0"/>
                <a:cs typeface="Calibri" panose="020F0502020204030204" pitchFamily="34" charset="0"/>
              </a:rPr>
              <a:t>- Sentiment analysis with</a:t>
            </a:r>
            <a:r>
              <a:rPr lang="en-IN" dirty="0">
                <a:solidFill>
                  <a:schemeClr val="tx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 </a:t>
            </a:r>
            <a:r>
              <a:rPr lang="en-IN" u="sng" dirty="0">
                <a:solidFill>
                  <a:schemeClr val="tx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natural language understanding (NLU)</a:t>
            </a:r>
            <a:r>
              <a:rPr lang="en-IN" dirty="0">
                <a:solidFill>
                  <a:schemeClr val="tx1"/>
                </a:solidFill>
                <a:latin typeface="Calibri" panose="020F0502020204030204" pitchFamily="34" charset="0"/>
                <a:cs typeface="Calibri" panose="020F0502020204030204" pitchFamily="34" charset="0"/>
              </a:rPr>
              <a:t> reads regular human language for meaning, emotion, tone, and more, to understand customer requests, just as a person would. You can automatically process customer support tickets, online chats, phone calls, and </a:t>
            </a:r>
            <a:r>
              <a:rPr lang="en-IN" u="sng" dirty="0">
                <a:solidFill>
                  <a:schemeClr val="tx1"/>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emails by sentiment</a:t>
            </a:r>
            <a:r>
              <a:rPr lang="en-IN" dirty="0">
                <a:solidFill>
                  <a:schemeClr val="tx1"/>
                </a:solidFill>
                <a:latin typeface="Calibri" panose="020F0502020204030204" pitchFamily="34" charset="0"/>
                <a:cs typeface="Calibri" panose="020F0502020204030204" pitchFamily="34" charset="0"/>
              </a:rPr>
              <a:t> to prioritize any urgent issues.</a:t>
            </a:r>
          </a:p>
          <a:p>
            <a:pPr fontAlgn="base"/>
            <a:endParaRPr lang="en-IN" dirty="0">
              <a:solidFill>
                <a:schemeClr val="tx1"/>
              </a:solidFill>
              <a:latin typeface="Calibri" panose="020F0502020204030204" pitchFamily="34" charset="0"/>
              <a:cs typeface="Calibri" panose="020F0502020204030204" pitchFamily="34" charset="0"/>
            </a:endParaRPr>
          </a:p>
          <a:p>
            <a:pPr fontAlgn="base"/>
            <a:r>
              <a:rPr lang="en-IN" b="1" u="sng" dirty="0">
                <a:solidFill>
                  <a:schemeClr val="tx1"/>
                </a:solidFill>
                <a:latin typeface="Calibri" panose="020F0502020204030204" pitchFamily="34" charset="0"/>
                <a:cs typeface="Calibri" panose="020F0502020204030204" pitchFamily="34" charset="0"/>
              </a:rPr>
              <a:t>Business Intelligence </a:t>
            </a:r>
            <a:r>
              <a:rPr lang="en-IN" b="1" u="sng" dirty="0" err="1">
                <a:solidFill>
                  <a:schemeClr val="tx1"/>
                </a:solidFill>
                <a:latin typeface="Calibri" panose="020F0502020204030204" pitchFamily="34" charset="0"/>
                <a:cs typeface="Calibri" panose="020F0502020204030204" pitchFamily="34" charset="0"/>
              </a:rPr>
              <a:t>Buildup</a:t>
            </a:r>
            <a:r>
              <a:rPr lang="en-IN" b="1" u="sng" dirty="0">
                <a:solidFill>
                  <a:schemeClr val="tx1"/>
                </a:solidFill>
                <a:latin typeface="Calibri" panose="020F0502020204030204" pitchFamily="34" charset="0"/>
                <a:cs typeface="Calibri" panose="020F0502020204030204" pitchFamily="34" charset="0"/>
              </a:rPr>
              <a:t> </a:t>
            </a:r>
            <a:r>
              <a:rPr lang="en-IN" dirty="0">
                <a:solidFill>
                  <a:schemeClr val="tx1"/>
                </a:solidFill>
                <a:latin typeface="Calibri" panose="020F0502020204030204" pitchFamily="34" charset="0"/>
                <a:cs typeface="Calibri" panose="020F0502020204030204" pitchFamily="34" charset="0"/>
              </a:rPr>
              <a:t>- Sentiment analysis enables you to determine how your product performs in the market and what else is needed to improve your sales. You can also </a:t>
            </a:r>
            <a:r>
              <a:rPr lang="en-IN" dirty="0" err="1">
                <a:solidFill>
                  <a:schemeClr val="tx1"/>
                </a:solidFill>
                <a:latin typeface="Calibri" panose="020F0502020204030204" pitchFamily="34" charset="0"/>
                <a:cs typeface="Calibri" panose="020F0502020204030204" pitchFamily="34" charset="0"/>
              </a:rPr>
              <a:t>analyze</a:t>
            </a:r>
            <a:r>
              <a:rPr lang="en-IN" dirty="0">
                <a:solidFill>
                  <a:schemeClr val="tx1"/>
                </a:solidFill>
                <a:latin typeface="Calibri" panose="020F0502020204030204" pitchFamily="34" charset="0"/>
                <a:cs typeface="Calibri" panose="020F0502020204030204" pitchFamily="34" charset="0"/>
              </a:rPr>
              <a:t> the responses received from your competitors. Based on the survey generated, you can satisfy your customers needs in a better way. You can make immediate decisions that will help you to adjust to the present market situation.</a:t>
            </a:r>
          </a:p>
          <a:p>
            <a:pPr fontAlgn="base"/>
            <a:endParaRPr lang="en-IN" b="1" dirty="0">
              <a:solidFill>
                <a:schemeClr val="tx1"/>
              </a:solidFill>
              <a:latin typeface="Calibri" panose="020F0502020204030204" pitchFamily="34" charset="0"/>
              <a:cs typeface="Calibri" panose="020F0502020204030204" pitchFamily="34" charset="0"/>
            </a:endParaRPr>
          </a:p>
          <a:p>
            <a:pPr fontAlgn="base"/>
            <a:r>
              <a:rPr lang="en-IN" b="1" u="sng" dirty="0">
                <a:solidFill>
                  <a:schemeClr val="tx1"/>
                </a:solidFill>
                <a:latin typeface="Calibri" panose="020F0502020204030204" pitchFamily="34" charset="0"/>
                <a:cs typeface="Calibri" panose="020F0502020204030204" pitchFamily="34" charset="0"/>
              </a:rPr>
              <a:t>Market Research and Analysis </a:t>
            </a:r>
            <a:r>
              <a:rPr lang="en-IN" u="sng" dirty="0">
                <a:solidFill>
                  <a:schemeClr val="tx1"/>
                </a:solidFill>
                <a:latin typeface="Calibri" panose="020F0502020204030204" pitchFamily="34" charset="0"/>
                <a:cs typeface="Calibri" panose="020F0502020204030204" pitchFamily="34" charset="0"/>
              </a:rPr>
              <a:t>-</a:t>
            </a:r>
            <a:r>
              <a:rPr lang="en-IN" dirty="0">
                <a:solidFill>
                  <a:schemeClr val="tx1"/>
                </a:solidFill>
                <a:latin typeface="Calibri" panose="020F0502020204030204" pitchFamily="34" charset="0"/>
                <a:cs typeface="Calibri" panose="020F0502020204030204" pitchFamily="34" charset="0"/>
              </a:rPr>
              <a:t> Business intelligence uses sentiment analysis to understand the subjective reasons why customers are or are not responding to something, whether the product, user experience, or customer support. Sentiment analysis will enable you to have all kinds of market research and competitive analysis. It can make a huge difference whether you are exploring a new market or seeking an edge on the competition. </a:t>
            </a:r>
            <a:endParaRPr lang="en-IN" b="1"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0790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907002" y="633716"/>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IN" dirty="0"/>
              <a:t>Conclusion</a:t>
            </a:r>
            <a:endParaRPr dirty="0"/>
          </a:p>
        </p:txBody>
      </p:sp>
      <p:sp>
        <p:nvSpPr>
          <p:cNvPr id="187" name="Google Shape;187;p25"/>
          <p:cNvSpPr txBox="1">
            <a:spLocks noGrp="1"/>
          </p:cNvSpPr>
          <p:nvPr>
            <p:ph type="body" idx="1"/>
          </p:nvPr>
        </p:nvSpPr>
        <p:spPr>
          <a:xfrm>
            <a:off x="907002" y="1789379"/>
            <a:ext cx="10058400" cy="3931800"/>
          </a:xfrm>
          <a:prstGeom prst="rect">
            <a:avLst/>
          </a:prstGeom>
          <a:noFill/>
          <a:ln>
            <a:noFill/>
          </a:ln>
        </p:spPr>
        <p:txBody>
          <a:bodyPr spcFirstLastPara="1" wrap="square" lIns="91425" tIns="45700" rIns="91425" bIns="45700" anchor="t" anchorCtr="0">
            <a:normAutofit/>
          </a:bodyPr>
          <a:lstStyle/>
          <a:p>
            <a:pPr marL="0" lvl="0" indent="0" algn="just" rtl="0">
              <a:lnSpc>
                <a:spcPct val="127000"/>
              </a:lnSpc>
              <a:spcBef>
                <a:spcPts val="0"/>
              </a:spcBef>
              <a:spcAft>
                <a:spcPts val="0"/>
              </a:spcAft>
              <a:buClr>
                <a:srgbClr val="000000"/>
              </a:buClr>
              <a:buSzPts val="1200"/>
              <a:buNone/>
            </a:pPr>
            <a:r>
              <a:rPr lang="en-IN" sz="1800" u="none" strike="noStrike" dirty="0">
                <a:latin typeface="Calibri" panose="020F0502020204030204" pitchFamily="34" charset="0"/>
                <a:ea typeface="Calibri"/>
                <a:cs typeface="Calibri" panose="020F0502020204030204" pitchFamily="34" charset="0"/>
                <a:sym typeface="Calibri"/>
              </a:rPr>
              <a:t>We </a:t>
            </a:r>
            <a:r>
              <a:rPr lang="en-IN" dirty="0">
                <a:latin typeface="Calibri" panose="020F0502020204030204" pitchFamily="34" charset="0"/>
                <a:ea typeface="Calibri"/>
                <a:cs typeface="Calibri" panose="020F0502020204030204" pitchFamily="34" charset="0"/>
                <a:sym typeface="Calibri"/>
              </a:rPr>
              <a:t>have </a:t>
            </a:r>
            <a:r>
              <a:rPr lang="en-IN" sz="1800" u="none" strike="noStrike" dirty="0">
                <a:latin typeface="Calibri" panose="020F0502020204030204" pitchFamily="34" charset="0"/>
                <a:ea typeface="Calibri"/>
                <a:cs typeface="Calibri" panose="020F0502020204030204" pitchFamily="34" charset="0"/>
                <a:sym typeface="Calibri"/>
              </a:rPr>
              <a:t>developed a web application that helps us in identifying the emotions of an Individual. </a:t>
            </a:r>
            <a:r>
              <a:rPr lang="en-IN" sz="1800" u="none" strike="noStrike" dirty="0">
                <a:solidFill>
                  <a:srgbClr val="000000"/>
                </a:solidFill>
                <a:latin typeface="Calibri" panose="020F0502020204030204" pitchFamily="34" charset="0"/>
                <a:ea typeface="Calibri"/>
                <a:cs typeface="Calibri" panose="020F0502020204030204" pitchFamily="34" charset="0"/>
                <a:sym typeface="Calibri"/>
              </a:rPr>
              <a:t>We created a Multimodal Sentiment Analysis that extracts the sentiments using the three modes, i.e., Audio, Text and Video. </a:t>
            </a:r>
            <a:r>
              <a:rPr lang="en-IN" sz="1800" u="none" strike="noStrike" dirty="0">
                <a:latin typeface="Calibri" panose="020F0502020204030204" pitchFamily="34" charset="0"/>
                <a:ea typeface="Calibri"/>
                <a:cs typeface="Calibri" panose="020F0502020204030204" pitchFamily="34" charset="0"/>
                <a:sym typeface="Calibri"/>
              </a:rPr>
              <a:t>It can be used if used in all modes of communication, i.e., Text, Audio and Video. We have evaluated </a:t>
            </a:r>
            <a:r>
              <a:rPr lang="en-IN" sz="1800" u="none" strike="noStrike" dirty="0">
                <a:solidFill>
                  <a:srgbClr val="000000"/>
                </a:solidFill>
                <a:latin typeface="Calibri" panose="020F0502020204030204" pitchFamily="34" charset="0"/>
                <a:ea typeface="Calibri"/>
                <a:cs typeface="Calibri" panose="020F0502020204030204" pitchFamily="34" charset="0"/>
                <a:sym typeface="Calibri"/>
              </a:rPr>
              <a:t>the datasets by checking the loss and accuracy of our model.</a:t>
            </a:r>
          </a:p>
          <a:p>
            <a:pPr marL="0" lvl="0" indent="0" algn="just" rtl="0">
              <a:lnSpc>
                <a:spcPct val="127000"/>
              </a:lnSpc>
              <a:spcBef>
                <a:spcPts val="0"/>
              </a:spcBef>
              <a:spcAft>
                <a:spcPts val="0"/>
              </a:spcAft>
              <a:buClr>
                <a:srgbClr val="000000"/>
              </a:buClr>
              <a:buSzPts val="1200"/>
              <a:buNone/>
            </a:pPr>
            <a:endParaRPr lang="en-IN" dirty="0">
              <a:solidFill>
                <a:srgbClr val="000000"/>
              </a:solidFill>
              <a:latin typeface="Calibri" panose="020F0502020204030204" pitchFamily="34" charset="0"/>
              <a:ea typeface="Calibri"/>
              <a:cs typeface="Calibri" panose="020F0502020204030204" pitchFamily="34" charset="0"/>
              <a:sym typeface="Calibri"/>
            </a:endParaRPr>
          </a:p>
          <a:p>
            <a:pPr marL="0" lvl="0" indent="0" algn="just" rtl="0">
              <a:lnSpc>
                <a:spcPct val="127000"/>
              </a:lnSpc>
              <a:spcBef>
                <a:spcPts val="0"/>
              </a:spcBef>
              <a:spcAft>
                <a:spcPts val="0"/>
              </a:spcAft>
              <a:buClr>
                <a:srgbClr val="000000"/>
              </a:buClr>
              <a:buSzPts val="1200"/>
              <a:buNone/>
            </a:pPr>
            <a:endParaRPr lang="en-IN" dirty="0">
              <a:solidFill>
                <a:srgbClr val="000000"/>
              </a:solidFill>
              <a:latin typeface="Calibri" panose="020F0502020204030204" pitchFamily="34" charset="0"/>
              <a:ea typeface="Calibri"/>
              <a:cs typeface="Calibri" panose="020F0502020204030204" pitchFamily="34" charset="0"/>
              <a:sym typeface="Calibri"/>
            </a:endParaRPr>
          </a:p>
          <a:p>
            <a:pPr marL="0" lvl="0" indent="0" algn="just" rtl="0">
              <a:lnSpc>
                <a:spcPct val="127000"/>
              </a:lnSpc>
              <a:spcBef>
                <a:spcPts val="0"/>
              </a:spcBef>
              <a:spcAft>
                <a:spcPts val="0"/>
              </a:spcAft>
              <a:buClr>
                <a:srgbClr val="000000"/>
              </a:buClr>
              <a:buSzPts val="1200"/>
              <a:buNone/>
            </a:pPr>
            <a:r>
              <a:rPr lang="en-IN" sz="1800" b="1" u="none" strike="noStrike" dirty="0">
                <a:solidFill>
                  <a:srgbClr val="000000"/>
                </a:solidFill>
                <a:latin typeface="Calibri" panose="020F0502020204030204" pitchFamily="34" charset="0"/>
                <a:ea typeface="Calibri"/>
                <a:cs typeface="Calibri" panose="020F0502020204030204" pitchFamily="34" charset="0"/>
                <a:sym typeface="Calibri"/>
              </a:rPr>
              <a:t>LIMITATION</a:t>
            </a:r>
            <a:r>
              <a:rPr lang="en-IN" sz="1800" u="none" strike="noStrike" dirty="0">
                <a:solidFill>
                  <a:srgbClr val="000000"/>
                </a:solidFill>
                <a:latin typeface="Calibri" panose="020F0502020204030204" pitchFamily="34" charset="0"/>
                <a:ea typeface="Calibri"/>
                <a:cs typeface="Calibri" panose="020F0502020204030204" pitchFamily="34" charset="0"/>
                <a:sym typeface="Calibri"/>
              </a:rPr>
              <a:t> - </a:t>
            </a:r>
          </a:p>
          <a:p>
            <a:pPr marL="0" lvl="0" indent="0" algn="just" rtl="0">
              <a:lnSpc>
                <a:spcPct val="127000"/>
              </a:lnSpc>
              <a:spcBef>
                <a:spcPts val="0"/>
              </a:spcBef>
              <a:spcAft>
                <a:spcPts val="0"/>
              </a:spcAft>
              <a:buClr>
                <a:srgbClr val="000000"/>
              </a:buClr>
              <a:buSzPts val="1200"/>
              <a:buNone/>
            </a:pPr>
            <a:r>
              <a:rPr lang="en-IN" dirty="0">
                <a:latin typeface="Calibri" panose="020F0502020204030204" pitchFamily="34" charset="0"/>
                <a:cs typeface="Calibri" panose="020F0502020204030204" pitchFamily="34" charset="0"/>
              </a:rPr>
              <a:t>The dataset for the audio and video sentiment is too large that it requires a great time in training and getting better results. The model is fed with the data-set that accounts for limited emotions. The model might not be able to detect if the emotions to be analysed are other than what the model was trained with.</a:t>
            </a:r>
          </a:p>
          <a:p>
            <a:pPr marL="0" lvl="0" indent="0" algn="just" rtl="0">
              <a:lnSpc>
                <a:spcPct val="127000"/>
              </a:lnSpc>
              <a:spcBef>
                <a:spcPts val="0"/>
              </a:spcBef>
              <a:spcAft>
                <a:spcPts val="0"/>
              </a:spcAft>
              <a:buClr>
                <a:srgbClr val="000000"/>
              </a:buClr>
              <a:buSzPts val="1200"/>
              <a:buNone/>
            </a:pPr>
            <a:endParaRPr lang="en-IN" dirty="0">
              <a:latin typeface="Calibri" panose="020F0502020204030204" pitchFamily="34" charset="0"/>
              <a:cs typeface="Calibri" panose="020F0502020204030204" pitchFamily="34" charset="0"/>
            </a:endParaRPr>
          </a:p>
          <a:p>
            <a:pPr marL="0" lvl="0" indent="0" algn="just" rtl="0">
              <a:lnSpc>
                <a:spcPct val="127000"/>
              </a:lnSpc>
              <a:spcBef>
                <a:spcPts val="0"/>
              </a:spcBef>
              <a:spcAft>
                <a:spcPts val="0"/>
              </a:spcAft>
              <a:buClr>
                <a:srgbClr val="000000"/>
              </a:buClr>
              <a:buSzPts val="1200"/>
              <a:buNone/>
            </a:pPr>
            <a:endParaRPr lang="en-IN" sz="1800" dirty="0">
              <a:solidFill>
                <a:srgbClr val="000000"/>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CD03-B586-3942-AF2C-79FAC505C28D}"/>
              </a:ext>
            </a:extLst>
          </p:cNvPr>
          <p:cNvSpPr>
            <a:spLocks noGrp="1"/>
          </p:cNvSpPr>
          <p:nvPr>
            <p:ph type="title"/>
          </p:nvPr>
        </p:nvSpPr>
        <p:spPr/>
        <p:txBody>
          <a:bodyPr>
            <a:normAutofit fontScale="90000"/>
          </a:bodyPr>
          <a:lstStyle/>
          <a:p>
            <a:r>
              <a:rPr lang="en-US" dirty="0"/>
              <a:t>Future Scope-</a:t>
            </a:r>
            <a:br>
              <a:rPr lang="en-IN" b="1" dirty="0">
                <a:solidFill>
                  <a:srgbClr val="000000"/>
                </a:solidFill>
                <a:latin typeface="Calibri" panose="020F0502020204030204" pitchFamily="34" charset="0"/>
                <a:ea typeface="Calibri"/>
                <a:cs typeface="Calibri" panose="020F0502020204030204" pitchFamily="34" charset="0"/>
                <a:sym typeface="Calibri"/>
              </a:rPr>
            </a:br>
            <a:endParaRPr lang="en-US" dirty="0"/>
          </a:p>
        </p:txBody>
      </p:sp>
      <p:sp>
        <p:nvSpPr>
          <p:cNvPr id="3" name="Text Placeholder 2">
            <a:extLst>
              <a:ext uri="{FF2B5EF4-FFF2-40B4-BE49-F238E27FC236}">
                <a16:creationId xmlns:a16="http://schemas.microsoft.com/office/drawing/2014/main" id="{ADCF7612-EB1F-6241-87DF-64B46C262FF9}"/>
              </a:ext>
            </a:extLst>
          </p:cNvPr>
          <p:cNvSpPr>
            <a:spLocks noGrp="1"/>
          </p:cNvSpPr>
          <p:nvPr>
            <p:ph type="body" idx="1"/>
          </p:nvPr>
        </p:nvSpPr>
        <p:spPr/>
        <p:txBody>
          <a:bodyPr/>
          <a:lstStyle/>
          <a:p>
            <a:r>
              <a:rPr lang="en-IN" dirty="0">
                <a:latin typeface="Calibri" panose="020F0502020204030204" pitchFamily="34" charset="0"/>
                <a:cs typeface="Calibri" panose="020F0502020204030204" pitchFamily="34" charset="0"/>
              </a:rPr>
              <a:t>We can improve the mode of Text by using BERT techniques, and the Audio field can be improved by combining multiple techniques HMM, CNN, and MFCC, together.</a:t>
            </a:r>
          </a:p>
          <a:p>
            <a:r>
              <a:rPr lang="en-IN" dirty="0">
                <a:latin typeface="Calibri" panose="020F0502020204030204" pitchFamily="34" charset="0"/>
                <a:cs typeface="Calibri" panose="020F0502020204030204" pitchFamily="34" charset="0"/>
              </a:rPr>
              <a:t>We can give more accurate results if we use 2 modes at once like Audio and Video together to get the better accuracy for the predicted labels</a:t>
            </a:r>
          </a:p>
          <a:p>
            <a:endParaRPr lang="en-US" dirty="0"/>
          </a:p>
        </p:txBody>
      </p:sp>
    </p:spTree>
    <p:extLst>
      <p:ext uri="{BB962C8B-B14F-4D97-AF65-F5344CB8AC3E}">
        <p14:creationId xmlns:p14="http://schemas.microsoft.com/office/powerpoint/2010/main" val="2779239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References</a:t>
            </a:r>
            <a:endParaRPr/>
          </a:p>
        </p:txBody>
      </p:sp>
      <p:sp>
        <p:nvSpPr>
          <p:cNvPr id="194" name="Google Shape;194;p26"/>
          <p:cNvSpPr txBox="1">
            <a:spLocks noGrp="1"/>
          </p:cNvSpPr>
          <p:nvPr>
            <p:ph type="body" idx="1"/>
          </p:nvPr>
        </p:nvSpPr>
        <p:spPr>
          <a:xfrm>
            <a:off x="1066800" y="2103120"/>
            <a:ext cx="10058400" cy="3931800"/>
          </a:xfrm>
          <a:prstGeom prst="rect">
            <a:avLst/>
          </a:prstGeom>
          <a:noFill/>
          <a:ln>
            <a:noFill/>
          </a:ln>
        </p:spPr>
        <p:txBody>
          <a:bodyPr spcFirstLastPara="1" wrap="square" lIns="91425" tIns="45700" rIns="91425" bIns="45700" anchor="t" anchorCtr="0">
            <a:normAutofit/>
          </a:bodyPr>
          <a:lstStyle/>
          <a:p>
            <a:pPr marL="457200" lvl="0" indent="-342900" algn="l" rtl="0">
              <a:spcBef>
                <a:spcPts val="900"/>
              </a:spcBef>
              <a:spcAft>
                <a:spcPts val="0"/>
              </a:spcAft>
              <a:buSzPts val="1800"/>
              <a:buFont typeface="Calibri"/>
              <a:buChar char="◦"/>
            </a:pPr>
            <a:r>
              <a:rPr lang="en-IN" dirty="0">
                <a:latin typeface="Calibri"/>
                <a:ea typeface="Calibri"/>
                <a:cs typeface="Calibri"/>
                <a:sym typeface="Calibri"/>
              </a:rPr>
              <a:t>https://</a:t>
            </a:r>
            <a:r>
              <a:rPr lang="en-IN" dirty="0" err="1">
                <a:latin typeface="Calibri"/>
                <a:ea typeface="Calibri"/>
                <a:cs typeface="Calibri"/>
                <a:sym typeface="Calibri"/>
              </a:rPr>
              <a:t>www.researchgate.net</a:t>
            </a:r>
            <a:r>
              <a:rPr lang="en-IN" dirty="0">
                <a:latin typeface="Calibri"/>
                <a:ea typeface="Calibri"/>
                <a:cs typeface="Calibri"/>
                <a:sym typeface="Calibri"/>
              </a:rPr>
              <a:t>/publication/337732023_Sentiment_analysis_using_deep_learning_architectures_a_review</a:t>
            </a:r>
            <a:endParaRPr dirty="0">
              <a:latin typeface="Calibri"/>
              <a:ea typeface="Calibri"/>
              <a:cs typeface="Calibri"/>
              <a:sym typeface="Calibri"/>
            </a:endParaRPr>
          </a:p>
          <a:p>
            <a:pPr marL="457200" lvl="0" indent="0" algn="l" rtl="0">
              <a:spcBef>
                <a:spcPts val="900"/>
              </a:spcBef>
              <a:spcAft>
                <a:spcPts val="0"/>
              </a:spcAft>
              <a:buNone/>
            </a:pPr>
            <a:endParaRPr dirty="0">
              <a:latin typeface="Calibri"/>
              <a:ea typeface="Calibri"/>
              <a:cs typeface="Calibri"/>
              <a:sym typeface="Calibri"/>
            </a:endParaRPr>
          </a:p>
          <a:p>
            <a:pPr marL="457200" lvl="0" indent="-342900" algn="l" rtl="0">
              <a:spcBef>
                <a:spcPts val="900"/>
              </a:spcBef>
              <a:spcAft>
                <a:spcPts val="0"/>
              </a:spcAft>
              <a:buSzPts val="1800"/>
              <a:buFont typeface="Calibri"/>
              <a:buChar char="◦"/>
            </a:pPr>
            <a:r>
              <a:rPr lang="en-IN" dirty="0">
                <a:latin typeface="Calibri"/>
                <a:ea typeface="Calibri"/>
                <a:cs typeface="Calibri"/>
                <a:sym typeface="Calibri"/>
              </a:rPr>
              <a:t>Cambria E, </a:t>
            </a:r>
            <a:r>
              <a:rPr lang="en-IN" dirty="0" err="1">
                <a:latin typeface="Calibri"/>
                <a:ea typeface="Calibri"/>
                <a:cs typeface="Calibri"/>
                <a:sym typeface="Calibri"/>
              </a:rPr>
              <a:t>Poria</a:t>
            </a:r>
            <a:r>
              <a:rPr lang="en-IN" dirty="0">
                <a:latin typeface="Calibri"/>
                <a:ea typeface="Calibri"/>
                <a:cs typeface="Calibri"/>
                <a:sym typeface="Calibri"/>
              </a:rPr>
              <a:t> S, </a:t>
            </a:r>
            <a:r>
              <a:rPr lang="en-IN" dirty="0" err="1">
                <a:latin typeface="Calibri"/>
                <a:ea typeface="Calibri"/>
                <a:cs typeface="Calibri"/>
                <a:sym typeface="Calibri"/>
              </a:rPr>
              <a:t>Gelbukh</a:t>
            </a:r>
            <a:r>
              <a:rPr lang="en-IN" dirty="0">
                <a:latin typeface="Calibri"/>
                <a:ea typeface="Calibri"/>
                <a:cs typeface="Calibri"/>
                <a:sym typeface="Calibri"/>
              </a:rPr>
              <a:t> A, </a:t>
            </a:r>
            <a:r>
              <a:rPr lang="en-IN" dirty="0" err="1">
                <a:latin typeface="Calibri"/>
                <a:ea typeface="Calibri"/>
                <a:cs typeface="Calibri"/>
                <a:sym typeface="Calibri"/>
              </a:rPr>
              <a:t>Thelwall</a:t>
            </a:r>
            <a:r>
              <a:rPr lang="en-IN" dirty="0">
                <a:latin typeface="Calibri"/>
                <a:ea typeface="Calibri"/>
                <a:cs typeface="Calibri"/>
                <a:sym typeface="Calibri"/>
              </a:rPr>
              <a:t> M (2017) Sentiment analysis is a big suitcase. IEEE </a:t>
            </a:r>
            <a:r>
              <a:rPr lang="en-IN" dirty="0" err="1">
                <a:latin typeface="Calibri"/>
                <a:ea typeface="Calibri"/>
                <a:cs typeface="Calibri"/>
                <a:sym typeface="Calibri"/>
              </a:rPr>
              <a:t>Intell</a:t>
            </a:r>
            <a:r>
              <a:rPr lang="en-IN" dirty="0">
                <a:latin typeface="Calibri"/>
                <a:ea typeface="Calibri"/>
                <a:cs typeface="Calibri"/>
                <a:sym typeface="Calibri"/>
              </a:rPr>
              <a:t> </a:t>
            </a:r>
            <a:r>
              <a:rPr lang="en-IN" dirty="0" err="1">
                <a:latin typeface="Calibri"/>
                <a:ea typeface="Calibri"/>
                <a:cs typeface="Calibri"/>
                <a:sym typeface="Calibri"/>
              </a:rPr>
              <a:t>Syst</a:t>
            </a:r>
            <a:r>
              <a:rPr lang="en-IN" dirty="0">
                <a:latin typeface="Calibri"/>
                <a:ea typeface="Calibri"/>
                <a:cs typeface="Calibri"/>
                <a:sym typeface="Calibri"/>
              </a:rPr>
              <a:t> 32(6):74–80. https://</a:t>
            </a:r>
            <a:r>
              <a:rPr lang="en-IN" dirty="0" err="1">
                <a:latin typeface="Calibri"/>
                <a:ea typeface="Calibri"/>
                <a:cs typeface="Calibri"/>
                <a:sym typeface="Calibri"/>
              </a:rPr>
              <a:t>sentic.net</a:t>
            </a:r>
            <a:r>
              <a:rPr lang="en-IN" dirty="0">
                <a:latin typeface="Calibri"/>
                <a:ea typeface="Calibri"/>
                <a:cs typeface="Calibri"/>
                <a:sym typeface="Calibri"/>
              </a:rPr>
              <a:t>/sentiment-analysis-</a:t>
            </a:r>
            <a:r>
              <a:rPr lang="en-IN" dirty="0" err="1">
                <a:latin typeface="Calibri"/>
                <a:ea typeface="Calibri"/>
                <a:cs typeface="Calibri"/>
                <a:sym typeface="Calibri"/>
              </a:rPr>
              <a:t>suitcase.pdf</a:t>
            </a:r>
            <a:endParaRPr dirty="0">
              <a:latin typeface="Calibri"/>
              <a:ea typeface="Calibri"/>
              <a:cs typeface="Calibri"/>
              <a:sym typeface="Calibri"/>
            </a:endParaRPr>
          </a:p>
          <a:p>
            <a:pPr marL="457200" lvl="0" indent="0" algn="l" rtl="0">
              <a:spcBef>
                <a:spcPts val="900"/>
              </a:spcBef>
              <a:spcAft>
                <a:spcPts val="0"/>
              </a:spcAft>
              <a:buNone/>
            </a:pPr>
            <a:endParaRPr dirty="0">
              <a:latin typeface="Calibri"/>
              <a:ea typeface="Calibri"/>
              <a:cs typeface="Calibri"/>
              <a:sym typeface="Calibri"/>
            </a:endParaRPr>
          </a:p>
          <a:p>
            <a:pPr marL="457200" lvl="0" indent="-342900" algn="l" rtl="0">
              <a:spcBef>
                <a:spcPts val="900"/>
              </a:spcBef>
              <a:spcAft>
                <a:spcPts val="0"/>
              </a:spcAft>
              <a:buSzPts val="1800"/>
              <a:buFont typeface="Calibri"/>
              <a:buChar char="◦"/>
            </a:pPr>
            <a:r>
              <a:rPr lang="en-IN" dirty="0">
                <a:latin typeface="Calibri"/>
                <a:ea typeface="Calibri"/>
                <a:cs typeface="Calibri"/>
                <a:sym typeface="Calibri"/>
              </a:rPr>
              <a:t>Y. Jia and S. </a:t>
            </a:r>
            <a:r>
              <a:rPr lang="en-IN" dirty="0" err="1">
                <a:latin typeface="Calibri"/>
                <a:ea typeface="Calibri"/>
                <a:cs typeface="Calibri"/>
                <a:sym typeface="Calibri"/>
              </a:rPr>
              <a:t>SungChu</a:t>
            </a:r>
            <a:r>
              <a:rPr lang="en-IN" dirty="0">
                <a:latin typeface="Calibri"/>
                <a:ea typeface="Calibri"/>
                <a:cs typeface="Calibri"/>
                <a:sym typeface="Calibri"/>
              </a:rPr>
              <a:t>, “A deep learning system for sentiment analysis of service calls,” </a:t>
            </a:r>
            <a:r>
              <a:rPr lang="en-IN" dirty="0" err="1">
                <a:latin typeface="Calibri"/>
                <a:ea typeface="Calibri"/>
                <a:cs typeface="Calibri"/>
                <a:sym typeface="Calibri"/>
              </a:rPr>
              <a:t>ArXiv</a:t>
            </a:r>
            <a:r>
              <a:rPr lang="en-IN" dirty="0">
                <a:latin typeface="Calibri"/>
                <a:ea typeface="Calibri"/>
                <a:cs typeface="Calibri"/>
                <a:sym typeface="Calibri"/>
              </a:rPr>
              <a:t>, vol. abs/2004.10320, 2020. https://</a:t>
            </a:r>
            <a:r>
              <a:rPr lang="en-IN" dirty="0" err="1">
                <a:latin typeface="Calibri"/>
                <a:ea typeface="Calibri"/>
                <a:cs typeface="Calibri"/>
                <a:sym typeface="Calibri"/>
              </a:rPr>
              <a:t>link.springer.com</a:t>
            </a:r>
            <a:r>
              <a:rPr lang="en-IN" dirty="0">
                <a:latin typeface="Calibri"/>
                <a:ea typeface="Calibri"/>
                <a:cs typeface="Calibri"/>
                <a:sym typeface="Calibri"/>
              </a:rPr>
              <a:t>/chapter/10.1007%2F978-1-4614-3223-4_13</a:t>
            </a:r>
            <a:endParaRPr dirty="0">
              <a:latin typeface="Calibri"/>
              <a:ea typeface="Calibri"/>
              <a:cs typeface="Calibri"/>
              <a:sym typeface="Calibri"/>
            </a:endParaRPr>
          </a:p>
          <a:p>
            <a:pPr marL="457200" lvl="0" indent="0" algn="l" rtl="0">
              <a:spcBef>
                <a:spcPts val="900"/>
              </a:spcBef>
              <a:spcAft>
                <a:spcPts val="0"/>
              </a:spcAft>
              <a:buNone/>
            </a:pPr>
            <a:endParaRPr dirty="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1563623" y="2094309"/>
            <a:ext cx="9070800" cy="2587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676552" y="21915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IN"/>
              <a:t>Objective</a:t>
            </a:r>
            <a:endParaRPr/>
          </a:p>
        </p:txBody>
      </p:sp>
      <p:sp>
        <p:nvSpPr>
          <p:cNvPr id="130" name="Google Shape;130;p16"/>
          <p:cNvSpPr txBox="1">
            <a:spLocks noGrp="1"/>
          </p:cNvSpPr>
          <p:nvPr>
            <p:ph type="body" idx="1"/>
          </p:nvPr>
        </p:nvSpPr>
        <p:spPr>
          <a:xfrm>
            <a:off x="676552" y="1544715"/>
            <a:ext cx="10838895" cy="463224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2000"/>
              <a:buNone/>
            </a:pPr>
            <a:r>
              <a:rPr lang="en-IN" sz="2000" dirty="0">
                <a:solidFill>
                  <a:srgbClr val="000000"/>
                </a:solidFill>
                <a:latin typeface="Calibri"/>
                <a:ea typeface="Calibri"/>
                <a:cs typeface="Calibri"/>
                <a:sym typeface="Calibri"/>
              </a:rPr>
              <a:t>1	To create a Multimodal Sentiment Analysis that will extract the sentiments using the three 	modes, i.e., Audio, Text and Video. </a:t>
            </a:r>
            <a:endParaRPr sz="2000" dirty="0">
              <a:latin typeface="Calibri"/>
              <a:ea typeface="Calibri"/>
              <a:cs typeface="Calibri"/>
              <a:sym typeface="Calibri"/>
            </a:endParaRPr>
          </a:p>
          <a:p>
            <a:pPr marL="0" lvl="0" indent="0" algn="l" rtl="0">
              <a:lnSpc>
                <a:spcPct val="100000"/>
              </a:lnSpc>
              <a:spcBef>
                <a:spcPts val="900"/>
              </a:spcBef>
              <a:spcAft>
                <a:spcPts val="0"/>
              </a:spcAft>
              <a:buSzPts val="1800"/>
              <a:buNone/>
            </a:pPr>
            <a:r>
              <a:rPr lang="en-IN" sz="1800" dirty="0">
                <a:solidFill>
                  <a:srgbClr val="000000"/>
                </a:solidFill>
                <a:latin typeface="Calibri"/>
                <a:ea typeface="Calibri"/>
                <a:cs typeface="Calibri"/>
                <a:sym typeface="Calibri"/>
              </a:rPr>
              <a:t>	</a:t>
            </a:r>
            <a:r>
              <a:rPr lang="en-IN" sz="1800" b="1" dirty="0">
                <a:solidFill>
                  <a:srgbClr val="000000"/>
                </a:solidFill>
                <a:latin typeface="Calibri"/>
                <a:ea typeface="Calibri"/>
                <a:cs typeface="Calibri"/>
                <a:sym typeface="Calibri"/>
              </a:rPr>
              <a:t>Audio Sentiment Analysis – </a:t>
            </a:r>
            <a:endParaRPr sz="1800" b="1" dirty="0">
              <a:latin typeface="Calibri"/>
              <a:ea typeface="Calibri"/>
              <a:cs typeface="Calibri"/>
              <a:sym typeface="Calibri"/>
            </a:endParaRPr>
          </a:p>
          <a:p>
            <a:pPr marL="457200" lvl="1" indent="0" algn="l" rtl="0">
              <a:lnSpc>
                <a:spcPct val="100000"/>
              </a:lnSpc>
              <a:spcBef>
                <a:spcPts val="500"/>
              </a:spcBef>
              <a:spcAft>
                <a:spcPts val="0"/>
              </a:spcAft>
              <a:buSzPts val="1400"/>
              <a:buNone/>
            </a:pPr>
            <a:r>
              <a:rPr lang="en-IN" sz="1700" dirty="0">
                <a:solidFill>
                  <a:srgbClr val="000000"/>
                </a:solidFill>
                <a:latin typeface="Calibri"/>
                <a:ea typeface="Calibri"/>
                <a:cs typeface="Calibri"/>
                <a:sym typeface="Calibri"/>
              </a:rPr>
              <a:t>The aim of audio analysis is to evaluate the sentiment of an individual throughout the interview. We will be analysing the sentiment of the individual over various parts of the interview by using MFCCs and transformers, which can help us in understanding the transition of his emotion.</a:t>
            </a:r>
            <a:endParaRPr sz="1700" dirty="0">
              <a:latin typeface="Calibri"/>
              <a:ea typeface="Calibri"/>
              <a:cs typeface="Calibri"/>
              <a:sym typeface="Calibri"/>
            </a:endParaRPr>
          </a:p>
          <a:p>
            <a:pPr marL="0" lvl="0" indent="0" algn="l" rtl="0">
              <a:lnSpc>
                <a:spcPct val="100000"/>
              </a:lnSpc>
              <a:spcBef>
                <a:spcPts val="900"/>
              </a:spcBef>
              <a:spcAft>
                <a:spcPts val="0"/>
              </a:spcAft>
              <a:buSzPts val="1800"/>
              <a:buNone/>
            </a:pPr>
            <a:r>
              <a:rPr lang="en-IN" sz="1800" dirty="0">
                <a:solidFill>
                  <a:srgbClr val="000000"/>
                </a:solidFill>
                <a:latin typeface="Calibri"/>
                <a:ea typeface="Calibri"/>
                <a:cs typeface="Calibri"/>
                <a:sym typeface="Calibri"/>
              </a:rPr>
              <a:t>	</a:t>
            </a:r>
            <a:r>
              <a:rPr lang="en-IN" sz="1800" b="1" dirty="0">
                <a:solidFill>
                  <a:srgbClr val="000000"/>
                </a:solidFill>
                <a:latin typeface="Calibri"/>
                <a:ea typeface="Calibri"/>
                <a:cs typeface="Calibri"/>
                <a:sym typeface="Calibri"/>
              </a:rPr>
              <a:t>Text Sentiment Analysis –</a:t>
            </a:r>
            <a:endParaRPr sz="1800" b="1" dirty="0">
              <a:latin typeface="Calibri"/>
              <a:ea typeface="Calibri"/>
              <a:cs typeface="Calibri"/>
              <a:sym typeface="Calibri"/>
            </a:endParaRPr>
          </a:p>
          <a:p>
            <a:pPr marL="457200" lvl="1" indent="0" algn="l" rtl="0">
              <a:lnSpc>
                <a:spcPct val="100000"/>
              </a:lnSpc>
              <a:spcBef>
                <a:spcPts val="500"/>
              </a:spcBef>
              <a:spcAft>
                <a:spcPts val="0"/>
              </a:spcAft>
              <a:buSzPts val="1400"/>
              <a:buNone/>
            </a:pPr>
            <a:r>
              <a:rPr lang="en-IN" sz="1700" dirty="0">
                <a:solidFill>
                  <a:srgbClr val="000000"/>
                </a:solidFill>
                <a:latin typeface="Calibri"/>
                <a:ea typeface="Calibri"/>
                <a:cs typeface="Calibri"/>
                <a:sym typeface="Calibri"/>
              </a:rPr>
              <a:t>The aim of the text analysis is to evaluate any given text obtained by an individual in the interview process, containing multiple features and varied opinions and then predict the nature of the text. We will use the LSTM model that will predict the tone and classify the nature of the text into three categories, i.e., positive, negative or neutral. </a:t>
            </a:r>
          </a:p>
          <a:p>
            <a:pPr marL="457200" lvl="1" indent="0">
              <a:buSzPts val="1400"/>
              <a:buNone/>
            </a:pPr>
            <a:r>
              <a:rPr lang="en-IN" sz="1700" dirty="0">
                <a:solidFill>
                  <a:srgbClr val="000000"/>
                </a:solidFill>
                <a:latin typeface="Calibri"/>
                <a:ea typeface="Calibri"/>
                <a:cs typeface="Calibri"/>
                <a:sym typeface="Calibri"/>
              </a:rPr>
              <a:t>	</a:t>
            </a:r>
            <a:r>
              <a:rPr lang="en-IN" sz="1700" b="1" dirty="0">
                <a:solidFill>
                  <a:srgbClr val="000000"/>
                </a:solidFill>
                <a:latin typeface="Calibri"/>
                <a:ea typeface="Calibri"/>
                <a:cs typeface="Calibri"/>
                <a:sym typeface="Calibri"/>
              </a:rPr>
              <a:t>Video Sentiment Analysis </a:t>
            </a:r>
            <a:r>
              <a:rPr lang="en-IN" sz="1800" b="1" dirty="0">
                <a:solidFill>
                  <a:srgbClr val="000000"/>
                </a:solidFill>
                <a:latin typeface="Calibri"/>
                <a:ea typeface="Calibri"/>
                <a:cs typeface="Calibri"/>
                <a:sym typeface="Calibri"/>
              </a:rPr>
              <a:t>–</a:t>
            </a:r>
          </a:p>
          <a:p>
            <a:pPr marL="457200" lvl="1" indent="0">
              <a:buSzPts val="1400"/>
              <a:buNone/>
            </a:pPr>
            <a:r>
              <a:rPr lang="en-IN" sz="1700" dirty="0">
                <a:latin typeface="Calibri" panose="020F0502020204030204" pitchFamily="34" charset="0"/>
                <a:cs typeface="Calibri" panose="020F0502020204030204" pitchFamily="34" charset="0"/>
              </a:rPr>
              <a:t>The aim of the video analysis is to identify sentiments like Happy, Angry, Disgust, etc. As of late, neural network techniques are well known to demonstrate the perplexing interaction between images. </a:t>
            </a:r>
            <a:endParaRPr sz="1800" dirty="0">
              <a:solidFill>
                <a:srgbClr val="000000"/>
              </a:solidFill>
              <a:latin typeface="Calibri"/>
              <a:ea typeface="Calibri"/>
              <a:cs typeface="Calibri"/>
              <a:sym typeface="Calibri"/>
            </a:endParaRPr>
          </a:p>
          <a:p>
            <a:pPr marL="0" lvl="0" indent="0" algn="l" rtl="0">
              <a:lnSpc>
                <a:spcPct val="100000"/>
              </a:lnSpc>
              <a:spcBef>
                <a:spcPts val="900"/>
              </a:spcBef>
              <a:spcAft>
                <a:spcPts val="0"/>
              </a:spcAft>
              <a:buSzPts val="2000"/>
              <a:buNone/>
            </a:pPr>
            <a:r>
              <a:rPr lang="en-IN" sz="2000" dirty="0">
                <a:solidFill>
                  <a:srgbClr val="000000"/>
                </a:solidFill>
                <a:latin typeface="Calibri"/>
                <a:ea typeface="Calibri"/>
                <a:cs typeface="Calibri"/>
                <a:sym typeface="Calibri"/>
              </a:rPr>
              <a:t>2	Evaluating the datasets by checking the loss and accuracy of our mode and maximizing the 	quality of results obtained.</a:t>
            </a:r>
            <a:endParaRPr sz="20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alibri"/>
              <a:buNone/>
            </a:pPr>
            <a:br>
              <a:rPr lang="en-IN" sz="4400" dirty="0"/>
            </a:br>
            <a:r>
              <a:rPr lang="en-IN" sz="4400" dirty="0">
                <a:solidFill>
                  <a:srgbClr val="000000"/>
                </a:solidFill>
              </a:rPr>
              <a:t> Dataset Sources</a:t>
            </a:r>
            <a:br>
              <a:rPr lang="en-IN" sz="4400" dirty="0"/>
            </a:br>
            <a:endParaRPr dirty="0"/>
          </a:p>
        </p:txBody>
      </p:sp>
      <p:sp>
        <p:nvSpPr>
          <p:cNvPr id="161" name="Google Shape;161;p21"/>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l" rtl="0">
              <a:lnSpc>
                <a:spcPct val="100000"/>
              </a:lnSpc>
              <a:spcBef>
                <a:spcPts val="0"/>
              </a:spcBef>
              <a:spcAft>
                <a:spcPts val="0"/>
              </a:spcAft>
              <a:buSzPts val="1800"/>
              <a:buChar char="◦"/>
            </a:pPr>
            <a:r>
              <a:rPr lang="en-IN" sz="1800" b="1" dirty="0">
                <a:solidFill>
                  <a:srgbClr val="000000"/>
                </a:solidFill>
                <a:latin typeface="Calibri"/>
                <a:ea typeface="Calibri"/>
                <a:cs typeface="Calibri"/>
                <a:sym typeface="Calibri"/>
              </a:rPr>
              <a:t>Text:</a:t>
            </a:r>
            <a:r>
              <a:rPr lang="en-IN" sz="1800" dirty="0">
                <a:solidFill>
                  <a:srgbClr val="000000"/>
                </a:solidFill>
                <a:latin typeface="Calibri"/>
                <a:ea typeface="Calibri"/>
                <a:cs typeface="Calibri"/>
                <a:sym typeface="Calibri"/>
              </a:rPr>
              <a:t> For the text input, we are using data that was gathered in a study by Pennebaker and King</a:t>
            </a:r>
            <a:r>
              <a:rPr lang="en-IN" dirty="0">
                <a:solidFill>
                  <a:srgbClr val="000000"/>
                </a:solidFill>
                <a:latin typeface="Calibri"/>
                <a:ea typeface="Calibri"/>
                <a:cs typeface="Calibri"/>
                <a:sym typeface="Calibri"/>
              </a:rPr>
              <a:t>.</a:t>
            </a:r>
            <a:r>
              <a:rPr lang="en-IN" sz="1800" dirty="0">
                <a:solidFill>
                  <a:srgbClr val="000000"/>
                </a:solidFill>
                <a:latin typeface="Calibri"/>
                <a:ea typeface="Calibri"/>
                <a:cs typeface="Calibri"/>
                <a:sym typeface="Calibri"/>
              </a:rPr>
              <a:t> It consists of 2,468 daily writing submissions from 34 psychology students (29 women and five men whose ages ranged from 18 to 67 with a mean of 26.4).</a:t>
            </a:r>
          </a:p>
          <a:p>
            <a:pPr marL="182880" lvl="0" indent="-182880" algn="l" rtl="0">
              <a:lnSpc>
                <a:spcPct val="100000"/>
              </a:lnSpc>
              <a:spcBef>
                <a:spcPts val="0"/>
              </a:spcBef>
              <a:spcAft>
                <a:spcPts val="0"/>
              </a:spcAft>
              <a:buSzPts val="1800"/>
              <a:buChar char="◦"/>
            </a:pPr>
            <a:endParaRPr sz="1800" dirty="0">
              <a:latin typeface="Calibri"/>
              <a:ea typeface="Calibri"/>
              <a:cs typeface="Calibri"/>
              <a:sym typeface="Calibri"/>
            </a:endParaRPr>
          </a:p>
          <a:p>
            <a:pPr marL="182880" lvl="0" indent="-182880" algn="l" rtl="0">
              <a:lnSpc>
                <a:spcPct val="100000"/>
              </a:lnSpc>
              <a:spcBef>
                <a:spcPts val="900"/>
              </a:spcBef>
              <a:spcAft>
                <a:spcPts val="0"/>
              </a:spcAft>
              <a:buSzPts val="1800"/>
              <a:buChar char="◦"/>
            </a:pPr>
            <a:r>
              <a:rPr lang="en-IN" sz="1800" b="1" dirty="0">
                <a:solidFill>
                  <a:srgbClr val="000000"/>
                </a:solidFill>
                <a:latin typeface="Calibri"/>
                <a:ea typeface="Calibri"/>
                <a:cs typeface="Calibri"/>
                <a:sym typeface="Calibri"/>
              </a:rPr>
              <a:t>Audio:</a:t>
            </a:r>
            <a:r>
              <a:rPr lang="en-IN" sz="1800" dirty="0">
                <a:solidFill>
                  <a:srgbClr val="000000"/>
                </a:solidFill>
                <a:latin typeface="Calibri"/>
                <a:ea typeface="Calibri"/>
                <a:cs typeface="Calibri"/>
                <a:sym typeface="Calibri"/>
              </a:rPr>
              <a:t> For sound informational collections, we are utilizing the "Ryerson Audio-Visual Database of Emotional Speech and Song" (RAVDESS). RAVDESS contains 7356 records (all-out size: 24.8 GB). The information base contains 24 expert entertainers (12 females, 12 guys), expressing two lexically coordinated explanations in a nonpartisan North American pronunciation. Discourse incorporates quiet, glad, miserable, sore, unfortunate, shock, and repugnance articulations, and tune contains quiet, cheerful, dismal, furious, and sad feelings.</a:t>
            </a:r>
          </a:p>
          <a:p>
            <a:pPr marL="0" lvl="0" indent="0" algn="l" rtl="0">
              <a:lnSpc>
                <a:spcPct val="100000"/>
              </a:lnSpc>
              <a:spcBef>
                <a:spcPts val="900"/>
              </a:spcBef>
              <a:spcAft>
                <a:spcPts val="0"/>
              </a:spcAft>
              <a:buSzPts val="1800"/>
              <a:buNone/>
            </a:pPr>
            <a:endParaRPr lang="en-IN" sz="1800" dirty="0">
              <a:solidFill>
                <a:srgbClr val="000000"/>
              </a:solidFill>
              <a:latin typeface="Calibri"/>
              <a:ea typeface="Calibri"/>
              <a:cs typeface="Calibri"/>
              <a:sym typeface="Calibri"/>
            </a:endParaRPr>
          </a:p>
          <a:p>
            <a:pPr marL="182880" indent="-182880"/>
            <a:r>
              <a:rPr lang="en-IN" b="1" dirty="0">
                <a:latin typeface="Calibri" panose="020F0502020204030204" pitchFamily="34" charset="0"/>
                <a:cs typeface="Calibri" panose="020F0502020204030204" pitchFamily="34" charset="0"/>
              </a:rPr>
              <a:t>Video</a:t>
            </a:r>
            <a:r>
              <a:rPr lang="en-IN" dirty="0">
                <a:latin typeface="Calibri" panose="020F0502020204030204" pitchFamily="34" charset="0"/>
                <a:cs typeface="Calibri" panose="020F0502020204030204" pitchFamily="34" charset="0"/>
              </a:rPr>
              <a:t>: For the video informational collections, we are utilizing the well-known FER2013 </a:t>
            </a:r>
            <a:r>
              <a:rPr lang="en-IN">
                <a:latin typeface="Calibri" panose="020F0502020204030204" pitchFamily="34" charset="0"/>
                <a:cs typeface="Calibri" panose="020F0502020204030204" pitchFamily="34" charset="0"/>
              </a:rPr>
              <a:t>Kaggle Challenge </a:t>
            </a:r>
            <a:r>
              <a:rPr lang="en-IN" dirty="0">
                <a:latin typeface="Calibri" panose="020F0502020204030204" pitchFamily="34" charset="0"/>
                <a:cs typeface="Calibri" panose="020F0502020204030204" pitchFamily="34" charset="0"/>
              </a:rPr>
              <a:t>informational index. The information comprises 48x48 pixel grayscale pictures of countenances. The informational collection remains very testing to use since there are vacant pictures or wrongly ordered pictures.</a:t>
            </a:r>
          </a:p>
          <a:p>
            <a:pPr marL="182880" lvl="0" indent="-182880" algn="l" rtl="0">
              <a:lnSpc>
                <a:spcPct val="100000"/>
              </a:lnSpc>
              <a:spcBef>
                <a:spcPts val="900"/>
              </a:spcBef>
              <a:spcAft>
                <a:spcPts val="0"/>
              </a:spcAft>
              <a:buSzPts val="1800"/>
              <a:buChar char="◦"/>
            </a:pPr>
            <a:endParaRPr dirty="0">
              <a:solidFill>
                <a:srgbClr val="000000"/>
              </a:solidFill>
              <a:latin typeface="Calibri"/>
              <a:ea typeface="Calibri"/>
              <a:cs typeface="Calibri"/>
              <a:sym typeface="Calibri"/>
            </a:endParaRPr>
          </a:p>
          <a:p>
            <a:pPr marL="182880" lvl="0" indent="-68578" algn="l" rtl="0">
              <a:lnSpc>
                <a:spcPct val="100000"/>
              </a:lnSpc>
              <a:spcBef>
                <a:spcPts val="90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773837" y="419473"/>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IN" sz="4600"/>
              <a:t>Methodology</a:t>
            </a:r>
            <a:endParaRPr sz="4600"/>
          </a:p>
        </p:txBody>
      </p:sp>
      <p:sp>
        <p:nvSpPr>
          <p:cNvPr id="137" name="Google Shape;137;p17"/>
          <p:cNvSpPr txBox="1">
            <a:spLocks noGrp="1"/>
          </p:cNvSpPr>
          <p:nvPr>
            <p:ph type="body" idx="1"/>
          </p:nvPr>
        </p:nvSpPr>
        <p:spPr>
          <a:xfrm>
            <a:off x="773825" y="2040475"/>
            <a:ext cx="5003400" cy="3931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62626"/>
              </a:buClr>
              <a:buSzPts val="4800"/>
              <a:buFont typeface="Century Gothic"/>
              <a:buNone/>
            </a:pPr>
            <a:r>
              <a:rPr lang="en-IN" sz="3200" dirty="0">
                <a:solidFill>
                  <a:srgbClr val="262626"/>
                </a:solidFill>
              </a:rPr>
              <a:t>System Architecture</a:t>
            </a:r>
            <a:endParaRPr sz="3200" dirty="0">
              <a:solidFill>
                <a:srgbClr val="262626"/>
              </a:solidFill>
            </a:endParaRPr>
          </a:p>
          <a:p>
            <a:pPr marL="0" lvl="0" indent="0" algn="l" rtl="0">
              <a:lnSpc>
                <a:spcPct val="100000"/>
              </a:lnSpc>
              <a:spcBef>
                <a:spcPts val="0"/>
              </a:spcBef>
              <a:spcAft>
                <a:spcPts val="0"/>
              </a:spcAft>
              <a:buSzPts val="1800"/>
              <a:buNone/>
            </a:pPr>
            <a:endParaRPr dirty="0">
              <a:solidFill>
                <a:srgbClr val="000000"/>
              </a:solidFill>
              <a:latin typeface="Calibri"/>
              <a:ea typeface="Calibri"/>
              <a:cs typeface="Calibri"/>
              <a:sym typeface="Calibri"/>
            </a:endParaRPr>
          </a:p>
          <a:p>
            <a:pPr marL="0" lvl="0" indent="0" algn="l" rtl="0">
              <a:lnSpc>
                <a:spcPct val="100000"/>
              </a:lnSpc>
              <a:spcBef>
                <a:spcPts val="0"/>
              </a:spcBef>
              <a:spcAft>
                <a:spcPts val="0"/>
              </a:spcAft>
              <a:buSzPts val="1800"/>
              <a:buNone/>
            </a:pPr>
            <a:r>
              <a:rPr lang="en-IN" sz="1800" dirty="0">
                <a:solidFill>
                  <a:srgbClr val="000000"/>
                </a:solidFill>
                <a:latin typeface="Calibri"/>
                <a:ea typeface="Calibri"/>
                <a:cs typeface="Calibri"/>
                <a:sym typeface="Calibri"/>
              </a:rPr>
              <a:t>The accompanying address the System Architecture and essential working of the Web Application of the Sentiment Analysis. The system is designed to provide sentiments using text</a:t>
            </a:r>
            <a:r>
              <a:rPr lang="en-IN" dirty="0">
                <a:solidFill>
                  <a:srgbClr val="000000"/>
                </a:solidFill>
                <a:latin typeface="Calibri"/>
                <a:ea typeface="Calibri"/>
                <a:cs typeface="Calibri"/>
                <a:sym typeface="Calibri"/>
              </a:rPr>
              <a:t>, </a:t>
            </a:r>
            <a:r>
              <a:rPr lang="en-IN" sz="1800" dirty="0">
                <a:solidFill>
                  <a:srgbClr val="000000"/>
                </a:solidFill>
                <a:latin typeface="Calibri"/>
                <a:ea typeface="Calibri"/>
                <a:cs typeface="Calibri"/>
                <a:sym typeface="Calibri"/>
              </a:rPr>
              <a:t>audio and video. The ends of the system consist of a list of emotions that can be predicted using any of the three models with probabilities assigned to each one of them individually.</a:t>
            </a:r>
            <a:endParaRPr sz="1800" dirty="0">
              <a:latin typeface="Calibri"/>
              <a:ea typeface="Calibri"/>
              <a:cs typeface="Calibri"/>
              <a:sym typeface="Calibri"/>
            </a:endParaRPr>
          </a:p>
        </p:txBody>
      </p:sp>
      <p:pic>
        <p:nvPicPr>
          <p:cNvPr id="5" name="Picture 4">
            <a:extLst>
              <a:ext uri="{FF2B5EF4-FFF2-40B4-BE49-F238E27FC236}">
                <a16:creationId xmlns:a16="http://schemas.microsoft.com/office/drawing/2014/main" id="{A63CC88C-04D5-6946-AD5A-7D4A9E3196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40475"/>
            <a:ext cx="5486400" cy="3657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body" idx="1"/>
          </p:nvPr>
        </p:nvSpPr>
        <p:spPr>
          <a:xfrm>
            <a:off x="797838" y="889433"/>
            <a:ext cx="10058400" cy="5274300"/>
          </a:xfrm>
          <a:prstGeom prst="rect">
            <a:avLst/>
          </a:prstGeom>
          <a:noFill/>
          <a:ln>
            <a:noFill/>
          </a:ln>
        </p:spPr>
        <p:txBody>
          <a:bodyPr spcFirstLastPara="1" wrap="square" lIns="91425" tIns="45700" rIns="91425" bIns="45700" anchor="t" anchorCtr="0">
            <a:normAutofit fontScale="92500" lnSpcReduction="20000"/>
          </a:bodyPr>
          <a:lstStyle/>
          <a:p>
            <a:pPr marL="182880" lvl="0" indent="-174307" algn="l" rtl="0">
              <a:lnSpc>
                <a:spcPct val="150000"/>
              </a:lnSpc>
              <a:spcBef>
                <a:spcPts val="900"/>
              </a:spcBef>
              <a:spcAft>
                <a:spcPts val="0"/>
              </a:spcAft>
              <a:buSzPct val="100000"/>
              <a:buChar char="●"/>
            </a:pPr>
            <a:r>
              <a:rPr lang="en-IN" sz="1800" b="1" dirty="0">
                <a:solidFill>
                  <a:srgbClr val="000000"/>
                </a:solidFill>
                <a:latin typeface="Calibri"/>
                <a:ea typeface="Calibri"/>
                <a:cs typeface="Calibri"/>
                <a:sym typeface="Calibri"/>
              </a:rPr>
              <a:t>RNN:</a:t>
            </a:r>
            <a:r>
              <a:rPr lang="en-IN" sz="1800" dirty="0">
                <a:solidFill>
                  <a:srgbClr val="000000"/>
                </a:solidFill>
                <a:latin typeface="Calibri"/>
                <a:ea typeface="Calibri"/>
                <a:cs typeface="Calibri"/>
                <a:sym typeface="Calibri"/>
              </a:rPr>
              <a:t> </a:t>
            </a:r>
            <a:endParaRPr sz="1800" dirty="0">
              <a:solidFill>
                <a:srgbClr val="000000"/>
              </a:solidFill>
              <a:latin typeface="Calibri"/>
              <a:ea typeface="Calibri"/>
              <a:cs typeface="Calibri"/>
              <a:sym typeface="Calibri"/>
            </a:endParaRPr>
          </a:p>
          <a:p>
            <a:pPr marL="914400" lvl="0" indent="-334327" algn="l" rtl="0">
              <a:lnSpc>
                <a:spcPct val="107000"/>
              </a:lnSpc>
              <a:spcBef>
                <a:spcPts val="0"/>
              </a:spcBef>
              <a:spcAft>
                <a:spcPts val="0"/>
              </a:spcAft>
              <a:buClr>
                <a:srgbClr val="000000"/>
              </a:buClr>
              <a:buSzPct val="100000"/>
              <a:buFont typeface="Calibri"/>
              <a:buChar char="❏"/>
            </a:pPr>
            <a:r>
              <a:rPr lang="en-IN" sz="1800" dirty="0">
                <a:solidFill>
                  <a:srgbClr val="000000"/>
                </a:solidFill>
                <a:latin typeface="Calibri"/>
                <a:ea typeface="Calibri"/>
                <a:cs typeface="Calibri"/>
                <a:sym typeface="Calibri"/>
              </a:rPr>
              <a:t>Recurrent Neural Networks (RNNs) are one of the most prevalent architectures because of the ability to handle variable-length texts. </a:t>
            </a:r>
            <a:endParaRPr sz="1800" dirty="0">
              <a:solidFill>
                <a:srgbClr val="000000"/>
              </a:solidFill>
              <a:latin typeface="Calibri"/>
              <a:ea typeface="Calibri"/>
              <a:cs typeface="Calibri"/>
              <a:sym typeface="Calibri"/>
            </a:endParaRPr>
          </a:p>
          <a:p>
            <a:pPr marL="914400" lvl="0" indent="-334327" algn="l" rtl="0">
              <a:lnSpc>
                <a:spcPct val="107000"/>
              </a:lnSpc>
              <a:spcBef>
                <a:spcPts val="0"/>
              </a:spcBef>
              <a:spcAft>
                <a:spcPts val="0"/>
              </a:spcAft>
              <a:buClr>
                <a:srgbClr val="000000"/>
              </a:buClr>
              <a:buSzPct val="100000"/>
              <a:buFont typeface="Calibri"/>
              <a:buChar char="❏"/>
            </a:pPr>
            <a:r>
              <a:rPr lang="en-IN" sz="1800" dirty="0">
                <a:solidFill>
                  <a:srgbClr val="000000"/>
                </a:solidFill>
                <a:latin typeface="Calibri"/>
                <a:ea typeface="Calibri"/>
                <a:cs typeface="Calibri"/>
                <a:sym typeface="Calibri"/>
              </a:rPr>
              <a:t>They are networks with multiple loops in them, allowing information to continue. </a:t>
            </a:r>
            <a:endParaRPr sz="1800" dirty="0">
              <a:latin typeface="Calibri"/>
              <a:ea typeface="Calibri"/>
              <a:cs typeface="Calibri"/>
              <a:sym typeface="Calibri"/>
            </a:endParaRPr>
          </a:p>
          <a:p>
            <a:pPr marL="182880" lvl="0" indent="-68579" algn="l" rtl="0">
              <a:lnSpc>
                <a:spcPct val="100000"/>
              </a:lnSpc>
              <a:spcBef>
                <a:spcPts val="800"/>
              </a:spcBef>
              <a:spcAft>
                <a:spcPts val="0"/>
              </a:spcAft>
              <a:buSzPct val="250375"/>
              <a:buNone/>
            </a:pPr>
            <a:endParaRPr sz="718" b="1" dirty="0">
              <a:solidFill>
                <a:srgbClr val="000000"/>
              </a:solidFill>
              <a:latin typeface="Calibri"/>
              <a:ea typeface="Calibri"/>
              <a:cs typeface="Calibri"/>
              <a:sym typeface="Calibri"/>
            </a:endParaRPr>
          </a:p>
          <a:p>
            <a:pPr marL="182880" lvl="0" indent="-68579" algn="l" rtl="0">
              <a:lnSpc>
                <a:spcPct val="100000"/>
              </a:lnSpc>
              <a:spcBef>
                <a:spcPts val="800"/>
              </a:spcBef>
              <a:spcAft>
                <a:spcPts val="0"/>
              </a:spcAft>
              <a:buSzPct val="100000"/>
              <a:buNone/>
            </a:pPr>
            <a:endParaRPr b="1" dirty="0">
              <a:solidFill>
                <a:srgbClr val="000000"/>
              </a:solidFill>
              <a:latin typeface="Calibri"/>
              <a:ea typeface="Calibri"/>
              <a:cs typeface="Calibri"/>
              <a:sym typeface="Calibri"/>
            </a:endParaRPr>
          </a:p>
          <a:p>
            <a:pPr marL="182880" lvl="0" indent="-174307" algn="l" rtl="0">
              <a:lnSpc>
                <a:spcPct val="150000"/>
              </a:lnSpc>
              <a:spcBef>
                <a:spcPts val="0"/>
              </a:spcBef>
              <a:spcAft>
                <a:spcPts val="0"/>
              </a:spcAft>
              <a:buSzPct val="100000"/>
              <a:buChar char="●"/>
            </a:pPr>
            <a:r>
              <a:rPr lang="en-IN" sz="1800" b="1" dirty="0">
                <a:solidFill>
                  <a:srgbClr val="000000"/>
                </a:solidFill>
                <a:latin typeface="Calibri"/>
                <a:ea typeface="Calibri"/>
                <a:cs typeface="Calibri"/>
                <a:sym typeface="Calibri"/>
              </a:rPr>
              <a:t>Word Embeddings</a:t>
            </a:r>
            <a:r>
              <a:rPr lang="en-IN" sz="1800" dirty="0">
                <a:solidFill>
                  <a:srgbClr val="000000"/>
                </a:solidFill>
                <a:latin typeface="Calibri"/>
                <a:ea typeface="Calibri"/>
                <a:cs typeface="Calibri"/>
                <a:sym typeface="Calibri"/>
              </a:rPr>
              <a:t>:</a:t>
            </a:r>
            <a:endParaRPr sz="1800" dirty="0">
              <a:solidFill>
                <a:srgbClr val="000000"/>
              </a:solidFill>
              <a:latin typeface="Calibri"/>
              <a:ea typeface="Calibri"/>
              <a:cs typeface="Calibri"/>
              <a:sym typeface="Calibri"/>
            </a:endParaRPr>
          </a:p>
          <a:p>
            <a:pPr marL="914400" lvl="0" indent="-334327" algn="l" rtl="0">
              <a:lnSpc>
                <a:spcPct val="100000"/>
              </a:lnSpc>
              <a:spcBef>
                <a:spcPts val="0"/>
              </a:spcBef>
              <a:spcAft>
                <a:spcPts val="0"/>
              </a:spcAft>
              <a:buClr>
                <a:srgbClr val="000000"/>
              </a:buClr>
              <a:buSzPct val="100000"/>
              <a:buFont typeface="Calibri"/>
              <a:buChar char="❏"/>
            </a:pPr>
            <a:r>
              <a:rPr lang="en-IN" sz="1800" dirty="0">
                <a:solidFill>
                  <a:srgbClr val="000000"/>
                </a:solidFill>
                <a:latin typeface="Calibri"/>
                <a:ea typeface="Calibri"/>
                <a:cs typeface="Calibri"/>
                <a:sym typeface="Calibri"/>
              </a:rPr>
              <a:t> The text data to be predicted for sentimental analysis is provided to the Word Embeddings module, which is equipped for catching the setting of a word in an archive, semantic and syntactic likeness, connection with different words.</a:t>
            </a:r>
            <a:endParaRPr sz="1800" dirty="0">
              <a:latin typeface="Calibri"/>
              <a:ea typeface="Calibri"/>
              <a:cs typeface="Calibri"/>
              <a:sym typeface="Calibri"/>
            </a:endParaRPr>
          </a:p>
          <a:p>
            <a:pPr marL="0" lvl="0" indent="0" algn="l" rtl="0">
              <a:lnSpc>
                <a:spcPct val="100000"/>
              </a:lnSpc>
              <a:spcBef>
                <a:spcPts val="900"/>
              </a:spcBef>
              <a:spcAft>
                <a:spcPts val="0"/>
              </a:spcAft>
              <a:buSzPct val="131620"/>
              <a:buNone/>
            </a:pPr>
            <a:endParaRPr sz="1367" dirty="0">
              <a:latin typeface="Calibri"/>
              <a:ea typeface="Calibri"/>
              <a:cs typeface="Calibri"/>
              <a:sym typeface="Calibri"/>
            </a:endParaRPr>
          </a:p>
          <a:p>
            <a:pPr marL="182880" lvl="0" indent="-174307" algn="l" rtl="0">
              <a:lnSpc>
                <a:spcPct val="150000"/>
              </a:lnSpc>
              <a:spcBef>
                <a:spcPts val="900"/>
              </a:spcBef>
              <a:spcAft>
                <a:spcPts val="0"/>
              </a:spcAft>
              <a:buSzPct val="100000"/>
              <a:buChar char="●"/>
            </a:pPr>
            <a:r>
              <a:rPr lang="en-IN" b="1" dirty="0">
                <a:latin typeface="Calibri"/>
                <a:ea typeface="Calibri"/>
                <a:cs typeface="Calibri"/>
                <a:sym typeface="Calibri"/>
              </a:rPr>
              <a:t>LSTM: </a:t>
            </a:r>
            <a:endParaRPr b="1" dirty="0">
              <a:latin typeface="Calibri"/>
              <a:ea typeface="Calibri"/>
              <a:cs typeface="Calibri"/>
              <a:sym typeface="Calibri"/>
            </a:endParaRPr>
          </a:p>
          <a:p>
            <a:pPr marL="914400" lvl="0" indent="-334327" algn="l" rtl="0">
              <a:lnSpc>
                <a:spcPct val="107000"/>
              </a:lnSpc>
              <a:spcBef>
                <a:spcPts val="0"/>
              </a:spcBef>
              <a:spcAft>
                <a:spcPts val="0"/>
              </a:spcAft>
              <a:buSzPct val="100000"/>
              <a:buFont typeface="Calibri"/>
              <a:buChar char="❏"/>
            </a:pPr>
            <a:r>
              <a:rPr lang="en-IN" sz="1800" dirty="0">
                <a:solidFill>
                  <a:srgbClr val="000000"/>
                </a:solidFill>
                <a:latin typeface="Calibri"/>
                <a:ea typeface="Calibri"/>
                <a:cs typeface="Calibri"/>
                <a:sym typeface="Calibri"/>
              </a:rPr>
              <a:t>LSTMs are explicitly designed to ignore the long-term dependency problem. Remembering information for a long time is practically their default </a:t>
            </a:r>
            <a:r>
              <a:rPr lang="en-IN" sz="1800" dirty="0" err="1">
                <a:solidFill>
                  <a:srgbClr val="000000"/>
                </a:solidFill>
                <a:latin typeface="Calibri"/>
                <a:ea typeface="Calibri"/>
                <a:cs typeface="Calibri"/>
                <a:sym typeface="Calibri"/>
              </a:rPr>
              <a:t>behavior</a:t>
            </a:r>
            <a:r>
              <a:rPr lang="en-IN" sz="1800" dirty="0">
                <a:solidFill>
                  <a:srgbClr val="000000"/>
                </a:solidFill>
                <a:latin typeface="Calibri"/>
                <a:ea typeface="Calibri"/>
                <a:cs typeface="Calibri"/>
                <a:sym typeface="Calibri"/>
              </a:rPr>
              <a:t>, not something they struggle to learn.</a:t>
            </a:r>
            <a:r>
              <a:rPr lang="en-IN" sz="1800" dirty="0">
                <a:latin typeface="Calibri"/>
                <a:ea typeface="Calibri"/>
                <a:cs typeface="Calibri"/>
                <a:sym typeface="Calibri"/>
              </a:rPr>
              <a:t> </a:t>
            </a:r>
            <a:endParaRPr sz="1800" dirty="0">
              <a:latin typeface="Calibri"/>
              <a:ea typeface="Calibri"/>
              <a:cs typeface="Calibri"/>
              <a:sym typeface="Calibri"/>
            </a:endParaRPr>
          </a:p>
          <a:p>
            <a:pPr marL="914400" lvl="0" indent="-334327" algn="l" rtl="0">
              <a:lnSpc>
                <a:spcPct val="107000"/>
              </a:lnSpc>
              <a:spcBef>
                <a:spcPts val="0"/>
              </a:spcBef>
              <a:spcAft>
                <a:spcPts val="0"/>
              </a:spcAft>
              <a:buSzPct val="100000"/>
              <a:buFont typeface="Calibri"/>
              <a:buChar char="❏"/>
            </a:pPr>
            <a:r>
              <a:rPr lang="en-IN" dirty="0">
                <a:latin typeface="Calibri"/>
                <a:ea typeface="Calibri"/>
                <a:cs typeface="Calibri"/>
                <a:sym typeface="Calibri"/>
              </a:rPr>
              <a:t> </a:t>
            </a:r>
            <a:r>
              <a:rPr lang="en-IN" sz="1800" dirty="0">
                <a:solidFill>
                  <a:srgbClr val="000000"/>
                </a:solidFill>
                <a:latin typeface="Calibri"/>
                <a:ea typeface="Calibri"/>
                <a:cs typeface="Calibri"/>
                <a:sym typeface="Calibri"/>
              </a:rPr>
              <a:t>Long short-term memory (LSTM) is a synthetic recurrent neural network (RNN) architecture employed in the sphere of deep learning. Unlike standard feedforward neural networks, LSTM has feedback connections. </a:t>
            </a:r>
            <a:endParaRPr sz="1800" dirty="0">
              <a:solidFill>
                <a:srgbClr val="000000"/>
              </a:solidFill>
              <a:latin typeface="Calibri"/>
              <a:ea typeface="Calibri"/>
              <a:cs typeface="Calibri"/>
              <a:sym typeface="Calibri"/>
            </a:endParaRPr>
          </a:p>
          <a:p>
            <a:pPr marL="914400" lvl="0" indent="-334327" algn="l" rtl="0">
              <a:lnSpc>
                <a:spcPct val="107000"/>
              </a:lnSpc>
              <a:spcBef>
                <a:spcPts val="0"/>
              </a:spcBef>
              <a:spcAft>
                <a:spcPts val="0"/>
              </a:spcAft>
              <a:buSzPct val="100000"/>
              <a:buFont typeface="Calibri"/>
              <a:buChar char="❏"/>
            </a:pPr>
            <a:r>
              <a:rPr lang="en-IN" sz="1800" dirty="0">
                <a:solidFill>
                  <a:srgbClr val="000000"/>
                </a:solidFill>
                <a:latin typeface="Calibri"/>
                <a:ea typeface="Calibri"/>
                <a:cs typeface="Calibri"/>
                <a:sym typeface="Calibri"/>
              </a:rPr>
              <a:t>LSTM networks are well-suited to classifying, processing, and making predictions supported statistic data since there may be lags of unknown duration between important events in a very statistic. </a:t>
            </a:r>
            <a:endParaRPr dirty="0">
              <a:latin typeface="Calibri"/>
              <a:ea typeface="Calibri"/>
              <a:cs typeface="Calibri"/>
              <a:sym typeface="Calibri"/>
            </a:endParaRPr>
          </a:p>
          <a:p>
            <a:pPr marL="182880" lvl="0" indent="-68578" algn="l" rtl="0">
              <a:lnSpc>
                <a:spcPct val="100000"/>
              </a:lnSpc>
              <a:spcBef>
                <a:spcPts val="1700"/>
              </a:spcBef>
              <a:spcAft>
                <a:spcPts val="0"/>
              </a:spcAft>
              <a:buSzPct val="100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body" idx="1"/>
          </p:nvPr>
        </p:nvSpPr>
        <p:spPr>
          <a:xfrm>
            <a:off x="818225" y="1162087"/>
            <a:ext cx="10058400" cy="3931920"/>
          </a:xfrm>
          <a:prstGeom prst="rect">
            <a:avLst/>
          </a:prstGeom>
          <a:noFill/>
          <a:ln>
            <a:noFill/>
          </a:ln>
        </p:spPr>
        <p:txBody>
          <a:bodyPr spcFirstLastPara="1" wrap="square" lIns="91425" tIns="45700" rIns="91425" bIns="45700" anchor="t" anchorCtr="0">
            <a:normAutofit/>
          </a:bodyPr>
          <a:lstStyle/>
          <a:p>
            <a:pPr marL="182880" lvl="0" indent="-174307">
              <a:lnSpc>
                <a:spcPct val="150000"/>
              </a:lnSpc>
              <a:spcBef>
                <a:spcPts val="0"/>
              </a:spcBef>
              <a:buSzPct val="100000"/>
              <a:buChar char="●"/>
            </a:pPr>
            <a:r>
              <a:rPr lang="en-IN" b="1" dirty="0">
                <a:solidFill>
                  <a:srgbClr val="000000"/>
                </a:solidFill>
                <a:latin typeface="Calibri"/>
                <a:ea typeface="Calibri"/>
                <a:cs typeface="Calibri"/>
                <a:sym typeface="Calibri"/>
              </a:rPr>
              <a:t>MFCC’s</a:t>
            </a:r>
            <a:r>
              <a:rPr lang="en-IN" dirty="0">
                <a:solidFill>
                  <a:srgbClr val="000000"/>
                </a:solidFill>
                <a:latin typeface="Calibri"/>
                <a:ea typeface="Calibri"/>
                <a:cs typeface="Calibri"/>
                <a:sym typeface="Calibri"/>
              </a:rPr>
              <a:t>:</a:t>
            </a:r>
          </a:p>
          <a:p>
            <a:pPr marL="0" lvl="0" indent="0" algn="l" rtl="0">
              <a:lnSpc>
                <a:spcPct val="100000"/>
              </a:lnSpc>
              <a:spcBef>
                <a:spcPts val="0"/>
              </a:spcBef>
              <a:spcAft>
                <a:spcPts val="0"/>
              </a:spcAft>
              <a:buSzPts val="1800"/>
              <a:buNone/>
            </a:pPr>
            <a:endParaRPr dirty="0">
              <a:solidFill>
                <a:srgbClr val="000000"/>
              </a:solidFill>
              <a:latin typeface="Calibri"/>
              <a:ea typeface="Calibri"/>
              <a:cs typeface="Calibri"/>
              <a:sym typeface="Calibri"/>
            </a:endParaRPr>
          </a:p>
          <a:p>
            <a:pPr marL="640080" lvl="0" indent="-182880" algn="l" rtl="0">
              <a:lnSpc>
                <a:spcPct val="100000"/>
              </a:lnSpc>
              <a:spcBef>
                <a:spcPts val="0"/>
              </a:spcBef>
              <a:spcAft>
                <a:spcPts val="0"/>
              </a:spcAft>
              <a:buSzPts val="1800"/>
              <a:buChar char="❏"/>
            </a:pPr>
            <a:r>
              <a:rPr lang="en-IN" sz="1800" dirty="0">
                <a:solidFill>
                  <a:srgbClr val="000000"/>
                </a:solidFill>
                <a:latin typeface="Calibri"/>
                <a:ea typeface="Calibri"/>
                <a:cs typeface="Calibri"/>
                <a:sym typeface="Calibri"/>
              </a:rPr>
              <a:t>MFCCS (</a:t>
            </a:r>
            <a:r>
              <a:rPr lang="en-IN" sz="1800" dirty="0" err="1">
                <a:solidFill>
                  <a:srgbClr val="000000"/>
                </a:solidFill>
                <a:latin typeface="Calibri"/>
                <a:ea typeface="Calibri"/>
                <a:cs typeface="Calibri"/>
                <a:sym typeface="Calibri"/>
              </a:rPr>
              <a:t>mel</a:t>
            </a:r>
            <a:r>
              <a:rPr lang="en-IN" sz="1800" dirty="0">
                <a:solidFill>
                  <a:srgbClr val="000000"/>
                </a:solidFill>
                <a:latin typeface="Calibri"/>
                <a:ea typeface="Calibri"/>
                <a:cs typeface="Calibri"/>
                <a:sym typeface="Calibri"/>
              </a:rPr>
              <a:t> frequency cepstral coefficients) Mel scale -The Mel scale relates perceived frequency, or pitch, of a pure tone to its actual measured frequency. The formula for converting from frequency to Mel scale is: M(f) =1125 ln(1+f/100)</a:t>
            </a:r>
            <a:endParaRPr dirty="0"/>
          </a:p>
          <a:p>
            <a:pPr marL="640080" lvl="0" indent="0" algn="l" rtl="0">
              <a:lnSpc>
                <a:spcPct val="100000"/>
              </a:lnSpc>
              <a:spcBef>
                <a:spcPts val="0"/>
              </a:spcBef>
              <a:spcAft>
                <a:spcPts val="0"/>
              </a:spcAft>
              <a:buNone/>
            </a:pPr>
            <a:endParaRPr sz="1800" dirty="0">
              <a:solidFill>
                <a:srgbClr val="000000"/>
              </a:solidFill>
              <a:latin typeface="Calibri"/>
              <a:ea typeface="Calibri"/>
              <a:cs typeface="Calibri"/>
              <a:sym typeface="Calibri"/>
            </a:endParaRPr>
          </a:p>
          <a:p>
            <a:pPr marL="640080" lvl="0" indent="-182880" algn="l" rtl="0">
              <a:lnSpc>
                <a:spcPct val="100000"/>
              </a:lnSpc>
              <a:spcBef>
                <a:spcPts val="0"/>
              </a:spcBef>
              <a:spcAft>
                <a:spcPts val="0"/>
              </a:spcAft>
              <a:buSzPts val="1800"/>
              <a:buChar char="❏"/>
            </a:pPr>
            <a:r>
              <a:rPr lang="en-IN" dirty="0" err="1">
                <a:latin typeface="Calibri"/>
                <a:ea typeface="Calibri"/>
                <a:cs typeface="Calibri"/>
                <a:sym typeface="Calibri"/>
              </a:rPr>
              <a:t>Cepstrum</a:t>
            </a:r>
            <a:r>
              <a:rPr lang="en-IN" dirty="0">
                <a:latin typeface="Calibri"/>
                <a:ea typeface="Calibri"/>
                <a:cs typeface="Calibri"/>
                <a:sym typeface="Calibri"/>
              </a:rPr>
              <a:t> - </a:t>
            </a:r>
            <a:r>
              <a:rPr lang="en-IN" dirty="0" err="1">
                <a:latin typeface="Calibri"/>
                <a:ea typeface="Calibri"/>
                <a:cs typeface="Calibri"/>
                <a:sym typeface="Calibri"/>
              </a:rPr>
              <a:t>cepstrum</a:t>
            </a:r>
            <a:r>
              <a:rPr lang="en-IN" dirty="0">
                <a:latin typeface="Calibri"/>
                <a:ea typeface="Calibri"/>
                <a:cs typeface="Calibri"/>
                <a:sym typeface="Calibri"/>
              </a:rPr>
              <a:t> is the information of rate of change in spectral bands. In the conventional analysis of time signals, any periodic component (for </a:t>
            </a:r>
            <a:r>
              <a:rPr lang="en-IN" dirty="0" err="1">
                <a:latin typeface="Calibri"/>
                <a:ea typeface="Calibri"/>
                <a:cs typeface="Calibri"/>
                <a:sym typeface="Calibri"/>
              </a:rPr>
              <a:t>eg</a:t>
            </a:r>
            <a:r>
              <a:rPr lang="en-IN" dirty="0">
                <a:latin typeface="Calibri"/>
                <a:ea typeface="Calibri"/>
                <a:cs typeface="Calibri"/>
                <a:sym typeface="Calibri"/>
              </a:rPr>
              <a:t>, echoes) shows up as sharp peaks in the corresponding frequency spectrum (</a:t>
            </a:r>
            <a:r>
              <a:rPr lang="en-IN" dirty="0" err="1">
                <a:latin typeface="Calibri"/>
                <a:ea typeface="Calibri"/>
                <a:cs typeface="Calibri"/>
                <a:sym typeface="Calibri"/>
              </a:rPr>
              <a:t>ie</a:t>
            </a:r>
            <a:r>
              <a:rPr lang="en-IN" dirty="0">
                <a:latin typeface="Calibri"/>
                <a:ea typeface="Calibri"/>
                <a:cs typeface="Calibri"/>
                <a:sym typeface="Calibri"/>
              </a:rPr>
              <a:t>, Fourier spectrum. This is obtained by applying a Fourier transform on the time signal). MFCC features represent phonemes (distinct units of sound) as the shape of the vocal tract (which is responsible for sound generation) is manifest in them.</a:t>
            </a:r>
            <a:endParaRPr dirty="0"/>
          </a:p>
          <a:p>
            <a:pPr marL="640080" lvl="0" indent="0" algn="l" rtl="0">
              <a:lnSpc>
                <a:spcPct val="100000"/>
              </a:lnSpc>
              <a:spcBef>
                <a:spcPts val="0"/>
              </a:spcBef>
              <a:spcAft>
                <a:spcPts val="0"/>
              </a:spcAft>
              <a:buNone/>
            </a:pPr>
            <a:endParaRPr dirty="0">
              <a:latin typeface="Calibri"/>
              <a:ea typeface="Calibri"/>
              <a:cs typeface="Calibri"/>
              <a:sym typeface="Calibri"/>
            </a:endParaRPr>
          </a:p>
          <a:p>
            <a:pPr marL="640080" lvl="0" indent="-182880" algn="l" rtl="0">
              <a:lnSpc>
                <a:spcPct val="100000"/>
              </a:lnSpc>
              <a:spcBef>
                <a:spcPts val="0"/>
              </a:spcBef>
              <a:spcAft>
                <a:spcPts val="0"/>
              </a:spcAft>
              <a:buSzPts val="1800"/>
              <a:buChar char="❏"/>
            </a:pPr>
            <a:r>
              <a:rPr lang="en-IN" dirty="0">
                <a:latin typeface="Calibri"/>
                <a:ea typeface="Calibri"/>
                <a:cs typeface="Calibri"/>
                <a:sym typeface="Calibri"/>
              </a:rPr>
              <a:t>The model can be used to predict six emotions - angry, happy, sad, </a:t>
            </a:r>
            <a:r>
              <a:rPr lang="en-IN" dirty="0" err="1">
                <a:latin typeface="Calibri"/>
                <a:ea typeface="Calibri"/>
                <a:cs typeface="Calibri"/>
                <a:sym typeface="Calibri"/>
              </a:rPr>
              <a:t>neutral,fear,disgust</a:t>
            </a:r>
            <a:r>
              <a:rPr lang="en-IN" dirty="0">
                <a:latin typeface="Calibri"/>
                <a:ea typeface="Calibri"/>
                <a:cs typeface="Calibri"/>
                <a:sym typeface="Calibri"/>
              </a:rPr>
              <a:t>.</a:t>
            </a:r>
          </a:p>
          <a:p>
            <a:pPr lvl="0" indent="0" algn="l" rtl="0">
              <a:lnSpc>
                <a:spcPct val="100000"/>
              </a:lnSpc>
              <a:spcBef>
                <a:spcPts val="0"/>
              </a:spcBef>
              <a:spcAft>
                <a:spcPts val="0"/>
              </a:spcAft>
              <a:buSzPts val="1800"/>
              <a:buNone/>
            </a:pPr>
            <a:endParaRPr lang="en-IN" dirty="0">
              <a:latin typeface="Calibri"/>
              <a:ea typeface="Calibri"/>
              <a:cs typeface="Calibri"/>
              <a:sym typeface="Calibri"/>
            </a:endParaRPr>
          </a:p>
          <a:p>
            <a:pPr lvl="0" indent="0" algn="l" rtl="0">
              <a:lnSpc>
                <a:spcPct val="100000"/>
              </a:lnSpc>
              <a:spcBef>
                <a:spcPts val="0"/>
              </a:spcBef>
              <a:spcAft>
                <a:spcPts val="0"/>
              </a:spcAft>
              <a:buSzPts val="1800"/>
              <a:buNone/>
            </a:pPr>
            <a:endParaRPr lang="en-IN"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C665-766F-C340-A373-101DD3563490}"/>
              </a:ext>
            </a:extLst>
          </p:cNvPr>
          <p:cNvSpPr>
            <a:spLocks noGrp="1"/>
          </p:cNvSpPr>
          <p:nvPr>
            <p:ph type="title"/>
          </p:nvPr>
        </p:nvSpPr>
        <p:spPr>
          <a:xfrm>
            <a:off x="1066800" y="2446680"/>
            <a:ext cx="10058400" cy="1371600"/>
          </a:xfrm>
        </p:spPr>
        <p:txBody>
          <a:bodyPr/>
          <a:lstStyle/>
          <a:p>
            <a:pPr algn="ctr"/>
            <a:r>
              <a:rPr lang="en-US" dirty="0"/>
              <a:t>Implementation Details</a:t>
            </a:r>
          </a:p>
        </p:txBody>
      </p:sp>
    </p:spTree>
    <p:extLst>
      <p:ext uri="{BB962C8B-B14F-4D97-AF65-F5344CB8AC3E}">
        <p14:creationId xmlns:p14="http://schemas.microsoft.com/office/powerpoint/2010/main" val="2947812567"/>
      </p:ext>
    </p:extLst>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1308</TotalTime>
  <Words>2826</Words>
  <Application>Microsoft Macintosh PowerPoint</Application>
  <PresentationFormat>Widescreen</PresentationFormat>
  <Paragraphs>252</Paragraphs>
  <Slides>35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Garamond</vt:lpstr>
      <vt:lpstr>Arial</vt:lpstr>
      <vt:lpstr>Century Gothic</vt:lpstr>
      <vt:lpstr>Times New Roman</vt:lpstr>
      <vt:lpstr>Savon</vt:lpstr>
      <vt:lpstr>MULTIMODAL SENTIMENT ANALYSIS  B.TECH FINAL YEAR PROJECT</vt:lpstr>
      <vt:lpstr>Introduction</vt:lpstr>
      <vt:lpstr>Related Works</vt:lpstr>
      <vt:lpstr>Objective</vt:lpstr>
      <vt:lpstr>  Dataset Sources </vt:lpstr>
      <vt:lpstr>Methodology</vt:lpstr>
      <vt:lpstr>PowerPoint Presentation</vt:lpstr>
      <vt:lpstr>PowerPoint Presentation</vt:lpstr>
      <vt:lpstr>Implementation Details</vt:lpstr>
      <vt:lpstr>Text Sentiment  </vt:lpstr>
      <vt:lpstr>Audio Sentiment</vt:lpstr>
      <vt:lpstr>MFCC</vt:lpstr>
      <vt:lpstr>Video Sentiment</vt:lpstr>
      <vt:lpstr>PowerPoint Presentation</vt:lpstr>
      <vt:lpstr>Flow of the Web-App</vt:lpstr>
      <vt:lpstr>PowerPoint Presentation</vt:lpstr>
      <vt:lpstr>PowerPoint Presentation</vt:lpstr>
      <vt:lpstr>PowerPoint Presentation</vt:lpstr>
      <vt:lpstr>Results</vt:lpstr>
      <vt:lpstr>Text Sentiment</vt:lpstr>
      <vt:lpstr>PowerPoint Presentation</vt:lpstr>
      <vt:lpstr>PowerPoint Presentation</vt:lpstr>
      <vt:lpstr>Audio Sentiment</vt:lpstr>
      <vt:lpstr>PowerPoint Presentation</vt:lpstr>
      <vt:lpstr>PowerPoint Presentation</vt:lpstr>
      <vt:lpstr>PowerPoint Presentation</vt:lpstr>
      <vt:lpstr>Video Sentiment</vt:lpstr>
      <vt:lpstr>PowerPoint Presentation</vt:lpstr>
      <vt:lpstr>PowerPoint Presentation</vt:lpstr>
      <vt:lpstr>PowerPoint Presentation</vt:lpstr>
      <vt:lpstr>Applications</vt:lpstr>
      <vt:lpstr>Conclusion</vt:lpstr>
      <vt:lpstr>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SENTIMENT ANALYSIS  B.TECH FINAL YEAR PROJECT</dc:title>
  <cp:lastModifiedBy>KOKIL GUPTA</cp:lastModifiedBy>
  <cp:revision>15</cp:revision>
  <dcterms:modified xsi:type="dcterms:W3CDTF">2022-06-01T04:47:08Z</dcterms:modified>
</cp:coreProperties>
</file>