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00" r:id="rId1"/>
  </p:sldMasterIdLst>
  <p:notesMasterIdLst>
    <p:notesMasterId r:id="rId32"/>
  </p:notesMasterIdLst>
  <p:sldIdLst>
    <p:sldId id="275" r:id="rId2"/>
    <p:sldId id="274" r:id="rId3"/>
    <p:sldId id="276" r:id="rId4"/>
    <p:sldId id="260" r:id="rId5"/>
    <p:sldId id="283" r:id="rId6"/>
    <p:sldId id="284" r:id="rId7"/>
    <p:sldId id="285" r:id="rId8"/>
    <p:sldId id="278" r:id="rId9"/>
    <p:sldId id="290" r:id="rId10"/>
    <p:sldId id="277" r:id="rId11"/>
    <p:sldId id="293" r:id="rId12"/>
    <p:sldId id="262" r:id="rId13"/>
    <p:sldId id="263" r:id="rId14"/>
    <p:sldId id="264" r:id="rId15"/>
    <p:sldId id="265" r:id="rId16"/>
    <p:sldId id="266" r:id="rId17"/>
    <p:sldId id="287" r:id="rId18"/>
    <p:sldId id="288" r:id="rId19"/>
    <p:sldId id="280" r:id="rId20"/>
    <p:sldId id="281" r:id="rId21"/>
    <p:sldId id="270" r:id="rId22"/>
    <p:sldId id="269" r:id="rId23"/>
    <p:sldId id="258" r:id="rId24"/>
    <p:sldId id="292" r:id="rId25"/>
    <p:sldId id="291" r:id="rId26"/>
    <p:sldId id="294" r:id="rId27"/>
    <p:sldId id="289" r:id="rId28"/>
    <p:sldId id="271" r:id="rId29"/>
    <p:sldId id="272" r:id="rId30"/>
    <p:sldId id="273" r:id="rId3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43E8121-5F5E-4D9B-8CD4-6736AB45CD15}" type="datetimeFigureOut">
              <a:rPr lang="en-IN" smtClean="0"/>
              <a:t>02-06-2022</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40CF18-C27B-4469-9ACD-D8F582ABFBEA}" type="slidenum">
              <a:rPr lang="en-IN" smtClean="0"/>
              <a:t>‹#›</a:t>
            </a:fld>
            <a:endParaRPr lang="en-IN"/>
          </a:p>
        </p:txBody>
      </p:sp>
    </p:spTree>
    <p:extLst>
      <p:ext uri="{BB962C8B-B14F-4D97-AF65-F5344CB8AC3E}">
        <p14:creationId xmlns:p14="http://schemas.microsoft.com/office/powerpoint/2010/main" val="2783956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840CF18-C27B-4469-9ACD-D8F582ABFBEA}" type="slidenum">
              <a:rPr lang="en-IN" smtClean="0"/>
              <a:t>19</a:t>
            </a:fld>
            <a:endParaRPr lang="en-IN"/>
          </a:p>
        </p:txBody>
      </p:sp>
    </p:spTree>
    <p:extLst>
      <p:ext uri="{BB962C8B-B14F-4D97-AF65-F5344CB8AC3E}">
        <p14:creationId xmlns:p14="http://schemas.microsoft.com/office/powerpoint/2010/main" val="2193549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6F15528-21DE-4FAA-801E-634DDDAF4B2B}"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904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104627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1320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0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404185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4740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821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812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6870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711829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6/1/2022</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7812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220917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6/1/2022</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4780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6/1/2022</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3462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6/1/2022</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410924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19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6/1/2022</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a:p>
        </p:txBody>
      </p:sp>
    </p:spTree>
    <p:extLst>
      <p:ext uri="{BB962C8B-B14F-4D97-AF65-F5344CB8AC3E}">
        <p14:creationId xmlns:p14="http://schemas.microsoft.com/office/powerpoint/2010/main" val="38643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6/1/2022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IN" smtClean="0"/>
              <a:pPr/>
              <a:t>‹#›</a:t>
            </a:fld>
            <a:endParaRPr lang="en-IN"/>
          </a:p>
        </p:txBody>
      </p:sp>
    </p:spTree>
    <p:extLst>
      <p:ext uri="{BB962C8B-B14F-4D97-AF65-F5344CB8AC3E}">
        <p14:creationId xmlns:p14="http://schemas.microsoft.com/office/powerpoint/2010/main" val="2611276308"/>
      </p:ext>
    </p:extLst>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 id="2147484212" r:id="rId12"/>
    <p:sldLayoutId id="2147484213" r:id="rId13"/>
    <p:sldLayoutId id="2147484214" r:id="rId14"/>
    <p:sldLayoutId id="2147484215" r:id="rId15"/>
    <p:sldLayoutId id="2147484216" r:id="rId16"/>
    <p:sldLayoutId id="214748421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ieeexplore.ieee.org/abstract/document/7966217"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550989"/>
          </a:xfrm>
        </p:spPr>
        <p:txBody>
          <a:bodyPr>
            <a:normAutofit fontScale="90000"/>
          </a:bodyPr>
          <a:lstStyle/>
          <a:p>
            <a:br>
              <a:rPr lang="en-US" sz="6000" spc="-45" dirty="0">
                <a:solidFill>
                  <a:srgbClr val="6C911D"/>
                </a:solidFill>
                <a:cs typeface="Trebuchet MS"/>
              </a:rPr>
            </a:br>
            <a:r>
              <a:rPr lang="en-US" sz="6000" spc="-45" dirty="0">
                <a:solidFill>
                  <a:srgbClr val="6C911D"/>
                </a:solidFill>
                <a:cs typeface="Trebuchet MS"/>
              </a:rPr>
              <a:t>S</a:t>
            </a:r>
            <a:r>
              <a:rPr lang="en-US" spc="-45" dirty="0">
                <a:solidFill>
                  <a:srgbClr val="6C911D"/>
                </a:solidFill>
                <a:cs typeface="Trebuchet MS"/>
              </a:rPr>
              <a:t>IGNATURE</a:t>
            </a:r>
            <a:r>
              <a:rPr lang="en-US" spc="20" dirty="0">
                <a:solidFill>
                  <a:srgbClr val="6C911D"/>
                </a:solidFill>
                <a:cs typeface="Trebuchet MS"/>
              </a:rPr>
              <a:t> </a:t>
            </a:r>
            <a:r>
              <a:rPr lang="en-US" sz="6000" spc="-35" dirty="0">
                <a:solidFill>
                  <a:srgbClr val="202C31"/>
                </a:solidFill>
                <a:cs typeface="Trebuchet MS"/>
              </a:rPr>
              <a:t>V</a:t>
            </a:r>
            <a:r>
              <a:rPr lang="en-US" spc="-35" dirty="0">
                <a:solidFill>
                  <a:srgbClr val="202C31"/>
                </a:solidFill>
                <a:cs typeface="Trebuchet MS"/>
              </a:rPr>
              <a:t>ERIFICATION </a:t>
            </a:r>
            <a:r>
              <a:rPr lang="en-US" spc="-1070" dirty="0">
                <a:solidFill>
                  <a:srgbClr val="202C31"/>
                </a:solidFill>
                <a:cs typeface="Trebuchet MS"/>
              </a:rPr>
              <a:t> </a:t>
            </a:r>
            <a:r>
              <a:rPr lang="en-US" sz="6000" spc="-5" dirty="0">
                <a:solidFill>
                  <a:srgbClr val="202C31"/>
                </a:solidFill>
                <a:cs typeface="Trebuchet MS"/>
              </a:rPr>
              <a:t>U</a:t>
            </a:r>
            <a:r>
              <a:rPr lang="en-US" spc="-5" dirty="0">
                <a:solidFill>
                  <a:srgbClr val="202C31"/>
                </a:solidFill>
                <a:cs typeface="Trebuchet MS"/>
              </a:rPr>
              <a:t>SING </a:t>
            </a:r>
            <a:r>
              <a:rPr lang="en-US" sz="6000" dirty="0">
                <a:solidFill>
                  <a:srgbClr val="6C911D"/>
                </a:solidFill>
                <a:cs typeface="Trebuchet MS"/>
              </a:rPr>
              <a:t>C</a:t>
            </a:r>
            <a:r>
              <a:rPr lang="en-US" dirty="0">
                <a:solidFill>
                  <a:srgbClr val="6C911D"/>
                </a:solidFill>
                <a:cs typeface="Trebuchet MS"/>
              </a:rPr>
              <a:t>OMPUTER</a:t>
            </a:r>
            <a:r>
              <a:rPr lang="en-US" spc="-25" dirty="0">
                <a:solidFill>
                  <a:srgbClr val="6C911D"/>
                </a:solidFill>
                <a:cs typeface="Trebuchet MS"/>
              </a:rPr>
              <a:t> </a:t>
            </a:r>
            <a:r>
              <a:rPr lang="en-US" sz="6000" spc="-5" dirty="0">
                <a:solidFill>
                  <a:srgbClr val="202C31"/>
                </a:solidFill>
                <a:cs typeface="Trebuchet MS"/>
              </a:rPr>
              <a:t>V</a:t>
            </a:r>
            <a:r>
              <a:rPr lang="en-US" spc="-5" dirty="0">
                <a:solidFill>
                  <a:srgbClr val="202C31"/>
                </a:solidFill>
                <a:cs typeface="Trebuchet MS"/>
              </a:rPr>
              <a:t>ISION</a:t>
            </a:r>
            <a:br>
              <a:rPr lang="en-US" dirty="0">
                <a:cs typeface="Trebuchet MS"/>
              </a:rPr>
            </a:br>
            <a:endParaRPr lang="en-IN" dirty="0"/>
          </a:p>
        </p:txBody>
      </p:sp>
      <p:pic>
        <p:nvPicPr>
          <p:cNvPr id="9" name="Content Placeholder 8">
            <a:extLst>
              <a:ext uri="{FF2B5EF4-FFF2-40B4-BE49-F238E27FC236}">
                <a16:creationId xmlns:a16="http://schemas.microsoft.com/office/drawing/2014/main" id="{11A954AB-FC65-4100-BFF1-09D2BBA45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7200" y="2819400"/>
            <a:ext cx="2981325" cy="1533525"/>
          </a:xfrm>
        </p:spPr>
      </p:pic>
      <p:sp>
        <p:nvSpPr>
          <p:cNvPr id="6" name="TextBox 5"/>
          <p:cNvSpPr txBox="1"/>
          <p:nvPr/>
        </p:nvSpPr>
        <p:spPr>
          <a:xfrm>
            <a:off x="707186" y="4555123"/>
            <a:ext cx="4961466" cy="1384995"/>
          </a:xfrm>
          <a:prstGeom prst="rect">
            <a:avLst/>
          </a:prstGeom>
          <a:noFill/>
        </p:spPr>
        <p:txBody>
          <a:bodyPr wrap="square" rtlCol="0">
            <a:spAutoFit/>
          </a:bodyPr>
          <a:lstStyle/>
          <a:p>
            <a:r>
              <a:rPr lang="en-US" sz="1400" b="1" u="sng" dirty="0"/>
              <a:t>Presented By:-</a:t>
            </a:r>
            <a:br>
              <a:rPr lang="en-US" sz="1400" dirty="0"/>
            </a:br>
            <a:r>
              <a:rPr lang="en-US" sz="1400" b="1" dirty="0">
                <a:latin typeface="Times New Roman" panose="02020603050405020304" pitchFamily="18" charset="0"/>
                <a:cs typeface="Times New Roman" panose="02020603050405020304" pitchFamily="18" charset="0"/>
              </a:rPr>
              <a:t>Shivansh </a:t>
            </a:r>
            <a:r>
              <a:rPr lang="en-US" sz="1400" b="1" dirty="0" err="1">
                <a:latin typeface="Times New Roman" panose="02020603050405020304" pitchFamily="18" charset="0"/>
                <a:cs typeface="Times New Roman" panose="02020603050405020304" pitchFamily="18" charset="0"/>
              </a:rPr>
              <a:t>Purwar</a:t>
            </a:r>
            <a:r>
              <a:rPr lang="en-US" sz="1400" b="1" dirty="0">
                <a:latin typeface="Times New Roman" panose="02020603050405020304" pitchFamily="18" charset="0"/>
                <a:cs typeface="Times New Roman" panose="02020603050405020304" pitchFamily="18" charset="0"/>
              </a:rPr>
              <a:t> 1805213054</a:t>
            </a:r>
          </a:p>
          <a:p>
            <a:r>
              <a:rPr lang="en-US" sz="1400" b="1" dirty="0">
                <a:latin typeface="Times New Roman" panose="02020603050405020304" pitchFamily="18" charset="0"/>
                <a:cs typeface="Times New Roman" panose="02020603050405020304" pitchFamily="18" charset="0"/>
              </a:rPr>
              <a:t>Abhishek Kumar Batham 1805213003</a:t>
            </a:r>
            <a:br>
              <a:rPr lang="en-US" sz="1400" b="1" dirty="0">
                <a:latin typeface="Times New Roman" panose="02020603050405020304" pitchFamily="18" charset="0"/>
                <a:cs typeface="Times New Roman" panose="02020603050405020304" pitchFamily="18" charset="0"/>
              </a:rPr>
            </a:br>
            <a:r>
              <a:rPr lang="en-US" sz="1400" b="1" dirty="0" err="1">
                <a:latin typeface="Times New Roman" panose="02020603050405020304" pitchFamily="18" charset="0"/>
                <a:cs typeface="Times New Roman" panose="02020603050405020304" pitchFamily="18" charset="0"/>
              </a:rPr>
              <a:t>Saumitra</a:t>
            </a:r>
            <a:r>
              <a:rPr lang="en-US" sz="1400" b="1" dirty="0">
                <a:latin typeface="Times New Roman" panose="02020603050405020304" pitchFamily="18" charset="0"/>
                <a:cs typeface="Times New Roman" panose="02020603050405020304" pitchFamily="18" charset="0"/>
              </a:rPr>
              <a:t> Dhar Dubey 1805213051</a:t>
            </a:r>
          </a:p>
          <a:p>
            <a:r>
              <a:rPr lang="en-US" sz="1400" b="1" dirty="0" err="1">
                <a:latin typeface="Times New Roman" panose="02020603050405020304" pitchFamily="18" charset="0"/>
                <a:cs typeface="Times New Roman" panose="02020603050405020304" pitchFamily="18" charset="0"/>
              </a:rPr>
              <a:t>Kaushlendra</a:t>
            </a:r>
            <a:r>
              <a:rPr lang="en-US" sz="1400" b="1" dirty="0">
                <a:latin typeface="Times New Roman" panose="02020603050405020304" pitchFamily="18" charset="0"/>
                <a:cs typeface="Times New Roman" panose="02020603050405020304" pitchFamily="18" charset="0"/>
              </a:rPr>
              <a:t> Kumar 1805213026</a:t>
            </a:r>
            <a:br>
              <a:rPr lang="en-US" sz="1400" dirty="0"/>
            </a:br>
            <a:endParaRPr lang="en-IN" sz="1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924800" y="4724401"/>
            <a:ext cx="3048000" cy="738664"/>
          </a:xfrm>
          <a:prstGeom prst="rect">
            <a:avLst/>
          </a:prstGeom>
          <a:noFill/>
        </p:spPr>
        <p:txBody>
          <a:bodyPr wrap="square" rtlCol="0">
            <a:spAutoFit/>
          </a:bodyPr>
          <a:lstStyle/>
          <a:p>
            <a:r>
              <a:rPr lang="en-US" sz="1400" b="1" u="sng" dirty="0">
                <a:latin typeface="Times New Roman" panose="02020603050405020304" pitchFamily="18" charset="0"/>
                <a:cs typeface="Times New Roman" panose="02020603050405020304" pitchFamily="18" charset="0"/>
              </a:rPr>
              <a:t>Supervised By:-</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Dr. Pawan Kumar Tiwari</a:t>
            </a:r>
            <a:br>
              <a:rPr lang="en-US" sz="14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Ms. Deepa Verma</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04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IN" dirty="0"/>
          </a:p>
        </p:txBody>
      </p:sp>
      <p:pic>
        <p:nvPicPr>
          <p:cNvPr id="5" name="Content Placeholder 4" descr="Screenshot 2022-05-21 234619.jpg"/>
          <p:cNvPicPr>
            <a:picLocks noGrp="1" noChangeAspect="1"/>
          </p:cNvPicPr>
          <p:nvPr>
            <p:ph idx="1"/>
          </p:nvPr>
        </p:nvPicPr>
        <p:blipFill>
          <a:blip r:embed="rId2"/>
          <a:stretch>
            <a:fillRect/>
          </a:stretch>
        </p:blipFill>
        <p:spPr>
          <a:xfrm>
            <a:off x="2057400" y="2743200"/>
            <a:ext cx="5786113" cy="3263900"/>
          </a:xfrm>
        </p:spPr>
      </p:pic>
    </p:spTree>
    <p:extLst>
      <p:ext uri="{BB962C8B-B14F-4D97-AF65-F5344CB8AC3E}">
        <p14:creationId xmlns:p14="http://schemas.microsoft.com/office/powerpoint/2010/main" val="3513366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A7E1-E379-70D3-A7E7-C4E8564A2C9B}"/>
              </a:ext>
            </a:extLst>
          </p:cNvPr>
          <p:cNvSpPr>
            <a:spLocks noGrp="1"/>
          </p:cNvSpPr>
          <p:nvPr>
            <p:ph type="title"/>
          </p:nvPr>
        </p:nvSpPr>
        <p:spPr/>
        <p:txBody>
          <a:bodyPr/>
          <a:lstStyle/>
          <a:p>
            <a:r>
              <a:rPr lang="en-US" sz="2400" b="1" i="1" u="heavy" dirty="0">
                <a:effectLst/>
                <a:uFill>
                  <a:solidFill>
                    <a:srgbClr val="000000"/>
                  </a:solidFill>
                </a:uFill>
                <a:latin typeface="Times New Roman" panose="02020603050405020304" pitchFamily="18" charset="0"/>
                <a:ea typeface="Times New Roman" panose="02020603050405020304" pitchFamily="18" charset="0"/>
              </a:rPr>
              <a:t>Process</a:t>
            </a:r>
            <a:r>
              <a:rPr lang="en-US" sz="2400" b="1" i="1" u="heavy" spc="-5" dirty="0">
                <a:effectLst/>
                <a:uFill>
                  <a:solidFill>
                    <a:srgbClr val="000000"/>
                  </a:solidFill>
                </a:uFill>
                <a:latin typeface="Times New Roman" panose="02020603050405020304" pitchFamily="18" charset="0"/>
                <a:ea typeface="Times New Roman" panose="02020603050405020304" pitchFamily="18" charset="0"/>
              </a:rPr>
              <a:t> </a:t>
            </a:r>
            <a:r>
              <a:rPr lang="en-US" sz="2400" b="1" i="1" u="heavy" dirty="0">
                <a:effectLst/>
                <a:uFill>
                  <a:solidFill>
                    <a:srgbClr val="000000"/>
                  </a:solidFill>
                </a:uFill>
                <a:latin typeface="Times New Roman" panose="02020603050405020304" pitchFamily="18" charset="0"/>
                <a:ea typeface="Times New Roman" panose="02020603050405020304" pitchFamily="18" charset="0"/>
              </a:rPr>
              <a:t>of</a:t>
            </a:r>
            <a:r>
              <a:rPr lang="en-US" sz="2400" b="1" i="1" u="heavy" spc="-10" dirty="0">
                <a:effectLst/>
                <a:uFill>
                  <a:solidFill>
                    <a:srgbClr val="000000"/>
                  </a:solidFill>
                </a:uFill>
                <a:latin typeface="Times New Roman" panose="02020603050405020304" pitchFamily="18" charset="0"/>
                <a:ea typeface="Times New Roman" panose="02020603050405020304" pitchFamily="18" charset="0"/>
              </a:rPr>
              <a:t> </a:t>
            </a:r>
            <a:r>
              <a:rPr lang="en-US" sz="2400" b="1" i="1" u="heavy" dirty="0">
                <a:effectLst/>
                <a:uFill>
                  <a:solidFill>
                    <a:srgbClr val="000000"/>
                  </a:solidFill>
                </a:uFill>
                <a:latin typeface="Times New Roman" panose="02020603050405020304" pitchFamily="18" charset="0"/>
                <a:ea typeface="Times New Roman" panose="02020603050405020304" pitchFamily="18" charset="0"/>
              </a:rPr>
              <a:t>Verifying mandate</a:t>
            </a:r>
            <a:r>
              <a:rPr lang="en-US" sz="2400" b="1" i="1" u="heavy" spc="-5" dirty="0">
                <a:effectLst/>
                <a:uFill>
                  <a:solidFill>
                    <a:srgbClr val="000000"/>
                  </a:solidFill>
                </a:uFill>
                <a:latin typeface="Times New Roman" panose="02020603050405020304" pitchFamily="18" charset="0"/>
                <a:ea typeface="Times New Roman" panose="02020603050405020304" pitchFamily="18" charset="0"/>
              </a:rPr>
              <a:t> </a:t>
            </a:r>
            <a:r>
              <a:rPr lang="en-US" sz="2400" b="1" i="1" u="heavy" dirty="0">
                <a:effectLst/>
                <a:uFill>
                  <a:solidFill>
                    <a:srgbClr val="000000"/>
                  </a:solidFill>
                </a:uFill>
                <a:latin typeface="Times New Roman" panose="02020603050405020304" pitchFamily="18" charset="0"/>
                <a:ea typeface="Times New Roman" panose="02020603050405020304" pitchFamily="18" charset="0"/>
              </a:rPr>
              <a:t>form</a:t>
            </a:r>
            <a:br>
              <a:rPr lang="en-IN" sz="1800" b="1" i="1" u="sng" dirty="0">
                <a:effectLst/>
                <a:uFill>
                  <a:solidFill>
                    <a:srgbClr val="000000"/>
                  </a:solidFill>
                </a:uFill>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2D23334-0E9F-09F8-C104-E6EC3EFB968C}"/>
              </a:ext>
            </a:extLst>
          </p:cNvPr>
          <p:cNvSpPr>
            <a:spLocks noGrp="1"/>
          </p:cNvSpPr>
          <p:nvPr>
            <p:ph idx="1"/>
          </p:nvPr>
        </p:nvSpPr>
        <p:spPr/>
        <p:txBody>
          <a:bodyPr/>
          <a:lstStyle/>
          <a:p>
            <a:pPr marL="0" indent="0">
              <a:spcBef>
                <a:spcPts val="10"/>
              </a:spcBef>
              <a:buNone/>
            </a:pPr>
            <a:r>
              <a:rPr lang="en-US" sz="1800" dirty="0">
                <a:effectLst/>
                <a:latin typeface="Times New Roman" panose="02020603050405020304" pitchFamily="18" charset="0"/>
                <a:ea typeface="Times New Roman" panose="02020603050405020304" pitchFamily="18" charset="0"/>
              </a:rPr>
              <a:t>This process includes four stages :-</a:t>
            </a:r>
          </a:p>
          <a:p>
            <a:pPr marL="0" indent="0">
              <a:spcBef>
                <a:spcPts val="10"/>
              </a:spcBef>
              <a:buNone/>
            </a:pPr>
            <a:endParaRPr lang="en-IN" sz="1800" dirty="0">
              <a:effectLst/>
              <a:latin typeface="Times New Roman" panose="02020603050405020304" pitchFamily="18" charset="0"/>
              <a:ea typeface="Times New Roman" panose="02020603050405020304" pitchFamily="18" charset="0"/>
            </a:endParaRPr>
          </a:p>
          <a:p>
            <a:pPr algn="just">
              <a:spcBef>
                <a:spcPts val="10"/>
              </a:spcBef>
            </a:pPr>
            <a:r>
              <a:rPr lang="en-US" sz="1800" dirty="0">
                <a:effectLst/>
                <a:latin typeface="Times New Roman" panose="02020603050405020304" pitchFamily="18" charset="0"/>
                <a:ea typeface="Symbol" panose="05050102010706020507" pitchFamily="18" charset="2"/>
                <a:cs typeface="Symbol" panose="05050102010706020507" pitchFamily="18" charset="2"/>
              </a:rPr>
              <a:t>Pre-processing – authenticating datasets in form of generalized algorithm. This includes Normalization, Gray Scaling, Resizing and Dilation.</a:t>
            </a:r>
          </a:p>
          <a:p>
            <a:pPr marL="0" indent="0" algn="just">
              <a:spcBef>
                <a:spcPts val="10"/>
              </a:spcBef>
              <a:buNone/>
            </a:pPr>
            <a:endParaRPr lang="en-US" dirty="0">
              <a:latin typeface="Times New Roman" panose="02020603050405020304" pitchFamily="18" charset="0"/>
              <a:ea typeface="Symbol" panose="05050102010706020507" pitchFamily="18" charset="2"/>
              <a:cs typeface="Symbol" panose="05050102010706020507" pitchFamily="18" charset="2"/>
            </a:endParaRPr>
          </a:p>
          <a:p>
            <a:pPr algn="just">
              <a:spcBef>
                <a:spcPts val="10"/>
              </a:spcBef>
            </a:pPr>
            <a:r>
              <a:rPr lang="en-US" sz="1800" dirty="0">
                <a:effectLst/>
                <a:latin typeface="Times New Roman" panose="02020603050405020304" pitchFamily="18" charset="0"/>
                <a:ea typeface="Symbol" panose="05050102010706020507" pitchFamily="18" charset="2"/>
                <a:cs typeface="Symbol" panose="05050102010706020507" pitchFamily="18" charset="2"/>
              </a:rPr>
              <a:t>Detection stage – signature extraction from feature mapping stage. </a:t>
            </a:r>
          </a:p>
          <a:p>
            <a:pPr marL="0" indent="0" algn="just">
              <a:spcBef>
                <a:spcPts val="10"/>
              </a:spcBef>
              <a:buNone/>
            </a:pP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algn="just">
              <a:spcBef>
                <a:spcPts val="10"/>
              </a:spcBef>
            </a:pPr>
            <a:r>
              <a:rPr lang="en-US" sz="1800" dirty="0">
                <a:effectLst/>
                <a:latin typeface="Times New Roman" panose="02020603050405020304" pitchFamily="18" charset="0"/>
                <a:ea typeface="Symbol" panose="05050102010706020507" pitchFamily="18" charset="2"/>
                <a:cs typeface="Symbol" panose="05050102010706020507" pitchFamily="18" charset="2"/>
              </a:rPr>
              <a:t>The last step signature classification step consists of implementing the Siamese neural network to predict the confidence score.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2125349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3163" y="554097"/>
            <a:ext cx="3767837" cy="843821"/>
          </a:xfrm>
          <a:prstGeom prst="rect">
            <a:avLst/>
          </a:prstGeom>
        </p:spPr>
        <p:txBody>
          <a:bodyPr vert="horz" wrap="square" lIns="0" tIns="12700" rIns="0" bIns="0" rtlCol="0">
            <a:spAutoFit/>
          </a:bodyPr>
          <a:lstStyle/>
          <a:p>
            <a:pPr marL="12700">
              <a:lnSpc>
                <a:spcPct val="100000"/>
              </a:lnSpc>
              <a:spcBef>
                <a:spcPts val="100"/>
              </a:spcBef>
            </a:pPr>
            <a:r>
              <a:rPr spc="-15" dirty="0"/>
              <a:t>Framework:</a:t>
            </a:r>
          </a:p>
        </p:txBody>
      </p:sp>
      <p:sp>
        <p:nvSpPr>
          <p:cNvPr id="3" name="object 3"/>
          <p:cNvSpPr txBox="1"/>
          <p:nvPr/>
        </p:nvSpPr>
        <p:spPr>
          <a:xfrm>
            <a:off x="3090672" y="3297935"/>
            <a:ext cx="1666239" cy="508000"/>
          </a:xfrm>
          <a:prstGeom prst="rect">
            <a:avLst/>
          </a:prstGeom>
          <a:solidFill>
            <a:srgbClr val="B7B7B7"/>
          </a:solidFill>
          <a:ln w="9144">
            <a:solidFill>
              <a:srgbClr val="585858"/>
            </a:solidFill>
          </a:ln>
        </p:spPr>
        <p:txBody>
          <a:bodyPr vert="horz" wrap="square" lIns="0" tIns="151765" rIns="0" bIns="0" rtlCol="0">
            <a:spAutoFit/>
          </a:bodyPr>
          <a:lstStyle/>
          <a:p>
            <a:pPr marL="447675">
              <a:lnSpc>
                <a:spcPct val="100000"/>
              </a:lnSpc>
              <a:spcBef>
                <a:spcPts val="1195"/>
              </a:spcBef>
            </a:pPr>
            <a:r>
              <a:rPr sz="1300" spc="10" dirty="0">
                <a:latin typeface="Trebuchet MS"/>
                <a:cs typeface="Trebuchet MS"/>
              </a:rPr>
              <a:t>Start</a:t>
            </a:r>
            <a:r>
              <a:rPr sz="1300" spc="-40" dirty="0">
                <a:latin typeface="Trebuchet MS"/>
                <a:cs typeface="Trebuchet MS"/>
              </a:rPr>
              <a:t> </a:t>
            </a:r>
            <a:r>
              <a:rPr sz="1300" spc="10" dirty="0">
                <a:latin typeface="Trebuchet MS"/>
                <a:cs typeface="Trebuchet MS"/>
              </a:rPr>
              <a:t>Date</a:t>
            </a:r>
            <a:endParaRPr sz="1300">
              <a:latin typeface="Trebuchet MS"/>
              <a:cs typeface="Trebuchet MS"/>
            </a:endParaRPr>
          </a:p>
        </p:txBody>
      </p:sp>
      <p:grpSp>
        <p:nvGrpSpPr>
          <p:cNvPr id="4" name="object 4"/>
          <p:cNvGrpSpPr/>
          <p:nvPr/>
        </p:nvGrpSpPr>
        <p:grpSpPr>
          <a:xfrm>
            <a:off x="635715" y="2052192"/>
            <a:ext cx="2420620" cy="1959610"/>
            <a:chOff x="278891" y="1639823"/>
            <a:chExt cx="2420620" cy="1959610"/>
          </a:xfrm>
        </p:grpSpPr>
        <p:pic>
          <p:nvPicPr>
            <p:cNvPr id="5" name="object 5"/>
            <p:cNvPicPr/>
            <p:nvPr/>
          </p:nvPicPr>
          <p:blipFill>
            <a:blip r:embed="rId2" cstate="print"/>
            <a:stretch>
              <a:fillRect/>
            </a:stretch>
          </p:blipFill>
          <p:spPr>
            <a:xfrm>
              <a:off x="288035" y="1648967"/>
              <a:ext cx="2401824" cy="1119406"/>
            </a:xfrm>
            <a:prstGeom prst="rect">
              <a:avLst/>
            </a:prstGeom>
          </p:spPr>
        </p:pic>
        <p:sp>
          <p:nvSpPr>
            <p:cNvPr id="6" name="object 6"/>
            <p:cNvSpPr/>
            <p:nvPr/>
          </p:nvSpPr>
          <p:spPr>
            <a:xfrm>
              <a:off x="283463" y="1644395"/>
              <a:ext cx="2411095" cy="1132840"/>
            </a:xfrm>
            <a:custGeom>
              <a:avLst/>
              <a:gdLst/>
              <a:ahLst/>
              <a:cxnLst/>
              <a:rect l="l" t="t" r="r" b="b"/>
              <a:pathLst>
                <a:path w="2411095" h="1132839">
                  <a:moveTo>
                    <a:pt x="0" y="1132331"/>
                  </a:moveTo>
                  <a:lnTo>
                    <a:pt x="2410968" y="1132331"/>
                  </a:lnTo>
                  <a:lnTo>
                    <a:pt x="2410968" y="0"/>
                  </a:lnTo>
                  <a:lnTo>
                    <a:pt x="0" y="0"/>
                  </a:lnTo>
                  <a:lnTo>
                    <a:pt x="0" y="1132331"/>
                  </a:lnTo>
                  <a:close/>
                </a:path>
              </a:pathLst>
            </a:custGeom>
            <a:ln w="9144">
              <a:solidFill>
                <a:srgbClr val="000000"/>
              </a:solidFill>
            </a:ln>
          </p:spPr>
          <p:txBody>
            <a:bodyPr wrap="square" lIns="0" tIns="0" rIns="0" bIns="0" rtlCol="0"/>
            <a:lstStyle/>
            <a:p>
              <a:endParaRPr/>
            </a:p>
          </p:txBody>
        </p:sp>
        <p:sp>
          <p:nvSpPr>
            <p:cNvPr id="7" name="object 7"/>
            <p:cNvSpPr/>
            <p:nvPr/>
          </p:nvSpPr>
          <p:spPr>
            <a:xfrm>
              <a:off x="1446275" y="2772917"/>
              <a:ext cx="86995" cy="826769"/>
            </a:xfrm>
            <a:custGeom>
              <a:avLst/>
              <a:gdLst/>
              <a:ahLst/>
              <a:cxnLst/>
              <a:rect l="l" t="t" r="r" b="b"/>
              <a:pathLst>
                <a:path w="86994" h="826770">
                  <a:moveTo>
                    <a:pt x="28956" y="739521"/>
                  </a:moveTo>
                  <a:lnTo>
                    <a:pt x="0" y="739521"/>
                  </a:lnTo>
                  <a:lnTo>
                    <a:pt x="43434" y="826389"/>
                  </a:lnTo>
                  <a:lnTo>
                    <a:pt x="79629" y="753999"/>
                  </a:lnTo>
                  <a:lnTo>
                    <a:pt x="28956" y="753999"/>
                  </a:lnTo>
                  <a:lnTo>
                    <a:pt x="28956" y="739521"/>
                  </a:lnTo>
                  <a:close/>
                </a:path>
                <a:path w="86994" h="826770">
                  <a:moveTo>
                    <a:pt x="57912" y="0"/>
                  </a:moveTo>
                  <a:lnTo>
                    <a:pt x="28956" y="0"/>
                  </a:lnTo>
                  <a:lnTo>
                    <a:pt x="28956" y="753999"/>
                  </a:lnTo>
                  <a:lnTo>
                    <a:pt x="57912" y="753999"/>
                  </a:lnTo>
                  <a:lnTo>
                    <a:pt x="57912" y="0"/>
                  </a:lnTo>
                  <a:close/>
                </a:path>
                <a:path w="86994" h="826770">
                  <a:moveTo>
                    <a:pt x="86868" y="739521"/>
                  </a:moveTo>
                  <a:lnTo>
                    <a:pt x="57912" y="739521"/>
                  </a:lnTo>
                  <a:lnTo>
                    <a:pt x="57912" y="753999"/>
                  </a:lnTo>
                  <a:lnTo>
                    <a:pt x="79629" y="753999"/>
                  </a:lnTo>
                  <a:lnTo>
                    <a:pt x="86868" y="739521"/>
                  </a:lnTo>
                  <a:close/>
                </a:path>
              </a:pathLst>
            </a:custGeom>
            <a:solidFill>
              <a:srgbClr val="2C3B43"/>
            </a:solidFill>
          </p:spPr>
          <p:txBody>
            <a:bodyPr wrap="square" lIns="0" tIns="0" rIns="0" bIns="0" rtlCol="0"/>
            <a:lstStyle/>
            <a:p>
              <a:endParaRPr/>
            </a:p>
          </p:txBody>
        </p:sp>
      </p:grpSp>
      <p:sp>
        <p:nvSpPr>
          <p:cNvPr id="8" name="object 8"/>
          <p:cNvSpPr txBox="1"/>
          <p:nvPr/>
        </p:nvSpPr>
        <p:spPr>
          <a:xfrm>
            <a:off x="8087868" y="2039111"/>
            <a:ext cx="1967864" cy="960755"/>
          </a:xfrm>
          <a:prstGeom prst="rect">
            <a:avLst/>
          </a:prstGeom>
          <a:solidFill>
            <a:srgbClr val="EDEDED"/>
          </a:solidFill>
          <a:ln w="9144">
            <a:solidFill>
              <a:srgbClr val="585858"/>
            </a:solidFill>
          </a:ln>
        </p:spPr>
        <p:txBody>
          <a:bodyPr vert="horz" wrap="square" lIns="0" tIns="0" rIns="0" bIns="0" rtlCol="0">
            <a:spAutoFit/>
          </a:bodyPr>
          <a:lstStyle/>
          <a:p>
            <a:pPr marL="274955" indent="135255">
              <a:lnSpc>
                <a:spcPts val="2490"/>
              </a:lnSpc>
            </a:pPr>
            <a:r>
              <a:rPr sz="2100" spc="15" dirty="0">
                <a:latin typeface="Trebuchet MS"/>
                <a:cs typeface="Trebuchet MS"/>
              </a:rPr>
              <a:t>Signature</a:t>
            </a:r>
            <a:endParaRPr sz="2100">
              <a:latin typeface="Trebuchet MS"/>
              <a:cs typeface="Trebuchet MS"/>
            </a:endParaRPr>
          </a:p>
          <a:p>
            <a:pPr marL="625475" marR="267335" indent="-350520">
              <a:lnSpc>
                <a:spcPct val="101400"/>
              </a:lnSpc>
            </a:pPr>
            <a:r>
              <a:rPr sz="2100" spc="-60" dirty="0">
                <a:latin typeface="Trebuchet MS"/>
                <a:cs typeface="Trebuchet MS"/>
              </a:rPr>
              <a:t>R</a:t>
            </a:r>
            <a:r>
              <a:rPr sz="2100" spc="10" dirty="0">
                <a:latin typeface="Trebuchet MS"/>
                <a:cs typeface="Trebuchet MS"/>
              </a:rPr>
              <a:t>ecognit</a:t>
            </a:r>
            <a:r>
              <a:rPr sz="2100" spc="15" dirty="0">
                <a:latin typeface="Trebuchet MS"/>
                <a:cs typeface="Trebuchet MS"/>
              </a:rPr>
              <a:t>ion  </a:t>
            </a:r>
            <a:r>
              <a:rPr sz="2100" spc="10" dirty="0">
                <a:latin typeface="Trebuchet MS"/>
                <a:cs typeface="Trebuchet MS"/>
              </a:rPr>
              <a:t>Model</a:t>
            </a:r>
            <a:endParaRPr sz="2100">
              <a:latin typeface="Trebuchet MS"/>
              <a:cs typeface="Trebuchet MS"/>
            </a:endParaRPr>
          </a:p>
        </p:txBody>
      </p:sp>
      <p:sp>
        <p:nvSpPr>
          <p:cNvPr id="9" name="object 9"/>
          <p:cNvSpPr txBox="1"/>
          <p:nvPr/>
        </p:nvSpPr>
        <p:spPr>
          <a:xfrm>
            <a:off x="3090672" y="3866388"/>
            <a:ext cx="1666239" cy="530860"/>
          </a:xfrm>
          <a:prstGeom prst="rect">
            <a:avLst/>
          </a:prstGeom>
          <a:solidFill>
            <a:srgbClr val="B7B7B7"/>
          </a:solidFill>
          <a:ln w="9144">
            <a:solidFill>
              <a:srgbClr val="585858"/>
            </a:solidFill>
          </a:ln>
        </p:spPr>
        <p:txBody>
          <a:bodyPr vert="horz" wrap="square" lIns="0" tIns="151765" rIns="0" bIns="0" rtlCol="0">
            <a:spAutoFit/>
          </a:bodyPr>
          <a:lstStyle/>
          <a:p>
            <a:pPr marL="493395">
              <a:lnSpc>
                <a:spcPct val="100000"/>
              </a:lnSpc>
              <a:spcBef>
                <a:spcPts val="1195"/>
              </a:spcBef>
            </a:pPr>
            <a:r>
              <a:rPr sz="1300" spc="15" dirty="0">
                <a:latin typeface="Trebuchet MS"/>
                <a:cs typeface="Trebuchet MS"/>
              </a:rPr>
              <a:t>End</a:t>
            </a:r>
            <a:r>
              <a:rPr sz="1300" spc="-45" dirty="0">
                <a:latin typeface="Trebuchet MS"/>
                <a:cs typeface="Trebuchet MS"/>
              </a:rPr>
              <a:t> </a:t>
            </a:r>
            <a:r>
              <a:rPr sz="1300" spc="10" dirty="0">
                <a:latin typeface="Trebuchet MS"/>
                <a:cs typeface="Trebuchet MS"/>
              </a:rPr>
              <a:t>Date</a:t>
            </a:r>
            <a:endParaRPr sz="1300">
              <a:latin typeface="Trebuchet MS"/>
              <a:cs typeface="Trebuchet MS"/>
            </a:endParaRPr>
          </a:p>
        </p:txBody>
      </p:sp>
      <p:sp>
        <p:nvSpPr>
          <p:cNvPr id="10" name="object 10"/>
          <p:cNvSpPr txBox="1"/>
          <p:nvPr/>
        </p:nvSpPr>
        <p:spPr>
          <a:xfrm>
            <a:off x="3090672" y="5003291"/>
            <a:ext cx="1666239" cy="508000"/>
          </a:xfrm>
          <a:prstGeom prst="rect">
            <a:avLst/>
          </a:prstGeom>
          <a:solidFill>
            <a:srgbClr val="B7B7B7"/>
          </a:solidFill>
          <a:ln w="9144">
            <a:solidFill>
              <a:srgbClr val="585858"/>
            </a:solidFill>
          </a:ln>
        </p:spPr>
        <p:txBody>
          <a:bodyPr vert="horz" wrap="square" lIns="0" tIns="152400" rIns="0" bIns="0" rtlCol="0">
            <a:spAutoFit/>
          </a:bodyPr>
          <a:lstStyle/>
          <a:p>
            <a:pPr marL="635" algn="ctr">
              <a:lnSpc>
                <a:spcPct val="100000"/>
              </a:lnSpc>
              <a:spcBef>
                <a:spcPts val="1200"/>
              </a:spcBef>
            </a:pPr>
            <a:r>
              <a:rPr sz="1300" spc="15" dirty="0">
                <a:latin typeface="Trebuchet MS"/>
                <a:cs typeface="Trebuchet MS"/>
              </a:rPr>
              <a:t>Name</a:t>
            </a:r>
            <a:endParaRPr sz="1300">
              <a:latin typeface="Trebuchet MS"/>
              <a:cs typeface="Trebuchet MS"/>
            </a:endParaRPr>
          </a:p>
        </p:txBody>
      </p:sp>
      <p:sp>
        <p:nvSpPr>
          <p:cNvPr id="11" name="object 11"/>
          <p:cNvSpPr txBox="1"/>
          <p:nvPr/>
        </p:nvSpPr>
        <p:spPr>
          <a:xfrm>
            <a:off x="3090672" y="2727960"/>
            <a:ext cx="1666239" cy="509270"/>
          </a:xfrm>
          <a:prstGeom prst="rect">
            <a:avLst/>
          </a:prstGeom>
          <a:solidFill>
            <a:srgbClr val="B7B7B7"/>
          </a:solidFill>
          <a:ln w="9144">
            <a:solidFill>
              <a:srgbClr val="585858"/>
            </a:solidFill>
          </a:ln>
        </p:spPr>
        <p:txBody>
          <a:bodyPr vert="horz" wrap="square" lIns="0" tIns="153035" rIns="0" bIns="0" rtlCol="0">
            <a:spAutoFit/>
          </a:bodyPr>
          <a:lstStyle/>
          <a:p>
            <a:pPr marL="441325">
              <a:lnSpc>
                <a:spcPct val="100000"/>
              </a:lnSpc>
              <a:spcBef>
                <a:spcPts val="1205"/>
              </a:spcBef>
            </a:pPr>
            <a:r>
              <a:rPr sz="1300" spc="10" dirty="0">
                <a:latin typeface="Trebuchet MS"/>
                <a:cs typeface="Trebuchet MS"/>
              </a:rPr>
              <a:t>Signatures</a:t>
            </a:r>
            <a:endParaRPr sz="1300">
              <a:latin typeface="Trebuchet MS"/>
              <a:cs typeface="Trebuchet MS"/>
            </a:endParaRPr>
          </a:p>
        </p:txBody>
      </p:sp>
      <p:grpSp>
        <p:nvGrpSpPr>
          <p:cNvPr id="12" name="object 12"/>
          <p:cNvGrpSpPr/>
          <p:nvPr/>
        </p:nvGrpSpPr>
        <p:grpSpPr>
          <a:xfrm>
            <a:off x="3085909" y="2154745"/>
            <a:ext cx="1675764" cy="517525"/>
            <a:chOff x="3085909" y="2154745"/>
            <a:chExt cx="1675764" cy="517525"/>
          </a:xfrm>
        </p:grpSpPr>
        <p:sp>
          <p:nvSpPr>
            <p:cNvPr id="13" name="object 13"/>
            <p:cNvSpPr/>
            <p:nvPr/>
          </p:nvSpPr>
          <p:spPr>
            <a:xfrm>
              <a:off x="3090672" y="2159507"/>
              <a:ext cx="1666239" cy="508000"/>
            </a:xfrm>
            <a:custGeom>
              <a:avLst/>
              <a:gdLst/>
              <a:ahLst/>
              <a:cxnLst/>
              <a:rect l="l" t="t" r="r" b="b"/>
              <a:pathLst>
                <a:path w="1666239" h="508000">
                  <a:moveTo>
                    <a:pt x="1665731" y="0"/>
                  </a:moveTo>
                  <a:lnTo>
                    <a:pt x="0" y="0"/>
                  </a:lnTo>
                  <a:lnTo>
                    <a:pt x="0" y="507491"/>
                  </a:lnTo>
                  <a:lnTo>
                    <a:pt x="1665731" y="507491"/>
                  </a:lnTo>
                  <a:lnTo>
                    <a:pt x="1665731" y="0"/>
                  </a:lnTo>
                  <a:close/>
                </a:path>
              </a:pathLst>
            </a:custGeom>
            <a:solidFill>
              <a:srgbClr val="B7B7B7"/>
            </a:solidFill>
          </p:spPr>
          <p:txBody>
            <a:bodyPr wrap="square" lIns="0" tIns="0" rIns="0" bIns="0" rtlCol="0"/>
            <a:lstStyle/>
            <a:p>
              <a:endParaRPr/>
            </a:p>
          </p:txBody>
        </p:sp>
        <p:sp>
          <p:nvSpPr>
            <p:cNvPr id="14" name="object 14"/>
            <p:cNvSpPr/>
            <p:nvPr/>
          </p:nvSpPr>
          <p:spPr>
            <a:xfrm>
              <a:off x="3090672" y="2159507"/>
              <a:ext cx="1666239" cy="508000"/>
            </a:xfrm>
            <a:custGeom>
              <a:avLst/>
              <a:gdLst/>
              <a:ahLst/>
              <a:cxnLst/>
              <a:rect l="l" t="t" r="r" b="b"/>
              <a:pathLst>
                <a:path w="1666239" h="508000">
                  <a:moveTo>
                    <a:pt x="0" y="507491"/>
                  </a:moveTo>
                  <a:lnTo>
                    <a:pt x="1665731" y="507491"/>
                  </a:lnTo>
                  <a:lnTo>
                    <a:pt x="1665731" y="0"/>
                  </a:lnTo>
                  <a:lnTo>
                    <a:pt x="0" y="0"/>
                  </a:lnTo>
                  <a:lnTo>
                    <a:pt x="0" y="507491"/>
                  </a:lnTo>
                  <a:close/>
                </a:path>
              </a:pathLst>
            </a:custGeom>
            <a:ln w="9144">
              <a:solidFill>
                <a:srgbClr val="585858"/>
              </a:solidFill>
            </a:ln>
          </p:spPr>
          <p:txBody>
            <a:bodyPr wrap="square" lIns="0" tIns="0" rIns="0" bIns="0" rtlCol="0"/>
            <a:lstStyle/>
            <a:p>
              <a:endParaRPr/>
            </a:p>
          </p:txBody>
        </p:sp>
      </p:grpSp>
      <p:sp>
        <p:nvSpPr>
          <p:cNvPr id="15" name="object 15"/>
          <p:cNvSpPr txBox="1"/>
          <p:nvPr/>
        </p:nvSpPr>
        <p:spPr>
          <a:xfrm>
            <a:off x="3283458" y="2295525"/>
            <a:ext cx="1279525" cy="228600"/>
          </a:xfrm>
          <a:prstGeom prst="rect">
            <a:avLst/>
          </a:prstGeom>
        </p:spPr>
        <p:txBody>
          <a:bodyPr vert="horz" wrap="square" lIns="0" tIns="16510" rIns="0" bIns="0" rtlCol="0">
            <a:spAutoFit/>
          </a:bodyPr>
          <a:lstStyle/>
          <a:p>
            <a:pPr marL="12700">
              <a:lnSpc>
                <a:spcPct val="100000"/>
              </a:lnSpc>
              <a:spcBef>
                <a:spcPts val="130"/>
              </a:spcBef>
            </a:pPr>
            <a:r>
              <a:rPr sz="1300" spc="10" dirty="0">
                <a:latin typeface="Trebuchet MS"/>
                <a:cs typeface="Trebuchet MS"/>
              </a:rPr>
              <a:t>Account</a:t>
            </a:r>
            <a:r>
              <a:rPr sz="1300" spc="-50" dirty="0">
                <a:latin typeface="Trebuchet MS"/>
                <a:cs typeface="Trebuchet MS"/>
              </a:rPr>
              <a:t> </a:t>
            </a:r>
            <a:r>
              <a:rPr sz="1300" spc="15" dirty="0">
                <a:latin typeface="Trebuchet MS"/>
                <a:cs typeface="Trebuchet MS"/>
              </a:rPr>
              <a:t>Number</a:t>
            </a:r>
            <a:endParaRPr sz="1300">
              <a:latin typeface="Trebuchet MS"/>
              <a:cs typeface="Trebuchet MS"/>
            </a:endParaRPr>
          </a:p>
        </p:txBody>
      </p:sp>
      <p:sp>
        <p:nvSpPr>
          <p:cNvPr id="16" name="object 16"/>
          <p:cNvSpPr txBox="1"/>
          <p:nvPr/>
        </p:nvSpPr>
        <p:spPr>
          <a:xfrm>
            <a:off x="3090672" y="4396882"/>
            <a:ext cx="1666239" cy="545465"/>
          </a:xfrm>
          <a:prstGeom prst="rect">
            <a:avLst/>
          </a:prstGeom>
          <a:solidFill>
            <a:srgbClr val="B7B7B7"/>
          </a:solidFill>
          <a:ln w="9144">
            <a:solidFill>
              <a:srgbClr val="585858"/>
            </a:solidFill>
          </a:ln>
        </p:spPr>
        <p:txBody>
          <a:bodyPr vert="horz" wrap="square" lIns="0" tIns="635" rIns="0" bIns="0" rtlCol="0">
            <a:spAutoFit/>
          </a:bodyPr>
          <a:lstStyle/>
          <a:p>
            <a:pPr>
              <a:lnSpc>
                <a:spcPct val="100000"/>
              </a:lnSpc>
              <a:spcBef>
                <a:spcPts val="5"/>
              </a:spcBef>
            </a:pPr>
            <a:endParaRPr sz="1300">
              <a:latin typeface="Times New Roman"/>
              <a:cs typeface="Times New Roman"/>
            </a:endParaRPr>
          </a:p>
          <a:p>
            <a:pPr marL="540385">
              <a:lnSpc>
                <a:spcPct val="100000"/>
              </a:lnSpc>
            </a:pPr>
            <a:r>
              <a:rPr sz="1300" spc="15" dirty="0">
                <a:latin typeface="Trebuchet MS"/>
                <a:cs typeface="Trebuchet MS"/>
              </a:rPr>
              <a:t>Amount</a:t>
            </a:r>
            <a:endParaRPr sz="1300">
              <a:latin typeface="Trebuchet MS"/>
              <a:cs typeface="Trebuchet MS"/>
            </a:endParaRPr>
          </a:p>
        </p:txBody>
      </p:sp>
      <p:sp>
        <p:nvSpPr>
          <p:cNvPr id="17" name="object 17"/>
          <p:cNvSpPr txBox="1"/>
          <p:nvPr/>
        </p:nvSpPr>
        <p:spPr>
          <a:xfrm>
            <a:off x="3366642" y="5830620"/>
            <a:ext cx="1113790" cy="552450"/>
          </a:xfrm>
          <a:prstGeom prst="rect">
            <a:avLst/>
          </a:prstGeom>
        </p:spPr>
        <p:txBody>
          <a:bodyPr vert="horz" wrap="square" lIns="0" tIns="11430" rIns="0" bIns="0" rtlCol="0">
            <a:spAutoFit/>
          </a:bodyPr>
          <a:lstStyle/>
          <a:p>
            <a:pPr marL="218440" marR="5080" indent="-205740">
              <a:lnSpc>
                <a:spcPct val="101800"/>
              </a:lnSpc>
              <a:spcBef>
                <a:spcPts val="90"/>
              </a:spcBef>
            </a:pPr>
            <a:r>
              <a:rPr sz="1700" spc="15" dirty="0">
                <a:latin typeface="Trebuchet MS"/>
                <a:cs typeface="Trebuchet MS"/>
              </a:rPr>
              <a:t>Segme</a:t>
            </a:r>
            <a:r>
              <a:rPr sz="1700" spc="5" dirty="0">
                <a:latin typeface="Trebuchet MS"/>
                <a:cs typeface="Trebuchet MS"/>
              </a:rPr>
              <a:t>nt</a:t>
            </a:r>
            <a:r>
              <a:rPr sz="1700" spc="20" dirty="0">
                <a:latin typeface="Trebuchet MS"/>
                <a:cs typeface="Trebuchet MS"/>
              </a:rPr>
              <a:t>e</a:t>
            </a:r>
            <a:r>
              <a:rPr sz="1700" spc="10" dirty="0">
                <a:latin typeface="Trebuchet MS"/>
                <a:cs typeface="Trebuchet MS"/>
              </a:rPr>
              <a:t>d  Images</a:t>
            </a:r>
            <a:endParaRPr sz="1700">
              <a:latin typeface="Trebuchet MS"/>
              <a:cs typeface="Trebuchet MS"/>
            </a:endParaRPr>
          </a:p>
        </p:txBody>
      </p:sp>
      <p:sp>
        <p:nvSpPr>
          <p:cNvPr id="18" name="object 18"/>
          <p:cNvSpPr txBox="1"/>
          <p:nvPr/>
        </p:nvSpPr>
        <p:spPr>
          <a:xfrm>
            <a:off x="4590288" y="592836"/>
            <a:ext cx="2091055" cy="937260"/>
          </a:xfrm>
          <a:prstGeom prst="rect">
            <a:avLst/>
          </a:prstGeom>
          <a:solidFill>
            <a:srgbClr val="EDEDED"/>
          </a:solidFill>
          <a:ln w="9144">
            <a:solidFill>
              <a:srgbClr val="585858"/>
            </a:solidFill>
          </a:ln>
        </p:spPr>
        <p:txBody>
          <a:bodyPr vert="horz" wrap="square" lIns="0" tIns="0" rIns="0" bIns="0" rtlCol="0">
            <a:spAutoFit/>
          </a:bodyPr>
          <a:lstStyle/>
          <a:p>
            <a:pPr marL="346075">
              <a:lnSpc>
                <a:spcPts val="2340"/>
              </a:lnSpc>
            </a:pPr>
            <a:r>
              <a:rPr sz="2100" spc="10" dirty="0">
                <a:latin typeface="Trebuchet MS"/>
                <a:cs typeface="Trebuchet MS"/>
              </a:rPr>
              <a:t>Centralized</a:t>
            </a:r>
            <a:endParaRPr sz="2100" dirty="0">
              <a:latin typeface="Trebuchet MS"/>
              <a:cs typeface="Trebuchet MS"/>
            </a:endParaRPr>
          </a:p>
          <a:p>
            <a:pPr marL="615950" marR="483234" indent="-128270">
              <a:lnSpc>
                <a:spcPct val="101400"/>
              </a:lnSpc>
            </a:pPr>
            <a:r>
              <a:rPr sz="2100" spc="15" dirty="0">
                <a:latin typeface="Trebuchet MS"/>
                <a:cs typeface="Trebuchet MS"/>
              </a:rPr>
              <a:t>Data</a:t>
            </a:r>
            <a:r>
              <a:rPr sz="2100" spc="10" dirty="0">
                <a:latin typeface="Trebuchet MS"/>
                <a:cs typeface="Trebuchet MS"/>
              </a:rPr>
              <a:t>base  </a:t>
            </a:r>
            <a:r>
              <a:rPr sz="2100" spc="15" dirty="0">
                <a:latin typeface="Trebuchet MS"/>
                <a:cs typeface="Trebuchet MS"/>
              </a:rPr>
              <a:t>System</a:t>
            </a:r>
            <a:endParaRPr sz="2100" dirty="0">
              <a:latin typeface="Trebuchet MS"/>
              <a:cs typeface="Trebuchet MS"/>
            </a:endParaRPr>
          </a:p>
        </p:txBody>
      </p:sp>
      <p:grpSp>
        <p:nvGrpSpPr>
          <p:cNvPr id="19" name="object 19"/>
          <p:cNvGrpSpPr/>
          <p:nvPr/>
        </p:nvGrpSpPr>
        <p:grpSpPr>
          <a:xfrm>
            <a:off x="4742688" y="1048511"/>
            <a:ext cx="3360420" cy="1948814"/>
            <a:chOff x="4742688" y="1048511"/>
            <a:chExt cx="3360420" cy="1948814"/>
          </a:xfrm>
        </p:grpSpPr>
        <p:sp>
          <p:nvSpPr>
            <p:cNvPr id="20" name="object 20"/>
            <p:cNvSpPr/>
            <p:nvPr/>
          </p:nvSpPr>
          <p:spPr>
            <a:xfrm>
              <a:off x="4757166" y="1048511"/>
              <a:ext cx="3331845" cy="1523365"/>
            </a:xfrm>
            <a:custGeom>
              <a:avLst/>
              <a:gdLst/>
              <a:ahLst/>
              <a:cxnLst/>
              <a:rect l="l" t="t" r="r" b="b"/>
              <a:pathLst>
                <a:path w="3331845" h="1523364">
                  <a:moveTo>
                    <a:pt x="922274" y="569214"/>
                  </a:moveTo>
                  <a:lnTo>
                    <a:pt x="915035" y="554736"/>
                  </a:lnTo>
                  <a:lnTo>
                    <a:pt x="878840" y="482346"/>
                  </a:lnTo>
                  <a:lnTo>
                    <a:pt x="835406" y="569214"/>
                  </a:lnTo>
                  <a:lnTo>
                    <a:pt x="864362" y="569214"/>
                  </a:lnTo>
                  <a:lnTo>
                    <a:pt x="864362" y="1351280"/>
                  </a:lnTo>
                  <a:lnTo>
                    <a:pt x="0" y="1351280"/>
                  </a:lnTo>
                  <a:lnTo>
                    <a:pt x="0" y="1380236"/>
                  </a:lnTo>
                  <a:lnTo>
                    <a:pt x="886841" y="1380236"/>
                  </a:lnTo>
                  <a:lnTo>
                    <a:pt x="893318" y="1373759"/>
                  </a:lnTo>
                  <a:lnTo>
                    <a:pt x="893318" y="1365758"/>
                  </a:lnTo>
                  <a:lnTo>
                    <a:pt x="893318" y="1351280"/>
                  </a:lnTo>
                  <a:lnTo>
                    <a:pt x="893318" y="569214"/>
                  </a:lnTo>
                  <a:lnTo>
                    <a:pt x="922274" y="569214"/>
                  </a:lnTo>
                  <a:close/>
                </a:path>
                <a:path w="3331845" h="1523364">
                  <a:moveTo>
                    <a:pt x="3331464" y="1479804"/>
                  </a:moveTo>
                  <a:lnTo>
                    <a:pt x="3302508" y="1465326"/>
                  </a:lnTo>
                  <a:lnTo>
                    <a:pt x="3244596" y="1436370"/>
                  </a:lnTo>
                  <a:lnTo>
                    <a:pt x="3244596" y="1465326"/>
                  </a:lnTo>
                  <a:lnTo>
                    <a:pt x="2642616" y="1465326"/>
                  </a:lnTo>
                  <a:lnTo>
                    <a:pt x="2642616" y="28956"/>
                  </a:lnTo>
                  <a:lnTo>
                    <a:pt x="2642616" y="14478"/>
                  </a:lnTo>
                  <a:lnTo>
                    <a:pt x="2642616" y="6477"/>
                  </a:lnTo>
                  <a:lnTo>
                    <a:pt x="2636139" y="0"/>
                  </a:lnTo>
                  <a:lnTo>
                    <a:pt x="1924812" y="0"/>
                  </a:lnTo>
                  <a:lnTo>
                    <a:pt x="1924812" y="28956"/>
                  </a:lnTo>
                  <a:lnTo>
                    <a:pt x="2613660" y="28956"/>
                  </a:lnTo>
                  <a:lnTo>
                    <a:pt x="2613660" y="1487805"/>
                  </a:lnTo>
                  <a:lnTo>
                    <a:pt x="2620137" y="1494282"/>
                  </a:lnTo>
                  <a:lnTo>
                    <a:pt x="3244596" y="1494282"/>
                  </a:lnTo>
                  <a:lnTo>
                    <a:pt x="3244596" y="1523238"/>
                  </a:lnTo>
                  <a:lnTo>
                    <a:pt x="3302495" y="1494282"/>
                  </a:lnTo>
                  <a:lnTo>
                    <a:pt x="3331464" y="1479804"/>
                  </a:lnTo>
                  <a:close/>
                </a:path>
              </a:pathLst>
            </a:custGeom>
            <a:solidFill>
              <a:srgbClr val="2C3B43"/>
            </a:solidFill>
          </p:spPr>
          <p:txBody>
            <a:bodyPr wrap="square" lIns="0" tIns="0" rIns="0" bIns="0" rtlCol="0"/>
            <a:lstStyle/>
            <a:p>
              <a:endParaRPr/>
            </a:p>
          </p:txBody>
        </p:sp>
        <p:sp>
          <p:nvSpPr>
            <p:cNvPr id="21" name="object 21"/>
            <p:cNvSpPr/>
            <p:nvPr/>
          </p:nvSpPr>
          <p:spPr>
            <a:xfrm>
              <a:off x="4757166" y="2527553"/>
              <a:ext cx="3331210" cy="455295"/>
            </a:xfrm>
            <a:custGeom>
              <a:avLst/>
              <a:gdLst/>
              <a:ahLst/>
              <a:cxnLst/>
              <a:rect l="l" t="t" r="r" b="b"/>
              <a:pathLst>
                <a:path w="3331209" h="455294">
                  <a:moveTo>
                    <a:pt x="0" y="455168"/>
                  </a:moveTo>
                  <a:lnTo>
                    <a:pt x="1665478" y="455168"/>
                  </a:lnTo>
                  <a:lnTo>
                    <a:pt x="1665478" y="0"/>
                  </a:lnTo>
                  <a:lnTo>
                    <a:pt x="3331210" y="0"/>
                  </a:lnTo>
                </a:path>
              </a:pathLst>
            </a:custGeom>
            <a:ln w="28955">
              <a:solidFill>
                <a:srgbClr val="2C3B43"/>
              </a:solidFill>
            </a:ln>
          </p:spPr>
          <p:txBody>
            <a:bodyPr wrap="square" lIns="0" tIns="0" rIns="0" bIns="0" rtlCol="0"/>
            <a:lstStyle/>
            <a:p>
              <a:endParaRPr/>
            </a:p>
          </p:txBody>
        </p:sp>
      </p:grpSp>
      <p:sp>
        <p:nvSpPr>
          <p:cNvPr id="22" name="object 22"/>
          <p:cNvSpPr txBox="1"/>
          <p:nvPr/>
        </p:nvSpPr>
        <p:spPr>
          <a:xfrm>
            <a:off x="9376664" y="4106417"/>
            <a:ext cx="710565" cy="552450"/>
          </a:xfrm>
          <a:prstGeom prst="rect">
            <a:avLst/>
          </a:prstGeom>
        </p:spPr>
        <p:txBody>
          <a:bodyPr vert="horz" wrap="square" lIns="0" tIns="11430" rIns="0" bIns="0" rtlCol="0">
            <a:spAutoFit/>
          </a:bodyPr>
          <a:lstStyle/>
          <a:p>
            <a:pPr marL="18415" marR="5080" indent="-6350">
              <a:lnSpc>
                <a:spcPct val="101800"/>
              </a:lnSpc>
              <a:spcBef>
                <a:spcPts val="90"/>
              </a:spcBef>
            </a:pPr>
            <a:r>
              <a:rPr sz="1700" spc="10" dirty="0">
                <a:latin typeface="Trebuchet MS"/>
                <a:cs typeface="Trebuchet MS"/>
              </a:rPr>
              <a:t>Output  </a:t>
            </a:r>
            <a:r>
              <a:rPr sz="1700" spc="5" dirty="0">
                <a:latin typeface="Trebuchet MS"/>
                <a:cs typeface="Trebuchet MS"/>
              </a:rPr>
              <a:t>Det</a:t>
            </a:r>
            <a:r>
              <a:rPr sz="1700" spc="10" dirty="0">
                <a:latin typeface="Trebuchet MS"/>
                <a:cs typeface="Trebuchet MS"/>
              </a:rPr>
              <a:t>a</a:t>
            </a:r>
            <a:r>
              <a:rPr sz="1700" dirty="0">
                <a:latin typeface="Trebuchet MS"/>
                <a:cs typeface="Trebuchet MS"/>
              </a:rPr>
              <a:t>i</a:t>
            </a:r>
            <a:r>
              <a:rPr sz="1700" spc="-5" dirty="0">
                <a:latin typeface="Trebuchet MS"/>
                <a:cs typeface="Trebuchet MS"/>
              </a:rPr>
              <a:t>l</a:t>
            </a:r>
            <a:r>
              <a:rPr sz="1700" spc="10" dirty="0">
                <a:latin typeface="Trebuchet MS"/>
                <a:cs typeface="Trebuchet MS"/>
              </a:rPr>
              <a:t>s</a:t>
            </a:r>
            <a:endParaRPr sz="1700">
              <a:latin typeface="Trebuchet MS"/>
              <a:cs typeface="Trebuchet MS"/>
            </a:endParaRPr>
          </a:p>
        </p:txBody>
      </p:sp>
      <p:sp>
        <p:nvSpPr>
          <p:cNvPr id="23" name="object 23"/>
          <p:cNvSpPr/>
          <p:nvPr/>
        </p:nvSpPr>
        <p:spPr>
          <a:xfrm>
            <a:off x="10056114" y="2484120"/>
            <a:ext cx="684530" cy="86995"/>
          </a:xfrm>
          <a:custGeom>
            <a:avLst/>
            <a:gdLst/>
            <a:ahLst/>
            <a:cxnLst/>
            <a:rect l="l" t="t" r="r" b="b"/>
            <a:pathLst>
              <a:path w="684529" h="86994">
                <a:moveTo>
                  <a:pt x="597534" y="0"/>
                </a:moveTo>
                <a:lnTo>
                  <a:pt x="597534" y="86867"/>
                </a:lnTo>
                <a:lnTo>
                  <a:pt x="655446" y="57912"/>
                </a:lnTo>
                <a:lnTo>
                  <a:pt x="612012" y="57912"/>
                </a:lnTo>
                <a:lnTo>
                  <a:pt x="612012" y="28955"/>
                </a:lnTo>
                <a:lnTo>
                  <a:pt x="655447" y="28955"/>
                </a:lnTo>
                <a:lnTo>
                  <a:pt x="597534" y="0"/>
                </a:lnTo>
                <a:close/>
              </a:path>
              <a:path w="684529" h="86994">
                <a:moveTo>
                  <a:pt x="597534" y="28955"/>
                </a:moveTo>
                <a:lnTo>
                  <a:pt x="0" y="28955"/>
                </a:lnTo>
                <a:lnTo>
                  <a:pt x="0" y="57912"/>
                </a:lnTo>
                <a:lnTo>
                  <a:pt x="597534" y="57912"/>
                </a:lnTo>
                <a:lnTo>
                  <a:pt x="597534" y="28955"/>
                </a:lnTo>
                <a:close/>
              </a:path>
              <a:path w="684529" h="86994">
                <a:moveTo>
                  <a:pt x="655447" y="28955"/>
                </a:moveTo>
                <a:lnTo>
                  <a:pt x="612012" y="28955"/>
                </a:lnTo>
                <a:lnTo>
                  <a:pt x="612012" y="57912"/>
                </a:lnTo>
                <a:lnTo>
                  <a:pt x="655446" y="57912"/>
                </a:lnTo>
                <a:lnTo>
                  <a:pt x="684402" y="43433"/>
                </a:lnTo>
                <a:lnTo>
                  <a:pt x="655447" y="28955"/>
                </a:lnTo>
                <a:close/>
              </a:path>
            </a:pathLst>
          </a:custGeom>
          <a:solidFill>
            <a:srgbClr val="2C3B43"/>
          </a:solidFill>
        </p:spPr>
        <p:txBody>
          <a:bodyPr wrap="square" lIns="0" tIns="0" rIns="0" bIns="0" rtlCol="0"/>
          <a:lstStyle/>
          <a:p>
            <a:endParaRPr/>
          </a:p>
        </p:txBody>
      </p:sp>
      <p:sp>
        <p:nvSpPr>
          <p:cNvPr id="24" name="object 24"/>
          <p:cNvSpPr txBox="1"/>
          <p:nvPr/>
        </p:nvSpPr>
        <p:spPr>
          <a:xfrm>
            <a:off x="6513576" y="4098416"/>
            <a:ext cx="1967864" cy="602615"/>
          </a:xfrm>
          <a:prstGeom prst="rect">
            <a:avLst/>
          </a:prstGeom>
          <a:solidFill>
            <a:srgbClr val="EDEDED"/>
          </a:solidFill>
          <a:ln w="9144">
            <a:solidFill>
              <a:srgbClr val="585858"/>
            </a:solidFill>
          </a:ln>
        </p:spPr>
        <p:txBody>
          <a:bodyPr vert="horz" wrap="square" lIns="0" tIns="128905" rIns="0" bIns="0" rtlCol="0">
            <a:spAutoFit/>
          </a:bodyPr>
          <a:lstStyle/>
          <a:p>
            <a:pPr marL="335280">
              <a:lnSpc>
                <a:spcPct val="100000"/>
              </a:lnSpc>
              <a:spcBef>
                <a:spcPts val="1015"/>
              </a:spcBef>
            </a:pPr>
            <a:r>
              <a:rPr sz="2100" spc="20" dirty="0">
                <a:latin typeface="Trebuchet MS"/>
                <a:cs typeface="Trebuchet MS"/>
              </a:rPr>
              <a:t>OCR</a:t>
            </a:r>
            <a:r>
              <a:rPr sz="2100" spc="-45" dirty="0">
                <a:latin typeface="Trebuchet MS"/>
                <a:cs typeface="Trebuchet MS"/>
              </a:rPr>
              <a:t> </a:t>
            </a:r>
            <a:r>
              <a:rPr sz="2100" spc="10" dirty="0">
                <a:latin typeface="Trebuchet MS"/>
                <a:cs typeface="Trebuchet MS"/>
              </a:rPr>
              <a:t>Model</a:t>
            </a:r>
            <a:endParaRPr sz="2100">
              <a:latin typeface="Trebuchet MS"/>
              <a:cs typeface="Trebuchet MS"/>
            </a:endParaRPr>
          </a:p>
        </p:txBody>
      </p:sp>
      <p:sp>
        <p:nvSpPr>
          <p:cNvPr id="25" name="object 25"/>
          <p:cNvSpPr txBox="1"/>
          <p:nvPr/>
        </p:nvSpPr>
        <p:spPr>
          <a:xfrm>
            <a:off x="10855197" y="2313889"/>
            <a:ext cx="1130300" cy="553085"/>
          </a:xfrm>
          <a:prstGeom prst="rect">
            <a:avLst/>
          </a:prstGeom>
        </p:spPr>
        <p:txBody>
          <a:bodyPr vert="horz" wrap="square" lIns="0" tIns="16510" rIns="0" bIns="0" rtlCol="0">
            <a:spAutoFit/>
          </a:bodyPr>
          <a:lstStyle/>
          <a:p>
            <a:pPr algn="ctr">
              <a:lnSpc>
                <a:spcPct val="100000"/>
              </a:lnSpc>
              <a:spcBef>
                <a:spcPts val="130"/>
              </a:spcBef>
            </a:pPr>
            <a:r>
              <a:rPr sz="1700" spc="10" dirty="0">
                <a:latin typeface="Trebuchet MS"/>
                <a:cs typeface="Trebuchet MS"/>
              </a:rPr>
              <a:t>Confidence</a:t>
            </a:r>
            <a:endParaRPr sz="1700">
              <a:latin typeface="Trebuchet MS"/>
              <a:cs typeface="Trebuchet MS"/>
            </a:endParaRPr>
          </a:p>
          <a:p>
            <a:pPr algn="ctr">
              <a:lnSpc>
                <a:spcPct val="100000"/>
              </a:lnSpc>
              <a:spcBef>
                <a:spcPts val="35"/>
              </a:spcBef>
            </a:pPr>
            <a:r>
              <a:rPr sz="1700" spc="10" dirty="0">
                <a:latin typeface="Trebuchet MS"/>
                <a:cs typeface="Trebuchet MS"/>
              </a:rPr>
              <a:t>Score</a:t>
            </a:r>
            <a:endParaRPr sz="1700">
              <a:latin typeface="Trebuchet MS"/>
              <a:cs typeface="Trebuchet MS"/>
            </a:endParaRPr>
          </a:p>
        </p:txBody>
      </p:sp>
      <p:grpSp>
        <p:nvGrpSpPr>
          <p:cNvPr id="26" name="object 26"/>
          <p:cNvGrpSpPr/>
          <p:nvPr/>
        </p:nvGrpSpPr>
        <p:grpSpPr>
          <a:xfrm>
            <a:off x="4742688" y="3537203"/>
            <a:ext cx="1786889" cy="1734820"/>
            <a:chOff x="4742688" y="3537203"/>
            <a:chExt cx="1786889" cy="1734820"/>
          </a:xfrm>
        </p:grpSpPr>
        <p:sp>
          <p:nvSpPr>
            <p:cNvPr id="27" name="object 27"/>
            <p:cNvSpPr/>
            <p:nvPr/>
          </p:nvSpPr>
          <p:spPr>
            <a:xfrm>
              <a:off x="4757166" y="4394453"/>
              <a:ext cx="1757680" cy="862965"/>
            </a:xfrm>
            <a:custGeom>
              <a:avLst/>
              <a:gdLst/>
              <a:ahLst/>
              <a:cxnLst/>
              <a:rect l="l" t="t" r="r" b="b"/>
              <a:pathLst>
                <a:path w="1757679" h="862964">
                  <a:moveTo>
                    <a:pt x="0" y="862838"/>
                  </a:moveTo>
                  <a:lnTo>
                    <a:pt x="878713" y="862838"/>
                  </a:lnTo>
                  <a:lnTo>
                    <a:pt x="878713" y="0"/>
                  </a:lnTo>
                  <a:lnTo>
                    <a:pt x="1757553" y="0"/>
                  </a:lnTo>
                </a:path>
                <a:path w="1757679" h="862964">
                  <a:moveTo>
                    <a:pt x="0" y="294386"/>
                  </a:moveTo>
                  <a:lnTo>
                    <a:pt x="878713" y="294386"/>
                  </a:lnTo>
                  <a:lnTo>
                    <a:pt x="878713" y="0"/>
                  </a:lnTo>
                  <a:lnTo>
                    <a:pt x="1757553" y="0"/>
                  </a:lnTo>
                </a:path>
              </a:pathLst>
            </a:custGeom>
            <a:ln w="28956">
              <a:solidFill>
                <a:srgbClr val="2C3B43"/>
              </a:solidFill>
            </a:ln>
          </p:spPr>
          <p:txBody>
            <a:bodyPr wrap="square" lIns="0" tIns="0" rIns="0" bIns="0" rtlCol="0"/>
            <a:lstStyle/>
            <a:p>
              <a:endParaRPr/>
            </a:p>
          </p:txBody>
        </p:sp>
        <p:sp>
          <p:nvSpPr>
            <p:cNvPr id="28" name="object 28"/>
            <p:cNvSpPr/>
            <p:nvPr/>
          </p:nvSpPr>
          <p:spPr>
            <a:xfrm>
              <a:off x="4757166" y="3537203"/>
              <a:ext cx="1757680" cy="901065"/>
            </a:xfrm>
            <a:custGeom>
              <a:avLst/>
              <a:gdLst/>
              <a:ahLst/>
              <a:cxnLst/>
              <a:rect l="l" t="t" r="r" b="b"/>
              <a:pathLst>
                <a:path w="1757679" h="901064">
                  <a:moveTo>
                    <a:pt x="1670685" y="814197"/>
                  </a:moveTo>
                  <a:lnTo>
                    <a:pt x="1670685" y="901065"/>
                  </a:lnTo>
                  <a:lnTo>
                    <a:pt x="1728597" y="872109"/>
                  </a:lnTo>
                  <a:lnTo>
                    <a:pt x="1685163" y="872109"/>
                  </a:lnTo>
                  <a:lnTo>
                    <a:pt x="1685163" y="843153"/>
                  </a:lnTo>
                  <a:lnTo>
                    <a:pt x="1728597" y="843153"/>
                  </a:lnTo>
                  <a:lnTo>
                    <a:pt x="1670685" y="814197"/>
                  </a:lnTo>
                  <a:close/>
                </a:path>
                <a:path w="1757679" h="901064">
                  <a:moveTo>
                    <a:pt x="864235" y="14478"/>
                  </a:moveTo>
                  <a:lnTo>
                    <a:pt x="864235" y="865632"/>
                  </a:lnTo>
                  <a:lnTo>
                    <a:pt x="870712" y="872109"/>
                  </a:lnTo>
                  <a:lnTo>
                    <a:pt x="1670685" y="872109"/>
                  </a:lnTo>
                  <a:lnTo>
                    <a:pt x="1670685" y="857631"/>
                  </a:lnTo>
                  <a:lnTo>
                    <a:pt x="893191" y="857631"/>
                  </a:lnTo>
                  <a:lnTo>
                    <a:pt x="878713" y="843153"/>
                  </a:lnTo>
                  <a:lnTo>
                    <a:pt x="893191" y="843153"/>
                  </a:lnTo>
                  <a:lnTo>
                    <a:pt x="893191" y="28956"/>
                  </a:lnTo>
                  <a:lnTo>
                    <a:pt x="878713" y="28956"/>
                  </a:lnTo>
                  <a:lnTo>
                    <a:pt x="864235" y="14478"/>
                  </a:lnTo>
                  <a:close/>
                </a:path>
                <a:path w="1757679" h="901064">
                  <a:moveTo>
                    <a:pt x="1728597" y="843153"/>
                  </a:moveTo>
                  <a:lnTo>
                    <a:pt x="1685163" y="843153"/>
                  </a:lnTo>
                  <a:lnTo>
                    <a:pt x="1685163" y="872109"/>
                  </a:lnTo>
                  <a:lnTo>
                    <a:pt x="1728597" y="872109"/>
                  </a:lnTo>
                  <a:lnTo>
                    <a:pt x="1757553" y="857631"/>
                  </a:lnTo>
                  <a:lnTo>
                    <a:pt x="1728597" y="843153"/>
                  </a:lnTo>
                  <a:close/>
                </a:path>
                <a:path w="1757679" h="901064">
                  <a:moveTo>
                    <a:pt x="893191" y="843153"/>
                  </a:moveTo>
                  <a:lnTo>
                    <a:pt x="878713" y="843153"/>
                  </a:lnTo>
                  <a:lnTo>
                    <a:pt x="893191" y="857631"/>
                  </a:lnTo>
                  <a:lnTo>
                    <a:pt x="893191" y="843153"/>
                  </a:lnTo>
                  <a:close/>
                </a:path>
                <a:path w="1757679" h="901064">
                  <a:moveTo>
                    <a:pt x="1670685" y="843153"/>
                  </a:moveTo>
                  <a:lnTo>
                    <a:pt x="893191" y="843153"/>
                  </a:lnTo>
                  <a:lnTo>
                    <a:pt x="893191" y="857631"/>
                  </a:lnTo>
                  <a:lnTo>
                    <a:pt x="1670685" y="857631"/>
                  </a:lnTo>
                  <a:lnTo>
                    <a:pt x="1670685" y="843153"/>
                  </a:lnTo>
                  <a:close/>
                </a:path>
                <a:path w="1757679" h="901064">
                  <a:moveTo>
                    <a:pt x="886713" y="0"/>
                  </a:moveTo>
                  <a:lnTo>
                    <a:pt x="0" y="0"/>
                  </a:lnTo>
                  <a:lnTo>
                    <a:pt x="0" y="28956"/>
                  </a:lnTo>
                  <a:lnTo>
                    <a:pt x="864235" y="28956"/>
                  </a:lnTo>
                  <a:lnTo>
                    <a:pt x="864235" y="14478"/>
                  </a:lnTo>
                  <a:lnTo>
                    <a:pt x="893191" y="14478"/>
                  </a:lnTo>
                  <a:lnTo>
                    <a:pt x="893191" y="6476"/>
                  </a:lnTo>
                  <a:lnTo>
                    <a:pt x="886713" y="0"/>
                  </a:lnTo>
                  <a:close/>
                </a:path>
                <a:path w="1757679" h="901064">
                  <a:moveTo>
                    <a:pt x="893191" y="14478"/>
                  </a:moveTo>
                  <a:lnTo>
                    <a:pt x="864235" y="14478"/>
                  </a:lnTo>
                  <a:lnTo>
                    <a:pt x="878713" y="28956"/>
                  </a:lnTo>
                  <a:lnTo>
                    <a:pt x="893191" y="28956"/>
                  </a:lnTo>
                  <a:lnTo>
                    <a:pt x="893191" y="14478"/>
                  </a:lnTo>
                  <a:close/>
                </a:path>
              </a:pathLst>
            </a:custGeom>
            <a:solidFill>
              <a:srgbClr val="2C3B43"/>
            </a:solidFill>
          </p:spPr>
          <p:txBody>
            <a:bodyPr wrap="square" lIns="0" tIns="0" rIns="0" bIns="0" rtlCol="0"/>
            <a:lstStyle/>
            <a:p>
              <a:endParaRPr/>
            </a:p>
          </p:txBody>
        </p:sp>
        <p:sp>
          <p:nvSpPr>
            <p:cNvPr id="29" name="object 29"/>
            <p:cNvSpPr/>
            <p:nvPr/>
          </p:nvSpPr>
          <p:spPr>
            <a:xfrm>
              <a:off x="4757166" y="4120133"/>
              <a:ext cx="1757680" cy="274955"/>
            </a:xfrm>
            <a:custGeom>
              <a:avLst/>
              <a:gdLst/>
              <a:ahLst/>
              <a:cxnLst/>
              <a:rect l="l" t="t" r="r" b="b"/>
              <a:pathLst>
                <a:path w="1757679" h="274954">
                  <a:moveTo>
                    <a:pt x="0" y="0"/>
                  </a:moveTo>
                  <a:lnTo>
                    <a:pt x="878713" y="0"/>
                  </a:lnTo>
                  <a:lnTo>
                    <a:pt x="878713" y="274447"/>
                  </a:lnTo>
                  <a:lnTo>
                    <a:pt x="1757553" y="274447"/>
                  </a:lnTo>
                </a:path>
              </a:pathLst>
            </a:custGeom>
            <a:ln w="28956">
              <a:solidFill>
                <a:srgbClr val="2C3B43"/>
              </a:solidFill>
            </a:ln>
          </p:spPr>
          <p:txBody>
            <a:bodyPr wrap="square" lIns="0" tIns="0" rIns="0" bIns="0" rtlCol="0"/>
            <a:lstStyle/>
            <a:p>
              <a:endParaRPr/>
            </a:p>
          </p:txBody>
        </p:sp>
      </p:grpSp>
      <p:sp>
        <p:nvSpPr>
          <p:cNvPr id="30" name="object 30"/>
          <p:cNvSpPr/>
          <p:nvPr/>
        </p:nvSpPr>
        <p:spPr>
          <a:xfrm>
            <a:off x="8481821" y="4351020"/>
            <a:ext cx="603885" cy="86995"/>
          </a:xfrm>
          <a:custGeom>
            <a:avLst/>
            <a:gdLst/>
            <a:ahLst/>
            <a:cxnLst/>
            <a:rect l="l" t="t" r="r" b="b"/>
            <a:pathLst>
              <a:path w="603884" h="86995">
                <a:moveTo>
                  <a:pt x="516762" y="0"/>
                </a:moveTo>
                <a:lnTo>
                  <a:pt x="516762" y="86867"/>
                </a:lnTo>
                <a:lnTo>
                  <a:pt x="574675" y="57911"/>
                </a:lnTo>
                <a:lnTo>
                  <a:pt x="531241" y="57911"/>
                </a:lnTo>
                <a:lnTo>
                  <a:pt x="531241" y="28955"/>
                </a:lnTo>
                <a:lnTo>
                  <a:pt x="574674" y="28955"/>
                </a:lnTo>
                <a:lnTo>
                  <a:pt x="516762" y="0"/>
                </a:lnTo>
                <a:close/>
              </a:path>
              <a:path w="603884" h="86995">
                <a:moveTo>
                  <a:pt x="516762" y="28955"/>
                </a:moveTo>
                <a:lnTo>
                  <a:pt x="0" y="28955"/>
                </a:lnTo>
                <a:lnTo>
                  <a:pt x="0" y="57911"/>
                </a:lnTo>
                <a:lnTo>
                  <a:pt x="516762" y="57911"/>
                </a:lnTo>
                <a:lnTo>
                  <a:pt x="516762" y="28955"/>
                </a:lnTo>
                <a:close/>
              </a:path>
              <a:path w="603884" h="86995">
                <a:moveTo>
                  <a:pt x="574674" y="28955"/>
                </a:moveTo>
                <a:lnTo>
                  <a:pt x="531241" y="28955"/>
                </a:lnTo>
                <a:lnTo>
                  <a:pt x="531241" y="57911"/>
                </a:lnTo>
                <a:lnTo>
                  <a:pt x="574675" y="57911"/>
                </a:lnTo>
                <a:lnTo>
                  <a:pt x="603630" y="43433"/>
                </a:lnTo>
                <a:lnTo>
                  <a:pt x="574674" y="28955"/>
                </a:lnTo>
                <a:close/>
              </a:path>
            </a:pathLst>
          </a:custGeom>
          <a:solidFill>
            <a:srgbClr val="2C3B43"/>
          </a:solidFill>
        </p:spPr>
        <p:txBody>
          <a:bodyPr wrap="square" lIns="0" tIns="0" rIns="0" bIns="0" rtlCol="0"/>
          <a:lstStyle/>
          <a:p>
            <a:endParaRPr/>
          </a:p>
        </p:txBody>
      </p:sp>
      <p:sp>
        <p:nvSpPr>
          <p:cNvPr id="31" name="object 31"/>
          <p:cNvSpPr txBox="1"/>
          <p:nvPr/>
        </p:nvSpPr>
        <p:spPr>
          <a:xfrm>
            <a:off x="640287" y="3598164"/>
            <a:ext cx="1894251" cy="635635"/>
          </a:xfrm>
          <a:prstGeom prst="rect">
            <a:avLst/>
          </a:prstGeom>
          <a:solidFill>
            <a:srgbClr val="EDEDED"/>
          </a:solidFill>
          <a:ln w="9144">
            <a:solidFill>
              <a:srgbClr val="585858"/>
            </a:solidFill>
          </a:ln>
        </p:spPr>
        <p:txBody>
          <a:bodyPr vert="horz" wrap="square" lIns="0" tIns="0" rIns="0" bIns="0" rtlCol="0">
            <a:spAutoFit/>
          </a:bodyPr>
          <a:lstStyle/>
          <a:p>
            <a:pPr algn="ctr">
              <a:lnSpc>
                <a:spcPts val="2435"/>
              </a:lnSpc>
            </a:pPr>
            <a:r>
              <a:rPr sz="2100" spc="15" dirty="0">
                <a:latin typeface="Trebuchet MS"/>
                <a:cs typeface="Trebuchet MS"/>
              </a:rPr>
              <a:t>Segmentation</a:t>
            </a:r>
            <a:endParaRPr sz="2100" dirty="0">
              <a:latin typeface="Trebuchet MS"/>
              <a:cs typeface="Trebuchet MS"/>
            </a:endParaRPr>
          </a:p>
          <a:p>
            <a:pPr algn="ctr">
              <a:lnSpc>
                <a:spcPts val="2520"/>
              </a:lnSpc>
              <a:spcBef>
                <a:spcPts val="50"/>
              </a:spcBef>
            </a:pPr>
            <a:r>
              <a:rPr sz="2100" spc="10" dirty="0">
                <a:latin typeface="Trebuchet MS"/>
                <a:cs typeface="Trebuchet MS"/>
              </a:rPr>
              <a:t>Model</a:t>
            </a:r>
            <a:endParaRPr sz="2100" dirty="0">
              <a:latin typeface="Trebuchet MS"/>
              <a:cs typeface="Trebuchet MS"/>
            </a:endParaRPr>
          </a:p>
        </p:txBody>
      </p:sp>
      <p:sp>
        <p:nvSpPr>
          <p:cNvPr id="32" name="object 32"/>
          <p:cNvSpPr/>
          <p:nvPr/>
        </p:nvSpPr>
        <p:spPr>
          <a:xfrm>
            <a:off x="2535173" y="3874008"/>
            <a:ext cx="500380" cy="86995"/>
          </a:xfrm>
          <a:custGeom>
            <a:avLst/>
            <a:gdLst/>
            <a:ahLst/>
            <a:cxnLst/>
            <a:rect l="l" t="t" r="r" b="b"/>
            <a:pathLst>
              <a:path w="500380" h="86995">
                <a:moveTo>
                  <a:pt x="413512" y="0"/>
                </a:moveTo>
                <a:lnTo>
                  <a:pt x="413512" y="86868"/>
                </a:lnTo>
                <a:lnTo>
                  <a:pt x="471424" y="57912"/>
                </a:lnTo>
                <a:lnTo>
                  <a:pt x="427989" y="57912"/>
                </a:lnTo>
                <a:lnTo>
                  <a:pt x="427989" y="28956"/>
                </a:lnTo>
                <a:lnTo>
                  <a:pt x="471423" y="28956"/>
                </a:lnTo>
                <a:lnTo>
                  <a:pt x="413512" y="0"/>
                </a:lnTo>
                <a:close/>
              </a:path>
              <a:path w="500380" h="86995">
                <a:moveTo>
                  <a:pt x="413512" y="28956"/>
                </a:moveTo>
                <a:lnTo>
                  <a:pt x="0" y="28956"/>
                </a:lnTo>
                <a:lnTo>
                  <a:pt x="0" y="57912"/>
                </a:lnTo>
                <a:lnTo>
                  <a:pt x="413512" y="57912"/>
                </a:lnTo>
                <a:lnTo>
                  <a:pt x="413512" y="28956"/>
                </a:lnTo>
                <a:close/>
              </a:path>
              <a:path w="500380" h="86995">
                <a:moveTo>
                  <a:pt x="471423" y="28956"/>
                </a:moveTo>
                <a:lnTo>
                  <a:pt x="427989" y="28956"/>
                </a:lnTo>
                <a:lnTo>
                  <a:pt x="427989" y="57912"/>
                </a:lnTo>
                <a:lnTo>
                  <a:pt x="471424" y="57912"/>
                </a:lnTo>
                <a:lnTo>
                  <a:pt x="500380" y="43434"/>
                </a:lnTo>
                <a:lnTo>
                  <a:pt x="471423" y="28956"/>
                </a:lnTo>
                <a:close/>
              </a:path>
            </a:pathLst>
          </a:custGeom>
          <a:solidFill>
            <a:srgbClr val="2C3B43"/>
          </a:solidFill>
        </p:spPr>
        <p:txBody>
          <a:bodyPr wrap="square" lIns="0" tIns="0" rIns="0" bIns="0" rtlCol="0"/>
          <a:lstStyle/>
          <a:p>
            <a:endParaRPr/>
          </a:p>
        </p:txBody>
      </p:sp>
      <p:sp>
        <p:nvSpPr>
          <p:cNvPr id="33" name="object 33"/>
          <p:cNvSpPr txBox="1"/>
          <p:nvPr/>
        </p:nvSpPr>
        <p:spPr>
          <a:xfrm>
            <a:off x="5204205" y="3031997"/>
            <a:ext cx="2218055" cy="288925"/>
          </a:xfrm>
          <a:prstGeom prst="rect">
            <a:avLst/>
          </a:prstGeom>
        </p:spPr>
        <p:txBody>
          <a:bodyPr vert="horz" wrap="square" lIns="0" tIns="15875" rIns="0" bIns="0" rtlCol="0">
            <a:spAutoFit/>
          </a:bodyPr>
          <a:lstStyle/>
          <a:p>
            <a:pPr marL="12700">
              <a:lnSpc>
                <a:spcPct val="100000"/>
              </a:lnSpc>
              <a:spcBef>
                <a:spcPts val="125"/>
              </a:spcBef>
            </a:pPr>
            <a:r>
              <a:rPr sz="1700" spc="10" dirty="0">
                <a:latin typeface="Trebuchet MS"/>
                <a:cs typeface="Trebuchet MS"/>
              </a:rPr>
              <a:t>Questioned</a:t>
            </a:r>
            <a:r>
              <a:rPr sz="1700" dirty="0">
                <a:latin typeface="Trebuchet MS"/>
                <a:cs typeface="Trebuchet MS"/>
              </a:rPr>
              <a:t> </a:t>
            </a:r>
            <a:r>
              <a:rPr sz="1700" spc="10" dirty="0">
                <a:latin typeface="Trebuchet MS"/>
                <a:cs typeface="Trebuchet MS"/>
              </a:rPr>
              <a:t>Signatures</a:t>
            </a:r>
            <a:endParaRPr sz="1700">
              <a:latin typeface="Trebuchet MS"/>
              <a:cs typeface="Trebuchet MS"/>
            </a:endParaRPr>
          </a:p>
        </p:txBody>
      </p:sp>
      <p:sp>
        <p:nvSpPr>
          <p:cNvPr id="34" name="object 34"/>
          <p:cNvSpPr txBox="1"/>
          <p:nvPr/>
        </p:nvSpPr>
        <p:spPr>
          <a:xfrm>
            <a:off x="7515225" y="1250441"/>
            <a:ext cx="1040765" cy="552450"/>
          </a:xfrm>
          <a:prstGeom prst="rect">
            <a:avLst/>
          </a:prstGeom>
        </p:spPr>
        <p:txBody>
          <a:bodyPr vert="horz" wrap="square" lIns="0" tIns="11430" rIns="0" bIns="0" rtlCol="0">
            <a:spAutoFit/>
          </a:bodyPr>
          <a:lstStyle/>
          <a:p>
            <a:pPr marL="12700" marR="5080" indent="8890">
              <a:lnSpc>
                <a:spcPct val="101800"/>
              </a:lnSpc>
              <a:spcBef>
                <a:spcPts val="90"/>
              </a:spcBef>
            </a:pPr>
            <a:r>
              <a:rPr sz="1700" spc="-55" dirty="0">
                <a:latin typeface="Trebuchet MS"/>
                <a:cs typeface="Trebuchet MS"/>
              </a:rPr>
              <a:t>R</a:t>
            </a:r>
            <a:r>
              <a:rPr sz="1700" spc="10" dirty="0">
                <a:latin typeface="Trebuchet MS"/>
                <a:cs typeface="Trebuchet MS"/>
              </a:rPr>
              <a:t>efer</a:t>
            </a:r>
            <a:r>
              <a:rPr sz="1700" spc="20" dirty="0">
                <a:latin typeface="Trebuchet MS"/>
                <a:cs typeface="Trebuchet MS"/>
              </a:rPr>
              <a:t>e</a:t>
            </a:r>
            <a:r>
              <a:rPr sz="1700" spc="5" dirty="0">
                <a:latin typeface="Trebuchet MS"/>
                <a:cs typeface="Trebuchet MS"/>
              </a:rPr>
              <a:t>nce  </a:t>
            </a:r>
            <a:r>
              <a:rPr sz="1700" spc="10" dirty="0">
                <a:latin typeface="Trebuchet MS"/>
                <a:cs typeface="Trebuchet MS"/>
              </a:rPr>
              <a:t>Si</a:t>
            </a:r>
            <a:r>
              <a:rPr sz="1700" dirty="0">
                <a:latin typeface="Trebuchet MS"/>
                <a:cs typeface="Trebuchet MS"/>
              </a:rPr>
              <a:t>g</a:t>
            </a:r>
            <a:r>
              <a:rPr sz="1700" spc="10" dirty="0">
                <a:latin typeface="Trebuchet MS"/>
                <a:cs typeface="Trebuchet MS"/>
              </a:rPr>
              <a:t>n</a:t>
            </a:r>
            <a:r>
              <a:rPr sz="1700" spc="15" dirty="0">
                <a:latin typeface="Trebuchet MS"/>
                <a:cs typeface="Trebuchet MS"/>
              </a:rPr>
              <a:t>a</a:t>
            </a:r>
            <a:r>
              <a:rPr sz="1700" spc="5" dirty="0">
                <a:latin typeface="Trebuchet MS"/>
                <a:cs typeface="Trebuchet MS"/>
              </a:rPr>
              <a:t>tur</a:t>
            </a:r>
            <a:r>
              <a:rPr sz="1700" spc="20" dirty="0">
                <a:latin typeface="Trebuchet MS"/>
                <a:cs typeface="Trebuchet MS"/>
              </a:rPr>
              <a:t>e</a:t>
            </a:r>
            <a:r>
              <a:rPr sz="1700" spc="10" dirty="0">
                <a:latin typeface="Trebuchet MS"/>
                <a:cs typeface="Trebuchet MS"/>
              </a:rPr>
              <a:t>s</a:t>
            </a:r>
            <a:endParaRPr sz="170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6942" y="474311"/>
            <a:ext cx="8330058" cy="689932"/>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PRE-PROCESSING</a:t>
            </a:r>
            <a:r>
              <a:rPr b="0" spc="-10" dirty="0">
                <a:latin typeface="Trebuchet MS"/>
                <a:cs typeface="Trebuchet MS"/>
              </a:rPr>
              <a:t> </a:t>
            </a:r>
            <a:r>
              <a:rPr b="0" spc="-70" dirty="0">
                <a:latin typeface="Trebuchet MS"/>
                <a:cs typeface="Trebuchet MS"/>
              </a:rPr>
              <a:t>INVOLVED</a:t>
            </a:r>
          </a:p>
        </p:txBody>
      </p:sp>
      <p:sp>
        <p:nvSpPr>
          <p:cNvPr id="3" name="object 3"/>
          <p:cNvSpPr txBox="1"/>
          <p:nvPr/>
        </p:nvSpPr>
        <p:spPr>
          <a:xfrm>
            <a:off x="243840" y="1847450"/>
            <a:ext cx="144780" cy="260985"/>
          </a:xfrm>
          <a:prstGeom prst="rect">
            <a:avLst/>
          </a:prstGeom>
        </p:spPr>
        <p:txBody>
          <a:bodyPr vert="horz" wrap="square" lIns="0" tIns="0" rIns="0" bIns="0" rtlCol="0">
            <a:spAutoFit/>
          </a:bodyPr>
          <a:lstStyle/>
          <a:p>
            <a:pPr>
              <a:lnSpc>
                <a:spcPts val="2030"/>
              </a:lnSpc>
            </a:pPr>
            <a:r>
              <a:rPr sz="1800" spc="-420" dirty="0">
                <a:solidFill>
                  <a:srgbClr val="90C225"/>
                </a:solidFill>
                <a:latin typeface="Segoe UI Symbol"/>
                <a:cs typeface="Segoe UI Symbol"/>
              </a:rPr>
              <a:t>⮮</a:t>
            </a:r>
            <a:endParaRPr sz="1800">
              <a:latin typeface="Segoe UI Symbol"/>
              <a:cs typeface="Segoe UI Symbol"/>
            </a:endParaRPr>
          </a:p>
        </p:txBody>
      </p:sp>
      <p:grpSp>
        <p:nvGrpSpPr>
          <p:cNvPr id="5" name="object 5"/>
          <p:cNvGrpSpPr/>
          <p:nvPr/>
        </p:nvGrpSpPr>
        <p:grpSpPr>
          <a:xfrm>
            <a:off x="3662933" y="3128009"/>
            <a:ext cx="883661" cy="266375"/>
            <a:chOff x="3662933" y="3128009"/>
            <a:chExt cx="883661" cy="266375"/>
          </a:xfrm>
        </p:grpSpPr>
        <p:sp>
          <p:nvSpPr>
            <p:cNvPr id="6" name="object 6"/>
            <p:cNvSpPr/>
            <p:nvPr/>
          </p:nvSpPr>
          <p:spPr>
            <a:xfrm>
              <a:off x="4200519" y="3137844"/>
              <a:ext cx="346075" cy="256540"/>
            </a:xfrm>
            <a:custGeom>
              <a:avLst/>
              <a:gdLst/>
              <a:ahLst/>
              <a:cxnLst/>
              <a:rect l="l" t="t" r="r" b="b"/>
              <a:pathLst>
                <a:path w="346075" h="256539">
                  <a:moveTo>
                    <a:pt x="217931" y="0"/>
                  </a:moveTo>
                  <a:lnTo>
                    <a:pt x="217931" y="64007"/>
                  </a:lnTo>
                  <a:lnTo>
                    <a:pt x="0" y="64007"/>
                  </a:lnTo>
                  <a:lnTo>
                    <a:pt x="0" y="192024"/>
                  </a:lnTo>
                  <a:lnTo>
                    <a:pt x="217931" y="192024"/>
                  </a:lnTo>
                  <a:lnTo>
                    <a:pt x="217931" y="256031"/>
                  </a:lnTo>
                  <a:lnTo>
                    <a:pt x="345948" y="128015"/>
                  </a:lnTo>
                  <a:lnTo>
                    <a:pt x="217931" y="0"/>
                  </a:lnTo>
                  <a:close/>
                </a:path>
              </a:pathLst>
            </a:custGeom>
            <a:solidFill>
              <a:srgbClr val="90C225"/>
            </a:solidFill>
          </p:spPr>
          <p:txBody>
            <a:bodyPr wrap="square" lIns="0" tIns="0" rIns="0" bIns="0" rtlCol="0"/>
            <a:lstStyle/>
            <a:p>
              <a:endParaRPr/>
            </a:p>
          </p:txBody>
        </p:sp>
        <p:sp>
          <p:nvSpPr>
            <p:cNvPr id="7" name="object 7"/>
            <p:cNvSpPr/>
            <p:nvPr/>
          </p:nvSpPr>
          <p:spPr>
            <a:xfrm>
              <a:off x="3662933" y="3128009"/>
              <a:ext cx="346075" cy="256540"/>
            </a:xfrm>
            <a:custGeom>
              <a:avLst/>
              <a:gdLst/>
              <a:ahLst/>
              <a:cxnLst/>
              <a:rect l="l" t="t" r="r" b="b"/>
              <a:pathLst>
                <a:path w="346075" h="256539">
                  <a:moveTo>
                    <a:pt x="0" y="64007"/>
                  </a:moveTo>
                  <a:lnTo>
                    <a:pt x="217931" y="64007"/>
                  </a:lnTo>
                  <a:lnTo>
                    <a:pt x="217931" y="0"/>
                  </a:lnTo>
                  <a:lnTo>
                    <a:pt x="345948" y="128015"/>
                  </a:lnTo>
                  <a:lnTo>
                    <a:pt x="217931" y="256031"/>
                  </a:lnTo>
                  <a:lnTo>
                    <a:pt x="217931" y="192024"/>
                  </a:lnTo>
                  <a:lnTo>
                    <a:pt x="0" y="192024"/>
                  </a:lnTo>
                  <a:lnTo>
                    <a:pt x="0" y="64007"/>
                  </a:lnTo>
                  <a:close/>
                </a:path>
              </a:pathLst>
            </a:custGeom>
            <a:ln w="25908">
              <a:solidFill>
                <a:srgbClr val="FFFFFF"/>
              </a:solidFill>
            </a:ln>
          </p:spPr>
          <p:txBody>
            <a:bodyPr wrap="square" lIns="0" tIns="0" rIns="0" bIns="0" rtlCol="0"/>
            <a:lstStyle/>
            <a:p>
              <a:endParaRPr dirty="0"/>
            </a:p>
          </p:txBody>
        </p:sp>
      </p:grpSp>
      <p:sp>
        <p:nvSpPr>
          <p:cNvPr id="8" name="object 8"/>
          <p:cNvSpPr txBox="1"/>
          <p:nvPr/>
        </p:nvSpPr>
        <p:spPr>
          <a:xfrm>
            <a:off x="791667" y="5317312"/>
            <a:ext cx="155384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Scanned</a:t>
            </a:r>
            <a:r>
              <a:rPr sz="1800" spc="-55" dirty="0">
                <a:latin typeface="Trebuchet MS"/>
                <a:cs typeface="Trebuchet MS"/>
              </a:rPr>
              <a:t> </a:t>
            </a:r>
            <a:r>
              <a:rPr sz="1800" spc="-5" dirty="0">
                <a:latin typeface="Trebuchet MS"/>
                <a:cs typeface="Trebuchet MS"/>
              </a:rPr>
              <a:t>Image</a:t>
            </a:r>
            <a:endParaRPr sz="1800">
              <a:latin typeface="Trebuchet MS"/>
              <a:cs typeface="Trebuchet MS"/>
            </a:endParaRPr>
          </a:p>
        </p:txBody>
      </p:sp>
      <p:sp>
        <p:nvSpPr>
          <p:cNvPr id="10" name="object 10"/>
          <p:cNvSpPr txBox="1"/>
          <p:nvPr/>
        </p:nvSpPr>
        <p:spPr>
          <a:xfrm>
            <a:off x="4441571" y="2108436"/>
            <a:ext cx="2497074" cy="843821"/>
          </a:xfrm>
          <a:prstGeom prst="rect">
            <a:avLst/>
          </a:prstGeom>
        </p:spPr>
        <p:txBody>
          <a:bodyPr vert="horz" wrap="square" lIns="0" tIns="12700" rIns="0" bIns="0" rtlCol="0">
            <a:spAutoFit/>
          </a:bodyPr>
          <a:lstStyle/>
          <a:p>
            <a:pPr algn="ctr">
              <a:lnSpc>
                <a:spcPct val="100000"/>
              </a:lnSpc>
              <a:spcBef>
                <a:spcPts val="100"/>
              </a:spcBef>
            </a:pPr>
            <a:r>
              <a:rPr sz="1800" spc="-5" dirty="0">
                <a:latin typeface="Trebuchet MS"/>
                <a:cs typeface="Trebuchet MS"/>
              </a:rPr>
              <a:t>Canny</a:t>
            </a:r>
            <a:r>
              <a:rPr sz="1800" spc="-40" dirty="0">
                <a:latin typeface="Trebuchet MS"/>
                <a:cs typeface="Trebuchet MS"/>
              </a:rPr>
              <a:t> </a:t>
            </a:r>
            <a:r>
              <a:rPr sz="1800" spc="-5" dirty="0">
                <a:latin typeface="Trebuchet MS"/>
                <a:cs typeface="Trebuchet MS"/>
              </a:rPr>
              <a:t>Edge</a:t>
            </a:r>
            <a:r>
              <a:rPr sz="1800" spc="-35" dirty="0">
                <a:latin typeface="Trebuchet MS"/>
                <a:cs typeface="Trebuchet MS"/>
              </a:rPr>
              <a:t> </a:t>
            </a:r>
            <a:r>
              <a:rPr sz="1800" spc="-5" dirty="0">
                <a:latin typeface="Trebuchet MS"/>
                <a:cs typeface="Trebuchet MS"/>
              </a:rPr>
              <a:t>Detection</a:t>
            </a:r>
            <a:endParaRPr sz="1800" dirty="0">
              <a:latin typeface="Trebuchet MS"/>
              <a:cs typeface="Trebuchet MS"/>
            </a:endParaRPr>
          </a:p>
          <a:p>
            <a:pPr marL="734695" marR="728345" indent="-635" algn="ctr">
              <a:lnSpc>
                <a:spcPct val="100000"/>
              </a:lnSpc>
              <a:spcBef>
                <a:spcPts val="5"/>
              </a:spcBef>
            </a:pPr>
            <a:r>
              <a:rPr sz="1800" dirty="0">
                <a:latin typeface="Trebuchet MS"/>
                <a:cs typeface="Trebuchet MS"/>
              </a:rPr>
              <a:t>&amp; </a:t>
            </a:r>
            <a:r>
              <a:rPr sz="1800" spc="5" dirty="0">
                <a:latin typeface="Trebuchet MS"/>
                <a:cs typeface="Trebuchet MS"/>
              </a:rPr>
              <a:t> </a:t>
            </a:r>
            <a:r>
              <a:rPr sz="1800" spc="-5" dirty="0">
                <a:latin typeface="Trebuchet MS"/>
                <a:cs typeface="Trebuchet MS"/>
              </a:rPr>
              <a:t>Dilation</a:t>
            </a:r>
            <a:endParaRPr sz="1800" dirty="0">
              <a:latin typeface="Trebuchet MS"/>
              <a:cs typeface="Trebuchet MS"/>
            </a:endParaRPr>
          </a:p>
        </p:txBody>
      </p:sp>
      <p:grpSp>
        <p:nvGrpSpPr>
          <p:cNvPr id="11" name="object 11"/>
          <p:cNvGrpSpPr/>
          <p:nvPr/>
        </p:nvGrpSpPr>
        <p:grpSpPr>
          <a:xfrm>
            <a:off x="6876831" y="3115818"/>
            <a:ext cx="1064097" cy="313182"/>
            <a:chOff x="6876831" y="3115818"/>
            <a:chExt cx="1064097" cy="313182"/>
          </a:xfrm>
        </p:grpSpPr>
        <p:sp>
          <p:nvSpPr>
            <p:cNvPr id="12" name="object 12"/>
            <p:cNvSpPr/>
            <p:nvPr/>
          </p:nvSpPr>
          <p:spPr>
            <a:xfrm>
              <a:off x="6876831" y="3171190"/>
              <a:ext cx="346075" cy="257810"/>
            </a:xfrm>
            <a:custGeom>
              <a:avLst/>
              <a:gdLst/>
              <a:ahLst/>
              <a:cxnLst/>
              <a:rect l="l" t="t" r="r" b="b"/>
              <a:pathLst>
                <a:path w="346075" h="257810">
                  <a:moveTo>
                    <a:pt x="217170" y="0"/>
                  </a:moveTo>
                  <a:lnTo>
                    <a:pt x="217170" y="64389"/>
                  </a:lnTo>
                  <a:lnTo>
                    <a:pt x="0" y="64389"/>
                  </a:lnTo>
                  <a:lnTo>
                    <a:pt x="0" y="193167"/>
                  </a:lnTo>
                  <a:lnTo>
                    <a:pt x="217170" y="193167"/>
                  </a:lnTo>
                  <a:lnTo>
                    <a:pt x="217170" y="257556"/>
                  </a:lnTo>
                  <a:lnTo>
                    <a:pt x="345948" y="128778"/>
                  </a:lnTo>
                  <a:lnTo>
                    <a:pt x="217170" y="0"/>
                  </a:lnTo>
                  <a:close/>
                </a:path>
              </a:pathLst>
            </a:custGeom>
            <a:solidFill>
              <a:srgbClr val="90C225"/>
            </a:solidFill>
          </p:spPr>
          <p:txBody>
            <a:bodyPr wrap="square" lIns="0" tIns="0" rIns="0" bIns="0" rtlCol="0"/>
            <a:lstStyle/>
            <a:p>
              <a:endParaRPr dirty="0"/>
            </a:p>
          </p:txBody>
        </p:sp>
        <p:sp>
          <p:nvSpPr>
            <p:cNvPr id="13" name="object 13"/>
            <p:cNvSpPr/>
            <p:nvPr/>
          </p:nvSpPr>
          <p:spPr>
            <a:xfrm>
              <a:off x="7594853" y="3115818"/>
              <a:ext cx="346075" cy="257810"/>
            </a:xfrm>
            <a:custGeom>
              <a:avLst/>
              <a:gdLst/>
              <a:ahLst/>
              <a:cxnLst/>
              <a:rect l="l" t="t" r="r" b="b"/>
              <a:pathLst>
                <a:path w="346075" h="257810">
                  <a:moveTo>
                    <a:pt x="0" y="64389"/>
                  </a:moveTo>
                  <a:lnTo>
                    <a:pt x="217170" y="64389"/>
                  </a:lnTo>
                  <a:lnTo>
                    <a:pt x="217170" y="0"/>
                  </a:lnTo>
                  <a:lnTo>
                    <a:pt x="345948" y="128778"/>
                  </a:lnTo>
                  <a:lnTo>
                    <a:pt x="217170" y="257556"/>
                  </a:lnTo>
                  <a:lnTo>
                    <a:pt x="217170" y="193167"/>
                  </a:lnTo>
                  <a:lnTo>
                    <a:pt x="0" y="193167"/>
                  </a:lnTo>
                  <a:lnTo>
                    <a:pt x="0" y="64389"/>
                  </a:lnTo>
                  <a:close/>
                </a:path>
              </a:pathLst>
            </a:custGeom>
            <a:ln w="25908">
              <a:solidFill>
                <a:srgbClr val="FFFFFF"/>
              </a:solidFill>
            </a:ln>
          </p:spPr>
          <p:txBody>
            <a:bodyPr wrap="square" lIns="0" tIns="0" rIns="0" bIns="0" rtlCol="0"/>
            <a:lstStyle/>
            <a:p>
              <a:endParaRPr/>
            </a:p>
          </p:txBody>
        </p:sp>
      </p:grpSp>
      <p:sp>
        <p:nvSpPr>
          <p:cNvPr id="15" name="object 15"/>
          <p:cNvSpPr txBox="1"/>
          <p:nvPr/>
        </p:nvSpPr>
        <p:spPr>
          <a:xfrm>
            <a:off x="8877427" y="5317312"/>
            <a:ext cx="1974850"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Trebuchet MS"/>
                <a:cs typeface="Trebuchet MS"/>
              </a:rPr>
              <a:t>Extracted</a:t>
            </a:r>
            <a:r>
              <a:rPr sz="1800" spc="-20" dirty="0">
                <a:latin typeface="Trebuchet MS"/>
                <a:cs typeface="Trebuchet MS"/>
              </a:rPr>
              <a:t> </a:t>
            </a:r>
            <a:r>
              <a:rPr sz="1800" spc="-5" dirty="0">
                <a:latin typeface="Trebuchet MS"/>
                <a:cs typeface="Trebuchet MS"/>
              </a:rPr>
              <a:t>Image</a:t>
            </a:r>
            <a:r>
              <a:rPr sz="1800" spc="-25" dirty="0">
                <a:latin typeface="Trebuchet MS"/>
                <a:cs typeface="Trebuchet MS"/>
              </a:rPr>
              <a:t> </a:t>
            </a:r>
            <a:r>
              <a:rPr sz="1800" spc="-10" dirty="0">
                <a:latin typeface="Trebuchet MS"/>
                <a:cs typeface="Trebuchet MS"/>
              </a:rPr>
              <a:t>of</a:t>
            </a:r>
            <a:endParaRPr sz="1800">
              <a:latin typeface="Trebuchet MS"/>
              <a:cs typeface="Trebuchet MS"/>
            </a:endParaRPr>
          </a:p>
          <a:p>
            <a:pPr algn="ctr">
              <a:lnSpc>
                <a:spcPct val="100000"/>
              </a:lnSpc>
              <a:spcBef>
                <a:spcPts val="5"/>
              </a:spcBef>
            </a:pPr>
            <a:r>
              <a:rPr sz="1800" spc="-5" dirty="0">
                <a:latin typeface="Trebuchet MS"/>
                <a:cs typeface="Trebuchet MS"/>
              </a:rPr>
              <a:t>Form</a:t>
            </a:r>
            <a:endParaRPr sz="1800">
              <a:latin typeface="Trebuchet MS"/>
              <a:cs typeface="Trebuchet MS"/>
            </a:endParaRPr>
          </a:p>
        </p:txBody>
      </p:sp>
      <p:pic>
        <p:nvPicPr>
          <p:cNvPr id="16" name="Picture 15">
            <a:extLst>
              <a:ext uri="{FF2B5EF4-FFF2-40B4-BE49-F238E27FC236}">
                <a16:creationId xmlns:a16="http://schemas.microsoft.com/office/drawing/2014/main" id="{A3DF4007-5051-643D-DB30-03FCCADA0A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38" y="2193274"/>
            <a:ext cx="3443109" cy="1889139"/>
          </a:xfrm>
          <a:prstGeom prst="rect">
            <a:avLst/>
          </a:prstGeom>
        </p:spPr>
      </p:pic>
      <p:pic>
        <p:nvPicPr>
          <p:cNvPr id="18" name="Picture 17">
            <a:extLst>
              <a:ext uri="{FF2B5EF4-FFF2-40B4-BE49-F238E27FC236}">
                <a16:creationId xmlns:a16="http://schemas.microsoft.com/office/drawing/2014/main" id="{33BD507A-3023-9A46-B42D-F9B8D24C0A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45096" y="1995196"/>
            <a:ext cx="3805555" cy="20880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84300" y="490439"/>
            <a:ext cx="9683700" cy="689932"/>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PRE-PROCESSING</a:t>
            </a:r>
            <a:r>
              <a:rPr b="0" spc="-10" dirty="0">
                <a:latin typeface="Trebuchet MS"/>
                <a:cs typeface="Trebuchet MS"/>
              </a:rPr>
              <a:t> </a:t>
            </a:r>
            <a:r>
              <a:rPr b="0" spc="-70" dirty="0">
                <a:latin typeface="Trebuchet MS"/>
                <a:cs typeface="Trebuchet MS"/>
              </a:rPr>
              <a:t>INVOLVED</a:t>
            </a:r>
          </a:p>
        </p:txBody>
      </p:sp>
      <p:pic>
        <p:nvPicPr>
          <p:cNvPr id="4" name="object 4"/>
          <p:cNvPicPr/>
          <p:nvPr/>
        </p:nvPicPr>
        <p:blipFill>
          <a:blip r:embed="rId2" cstate="print"/>
          <a:stretch>
            <a:fillRect/>
          </a:stretch>
        </p:blipFill>
        <p:spPr>
          <a:xfrm>
            <a:off x="4317491" y="2191511"/>
            <a:ext cx="2884932" cy="362712"/>
          </a:xfrm>
          <a:prstGeom prst="rect">
            <a:avLst/>
          </a:prstGeom>
        </p:spPr>
      </p:pic>
      <p:grpSp>
        <p:nvGrpSpPr>
          <p:cNvPr id="5" name="object 5"/>
          <p:cNvGrpSpPr/>
          <p:nvPr/>
        </p:nvGrpSpPr>
        <p:grpSpPr>
          <a:xfrm>
            <a:off x="3634740" y="2906267"/>
            <a:ext cx="373380" cy="281940"/>
            <a:chOff x="3634740" y="2906267"/>
            <a:chExt cx="373380" cy="281940"/>
          </a:xfrm>
        </p:grpSpPr>
        <p:sp>
          <p:nvSpPr>
            <p:cNvPr id="6" name="object 6"/>
            <p:cNvSpPr/>
            <p:nvPr/>
          </p:nvSpPr>
          <p:spPr>
            <a:xfrm>
              <a:off x="3647694" y="2919221"/>
              <a:ext cx="347980" cy="256540"/>
            </a:xfrm>
            <a:custGeom>
              <a:avLst/>
              <a:gdLst/>
              <a:ahLst/>
              <a:cxnLst/>
              <a:rect l="l" t="t" r="r" b="b"/>
              <a:pathLst>
                <a:path w="347979" h="256539">
                  <a:moveTo>
                    <a:pt x="219455" y="0"/>
                  </a:moveTo>
                  <a:lnTo>
                    <a:pt x="219455" y="64007"/>
                  </a:lnTo>
                  <a:lnTo>
                    <a:pt x="0" y="64007"/>
                  </a:lnTo>
                  <a:lnTo>
                    <a:pt x="0" y="192024"/>
                  </a:lnTo>
                  <a:lnTo>
                    <a:pt x="219455" y="192024"/>
                  </a:lnTo>
                  <a:lnTo>
                    <a:pt x="219455" y="256031"/>
                  </a:lnTo>
                  <a:lnTo>
                    <a:pt x="347471" y="128015"/>
                  </a:lnTo>
                  <a:lnTo>
                    <a:pt x="219455" y="0"/>
                  </a:lnTo>
                  <a:close/>
                </a:path>
              </a:pathLst>
            </a:custGeom>
            <a:solidFill>
              <a:srgbClr val="90C225"/>
            </a:solidFill>
          </p:spPr>
          <p:txBody>
            <a:bodyPr wrap="square" lIns="0" tIns="0" rIns="0" bIns="0" rtlCol="0"/>
            <a:lstStyle/>
            <a:p>
              <a:endParaRPr/>
            </a:p>
          </p:txBody>
        </p:sp>
        <p:sp>
          <p:nvSpPr>
            <p:cNvPr id="7" name="object 7"/>
            <p:cNvSpPr/>
            <p:nvPr/>
          </p:nvSpPr>
          <p:spPr>
            <a:xfrm>
              <a:off x="3647694" y="2919221"/>
              <a:ext cx="347980" cy="256540"/>
            </a:xfrm>
            <a:custGeom>
              <a:avLst/>
              <a:gdLst/>
              <a:ahLst/>
              <a:cxnLst/>
              <a:rect l="l" t="t" r="r" b="b"/>
              <a:pathLst>
                <a:path w="347979" h="256539">
                  <a:moveTo>
                    <a:pt x="0" y="64007"/>
                  </a:moveTo>
                  <a:lnTo>
                    <a:pt x="219455" y="64007"/>
                  </a:lnTo>
                  <a:lnTo>
                    <a:pt x="219455" y="0"/>
                  </a:lnTo>
                  <a:lnTo>
                    <a:pt x="347471" y="128015"/>
                  </a:lnTo>
                  <a:lnTo>
                    <a:pt x="219455" y="256031"/>
                  </a:lnTo>
                  <a:lnTo>
                    <a:pt x="219455" y="192024"/>
                  </a:lnTo>
                  <a:lnTo>
                    <a:pt x="0" y="192024"/>
                  </a:lnTo>
                  <a:lnTo>
                    <a:pt x="0" y="64007"/>
                  </a:lnTo>
                  <a:close/>
                </a:path>
              </a:pathLst>
            </a:custGeom>
            <a:ln w="25908">
              <a:solidFill>
                <a:srgbClr val="FFFFFF"/>
              </a:solidFill>
            </a:ln>
          </p:spPr>
          <p:txBody>
            <a:bodyPr wrap="square" lIns="0" tIns="0" rIns="0" bIns="0" rtlCol="0"/>
            <a:lstStyle/>
            <a:p>
              <a:endParaRPr/>
            </a:p>
          </p:txBody>
        </p:sp>
      </p:grpSp>
      <p:sp>
        <p:nvSpPr>
          <p:cNvPr id="8" name="object 8"/>
          <p:cNvSpPr txBox="1"/>
          <p:nvPr/>
        </p:nvSpPr>
        <p:spPr>
          <a:xfrm>
            <a:off x="4915661" y="2811017"/>
            <a:ext cx="1719580" cy="574675"/>
          </a:xfrm>
          <a:prstGeom prst="rect">
            <a:avLst/>
          </a:prstGeom>
        </p:spPr>
        <p:txBody>
          <a:bodyPr vert="horz" wrap="square" lIns="0" tIns="12700" rIns="0" bIns="0" rtlCol="0">
            <a:spAutoFit/>
          </a:bodyPr>
          <a:lstStyle/>
          <a:p>
            <a:pPr marL="364490" marR="5080" indent="-352425">
              <a:lnSpc>
                <a:spcPct val="100000"/>
              </a:lnSpc>
              <a:spcBef>
                <a:spcPts val="100"/>
              </a:spcBef>
            </a:pPr>
            <a:r>
              <a:rPr sz="1800" spc="-10" dirty="0">
                <a:latin typeface="Trebuchet MS"/>
                <a:cs typeface="Trebuchet MS"/>
              </a:rPr>
              <a:t>Account </a:t>
            </a:r>
            <a:r>
              <a:rPr sz="1800" spc="-5" dirty="0">
                <a:latin typeface="Trebuchet MS"/>
                <a:cs typeface="Trebuchet MS"/>
              </a:rPr>
              <a:t>Number </a:t>
            </a:r>
            <a:r>
              <a:rPr sz="1800" spc="-530" dirty="0">
                <a:latin typeface="Trebuchet MS"/>
                <a:cs typeface="Trebuchet MS"/>
              </a:rPr>
              <a:t> </a:t>
            </a:r>
            <a:r>
              <a:rPr sz="1800" spc="-10" dirty="0">
                <a:latin typeface="Trebuchet MS"/>
                <a:cs typeface="Trebuchet MS"/>
              </a:rPr>
              <a:t>Extracted</a:t>
            </a:r>
            <a:endParaRPr sz="1800" dirty="0">
              <a:latin typeface="Trebuchet MS"/>
              <a:cs typeface="Trebuchet MS"/>
            </a:endParaRPr>
          </a:p>
        </p:txBody>
      </p:sp>
      <p:sp>
        <p:nvSpPr>
          <p:cNvPr id="10" name="object 10"/>
          <p:cNvSpPr txBox="1"/>
          <p:nvPr/>
        </p:nvSpPr>
        <p:spPr>
          <a:xfrm>
            <a:off x="4874767" y="5554776"/>
            <a:ext cx="204787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Extracted</a:t>
            </a:r>
            <a:r>
              <a:rPr sz="1800" spc="-90" dirty="0">
                <a:latin typeface="Trebuchet MS"/>
                <a:cs typeface="Trebuchet MS"/>
              </a:rPr>
              <a:t> </a:t>
            </a:r>
            <a:r>
              <a:rPr sz="1800" dirty="0">
                <a:latin typeface="Trebuchet MS"/>
                <a:cs typeface="Trebuchet MS"/>
              </a:rPr>
              <a:t>Signature</a:t>
            </a:r>
            <a:endParaRPr sz="1800">
              <a:latin typeface="Trebuchet MS"/>
              <a:cs typeface="Trebuchet MS"/>
            </a:endParaRPr>
          </a:p>
        </p:txBody>
      </p:sp>
      <p:grpSp>
        <p:nvGrpSpPr>
          <p:cNvPr id="11" name="object 11"/>
          <p:cNvGrpSpPr/>
          <p:nvPr/>
        </p:nvGrpSpPr>
        <p:grpSpPr>
          <a:xfrm>
            <a:off x="7685531" y="2906267"/>
            <a:ext cx="372110" cy="281940"/>
            <a:chOff x="7685531" y="2906267"/>
            <a:chExt cx="372110" cy="281940"/>
          </a:xfrm>
        </p:grpSpPr>
        <p:sp>
          <p:nvSpPr>
            <p:cNvPr id="12" name="object 12"/>
            <p:cNvSpPr/>
            <p:nvPr/>
          </p:nvSpPr>
          <p:spPr>
            <a:xfrm>
              <a:off x="7698485" y="2919221"/>
              <a:ext cx="346075" cy="256540"/>
            </a:xfrm>
            <a:custGeom>
              <a:avLst/>
              <a:gdLst/>
              <a:ahLst/>
              <a:cxnLst/>
              <a:rect l="l" t="t" r="r" b="b"/>
              <a:pathLst>
                <a:path w="346075" h="256539">
                  <a:moveTo>
                    <a:pt x="217932" y="0"/>
                  </a:moveTo>
                  <a:lnTo>
                    <a:pt x="217932" y="64007"/>
                  </a:lnTo>
                  <a:lnTo>
                    <a:pt x="0" y="64007"/>
                  </a:lnTo>
                  <a:lnTo>
                    <a:pt x="0" y="192024"/>
                  </a:lnTo>
                  <a:lnTo>
                    <a:pt x="217932" y="192024"/>
                  </a:lnTo>
                  <a:lnTo>
                    <a:pt x="217932" y="256031"/>
                  </a:lnTo>
                  <a:lnTo>
                    <a:pt x="345948" y="128015"/>
                  </a:lnTo>
                  <a:lnTo>
                    <a:pt x="217932" y="0"/>
                  </a:lnTo>
                  <a:close/>
                </a:path>
              </a:pathLst>
            </a:custGeom>
            <a:solidFill>
              <a:srgbClr val="90C225"/>
            </a:solidFill>
          </p:spPr>
          <p:txBody>
            <a:bodyPr wrap="square" lIns="0" tIns="0" rIns="0" bIns="0" rtlCol="0"/>
            <a:lstStyle/>
            <a:p>
              <a:endParaRPr/>
            </a:p>
          </p:txBody>
        </p:sp>
        <p:sp>
          <p:nvSpPr>
            <p:cNvPr id="13" name="object 13"/>
            <p:cNvSpPr/>
            <p:nvPr/>
          </p:nvSpPr>
          <p:spPr>
            <a:xfrm>
              <a:off x="7698485" y="2919221"/>
              <a:ext cx="346075" cy="256540"/>
            </a:xfrm>
            <a:custGeom>
              <a:avLst/>
              <a:gdLst/>
              <a:ahLst/>
              <a:cxnLst/>
              <a:rect l="l" t="t" r="r" b="b"/>
              <a:pathLst>
                <a:path w="346075" h="256539">
                  <a:moveTo>
                    <a:pt x="0" y="64007"/>
                  </a:moveTo>
                  <a:lnTo>
                    <a:pt x="217932" y="64007"/>
                  </a:lnTo>
                  <a:lnTo>
                    <a:pt x="217932" y="0"/>
                  </a:lnTo>
                  <a:lnTo>
                    <a:pt x="345948" y="128015"/>
                  </a:lnTo>
                  <a:lnTo>
                    <a:pt x="217932" y="256031"/>
                  </a:lnTo>
                  <a:lnTo>
                    <a:pt x="217932" y="192024"/>
                  </a:lnTo>
                  <a:lnTo>
                    <a:pt x="0" y="192024"/>
                  </a:lnTo>
                  <a:lnTo>
                    <a:pt x="0" y="64007"/>
                  </a:lnTo>
                  <a:close/>
                </a:path>
              </a:pathLst>
            </a:custGeom>
            <a:ln w="25908">
              <a:solidFill>
                <a:srgbClr val="FFFFFF"/>
              </a:solidFill>
            </a:ln>
          </p:spPr>
          <p:txBody>
            <a:bodyPr wrap="square" lIns="0" tIns="0" rIns="0" bIns="0" rtlCol="0"/>
            <a:lstStyle/>
            <a:p>
              <a:endParaRPr/>
            </a:p>
          </p:txBody>
        </p:sp>
      </p:grpSp>
      <p:pic>
        <p:nvPicPr>
          <p:cNvPr id="14" name="object 14"/>
          <p:cNvPicPr/>
          <p:nvPr/>
        </p:nvPicPr>
        <p:blipFill>
          <a:blip r:embed="rId3" cstate="print"/>
          <a:stretch>
            <a:fillRect/>
          </a:stretch>
        </p:blipFill>
        <p:spPr>
          <a:xfrm>
            <a:off x="8695943" y="1918716"/>
            <a:ext cx="1580388" cy="1895855"/>
          </a:xfrm>
          <a:prstGeom prst="rect">
            <a:avLst/>
          </a:prstGeom>
        </p:spPr>
      </p:pic>
      <p:sp>
        <p:nvSpPr>
          <p:cNvPr id="15" name="object 15"/>
          <p:cNvSpPr txBox="1"/>
          <p:nvPr/>
        </p:nvSpPr>
        <p:spPr>
          <a:xfrm>
            <a:off x="8783828" y="4252341"/>
            <a:ext cx="1719580" cy="574040"/>
          </a:xfrm>
          <a:prstGeom prst="rect">
            <a:avLst/>
          </a:prstGeom>
        </p:spPr>
        <p:txBody>
          <a:bodyPr vert="horz" wrap="square" lIns="0" tIns="12700" rIns="0" bIns="0" rtlCol="0">
            <a:spAutoFit/>
          </a:bodyPr>
          <a:lstStyle/>
          <a:p>
            <a:pPr marL="158750" marR="5080" indent="-146685">
              <a:lnSpc>
                <a:spcPct val="100000"/>
              </a:lnSpc>
              <a:spcBef>
                <a:spcPts val="100"/>
              </a:spcBef>
            </a:pPr>
            <a:r>
              <a:rPr sz="1800" spc="-10" dirty="0">
                <a:latin typeface="Trebuchet MS"/>
                <a:cs typeface="Trebuchet MS"/>
              </a:rPr>
              <a:t>Account </a:t>
            </a:r>
            <a:r>
              <a:rPr sz="1800" spc="-5" dirty="0">
                <a:latin typeface="Trebuchet MS"/>
                <a:cs typeface="Trebuchet MS"/>
              </a:rPr>
              <a:t>Number </a:t>
            </a:r>
            <a:r>
              <a:rPr sz="1800" spc="-530" dirty="0">
                <a:latin typeface="Trebuchet MS"/>
                <a:cs typeface="Trebuchet MS"/>
              </a:rPr>
              <a:t> </a:t>
            </a:r>
            <a:r>
              <a:rPr sz="1800" spc="-5" dirty="0">
                <a:latin typeface="Trebuchet MS"/>
                <a:cs typeface="Trebuchet MS"/>
              </a:rPr>
              <a:t>Segmentation</a:t>
            </a:r>
            <a:endParaRPr sz="1800">
              <a:latin typeface="Trebuchet MS"/>
              <a:cs typeface="Trebuchet MS"/>
            </a:endParaRPr>
          </a:p>
        </p:txBody>
      </p:sp>
      <p:pic>
        <p:nvPicPr>
          <p:cNvPr id="17" name="Picture 16">
            <a:extLst>
              <a:ext uri="{FF2B5EF4-FFF2-40B4-BE49-F238E27FC236}">
                <a16:creationId xmlns:a16="http://schemas.microsoft.com/office/drawing/2014/main" id="{1F55A91C-B0F1-AD5E-5267-EB7111B9BC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0988" y="3814571"/>
            <a:ext cx="2781435" cy="1547173"/>
          </a:xfrm>
          <a:prstGeom prst="rect">
            <a:avLst/>
          </a:prstGeom>
        </p:spPr>
      </p:pic>
      <p:pic>
        <p:nvPicPr>
          <p:cNvPr id="18" name="Picture 17">
            <a:extLst>
              <a:ext uri="{FF2B5EF4-FFF2-40B4-BE49-F238E27FC236}">
                <a16:creationId xmlns:a16="http://schemas.microsoft.com/office/drawing/2014/main" id="{0D8F9FA8-8CA4-050D-87DA-C21B4A454B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305" y="2236798"/>
            <a:ext cx="2875619" cy="15777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88609"/>
            <a:ext cx="11201399" cy="505267"/>
          </a:xfrm>
          <a:prstGeom prst="rect">
            <a:avLst/>
          </a:prstGeom>
        </p:spPr>
        <p:txBody>
          <a:bodyPr vert="horz" wrap="square" lIns="0" tIns="12700" rIns="0" bIns="0" rtlCol="0">
            <a:spAutoFit/>
          </a:bodyPr>
          <a:lstStyle/>
          <a:p>
            <a:pPr marL="12700">
              <a:lnSpc>
                <a:spcPct val="100000"/>
              </a:lnSpc>
              <a:spcBef>
                <a:spcPts val="100"/>
              </a:spcBef>
            </a:pPr>
            <a:r>
              <a:rPr sz="3200" b="0" spc="-5" dirty="0">
                <a:latin typeface="Trebuchet MS"/>
                <a:cs typeface="Trebuchet MS"/>
              </a:rPr>
              <a:t>PRE-PROCESSING</a:t>
            </a:r>
            <a:r>
              <a:rPr sz="3200" b="0" spc="15" dirty="0">
                <a:latin typeface="Trebuchet MS"/>
                <a:cs typeface="Trebuchet MS"/>
              </a:rPr>
              <a:t> </a:t>
            </a:r>
            <a:r>
              <a:rPr sz="3200" b="0" dirty="0">
                <a:latin typeface="Trebuchet MS"/>
                <a:cs typeface="Trebuchet MS"/>
              </a:rPr>
              <a:t>OF</a:t>
            </a:r>
            <a:r>
              <a:rPr sz="3200" b="0" spc="-5" dirty="0">
                <a:latin typeface="Trebuchet MS"/>
                <a:cs typeface="Trebuchet MS"/>
              </a:rPr>
              <a:t> </a:t>
            </a:r>
            <a:r>
              <a:rPr sz="3200" b="0" spc="-40" dirty="0">
                <a:latin typeface="Trebuchet MS"/>
                <a:cs typeface="Trebuchet MS"/>
              </a:rPr>
              <a:t>SIGNATURES</a:t>
            </a:r>
          </a:p>
        </p:txBody>
      </p:sp>
      <p:grpSp>
        <p:nvGrpSpPr>
          <p:cNvPr id="5" name="object 5"/>
          <p:cNvGrpSpPr/>
          <p:nvPr/>
        </p:nvGrpSpPr>
        <p:grpSpPr>
          <a:xfrm>
            <a:off x="5169477" y="3505200"/>
            <a:ext cx="944880" cy="551815"/>
            <a:chOff x="4770120" y="2919983"/>
            <a:chExt cx="944880" cy="551815"/>
          </a:xfrm>
        </p:grpSpPr>
        <p:sp>
          <p:nvSpPr>
            <p:cNvPr id="6" name="object 6"/>
            <p:cNvSpPr/>
            <p:nvPr/>
          </p:nvSpPr>
          <p:spPr>
            <a:xfrm>
              <a:off x="4783074" y="2932937"/>
              <a:ext cx="919480" cy="525780"/>
            </a:xfrm>
            <a:custGeom>
              <a:avLst/>
              <a:gdLst/>
              <a:ahLst/>
              <a:cxnLst/>
              <a:rect l="l" t="t" r="r" b="b"/>
              <a:pathLst>
                <a:path w="919479" h="525779">
                  <a:moveTo>
                    <a:pt x="656081" y="0"/>
                  </a:moveTo>
                  <a:lnTo>
                    <a:pt x="656081" y="131445"/>
                  </a:lnTo>
                  <a:lnTo>
                    <a:pt x="0" y="131445"/>
                  </a:lnTo>
                  <a:lnTo>
                    <a:pt x="0" y="394335"/>
                  </a:lnTo>
                  <a:lnTo>
                    <a:pt x="656081" y="394335"/>
                  </a:lnTo>
                  <a:lnTo>
                    <a:pt x="656081" y="525779"/>
                  </a:lnTo>
                  <a:lnTo>
                    <a:pt x="918972" y="262889"/>
                  </a:lnTo>
                  <a:lnTo>
                    <a:pt x="656081" y="0"/>
                  </a:lnTo>
                  <a:close/>
                </a:path>
              </a:pathLst>
            </a:custGeom>
            <a:solidFill>
              <a:srgbClr val="90C225"/>
            </a:solidFill>
          </p:spPr>
          <p:txBody>
            <a:bodyPr wrap="square" lIns="0" tIns="0" rIns="0" bIns="0" rtlCol="0"/>
            <a:lstStyle/>
            <a:p>
              <a:endParaRPr/>
            </a:p>
          </p:txBody>
        </p:sp>
        <p:sp>
          <p:nvSpPr>
            <p:cNvPr id="7" name="object 7"/>
            <p:cNvSpPr/>
            <p:nvPr/>
          </p:nvSpPr>
          <p:spPr>
            <a:xfrm>
              <a:off x="4783074" y="2932937"/>
              <a:ext cx="919480" cy="525780"/>
            </a:xfrm>
            <a:custGeom>
              <a:avLst/>
              <a:gdLst/>
              <a:ahLst/>
              <a:cxnLst/>
              <a:rect l="l" t="t" r="r" b="b"/>
              <a:pathLst>
                <a:path w="919479" h="525779">
                  <a:moveTo>
                    <a:pt x="0" y="131445"/>
                  </a:moveTo>
                  <a:lnTo>
                    <a:pt x="656081" y="131445"/>
                  </a:lnTo>
                  <a:lnTo>
                    <a:pt x="656081" y="0"/>
                  </a:lnTo>
                  <a:lnTo>
                    <a:pt x="918972" y="262889"/>
                  </a:lnTo>
                  <a:lnTo>
                    <a:pt x="656081" y="525779"/>
                  </a:lnTo>
                  <a:lnTo>
                    <a:pt x="656081" y="394335"/>
                  </a:lnTo>
                  <a:lnTo>
                    <a:pt x="0" y="394335"/>
                  </a:lnTo>
                  <a:lnTo>
                    <a:pt x="0" y="131445"/>
                  </a:lnTo>
                  <a:close/>
                </a:path>
              </a:pathLst>
            </a:custGeom>
            <a:ln w="25908">
              <a:solidFill>
                <a:srgbClr val="FFFFFF"/>
              </a:solidFill>
            </a:ln>
          </p:spPr>
          <p:txBody>
            <a:bodyPr wrap="square" lIns="0" tIns="0" rIns="0" bIns="0" rtlCol="0"/>
            <a:lstStyle/>
            <a:p>
              <a:endParaRPr/>
            </a:p>
          </p:txBody>
        </p:sp>
      </p:grpSp>
      <p:sp>
        <p:nvSpPr>
          <p:cNvPr id="8" name="object 8"/>
          <p:cNvSpPr txBox="1"/>
          <p:nvPr/>
        </p:nvSpPr>
        <p:spPr>
          <a:xfrm>
            <a:off x="3050794" y="5074411"/>
            <a:ext cx="339534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a:cs typeface="Trebuchet MS"/>
              </a:rPr>
              <a:t>Gray</a:t>
            </a:r>
            <a:r>
              <a:rPr sz="1800" spc="-20" dirty="0">
                <a:latin typeface="Trebuchet MS"/>
                <a:cs typeface="Trebuchet MS"/>
              </a:rPr>
              <a:t> </a:t>
            </a:r>
            <a:r>
              <a:rPr sz="1800" dirty="0">
                <a:latin typeface="Trebuchet MS"/>
                <a:cs typeface="Trebuchet MS"/>
              </a:rPr>
              <a:t>Scaling</a:t>
            </a:r>
            <a:r>
              <a:rPr sz="1800" spc="-20" dirty="0">
                <a:latin typeface="Trebuchet MS"/>
                <a:cs typeface="Trebuchet MS"/>
              </a:rPr>
              <a:t> </a:t>
            </a:r>
            <a:r>
              <a:rPr sz="1800" spc="-10" dirty="0">
                <a:latin typeface="Trebuchet MS"/>
                <a:cs typeface="Trebuchet MS"/>
              </a:rPr>
              <a:t>followed</a:t>
            </a:r>
            <a:r>
              <a:rPr sz="1800" spc="-30" dirty="0">
                <a:latin typeface="Trebuchet MS"/>
                <a:cs typeface="Trebuchet MS"/>
              </a:rPr>
              <a:t> </a:t>
            </a:r>
            <a:r>
              <a:rPr sz="1800" dirty="0">
                <a:latin typeface="Trebuchet MS"/>
                <a:cs typeface="Trebuchet MS"/>
              </a:rPr>
              <a:t>by</a:t>
            </a:r>
            <a:r>
              <a:rPr sz="1800" spc="-30" dirty="0">
                <a:latin typeface="Trebuchet MS"/>
                <a:cs typeface="Trebuchet MS"/>
              </a:rPr>
              <a:t> </a:t>
            </a:r>
            <a:r>
              <a:rPr sz="1800" spc="-5" dirty="0">
                <a:latin typeface="Trebuchet MS"/>
                <a:cs typeface="Trebuchet MS"/>
              </a:rPr>
              <a:t>dilation</a:t>
            </a:r>
            <a:endParaRPr sz="1800">
              <a:latin typeface="Trebuchet MS"/>
              <a:cs typeface="Trebuchet MS"/>
            </a:endParaRPr>
          </a:p>
        </p:txBody>
      </p:sp>
      <p:pic>
        <p:nvPicPr>
          <p:cNvPr id="10" name="Picture 9">
            <a:extLst>
              <a:ext uri="{FF2B5EF4-FFF2-40B4-BE49-F238E27FC236}">
                <a16:creationId xmlns:a16="http://schemas.microsoft.com/office/drawing/2014/main" id="{90FEACA7-95C7-A525-A279-C48A19A3A6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2880336"/>
            <a:ext cx="3238500" cy="1801416"/>
          </a:xfrm>
          <a:prstGeom prst="rect">
            <a:avLst/>
          </a:prstGeom>
        </p:spPr>
      </p:pic>
      <p:pic>
        <p:nvPicPr>
          <p:cNvPr id="12" name="Picture 11">
            <a:extLst>
              <a:ext uri="{FF2B5EF4-FFF2-40B4-BE49-F238E27FC236}">
                <a16:creationId xmlns:a16="http://schemas.microsoft.com/office/drawing/2014/main" id="{33851107-C689-97E1-8B61-2687A87AA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2937464"/>
            <a:ext cx="3043238" cy="1687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479372"/>
            <a:ext cx="11277600" cy="505267"/>
          </a:xfrm>
          <a:prstGeom prst="rect">
            <a:avLst/>
          </a:prstGeom>
        </p:spPr>
        <p:txBody>
          <a:bodyPr vert="horz" wrap="square" lIns="0" tIns="12700" rIns="0" bIns="0" rtlCol="0">
            <a:spAutoFit/>
          </a:bodyPr>
          <a:lstStyle/>
          <a:p>
            <a:pPr marL="12700">
              <a:lnSpc>
                <a:spcPct val="100000"/>
              </a:lnSpc>
              <a:spcBef>
                <a:spcPts val="100"/>
              </a:spcBef>
            </a:pPr>
            <a:r>
              <a:rPr sz="3200" b="0" spc="-105" dirty="0">
                <a:latin typeface="Trebuchet MS"/>
                <a:cs typeface="Trebuchet MS"/>
              </a:rPr>
              <a:t>DATASET</a:t>
            </a:r>
          </a:p>
        </p:txBody>
      </p:sp>
      <p:sp>
        <p:nvSpPr>
          <p:cNvPr id="3" name="object 3"/>
          <p:cNvSpPr txBox="1"/>
          <p:nvPr/>
        </p:nvSpPr>
        <p:spPr>
          <a:xfrm>
            <a:off x="908710" y="1055642"/>
            <a:ext cx="9987890" cy="289823"/>
          </a:xfrm>
          <a:prstGeom prst="rect">
            <a:avLst/>
          </a:prstGeom>
        </p:spPr>
        <p:txBody>
          <a:bodyPr vert="horz" wrap="square" lIns="0" tIns="12700" rIns="0" bIns="0" rtlCol="0">
            <a:spAutoFit/>
          </a:bodyPr>
          <a:lstStyle/>
          <a:p>
            <a:pPr marL="469265" marR="5080" indent="-457200">
              <a:lnSpc>
                <a:spcPct val="100000"/>
              </a:lnSpc>
              <a:spcBef>
                <a:spcPts val="100"/>
              </a:spcBef>
              <a:buClr>
                <a:srgbClr val="90C225"/>
              </a:buClr>
              <a:buFont typeface="Wingdings"/>
              <a:buChar char=""/>
              <a:tabLst>
                <a:tab pos="469265" algn="l"/>
                <a:tab pos="469900" algn="l"/>
              </a:tabLst>
            </a:pPr>
            <a:r>
              <a:rPr sz="1800" spc="-10" dirty="0">
                <a:solidFill>
                  <a:srgbClr val="404040"/>
                </a:solidFill>
                <a:latin typeface="Trebuchet MS"/>
                <a:cs typeface="Trebuchet MS"/>
              </a:rPr>
              <a:t>Account</a:t>
            </a:r>
            <a:r>
              <a:rPr sz="1800" dirty="0">
                <a:solidFill>
                  <a:srgbClr val="404040"/>
                </a:solidFill>
                <a:latin typeface="Trebuchet MS"/>
                <a:cs typeface="Trebuchet MS"/>
              </a:rPr>
              <a:t> </a:t>
            </a:r>
            <a:r>
              <a:rPr sz="1800" spc="-5" dirty="0">
                <a:solidFill>
                  <a:srgbClr val="404040"/>
                </a:solidFill>
                <a:latin typeface="Trebuchet MS"/>
                <a:cs typeface="Trebuchet MS"/>
              </a:rPr>
              <a:t>Number:</a:t>
            </a:r>
            <a:r>
              <a:rPr sz="1800" spc="5" dirty="0">
                <a:solidFill>
                  <a:srgbClr val="404040"/>
                </a:solidFill>
                <a:latin typeface="Trebuchet MS"/>
                <a:cs typeface="Trebuchet MS"/>
              </a:rPr>
              <a:t> </a:t>
            </a:r>
            <a:r>
              <a:rPr sz="1800" spc="-45" dirty="0">
                <a:solidFill>
                  <a:srgbClr val="404040"/>
                </a:solidFill>
                <a:latin typeface="Trebuchet MS"/>
                <a:cs typeface="Trebuchet MS"/>
              </a:rPr>
              <a:t>We</a:t>
            </a:r>
            <a:r>
              <a:rPr sz="1800" spc="-5" dirty="0">
                <a:solidFill>
                  <a:srgbClr val="404040"/>
                </a:solidFill>
                <a:latin typeface="Trebuchet MS"/>
                <a:cs typeface="Trebuchet MS"/>
              </a:rPr>
              <a:t> have</a:t>
            </a:r>
            <a:r>
              <a:rPr sz="1800" spc="5" dirty="0">
                <a:solidFill>
                  <a:srgbClr val="404040"/>
                </a:solidFill>
                <a:latin typeface="Trebuchet MS"/>
                <a:cs typeface="Trebuchet MS"/>
              </a:rPr>
              <a:t> </a:t>
            </a:r>
            <a:r>
              <a:rPr sz="1800" spc="-5" dirty="0">
                <a:solidFill>
                  <a:srgbClr val="404040"/>
                </a:solidFill>
                <a:latin typeface="Trebuchet MS"/>
                <a:cs typeface="Trebuchet MS"/>
              </a:rPr>
              <a:t>used</a:t>
            </a:r>
            <a:r>
              <a:rPr sz="1800" spc="-15" dirty="0">
                <a:solidFill>
                  <a:srgbClr val="404040"/>
                </a:solidFill>
                <a:latin typeface="Trebuchet MS"/>
                <a:cs typeface="Trebuchet MS"/>
              </a:rPr>
              <a:t> </a:t>
            </a:r>
            <a:r>
              <a:rPr sz="1800" spc="-5" dirty="0">
                <a:solidFill>
                  <a:srgbClr val="404040"/>
                </a:solidFill>
                <a:latin typeface="Trebuchet MS"/>
                <a:cs typeface="Trebuchet MS"/>
                <a:hlinkClick r:id="rId2"/>
              </a:rPr>
              <a:t>MNIST</a:t>
            </a:r>
            <a:r>
              <a:rPr sz="1800" spc="-30" dirty="0">
                <a:solidFill>
                  <a:srgbClr val="404040"/>
                </a:solidFill>
                <a:latin typeface="Trebuchet MS"/>
                <a:cs typeface="Trebuchet MS"/>
              </a:rPr>
              <a:t> </a:t>
            </a:r>
            <a:r>
              <a:rPr sz="1800" spc="-5" dirty="0">
                <a:solidFill>
                  <a:srgbClr val="404040"/>
                </a:solidFill>
                <a:latin typeface="Trebuchet MS"/>
                <a:cs typeface="Trebuchet MS"/>
              </a:rPr>
              <a:t>dataset</a:t>
            </a:r>
            <a:r>
              <a:rPr sz="1800" spc="-10" dirty="0">
                <a:solidFill>
                  <a:srgbClr val="404040"/>
                </a:solidFill>
                <a:latin typeface="Trebuchet MS"/>
                <a:cs typeface="Trebuchet MS"/>
              </a:rPr>
              <a:t> </a:t>
            </a:r>
            <a:r>
              <a:rPr sz="1800" spc="-5" dirty="0">
                <a:solidFill>
                  <a:srgbClr val="404040"/>
                </a:solidFill>
                <a:latin typeface="Trebuchet MS"/>
                <a:cs typeface="Trebuchet MS"/>
              </a:rPr>
              <a:t>for account</a:t>
            </a:r>
            <a:r>
              <a:rPr sz="1800" dirty="0">
                <a:solidFill>
                  <a:srgbClr val="404040"/>
                </a:solidFill>
                <a:latin typeface="Trebuchet MS"/>
                <a:cs typeface="Trebuchet MS"/>
              </a:rPr>
              <a:t> </a:t>
            </a:r>
            <a:r>
              <a:rPr sz="1800" spc="-5" dirty="0">
                <a:solidFill>
                  <a:srgbClr val="404040"/>
                </a:solidFill>
                <a:latin typeface="Trebuchet MS"/>
                <a:cs typeface="Trebuchet MS"/>
              </a:rPr>
              <a:t>number </a:t>
            </a:r>
            <a:r>
              <a:rPr sz="1800" spc="-525" dirty="0">
                <a:solidFill>
                  <a:srgbClr val="404040"/>
                </a:solidFill>
                <a:latin typeface="Trebuchet MS"/>
                <a:cs typeface="Trebuchet MS"/>
              </a:rPr>
              <a:t> </a:t>
            </a:r>
            <a:r>
              <a:rPr sz="1800" spc="-5" dirty="0">
                <a:solidFill>
                  <a:srgbClr val="404040"/>
                </a:solidFill>
                <a:latin typeface="Trebuchet MS"/>
                <a:cs typeface="Trebuchet MS"/>
              </a:rPr>
              <a:t>recognition</a:t>
            </a:r>
            <a:r>
              <a:rPr lang="en-US" sz="1800" spc="-5" dirty="0">
                <a:solidFill>
                  <a:srgbClr val="404040"/>
                </a:solidFill>
                <a:latin typeface="Trebuchet MS"/>
                <a:cs typeface="Trebuchet MS"/>
              </a:rPr>
              <a:t>.</a:t>
            </a:r>
            <a:endParaRPr sz="1800" dirty="0">
              <a:latin typeface="Trebuchet MS"/>
              <a:cs typeface="Trebuchet MS"/>
            </a:endParaRPr>
          </a:p>
        </p:txBody>
      </p:sp>
      <p:sp>
        <p:nvSpPr>
          <p:cNvPr id="4" name="object 4"/>
          <p:cNvSpPr txBox="1"/>
          <p:nvPr/>
        </p:nvSpPr>
        <p:spPr>
          <a:xfrm>
            <a:off x="908710" y="3571113"/>
            <a:ext cx="9835490" cy="289823"/>
          </a:xfrm>
          <a:prstGeom prst="rect">
            <a:avLst/>
          </a:prstGeom>
        </p:spPr>
        <p:txBody>
          <a:bodyPr vert="horz" wrap="square" lIns="0" tIns="12700" rIns="0" bIns="0" rtlCol="0">
            <a:spAutoFit/>
          </a:bodyPr>
          <a:lstStyle/>
          <a:p>
            <a:pPr marL="469265" marR="5080" indent="-457200">
              <a:lnSpc>
                <a:spcPct val="100000"/>
              </a:lnSpc>
              <a:spcBef>
                <a:spcPts val="100"/>
              </a:spcBef>
              <a:buClr>
                <a:srgbClr val="90C225"/>
              </a:buClr>
              <a:buFont typeface="Wingdings"/>
              <a:buChar char=""/>
              <a:tabLst>
                <a:tab pos="469265" algn="l"/>
                <a:tab pos="469900" algn="l"/>
              </a:tabLst>
            </a:pPr>
            <a:r>
              <a:rPr sz="1800" spc="-5" dirty="0">
                <a:solidFill>
                  <a:srgbClr val="404040"/>
                </a:solidFill>
                <a:latin typeface="Trebuchet MS"/>
                <a:cs typeface="Trebuchet MS"/>
              </a:rPr>
              <a:t>Signature</a:t>
            </a:r>
            <a:r>
              <a:rPr sz="1800" spc="10" dirty="0">
                <a:solidFill>
                  <a:srgbClr val="404040"/>
                </a:solidFill>
                <a:latin typeface="Trebuchet MS"/>
                <a:cs typeface="Trebuchet MS"/>
              </a:rPr>
              <a:t> </a:t>
            </a:r>
            <a:r>
              <a:rPr sz="1800" spc="-5" dirty="0">
                <a:solidFill>
                  <a:srgbClr val="404040"/>
                </a:solidFill>
                <a:latin typeface="Trebuchet MS"/>
                <a:cs typeface="Trebuchet MS"/>
              </a:rPr>
              <a:t>Dataset:</a:t>
            </a:r>
            <a:r>
              <a:rPr sz="1800" spc="5" dirty="0">
                <a:solidFill>
                  <a:srgbClr val="404040"/>
                </a:solidFill>
                <a:latin typeface="Trebuchet MS"/>
                <a:cs typeface="Trebuchet MS"/>
              </a:rPr>
              <a:t> </a:t>
            </a:r>
            <a:r>
              <a:rPr sz="1800" spc="-45" dirty="0">
                <a:solidFill>
                  <a:srgbClr val="404040"/>
                </a:solidFill>
                <a:latin typeface="Trebuchet MS"/>
                <a:cs typeface="Trebuchet MS"/>
              </a:rPr>
              <a:t>We</a:t>
            </a:r>
            <a:r>
              <a:rPr sz="1800" spc="5" dirty="0">
                <a:solidFill>
                  <a:srgbClr val="404040"/>
                </a:solidFill>
                <a:latin typeface="Trebuchet MS"/>
                <a:cs typeface="Trebuchet MS"/>
              </a:rPr>
              <a:t> </a:t>
            </a:r>
            <a:r>
              <a:rPr sz="1800" spc="-5" dirty="0">
                <a:solidFill>
                  <a:srgbClr val="404040"/>
                </a:solidFill>
                <a:latin typeface="Trebuchet MS"/>
                <a:cs typeface="Trebuchet MS"/>
              </a:rPr>
              <a:t>have</a:t>
            </a:r>
            <a:r>
              <a:rPr sz="1800" spc="10" dirty="0">
                <a:solidFill>
                  <a:srgbClr val="404040"/>
                </a:solidFill>
                <a:latin typeface="Trebuchet MS"/>
                <a:cs typeface="Trebuchet MS"/>
              </a:rPr>
              <a:t> </a:t>
            </a:r>
            <a:r>
              <a:rPr sz="1800" spc="-5" dirty="0">
                <a:solidFill>
                  <a:srgbClr val="404040"/>
                </a:solidFill>
                <a:latin typeface="Trebuchet MS"/>
                <a:cs typeface="Trebuchet MS"/>
              </a:rPr>
              <a:t>used</a:t>
            </a:r>
            <a:r>
              <a:rPr sz="1800" spc="10" dirty="0">
                <a:solidFill>
                  <a:srgbClr val="404040"/>
                </a:solidFill>
                <a:latin typeface="Trebuchet MS"/>
                <a:cs typeface="Trebuchet MS"/>
              </a:rPr>
              <a:t> </a:t>
            </a:r>
            <a:r>
              <a:rPr sz="1800" spc="-5" dirty="0">
                <a:solidFill>
                  <a:srgbClr val="404040"/>
                </a:solidFill>
                <a:latin typeface="Trebuchet MS"/>
                <a:cs typeface="Trebuchet MS"/>
              </a:rPr>
              <a:t>English</a:t>
            </a:r>
            <a:r>
              <a:rPr sz="1800" spc="-10" dirty="0">
                <a:solidFill>
                  <a:srgbClr val="404040"/>
                </a:solidFill>
                <a:latin typeface="Trebuchet MS"/>
                <a:cs typeface="Trebuchet MS"/>
              </a:rPr>
              <a:t> </a:t>
            </a:r>
            <a:r>
              <a:rPr sz="1800" spc="-5" dirty="0">
                <a:solidFill>
                  <a:srgbClr val="404040"/>
                </a:solidFill>
                <a:latin typeface="Trebuchet MS"/>
                <a:cs typeface="Trebuchet MS"/>
              </a:rPr>
              <a:t>Signature</a:t>
            </a:r>
            <a:r>
              <a:rPr sz="1800" spc="25" dirty="0">
                <a:solidFill>
                  <a:srgbClr val="404040"/>
                </a:solidFill>
                <a:latin typeface="Trebuchet MS"/>
                <a:cs typeface="Trebuchet MS"/>
              </a:rPr>
              <a:t> </a:t>
            </a:r>
            <a:r>
              <a:rPr sz="1800" spc="-5" dirty="0">
                <a:solidFill>
                  <a:srgbClr val="404040"/>
                </a:solidFill>
                <a:latin typeface="Trebuchet MS"/>
                <a:cs typeface="Trebuchet MS"/>
              </a:rPr>
              <a:t>dataset for </a:t>
            </a:r>
            <a:r>
              <a:rPr sz="1800" spc="-525" dirty="0">
                <a:solidFill>
                  <a:srgbClr val="404040"/>
                </a:solidFill>
                <a:latin typeface="Trebuchet MS"/>
                <a:cs typeface="Trebuchet MS"/>
              </a:rPr>
              <a:t> </a:t>
            </a:r>
            <a:r>
              <a:rPr sz="1800" spc="-5" dirty="0">
                <a:solidFill>
                  <a:srgbClr val="404040"/>
                </a:solidFill>
                <a:latin typeface="Trebuchet MS"/>
                <a:cs typeface="Trebuchet MS"/>
              </a:rPr>
              <a:t>signature</a:t>
            </a:r>
            <a:r>
              <a:rPr sz="1800" dirty="0">
                <a:solidFill>
                  <a:srgbClr val="404040"/>
                </a:solidFill>
                <a:latin typeface="Trebuchet MS"/>
                <a:cs typeface="Trebuchet MS"/>
              </a:rPr>
              <a:t> </a:t>
            </a:r>
            <a:r>
              <a:rPr sz="1800" spc="-5" dirty="0">
                <a:solidFill>
                  <a:srgbClr val="404040"/>
                </a:solidFill>
                <a:latin typeface="Trebuchet MS"/>
                <a:cs typeface="Trebuchet MS"/>
              </a:rPr>
              <a:t>Classification.</a:t>
            </a:r>
            <a:endParaRPr sz="1800" dirty="0">
              <a:latin typeface="Trebuchet MS"/>
              <a:cs typeface="Trebuchet MS"/>
            </a:endParaRPr>
          </a:p>
        </p:txBody>
      </p:sp>
      <p:pic>
        <p:nvPicPr>
          <p:cNvPr id="8" name="Picture 7">
            <a:extLst>
              <a:ext uri="{FF2B5EF4-FFF2-40B4-BE49-F238E27FC236}">
                <a16:creationId xmlns:a16="http://schemas.microsoft.com/office/drawing/2014/main" id="{D1A216C5-23B1-C69B-C168-A1F6AB612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1504071"/>
            <a:ext cx="3401760" cy="2067042"/>
          </a:xfrm>
          <a:prstGeom prst="rect">
            <a:avLst/>
          </a:prstGeom>
        </p:spPr>
      </p:pic>
      <p:pic>
        <p:nvPicPr>
          <p:cNvPr id="10" name="Picture 9">
            <a:extLst>
              <a:ext uri="{FF2B5EF4-FFF2-40B4-BE49-F238E27FC236}">
                <a16:creationId xmlns:a16="http://schemas.microsoft.com/office/drawing/2014/main" id="{4598C6EA-2325-9993-2610-FCDA45D471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0976" y="3874630"/>
            <a:ext cx="3876768" cy="23556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DATASETS</a:t>
            </a:r>
          </a:p>
        </p:txBody>
      </p:sp>
      <p:sp>
        <p:nvSpPr>
          <p:cNvPr id="3" name="Content Placeholder 2"/>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The Signature dataset consists of 28,000 labeled images in the training set, 3,500 labeled images in the development set, and 3,500 images in the test set. Therefore, it can be seen that images are grouped for 80% training, 10% validation and 10% test.</a:t>
            </a:r>
          </a:p>
        </p:txBody>
      </p:sp>
      <p:pic>
        <p:nvPicPr>
          <p:cNvPr id="5" name="Content Placeholder 4" descr="train set.jpg"/>
          <p:cNvPicPr>
            <a:picLocks noGrp="1" noChangeAspect="1"/>
          </p:cNvPicPr>
          <p:nvPr>
            <p:ph sz="half" idx="2"/>
          </p:nvPr>
        </p:nvPicPr>
        <p:blipFill>
          <a:blip r:embed="rId2"/>
          <a:stretch>
            <a:fillRect/>
          </a:stretch>
        </p:blipFill>
        <p:spPr>
          <a:xfrm>
            <a:off x="6181725" y="3743045"/>
            <a:ext cx="4718050" cy="945122"/>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14400"/>
            <a:ext cx="9601196" cy="1303867"/>
          </a:xfrm>
        </p:spPr>
        <p:txBody>
          <a:bodyPr>
            <a:normAutofit/>
          </a:bodyPr>
          <a:lstStyle/>
          <a:p>
            <a:r>
              <a:rPr lang="en-US" dirty="0"/>
              <a:t>DATASETS</a:t>
            </a:r>
          </a:p>
        </p:txBody>
      </p:sp>
      <p:sp>
        <p:nvSpPr>
          <p:cNvPr id="3" name="Content Placeholder 2"/>
          <p:cNvSpPr>
            <a:spLocks noGrp="1"/>
          </p:cNvSpPr>
          <p:nvPr>
            <p:ph sz="half" idx="1"/>
          </p:nvPr>
        </p:nvSpPr>
        <p:spPr/>
        <p:txBody>
          <a:bodyPr/>
          <a:lstStyle/>
          <a:p>
            <a:r>
              <a:rPr lang="en-US" dirty="0">
                <a:latin typeface="Times New Roman" panose="02020603050405020304" pitchFamily="18" charset="0"/>
                <a:cs typeface="Times New Roman" panose="02020603050405020304" pitchFamily="18" charset="0"/>
              </a:rPr>
              <a:t>The Signature dataset consists of 80000, labeled images in the training set,  labeled images in the development set, and 3500 images in the test set. Therefore, it can be seen that images are grouped for 80% training, 10% validation and 10% test.</a:t>
            </a:r>
          </a:p>
        </p:txBody>
      </p:sp>
      <p:pic>
        <p:nvPicPr>
          <p:cNvPr id="5" name="Content Placeholder 4" descr="b output.jpg"/>
          <p:cNvPicPr>
            <a:picLocks noGrp="1" noChangeAspect="1"/>
          </p:cNvPicPr>
          <p:nvPr>
            <p:ph sz="half" idx="2"/>
          </p:nvPr>
        </p:nvPicPr>
        <p:blipFill>
          <a:blip r:embed="rId2"/>
          <a:stretch>
            <a:fillRect/>
          </a:stretch>
        </p:blipFill>
        <p:spPr>
          <a:xfrm>
            <a:off x="6181725" y="3010340"/>
            <a:ext cx="4718050" cy="241053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10" dirty="0">
                <a:latin typeface="Trebuchet MS"/>
                <a:cs typeface="Trebuchet MS"/>
              </a:rPr>
              <a:t>CONVOLUTIONAL</a:t>
            </a:r>
            <a:r>
              <a:rPr lang="en-IN" spc="-135" dirty="0">
                <a:latin typeface="Trebuchet MS"/>
                <a:cs typeface="Trebuchet MS"/>
              </a:rPr>
              <a:t> </a:t>
            </a:r>
            <a:r>
              <a:rPr lang="en-IN" spc="-5" dirty="0">
                <a:latin typeface="Trebuchet MS"/>
                <a:cs typeface="Trebuchet MS"/>
              </a:rPr>
              <a:t>NEURAL</a:t>
            </a:r>
            <a:r>
              <a:rPr lang="en-IN" spc="-140" dirty="0">
                <a:latin typeface="Trebuchet MS"/>
                <a:cs typeface="Trebuchet MS"/>
              </a:rPr>
              <a:t> </a:t>
            </a:r>
            <a:r>
              <a:rPr lang="en-IN" spc="-5" dirty="0">
                <a:latin typeface="Trebuchet MS"/>
                <a:cs typeface="Trebuchet MS"/>
              </a:rPr>
              <a:t>NETWORK</a:t>
            </a:r>
            <a:endParaRPr lang="en-IN" dirty="0"/>
          </a:p>
        </p:txBody>
      </p:sp>
      <p:sp>
        <p:nvSpPr>
          <p:cNvPr id="3" name="Content Placeholder 2"/>
          <p:cNvSpPr>
            <a:spLocks noGrp="1"/>
          </p:cNvSpPr>
          <p:nvPr>
            <p:ph idx="1"/>
          </p:nvPr>
        </p:nvSpPr>
        <p:spPr/>
        <p:txBody>
          <a:bodyPr>
            <a:normAutofit fontScale="70000" lnSpcReduction="20000"/>
          </a:bodyPr>
          <a:lstStyle/>
          <a:p>
            <a:pPr marL="469265" marR="99060" indent="-457200" algn="just">
              <a:lnSpc>
                <a:spcPct val="100000"/>
              </a:lnSpc>
              <a:spcBef>
                <a:spcPts val="100"/>
              </a:spcBef>
              <a:buClr>
                <a:srgbClr val="90C225"/>
              </a:buClr>
              <a:buFont typeface="+mj-lt"/>
              <a:buAutoNum type="arabicPeriod"/>
              <a:tabLst>
                <a:tab pos="469265" algn="l"/>
                <a:tab pos="469900" algn="l"/>
              </a:tabLst>
            </a:pPr>
            <a:r>
              <a:rPr lang="en-US" dirty="0">
                <a:solidFill>
                  <a:srgbClr val="404040"/>
                </a:solidFill>
                <a:latin typeface="Calibri"/>
                <a:cs typeface="Calibri"/>
              </a:rPr>
              <a:t>A </a:t>
            </a:r>
            <a:r>
              <a:rPr lang="en-US" spc="-10" dirty="0">
                <a:solidFill>
                  <a:srgbClr val="404040"/>
                </a:solidFill>
                <a:latin typeface="Calibri"/>
                <a:cs typeface="Calibri"/>
              </a:rPr>
              <a:t>Convolutional</a:t>
            </a:r>
            <a:r>
              <a:rPr lang="en-US" spc="10" dirty="0">
                <a:solidFill>
                  <a:srgbClr val="404040"/>
                </a:solidFill>
                <a:latin typeface="Calibri"/>
                <a:cs typeface="Calibri"/>
              </a:rPr>
              <a:t> </a:t>
            </a:r>
            <a:r>
              <a:rPr lang="en-US" spc="-10" dirty="0">
                <a:solidFill>
                  <a:srgbClr val="404040"/>
                </a:solidFill>
                <a:latin typeface="Calibri"/>
                <a:cs typeface="Calibri"/>
              </a:rPr>
              <a:t>Neural</a:t>
            </a:r>
            <a:r>
              <a:rPr lang="en-US" spc="10" dirty="0">
                <a:solidFill>
                  <a:srgbClr val="404040"/>
                </a:solidFill>
                <a:latin typeface="Calibri"/>
                <a:cs typeface="Calibri"/>
              </a:rPr>
              <a:t> </a:t>
            </a:r>
            <a:r>
              <a:rPr lang="en-US" spc="-10" dirty="0">
                <a:solidFill>
                  <a:srgbClr val="404040"/>
                </a:solidFill>
                <a:latin typeface="Calibri"/>
                <a:cs typeface="Calibri"/>
              </a:rPr>
              <a:t>Network</a:t>
            </a:r>
            <a:r>
              <a:rPr lang="en-US" spc="-5" dirty="0">
                <a:solidFill>
                  <a:srgbClr val="404040"/>
                </a:solidFill>
                <a:latin typeface="Calibri"/>
                <a:cs typeface="Calibri"/>
              </a:rPr>
              <a:t> (</a:t>
            </a:r>
            <a:r>
              <a:rPr lang="en-US" spc="-5" dirty="0" err="1">
                <a:solidFill>
                  <a:srgbClr val="404040"/>
                </a:solidFill>
                <a:latin typeface="Calibri"/>
                <a:cs typeface="Calibri"/>
              </a:rPr>
              <a:t>ConvNet</a:t>
            </a:r>
            <a:r>
              <a:rPr lang="en-US" spc="-5" dirty="0">
                <a:solidFill>
                  <a:srgbClr val="404040"/>
                </a:solidFill>
                <a:latin typeface="Calibri"/>
                <a:cs typeface="Calibri"/>
              </a:rPr>
              <a:t> /CNN)</a:t>
            </a:r>
            <a:r>
              <a:rPr lang="en-US" spc="25" dirty="0">
                <a:solidFill>
                  <a:srgbClr val="404040"/>
                </a:solidFill>
                <a:latin typeface="Calibri"/>
                <a:cs typeface="Calibri"/>
              </a:rPr>
              <a:t> </a:t>
            </a:r>
            <a:r>
              <a:rPr lang="en-US" spc="-5" dirty="0">
                <a:solidFill>
                  <a:srgbClr val="404040"/>
                </a:solidFill>
                <a:latin typeface="Calibri"/>
                <a:cs typeface="Calibri"/>
              </a:rPr>
              <a:t>is</a:t>
            </a:r>
            <a:r>
              <a:rPr lang="en-US" spc="15" dirty="0">
                <a:solidFill>
                  <a:srgbClr val="404040"/>
                </a:solidFill>
                <a:latin typeface="Calibri"/>
                <a:cs typeface="Calibri"/>
              </a:rPr>
              <a:t> </a:t>
            </a:r>
            <a:r>
              <a:rPr lang="en-US" dirty="0">
                <a:solidFill>
                  <a:srgbClr val="404040"/>
                </a:solidFill>
                <a:latin typeface="Calibri"/>
                <a:cs typeface="Calibri"/>
              </a:rPr>
              <a:t>a </a:t>
            </a:r>
            <a:r>
              <a:rPr lang="en-US" spc="-5" dirty="0">
                <a:solidFill>
                  <a:srgbClr val="404040"/>
                </a:solidFill>
                <a:latin typeface="Calibri"/>
                <a:cs typeface="Calibri"/>
              </a:rPr>
              <a:t>Deep</a:t>
            </a:r>
            <a:r>
              <a:rPr lang="en-US" spc="15" dirty="0">
                <a:solidFill>
                  <a:srgbClr val="404040"/>
                </a:solidFill>
                <a:latin typeface="Calibri"/>
                <a:cs typeface="Calibri"/>
              </a:rPr>
              <a:t> </a:t>
            </a:r>
            <a:r>
              <a:rPr lang="en-US" spc="-5" dirty="0">
                <a:solidFill>
                  <a:srgbClr val="404040"/>
                </a:solidFill>
                <a:latin typeface="Calibri"/>
                <a:cs typeface="Calibri"/>
              </a:rPr>
              <a:t>Learning</a:t>
            </a:r>
            <a:r>
              <a:rPr lang="en-US" spc="15" dirty="0">
                <a:solidFill>
                  <a:srgbClr val="404040"/>
                </a:solidFill>
                <a:latin typeface="Calibri"/>
                <a:cs typeface="Calibri"/>
              </a:rPr>
              <a:t> </a:t>
            </a:r>
            <a:r>
              <a:rPr lang="en-US" spc="-5" dirty="0">
                <a:solidFill>
                  <a:srgbClr val="404040"/>
                </a:solidFill>
                <a:latin typeface="Calibri"/>
                <a:cs typeface="Calibri"/>
              </a:rPr>
              <a:t>algorithm</a:t>
            </a:r>
            <a:r>
              <a:rPr lang="en-US" spc="15" dirty="0">
                <a:solidFill>
                  <a:srgbClr val="404040"/>
                </a:solidFill>
                <a:latin typeface="Calibri"/>
                <a:cs typeface="Calibri"/>
              </a:rPr>
              <a:t> </a:t>
            </a:r>
            <a:r>
              <a:rPr lang="en-US" spc="-5" dirty="0">
                <a:solidFill>
                  <a:srgbClr val="404040"/>
                </a:solidFill>
                <a:latin typeface="Calibri"/>
                <a:cs typeface="Calibri"/>
              </a:rPr>
              <a:t>which</a:t>
            </a:r>
            <a:r>
              <a:rPr lang="en-US" spc="25" dirty="0">
                <a:solidFill>
                  <a:srgbClr val="404040"/>
                </a:solidFill>
                <a:latin typeface="Calibri"/>
                <a:cs typeface="Calibri"/>
              </a:rPr>
              <a:t> </a:t>
            </a:r>
            <a:r>
              <a:rPr lang="en-US" spc="-10" dirty="0">
                <a:solidFill>
                  <a:srgbClr val="404040"/>
                </a:solidFill>
                <a:latin typeface="Calibri"/>
                <a:cs typeface="Calibri"/>
              </a:rPr>
              <a:t>can</a:t>
            </a:r>
            <a:r>
              <a:rPr lang="en-US" spc="20" dirty="0">
                <a:solidFill>
                  <a:srgbClr val="404040"/>
                </a:solidFill>
                <a:latin typeface="Calibri"/>
                <a:cs typeface="Calibri"/>
              </a:rPr>
              <a:t> </a:t>
            </a:r>
            <a:r>
              <a:rPr lang="en-US" spc="-25" dirty="0">
                <a:solidFill>
                  <a:srgbClr val="404040"/>
                </a:solidFill>
                <a:latin typeface="Calibri"/>
                <a:cs typeface="Calibri"/>
              </a:rPr>
              <a:t>take</a:t>
            </a:r>
            <a:r>
              <a:rPr lang="en-US" spc="5" dirty="0">
                <a:solidFill>
                  <a:srgbClr val="404040"/>
                </a:solidFill>
                <a:latin typeface="Calibri"/>
                <a:cs typeface="Calibri"/>
              </a:rPr>
              <a:t> </a:t>
            </a:r>
            <a:r>
              <a:rPr lang="en-US" dirty="0">
                <a:solidFill>
                  <a:srgbClr val="404040"/>
                </a:solidFill>
                <a:latin typeface="Calibri"/>
                <a:cs typeface="Calibri"/>
              </a:rPr>
              <a:t>in </a:t>
            </a:r>
            <a:r>
              <a:rPr lang="en-US" spc="-390" dirty="0">
                <a:solidFill>
                  <a:srgbClr val="404040"/>
                </a:solidFill>
                <a:latin typeface="Calibri"/>
                <a:cs typeface="Calibri"/>
              </a:rPr>
              <a:t> </a:t>
            </a:r>
            <a:r>
              <a:rPr lang="en-US" dirty="0">
                <a:solidFill>
                  <a:srgbClr val="404040"/>
                </a:solidFill>
                <a:latin typeface="Calibri"/>
                <a:cs typeface="Calibri"/>
              </a:rPr>
              <a:t>an </a:t>
            </a:r>
            <a:r>
              <a:rPr lang="en-US" spc="-5" dirty="0">
                <a:solidFill>
                  <a:srgbClr val="404040"/>
                </a:solidFill>
                <a:latin typeface="Calibri"/>
                <a:cs typeface="Calibri"/>
              </a:rPr>
              <a:t>input</a:t>
            </a:r>
            <a:r>
              <a:rPr lang="en-US" spc="25" dirty="0">
                <a:solidFill>
                  <a:srgbClr val="404040"/>
                </a:solidFill>
                <a:latin typeface="Calibri"/>
                <a:cs typeface="Calibri"/>
              </a:rPr>
              <a:t> </a:t>
            </a:r>
            <a:r>
              <a:rPr lang="en-US" spc="-5" dirty="0">
                <a:solidFill>
                  <a:srgbClr val="404040"/>
                </a:solidFill>
                <a:latin typeface="Calibri"/>
                <a:cs typeface="Calibri"/>
              </a:rPr>
              <a:t>image, assign</a:t>
            </a:r>
            <a:r>
              <a:rPr lang="en-US" spc="-10" dirty="0">
                <a:solidFill>
                  <a:srgbClr val="404040"/>
                </a:solidFill>
                <a:latin typeface="Calibri"/>
                <a:cs typeface="Calibri"/>
              </a:rPr>
              <a:t> </a:t>
            </a:r>
            <a:r>
              <a:rPr lang="en-US" spc="-5" dirty="0">
                <a:solidFill>
                  <a:srgbClr val="404040"/>
                </a:solidFill>
                <a:latin typeface="Calibri"/>
                <a:cs typeface="Calibri"/>
              </a:rPr>
              <a:t>importance</a:t>
            </a:r>
            <a:r>
              <a:rPr lang="en-US" spc="30" dirty="0">
                <a:solidFill>
                  <a:srgbClr val="404040"/>
                </a:solidFill>
                <a:latin typeface="Calibri"/>
                <a:cs typeface="Calibri"/>
              </a:rPr>
              <a:t> </a:t>
            </a:r>
            <a:r>
              <a:rPr lang="en-US" spc="-5" dirty="0">
                <a:solidFill>
                  <a:srgbClr val="404040"/>
                </a:solidFill>
                <a:latin typeface="Calibri"/>
                <a:cs typeface="Calibri"/>
              </a:rPr>
              <a:t>(learnable</a:t>
            </a:r>
            <a:r>
              <a:rPr lang="en-US" spc="25" dirty="0">
                <a:solidFill>
                  <a:srgbClr val="404040"/>
                </a:solidFill>
                <a:latin typeface="Calibri"/>
                <a:cs typeface="Calibri"/>
              </a:rPr>
              <a:t> </a:t>
            </a:r>
            <a:r>
              <a:rPr lang="en-US" spc="-5" dirty="0">
                <a:solidFill>
                  <a:srgbClr val="404040"/>
                </a:solidFill>
                <a:latin typeface="Calibri"/>
                <a:cs typeface="Calibri"/>
              </a:rPr>
              <a:t>weights</a:t>
            </a:r>
            <a:r>
              <a:rPr lang="en-US" dirty="0">
                <a:solidFill>
                  <a:srgbClr val="404040"/>
                </a:solidFill>
                <a:latin typeface="Calibri"/>
                <a:cs typeface="Calibri"/>
              </a:rPr>
              <a:t> and</a:t>
            </a:r>
            <a:r>
              <a:rPr lang="en-US" spc="15" dirty="0">
                <a:solidFill>
                  <a:srgbClr val="404040"/>
                </a:solidFill>
                <a:latin typeface="Calibri"/>
                <a:cs typeface="Calibri"/>
              </a:rPr>
              <a:t> </a:t>
            </a:r>
            <a:r>
              <a:rPr lang="en-US" spc="-5" dirty="0">
                <a:solidFill>
                  <a:srgbClr val="404040"/>
                </a:solidFill>
                <a:latin typeface="Calibri"/>
                <a:cs typeface="Calibri"/>
              </a:rPr>
              <a:t>biases)</a:t>
            </a:r>
            <a:r>
              <a:rPr lang="en-US" dirty="0">
                <a:solidFill>
                  <a:srgbClr val="404040"/>
                </a:solidFill>
                <a:latin typeface="Calibri"/>
                <a:cs typeface="Calibri"/>
              </a:rPr>
              <a:t> </a:t>
            </a:r>
            <a:r>
              <a:rPr lang="en-US" spc="-10" dirty="0">
                <a:solidFill>
                  <a:srgbClr val="404040"/>
                </a:solidFill>
                <a:latin typeface="Calibri"/>
                <a:cs typeface="Calibri"/>
              </a:rPr>
              <a:t>to</a:t>
            </a:r>
            <a:r>
              <a:rPr lang="en-US" dirty="0">
                <a:solidFill>
                  <a:srgbClr val="404040"/>
                </a:solidFill>
                <a:latin typeface="Calibri"/>
                <a:cs typeface="Calibri"/>
              </a:rPr>
              <a:t> </a:t>
            </a:r>
            <a:r>
              <a:rPr lang="en-US" spc="-10" dirty="0">
                <a:solidFill>
                  <a:srgbClr val="404040"/>
                </a:solidFill>
                <a:latin typeface="Calibri"/>
                <a:cs typeface="Calibri"/>
              </a:rPr>
              <a:t>various</a:t>
            </a:r>
            <a:r>
              <a:rPr lang="en-US" dirty="0">
                <a:solidFill>
                  <a:srgbClr val="404040"/>
                </a:solidFill>
                <a:latin typeface="Calibri"/>
                <a:cs typeface="Calibri"/>
              </a:rPr>
              <a:t> </a:t>
            </a:r>
            <a:r>
              <a:rPr lang="en-US" spc="-5" dirty="0">
                <a:solidFill>
                  <a:srgbClr val="404040"/>
                </a:solidFill>
                <a:latin typeface="Calibri"/>
                <a:cs typeface="Calibri"/>
              </a:rPr>
              <a:t>aspects/objects</a:t>
            </a:r>
            <a:r>
              <a:rPr lang="en-US" spc="5" dirty="0">
                <a:solidFill>
                  <a:srgbClr val="404040"/>
                </a:solidFill>
                <a:latin typeface="Calibri"/>
                <a:cs typeface="Calibri"/>
              </a:rPr>
              <a:t> </a:t>
            </a:r>
            <a:r>
              <a:rPr lang="en-US" dirty="0">
                <a:solidFill>
                  <a:srgbClr val="404040"/>
                </a:solidFill>
                <a:latin typeface="Calibri"/>
                <a:cs typeface="Calibri"/>
              </a:rPr>
              <a:t>in </a:t>
            </a:r>
            <a:r>
              <a:rPr lang="en-US" spc="5" dirty="0">
                <a:solidFill>
                  <a:srgbClr val="404040"/>
                </a:solidFill>
                <a:latin typeface="Calibri"/>
                <a:cs typeface="Calibri"/>
              </a:rPr>
              <a:t> </a:t>
            </a:r>
            <a:r>
              <a:rPr lang="en-US" dirty="0">
                <a:solidFill>
                  <a:srgbClr val="404040"/>
                </a:solidFill>
                <a:latin typeface="Calibri"/>
                <a:cs typeface="Calibri"/>
              </a:rPr>
              <a:t>the</a:t>
            </a:r>
            <a:r>
              <a:rPr lang="en-US" spc="10" dirty="0">
                <a:solidFill>
                  <a:srgbClr val="404040"/>
                </a:solidFill>
                <a:latin typeface="Calibri"/>
                <a:cs typeface="Calibri"/>
              </a:rPr>
              <a:t> </a:t>
            </a:r>
            <a:r>
              <a:rPr lang="en-US" spc="-5" dirty="0">
                <a:solidFill>
                  <a:srgbClr val="404040"/>
                </a:solidFill>
                <a:latin typeface="Calibri"/>
                <a:cs typeface="Calibri"/>
              </a:rPr>
              <a:t>image</a:t>
            </a:r>
            <a:r>
              <a:rPr lang="en-US" dirty="0">
                <a:solidFill>
                  <a:srgbClr val="404040"/>
                </a:solidFill>
                <a:latin typeface="Calibri"/>
                <a:cs typeface="Calibri"/>
              </a:rPr>
              <a:t> and</a:t>
            </a:r>
            <a:r>
              <a:rPr lang="en-US" spc="10" dirty="0">
                <a:solidFill>
                  <a:srgbClr val="404040"/>
                </a:solidFill>
                <a:latin typeface="Calibri"/>
                <a:cs typeface="Calibri"/>
              </a:rPr>
              <a:t> </a:t>
            </a:r>
            <a:r>
              <a:rPr lang="en-US" spc="-5" dirty="0">
                <a:solidFill>
                  <a:srgbClr val="404040"/>
                </a:solidFill>
                <a:latin typeface="Calibri"/>
                <a:cs typeface="Calibri"/>
              </a:rPr>
              <a:t>be</a:t>
            </a:r>
            <a:r>
              <a:rPr lang="en-US" spc="15" dirty="0">
                <a:solidFill>
                  <a:srgbClr val="404040"/>
                </a:solidFill>
                <a:latin typeface="Calibri"/>
                <a:cs typeface="Calibri"/>
              </a:rPr>
              <a:t> </a:t>
            </a:r>
            <a:r>
              <a:rPr lang="en-US" dirty="0">
                <a:solidFill>
                  <a:srgbClr val="404040"/>
                </a:solidFill>
                <a:latin typeface="Calibri"/>
                <a:cs typeface="Calibri"/>
              </a:rPr>
              <a:t>able</a:t>
            </a:r>
            <a:r>
              <a:rPr lang="en-US" spc="-5" dirty="0">
                <a:solidFill>
                  <a:srgbClr val="404040"/>
                </a:solidFill>
                <a:latin typeface="Calibri"/>
                <a:cs typeface="Calibri"/>
              </a:rPr>
              <a:t> </a:t>
            </a:r>
            <a:r>
              <a:rPr lang="en-US" spc="-10" dirty="0">
                <a:solidFill>
                  <a:srgbClr val="404040"/>
                </a:solidFill>
                <a:latin typeface="Calibri"/>
                <a:cs typeface="Calibri"/>
              </a:rPr>
              <a:t>to</a:t>
            </a:r>
            <a:r>
              <a:rPr lang="en-US" spc="10" dirty="0">
                <a:solidFill>
                  <a:srgbClr val="404040"/>
                </a:solidFill>
                <a:latin typeface="Calibri"/>
                <a:cs typeface="Calibri"/>
              </a:rPr>
              <a:t> </a:t>
            </a:r>
            <a:r>
              <a:rPr lang="en-US" spc="-15" dirty="0">
                <a:solidFill>
                  <a:srgbClr val="404040"/>
                </a:solidFill>
                <a:latin typeface="Calibri"/>
                <a:cs typeface="Calibri"/>
              </a:rPr>
              <a:t>differentiate</a:t>
            </a:r>
            <a:r>
              <a:rPr lang="en-US" dirty="0">
                <a:solidFill>
                  <a:srgbClr val="404040"/>
                </a:solidFill>
                <a:latin typeface="Calibri"/>
                <a:cs typeface="Calibri"/>
              </a:rPr>
              <a:t> </a:t>
            </a:r>
            <a:r>
              <a:rPr lang="en-US" spc="-5" dirty="0">
                <a:solidFill>
                  <a:srgbClr val="404040"/>
                </a:solidFill>
                <a:latin typeface="Calibri"/>
                <a:cs typeface="Calibri"/>
              </a:rPr>
              <a:t>one</a:t>
            </a:r>
            <a:r>
              <a:rPr lang="en-US" spc="15" dirty="0">
                <a:solidFill>
                  <a:srgbClr val="404040"/>
                </a:solidFill>
                <a:latin typeface="Calibri"/>
                <a:cs typeface="Calibri"/>
              </a:rPr>
              <a:t> </a:t>
            </a:r>
            <a:r>
              <a:rPr lang="en-US" spc="-10" dirty="0">
                <a:solidFill>
                  <a:srgbClr val="404040"/>
                </a:solidFill>
                <a:latin typeface="Calibri"/>
                <a:cs typeface="Calibri"/>
              </a:rPr>
              <a:t>from</a:t>
            </a:r>
            <a:r>
              <a:rPr lang="en-US" dirty="0">
                <a:solidFill>
                  <a:srgbClr val="404040"/>
                </a:solidFill>
                <a:latin typeface="Calibri"/>
                <a:cs typeface="Calibri"/>
              </a:rPr>
              <a:t> the </a:t>
            </a:r>
            <a:r>
              <a:rPr lang="en-US" spc="-35" dirty="0">
                <a:solidFill>
                  <a:srgbClr val="404040"/>
                </a:solidFill>
                <a:latin typeface="Calibri"/>
                <a:cs typeface="Calibri"/>
              </a:rPr>
              <a:t>other.</a:t>
            </a:r>
            <a:r>
              <a:rPr lang="en-US" spc="-5" dirty="0">
                <a:solidFill>
                  <a:srgbClr val="404040"/>
                </a:solidFill>
                <a:latin typeface="Calibri"/>
                <a:cs typeface="Calibri"/>
              </a:rPr>
              <a:t> </a:t>
            </a:r>
          </a:p>
          <a:p>
            <a:pPr marL="469265" marR="99060" indent="-457200" algn="just">
              <a:lnSpc>
                <a:spcPct val="100000"/>
              </a:lnSpc>
              <a:spcBef>
                <a:spcPts val="100"/>
              </a:spcBef>
              <a:buClr>
                <a:srgbClr val="90C225"/>
              </a:buClr>
              <a:buFont typeface="+mj-lt"/>
              <a:buAutoNum type="arabicPeriod"/>
              <a:tabLst>
                <a:tab pos="469265" algn="l"/>
                <a:tab pos="469900" algn="l"/>
              </a:tabLst>
            </a:pPr>
            <a:r>
              <a:rPr lang="en-US" dirty="0">
                <a:solidFill>
                  <a:srgbClr val="404040"/>
                </a:solidFill>
                <a:latin typeface="Calibri"/>
                <a:cs typeface="Calibri"/>
              </a:rPr>
              <a:t>A</a:t>
            </a:r>
            <a:r>
              <a:rPr lang="en-US" spc="5" dirty="0">
                <a:solidFill>
                  <a:srgbClr val="404040"/>
                </a:solidFill>
                <a:latin typeface="Calibri"/>
                <a:cs typeface="Calibri"/>
              </a:rPr>
              <a:t> </a:t>
            </a:r>
            <a:r>
              <a:rPr lang="en-US" spc="-5" dirty="0">
                <a:solidFill>
                  <a:srgbClr val="404040"/>
                </a:solidFill>
                <a:latin typeface="Calibri"/>
                <a:cs typeface="Calibri"/>
              </a:rPr>
              <a:t>CNN</a:t>
            </a:r>
            <a:r>
              <a:rPr lang="en-US" spc="15" dirty="0">
                <a:solidFill>
                  <a:srgbClr val="404040"/>
                </a:solidFill>
                <a:latin typeface="Calibri"/>
                <a:cs typeface="Calibri"/>
              </a:rPr>
              <a:t> </a:t>
            </a:r>
            <a:r>
              <a:rPr lang="en-US" spc="-5" dirty="0">
                <a:solidFill>
                  <a:srgbClr val="404040"/>
                </a:solidFill>
                <a:latin typeface="Calibri"/>
                <a:cs typeface="Calibri"/>
              </a:rPr>
              <a:t>typically</a:t>
            </a:r>
            <a:r>
              <a:rPr lang="en-US" spc="15" dirty="0">
                <a:solidFill>
                  <a:srgbClr val="404040"/>
                </a:solidFill>
                <a:latin typeface="Calibri"/>
                <a:cs typeface="Calibri"/>
              </a:rPr>
              <a:t> </a:t>
            </a:r>
            <a:r>
              <a:rPr lang="en-US" spc="-5" dirty="0">
                <a:solidFill>
                  <a:srgbClr val="404040"/>
                </a:solidFill>
                <a:latin typeface="Calibri"/>
                <a:cs typeface="Calibri"/>
              </a:rPr>
              <a:t>has</a:t>
            </a:r>
            <a:r>
              <a:rPr lang="en-US" spc="5" dirty="0">
                <a:solidFill>
                  <a:srgbClr val="404040"/>
                </a:solidFill>
                <a:latin typeface="Calibri"/>
                <a:cs typeface="Calibri"/>
              </a:rPr>
              <a:t> </a:t>
            </a:r>
            <a:r>
              <a:rPr lang="en-US" spc="-10" dirty="0">
                <a:solidFill>
                  <a:srgbClr val="404040"/>
                </a:solidFill>
                <a:latin typeface="Calibri"/>
                <a:cs typeface="Calibri"/>
              </a:rPr>
              <a:t>three</a:t>
            </a:r>
            <a:r>
              <a:rPr lang="en-US" spc="5" dirty="0">
                <a:solidFill>
                  <a:srgbClr val="404040"/>
                </a:solidFill>
                <a:latin typeface="Calibri"/>
                <a:cs typeface="Calibri"/>
              </a:rPr>
              <a:t> </a:t>
            </a:r>
            <a:r>
              <a:rPr lang="en-US" spc="-20" dirty="0">
                <a:solidFill>
                  <a:srgbClr val="404040"/>
                </a:solidFill>
                <a:latin typeface="Calibri"/>
                <a:cs typeface="Calibri"/>
              </a:rPr>
              <a:t>layers:</a:t>
            </a:r>
            <a:r>
              <a:rPr lang="en-US" spc="15" dirty="0">
                <a:solidFill>
                  <a:srgbClr val="404040"/>
                </a:solidFill>
                <a:latin typeface="Calibri"/>
                <a:cs typeface="Calibri"/>
              </a:rPr>
              <a:t> </a:t>
            </a:r>
            <a:r>
              <a:rPr lang="en-US" dirty="0">
                <a:solidFill>
                  <a:srgbClr val="404040"/>
                </a:solidFill>
                <a:latin typeface="Calibri"/>
                <a:cs typeface="Calibri"/>
              </a:rPr>
              <a:t>a </a:t>
            </a:r>
            <a:r>
              <a:rPr lang="en-US" spc="5" dirty="0">
                <a:solidFill>
                  <a:srgbClr val="404040"/>
                </a:solidFill>
                <a:latin typeface="Calibri"/>
                <a:cs typeface="Calibri"/>
              </a:rPr>
              <a:t> </a:t>
            </a:r>
            <a:r>
              <a:rPr lang="en-US" spc="-10" dirty="0">
                <a:solidFill>
                  <a:srgbClr val="404040"/>
                </a:solidFill>
                <a:latin typeface="Calibri"/>
                <a:cs typeface="Calibri"/>
              </a:rPr>
              <a:t>convolutional</a:t>
            </a:r>
            <a:r>
              <a:rPr lang="en-US" spc="5" dirty="0">
                <a:solidFill>
                  <a:srgbClr val="404040"/>
                </a:solidFill>
                <a:latin typeface="Calibri"/>
                <a:cs typeface="Calibri"/>
              </a:rPr>
              <a:t> </a:t>
            </a:r>
            <a:r>
              <a:rPr lang="en-US" spc="-40" dirty="0">
                <a:solidFill>
                  <a:srgbClr val="404040"/>
                </a:solidFill>
                <a:latin typeface="Calibri"/>
                <a:cs typeface="Calibri"/>
              </a:rPr>
              <a:t>layer,</a:t>
            </a:r>
            <a:r>
              <a:rPr lang="en-US" spc="15" dirty="0">
                <a:solidFill>
                  <a:srgbClr val="404040"/>
                </a:solidFill>
                <a:latin typeface="Calibri"/>
                <a:cs typeface="Calibri"/>
              </a:rPr>
              <a:t> </a:t>
            </a:r>
            <a:r>
              <a:rPr lang="en-US" spc="-10" dirty="0">
                <a:solidFill>
                  <a:srgbClr val="404040"/>
                </a:solidFill>
                <a:latin typeface="Calibri"/>
                <a:cs typeface="Calibri"/>
              </a:rPr>
              <a:t>pooling</a:t>
            </a:r>
            <a:r>
              <a:rPr lang="en-US" spc="25" dirty="0">
                <a:solidFill>
                  <a:srgbClr val="404040"/>
                </a:solidFill>
                <a:latin typeface="Calibri"/>
                <a:cs typeface="Calibri"/>
              </a:rPr>
              <a:t> </a:t>
            </a:r>
            <a:r>
              <a:rPr lang="en-US" spc="-40" dirty="0">
                <a:solidFill>
                  <a:srgbClr val="404040"/>
                </a:solidFill>
                <a:latin typeface="Calibri"/>
                <a:cs typeface="Calibri"/>
              </a:rPr>
              <a:t>layer,</a:t>
            </a:r>
            <a:r>
              <a:rPr lang="en-US" spc="5" dirty="0">
                <a:solidFill>
                  <a:srgbClr val="404040"/>
                </a:solidFill>
                <a:latin typeface="Calibri"/>
                <a:cs typeface="Calibri"/>
              </a:rPr>
              <a:t> </a:t>
            </a:r>
            <a:r>
              <a:rPr lang="en-US" dirty="0">
                <a:solidFill>
                  <a:srgbClr val="404040"/>
                </a:solidFill>
                <a:latin typeface="Calibri"/>
                <a:cs typeface="Calibri"/>
              </a:rPr>
              <a:t>and</a:t>
            </a:r>
            <a:r>
              <a:rPr lang="en-US" spc="15" dirty="0">
                <a:solidFill>
                  <a:srgbClr val="404040"/>
                </a:solidFill>
                <a:latin typeface="Calibri"/>
                <a:cs typeface="Calibri"/>
              </a:rPr>
              <a:t> </a:t>
            </a:r>
            <a:r>
              <a:rPr lang="en-US" spc="-5" dirty="0">
                <a:solidFill>
                  <a:srgbClr val="404040"/>
                </a:solidFill>
                <a:latin typeface="Calibri"/>
                <a:cs typeface="Calibri"/>
              </a:rPr>
              <a:t>fully</a:t>
            </a:r>
            <a:r>
              <a:rPr lang="en-US" dirty="0">
                <a:solidFill>
                  <a:srgbClr val="404040"/>
                </a:solidFill>
                <a:latin typeface="Calibri"/>
                <a:cs typeface="Calibri"/>
              </a:rPr>
              <a:t> </a:t>
            </a:r>
            <a:r>
              <a:rPr lang="en-US" spc="-10" dirty="0">
                <a:solidFill>
                  <a:srgbClr val="404040"/>
                </a:solidFill>
                <a:latin typeface="Calibri"/>
                <a:cs typeface="Calibri"/>
              </a:rPr>
              <a:t>connected</a:t>
            </a:r>
            <a:r>
              <a:rPr lang="en-US" spc="40" dirty="0">
                <a:solidFill>
                  <a:srgbClr val="404040"/>
                </a:solidFill>
                <a:latin typeface="Calibri"/>
                <a:cs typeface="Calibri"/>
              </a:rPr>
              <a:t> </a:t>
            </a:r>
            <a:r>
              <a:rPr lang="en-US" spc="-45" dirty="0">
                <a:solidFill>
                  <a:srgbClr val="404040"/>
                </a:solidFill>
                <a:latin typeface="Calibri"/>
                <a:cs typeface="Calibri"/>
              </a:rPr>
              <a:t>layer.</a:t>
            </a:r>
            <a:endParaRPr lang="en-US" dirty="0">
              <a:latin typeface="Calibri"/>
              <a:cs typeface="Calibri"/>
            </a:endParaRPr>
          </a:p>
          <a:p>
            <a:pPr marL="457200" indent="-457200" algn="just">
              <a:lnSpc>
                <a:spcPct val="100000"/>
              </a:lnSpc>
              <a:spcBef>
                <a:spcPts val="25"/>
              </a:spcBef>
              <a:buClr>
                <a:srgbClr val="90C225"/>
              </a:buClr>
              <a:buFont typeface="+mj-lt"/>
              <a:buAutoNum type="arabicPeriod"/>
            </a:pPr>
            <a:endParaRPr lang="en-US" dirty="0">
              <a:latin typeface="Calibri"/>
              <a:cs typeface="Calibri"/>
            </a:endParaRPr>
          </a:p>
          <a:p>
            <a:pPr marL="469265" marR="509905" indent="-457200" algn="just">
              <a:lnSpc>
                <a:spcPct val="100000"/>
              </a:lnSpc>
              <a:buClr>
                <a:srgbClr val="90C225"/>
              </a:buClr>
              <a:buFont typeface="+mj-lt"/>
              <a:buAutoNum type="arabicPeriod"/>
              <a:tabLst>
                <a:tab pos="469265" algn="l"/>
                <a:tab pos="469900" algn="l"/>
              </a:tabLst>
            </a:pPr>
            <a:r>
              <a:rPr lang="en-US" spc="-10" dirty="0">
                <a:solidFill>
                  <a:srgbClr val="404040"/>
                </a:solidFill>
                <a:latin typeface="Calibri"/>
                <a:cs typeface="Calibri"/>
              </a:rPr>
              <a:t>Convolutional</a:t>
            </a:r>
            <a:r>
              <a:rPr lang="en-US" spc="5" dirty="0">
                <a:solidFill>
                  <a:srgbClr val="404040"/>
                </a:solidFill>
                <a:latin typeface="Calibri"/>
                <a:cs typeface="Calibri"/>
              </a:rPr>
              <a:t> </a:t>
            </a:r>
            <a:r>
              <a:rPr lang="en-US" spc="-15" dirty="0">
                <a:solidFill>
                  <a:srgbClr val="404040"/>
                </a:solidFill>
                <a:latin typeface="Calibri"/>
                <a:cs typeface="Calibri"/>
              </a:rPr>
              <a:t>Layer:</a:t>
            </a:r>
            <a:r>
              <a:rPr lang="en-US" spc="25" dirty="0">
                <a:solidFill>
                  <a:srgbClr val="404040"/>
                </a:solidFill>
                <a:latin typeface="Calibri"/>
                <a:cs typeface="Calibri"/>
              </a:rPr>
              <a:t> </a:t>
            </a:r>
            <a:r>
              <a:rPr lang="en-US" spc="-5" dirty="0">
                <a:solidFill>
                  <a:srgbClr val="404040"/>
                </a:solidFill>
                <a:latin typeface="Calibri"/>
                <a:cs typeface="Calibri"/>
              </a:rPr>
              <a:t>The</a:t>
            </a:r>
            <a:r>
              <a:rPr lang="en-US" spc="5" dirty="0">
                <a:solidFill>
                  <a:srgbClr val="404040"/>
                </a:solidFill>
                <a:latin typeface="Calibri"/>
                <a:cs typeface="Calibri"/>
              </a:rPr>
              <a:t> </a:t>
            </a:r>
            <a:r>
              <a:rPr lang="en-US" dirty="0">
                <a:solidFill>
                  <a:srgbClr val="404040"/>
                </a:solidFill>
                <a:latin typeface="Calibri"/>
                <a:cs typeface="Calibri"/>
              </a:rPr>
              <a:t>main</a:t>
            </a:r>
            <a:r>
              <a:rPr lang="en-US" spc="15" dirty="0">
                <a:solidFill>
                  <a:srgbClr val="404040"/>
                </a:solidFill>
                <a:latin typeface="Calibri"/>
                <a:cs typeface="Calibri"/>
              </a:rPr>
              <a:t> </a:t>
            </a:r>
            <a:r>
              <a:rPr lang="en-US" spc="-5" dirty="0">
                <a:solidFill>
                  <a:srgbClr val="404040"/>
                </a:solidFill>
                <a:latin typeface="Calibri"/>
                <a:cs typeface="Calibri"/>
              </a:rPr>
              <a:t>objective</a:t>
            </a:r>
            <a:r>
              <a:rPr lang="en-US" spc="5" dirty="0">
                <a:solidFill>
                  <a:srgbClr val="404040"/>
                </a:solidFill>
                <a:latin typeface="Calibri"/>
                <a:cs typeface="Calibri"/>
              </a:rPr>
              <a:t> </a:t>
            </a:r>
            <a:r>
              <a:rPr lang="en-US" spc="-5" dirty="0">
                <a:solidFill>
                  <a:srgbClr val="404040"/>
                </a:solidFill>
                <a:latin typeface="Calibri"/>
                <a:cs typeface="Calibri"/>
              </a:rPr>
              <a:t>of</a:t>
            </a:r>
            <a:r>
              <a:rPr lang="en-US" spc="20" dirty="0">
                <a:solidFill>
                  <a:srgbClr val="404040"/>
                </a:solidFill>
                <a:latin typeface="Calibri"/>
                <a:cs typeface="Calibri"/>
              </a:rPr>
              <a:t> </a:t>
            </a:r>
            <a:r>
              <a:rPr lang="en-US" spc="-10" dirty="0">
                <a:solidFill>
                  <a:srgbClr val="404040"/>
                </a:solidFill>
                <a:latin typeface="Calibri"/>
                <a:cs typeface="Calibri"/>
              </a:rPr>
              <a:t>convolution</a:t>
            </a:r>
            <a:r>
              <a:rPr lang="en-US" spc="15" dirty="0">
                <a:solidFill>
                  <a:srgbClr val="404040"/>
                </a:solidFill>
                <a:latin typeface="Calibri"/>
                <a:cs typeface="Calibri"/>
              </a:rPr>
              <a:t> </a:t>
            </a:r>
            <a:r>
              <a:rPr lang="en-US" spc="-5" dirty="0">
                <a:solidFill>
                  <a:srgbClr val="404040"/>
                </a:solidFill>
                <a:latin typeface="Calibri"/>
                <a:cs typeface="Calibri"/>
              </a:rPr>
              <a:t>is</a:t>
            </a:r>
            <a:r>
              <a:rPr lang="en-US" spc="5" dirty="0">
                <a:solidFill>
                  <a:srgbClr val="404040"/>
                </a:solidFill>
                <a:latin typeface="Calibri"/>
                <a:cs typeface="Calibri"/>
              </a:rPr>
              <a:t> </a:t>
            </a:r>
            <a:r>
              <a:rPr lang="en-US" spc="-10" dirty="0">
                <a:solidFill>
                  <a:srgbClr val="404040"/>
                </a:solidFill>
                <a:latin typeface="Calibri"/>
                <a:cs typeface="Calibri"/>
              </a:rPr>
              <a:t>to</a:t>
            </a:r>
            <a:r>
              <a:rPr lang="en-US" dirty="0">
                <a:solidFill>
                  <a:srgbClr val="404040"/>
                </a:solidFill>
                <a:latin typeface="Calibri"/>
                <a:cs typeface="Calibri"/>
              </a:rPr>
              <a:t> </a:t>
            </a:r>
            <a:r>
              <a:rPr lang="en-US" spc="-15" dirty="0">
                <a:solidFill>
                  <a:srgbClr val="404040"/>
                </a:solidFill>
                <a:latin typeface="Calibri"/>
                <a:cs typeface="Calibri"/>
              </a:rPr>
              <a:t>extract</a:t>
            </a:r>
            <a:r>
              <a:rPr lang="en-US" dirty="0">
                <a:solidFill>
                  <a:srgbClr val="404040"/>
                </a:solidFill>
                <a:latin typeface="Calibri"/>
                <a:cs typeface="Calibri"/>
              </a:rPr>
              <a:t> </a:t>
            </a:r>
            <a:r>
              <a:rPr lang="en-US" spc="-15" dirty="0">
                <a:solidFill>
                  <a:srgbClr val="404040"/>
                </a:solidFill>
                <a:latin typeface="Calibri"/>
                <a:cs typeface="Calibri"/>
              </a:rPr>
              <a:t>features</a:t>
            </a:r>
            <a:r>
              <a:rPr lang="en-US" dirty="0">
                <a:solidFill>
                  <a:srgbClr val="404040"/>
                </a:solidFill>
                <a:latin typeface="Calibri"/>
                <a:cs typeface="Calibri"/>
              </a:rPr>
              <a:t> </a:t>
            </a:r>
            <a:r>
              <a:rPr lang="en-US" spc="-5" dirty="0">
                <a:solidFill>
                  <a:srgbClr val="404040"/>
                </a:solidFill>
                <a:latin typeface="Calibri"/>
                <a:cs typeface="Calibri"/>
              </a:rPr>
              <a:t>such</a:t>
            </a:r>
            <a:r>
              <a:rPr lang="en-US" spc="15" dirty="0">
                <a:solidFill>
                  <a:srgbClr val="404040"/>
                </a:solidFill>
                <a:latin typeface="Calibri"/>
                <a:cs typeface="Calibri"/>
              </a:rPr>
              <a:t> </a:t>
            </a:r>
            <a:r>
              <a:rPr lang="en-US" dirty="0">
                <a:solidFill>
                  <a:srgbClr val="404040"/>
                </a:solidFill>
                <a:latin typeface="Calibri"/>
                <a:cs typeface="Calibri"/>
              </a:rPr>
              <a:t>as</a:t>
            </a:r>
            <a:r>
              <a:rPr lang="en-US" spc="-5" dirty="0">
                <a:solidFill>
                  <a:srgbClr val="404040"/>
                </a:solidFill>
                <a:latin typeface="Calibri"/>
                <a:cs typeface="Calibri"/>
              </a:rPr>
              <a:t> </a:t>
            </a:r>
            <a:r>
              <a:rPr lang="en-US" dirty="0">
                <a:solidFill>
                  <a:srgbClr val="404040"/>
                </a:solidFill>
                <a:latin typeface="Calibri"/>
                <a:cs typeface="Calibri"/>
              </a:rPr>
              <a:t>edges, </a:t>
            </a:r>
            <a:r>
              <a:rPr lang="en-US" spc="-390" dirty="0">
                <a:solidFill>
                  <a:srgbClr val="404040"/>
                </a:solidFill>
                <a:latin typeface="Calibri"/>
                <a:cs typeface="Calibri"/>
              </a:rPr>
              <a:t> </a:t>
            </a:r>
            <a:r>
              <a:rPr lang="en-US" spc="-15" dirty="0">
                <a:solidFill>
                  <a:srgbClr val="404040"/>
                </a:solidFill>
                <a:latin typeface="Calibri"/>
                <a:cs typeface="Calibri"/>
              </a:rPr>
              <a:t>colors,</a:t>
            </a:r>
            <a:r>
              <a:rPr lang="en-US" spc="15" dirty="0">
                <a:solidFill>
                  <a:srgbClr val="404040"/>
                </a:solidFill>
                <a:latin typeface="Calibri"/>
                <a:cs typeface="Calibri"/>
              </a:rPr>
              <a:t> </a:t>
            </a:r>
            <a:r>
              <a:rPr lang="en-US" spc="-15" dirty="0">
                <a:solidFill>
                  <a:srgbClr val="404040"/>
                </a:solidFill>
                <a:latin typeface="Calibri"/>
                <a:cs typeface="Calibri"/>
              </a:rPr>
              <a:t>corners</a:t>
            </a:r>
            <a:r>
              <a:rPr lang="en-US" spc="15" dirty="0">
                <a:solidFill>
                  <a:srgbClr val="404040"/>
                </a:solidFill>
                <a:latin typeface="Calibri"/>
                <a:cs typeface="Calibri"/>
              </a:rPr>
              <a:t> </a:t>
            </a:r>
            <a:r>
              <a:rPr lang="en-US" spc="-10" dirty="0">
                <a:solidFill>
                  <a:srgbClr val="404040"/>
                </a:solidFill>
                <a:latin typeface="Calibri"/>
                <a:cs typeface="Calibri"/>
              </a:rPr>
              <a:t>from</a:t>
            </a:r>
            <a:r>
              <a:rPr lang="en-US" spc="-15" dirty="0">
                <a:solidFill>
                  <a:srgbClr val="404040"/>
                </a:solidFill>
                <a:latin typeface="Calibri"/>
                <a:cs typeface="Calibri"/>
              </a:rPr>
              <a:t> </a:t>
            </a:r>
            <a:r>
              <a:rPr lang="en-US" dirty="0">
                <a:solidFill>
                  <a:srgbClr val="404040"/>
                </a:solidFill>
                <a:latin typeface="Calibri"/>
                <a:cs typeface="Calibri"/>
              </a:rPr>
              <a:t>the</a:t>
            </a:r>
            <a:r>
              <a:rPr lang="en-US" spc="10" dirty="0">
                <a:solidFill>
                  <a:srgbClr val="404040"/>
                </a:solidFill>
                <a:latin typeface="Calibri"/>
                <a:cs typeface="Calibri"/>
              </a:rPr>
              <a:t> </a:t>
            </a:r>
            <a:r>
              <a:rPr lang="en-US" spc="-5" dirty="0">
                <a:solidFill>
                  <a:srgbClr val="404040"/>
                </a:solidFill>
                <a:latin typeface="Calibri"/>
                <a:cs typeface="Calibri"/>
              </a:rPr>
              <a:t>input.</a:t>
            </a:r>
            <a:r>
              <a:rPr lang="en-US" spc="10" dirty="0">
                <a:solidFill>
                  <a:srgbClr val="404040"/>
                </a:solidFill>
                <a:latin typeface="Calibri"/>
                <a:cs typeface="Calibri"/>
              </a:rPr>
              <a:t> </a:t>
            </a:r>
            <a:r>
              <a:rPr lang="en-US" dirty="0">
                <a:solidFill>
                  <a:srgbClr val="404040"/>
                </a:solidFill>
                <a:latin typeface="Calibri"/>
                <a:cs typeface="Calibri"/>
              </a:rPr>
              <a:t>As</a:t>
            </a:r>
            <a:r>
              <a:rPr lang="en-US" spc="-5" dirty="0">
                <a:solidFill>
                  <a:srgbClr val="404040"/>
                </a:solidFill>
                <a:latin typeface="Calibri"/>
                <a:cs typeface="Calibri"/>
              </a:rPr>
              <a:t> </a:t>
            </a:r>
            <a:r>
              <a:rPr lang="en-US" spc="-10" dirty="0">
                <a:solidFill>
                  <a:srgbClr val="404040"/>
                </a:solidFill>
                <a:latin typeface="Calibri"/>
                <a:cs typeface="Calibri"/>
              </a:rPr>
              <a:t>we</a:t>
            </a:r>
            <a:r>
              <a:rPr lang="en-US" dirty="0">
                <a:solidFill>
                  <a:srgbClr val="404040"/>
                </a:solidFill>
                <a:latin typeface="Calibri"/>
                <a:cs typeface="Calibri"/>
              </a:rPr>
              <a:t> go</a:t>
            </a:r>
            <a:r>
              <a:rPr lang="en-US" spc="5" dirty="0">
                <a:solidFill>
                  <a:srgbClr val="404040"/>
                </a:solidFill>
                <a:latin typeface="Calibri"/>
                <a:cs typeface="Calibri"/>
              </a:rPr>
              <a:t> </a:t>
            </a:r>
            <a:r>
              <a:rPr lang="en-US" dirty="0">
                <a:solidFill>
                  <a:srgbClr val="404040"/>
                </a:solidFill>
                <a:latin typeface="Calibri"/>
                <a:cs typeface="Calibri"/>
              </a:rPr>
              <a:t>deeper inside</a:t>
            </a:r>
            <a:r>
              <a:rPr lang="en-US" spc="15" dirty="0">
                <a:solidFill>
                  <a:srgbClr val="404040"/>
                </a:solidFill>
                <a:latin typeface="Calibri"/>
                <a:cs typeface="Calibri"/>
              </a:rPr>
              <a:t> </a:t>
            </a:r>
            <a:r>
              <a:rPr lang="en-US" dirty="0">
                <a:solidFill>
                  <a:srgbClr val="404040"/>
                </a:solidFill>
                <a:latin typeface="Calibri"/>
                <a:cs typeface="Calibri"/>
              </a:rPr>
              <a:t>the</a:t>
            </a:r>
            <a:r>
              <a:rPr lang="en-US" spc="10" dirty="0">
                <a:solidFill>
                  <a:srgbClr val="404040"/>
                </a:solidFill>
                <a:latin typeface="Calibri"/>
                <a:cs typeface="Calibri"/>
              </a:rPr>
              <a:t> </a:t>
            </a:r>
            <a:r>
              <a:rPr lang="en-US" spc="-10" dirty="0">
                <a:solidFill>
                  <a:srgbClr val="404040"/>
                </a:solidFill>
                <a:latin typeface="Calibri"/>
                <a:cs typeface="Calibri"/>
              </a:rPr>
              <a:t>network,</a:t>
            </a:r>
            <a:r>
              <a:rPr lang="en-US" spc="10" dirty="0">
                <a:solidFill>
                  <a:srgbClr val="404040"/>
                </a:solidFill>
                <a:latin typeface="Calibri"/>
                <a:cs typeface="Calibri"/>
              </a:rPr>
              <a:t> </a:t>
            </a:r>
            <a:r>
              <a:rPr lang="en-US" dirty="0">
                <a:solidFill>
                  <a:srgbClr val="404040"/>
                </a:solidFill>
                <a:latin typeface="Calibri"/>
                <a:cs typeface="Calibri"/>
              </a:rPr>
              <a:t>the </a:t>
            </a:r>
            <a:r>
              <a:rPr lang="en-US" spc="-10" dirty="0">
                <a:solidFill>
                  <a:srgbClr val="404040"/>
                </a:solidFill>
                <a:latin typeface="Calibri"/>
                <a:cs typeface="Calibri"/>
              </a:rPr>
              <a:t>network</a:t>
            </a:r>
            <a:r>
              <a:rPr lang="en-US" dirty="0">
                <a:solidFill>
                  <a:srgbClr val="404040"/>
                </a:solidFill>
                <a:latin typeface="Calibri"/>
                <a:cs typeface="Calibri"/>
              </a:rPr>
              <a:t> </a:t>
            </a:r>
            <a:r>
              <a:rPr lang="en-US" spc="-10" dirty="0">
                <a:solidFill>
                  <a:srgbClr val="404040"/>
                </a:solidFill>
                <a:latin typeface="Calibri"/>
                <a:cs typeface="Calibri"/>
              </a:rPr>
              <a:t>starts </a:t>
            </a:r>
            <a:r>
              <a:rPr lang="en-US" spc="-5" dirty="0">
                <a:solidFill>
                  <a:srgbClr val="404040"/>
                </a:solidFill>
                <a:latin typeface="Calibri"/>
                <a:cs typeface="Calibri"/>
              </a:rPr>
              <a:t> identifying</a:t>
            </a:r>
            <a:r>
              <a:rPr lang="en-US" spc="15" dirty="0">
                <a:solidFill>
                  <a:srgbClr val="404040"/>
                </a:solidFill>
                <a:latin typeface="Calibri"/>
                <a:cs typeface="Calibri"/>
              </a:rPr>
              <a:t> </a:t>
            </a:r>
            <a:r>
              <a:rPr lang="en-US" spc="-10" dirty="0">
                <a:solidFill>
                  <a:srgbClr val="404040"/>
                </a:solidFill>
                <a:latin typeface="Calibri"/>
                <a:cs typeface="Calibri"/>
              </a:rPr>
              <a:t>more</a:t>
            </a:r>
            <a:r>
              <a:rPr lang="en-US" dirty="0">
                <a:solidFill>
                  <a:srgbClr val="404040"/>
                </a:solidFill>
                <a:latin typeface="Calibri"/>
                <a:cs typeface="Calibri"/>
              </a:rPr>
              <a:t> </a:t>
            </a:r>
            <a:r>
              <a:rPr lang="en-US" spc="-10" dirty="0">
                <a:solidFill>
                  <a:srgbClr val="404040"/>
                </a:solidFill>
                <a:latin typeface="Calibri"/>
                <a:cs typeface="Calibri"/>
              </a:rPr>
              <a:t>complex</a:t>
            </a:r>
            <a:r>
              <a:rPr lang="en-US" spc="10" dirty="0">
                <a:solidFill>
                  <a:srgbClr val="404040"/>
                </a:solidFill>
                <a:latin typeface="Calibri"/>
                <a:cs typeface="Calibri"/>
              </a:rPr>
              <a:t> </a:t>
            </a:r>
            <a:r>
              <a:rPr lang="en-US" spc="-15" dirty="0">
                <a:solidFill>
                  <a:srgbClr val="404040"/>
                </a:solidFill>
                <a:latin typeface="Calibri"/>
                <a:cs typeface="Calibri"/>
              </a:rPr>
              <a:t>features</a:t>
            </a:r>
            <a:r>
              <a:rPr lang="en-US" spc="-5" dirty="0">
                <a:solidFill>
                  <a:srgbClr val="404040"/>
                </a:solidFill>
                <a:latin typeface="Calibri"/>
                <a:cs typeface="Calibri"/>
              </a:rPr>
              <a:t> such</a:t>
            </a:r>
            <a:r>
              <a:rPr lang="en-US" spc="10" dirty="0">
                <a:solidFill>
                  <a:srgbClr val="404040"/>
                </a:solidFill>
                <a:latin typeface="Calibri"/>
                <a:cs typeface="Calibri"/>
              </a:rPr>
              <a:t> </a:t>
            </a:r>
            <a:r>
              <a:rPr lang="en-US" dirty="0">
                <a:solidFill>
                  <a:srgbClr val="404040"/>
                </a:solidFill>
                <a:latin typeface="Calibri"/>
                <a:cs typeface="Calibri"/>
              </a:rPr>
              <a:t>as</a:t>
            </a:r>
            <a:r>
              <a:rPr lang="en-US" spc="15" dirty="0">
                <a:solidFill>
                  <a:srgbClr val="404040"/>
                </a:solidFill>
                <a:latin typeface="Calibri"/>
                <a:cs typeface="Calibri"/>
              </a:rPr>
              <a:t> </a:t>
            </a:r>
            <a:r>
              <a:rPr lang="en-US" dirty="0">
                <a:solidFill>
                  <a:srgbClr val="404040"/>
                </a:solidFill>
                <a:latin typeface="Calibri"/>
                <a:cs typeface="Calibri"/>
              </a:rPr>
              <a:t>shape,</a:t>
            </a:r>
            <a:r>
              <a:rPr lang="en-US" spc="10" dirty="0">
                <a:solidFill>
                  <a:srgbClr val="404040"/>
                </a:solidFill>
                <a:latin typeface="Calibri"/>
                <a:cs typeface="Calibri"/>
              </a:rPr>
              <a:t> </a:t>
            </a:r>
            <a:r>
              <a:rPr lang="en-US" spc="-5" dirty="0">
                <a:solidFill>
                  <a:srgbClr val="404040"/>
                </a:solidFill>
                <a:latin typeface="Calibri"/>
                <a:cs typeface="Calibri"/>
              </a:rPr>
              <a:t>digits,</a:t>
            </a:r>
            <a:r>
              <a:rPr lang="en-US" spc="5" dirty="0">
                <a:solidFill>
                  <a:srgbClr val="404040"/>
                </a:solidFill>
                <a:latin typeface="Calibri"/>
                <a:cs typeface="Calibri"/>
              </a:rPr>
              <a:t> </a:t>
            </a:r>
            <a:r>
              <a:rPr lang="en-US" spc="-10" dirty="0">
                <a:solidFill>
                  <a:srgbClr val="404040"/>
                </a:solidFill>
                <a:latin typeface="Calibri"/>
                <a:cs typeface="Calibri"/>
              </a:rPr>
              <a:t>face</a:t>
            </a:r>
            <a:r>
              <a:rPr lang="en-US" spc="10" dirty="0">
                <a:solidFill>
                  <a:srgbClr val="404040"/>
                </a:solidFill>
                <a:latin typeface="Calibri"/>
                <a:cs typeface="Calibri"/>
              </a:rPr>
              <a:t> </a:t>
            </a:r>
            <a:r>
              <a:rPr lang="en-US" spc="-5" dirty="0">
                <a:solidFill>
                  <a:srgbClr val="404040"/>
                </a:solidFill>
                <a:latin typeface="Calibri"/>
                <a:cs typeface="Calibri"/>
              </a:rPr>
              <a:t>parts</a:t>
            </a:r>
            <a:r>
              <a:rPr lang="en-US" spc="-15" dirty="0">
                <a:solidFill>
                  <a:srgbClr val="404040"/>
                </a:solidFill>
                <a:latin typeface="Calibri"/>
                <a:cs typeface="Calibri"/>
              </a:rPr>
              <a:t> </a:t>
            </a:r>
            <a:r>
              <a:rPr lang="en-US" dirty="0">
                <a:solidFill>
                  <a:srgbClr val="404040"/>
                </a:solidFill>
                <a:latin typeface="Calibri"/>
                <a:cs typeface="Calibri"/>
              </a:rPr>
              <a:t>as </a:t>
            </a:r>
            <a:r>
              <a:rPr lang="en-US" spc="-5" dirty="0">
                <a:solidFill>
                  <a:srgbClr val="404040"/>
                </a:solidFill>
                <a:latin typeface="Calibri"/>
                <a:cs typeface="Calibri"/>
              </a:rPr>
              <a:t>well.</a:t>
            </a:r>
            <a:endParaRPr lang="en-US" dirty="0">
              <a:latin typeface="Calibri"/>
              <a:cs typeface="Calibri"/>
            </a:endParaRPr>
          </a:p>
          <a:p>
            <a:pPr marL="457200" indent="-457200" algn="just">
              <a:lnSpc>
                <a:spcPct val="100000"/>
              </a:lnSpc>
              <a:spcBef>
                <a:spcPts val="20"/>
              </a:spcBef>
              <a:buClr>
                <a:srgbClr val="90C225"/>
              </a:buClr>
              <a:buFont typeface="+mj-lt"/>
              <a:buAutoNum type="arabicPeriod"/>
            </a:pPr>
            <a:endParaRPr lang="en-US" dirty="0">
              <a:latin typeface="Calibri"/>
              <a:cs typeface="Calibri"/>
            </a:endParaRPr>
          </a:p>
          <a:p>
            <a:pPr marL="469265" marR="48260" indent="-457200" algn="just">
              <a:lnSpc>
                <a:spcPct val="100000"/>
              </a:lnSpc>
              <a:spcBef>
                <a:spcPts val="5"/>
              </a:spcBef>
              <a:buClr>
                <a:srgbClr val="90C225"/>
              </a:buClr>
              <a:buFont typeface="+mj-lt"/>
              <a:buAutoNum type="arabicPeriod"/>
              <a:tabLst>
                <a:tab pos="469265" algn="l"/>
                <a:tab pos="469900" algn="l"/>
              </a:tabLst>
            </a:pPr>
            <a:r>
              <a:rPr lang="en-US" spc="-15" dirty="0">
                <a:solidFill>
                  <a:srgbClr val="404040"/>
                </a:solidFill>
                <a:latin typeface="Calibri"/>
                <a:cs typeface="Calibri"/>
              </a:rPr>
              <a:t>Pooling</a:t>
            </a:r>
            <a:r>
              <a:rPr lang="en-US" spc="30" dirty="0">
                <a:solidFill>
                  <a:srgbClr val="404040"/>
                </a:solidFill>
                <a:latin typeface="Calibri"/>
                <a:cs typeface="Calibri"/>
              </a:rPr>
              <a:t> </a:t>
            </a:r>
            <a:r>
              <a:rPr lang="en-US" spc="-15" dirty="0">
                <a:solidFill>
                  <a:srgbClr val="404040"/>
                </a:solidFill>
                <a:latin typeface="Calibri"/>
                <a:cs typeface="Calibri"/>
              </a:rPr>
              <a:t>Layer:</a:t>
            </a:r>
            <a:r>
              <a:rPr lang="en-US" spc="15" dirty="0">
                <a:solidFill>
                  <a:srgbClr val="404040"/>
                </a:solidFill>
                <a:latin typeface="Calibri"/>
                <a:cs typeface="Calibri"/>
              </a:rPr>
              <a:t> </a:t>
            </a:r>
            <a:r>
              <a:rPr lang="en-US" spc="-15" dirty="0">
                <a:solidFill>
                  <a:srgbClr val="404040"/>
                </a:solidFill>
                <a:latin typeface="Calibri"/>
                <a:cs typeface="Calibri"/>
              </a:rPr>
              <a:t>Pooling</a:t>
            </a:r>
            <a:r>
              <a:rPr lang="en-US" spc="30" dirty="0">
                <a:solidFill>
                  <a:srgbClr val="404040"/>
                </a:solidFill>
                <a:latin typeface="Calibri"/>
                <a:cs typeface="Calibri"/>
              </a:rPr>
              <a:t> </a:t>
            </a:r>
            <a:r>
              <a:rPr lang="en-US" spc="-15" dirty="0">
                <a:solidFill>
                  <a:srgbClr val="404040"/>
                </a:solidFill>
                <a:latin typeface="Calibri"/>
                <a:cs typeface="Calibri"/>
              </a:rPr>
              <a:t>layer</a:t>
            </a:r>
            <a:r>
              <a:rPr lang="en-US" spc="5" dirty="0">
                <a:solidFill>
                  <a:srgbClr val="404040"/>
                </a:solidFill>
                <a:latin typeface="Calibri"/>
                <a:cs typeface="Calibri"/>
              </a:rPr>
              <a:t> </a:t>
            </a:r>
            <a:r>
              <a:rPr lang="en-US" dirty="0">
                <a:solidFill>
                  <a:srgbClr val="404040"/>
                </a:solidFill>
                <a:latin typeface="Calibri"/>
                <a:cs typeface="Calibri"/>
              </a:rPr>
              <a:t>is</a:t>
            </a:r>
            <a:r>
              <a:rPr lang="en-US" spc="15" dirty="0">
                <a:solidFill>
                  <a:srgbClr val="404040"/>
                </a:solidFill>
                <a:latin typeface="Calibri"/>
                <a:cs typeface="Calibri"/>
              </a:rPr>
              <a:t> </a:t>
            </a:r>
            <a:r>
              <a:rPr lang="en-US" spc="-5" dirty="0">
                <a:solidFill>
                  <a:srgbClr val="404040"/>
                </a:solidFill>
                <a:latin typeface="Calibri"/>
                <a:cs typeface="Calibri"/>
              </a:rPr>
              <a:t>responsible</a:t>
            </a:r>
            <a:r>
              <a:rPr lang="en-US" spc="5" dirty="0">
                <a:solidFill>
                  <a:srgbClr val="404040"/>
                </a:solidFill>
                <a:latin typeface="Calibri"/>
                <a:cs typeface="Calibri"/>
              </a:rPr>
              <a:t> </a:t>
            </a:r>
            <a:r>
              <a:rPr lang="en-US" spc="-15" dirty="0">
                <a:solidFill>
                  <a:srgbClr val="404040"/>
                </a:solidFill>
                <a:latin typeface="Calibri"/>
                <a:cs typeface="Calibri"/>
              </a:rPr>
              <a:t>for</a:t>
            </a:r>
            <a:r>
              <a:rPr lang="en-US" dirty="0">
                <a:solidFill>
                  <a:srgbClr val="404040"/>
                </a:solidFill>
                <a:latin typeface="Calibri"/>
                <a:cs typeface="Calibri"/>
              </a:rPr>
              <a:t> </a:t>
            </a:r>
            <a:r>
              <a:rPr lang="en-US" spc="-10" dirty="0">
                <a:solidFill>
                  <a:srgbClr val="404040"/>
                </a:solidFill>
                <a:latin typeface="Calibri"/>
                <a:cs typeface="Calibri"/>
              </a:rPr>
              <a:t>reducing</a:t>
            </a:r>
            <a:r>
              <a:rPr lang="en-US" spc="30" dirty="0">
                <a:solidFill>
                  <a:srgbClr val="404040"/>
                </a:solidFill>
                <a:latin typeface="Calibri"/>
                <a:cs typeface="Calibri"/>
              </a:rPr>
              <a:t> </a:t>
            </a:r>
            <a:r>
              <a:rPr lang="en-US" dirty="0">
                <a:solidFill>
                  <a:srgbClr val="404040"/>
                </a:solidFill>
                <a:latin typeface="Calibri"/>
                <a:cs typeface="Calibri"/>
              </a:rPr>
              <a:t>the</a:t>
            </a:r>
            <a:r>
              <a:rPr lang="en-US" spc="15" dirty="0">
                <a:solidFill>
                  <a:srgbClr val="404040"/>
                </a:solidFill>
                <a:latin typeface="Calibri"/>
                <a:cs typeface="Calibri"/>
              </a:rPr>
              <a:t> </a:t>
            </a:r>
            <a:r>
              <a:rPr lang="en-US" spc="-5" dirty="0">
                <a:solidFill>
                  <a:srgbClr val="404040"/>
                </a:solidFill>
                <a:latin typeface="Calibri"/>
                <a:cs typeface="Calibri"/>
              </a:rPr>
              <a:t>spatial</a:t>
            </a:r>
            <a:r>
              <a:rPr lang="en-US" dirty="0">
                <a:solidFill>
                  <a:srgbClr val="404040"/>
                </a:solidFill>
                <a:latin typeface="Calibri"/>
                <a:cs typeface="Calibri"/>
              </a:rPr>
              <a:t> </a:t>
            </a:r>
            <a:r>
              <a:rPr lang="en-US" spc="-15" dirty="0">
                <a:solidFill>
                  <a:srgbClr val="404040"/>
                </a:solidFill>
                <a:latin typeface="Calibri"/>
                <a:cs typeface="Calibri"/>
              </a:rPr>
              <a:t>size</a:t>
            </a:r>
            <a:r>
              <a:rPr lang="en-US" spc="5" dirty="0">
                <a:solidFill>
                  <a:srgbClr val="404040"/>
                </a:solidFill>
                <a:latin typeface="Calibri"/>
                <a:cs typeface="Calibri"/>
              </a:rPr>
              <a:t> </a:t>
            </a:r>
            <a:r>
              <a:rPr lang="en-US" spc="-5" dirty="0">
                <a:solidFill>
                  <a:srgbClr val="404040"/>
                </a:solidFill>
                <a:latin typeface="Calibri"/>
                <a:cs typeface="Calibri"/>
              </a:rPr>
              <a:t>of</a:t>
            </a:r>
            <a:r>
              <a:rPr lang="en-US" spc="10" dirty="0">
                <a:solidFill>
                  <a:srgbClr val="404040"/>
                </a:solidFill>
                <a:latin typeface="Calibri"/>
                <a:cs typeface="Calibri"/>
              </a:rPr>
              <a:t> </a:t>
            </a:r>
            <a:r>
              <a:rPr lang="en-US" dirty="0">
                <a:solidFill>
                  <a:srgbClr val="404040"/>
                </a:solidFill>
                <a:latin typeface="Calibri"/>
                <a:cs typeface="Calibri"/>
              </a:rPr>
              <a:t>the</a:t>
            </a:r>
            <a:r>
              <a:rPr lang="en-US" spc="20" dirty="0">
                <a:solidFill>
                  <a:srgbClr val="404040"/>
                </a:solidFill>
                <a:latin typeface="Calibri"/>
                <a:cs typeface="Calibri"/>
              </a:rPr>
              <a:t> </a:t>
            </a:r>
            <a:r>
              <a:rPr lang="en-US" spc="-10" dirty="0">
                <a:solidFill>
                  <a:srgbClr val="404040"/>
                </a:solidFill>
                <a:latin typeface="Calibri"/>
                <a:cs typeface="Calibri"/>
              </a:rPr>
              <a:t>Convolved</a:t>
            </a:r>
            <a:r>
              <a:rPr lang="en-US" dirty="0">
                <a:solidFill>
                  <a:srgbClr val="404040"/>
                </a:solidFill>
                <a:latin typeface="Calibri"/>
                <a:cs typeface="Calibri"/>
              </a:rPr>
              <a:t> </a:t>
            </a:r>
            <a:r>
              <a:rPr lang="en-US" spc="-10" dirty="0">
                <a:solidFill>
                  <a:srgbClr val="404040"/>
                </a:solidFill>
                <a:latin typeface="Calibri"/>
                <a:cs typeface="Calibri"/>
              </a:rPr>
              <a:t>Feature.</a:t>
            </a:r>
          </a:p>
        </p:txBody>
      </p:sp>
    </p:spTree>
    <p:extLst>
      <p:ext uri="{BB962C8B-B14F-4D97-AF65-F5344CB8AC3E}">
        <p14:creationId xmlns:p14="http://schemas.microsoft.com/office/powerpoint/2010/main" val="386908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INTRODUCTION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 forensic &amp; biometrics departments automated signature verification are most beneficial task and it was used to authorized authenticity of person.</a:t>
            </a:r>
          </a:p>
          <a:p>
            <a:r>
              <a:rPr lang="en-US" dirty="0">
                <a:latin typeface="Times New Roman" panose="02020603050405020304" pitchFamily="18" charset="0"/>
                <a:cs typeface="Times New Roman" panose="02020603050405020304" pitchFamily="18" charset="0"/>
              </a:rPr>
              <a:t>In case of online system, signature are processed on electronic tablets and saved as image.</a:t>
            </a:r>
          </a:p>
          <a:p>
            <a:r>
              <a:rPr lang="en-US" dirty="0">
                <a:latin typeface="Times New Roman" panose="02020603050405020304" pitchFamily="18" charset="0"/>
                <a:cs typeface="Times New Roman" panose="02020603050405020304" pitchFamily="18" charset="0"/>
              </a:rPr>
              <a:t>Signature verification is a type of software that compares signatures and checks for authenticity.</a:t>
            </a:r>
          </a:p>
          <a:p>
            <a:r>
              <a:rPr lang="en-US" dirty="0">
                <a:latin typeface="Times New Roman" panose="02020603050405020304" pitchFamily="18" charset="0"/>
                <a:cs typeface="Times New Roman" panose="02020603050405020304" pitchFamily="18" charset="0"/>
              </a:rPr>
              <a:t> This saves time and energy and helps to prevent human error during the signature process and lowers chances of fraud in the process of authentication.</a:t>
            </a:r>
          </a:p>
          <a:p>
            <a:r>
              <a:rPr lang="en-US" dirty="0">
                <a:latin typeface="Times New Roman" panose="02020603050405020304" pitchFamily="18" charset="0"/>
                <a:cs typeface="Times New Roman" panose="02020603050405020304" pitchFamily="18" charset="0"/>
              </a:rPr>
              <a:t>Our Project aims to carry out the task of detecting the forgery as well as the genuine image.</a:t>
            </a:r>
          </a:p>
        </p:txBody>
      </p:sp>
    </p:spTree>
    <p:extLst>
      <p:ext uri="{BB962C8B-B14F-4D97-AF65-F5344CB8AC3E}">
        <p14:creationId xmlns:p14="http://schemas.microsoft.com/office/powerpoint/2010/main" val="4148922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609600"/>
            <a:ext cx="10744200" cy="2031325"/>
          </a:xfrm>
          <a:prstGeom prst="rect">
            <a:avLst/>
          </a:prstGeom>
        </p:spPr>
        <p:txBody>
          <a:bodyPr wrap="square">
            <a:spAutoFit/>
          </a:bodyPr>
          <a:lstStyle/>
          <a:p>
            <a:pPr marL="469265" marR="48260" indent="-457200">
              <a:lnSpc>
                <a:spcPct val="100000"/>
              </a:lnSpc>
              <a:spcBef>
                <a:spcPts val="5"/>
              </a:spcBef>
              <a:buClr>
                <a:srgbClr val="90C225"/>
              </a:buClr>
              <a:buFont typeface="+mj-lt"/>
              <a:buAutoNum type="arabicPeriod"/>
              <a:tabLst>
                <a:tab pos="469265" algn="l"/>
                <a:tab pos="469900" algn="l"/>
              </a:tabLst>
            </a:pPr>
            <a:endParaRPr lang="en-US" spc="-10" dirty="0">
              <a:solidFill>
                <a:srgbClr val="404040"/>
              </a:solidFill>
              <a:latin typeface="Calibri"/>
              <a:cs typeface="Calibri"/>
            </a:endParaRPr>
          </a:p>
          <a:p>
            <a:pPr marL="12065" marR="48260">
              <a:lnSpc>
                <a:spcPct val="100000"/>
              </a:lnSpc>
              <a:spcBef>
                <a:spcPts val="5"/>
              </a:spcBef>
              <a:buClr>
                <a:srgbClr val="90C225"/>
              </a:buClr>
              <a:tabLst>
                <a:tab pos="469265" algn="l"/>
                <a:tab pos="469900" algn="l"/>
              </a:tabLst>
            </a:pPr>
            <a:r>
              <a:rPr lang="en-US" spc="-10" dirty="0">
                <a:solidFill>
                  <a:srgbClr val="00B050"/>
                </a:solidFill>
                <a:latin typeface="Calibri"/>
                <a:cs typeface="Calibri"/>
              </a:rPr>
              <a:t>5.      </a:t>
            </a:r>
            <a:r>
              <a:rPr lang="en-US" spc="-395" dirty="0">
                <a:solidFill>
                  <a:srgbClr val="00B050"/>
                </a:solidFill>
                <a:latin typeface="Calibri"/>
                <a:cs typeface="Calibri"/>
              </a:rPr>
              <a:t> </a:t>
            </a:r>
            <a:r>
              <a:rPr lang="en-US" spc="-5" dirty="0">
                <a:solidFill>
                  <a:srgbClr val="404040"/>
                </a:solidFill>
                <a:latin typeface="Calibri"/>
                <a:cs typeface="Calibri"/>
              </a:rPr>
              <a:t>This</a:t>
            </a:r>
            <a:r>
              <a:rPr lang="en-US" dirty="0">
                <a:solidFill>
                  <a:srgbClr val="404040"/>
                </a:solidFill>
                <a:latin typeface="Calibri"/>
                <a:cs typeface="Calibri"/>
              </a:rPr>
              <a:t> is </a:t>
            </a:r>
            <a:r>
              <a:rPr lang="en-US" spc="-10" dirty="0">
                <a:solidFill>
                  <a:srgbClr val="404040"/>
                </a:solidFill>
                <a:latin typeface="Calibri"/>
                <a:cs typeface="Calibri"/>
              </a:rPr>
              <a:t>to</a:t>
            </a:r>
            <a:r>
              <a:rPr lang="en-US" spc="-5" dirty="0">
                <a:solidFill>
                  <a:srgbClr val="404040"/>
                </a:solidFill>
                <a:latin typeface="Calibri"/>
                <a:cs typeface="Calibri"/>
              </a:rPr>
              <a:t> decrease</a:t>
            </a:r>
            <a:r>
              <a:rPr lang="en-US" spc="15" dirty="0">
                <a:solidFill>
                  <a:srgbClr val="404040"/>
                </a:solidFill>
                <a:latin typeface="Calibri"/>
                <a:cs typeface="Calibri"/>
              </a:rPr>
              <a:t> </a:t>
            </a:r>
            <a:r>
              <a:rPr lang="en-US" dirty="0">
                <a:solidFill>
                  <a:srgbClr val="404040"/>
                </a:solidFill>
                <a:latin typeface="Calibri"/>
                <a:cs typeface="Calibri"/>
              </a:rPr>
              <a:t>the </a:t>
            </a:r>
            <a:r>
              <a:rPr lang="en-US" spc="-10" dirty="0">
                <a:solidFill>
                  <a:srgbClr val="404040"/>
                </a:solidFill>
                <a:latin typeface="Calibri"/>
                <a:cs typeface="Calibri"/>
              </a:rPr>
              <a:t>computational</a:t>
            </a:r>
            <a:r>
              <a:rPr lang="en-US" spc="15" dirty="0">
                <a:solidFill>
                  <a:srgbClr val="404040"/>
                </a:solidFill>
                <a:latin typeface="Calibri"/>
                <a:cs typeface="Calibri"/>
              </a:rPr>
              <a:t> </a:t>
            </a:r>
            <a:r>
              <a:rPr lang="en-US" spc="-10" dirty="0">
                <a:solidFill>
                  <a:srgbClr val="404040"/>
                </a:solidFill>
                <a:latin typeface="Calibri"/>
                <a:cs typeface="Calibri"/>
              </a:rPr>
              <a:t>power</a:t>
            </a:r>
            <a:r>
              <a:rPr lang="en-US" spc="15" dirty="0">
                <a:solidFill>
                  <a:srgbClr val="404040"/>
                </a:solidFill>
                <a:latin typeface="Calibri"/>
                <a:cs typeface="Calibri"/>
              </a:rPr>
              <a:t> </a:t>
            </a:r>
            <a:r>
              <a:rPr lang="en-US" spc="-10" dirty="0">
                <a:solidFill>
                  <a:srgbClr val="404040"/>
                </a:solidFill>
                <a:latin typeface="Calibri"/>
                <a:cs typeface="Calibri"/>
              </a:rPr>
              <a:t>required</a:t>
            </a:r>
            <a:r>
              <a:rPr lang="en-US" spc="25" dirty="0">
                <a:solidFill>
                  <a:srgbClr val="404040"/>
                </a:solidFill>
                <a:latin typeface="Calibri"/>
                <a:cs typeface="Calibri"/>
              </a:rPr>
              <a:t> </a:t>
            </a:r>
            <a:r>
              <a:rPr lang="en-US" spc="-10" dirty="0">
                <a:solidFill>
                  <a:srgbClr val="404040"/>
                </a:solidFill>
                <a:latin typeface="Calibri"/>
                <a:cs typeface="Calibri"/>
              </a:rPr>
              <a:t>to</a:t>
            </a:r>
            <a:r>
              <a:rPr lang="en-US" spc="-5" dirty="0">
                <a:solidFill>
                  <a:srgbClr val="404040"/>
                </a:solidFill>
                <a:latin typeface="Calibri"/>
                <a:cs typeface="Calibri"/>
              </a:rPr>
              <a:t> </a:t>
            </a:r>
            <a:r>
              <a:rPr lang="en-US" spc="-10" dirty="0">
                <a:solidFill>
                  <a:srgbClr val="404040"/>
                </a:solidFill>
                <a:latin typeface="Calibri"/>
                <a:cs typeface="Calibri"/>
              </a:rPr>
              <a:t>process</a:t>
            </a:r>
            <a:r>
              <a:rPr lang="en-US" spc="-5" dirty="0">
                <a:solidFill>
                  <a:srgbClr val="404040"/>
                </a:solidFill>
                <a:latin typeface="Calibri"/>
                <a:cs typeface="Calibri"/>
              </a:rPr>
              <a:t> </a:t>
            </a:r>
            <a:r>
              <a:rPr lang="en-US" dirty="0">
                <a:solidFill>
                  <a:srgbClr val="404040"/>
                </a:solidFill>
                <a:latin typeface="Calibri"/>
                <a:cs typeface="Calibri"/>
              </a:rPr>
              <a:t>the</a:t>
            </a:r>
            <a:r>
              <a:rPr lang="en-US" spc="10" dirty="0">
                <a:solidFill>
                  <a:srgbClr val="404040"/>
                </a:solidFill>
                <a:latin typeface="Calibri"/>
                <a:cs typeface="Calibri"/>
              </a:rPr>
              <a:t> </a:t>
            </a:r>
            <a:r>
              <a:rPr lang="en-US" spc="-15" dirty="0">
                <a:solidFill>
                  <a:srgbClr val="404040"/>
                </a:solidFill>
                <a:latin typeface="Calibri"/>
                <a:cs typeface="Calibri"/>
              </a:rPr>
              <a:t>data</a:t>
            </a:r>
            <a:r>
              <a:rPr lang="en-US" dirty="0">
                <a:solidFill>
                  <a:srgbClr val="404040"/>
                </a:solidFill>
                <a:latin typeface="Calibri"/>
                <a:cs typeface="Calibri"/>
              </a:rPr>
              <a:t> </a:t>
            </a:r>
            <a:r>
              <a:rPr lang="en-US" spc="-10" dirty="0">
                <a:solidFill>
                  <a:srgbClr val="404040"/>
                </a:solidFill>
                <a:latin typeface="Calibri"/>
                <a:cs typeface="Calibri"/>
              </a:rPr>
              <a:t>through </a:t>
            </a:r>
            <a:r>
              <a:rPr lang="en-US" spc="-5" dirty="0">
                <a:solidFill>
                  <a:srgbClr val="404040"/>
                </a:solidFill>
                <a:latin typeface="Calibri"/>
                <a:cs typeface="Calibri"/>
              </a:rPr>
              <a:t> dimensionality</a:t>
            </a:r>
            <a:r>
              <a:rPr lang="en-US" dirty="0">
                <a:solidFill>
                  <a:srgbClr val="404040"/>
                </a:solidFill>
                <a:latin typeface="Calibri"/>
                <a:cs typeface="Calibri"/>
              </a:rPr>
              <a:t> </a:t>
            </a:r>
            <a:r>
              <a:rPr lang="en-US" spc="-5" dirty="0">
                <a:solidFill>
                  <a:srgbClr val="404040"/>
                </a:solidFill>
                <a:latin typeface="Calibri"/>
                <a:cs typeface="Calibri"/>
              </a:rPr>
              <a:t>reduction.</a:t>
            </a:r>
            <a:endParaRPr lang="en-US" dirty="0">
              <a:latin typeface="Calibri"/>
              <a:cs typeface="Calibri"/>
            </a:endParaRPr>
          </a:p>
          <a:p>
            <a:pPr marL="457200" indent="-457200">
              <a:lnSpc>
                <a:spcPct val="100000"/>
              </a:lnSpc>
              <a:spcBef>
                <a:spcPts val="25"/>
              </a:spcBef>
              <a:buClr>
                <a:srgbClr val="90C225"/>
              </a:buClr>
              <a:buFont typeface="+mj-lt"/>
              <a:buAutoNum type="arabicPeriod"/>
            </a:pPr>
            <a:endParaRPr lang="en-US" dirty="0">
              <a:latin typeface="Calibri"/>
              <a:cs typeface="Calibri"/>
            </a:endParaRPr>
          </a:p>
          <a:p>
            <a:pPr marL="12065" marR="5080">
              <a:lnSpc>
                <a:spcPct val="100000"/>
              </a:lnSpc>
              <a:buClr>
                <a:srgbClr val="90C225"/>
              </a:buClr>
              <a:tabLst>
                <a:tab pos="469265" algn="l"/>
                <a:tab pos="469900" algn="l"/>
              </a:tabLst>
            </a:pPr>
            <a:r>
              <a:rPr lang="en-US" spc="-5" dirty="0">
                <a:solidFill>
                  <a:srgbClr val="00B050"/>
                </a:solidFill>
                <a:latin typeface="Calibri"/>
                <a:cs typeface="Calibri"/>
              </a:rPr>
              <a:t>6.      </a:t>
            </a:r>
            <a:r>
              <a:rPr lang="en-US" spc="-5" dirty="0">
                <a:solidFill>
                  <a:srgbClr val="404040"/>
                </a:solidFill>
                <a:latin typeface="Calibri"/>
                <a:cs typeface="Calibri"/>
              </a:rPr>
              <a:t>Fully</a:t>
            </a:r>
            <a:r>
              <a:rPr lang="en-US" spc="15" dirty="0">
                <a:solidFill>
                  <a:srgbClr val="404040"/>
                </a:solidFill>
                <a:latin typeface="Calibri"/>
                <a:cs typeface="Calibri"/>
              </a:rPr>
              <a:t> </a:t>
            </a:r>
            <a:r>
              <a:rPr lang="en-US" spc="-5" dirty="0">
                <a:solidFill>
                  <a:srgbClr val="404040"/>
                </a:solidFill>
                <a:latin typeface="Calibri"/>
                <a:cs typeface="Calibri"/>
              </a:rPr>
              <a:t>Connected</a:t>
            </a:r>
            <a:r>
              <a:rPr lang="en-US" spc="25" dirty="0">
                <a:solidFill>
                  <a:srgbClr val="404040"/>
                </a:solidFill>
                <a:latin typeface="Calibri"/>
                <a:cs typeface="Calibri"/>
              </a:rPr>
              <a:t> </a:t>
            </a:r>
            <a:r>
              <a:rPr lang="en-US" spc="-15" dirty="0">
                <a:solidFill>
                  <a:srgbClr val="404040"/>
                </a:solidFill>
                <a:latin typeface="Calibri"/>
                <a:cs typeface="Calibri"/>
              </a:rPr>
              <a:t>Layer:</a:t>
            </a:r>
            <a:r>
              <a:rPr lang="en-US" spc="20" dirty="0">
                <a:solidFill>
                  <a:srgbClr val="404040"/>
                </a:solidFill>
                <a:latin typeface="Calibri"/>
                <a:cs typeface="Calibri"/>
              </a:rPr>
              <a:t> </a:t>
            </a:r>
            <a:r>
              <a:rPr lang="en-US" spc="-5" dirty="0">
                <a:solidFill>
                  <a:srgbClr val="404040"/>
                </a:solidFill>
                <a:latin typeface="Calibri"/>
                <a:cs typeface="Calibri"/>
              </a:rPr>
              <a:t>Now</a:t>
            </a:r>
            <a:r>
              <a:rPr lang="en-US" spc="5" dirty="0">
                <a:solidFill>
                  <a:srgbClr val="404040"/>
                </a:solidFill>
                <a:latin typeface="Calibri"/>
                <a:cs typeface="Calibri"/>
              </a:rPr>
              <a:t> </a:t>
            </a:r>
            <a:r>
              <a:rPr lang="en-US" spc="-5" dirty="0">
                <a:solidFill>
                  <a:srgbClr val="404040"/>
                </a:solidFill>
                <a:latin typeface="Calibri"/>
                <a:cs typeface="Calibri"/>
              </a:rPr>
              <a:t>that</a:t>
            </a:r>
            <a:r>
              <a:rPr lang="en-US" dirty="0">
                <a:solidFill>
                  <a:srgbClr val="404040"/>
                </a:solidFill>
                <a:latin typeface="Calibri"/>
                <a:cs typeface="Calibri"/>
              </a:rPr>
              <a:t> </a:t>
            </a:r>
            <a:r>
              <a:rPr lang="en-US" spc="-10" dirty="0">
                <a:solidFill>
                  <a:srgbClr val="404040"/>
                </a:solidFill>
                <a:latin typeface="Calibri"/>
                <a:cs typeface="Calibri"/>
              </a:rPr>
              <a:t>we</a:t>
            </a:r>
            <a:r>
              <a:rPr lang="en-US" dirty="0">
                <a:solidFill>
                  <a:srgbClr val="404040"/>
                </a:solidFill>
                <a:latin typeface="Calibri"/>
                <a:cs typeface="Calibri"/>
              </a:rPr>
              <a:t> </a:t>
            </a:r>
            <a:r>
              <a:rPr lang="en-US" spc="-10" dirty="0">
                <a:solidFill>
                  <a:srgbClr val="404040"/>
                </a:solidFill>
                <a:latin typeface="Calibri"/>
                <a:cs typeface="Calibri"/>
              </a:rPr>
              <a:t>have converted</a:t>
            </a:r>
            <a:r>
              <a:rPr lang="en-US" spc="15" dirty="0">
                <a:solidFill>
                  <a:srgbClr val="404040"/>
                </a:solidFill>
                <a:latin typeface="Calibri"/>
                <a:cs typeface="Calibri"/>
              </a:rPr>
              <a:t> </a:t>
            </a:r>
            <a:r>
              <a:rPr lang="en-US" spc="-5" dirty="0">
                <a:solidFill>
                  <a:srgbClr val="404040"/>
                </a:solidFill>
                <a:latin typeface="Calibri"/>
                <a:cs typeface="Calibri"/>
              </a:rPr>
              <a:t>our input</a:t>
            </a:r>
            <a:r>
              <a:rPr lang="en-US" spc="20" dirty="0">
                <a:solidFill>
                  <a:srgbClr val="404040"/>
                </a:solidFill>
                <a:latin typeface="Calibri"/>
                <a:cs typeface="Calibri"/>
              </a:rPr>
              <a:t> </a:t>
            </a:r>
            <a:r>
              <a:rPr lang="en-US" spc="-5" dirty="0">
                <a:solidFill>
                  <a:srgbClr val="404040"/>
                </a:solidFill>
                <a:latin typeface="Calibri"/>
                <a:cs typeface="Calibri"/>
              </a:rPr>
              <a:t>image</a:t>
            </a:r>
            <a:r>
              <a:rPr lang="en-US" dirty="0">
                <a:solidFill>
                  <a:srgbClr val="404040"/>
                </a:solidFill>
                <a:latin typeface="Calibri"/>
                <a:cs typeface="Calibri"/>
              </a:rPr>
              <a:t> </a:t>
            </a:r>
            <a:r>
              <a:rPr lang="en-US" spc="-10" dirty="0">
                <a:solidFill>
                  <a:srgbClr val="404040"/>
                </a:solidFill>
                <a:latin typeface="Calibri"/>
                <a:cs typeface="Calibri"/>
              </a:rPr>
              <a:t>into</a:t>
            </a:r>
            <a:r>
              <a:rPr lang="en-US" spc="-5" dirty="0">
                <a:solidFill>
                  <a:srgbClr val="404040"/>
                </a:solidFill>
                <a:latin typeface="Calibri"/>
                <a:cs typeface="Calibri"/>
              </a:rPr>
              <a:t> </a:t>
            </a:r>
            <a:r>
              <a:rPr lang="en-US" dirty="0">
                <a:solidFill>
                  <a:srgbClr val="404040"/>
                </a:solidFill>
                <a:latin typeface="Calibri"/>
                <a:cs typeface="Calibri"/>
              </a:rPr>
              <a:t>a</a:t>
            </a:r>
            <a:r>
              <a:rPr lang="en-US" spc="-5" dirty="0">
                <a:solidFill>
                  <a:srgbClr val="404040"/>
                </a:solidFill>
                <a:latin typeface="Calibri"/>
                <a:cs typeface="Calibri"/>
              </a:rPr>
              <a:t> suitable</a:t>
            </a:r>
            <a:r>
              <a:rPr lang="en-US" spc="10" dirty="0">
                <a:solidFill>
                  <a:srgbClr val="404040"/>
                </a:solidFill>
                <a:latin typeface="Calibri"/>
                <a:cs typeface="Calibri"/>
              </a:rPr>
              <a:t> </a:t>
            </a:r>
            <a:r>
              <a:rPr lang="en-US" spc="-15" dirty="0">
                <a:solidFill>
                  <a:srgbClr val="404040"/>
                </a:solidFill>
                <a:latin typeface="Calibri"/>
                <a:cs typeface="Calibri"/>
              </a:rPr>
              <a:t>form</a:t>
            </a:r>
            <a:r>
              <a:rPr lang="en-US" spc="-5" dirty="0">
                <a:solidFill>
                  <a:srgbClr val="404040"/>
                </a:solidFill>
                <a:latin typeface="Calibri"/>
                <a:cs typeface="Calibri"/>
              </a:rPr>
              <a:t> </a:t>
            </a:r>
            <a:r>
              <a:rPr lang="en-US" spc="-15" dirty="0">
                <a:solidFill>
                  <a:srgbClr val="404040"/>
                </a:solidFill>
                <a:latin typeface="Calibri"/>
                <a:cs typeface="Calibri"/>
              </a:rPr>
              <a:t>for</a:t>
            </a:r>
            <a:r>
              <a:rPr lang="en-US" spc="-5" dirty="0">
                <a:solidFill>
                  <a:srgbClr val="404040"/>
                </a:solidFill>
                <a:latin typeface="Calibri"/>
                <a:cs typeface="Calibri"/>
              </a:rPr>
              <a:t> our </a:t>
            </a:r>
            <a:r>
              <a:rPr lang="en-US" dirty="0">
                <a:solidFill>
                  <a:srgbClr val="404040"/>
                </a:solidFill>
                <a:latin typeface="Calibri"/>
                <a:cs typeface="Calibri"/>
              </a:rPr>
              <a:t> </a:t>
            </a:r>
            <a:r>
              <a:rPr lang="en-US" spc="-5" dirty="0">
                <a:solidFill>
                  <a:srgbClr val="404040"/>
                </a:solidFill>
                <a:latin typeface="Calibri"/>
                <a:cs typeface="Calibri"/>
              </a:rPr>
              <a:t>Multi-Level</a:t>
            </a:r>
            <a:r>
              <a:rPr lang="en-US" spc="20" dirty="0">
                <a:solidFill>
                  <a:srgbClr val="404040"/>
                </a:solidFill>
                <a:latin typeface="Calibri"/>
                <a:cs typeface="Calibri"/>
              </a:rPr>
              <a:t>     </a:t>
            </a:r>
          </a:p>
          <a:p>
            <a:pPr marL="12065" marR="5080">
              <a:lnSpc>
                <a:spcPct val="100000"/>
              </a:lnSpc>
              <a:buClr>
                <a:srgbClr val="90C225"/>
              </a:buClr>
              <a:tabLst>
                <a:tab pos="469265" algn="l"/>
                <a:tab pos="469900" algn="l"/>
              </a:tabLst>
            </a:pPr>
            <a:r>
              <a:rPr lang="en-US" spc="20" dirty="0">
                <a:solidFill>
                  <a:srgbClr val="404040"/>
                </a:solidFill>
                <a:latin typeface="Calibri"/>
                <a:cs typeface="Calibri"/>
              </a:rPr>
              <a:t>         </a:t>
            </a:r>
            <a:r>
              <a:rPr lang="en-US" spc="-5" dirty="0">
                <a:solidFill>
                  <a:srgbClr val="404040"/>
                </a:solidFill>
                <a:latin typeface="Calibri"/>
                <a:cs typeface="Calibri"/>
              </a:rPr>
              <a:t>fully</a:t>
            </a:r>
            <a:r>
              <a:rPr lang="en-US" spc="5" dirty="0">
                <a:solidFill>
                  <a:srgbClr val="404040"/>
                </a:solidFill>
                <a:latin typeface="Calibri"/>
                <a:cs typeface="Calibri"/>
              </a:rPr>
              <a:t> </a:t>
            </a:r>
            <a:r>
              <a:rPr lang="en-US" spc="-10" dirty="0">
                <a:solidFill>
                  <a:srgbClr val="404040"/>
                </a:solidFill>
                <a:latin typeface="Calibri"/>
                <a:cs typeface="Calibri"/>
              </a:rPr>
              <a:t>connected</a:t>
            </a:r>
            <a:r>
              <a:rPr lang="en-US" spc="45" dirty="0">
                <a:solidFill>
                  <a:srgbClr val="404040"/>
                </a:solidFill>
                <a:latin typeface="Calibri"/>
                <a:cs typeface="Calibri"/>
              </a:rPr>
              <a:t> </a:t>
            </a:r>
            <a:r>
              <a:rPr lang="en-US" spc="-10" dirty="0">
                <a:solidFill>
                  <a:srgbClr val="404040"/>
                </a:solidFill>
                <a:latin typeface="Calibri"/>
                <a:cs typeface="Calibri"/>
              </a:rPr>
              <a:t>architecture,</a:t>
            </a:r>
            <a:r>
              <a:rPr lang="en-US" spc="35" dirty="0">
                <a:solidFill>
                  <a:srgbClr val="404040"/>
                </a:solidFill>
                <a:latin typeface="Calibri"/>
                <a:cs typeface="Calibri"/>
              </a:rPr>
              <a:t> </a:t>
            </a:r>
            <a:r>
              <a:rPr lang="en-US" spc="-10" dirty="0">
                <a:solidFill>
                  <a:srgbClr val="404040"/>
                </a:solidFill>
                <a:latin typeface="Calibri"/>
                <a:cs typeface="Calibri"/>
              </a:rPr>
              <a:t>we</a:t>
            </a:r>
            <a:r>
              <a:rPr lang="en-US" spc="5" dirty="0">
                <a:solidFill>
                  <a:srgbClr val="404040"/>
                </a:solidFill>
                <a:latin typeface="Calibri"/>
                <a:cs typeface="Calibri"/>
              </a:rPr>
              <a:t> </a:t>
            </a:r>
            <a:r>
              <a:rPr lang="en-US" spc="-5" dirty="0">
                <a:solidFill>
                  <a:srgbClr val="404040"/>
                </a:solidFill>
                <a:latin typeface="Calibri"/>
                <a:cs typeface="Calibri"/>
              </a:rPr>
              <a:t>shall</a:t>
            </a:r>
            <a:r>
              <a:rPr lang="en-US" spc="5" dirty="0">
                <a:solidFill>
                  <a:srgbClr val="404040"/>
                </a:solidFill>
                <a:latin typeface="Calibri"/>
                <a:cs typeface="Calibri"/>
              </a:rPr>
              <a:t> </a:t>
            </a:r>
            <a:r>
              <a:rPr lang="en-US" spc="-15" dirty="0">
                <a:solidFill>
                  <a:srgbClr val="404040"/>
                </a:solidFill>
                <a:latin typeface="Calibri"/>
                <a:cs typeface="Calibri"/>
              </a:rPr>
              <a:t>flatten</a:t>
            </a:r>
            <a:r>
              <a:rPr lang="en-US" spc="10" dirty="0">
                <a:solidFill>
                  <a:srgbClr val="404040"/>
                </a:solidFill>
                <a:latin typeface="Calibri"/>
                <a:cs typeface="Calibri"/>
              </a:rPr>
              <a:t> </a:t>
            </a:r>
            <a:r>
              <a:rPr lang="en-US" dirty="0">
                <a:solidFill>
                  <a:srgbClr val="404040"/>
                </a:solidFill>
                <a:latin typeface="Calibri"/>
                <a:cs typeface="Calibri"/>
              </a:rPr>
              <a:t>the</a:t>
            </a:r>
            <a:r>
              <a:rPr lang="en-US" spc="15" dirty="0">
                <a:solidFill>
                  <a:srgbClr val="404040"/>
                </a:solidFill>
                <a:latin typeface="Calibri"/>
                <a:cs typeface="Calibri"/>
              </a:rPr>
              <a:t> </a:t>
            </a:r>
            <a:r>
              <a:rPr lang="en-US" spc="-5" dirty="0">
                <a:solidFill>
                  <a:srgbClr val="404040"/>
                </a:solidFill>
                <a:latin typeface="Calibri"/>
                <a:cs typeface="Calibri"/>
              </a:rPr>
              <a:t>image</a:t>
            </a:r>
            <a:r>
              <a:rPr lang="en-US" spc="5" dirty="0">
                <a:solidFill>
                  <a:srgbClr val="404040"/>
                </a:solidFill>
                <a:latin typeface="Calibri"/>
                <a:cs typeface="Calibri"/>
              </a:rPr>
              <a:t> </a:t>
            </a:r>
            <a:r>
              <a:rPr lang="en-US" spc="-10" dirty="0">
                <a:solidFill>
                  <a:srgbClr val="404040"/>
                </a:solidFill>
                <a:latin typeface="Calibri"/>
                <a:cs typeface="Calibri"/>
              </a:rPr>
              <a:t>into</a:t>
            </a:r>
            <a:r>
              <a:rPr lang="en-US" dirty="0">
                <a:solidFill>
                  <a:srgbClr val="404040"/>
                </a:solidFill>
                <a:latin typeface="Calibri"/>
                <a:cs typeface="Calibri"/>
              </a:rPr>
              <a:t> </a:t>
            </a:r>
            <a:r>
              <a:rPr lang="en-US" spc="-5" dirty="0">
                <a:solidFill>
                  <a:srgbClr val="404040"/>
                </a:solidFill>
                <a:latin typeface="Calibri"/>
                <a:cs typeface="Calibri"/>
              </a:rPr>
              <a:t>one</a:t>
            </a:r>
            <a:r>
              <a:rPr lang="en-US" spc="20" dirty="0">
                <a:solidFill>
                  <a:srgbClr val="404040"/>
                </a:solidFill>
                <a:latin typeface="Calibri"/>
                <a:cs typeface="Calibri"/>
              </a:rPr>
              <a:t> </a:t>
            </a:r>
            <a:r>
              <a:rPr lang="en-US" spc="-10" dirty="0">
                <a:solidFill>
                  <a:srgbClr val="404040"/>
                </a:solidFill>
                <a:latin typeface="Calibri"/>
                <a:cs typeface="Calibri"/>
              </a:rPr>
              <a:t>column</a:t>
            </a:r>
            <a:r>
              <a:rPr lang="en-US" spc="20" dirty="0">
                <a:solidFill>
                  <a:srgbClr val="404040"/>
                </a:solidFill>
                <a:latin typeface="Calibri"/>
                <a:cs typeface="Calibri"/>
              </a:rPr>
              <a:t> </a:t>
            </a:r>
            <a:r>
              <a:rPr lang="en-US" spc="-35" dirty="0">
                <a:solidFill>
                  <a:srgbClr val="404040"/>
                </a:solidFill>
                <a:latin typeface="Calibri"/>
                <a:cs typeface="Calibri"/>
              </a:rPr>
              <a:t>vector.</a:t>
            </a:r>
            <a:r>
              <a:rPr lang="en-US" spc="-10" dirty="0">
                <a:solidFill>
                  <a:srgbClr val="404040"/>
                </a:solidFill>
                <a:latin typeface="Calibri"/>
                <a:cs typeface="Calibri"/>
              </a:rPr>
              <a:t> </a:t>
            </a:r>
          </a:p>
          <a:p>
            <a:pPr marL="12065" marR="5080">
              <a:lnSpc>
                <a:spcPct val="100000"/>
              </a:lnSpc>
              <a:buClr>
                <a:srgbClr val="90C225"/>
              </a:buClr>
              <a:tabLst>
                <a:tab pos="469265" algn="l"/>
                <a:tab pos="469900" algn="l"/>
              </a:tabLst>
            </a:pPr>
            <a:r>
              <a:rPr lang="en-US" spc="-10" dirty="0">
                <a:solidFill>
                  <a:srgbClr val="00B050"/>
                </a:solidFill>
                <a:latin typeface="Calibri"/>
                <a:cs typeface="Calibri"/>
              </a:rPr>
              <a:t>7.      </a:t>
            </a:r>
            <a:r>
              <a:rPr lang="en-US" spc="-5" dirty="0">
                <a:solidFill>
                  <a:srgbClr val="404040"/>
                </a:solidFill>
                <a:latin typeface="Calibri"/>
                <a:cs typeface="Calibri"/>
              </a:rPr>
              <a:t>The </a:t>
            </a:r>
            <a:r>
              <a:rPr lang="en-US" dirty="0">
                <a:solidFill>
                  <a:srgbClr val="404040"/>
                </a:solidFill>
                <a:latin typeface="Calibri"/>
                <a:cs typeface="Calibri"/>
              </a:rPr>
              <a:t> </a:t>
            </a:r>
            <a:r>
              <a:rPr lang="en-US" spc="-10" dirty="0">
                <a:solidFill>
                  <a:srgbClr val="404040"/>
                </a:solidFill>
                <a:latin typeface="Calibri"/>
                <a:cs typeface="Calibri"/>
              </a:rPr>
              <a:t>flattened</a:t>
            </a:r>
            <a:r>
              <a:rPr lang="en-US" spc="20" dirty="0">
                <a:solidFill>
                  <a:srgbClr val="404040"/>
                </a:solidFill>
                <a:latin typeface="Calibri"/>
                <a:cs typeface="Calibri"/>
              </a:rPr>
              <a:t> </a:t>
            </a:r>
            <a:r>
              <a:rPr lang="en-US" spc="-5" dirty="0">
                <a:solidFill>
                  <a:srgbClr val="404040"/>
                </a:solidFill>
                <a:latin typeface="Calibri"/>
                <a:cs typeface="Calibri"/>
              </a:rPr>
              <a:t>output</a:t>
            </a:r>
            <a:r>
              <a:rPr lang="en-US" spc="10" dirty="0">
                <a:solidFill>
                  <a:srgbClr val="404040"/>
                </a:solidFill>
                <a:latin typeface="Calibri"/>
                <a:cs typeface="Calibri"/>
              </a:rPr>
              <a:t> </a:t>
            </a:r>
            <a:r>
              <a:rPr lang="en-US" spc="-5" dirty="0">
                <a:solidFill>
                  <a:srgbClr val="404040"/>
                </a:solidFill>
                <a:latin typeface="Calibri"/>
                <a:cs typeface="Calibri"/>
              </a:rPr>
              <a:t>is</a:t>
            </a:r>
            <a:r>
              <a:rPr lang="en-US" spc="5" dirty="0">
                <a:solidFill>
                  <a:srgbClr val="404040"/>
                </a:solidFill>
                <a:latin typeface="Calibri"/>
                <a:cs typeface="Calibri"/>
              </a:rPr>
              <a:t> </a:t>
            </a:r>
            <a:r>
              <a:rPr lang="en-US" spc="-20" dirty="0">
                <a:solidFill>
                  <a:srgbClr val="404040"/>
                </a:solidFill>
                <a:latin typeface="Calibri"/>
                <a:cs typeface="Calibri"/>
              </a:rPr>
              <a:t>fed</a:t>
            </a:r>
            <a:r>
              <a:rPr lang="en-US" spc="10" dirty="0">
                <a:solidFill>
                  <a:srgbClr val="404040"/>
                </a:solidFill>
                <a:latin typeface="Calibri"/>
                <a:cs typeface="Calibri"/>
              </a:rPr>
              <a:t> </a:t>
            </a:r>
            <a:r>
              <a:rPr lang="en-US" spc="-10" dirty="0">
                <a:solidFill>
                  <a:srgbClr val="404040"/>
                </a:solidFill>
                <a:latin typeface="Calibri"/>
                <a:cs typeface="Calibri"/>
              </a:rPr>
              <a:t>to</a:t>
            </a:r>
            <a:r>
              <a:rPr lang="en-US" spc="10" dirty="0">
                <a:solidFill>
                  <a:srgbClr val="404040"/>
                </a:solidFill>
                <a:latin typeface="Calibri"/>
                <a:cs typeface="Calibri"/>
              </a:rPr>
              <a:t> </a:t>
            </a:r>
            <a:r>
              <a:rPr lang="en-US" dirty="0">
                <a:solidFill>
                  <a:srgbClr val="404040"/>
                </a:solidFill>
                <a:latin typeface="Calibri"/>
                <a:cs typeface="Calibri"/>
              </a:rPr>
              <a:t>a </a:t>
            </a:r>
            <a:r>
              <a:rPr lang="en-US" spc="-15" dirty="0">
                <a:solidFill>
                  <a:srgbClr val="404040"/>
                </a:solidFill>
                <a:latin typeface="Calibri"/>
                <a:cs typeface="Calibri"/>
              </a:rPr>
              <a:t>feed-forward</a:t>
            </a:r>
            <a:r>
              <a:rPr lang="en-US" spc="20" dirty="0">
                <a:solidFill>
                  <a:srgbClr val="404040"/>
                </a:solidFill>
                <a:latin typeface="Calibri"/>
                <a:cs typeface="Calibri"/>
              </a:rPr>
              <a:t> </a:t>
            </a:r>
            <a:r>
              <a:rPr lang="en-US" spc="-10" dirty="0">
                <a:solidFill>
                  <a:srgbClr val="404040"/>
                </a:solidFill>
                <a:latin typeface="Calibri"/>
                <a:cs typeface="Calibri"/>
              </a:rPr>
              <a:t>neural</a:t>
            </a:r>
            <a:r>
              <a:rPr lang="en-US" spc="10" dirty="0">
                <a:solidFill>
                  <a:srgbClr val="404040"/>
                </a:solidFill>
                <a:latin typeface="Calibri"/>
                <a:cs typeface="Calibri"/>
              </a:rPr>
              <a:t> </a:t>
            </a:r>
            <a:r>
              <a:rPr lang="en-US" spc="-10" dirty="0">
                <a:solidFill>
                  <a:srgbClr val="404040"/>
                </a:solidFill>
                <a:latin typeface="Calibri"/>
                <a:cs typeface="Calibri"/>
              </a:rPr>
              <a:t>network</a:t>
            </a:r>
            <a:r>
              <a:rPr lang="en-US" spc="-5" dirty="0">
                <a:solidFill>
                  <a:srgbClr val="404040"/>
                </a:solidFill>
                <a:latin typeface="Calibri"/>
                <a:cs typeface="Calibri"/>
              </a:rPr>
              <a:t> </a:t>
            </a:r>
            <a:r>
              <a:rPr lang="en-US" dirty="0">
                <a:solidFill>
                  <a:srgbClr val="404040"/>
                </a:solidFill>
                <a:latin typeface="Calibri"/>
                <a:cs typeface="Calibri"/>
              </a:rPr>
              <a:t>and</a:t>
            </a:r>
            <a:r>
              <a:rPr lang="en-US" spc="15" dirty="0">
                <a:solidFill>
                  <a:srgbClr val="404040"/>
                </a:solidFill>
                <a:latin typeface="Calibri"/>
                <a:cs typeface="Calibri"/>
              </a:rPr>
              <a:t> </a:t>
            </a:r>
            <a:r>
              <a:rPr lang="en-US" spc="-10" dirty="0">
                <a:solidFill>
                  <a:srgbClr val="404040"/>
                </a:solidFill>
                <a:latin typeface="Calibri"/>
                <a:cs typeface="Calibri"/>
              </a:rPr>
              <a:t>backpropagation</a:t>
            </a:r>
            <a:r>
              <a:rPr lang="en-US" spc="15" dirty="0">
                <a:solidFill>
                  <a:srgbClr val="404040"/>
                </a:solidFill>
                <a:latin typeface="Calibri"/>
                <a:cs typeface="Calibri"/>
              </a:rPr>
              <a:t> </a:t>
            </a:r>
            <a:r>
              <a:rPr lang="en-US" spc="-5" dirty="0">
                <a:solidFill>
                  <a:srgbClr val="404040"/>
                </a:solidFill>
                <a:latin typeface="Calibri"/>
                <a:cs typeface="Calibri"/>
              </a:rPr>
              <a:t>applied</a:t>
            </a:r>
            <a:r>
              <a:rPr lang="en-US" spc="20" dirty="0">
                <a:solidFill>
                  <a:srgbClr val="404040"/>
                </a:solidFill>
                <a:latin typeface="Calibri"/>
                <a:cs typeface="Calibri"/>
              </a:rPr>
              <a:t> </a:t>
            </a:r>
            <a:r>
              <a:rPr lang="en-US" spc="-10" dirty="0">
                <a:solidFill>
                  <a:srgbClr val="404040"/>
                </a:solidFill>
                <a:latin typeface="Calibri"/>
                <a:cs typeface="Calibri"/>
              </a:rPr>
              <a:t>to</a:t>
            </a:r>
            <a:r>
              <a:rPr lang="en-US" spc="5" dirty="0">
                <a:solidFill>
                  <a:srgbClr val="404040"/>
                </a:solidFill>
                <a:latin typeface="Calibri"/>
                <a:cs typeface="Calibri"/>
              </a:rPr>
              <a:t> </a:t>
            </a:r>
            <a:r>
              <a:rPr lang="en-US" spc="-5" dirty="0">
                <a:solidFill>
                  <a:srgbClr val="404040"/>
                </a:solidFill>
                <a:latin typeface="Calibri"/>
                <a:cs typeface="Calibri"/>
              </a:rPr>
              <a:t>every </a:t>
            </a:r>
            <a:r>
              <a:rPr lang="en-US" dirty="0">
                <a:solidFill>
                  <a:srgbClr val="404040"/>
                </a:solidFill>
                <a:latin typeface="Calibri"/>
                <a:cs typeface="Calibri"/>
              </a:rPr>
              <a:t> </a:t>
            </a:r>
          </a:p>
          <a:p>
            <a:pPr marL="12065" marR="5080">
              <a:lnSpc>
                <a:spcPct val="100000"/>
              </a:lnSpc>
              <a:buClr>
                <a:srgbClr val="90C225"/>
              </a:buClr>
              <a:tabLst>
                <a:tab pos="469265" algn="l"/>
                <a:tab pos="469900" algn="l"/>
              </a:tabLst>
            </a:pPr>
            <a:r>
              <a:rPr lang="en-US" spc="-15" dirty="0">
                <a:solidFill>
                  <a:srgbClr val="404040"/>
                </a:solidFill>
                <a:latin typeface="Calibri"/>
                <a:cs typeface="Calibri"/>
              </a:rPr>
              <a:t>          iteration</a:t>
            </a:r>
            <a:r>
              <a:rPr lang="en-US" spc="15" dirty="0">
                <a:solidFill>
                  <a:srgbClr val="404040"/>
                </a:solidFill>
                <a:latin typeface="Calibri"/>
                <a:cs typeface="Calibri"/>
              </a:rPr>
              <a:t> </a:t>
            </a:r>
            <a:r>
              <a:rPr lang="en-US" spc="-5" dirty="0">
                <a:solidFill>
                  <a:srgbClr val="404040"/>
                </a:solidFill>
                <a:latin typeface="Calibri"/>
                <a:cs typeface="Calibri"/>
              </a:rPr>
              <a:t>of</a:t>
            </a:r>
            <a:r>
              <a:rPr lang="en-US" spc="15" dirty="0">
                <a:solidFill>
                  <a:srgbClr val="404040"/>
                </a:solidFill>
                <a:latin typeface="Calibri"/>
                <a:cs typeface="Calibri"/>
              </a:rPr>
              <a:t> </a:t>
            </a:r>
            <a:r>
              <a:rPr lang="en-US" spc="-10" dirty="0">
                <a:solidFill>
                  <a:srgbClr val="404040"/>
                </a:solidFill>
                <a:latin typeface="Calibri"/>
                <a:cs typeface="Calibri"/>
              </a:rPr>
              <a:t>training.</a:t>
            </a:r>
            <a:r>
              <a:rPr lang="en-US" dirty="0">
                <a:solidFill>
                  <a:srgbClr val="404040"/>
                </a:solidFill>
                <a:latin typeface="Calibri"/>
                <a:cs typeface="Calibri"/>
              </a:rPr>
              <a:t> </a:t>
            </a:r>
            <a:endParaRPr lang="en-US" dirty="0">
              <a:latin typeface="Calibri"/>
              <a:cs typeface="Calibri"/>
            </a:endParaRPr>
          </a:p>
        </p:txBody>
      </p:sp>
    </p:spTree>
    <p:extLst>
      <p:ext uri="{BB962C8B-B14F-4D97-AF65-F5344CB8AC3E}">
        <p14:creationId xmlns:p14="http://schemas.microsoft.com/office/powerpoint/2010/main" val="109205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967" y="631042"/>
            <a:ext cx="10524033" cy="689932"/>
          </a:xfrm>
          <a:prstGeom prst="rect">
            <a:avLst/>
          </a:prstGeom>
        </p:spPr>
        <p:txBody>
          <a:bodyPr vert="horz" wrap="square" lIns="0" tIns="12700" rIns="0" bIns="0" rtlCol="0">
            <a:spAutoFit/>
          </a:bodyPr>
          <a:lstStyle/>
          <a:p>
            <a:pPr marL="12700">
              <a:lnSpc>
                <a:spcPct val="100000"/>
              </a:lnSpc>
              <a:spcBef>
                <a:spcPts val="100"/>
              </a:spcBef>
            </a:pPr>
            <a:r>
              <a:rPr b="0" spc="-5" dirty="0">
                <a:latin typeface="Trebuchet MS"/>
                <a:cs typeface="Trebuchet MS"/>
              </a:rPr>
              <a:t>SIAMESE</a:t>
            </a:r>
            <a:r>
              <a:rPr b="0" spc="-75" dirty="0">
                <a:latin typeface="Trebuchet MS"/>
                <a:cs typeface="Trebuchet MS"/>
              </a:rPr>
              <a:t> </a:t>
            </a:r>
            <a:r>
              <a:rPr b="0" spc="-5" dirty="0">
                <a:latin typeface="Trebuchet MS"/>
                <a:cs typeface="Trebuchet MS"/>
              </a:rPr>
              <a:t>NETWORK</a:t>
            </a:r>
          </a:p>
        </p:txBody>
      </p:sp>
      <p:sp>
        <p:nvSpPr>
          <p:cNvPr id="3" name="object 3"/>
          <p:cNvSpPr txBox="1"/>
          <p:nvPr/>
        </p:nvSpPr>
        <p:spPr>
          <a:xfrm>
            <a:off x="908710" y="1676400"/>
            <a:ext cx="10368890" cy="7761470"/>
          </a:xfrm>
          <a:prstGeom prst="rect">
            <a:avLst/>
          </a:prstGeom>
        </p:spPr>
        <p:txBody>
          <a:bodyPr vert="horz" wrap="square" lIns="0" tIns="12700" rIns="0" bIns="0" rtlCol="0">
            <a:spAutoFit/>
          </a:bodyPr>
          <a:lstStyle/>
          <a:p>
            <a:pPr marL="12065" marR="298450" algn="just">
              <a:lnSpc>
                <a:spcPct val="100000"/>
              </a:lnSpc>
              <a:spcBef>
                <a:spcPts val="100"/>
              </a:spcBef>
              <a:buClr>
                <a:srgbClr val="90C225"/>
              </a:buClr>
              <a:tabLst>
                <a:tab pos="469265" algn="l"/>
                <a:tab pos="469900" algn="l"/>
              </a:tabLst>
            </a:pPr>
            <a:r>
              <a:rPr sz="1800" spc="-5" dirty="0">
                <a:solidFill>
                  <a:srgbClr val="404040"/>
                </a:solidFill>
                <a:latin typeface="Calibri"/>
                <a:cs typeface="Calibri"/>
              </a:rPr>
              <a:t>Siamese</a:t>
            </a:r>
            <a:r>
              <a:rPr sz="1800" spc="-10" dirty="0">
                <a:solidFill>
                  <a:srgbClr val="404040"/>
                </a:solidFill>
                <a:latin typeface="Calibri"/>
                <a:cs typeface="Calibri"/>
              </a:rPr>
              <a:t> network</a:t>
            </a:r>
            <a:r>
              <a:rPr sz="1800" spc="10" dirty="0">
                <a:solidFill>
                  <a:srgbClr val="404040"/>
                </a:solidFill>
                <a:latin typeface="Calibri"/>
                <a:cs typeface="Calibri"/>
              </a:rPr>
              <a:t> </a:t>
            </a:r>
            <a:r>
              <a:rPr sz="1800" spc="-5" dirty="0">
                <a:solidFill>
                  <a:srgbClr val="404040"/>
                </a:solidFill>
                <a:latin typeface="Calibri"/>
                <a:cs typeface="Calibri"/>
              </a:rPr>
              <a:t>has</a:t>
            </a:r>
            <a:r>
              <a:rPr sz="1800" spc="5" dirty="0">
                <a:solidFill>
                  <a:srgbClr val="404040"/>
                </a:solidFill>
                <a:latin typeface="Calibri"/>
                <a:cs typeface="Calibri"/>
              </a:rPr>
              <a:t> </a:t>
            </a:r>
            <a:r>
              <a:rPr sz="1800" dirty="0">
                <a:solidFill>
                  <a:srgbClr val="404040"/>
                </a:solidFill>
                <a:latin typeface="Calibri"/>
                <a:cs typeface="Calibri"/>
              </a:rPr>
              <a:t>a</a:t>
            </a:r>
            <a:r>
              <a:rPr sz="1800" spc="5" dirty="0">
                <a:solidFill>
                  <a:srgbClr val="404040"/>
                </a:solidFill>
                <a:latin typeface="Calibri"/>
                <a:cs typeface="Calibri"/>
              </a:rPr>
              <a:t> </a:t>
            </a:r>
            <a:r>
              <a:rPr sz="1800" spc="-15" dirty="0">
                <a:solidFill>
                  <a:srgbClr val="404040"/>
                </a:solidFill>
                <a:latin typeface="Calibri"/>
                <a:cs typeface="Calibri"/>
              </a:rPr>
              <a:t>stack</a:t>
            </a:r>
            <a:r>
              <a:rPr sz="1800" dirty="0">
                <a:solidFill>
                  <a:srgbClr val="404040"/>
                </a:solidFill>
                <a:latin typeface="Calibri"/>
                <a:cs typeface="Calibri"/>
              </a:rPr>
              <a:t> </a:t>
            </a:r>
            <a:r>
              <a:rPr sz="1800" spc="-5" dirty="0">
                <a:solidFill>
                  <a:srgbClr val="404040"/>
                </a:solidFill>
                <a:latin typeface="Calibri"/>
                <a:cs typeface="Calibri"/>
              </a:rPr>
              <a:t>of</a:t>
            </a:r>
            <a:r>
              <a:rPr sz="1800" spc="10" dirty="0">
                <a:solidFill>
                  <a:srgbClr val="404040"/>
                </a:solidFill>
                <a:latin typeface="Calibri"/>
                <a:cs typeface="Calibri"/>
              </a:rPr>
              <a:t> </a:t>
            </a:r>
            <a:r>
              <a:rPr sz="1800" spc="-10" dirty="0">
                <a:solidFill>
                  <a:srgbClr val="404040"/>
                </a:solidFill>
                <a:latin typeface="Calibri"/>
                <a:cs typeface="Calibri"/>
              </a:rPr>
              <a:t>convolutional</a:t>
            </a:r>
            <a:r>
              <a:rPr sz="1800" spc="10" dirty="0">
                <a:solidFill>
                  <a:srgbClr val="404040"/>
                </a:solidFill>
                <a:latin typeface="Calibri"/>
                <a:cs typeface="Calibri"/>
              </a:rPr>
              <a:t> </a:t>
            </a:r>
            <a:r>
              <a:rPr sz="1800" dirty="0">
                <a:solidFill>
                  <a:srgbClr val="404040"/>
                </a:solidFill>
                <a:latin typeface="Calibri"/>
                <a:cs typeface="Calibri"/>
              </a:rPr>
              <a:t>and</a:t>
            </a:r>
            <a:r>
              <a:rPr sz="1800" spc="15" dirty="0">
                <a:solidFill>
                  <a:srgbClr val="404040"/>
                </a:solidFill>
                <a:latin typeface="Calibri"/>
                <a:cs typeface="Calibri"/>
              </a:rPr>
              <a:t> </a:t>
            </a:r>
            <a:r>
              <a:rPr sz="1800" spc="-5" dirty="0">
                <a:solidFill>
                  <a:srgbClr val="404040"/>
                </a:solidFill>
                <a:latin typeface="Calibri"/>
                <a:cs typeface="Calibri"/>
              </a:rPr>
              <a:t>pooling</a:t>
            </a:r>
            <a:r>
              <a:rPr sz="1800" spc="30" dirty="0">
                <a:solidFill>
                  <a:srgbClr val="404040"/>
                </a:solidFill>
                <a:latin typeface="Calibri"/>
                <a:cs typeface="Calibri"/>
              </a:rPr>
              <a:t> </a:t>
            </a:r>
            <a:r>
              <a:rPr sz="1800" spc="-20" dirty="0">
                <a:solidFill>
                  <a:srgbClr val="404040"/>
                </a:solidFill>
                <a:latin typeface="Calibri"/>
                <a:cs typeface="Calibri"/>
              </a:rPr>
              <a:t>layers</a:t>
            </a:r>
            <a:r>
              <a:rPr sz="1800" spc="5" dirty="0">
                <a:solidFill>
                  <a:srgbClr val="404040"/>
                </a:solidFill>
                <a:latin typeface="Calibri"/>
                <a:cs typeface="Calibri"/>
              </a:rPr>
              <a:t> </a:t>
            </a:r>
            <a:r>
              <a:rPr sz="1800" dirty="0">
                <a:solidFill>
                  <a:srgbClr val="404040"/>
                </a:solidFill>
                <a:latin typeface="Calibri"/>
                <a:cs typeface="Calibri"/>
              </a:rPr>
              <a:t>and</a:t>
            </a:r>
            <a:r>
              <a:rPr sz="1800" spc="10" dirty="0">
                <a:solidFill>
                  <a:srgbClr val="404040"/>
                </a:solidFill>
                <a:latin typeface="Calibri"/>
                <a:cs typeface="Calibri"/>
              </a:rPr>
              <a:t> </a:t>
            </a:r>
            <a:r>
              <a:rPr sz="1800" dirty="0">
                <a:solidFill>
                  <a:srgbClr val="404040"/>
                </a:solidFill>
                <a:latin typeface="Calibri"/>
                <a:cs typeface="Calibri"/>
              </a:rPr>
              <a:t>a</a:t>
            </a:r>
            <a:r>
              <a:rPr sz="1800" spc="5" dirty="0">
                <a:solidFill>
                  <a:srgbClr val="404040"/>
                </a:solidFill>
                <a:latin typeface="Calibri"/>
                <a:cs typeface="Calibri"/>
              </a:rPr>
              <a:t> </a:t>
            </a:r>
            <a:r>
              <a:rPr sz="1800" spc="-5" dirty="0">
                <a:solidFill>
                  <a:srgbClr val="404040"/>
                </a:solidFill>
                <a:latin typeface="Calibri"/>
                <a:cs typeface="Calibri"/>
              </a:rPr>
              <a:t>final</a:t>
            </a:r>
            <a:r>
              <a:rPr sz="1800" spc="5" dirty="0">
                <a:solidFill>
                  <a:srgbClr val="404040"/>
                </a:solidFill>
                <a:latin typeface="Calibri"/>
                <a:cs typeface="Calibri"/>
              </a:rPr>
              <a:t> </a:t>
            </a:r>
            <a:r>
              <a:rPr sz="1800" spc="-5" dirty="0">
                <a:solidFill>
                  <a:srgbClr val="404040"/>
                </a:solidFill>
                <a:latin typeface="Calibri"/>
                <a:cs typeface="Calibri"/>
              </a:rPr>
              <a:t>fully </a:t>
            </a:r>
            <a:r>
              <a:rPr sz="1800" dirty="0">
                <a:solidFill>
                  <a:srgbClr val="404040"/>
                </a:solidFill>
                <a:latin typeface="Calibri"/>
                <a:cs typeface="Calibri"/>
              </a:rPr>
              <a:t> </a:t>
            </a:r>
            <a:r>
              <a:rPr sz="1800" spc="-10" dirty="0">
                <a:solidFill>
                  <a:srgbClr val="404040"/>
                </a:solidFill>
                <a:latin typeface="Calibri"/>
                <a:cs typeface="Calibri"/>
              </a:rPr>
              <a:t>connected</a:t>
            </a:r>
            <a:r>
              <a:rPr sz="1800" spc="25" dirty="0">
                <a:solidFill>
                  <a:srgbClr val="404040"/>
                </a:solidFill>
                <a:latin typeface="Calibri"/>
                <a:cs typeface="Calibri"/>
              </a:rPr>
              <a:t> </a:t>
            </a:r>
            <a:r>
              <a:rPr sz="1800" spc="-15" dirty="0">
                <a:solidFill>
                  <a:srgbClr val="404040"/>
                </a:solidFill>
                <a:latin typeface="Calibri"/>
                <a:cs typeface="Calibri"/>
              </a:rPr>
              <a:t>layer</a:t>
            </a:r>
            <a:r>
              <a:rPr sz="1800" spc="15" dirty="0">
                <a:solidFill>
                  <a:srgbClr val="404040"/>
                </a:solidFill>
                <a:latin typeface="Calibri"/>
                <a:cs typeface="Calibri"/>
              </a:rPr>
              <a:t> </a:t>
            </a:r>
            <a:r>
              <a:rPr sz="1800" spc="-5" dirty="0">
                <a:solidFill>
                  <a:srgbClr val="404040"/>
                </a:solidFill>
                <a:latin typeface="Calibri"/>
                <a:cs typeface="Calibri"/>
              </a:rPr>
              <a:t>with</a:t>
            </a:r>
            <a:r>
              <a:rPr sz="1800" spc="15" dirty="0">
                <a:solidFill>
                  <a:srgbClr val="404040"/>
                </a:solidFill>
                <a:latin typeface="Calibri"/>
                <a:cs typeface="Calibri"/>
              </a:rPr>
              <a:t> </a:t>
            </a:r>
            <a:r>
              <a:rPr sz="1800" dirty="0">
                <a:solidFill>
                  <a:srgbClr val="404040"/>
                </a:solidFill>
                <a:latin typeface="Calibri"/>
                <a:cs typeface="Calibri"/>
              </a:rPr>
              <a:t>128</a:t>
            </a:r>
            <a:r>
              <a:rPr sz="1800" spc="10" dirty="0">
                <a:solidFill>
                  <a:srgbClr val="404040"/>
                </a:solidFill>
                <a:latin typeface="Calibri"/>
                <a:cs typeface="Calibri"/>
              </a:rPr>
              <a:t> </a:t>
            </a:r>
            <a:r>
              <a:rPr sz="1800" spc="-10" dirty="0">
                <a:solidFill>
                  <a:srgbClr val="404040"/>
                </a:solidFill>
                <a:latin typeface="Calibri"/>
                <a:cs typeface="Calibri"/>
              </a:rPr>
              <a:t>neurons. </a:t>
            </a:r>
            <a:endParaRPr lang="en-IN" sz="1800" spc="-10" dirty="0">
              <a:solidFill>
                <a:srgbClr val="404040"/>
              </a:solidFill>
              <a:latin typeface="Calibri"/>
              <a:cs typeface="Calibri"/>
            </a:endParaRPr>
          </a:p>
          <a:p>
            <a:pPr marL="12065" marR="298450" algn="just">
              <a:lnSpc>
                <a:spcPct val="100000"/>
              </a:lnSpc>
              <a:spcBef>
                <a:spcPts val="100"/>
              </a:spcBef>
              <a:buClr>
                <a:srgbClr val="90C225"/>
              </a:buClr>
              <a:tabLst>
                <a:tab pos="469265" algn="l"/>
                <a:tab pos="469900" algn="l"/>
              </a:tabLst>
            </a:pPr>
            <a:endParaRPr lang="en-IN" sz="1800" spc="-10" dirty="0">
              <a:solidFill>
                <a:srgbClr val="404040"/>
              </a:solidFill>
              <a:latin typeface="Calibri"/>
              <a:cs typeface="Calibri"/>
            </a:endParaRPr>
          </a:p>
          <a:p>
            <a:pPr marL="469265" marR="298450" indent="-457200" algn="just">
              <a:lnSpc>
                <a:spcPct val="100000"/>
              </a:lnSpc>
              <a:spcBef>
                <a:spcPts val="100"/>
              </a:spcBef>
              <a:buClr>
                <a:srgbClr val="90C225"/>
              </a:buClr>
              <a:buFont typeface="+mj-lt"/>
              <a:buAutoNum type="arabicPeriod"/>
              <a:tabLst>
                <a:tab pos="469265" algn="l"/>
                <a:tab pos="469900" algn="l"/>
              </a:tabLst>
            </a:pPr>
            <a:r>
              <a:rPr sz="1800" spc="-5" dirty="0">
                <a:solidFill>
                  <a:srgbClr val="404040"/>
                </a:solidFill>
                <a:latin typeface="Calibri"/>
                <a:cs typeface="Calibri"/>
              </a:rPr>
              <a:t>The</a:t>
            </a:r>
            <a:r>
              <a:rPr sz="1800" spc="10" dirty="0">
                <a:solidFill>
                  <a:srgbClr val="404040"/>
                </a:solidFill>
                <a:latin typeface="Calibri"/>
                <a:cs typeface="Calibri"/>
              </a:rPr>
              <a:t> </a:t>
            </a:r>
            <a:r>
              <a:rPr sz="1800" spc="-15" dirty="0">
                <a:solidFill>
                  <a:srgbClr val="404040"/>
                </a:solidFill>
                <a:latin typeface="Calibri"/>
                <a:cs typeface="Calibri"/>
              </a:rPr>
              <a:t>sister</a:t>
            </a:r>
            <a:r>
              <a:rPr sz="1800" spc="5" dirty="0">
                <a:solidFill>
                  <a:srgbClr val="404040"/>
                </a:solidFill>
                <a:latin typeface="Calibri"/>
                <a:cs typeface="Calibri"/>
              </a:rPr>
              <a:t> </a:t>
            </a:r>
            <a:r>
              <a:rPr sz="1800" spc="-10" dirty="0">
                <a:solidFill>
                  <a:srgbClr val="404040"/>
                </a:solidFill>
                <a:latin typeface="Calibri"/>
                <a:cs typeface="Calibri"/>
              </a:rPr>
              <a:t>network</a:t>
            </a:r>
            <a:r>
              <a:rPr sz="1800" spc="5" dirty="0">
                <a:solidFill>
                  <a:srgbClr val="404040"/>
                </a:solidFill>
                <a:latin typeface="Calibri"/>
                <a:cs typeface="Calibri"/>
              </a:rPr>
              <a:t> </a:t>
            </a:r>
            <a:r>
              <a:rPr sz="1800" spc="-20" dirty="0">
                <a:solidFill>
                  <a:srgbClr val="404040"/>
                </a:solidFill>
                <a:latin typeface="Calibri"/>
                <a:cs typeface="Calibri"/>
              </a:rPr>
              <a:t>takes</a:t>
            </a:r>
            <a:r>
              <a:rPr sz="1800" dirty="0">
                <a:solidFill>
                  <a:srgbClr val="404040"/>
                </a:solidFill>
                <a:latin typeface="Calibri"/>
                <a:cs typeface="Calibri"/>
              </a:rPr>
              <a:t> </a:t>
            </a:r>
            <a:r>
              <a:rPr sz="1800" spc="-5" dirty="0">
                <a:solidFill>
                  <a:srgbClr val="404040"/>
                </a:solidFill>
                <a:latin typeface="Calibri"/>
                <a:cs typeface="Calibri"/>
              </a:rPr>
              <a:t>on</a:t>
            </a:r>
            <a:r>
              <a:rPr sz="1800" spc="15" dirty="0">
                <a:solidFill>
                  <a:srgbClr val="404040"/>
                </a:solidFill>
                <a:latin typeface="Calibri"/>
                <a:cs typeface="Calibri"/>
              </a:rPr>
              <a:t> </a:t>
            </a:r>
            <a:r>
              <a:rPr sz="1800" dirty="0">
                <a:solidFill>
                  <a:srgbClr val="404040"/>
                </a:solidFill>
                <a:latin typeface="Calibri"/>
                <a:cs typeface="Calibri"/>
              </a:rPr>
              <a:t>the same</a:t>
            </a:r>
            <a:r>
              <a:rPr sz="1800" spc="10" dirty="0">
                <a:solidFill>
                  <a:srgbClr val="404040"/>
                </a:solidFill>
                <a:latin typeface="Calibri"/>
                <a:cs typeface="Calibri"/>
              </a:rPr>
              <a:t> </a:t>
            </a:r>
            <a:r>
              <a:rPr sz="1800" spc="-5" dirty="0">
                <a:solidFill>
                  <a:srgbClr val="404040"/>
                </a:solidFill>
                <a:latin typeface="Calibri"/>
                <a:cs typeface="Calibri"/>
              </a:rPr>
              <a:t>weights </a:t>
            </a:r>
            <a:r>
              <a:rPr sz="1800" spc="-390" dirty="0">
                <a:solidFill>
                  <a:srgbClr val="404040"/>
                </a:solidFill>
                <a:latin typeface="Calibri"/>
                <a:cs typeface="Calibri"/>
              </a:rPr>
              <a:t> </a:t>
            </a:r>
            <a:r>
              <a:rPr sz="1800" dirty="0">
                <a:solidFill>
                  <a:srgbClr val="404040"/>
                </a:solidFill>
                <a:latin typeface="Calibri"/>
                <a:cs typeface="Calibri"/>
              </a:rPr>
              <a:t>and</a:t>
            </a:r>
            <a:r>
              <a:rPr sz="1800" spc="10" dirty="0">
                <a:solidFill>
                  <a:srgbClr val="404040"/>
                </a:solidFill>
                <a:latin typeface="Calibri"/>
                <a:cs typeface="Calibri"/>
              </a:rPr>
              <a:t> </a:t>
            </a:r>
            <a:r>
              <a:rPr sz="1800" spc="-5" dirty="0">
                <a:solidFill>
                  <a:srgbClr val="404040"/>
                </a:solidFill>
                <a:latin typeface="Calibri"/>
                <a:cs typeface="Calibri"/>
              </a:rPr>
              <a:t>biases</a:t>
            </a:r>
            <a:r>
              <a:rPr sz="1800" spc="-10" dirty="0">
                <a:solidFill>
                  <a:srgbClr val="404040"/>
                </a:solidFill>
                <a:latin typeface="Calibri"/>
                <a:cs typeface="Calibri"/>
              </a:rPr>
              <a:t> </a:t>
            </a:r>
            <a:r>
              <a:rPr sz="1800" dirty="0">
                <a:solidFill>
                  <a:srgbClr val="404040"/>
                </a:solidFill>
                <a:latin typeface="Calibri"/>
                <a:cs typeface="Calibri"/>
              </a:rPr>
              <a:t>as the </a:t>
            </a:r>
            <a:r>
              <a:rPr sz="1800" spc="-5" dirty="0">
                <a:solidFill>
                  <a:srgbClr val="404040"/>
                </a:solidFill>
                <a:latin typeface="Calibri"/>
                <a:cs typeface="Calibri"/>
              </a:rPr>
              <a:t>original</a:t>
            </a:r>
            <a:r>
              <a:rPr sz="1800" spc="20" dirty="0">
                <a:solidFill>
                  <a:srgbClr val="404040"/>
                </a:solidFill>
                <a:latin typeface="Calibri"/>
                <a:cs typeface="Calibri"/>
              </a:rPr>
              <a:t> </a:t>
            </a:r>
            <a:r>
              <a:rPr sz="1800" spc="-10" dirty="0">
                <a:solidFill>
                  <a:srgbClr val="404040"/>
                </a:solidFill>
                <a:latin typeface="Calibri"/>
                <a:cs typeface="Calibri"/>
              </a:rPr>
              <a:t>network </a:t>
            </a:r>
            <a:r>
              <a:rPr sz="1800" spc="-5" dirty="0">
                <a:solidFill>
                  <a:srgbClr val="404040"/>
                </a:solidFill>
                <a:latin typeface="Calibri"/>
                <a:cs typeface="Calibri"/>
              </a:rPr>
              <a:t>(essentially</a:t>
            </a:r>
            <a:r>
              <a:rPr sz="1800" spc="10" dirty="0">
                <a:solidFill>
                  <a:srgbClr val="404040"/>
                </a:solidFill>
                <a:latin typeface="Calibri"/>
                <a:cs typeface="Calibri"/>
              </a:rPr>
              <a:t> </a:t>
            </a:r>
            <a:r>
              <a:rPr sz="1800" dirty="0">
                <a:solidFill>
                  <a:srgbClr val="404040"/>
                </a:solidFill>
                <a:latin typeface="Calibri"/>
                <a:cs typeface="Calibri"/>
              </a:rPr>
              <a:t>means</a:t>
            </a:r>
            <a:r>
              <a:rPr sz="1800" spc="-10" dirty="0">
                <a:solidFill>
                  <a:srgbClr val="404040"/>
                </a:solidFill>
                <a:latin typeface="Calibri"/>
                <a:cs typeface="Calibri"/>
              </a:rPr>
              <a:t> </a:t>
            </a:r>
            <a:r>
              <a:rPr sz="1800" dirty="0">
                <a:solidFill>
                  <a:srgbClr val="404040"/>
                </a:solidFill>
                <a:latin typeface="Calibri"/>
                <a:cs typeface="Calibri"/>
              </a:rPr>
              <a:t>running</a:t>
            </a:r>
            <a:r>
              <a:rPr sz="1800" spc="25" dirty="0">
                <a:solidFill>
                  <a:srgbClr val="404040"/>
                </a:solidFill>
                <a:latin typeface="Calibri"/>
                <a:cs typeface="Calibri"/>
              </a:rPr>
              <a:t> </a:t>
            </a:r>
            <a:r>
              <a:rPr sz="1800" dirty="0">
                <a:solidFill>
                  <a:srgbClr val="404040"/>
                </a:solidFill>
                <a:latin typeface="Calibri"/>
                <a:cs typeface="Calibri"/>
              </a:rPr>
              <a:t>the same</a:t>
            </a:r>
            <a:r>
              <a:rPr sz="1800" spc="5" dirty="0">
                <a:solidFill>
                  <a:srgbClr val="404040"/>
                </a:solidFill>
                <a:latin typeface="Calibri"/>
                <a:cs typeface="Calibri"/>
              </a:rPr>
              <a:t> </a:t>
            </a:r>
            <a:r>
              <a:rPr sz="1800" spc="-10" dirty="0">
                <a:solidFill>
                  <a:srgbClr val="404040"/>
                </a:solidFill>
                <a:latin typeface="Calibri"/>
                <a:cs typeface="Calibri"/>
              </a:rPr>
              <a:t>network </a:t>
            </a:r>
            <a:r>
              <a:rPr sz="1800" spc="-5" dirty="0">
                <a:solidFill>
                  <a:srgbClr val="404040"/>
                </a:solidFill>
                <a:latin typeface="Calibri"/>
                <a:cs typeface="Calibri"/>
              </a:rPr>
              <a:t> twice).</a:t>
            </a:r>
            <a:r>
              <a:rPr sz="1800" spc="20" dirty="0">
                <a:solidFill>
                  <a:srgbClr val="404040"/>
                </a:solidFill>
                <a:latin typeface="Calibri"/>
                <a:cs typeface="Calibri"/>
              </a:rPr>
              <a:t> </a:t>
            </a:r>
            <a:endParaRPr lang="en-IN" sz="1800" spc="20" dirty="0">
              <a:solidFill>
                <a:srgbClr val="404040"/>
              </a:solidFill>
              <a:latin typeface="Calibri"/>
              <a:cs typeface="Calibri"/>
            </a:endParaRPr>
          </a:p>
          <a:p>
            <a:pPr marL="354965" marR="298450" indent="-342900" algn="just">
              <a:lnSpc>
                <a:spcPct val="100000"/>
              </a:lnSpc>
              <a:spcBef>
                <a:spcPts val="100"/>
              </a:spcBef>
              <a:buClr>
                <a:srgbClr val="90C225"/>
              </a:buClr>
              <a:buFont typeface="+mj-lt"/>
              <a:buAutoNum type="arabicPeriod"/>
              <a:tabLst>
                <a:tab pos="469265" algn="l"/>
                <a:tab pos="469900" algn="l"/>
              </a:tabLst>
            </a:pPr>
            <a:endParaRPr lang="en-IN" sz="1800" spc="20" dirty="0">
              <a:solidFill>
                <a:srgbClr val="404040"/>
              </a:solidFill>
              <a:latin typeface="Calibri"/>
              <a:cs typeface="Calibri"/>
            </a:endParaRPr>
          </a:p>
          <a:p>
            <a:pPr marL="469265" marR="298450" indent="-457200" algn="just">
              <a:lnSpc>
                <a:spcPct val="100000"/>
              </a:lnSpc>
              <a:spcBef>
                <a:spcPts val="100"/>
              </a:spcBef>
              <a:buClr>
                <a:srgbClr val="90C225"/>
              </a:buClr>
              <a:buFont typeface="+mj-lt"/>
              <a:buAutoNum type="arabicPeriod"/>
              <a:tabLst>
                <a:tab pos="469265" algn="l"/>
                <a:tab pos="469900" algn="l"/>
              </a:tabLst>
            </a:pPr>
            <a:r>
              <a:rPr sz="1800" dirty="0">
                <a:solidFill>
                  <a:srgbClr val="404040"/>
                </a:solidFill>
                <a:latin typeface="Calibri"/>
                <a:cs typeface="Calibri"/>
              </a:rPr>
              <a:t>It</a:t>
            </a:r>
            <a:r>
              <a:rPr sz="1800" spc="-5" dirty="0">
                <a:solidFill>
                  <a:srgbClr val="404040"/>
                </a:solidFill>
                <a:latin typeface="Calibri"/>
                <a:cs typeface="Calibri"/>
              </a:rPr>
              <a:t> </a:t>
            </a:r>
            <a:r>
              <a:rPr sz="1800" spc="-20" dirty="0">
                <a:solidFill>
                  <a:srgbClr val="404040"/>
                </a:solidFill>
                <a:latin typeface="Calibri"/>
                <a:cs typeface="Calibri"/>
              </a:rPr>
              <a:t>takes</a:t>
            </a:r>
            <a:r>
              <a:rPr sz="1800" dirty="0">
                <a:solidFill>
                  <a:srgbClr val="404040"/>
                </a:solidFill>
                <a:latin typeface="Calibri"/>
                <a:cs typeface="Calibri"/>
              </a:rPr>
              <a:t> the</a:t>
            </a:r>
            <a:r>
              <a:rPr sz="1800" spc="10" dirty="0">
                <a:solidFill>
                  <a:srgbClr val="404040"/>
                </a:solidFill>
                <a:latin typeface="Calibri"/>
                <a:cs typeface="Calibri"/>
              </a:rPr>
              <a:t> </a:t>
            </a:r>
            <a:r>
              <a:rPr sz="1800" spc="-5" dirty="0">
                <a:solidFill>
                  <a:srgbClr val="404040"/>
                </a:solidFill>
                <a:latin typeface="Calibri"/>
                <a:cs typeface="Calibri"/>
              </a:rPr>
              <a:t>input</a:t>
            </a:r>
            <a:r>
              <a:rPr sz="1800" spc="10" dirty="0">
                <a:solidFill>
                  <a:srgbClr val="404040"/>
                </a:solidFill>
                <a:latin typeface="Calibri"/>
                <a:cs typeface="Calibri"/>
              </a:rPr>
              <a:t> </a:t>
            </a:r>
            <a:r>
              <a:rPr sz="1800" spc="-5" dirty="0">
                <a:solidFill>
                  <a:srgbClr val="404040"/>
                </a:solidFill>
                <a:latin typeface="Calibri"/>
                <a:cs typeface="Calibri"/>
              </a:rPr>
              <a:t>image</a:t>
            </a:r>
            <a:r>
              <a:rPr sz="1800" dirty="0">
                <a:solidFill>
                  <a:srgbClr val="404040"/>
                </a:solidFill>
                <a:latin typeface="Calibri"/>
                <a:cs typeface="Calibri"/>
              </a:rPr>
              <a:t> </a:t>
            </a:r>
            <a:r>
              <a:rPr sz="1800" spc="-5" dirty="0">
                <a:solidFill>
                  <a:srgbClr val="404040"/>
                </a:solidFill>
                <a:latin typeface="Calibri"/>
                <a:cs typeface="Calibri"/>
              </a:rPr>
              <a:t>pair</a:t>
            </a:r>
            <a:r>
              <a:rPr sz="1800" spc="5" dirty="0">
                <a:solidFill>
                  <a:srgbClr val="404040"/>
                </a:solidFill>
                <a:latin typeface="Calibri"/>
                <a:cs typeface="Calibri"/>
              </a:rPr>
              <a:t> </a:t>
            </a:r>
            <a:r>
              <a:rPr sz="1800" dirty="0">
                <a:solidFill>
                  <a:srgbClr val="404040"/>
                </a:solidFill>
                <a:latin typeface="Calibri"/>
                <a:cs typeface="Calibri"/>
              </a:rPr>
              <a:t>and</a:t>
            </a:r>
            <a:r>
              <a:rPr sz="1800" spc="20" dirty="0">
                <a:solidFill>
                  <a:srgbClr val="404040"/>
                </a:solidFill>
                <a:latin typeface="Calibri"/>
                <a:cs typeface="Calibri"/>
              </a:rPr>
              <a:t> </a:t>
            </a:r>
            <a:r>
              <a:rPr sz="1800" spc="-10" dirty="0">
                <a:solidFill>
                  <a:srgbClr val="404040"/>
                </a:solidFill>
                <a:latin typeface="Calibri"/>
                <a:cs typeface="Calibri"/>
              </a:rPr>
              <a:t>produces</a:t>
            </a:r>
            <a:r>
              <a:rPr sz="1800" dirty="0">
                <a:solidFill>
                  <a:srgbClr val="404040"/>
                </a:solidFill>
                <a:latin typeface="Calibri"/>
                <a:cs typeface="Calibri"/>
              </a:rPr>
              <a:t> </a:t>
            </a:r>
            <a:r>
              <a:rPr sz="1800" spc="-10" dirty="0">
                <a:solidFill>
                  <a:srgbClr val="404040"/>
                </a:solidFill>
                <a:latin typeface="Calibri"/>
                <a:cs typeface="Calibri"/>
              </a:rPr>
              <a:t>two</a:t>
            </a:r>
            <a:r>
              <a:rPr sz="1800" spc="10" dirty="0">
                <a:solidFill>
                  <a:srgbClr val="404040"/>
                </a:solidFill>
                <a:latin typeface="Calibri"/>
                <a:cs typeface="Calibri"/>
              </a:rPr>
              <a:t> </a:t>
            </a:r>
            <a:r>
              <a:rPr sz="1800" spc="5" dirty="0">
                <a:solidFill>
                  <a:srgbClr val="404040"/>
                </a:solidFill>
                <a:latin typeface="Calibri"/>
                <a:cs typeface="Calibri"/>
              </a:rPr>
              <a:t>128-D </a:t>
            </a:r>
            <a:r>
              <a:rPr sz="1800" spc="-15" dirty="0">
                <a:solidFill>
                  <a:srgbClr val="404040"/>
                </a:solidFill>
                <a:latin typeface="Calibri"/>
                <a:cs typeface="Calibri"/>
              </a:rPr>
              <a:t>vectors</a:t>
            </a:r>
            <a:r>
              <a:rPr sz="1800" spc="-10" dirty="0">
                <a:solidFill>
                  <a:srgbClr val="404040"/>
                </a:solidFill>
                <a:latin typeface="Calibri"/>
                <a:cs typeface="Calibri"/>
              </a:rPr>
              <a:t> </a:t>
            </a:r>
            <a:r>
              <a:rPr sz="1800" dirty="0">
                <a:solidFill>
                  <a:srgbClr val="404040"/>
                </a:solidFill>
                <a:latin typeface="Calibri"/>
                <a:cs typeface="Calibri"/>
              </a:rPr>
              <a:t>as</a:t>
            </a:r>
            <a:r>
              <a:rPr sz="1800" spc="5" dirty="0">
                <a:solidFill>
                  <a:srgbClr val="404040"/>
                </a:solidFill>
                <a:latin typeface="Calibri"/>
                <a:cs typeface="Calibri"/>
              </a:rPr>
              <a:t> </a:t>
            </a:r>
            <a:r>
              <a:rPr sz="1800" spc="-5" dirty="0">
                <a:solidFill>
                  <a:srgbClr val="404040"/>
                </a:solidFill>
                <a:latin typeface="Calibri"/>
                <a:cs typeface="Calibri"/>
              </a:rPr>
              <a:t>outputs.</a:t>
            </a:r>
            <a:endParaRPr sz="1800" dirty="0">
              <a:latin typeface="Calibri"/>
              <a:cs typeface="Calibri"/>
            </a:endParaRPr>
          </a:p>
          <a:p>
            <a:pPr marL="342900" indent="-342900" algn="just">
              <a:lnSpc>
                <a:spcPct val="100000"/>
              </a:lnSpc>
              <a:spcBef>
                <a:spcPts val="25"/>
              </a:spcBef>
              <a:buClr>
                <a:srgbClr val="90C225"/>
              </a:buClr>
              <a:buFont typeface="+mj-lt"/>
              <a:buAutoNum type="arabicPeriod"/>
            </a:pPr>
            <a:endParaRPr sz="1750" dirty="0">
              <a:latin typeface="Calibri"/>
              <a:cs typeface="Calibri"/>
            </a:endParaRPr>
          </a:p>
          <a:p>
            <a:pPr marL="469265" marR="61594" indent="-457200" algn="just">
              <a:lnSpc>
                <a:spcPct val="100000"/>
              </a:lnSpc>
              <a:spcBef>
                <a:spcPts val="5"/>
              </a:spcBef>
              <a:buClr>
                <a:srgbClr val="90C225"/>
              </a:buClr>
              <a:buFont typeface="+mj-lt"/>
              <a:buAutoNum type="arabicPeriod"/>
              <a:tabLst>
                <a:tab pos="469265" algn="l"/>
                <a:tab pos="469900" algn="l"/>
              </a:tabLst>
            </a:pPr>
            <a:r>
              <a:rPr sz="1800" spc="-5" dirty="0">
                <a:solidFill>
                  <a:srgbClr val="404040"/>
                </a:solidFill>
                <a:latin typeface="Calibri"/>
                <a:cs typeface="Calibri"/>
              </a:rPr>
              <a:t>The</a:t>
            </a:r>
            <a:r>
              <a:rPr sz="1800" spc="5" dirty="0">
                <a:solidFill>
                  <a:srgbClr val="404040"/>
                </a:solidFill>
                <a:latin typeface="Calibri"/>
                <a:cs typeface="Calibri"/>
              </a:rPr>
              <a:t> </a:t>
            </a:r>
            <a:r>
              <a:rPr sz="1800" spc="-10" dirty="0">
                <a:solidFill>
                  <a:srgbClr val="404040"/>
                </a:solidFill>
                <a:latin typeface="Calibri"/>
                <a:cs typeface="Calibri"/>
              </a:rPr>
              <a:t>two</a:t>
            </a:r>
            <a:r>
              <a:rPr sz="1800" spc="10" dirty="0">
                <a:solidFill>
                  <a:srgbClr val="404040"/>
                </a:solidFill>
                <a:latin typeface="Calibri"/>
                <a:cs typeface="Calibri"/>
              </a:rPr>
              <a:t> </a:t>
            </a:r>
            <a:r>
              <a:rPr sz="1800" spc="-15" dirty="0">
                <a:solidFill>
                  <a:srgbClr val="404040"/>
                </a:solidFill>
                <a:latin typeface="Calibri"/>
                <a:cs typeface="Calibri"/>
              </a:rPr>
              <a:t>vectors</a:t>
            </a:r>
            <a:r>
              <a:rPr sz="1800" spc="5" dirty="0">
                <a:solidFill>
                  <a:srgbClr val="404040"/>
                </a:solidFill>
                <a:latin typeface="Calibri"/>
                <a:cs typeface="Calibri"/>
              </a:rPr>
              <a:t> </a:t>
            </a:r>
            <a:r>
              <a:rPr sz="1800" spc="-10" dirty="0">
                <a:solidFill>
                  <a:srgbClr val="404040"/>
                </a:solidFill>
                <a:latin typeface="Calibri"/>
                <a:cs typeface="Calibri"/>
              </a:rPr>
              <a:t>are</a:t>
            </a:r>
            <a:r>
              <a:rPr sz="1800" spc="5" dirty="0">
                <a:solidFill>
                  <a:srgbClr val="404040"/>
                </a:solidFill>
                <a:latin typeface="Calibri"/>
                <a:cs typeface="Calibri"/>
              </a:rPr>
              <a:t> </a:t>
            </a:r>
            <a:r>
              <a:rPr sz="1800" dirty="0">
                <a:solidFill>
                  <a:srgbClr val="404040"/>
                </a:solidFill>
                <a:latin typeface="Calibri"/>
                <a:cs typeface="Calibri"/>
              </a:rPr>
              <a:t>then</a:t>
            </a:r>
            <a:r>
              <a:rPr sz="1800" spc="15" dirty="0">
                <a:solidFill>
                  <a:srgbClr val="404040"/>
                </a:solidFill>
                <a:latin typeface="Calibri"/>
                <a:cs typeface="Calibri"/>
              </a:rPr>
              <a:t> </a:t>
            </a:r>
            <a:r>
              <a:rPr sz="1800" spc="-10" dirty="0">
                <a:solidFill>
                  <a:srgbClr val="404040"/>
                </a:solidFill>
                <a:latin typeface="Calibri"/>
                <a:cs typeface="Calibri"/>
              </a:rPr>
              <a:t>subtracted</a:t>
            </a:r>
            <a:r>
              <a:rPr sz="1800" spc="15" dirty="0">
                <a:solidFill>
                  <a:srgbClr val="404040"/>
                </a:solidFill>
                <a:latin typeface="Calibri"/>
                <a:cs typeface="Calibri"/>
              </a:rPr>
              <a:t> </a:t>
            </a:r>
            <a:r>
              <a:rPr sz="1800" spc="-5" dirty="0">
                <a:solidFill>
                  <a:srgbClr val="404040"/>
                </a:solidFill>
                <a:latin typeface="Calibri"/>
                <a:cs typeface="Calibri"/>
              </a:rPr>
              <a:t>element-wise</a:t>
            </a:r>
            <a:r>
              <a:rPr sz="1800" spc="10" dirty="0">
                <a:solidFill>
                  <a:srgbClr val="404040"/>
                </a:solidFill>
                <a:latin typeface="Calibri"/>
                <a:cs typeface="Calibri"/>
              </a:rPr>
              <a:t> </a:t>
            </a:r>
            <a:r>
              <a:rPr sz="1800" spc="-10" dirty="0">
                <a:solidFill>
                  <a:srgbClr val="404040"/>
                </a:solidFill>
                <a:latin typeface="Calibri"/>
                <a:cs typeface="Calibri"/>
              </a:rPr>
              <a:t>to</a:t>
            </a:r>
            <a:r>
              <a:rPr sz="1800" dirty="0">
                <a:solidFill>
                  <a:srgbClr val="404040"/>
                </a:solidFill>
                <a:latin typeface="Calibri"/>
                <a:cs typeface="Calibri"/>
              </a:rPr>
              <a:t> </a:t>
            </a:r>
            <a:r>
              <a:rPr sz="1800" spc="-15" dirty="0">
                <a:solidFill>
                  <a:srgbClr val="404040"/>
                </a:solidFill>
                <a:latin typeface="Calibri"/>
                <a:cs typeface="Calibri"/>
              </a:rPr>
              <a:t>form</a:t>
            </a:r>
            <a:r>
              <a:rPr sz="1800" dirty="0">
                <a:solidFill>
                  <a:srgbClr val="404040"/>
                </a:solidFill>
                <a:latin typeface="Calibri"/>
                <a:cs typeface="Calibri"/>
              </a:rPr>
              <a:t> a</a:t>
            </a:r>
            <a:r>
              <a:rPr sz="1800" spc="15" dirty="0">
                <a:solidFill>
                  <a:srgbClr val="404040"/>
                </a:solidFill>
                <a:latin typeface="Calibri"/>
                <a:cs typeface="Calibri"/>
              </a:rPr>
              <a:t> </a:t>
            </a:r>
            <a:r>
              <a:rPr sz="1800" spc="-5" dirty="0">
                <a:solidFill>
                  <a:srgbClr val="404040"/>
                </a:solidFill>
                <a:latin typeface="Calibri"/>
                <a:cs typeface="Calibri"/>
              </a:rPr>
              <a:t>single</a:t>
            </a:r>
            <a:r>
              <a:rPr sz="1800" spc="5" dirty="0">
                <a:solidFill>
                  <a:srgbClr val="404040"/>
                </a:solidFill>
                <a:latin typeface="Calibri"/>
                <a:cs typeface="Calibri"/>
              </a:rPr>
              <a:t> </a:t>
            </a:r>
            <a:r>
              <a:rPr sz="1800" dirty="0">
                <a:solidFill>
                  <a:srgbClr val="404040"/>
                </a:solidFill>
                <a:latin typeface="Calibri"/>
                <a:cs typeface="Calibri"/>
              </a:rPr>
              <a:t>128-D</a:t>
            </a:r>
            <a:r>
              <a:rPr sz="1800" spc="5" dirty="0">
                <a:solidFill>
                  <a:srgbClr val="404040"/>
                </a:solidFill>
                <a:latin typeface="Calibri"/>
                <a:cs typeface="Calibri"/>
              </a:rPr>
              <a:t> </a:t>
            </a:r>
            <a:r>
              <a:rPr sz="1800" spc="-10" dirty="0">
                <a:solidFill>
                  <a:srgbClr val="404040"/>
                </a:solidFill>
                <a:latin typeface="Calibri"/>
                <a:cs typeface="Calibri"/>
              </a:rPr>
              <a:t>vector </a:t>
            </a:r>
            <a:r>
              <a:rPr sz="1800" spc="-5" dirty="0">
                <a:solidFill>
                  <a:srgbClr val="404040"/>
                </a:solidFill>
                <a:latin typeface="Calibri"/>
                <a:cs typeface="Calibri"/>
              </a:rPr>
              <a:t> (not</a:t>
            </a:r>
            <a:r>
              <a:rPr sz="1800" spc="15" dirty="0">
                <a:solidFill>
                  <a:srgbClr val="404040"/>
                </a:solidFill>
                <a:latin typeface="Calibri"/>
                <a:cs typeface="Calibri"/>
              </a:rPr>
              <a:t> </a:t>
            </a:r>
            <a:r>
              <a:rPr sz="1800" spc="-10" dirty="0">
                <a:solidFill>
                  <a:srgbClr val="404040"/>
                </a:solidFill>
                <a:latin typeface="Calibri"/>
                <a:cs typeface="Calibri"/>
              </a:rPr>
              <a:t>to</a:t>
            </a:r>
            <a:r>
              <a:rPr sz="1800" spc="-5" dirty="0">
                <a:solidFill>
                  <a:srgbClr val="404040"/>
                </a:solidFill>
                <a:latin typeface="Calibri"/>
                <a:cs typeface="Calibri"/>
              </a:rPr>
              <a:t> be</a:t>
            </a:r>
            <a:r>
              <a:rPr sz="1800" dirty="0">
                <a:solidFill>
                  <a:srgbClr val="404040"/>
                </a:solidFill>
                <a:latin typeface="Calibri"/>
                <a:cs typeface="Calibri"/>
              </a:rPr>
              <a:t> </a:t>
            </a:r>
            <a:r>
              <a:rPr sz="1800" spc="-5" dirty="0">
                <a:solidFill>
                  <a:srgbClr val="404040"/>
                </a:solidFill>
                <a:latin typeface="Calibri"/>
                <a:cs typeface="Calibri"/>
              </a:rPr>
              <a:t>confused</a:t>
            </a:r>
            <a:r>
              <a:rPr sz="1800" spc="10" dirty="0">
                <a:solidFill>
                  <a:srgbClr val="404040"/>
                </a:solidFill>
                <a:latin typeface="Calibri"/>
                <a:cs typeface="Calibri"/>
              </a:rPr>
              <a:t> </a:t>
            </a:r>
            <a:r>
              <a:rPr sz="1800" spc="-5" dirty="0">
                <a:solidFill>
                  <a:srgbClr val="404040"/>
                </a:solidFill>
                <a:latin typeface="Calibri"/>
                <a:cs typeface="Calibri"/>
              </a:rPr>
              <a:t>with</a:t>
            </a:r>
            <a:r>
              <a:rPr sz="1800" spc="10" dirty="0">
                <a:solidFill>
                  <a:srgbClr val="404040"/>
                </a:solidFill>
                <a:latin typeface="Calibri"/>
                <a:cs typeface="Calibri"/>
              </a:rPr>
              <a:t> </a:t>
            </a:r>
            <a:r>
              <a:rPr sz="1800" dirty="0">
                <a:solidFill>
                  <a:srgbClr val="404040"/>
                </a:solidFill>
                <a:latin typeface="Calibri"/>
                <a:cs typeface="Calibri"/>
              </a:rPr>
              <a:t>the</a:t>
            </a:r>
            <a:r>
              <a:rPr sz="1800" spc="15" dirty="0">
                <a:solidFill>
                  <a:srgbClr val="404040"/>
                </a:solidFill>
                <a:latin typeface="Calibri"/>
                <a:cs typeface="Calibri"/>
              </a:rPr>
              <a:t> </a:t>
            </a:r>
            <a:r>
              <a:rPr sz="1800" spc="-5" dirty="0">
                <a:solidFill>
                  <a:srgbClr val="404040"/>
                </a:solidFill>
                <a:latin typeface="Calibri"/>
                <a:cs typeface="Calibri"/>
              </a:rPr>
              <a:t>L1</a:t>
            </a:r>
            <a:r>
              <a:rPr sz="1800" spc="5" dirty="0">
                <a:solidFill>
                  <a:srgbClr val="404040"/>
                </a:solidFill>
                <a:latin typeface="Calibri"/>
                <a:cs typeface="Calibri"/>
              </a:rPr>
              <a:t> </a:t>
            </a:r>
            <a:r>
              <a:rPr sz="1800" spc="-10" dirty="0">
                <a:solidFill>
                  <a:srgbClr val="404040"/>
                </a:solidFill>
                <a:latin typeface="Calibri"/>
                <a:cs typeface="Calibri"/>
              </a:rPr>
              <a:t>distance</a:t>
            </a:r>
            <a:r>
              <a:rPr sz="1800" spc="10" dirty="0">
                <a:solidFill>
                  <a:srgbClr val="404040"/>
                </a:solidFill>
                <a:latin typeface="Calibri"/>
                <a:cs typeface="Calibri"/>
              </a:rPr>
              <a:t> </a:t>
            </a:r>
            <a:r>
              <a:rPr sz="1800" spc="-5" dirty="0">
                <a:solidFill>
                  <a:srgbClr val="404040"/>
                </a:solidFill>
                <a:latin typeface="Calibri"/>
                <a:cs typeface="Calibri"/>
              </a:rPr>
              <a:t>function</a:t>
            </a:r>
            <a:r>
              <a:rPr sz="1800" spc="20" dirty="0">
                <a:solidFill>
                  <a:srgbClr val="404040"/>
                </a:solidFill>
                <a:latin typeface="Calibri"/>
                <a:cs typeface="Calibri"/>
              </a:rPr>
              <a:t> </a:t>
            </a:r>
            <a:r>
              <a:rPr sz="1800" spc="-5" dirty="0">
                <a:solidFill>
                  <a:srgbClr val="404040"/>
                </a:solidFill>
                <a:latin typeface="Calibri"/>
                <a:cs typeface="Calibri"/>
              </a:rPr>
              <a:t>that</a:t>
            </a:r>
            <a:r>
              <a:rPr sz="1800" dirty="0">
                <a:solidFill>
                  <a:srgbClr val="404040"/>
                </a:solidFill>
                <a:latin typeface="Calibri"/>
                <a:cs typeface="Calibri"/>
              </a:rPr>
              <a:t> </a:t>
            </a:r>
            <a:r>
              <a:rPr sz="1800" spc="-5" dirty="0">
                <a:solidFill>
                  <a:srgbClr val="404040"/>
                </a:solidFill>
                <a:latin typeface="Calibri"/>
                <a:cs typeface="Calibri"/>
              </a:rPr>
              <a:t>yields</a:t>
            </a:r>
            <a:r>
              <a:rPr sz="1800" spc="5" dirty="0">
                <a:solidFill>
                  <a:srgbClr val="404040"/>
                </a:solidFill>
                <a:latin typeface="Calibri"/>
                <a:cs typeface="Calibri"/>
              </a:rPr>
              <a:t> </a:t>
            </a:r>
            <a:r>
              <a:rPr sz="1800" spc="-10" dirty="0">
                <a:solidFill>
                  <a:srgbClr val="404040"/>
                </a:solidFill>
                <a:latin typeface="Calibri"/>
                <a:cs typeface="Calibri"/>
              </a:rPr>
              <a:t>just</a:t>
            </a:r>
            <a:r>
              <a:rPr sz="1800" spc="5" dirty="0">
                <a:solidFill>
                  <a:srgbClr val="404040"/>
                </a:solidFill>
                <a:latin typeface="Calibri"/>
                <a:cs typeface="Calibri"/>
              </a:rPr>
              <a:t> </a:t>
            </a:r>
            <a:r>
              <a:rPr sz="1800" dirty="0">
                <a:solidFill>
                  <a:srgbClr val="404040"/>
                </a:solidFill>
                <a:latin typeface="Calibri"/>
                <a:cs typeface="Calibri"/>
              </a:rPr>
              <a:t>a</a:t>
            </a:r>
            <a:r>
              <a:rPr sz="1800" spc="-5" dirty="0">
                <a:solidFill>
                  <a:srgbClr val="404040"/>
                </a:solidFill>
                <a:latin typeface="Calibri"/>
                <a:cs typeface="Calibri"/>
              </a:rPr>
              <a:t> single</a:t>
            </a:r>
            <a:r>
              <a:rPr sz="1800" dirty="0">
                <a:solidFill>
                  <a:srgbClr val="404040"/>
                </a:solidFill>
                <a:latin typeface="Calibri"/>
                <a:cs typeface="Calibri"/>
              </a:rPr>
              <a:t> </a:t>
            </a:r>
            <a:r>
              <a:rPr sz="1800" spc="-5" dirty="0">
                <a:solidFill>
                  <a:srgbClr val="404040"/>
                </a:solidFill>
                <a:latin typeface="Calibri"/>
                <a:cs typeface="Calibri"/>
              </a:rPr>
              <a:t>scalar </a:t>
            </a:r>
            <a:r>
              <a:rPr sz="1800" dirty="0">
                <a:solidFill>
                  <a:srgbClr val="404040"/>
                </a:solidFill>
                <a:latin typeface="Calibri"/>
                <a:cs typeface="Calibri"/>
              </a:rPr>
              <a:t> </a:t>
            </a:r>
            <a:r>
              <a:rPr sz="1800" spc="-5" dirty="0">
                <a:solidFill>
                  <a:srgbClr val="404040"/>
                </a:solidFill>
                <a:latin typeface="Calibri"/>
                <a:cs typeface="Calibri"/>
              </a:rPr>
              <a:t>value </a:t>
            </a:r>
            <a:r>
              <a:rPr sz="1800" dirty="0">
                <a:solidFill>
                  <a:srgbClr val="404040"/>
                </a:solidFill>
                <a:latin typeface="Calibri"/>
                <a:cs typeface="Calibri"/>
              </a:rPr>
              <a:t>as</a:t>
            </a:r>
            <a:r>
              <a:rPr sz="1800" spc="5" dirty="0">
                <a:solidFill>
                  <a:srgbClr val="404040"/>
                </a:solidFill>
                <a:latin typeface="Calibri"/>
                <a:cs typeface="Calibri"/>
              </a:rPr>
              <a:t> </a:t>
            </a:r>
            <a:r>
              <a:rPr sz="1800" spc="-5" dirty="0">
                <a:solidFill>
                  <a:srgbClr val="404040"/>
                </a:solidFill>
                <a:latin typeface="Calibri"/>
                <a:cs typeface="Calibri"/>
              </a:rPr>
              <a:t>output).</a:t>
            </a:r>
            <a:endParaRPr lang="en-IN" sz="1800" spc="-5" dirty="0">
              <a:solidFill>
                <a:srgbClr val="404040"/>
              </a:solidFill>
              <a:latin typeface="Calibri"/>
              <a:cs typeface="Calibri"/>
            </a:endParaRPr>
          </a:p>
          <a:p>
            <a:pPr marL="354965" marR="61594" indent="-342900" algn="just">
              <a:lnSpc>
                <a:spcPct val="100000"/>
              </a:lnSpc>
              <a:spcBef>
                <a:spcPts val="5"/>
              </a:spcBef>
              <a:buClr>
                <a:srgbClr val="90C225"/>
              </a:buClr>
              <a:buFont typeface="+mj-lt"/>
              <a:buAutoNum type="arabicPeriod"/>
              <a:tabLst>
                <a:tab pos="469265" algn="l"/>
                <a:tab pos="469900" algn="l"/>
              </a:tabLst>
            </a:pPr>
            <a:endParaRPr lang="en-IN" sz="1800" spc="-5" dirty="0">
              <a:solidFill>
                <a:srgbClr val="404040"/>
              </a:solidFill>
              <a:latin typeface="Calibri"/>
              <a:cs typeface="Calibri"/>
            </a:endParaRPr>
          </a:p>
          <a:p>
            <a:pPr marL="469265" marR="61594" indent="-457200" algn="just">
              <a:lnSpc>
                <a:spcPct val="100000"/>
              </a:lnSpc>
              <a:spcBef>
                <a:spcPts val="5"/>
              </a:spcBef>
              <a:buClr>
                <a:srgbClr val="90C225"/>
              </a:buClr>
              <a:buFont typeface="+mj-lt"/>
              <a:buAutoNum type="arabicPeriod"/>
              <a:tabLst>
                <a:tab pos="469265" algn="l"/>
                <a:tab pos="469900" algn="l"/>
              </a:tabLst>
            </a:pPr>
            <a:r>
              <a:rPr sz="1800" spc="10" dirty="0">
                <a:solidFill>
                  <a:srgbClr val="404040"/>
                </a:solidFill>
                <a:latin typeface="Calibri"/>
                <a:cs typeface="Calibri"/>
              </a:rPr>
              <a:t> </a:t>
            </a:r>
            <a:r>
              <a:rPr sz="1800" spc="-15" dirty="0">
                <a:solidFill>
                  <a:srgbClr val="404040"/>
                </a:solidFill>
                <a:latin typeface="Calibri"/>
                <a:cs typeface="Calibri"/>
              </a:rPr>
              <a:t>Well,</a:t>
            </a:r>
            <a:r>
              <a:rPr sz="1800" spc="15" dirty="0">
                <a:solidFill>
                  <a:srgbClr val="404040"/>
                </a:solidFill>
                <a:latin typeface="Calibri"/>
                <a:cs typeface="Calibri"/>
              </a:rPr>
              <a:t> </a:t>
            </a:r>
            <a:r>
              <a:rPr sz="1800" spc="-20" dirty="0">
                <a:solidFill>
                  <a:srgbClr val="404040"/>
                </a:solidFill>
                <a:latin typeface="Calibri"/>
                <a:cs typeface="Calibri"/>
              </a:rPr>
              <a:t>we’re</a:t>
            </a:r>
            <a:r>
              <a:rPr sz="1800" spc="5" dirty="0">
                <a:solidFill>
                  <a:srgbClr val="404040"/>
                </a:solidFill>
                <a:latin typeface="Calibri"/>
                <a:cs typeface="Calibri"/>
              </a:rPr>
              <a:t> </a:t>
            </a:r>
            <a:r>
              <a:rPr sz="1800" spc="-5" dirty="0">
                <a:solidFill>
                  <a:srgbClr val="404040"/>
                </a:solidFill>
                <a:latin typeface="Calibri"/>
                <a:cs typeface="Calibri"/>
              </a:rPr>
              <a:t>almost</a:t>
            </a:r>
            <a:r>
              <a:rPr sz="1800" spc="5" dirty="0">
                <a:solidFill>
                  <a:srgbClr val="404040"/>
                </a:solidFill>
                <a:latin typeface="Calibri"/>
                <a:cs typeface="Calibri"/>
              </a:rPr>
              <a:t> </a:t>
            </a:r>
            <a:r>
              <a:rPr sz="1800" spc="-5" dirty="0">
                <a:solidFill>
                  <a:srgbClr val="404040"/>
                </a:solidFill>
                <a:latin typeface="Calibri"/>
                <a:cs typeface="Calibri"/>
              </a:rPr>
              <a:t>finished.</a:t>
            </a:r>
            <a:r>
              <a:rPr sz="1800" dirty="0">
                <a:solidFill>
                  <a:srgbClr val="404040"/>
                </a:solidFill>
                <a:latin typeface="Calibri"/>
                <a:cs typeface="Calibri"/>
              </a:rPr>
              <a:t> </a:t>
            </a:r>
            <a:r>
              <a:rPr sz="1800" spc="-5" dirty="0">
                <a:solidFill>
                  <a:srgbClr val="404040"/>
                </a:solidFill>
                <a:latin typeface="Calibri"/>
                <a:cs typeface="Calibri"/>
              </a:rPr>
              <a:t>The</a:t>
            </a:r>
            <a:r>
              <a:rPr sz="1800" dirty="0">
                <a:solidFill>
                  <a:srgbClr val="404040"/>
                </a:solidFill>
                <a:latin typeface="Calibri"/>
                <a:cs typeface="Calibri"/>
              </a:rPr>
              <a:t> </a:t>
            </a:r>
            <a:r>
              <a:rPr sz="1800" spc="-10" dirty="0">
                <a:solidFill>
                  <a:srgbClr val="404040"/>
                </a:solidFill>
                <a:latin typeface="Calibri"/>
                <a:cs typeface="Calibri"/>
              </a:rPr>
              <a:t>next</a:t>
            </a:r>
            <a:r>
              <a:rPr sz="1800" spc="10" dirty="0">
                <a:solidFill>
                  <a:srgbClr val="404040"/>
                </a:solidFill>
                <a:latin typeface="Calibri"/>
                <a:cs typeface="Calibri"/>
              </a:rPr>
              <a:t> </a:t>
            </a:r>
            <a:r>
              <a:rPr sz="1800" spc="-5" dirty="0">
                <a:solidFill>
                  <a:srgbClr val="404040"/>
                </a:solidFill>
                <a:latin typeface="Calibri"/>
                <a:cs typeface="Calibri"/>
              </a:rPr>
              <a:t>part of</a:t>
            </a:r>
            <a:r>
              <a:rPr sz="1800" spc="10" dirty="0">
                <a:solidFill>
                  <a:srgbClr val="404040"/>
                </a:solidFill>
                <a:latin typeface="Calibri"/>
                <a:cs typeface="Calibri"/>
              </a:rPr>
              <a:t> </a:t>
            </a:r>
            <a:r>
              <a:rPr sz="1800" spc="-5" dirty="0">
                <a:solidFill>
                  <a:srgbClr val="404040"/>
                </a:solidFill>
                <a:latin typeface="Calibri"/>
                <a:cs typeface="Calibri"/>
              </a:rPr>
              <a:t>it</a:t>
            </a:r>
            <a:r>
              <a:rPr sz="1800" spc="5" dirty="0">
                <a:solidFill>
                  <a:srgbClr val="404040"/>
                </a:solidFill>
                <a:latin typeface="Calibri"/>
                <a:cs typeface="Calibri"/>
              </a:rPr>
              <a:t> </a:t>
            </a:r>
            <a:r>
              <a:rPr sz="1800" spc="-5" dirty="0">
                <a:solidFill>
                  <a:srgbClr val="404040"/>
                </a:solidFill>
                <a:latin typeface="Calibri"/>
                <a:cs typeface="Calibri"/>
              </a:rPr>
              <a:t>is</a:t>
            </a:r>
            <a:r>
              <a:rPr sz="1800" dirty="0">
                <a:solidFill>
                  <a:srgbClr val="404040"/>
                </a:solidFill>
                <a:latin typeface="Calibri"/>
                <a:cs typeface="Calibri"/>
              </a:rPr>
              <a:t> a</a:t>
            </a:r>
            <a:r>
              <a:rPr sz="1800" spc="15" dirty="0">
                <a:solidFill>
                  <a:srgbClr val="404040"/>
                </a:solidFill>
                <a:latin typeface="Calibri"/>
                <a:cs typeface="Calibri"/>
              </a:rPr>
              <a:t> </a:t>
            </a:r>
            <a:r>
              <a:rPr sz="1800" spc="-5" dirty="0">
                <a:solidFill>
                  <a:srgbClr val="404040"/>
                </a:solidFill>
                <a:latin typeface="Calibri"/>
                <a:cs typeface="Calibri"/>
              </a:rPr>
              <a:t>fully</a:t>
            </a:r>
            <a:r>
              <a:rPr sz="1800" spc="10" dirty="0">
                <a:solidFill>
                  <a:srgbClr val="404040"/>
                </a:solidFill>
                <a:latin typeface="Calibri"/>
                <a:cs typeface="Calibri"/>
              </a:rPr>
              <a:t> </a:t>
            </a:r>
            <a:r>
              <a:rPr sz="1800" spc="-10" dirty="0">
                <a:solidFill>
                  <a:srgbClr val="404040"/>
                </a:solidFill>
                <a:latin typeface="Calibri"/>
                <a:cs typeface="Calibri"/>
              </a:rPr>
              <a:t>connected </a:t>
            </a:r>
            <a:r>
              <a:rPr sz="1800" spc="-390" dirty="0">
                <a:solidFill>
                  <a:srgbClr val="404040"/>
                </a:solidFill>
                <a:latin typeface="Calibri"/>
                <a:cs typeface="Calibri"/>
              </a:rPr>
              <a:t> </a:t>
            </a:r>
            <a:r>
              <a:rPr sz="1800" spc="-10" dirty="0">
                <a:solidFill>
                  <a:srgbClr val="404040"/>
                </a:solidFill>
                <a:latin typeface="Calibri"/>
                <a:cs typeface="Calibri"/>
              </a:rPr>
              <a:t>network</a:t>
            </a:r>
            <a:r>
              <a:rPr sz="1800" dirty="0">
                <a:solidFill>
                  <a:srgbClr val="404040"/>
                </a:solidFill>
                <a:latin typeface="Calibri"/>
                <a:cs typeface="Calibri"/>
              </a:rPr>
              <a:t> </a:t>
            </a:r>
            <a:r>
              <a:rPr sz="1800" spc="-5" dirty="0">
                <a:solidFill>
                  <a:srgbClr val="404040"/>
                </a:solidFill>
                <a:latin typeface="Calibri"/>
                <a:cs typeface="Calibri"/>
              </a:rPr>
              <a:t>that</a:t>
            </a:r>
            <a:r>
              <a:rPr sz="1800" dirty="0">
                <a:solidFill>
                  <a:srgbClr val="404040"/>
                </a:solidFill>
                <a:latin typeface="Calibri"/>
                <a:cs typeface="Calibri"/>
              </a:rPr>
              <a:t> </a:t>
            </a:r>
            <a:r>
              <a:rPr sz="1800" spc="-20" dirty="0">
                <a:solidFill>
                  <a:srgbClr val="404040"/>
                </a:solidFill>
                <a:latin typeface="Calibri"/>
                <a:cs typeface="Calibri"/>
              </a:rPr>
              <a:t>takes</a:t>
            </a:r>
            <a:r>
              <a:rPr sz="1800" spc="-5" dirty="0">
                <a:solidFill>
                  <a:srgbClr val="404040"/>
                </a:solidFill>
                <a:latin typeface="Calibri"/>
                <a:cs typeface="Calibri"/>
              </a:rPr>
              <a:t> </a:t>
            </a:r>
            <a:r>
              <a:rPr sz="1800" dirty="0">
                <a:solidFill>
                  <a:srgbClr val="404040"/>
                </a:solidFill>
                <a:latin typeface="Calibri"/>
                <a:cs typeface="Calibri"/>
              </a:rPr>
              <a:t>the</a:t>
            </a:r>
            <a:r>
              <a:rPr sz="1800" spc="10" dirty="0">
                <a:solidFill>
                  <a:srgbClr val="404040"/>
                </a:solidFill>
                <a:latin typeface="Calibri"/>
                <a:cs typeface="Calibri"/>
              </a:rPr>
              <a:t> </a:t>
            </a:r>
            <a:r>
              <a:rPr sz="1800" dirty="0">
                <a:solidFill>
                  <a:srgbClr val="404040"/>
                </a:solidFill>
                <a:latin typeface="Calibri"/>
                <a:cs typeface="Calibri"/>
              </a:rPr>
              <a:t>128-D</a:t>
            </a:r>
            <a:r>
              <a:rPr sz="1800" spc="5" dirty="0">
                <a:solidFill>
                  <a:srgbClr val="404040"/>
                </a:solidFill>
                <a:latin typeface="Calibri"/>
                <a:cs typeface="Calibri"/>
              </a:rPr>
              <a:t> </a:t>
            </a:r>
            <a:r>
              <a:rPr sz="1800" spc="-10" dirty="0">
                <a:solidFill>
                  <a:srgbClr val="404040"/>
                </a:solidFill>
                <a:latin typeface="Calibri"/>
                <a:cs typeface="Calibri"/>
              </a:rPr>
              <a:t>distance</a:t>
            </a:r>
            <a:r>
              <a:rPr sz="1800" spc="10" dirty="0">
                <a:solidFill>
                  <a:srgbClr val="404040"/>
                </a:solidFill>
                <a:latin typeface="Calibri"/>
                <a:cs typeface="Calibri"/>
              </a:rPr>
              <a:t> </a:t>
            </a:r>
            <a:r>
              <a:rPr sz="1800" spc="-10" dirty="0">
                <a:solidFill>
                  <a:srgbClr val="404040"/>
                </a:solidFill>
                <a:latin typeface="Calibri"/>
                <a:cs typeface="Calibri"/>
              </a:rPr>
              <a:t>vector</a:t>
            </a:r>
            <a:r>
              <a:rPr sz="1800" spc="-5" dirty="0">
                <a:solidFill>
                  <a:srgbClr val="404040"/>
                </a:solidFill>
                <a:latin typeface="Calibri"/>
                <a:cs typeface="Calibri"/>
              </a:rPr>
              <a:t> </a:t>
            </a:r>
            <a:r>
              <a:rPr sz="1800" dirty="0">
                <a:solidFill>
                  <a:srgbClr val="404040"/>
                </a:solidFill>
                <a:latin typeface="Calibri"/>
                <a:cs typeface="Calibri"/>
              </a:rPr>
              <a:t>as</a:t>
            </a:r>
            <a:r>
              <a:rPr sz="1800" spc="-5" dirty="0">
                <a:solidFill>
                  <a:srgbClr val="404040"/>
                </a:solidFill>
                <a:latin typeface="Calibri"/>
                <a:cs typeface="Calibri"/>
              </a:rPr>
              <a:t> </a:t>
            </a:r>
            <a:r>
              <a:rPr sz="1800" dirty="0">
                <a:solidFill>
                  <a:srgbClr val="404040"/>
                </a:solidFill>
                <a:latin typeface="Calibri"/>
                <a:cs typeface="Calibri"/>
              </a:rPr>
              <a:t>the</a:t>
            </a:r>
            <a:r>
              <a:rPr sz="1800" spc="5" dirty="0">
                <a:solidFill>
                  <a:srgbClr val="404040"/>
                </a:solidFill>
                <a:latin typeface="Calibri"/>
                <a:cs typeface="Calibri"/>
              </a:rPr>
              <a:t> </a:t>
            </a:r>
            <a:r>
              <a:rPr sz="1800" dirty="0">
                <a:solidFill>
                  <a:srgbClr val="404040"/>
                </a:solidFill>
                <a:latin typeface="Calibri"/>
                <a:cs typeface="Calibri"/>
              </a:rPr>
              <a:t>input</a:t>
            </a:r>
            <a:r>
              <a:rPr sz="1800" spc="25" dirty="0">
                <a:solidFill>
                  <a:srgbClr val="404040"/>
                </a:solidFill>
                <a:latin typeface="Calibri"/>
                <a:cs typeface="Calibri"/>
              </a:rPr>
              <a:t> </a:t>
            </a:r>
            <a:r>
              <a:rPr sz="1800" dirty="0">
                <a:solidFill>
                  <a:srgbClr val="404040"/>
                </a:solidFill>
                <a:latin typeface="Calibri"/>
                <a:cs typeface="Calibri"/>
              </a:rPr>
              <a:t>and</a:t>
            </a:r>
            <a:r>
              <a:rPr sz="1800" spc="5" dirty="0">
                <a:solidFill>
                  <a:srgbClr val="404040"/>
                </a:solidFill>
                <a:latin typeface="Calibri"/>
                <a:cs typeface="Calibri"/>
              </a:rPr>
              <a:t> </a:t>
            </a:r>
            <a:r>
              <a:rPr sz="1800" dirty="0">
                <a:solidFill>
                  <a:srgbClr val="404040"/>
                </a:solidFill>
                <a:latin typeface="Calibri"/>
                <a:cs typeface="Calibri"/>
              </a:rPr>
              <a:t>the</a:t>
            </a:r>
            <a:r>
              <a:rPr sz="1800" spc="15" dirty="0">
                <a:solidFill>
                  <a:srgbClr val="404040"/>
                </a:solidFill>
                <a:latin typeface="Calibri"/>
                <a:cs typeface="Calibri"/>
              </a:rPr>
              <a:t> </a:t>
            </a:r>
            <a:r>
              <a:rPr sz="1800" spc="-5" dirty="0">
                <a:solidFill>
                  <a:srgbClr val="404040"/>
                </a:solidFill>
                <a:latin typeface="Calibri"/>
                <a:cs typeface="Calibri"/>
              </a:rPr>
              <a:t>output</a:t>
            </a:r>
            <a:r>
              <a:rPr sz="1800" spc="5" dirty="0">
                <a:solidFill>
                  <a:srgbClr val="404040"/>
                </a:solidFill>
                <a:latin typeface="Calibri"/>
                <a:cs typeface="Calibri"/>
              </a:rPr>
              <a:t> </a:t>
            </a:r>
            <a:r>
              <a:rPr sz="1800" spc="-15" dirty="0">
                <a:solidFill>
                  <a:srgbClr val="404040"/>
                </a:solidFill>
                <a:latin typeface="Calibri"/>
                <a:cs typeface="Calibri"/>
              </a:rPr>
              <a:t>layer</a:t>
            </a:r>
            <a:r>
              <a:rPr sz="1800" spc="10" dirty="0">
                <a:solidFill>
                  <a:srgbClr val="404040"/>
                </a:solidFill>
                <a:latin typeface="Calibri"/>
                <a:cs typeface="Calibri"/>
              </a:rPr>
              <a:t> </a:t>
            </a:r>
            <a:r>
              <a:rPr sz="1800" spc="-5" dirty="0">
                <a:solidFill>
                  <a:srgbClr val="404040"/>
                </a:solidFill>
                <a:latin typeface="Calibri"/>
                <a:cs typeface="Calibri"/>
              </a:rPr>
              <a:t>has </a:t>
            </a:r>
            <a:r>
              <a:rPr sz="1800" dirty="0">
                <a:solidFill>
                  <a:srgbClr val="404040"/>
                </a:solidFill>
                <a:latin typeface="Calibri"/>
                <a:cs typeface="Calibri"/>
              </a:rPr>
              <a:t> a</a:t>
            </a:r>
            <a:r>
              <a:rPr sz="1800" spc="-5" dirty="0">
                <a:solidFill>
                  <a:srgbClr val="404040"/>
                </a:solidFill>
                <a:latin typeface="Calibri"/>
                <a:cs typeface="Calibri"/>
              </a:rPr>
              <a:t> single</a:t>
            </a:r>
            <a:r>
              <a:rPr sz="1800" spc="15" dirty="0">
                <a:solidFill>
                  <a:srgbClr val="404040"/>
                </a:solidFill>
                <a:latin typeface="Calibri"/>
                <a:cs typeface="Calibri"/>
              </a:rPr>
              <a:t> </a:t>
            </a:r>
            <a:r>
              <a:rPr sz="1800" spc="-5" dirty="0">
                <a:solidFill>
                  <a:srgbClr val="404040"/>
                </a:solidFill>
                <a:latin typeface="Calibri"/>
                <a:cs typeface="Calibri"/>
              </a:rPr>
              <a:t>output</a:t>
            </a:r>
            <a:r>
              <a:rPr sz="1800" spc="5" dirty="0">
                <a:solidFill>
                  <a:srgbClr val="404040"/>
                </a:solidFill>
                <a:latin typeface="Calibri"/>
                <a:cs typeface="Calibri"/>
              </a:rPr>
              <a:t> </a:t>
            </a:r>
            <a:r>
              <a:rPr sz="1800" spc="-10" dirty="0">
                <a:solidFill>
                  <a:srgbClr val="404040"/>
                </a:solidFill>
                <a:latin typeface="Calibri"/>
                <a:cs typeface="Calibri"/>
              </a:rPr>
              <a:t>neuron</a:t>
            </a:r>
            <a:r>
              <a:rPr sz="1800" spc="-5" dirty="0">
                <a:solidFill>
                  <a:srgbClr val="404040"/>
                </a:solidFill>
                <a:latin typeface="Calibri"/>
                <a:cs typeface="Calibri"/>
              </a:rPr>
              <a:t> </a:t>
            </a:r>
            <a:r>
              <a:rPr sz="1800" spc="-15" dirty="0">
                <a:solidFill>
                  <a:srgbClr val="404040"/>
                </a:solidFill>
                <a:latin typeface="Calibri"/>
                <a:cs typeface="Calibri"/>
              </a:rPr>
              <a:t>for</a:t>
            </a:r>
            <a:r>
              <a:rPr sz="1800" spc="5" dirty="0">
                <a:solidFill>
                  <a:srgbClr val="404040"/>
                </a:solidFill>
                <a:latin typeface="Calibri"/>
                <a:cs typeface="Calibri"/>
              </a:rPr>
              <a:t> </a:t>
            </a:r>
            <a:r>
              <a:rPr sz="1800" spc="-10" dirty="0">
                <a:solidFill>
                  <a:srgbClr val="404040"/>
                </a:solidFill>
                <a:latin typeface="Calibri"/>
                <a:cs typeface="Calibri"/>
              </a:rPr>
              <a:t>classification</a:t>
            </a:r>
            <a:r>
              <a:rPr sz="1800" spc="15" dirty="0">
                <a:solidFill>
                  <a:srgbClr val="404040"/>
                </a:solidFill>
                <a:latin typeface="Calibri"/>
                <a:cs typeface="Calibri"/>
              </a:rPr>
              <a:t> </a:t>
            </a:r>
            <a:r>
              <a:rPr sz="1800" spc="-5" dirty="0">
                <a:solidFill>
                  <a:srgbClr val="404040"/>
                </a:solidFill>
                <a:latin typeface="Calibri"/>
                <a:cs typeface="Calibri"/>
              </a:rPr>
              <a:t>with</a:t>
            </a:r>
            <a:r>
              <a:rPr sz="1800" spc="10" dirty="0">
                <a:solidFill>
                  <a:srgbClr val="404040"/>
                </a:solidFill>
                <a:latin typeface="Calibri"/>
                <a:cs typeface="Calibri"/>
              </a:rPr>
              <a:t> </a:t>
            </a:r>
            <a:r>
              <a:rPr sz="1800" spc="-5" dirty="0">
                <a:solidFill>
                  <a:srgbClr val="404040"/>
                </a:solidFill>
                <a:latin typeface="Calibri"/>
                <a:cs typeface="Calibri"/>
              </a:rPr>
              <a:t>sigmoid activation.</a:t>
            </a:r>
            <a:endParaRPr sz="1800" dirty="0">
              <a:latin typeface="Calibri"/>
              <a:cs typeface="Calibri"/>
            </a:endParaRPr>
          </a:p>
          <a:p>
            <a:pPr>
              <a:lnSpc>
                <a:spcPct val="100000"/>
              </a:lnSpc>
              <a:spcBef>
                <a:spcPts val="20"/>
              </a:spcBef>
              <a:buClr>
                <a:srgbClr val="90C225"/>
              </a:buClr>
              <a:buFont typeface="Wingdings"/>
              <a:buChar char=""/>
            </a:pPr>
            <a:endParaRPr sz="1750" dirty="0">
              <a:latin typeface="Calibri"/>
              <a:cs typeface="Calibri"/>
            </a:endParaRPr>
          </a:p>
          <a:p>
            <a:pPr marL="469265" marR="400685">
              <a:lnSpc>
                <a:spcPct val="100000"/>
              </a:lnSpc>
            </a:pPr>
            <a:endParaRPr lang="en-IN" spc="-10" dirty="0">
              <a:solidFill>
                <a:srgbClr val="404040"/>
              </a:solidFill>
              <a:latin typeface="Calibri"/>
              <a:cs typeface="Calibri"/>
            </a:endParaRPr>
          </a:p>
          <a:p>
            <a:pPr marL="469265" marR="400685">
              <a:lnSpc>
                <a:spcPct val="100000"/>
              </a:lnSpc>
            </a:pPr>
            <a:endParaRPr lang="en-IN" sz="1800" spc="-10" dirty="0">
              <a:solidFill>
                <a:srgbClr val="404040"/>
              </a:solidFill>
              <a:latin typeface="Calibri"/>
              <a:cs typeface="Calibri"/>
            </a:endParaRPr>
          </a:p>
          <a:p>
            <a:pPr marL="469265" marR="400685">
              <a:lnSpc>
                <a:spcPct val="100000"/>
              </a:lnSpc>
            </a:pPr>
            <a:endParaRPr lang="en-IN" spc="-10" dirty="0">
              <a:solidFill>
                <a:srgbClr val="404040"/>
              </a:solidFill>
              <a:latin typeface="Calibri"/>
              <a:cs typeface="Calibri"/>
            </a:endParaRPr>
          </a:p>
          <a:p>
            <a:pPr marL="469265" marR="400685">
              <a:lnSpc>
                <a:spcPct val="100000"/>
              </a:lnSpc>
            </a:pPr>
            <a:endParaRPr lang="en-IN" sz="1800" spc="-10" dirty="0">
              <a:solidFill>
                <a:srgbClr val="404040"/>
              </a:solidFill>
              <a:latin typeface="Calibri"/>
              <a:cs typeface="Calibri"/>
            </a:endParaRPr>
          </a:p>
          <a:p>
            <a:pPr marL="469265" marR="400685">
              <a:lnSpc>
                <a:spcPct val="100000"/>
              </a:lnSpc>
            </a:pPr>
            <a:endParaRPr lang="en-IN" spc="-10" dirty="0">
              <a:solidFill>
                <a:srgbClr val="404040"/>
              </a:solidFill>
              <a:latin typeface="Calibri"/>
              <a:cs typeface="Calibri"/>
            </a:endParaRPr>
          </a:p>
          <a:p>
            <a:pPr marL="469265" marR="400685">
              <a:lnSpc>
                <a:spcPct val="100000"/>
              </a:lnSpc>
            </a:pPr>
            <a:endParaRPr lang="en-IN" sz="1800" spc="-10" dirty="0">
              <a:solidFill>
                <a:srgbClr val="404040"/>
              </a:solidFill>
              <a:latin typeface="Calibri"/>
              <a:cs typeface="Calibri"/>
            </a:endParaRPr>
          </a:p>
          <a:p>
            <a:pPr marL="469265" marR="400685">
              <a:lnSpc>
                <a:spcPct val="100000"/>
              </a:lnSpc>
            </a:pPr>
            <a:endParaRPr lang="en-IN" spc="-10" dirty="0">
              <a:solidFill>
                <a:srgbClr val="404040"/>
              </a:solidFill>
              <a:latin typeface="Calibri"/>
              <a:cs typeface="Calibri"/>
            </a:endParaRPr>
          </a:p>
          <a:p>
            <a:pPr marL="469265" marR="400685">
              <a:lnSpc>
                <a:spcPct val="100000"/>
              </a:lnSpc>
            </a:pPr>
            <a:endParaRPr lang="en-IN" sz="1800" spc="-10" dirty="0">
              <a:solidFill>
                <a:srgbClr val="404040"/>
              </a:solidFill>
              <a:latin typeface="Calibri"/>
              <a:cs typeface="Calibri"/>
            </a:endParaRPr>
          </a:p>
          <a:p>
            <a:pPr marL="469265" marR="400685">
              <a:lnSpc>
                <a:spcPct val="100000"/>
              </a:lnSpc>
            </a:pPr>
            <a:endParaRPr lang="en-IN" spc="-10" dirty="0">
              <a:solidFill>
                <a:srgbClr val="404040"/>
              </a:solidFill>
              <a:latin typeface="Calibri"/>
              <a:cs typeface="Calibri"/>
            </a:endParaRPr>
          </a:p>
          <a:p>
            <a:pPr marL="469265" marR="400685">
              <a:lnSpc>
                <a:spcPct val="100000"/>
              </a:lnSpc>
            </a:pPr>
            <a:endParaRPr lang="en-IN" sz="1800" spc="-10" dirty="0">
              <a:solidFill>
                <a:srgbClr val="404040"/>
              </a:solidFill>
              <a:latin typeface="Calibri"/>
              <a:cs typeface="Calibri"/>
            </a:endParaRPr>
          </a:p>
          <a:p>
            <a:pPr marL="469265" marR="400685">
              <a:lnSpc>
                <a:spcPct val="100000"/>
              </a:lnSpc>
            </a:pPr>
            <a:endParaRPr lang="en-IN" spc="-10" dirty="0">
              <a:solidFill>
                <a:srgbClr val="404040"/>
              </a:solidFill>
              <a:latin typeface="Calibri"/>
              <a:cs typeface="Calibri"/>
            </a:endParaRPr>
          </a:p>
          <a:p>
            <a:pPr marL="469265" marR="400685">
              <a:lnSpc>
                <a:spcPct val="100000"/>
              </a:lnSpc>
            </a:pPr>
            <a:endParaRPr lang="en-IN" sz="1800" spc="-10" dirty="0">
              <a:solidFill>
                <a:srgbClr val="404040"/>
              </a:solidFill>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4624" y="1752600"/>
            <a:ext cx="4694176" cy="2743200"/>
          </a:xfrm>
          <a:prstGeom prst="rect">
            <a:avLst/>
          </a:prstGeom>
        </p:spPr>
      </p:pic>
      <p:sp>
        <p:nvSpPr>
          <p:cNvPr id="3" name="object 3"/>
          <p:cNvSpPr txBox="1">
            <a:spLocks noGrp="1"/>
          </p:cNvSpPr>
          <p:nvPr>
            <p:ph type="title"/>
          </p:nvPr>
        </p:nvSpPr>
        <p:spPr>
          <a:xfrm>
            <a:off x="524966" y="631041"/>
            <a:ext cx="10828833" cy="689932"/>
          </a:xfrm>
          <a:prstGeom prst="rect">
            <a:avLst/>
          </a:prstGeom>
        </p:spPr>
        <p:txBody>
          <a:bodyPr vert="horz" wrap="square" lIns="0" tIns="12700" rIns="0" bIns="0" rtlCol="0">
            <a:spAutoFit/>
          </a:bodyPr>
          <a:lstStyle/>
          <a:p>
            <a:pPr marL="12700">
              <a:lnSpc>
                <a:spcPct val="100000"/>
              </a:lnSpc>
              <a:spcBef>
                <a:spcPts val="100"/>
              </a:spcBef>
            </a:pPr>
            <a:r>
              <a:rPr spc="-5" dirty="0"/>
              <a:t>Signature</a:t>
            </a:r>
            <a:r>
              <a:rPr spc="-15" dirty="0"/>
              <a:t> </a:t>
            </a:r>
            <a:r>
              <a:rPr spc="-5" dirty="0"/>
              <a:t>Classification</a:t>
            </a:r>
            <a:r>
              <a:rPr spc="-50" dirty="0"/>
              <a:t> </a:t>
            </a:r>
            <a:r>
              <a:rPr spc="-5" dirty="0"/>
              <a:t>Model</a:t>
            </a:r>
            <a:r>
              <a:rPr spc="-5" dirty="0">
                <a:solidFill>
                  <a:srgbClr val="92D050"/>
                </a:solidFill>
              </a:rPr>
              <a:t>:</a:t>
            </a:r>
          </a:p>
        </p:txBody>
      </p:sp>
      <p:sp>
        <p:nvSpPr>
          <p:cNvPr id="4" name="object 4"/>
          <p:cNvSpPr txBox="1"/>
          <p:nvPr/>
        </p:nvSpPr>
        <p:spPr>
          <a:xfrm>
            <a:off x="2021585" y="5564835"/>
            <a:ext cx="178053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Siamese</a:t>
            </a:r>
            <a:r>
              <a:rPr sz="1800" spc="-75" dirty="0">
                <a:latin typeface="Trebuchet MS"/>
                <a:cs typeface="Trebuchet MS"/>
              </a:rPr>
              <a:t> </a:t>
            </a:r>
            <a:r>
              <a:rPr sz="1800" spc="-5" dirty="0">
                <a:latin typeface="Trebuchet MS"/>
                <a:cs typeface="Trebuchet MS"/>
              </a:rPr>
              <a:t>Network</a:t>
            </a:r>
            <a:endParaRPr sz="1800">
              <a:latin typeface="Trebuchet MS"/>
              <a:cs typeface="Trebuchet MS"/>
            </a:endParaRPr>
          </a:p>
        </p:txBody>
      </p:sp>
      <p:pic>
        <p:nvPicPr>
          <p:cNvPr id="6" name="Picture 5">
            <a:extLst>
              <a:ext uri="{FF2B5EF4-FFF2-40B4-BE49-F238E27FC236}">
                <a16:creationId xmlns:a16="http://schemas.microsoft.com/office/drawing/2014/main" id="{55DA1F69-F775-2254-6A19-98748BFF6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5151" y="2867461"/>
            <a:ext cx="4876800" cy="26981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1" y="1133194"/>
            <a:ext cx="11049626" cy="566822"/>
          </a:xfrm>
          <a:prstGeom prst="rect">
            <a:avLst/>
          </a:prstGeom>
        </p:spPr>
        <p:txBody>
          <a:bodyPr vert="horz" wrap="square" lIns="0" tIns="12700" rIns="0" bIns="0" rtlCol="0">
            <a:spAutoFit/>
          </a:bodyPr>
          <a:lstStyle/>
          <a:p>
            <a:pPr marL="54610">
              <a:lnSpc>
                <a:spcPct val="100000"/>
              </a:lnSpc>
              <a:spcBef>
                <a:spcPts val="100"/>
              </a:spcBef>
            </a:pPr>
            <a:r>
              <a:rPr spc="-5" dirty="0"/>
              <a:t>SOM</a:t>
            </a:r>
            <a:r>
              <a:rPr dirty="0"/>
              <a:t>E</a:t>
            </a:r>
            <a:r>
              <a:rPr spc="-5" dirty="0"/>
              <a:t> S</a:t>
            </a:r>
            <a:r>
              <a:rPr spc="-330" dirty="0"/>
              <a:t>T</a:t>
            </a:r>
            <a:r>
              <a:rPr spc="-340" dirty="0"/>
              <a:t>A</a:t>
            </a:r>
            <a:r>
              <a:rPr dirty="0"/>
              <a:t>TISTICAL</a:t>
            </a:r>
            <a:r>
              <a:rPr spc="-360" dirty="0"/>
              <a:t> </a:t>
            </a:r>
            <a:r>
              <a:rPr spc="-5" dirty="0"/>
              <a:t>ANA</a:t>
            </a:r>
            <a:r>
              <a:rPr spc="-270" dirty="0"/>
              <a:t>L</a:t>
            </a:r>
            <a:r>
              <a:rPr spc="-5" dirty="0"/>
              <a:t>YSIS</a:t>
            </a:r>
          </a:p>
        </p:txBody>
      </p:sp>
      <p:sp>
        <p:nvSpPr>
          <p:cNvPr id="3" name="object 3"/>
          <p:cNvSpPr txBox="1"/>
          <p:nvPr/>
        </p:nvSpPr>
        <p:spPr>
          <a:xfrm>
            <a:off x="762000" y="1600580"/>
            <a:ext cx="10972800" cy="3924151"/>
          </a:xfrm>
          <a:prstGeom prst="rect">
            <a:avLst/>
          </a:prstGeom>
        </p:spPr>
        <p:txBody>
          <a:bodyPr vert="horz" wrap="square" lIns="0" tIns="12700" rIns="0" bIns="0" rtlCol="0">
            <a:spAutoFit/>
          </a:bodyPr>
          <a:lstStyle/>
          <a:p>
            <a:pPr marL="12700">
              <a:lnSpc>
                <a:spcPct val="100000"/>
              </a:lnSpc>
              <a:spcBef>
                <a:spcPts val="100"/>
              </a:spcBef>
              <a:tabLst>
                <a:tab pos="355600" algn="l"/>
                <a:tab pos="4269740" algn="l"/>
              </a:tabLst>
            </a:pPr>
            <a:endParaRPr lang="en-IN" sz="1450" spc="-160" dirty="0">
              <a:solidFill>
                <a:srgbClr val="90C225"/>
              </a:solidFill>
              <a:latin typeface="Segoe UI Symbol"/>
              <a:cs typeface="Segoe UI Symbol"/>
            </a:endParaRPr>
          </a:p>
          <a:p>
            <a:pPr marL="12700">
              <a:lnSpc>
                <a:spcPct val="100000"/>
              </a:lnSpc>
              <a:spcBef>
                <a:spcPts val="100"/>
              </a:spcBef>
              <a:tabLst>
                <a:tab pos="355600" algn="l"/>
                <a:tab pos="4269740" algn="l"/>
              </a:tabLst>
            </a:pPr>
            <a:r>
              <a:rPr sz="1450" spc="-160" dirty="0">
                <a:solidFill>
                  <a:srgbClr val="90C225"/>
                </a:solidFill>
                <a:latin typeface="Segoe UI Symbol"/>
                <a:cs typeface="Segoe UI Symbol"/>
              </a:rPr>
              <a:t>	</a:t>
            </a:r>
            <a:endParaRPr lang="en-IN" sz="1450" spc="-160" dirty="0">
              <a:solidFill>
                <a:srgbClr val="90C225"/>
              </a:solidFill>
              <a:latin typeface="Segoe UI Symbol"/>
              <a:cs typeface="Segoe UI Symbol"/>
            </a:endParaRPr>
          </a:p>
          <a:p>
            <a:pPr marL="12700">
              <a:lnSpc>
                <a:spcPct val="100000"/>
              </a:lnSpc>
              <a:spcBef>
                <a:spcPts val="100"/>
              </a:spcBef>
              <a:tabLst>
                <a:tab pos="355600" algn="l"/>
                <a:tab pos="4269740" algn="l"/>
              </a:tabLst>
            </a:pPr>
            <a:endParaRPr lang="en-IN" sz="1450" spc="-160" dirty="0">
              <a:solidFill>
                <a:srgbClr val="90C225"/>
              </a:solidFill>
              <a:latin typeface="Segoe UI Symbol"/>
              <a:cs typeface="Trebuchet MS"/>
            </a:endParaRPr>
          </a:p>
          <a:p>
            <a:pPr marL="12700">
              <a:lnSpc>
                <a:spcPct val="100000"/>
              </a:lnSpc>
              <a:spcBef>
                <a:spcPts val="100"/>
              </a:spcBef>
              <a:tabLst>
                <a:tab pos="355600" algn="l"/>
                <a:tab pos="4269740" algn="l"/>
              </a:tabLst>
            </a:pPr>
            <a:endParaRPr lang="en-IN" sz="1450" spc="-160" dirty="0">
              <a:solidFill>
                <a:srgbClr val="90C225"/>
              </a:solidFill>
              <a:latin typeface="Segoe UI Symbol"/>
              <a:cs typeface="Trebuchet MS"/>
            </a:endParaRPr>
          </a:p>
          <a:p>
            <a:pPr marL="12700">
              <a:spcBef>
                <a:spcPts val="100"/>
              </a:spcBef>
              <a:tabLst>
                <a:tab pos="355600" algn="l"/>
                <a:tab pos="4269740" algn="l"/>
              </a:tabLst>
            </a:pPr>
            <a:r>
              <a:rPr lang="en-IN" sz="1800" spc="-160" dirty="0">
                <a:solidFill>
                  <a:srgbClr val="90C225"/>
                </a:solidFill>
                <a:latin typeface="Segoe UI Symbol"/>
                <a:cs typeface="Segoe UI Symbol"/>
              </a:rPr>
              <a:t>▶   </a:t>
            </a:r>
            <a:r>
              <a:rPr lang="en-US" spc="-160" dirty="0">
                <a:solidFill>
                  <a:srgbClr val="90C225"/>
                </a:solidFill>
                <a:latin typeface="Segoe UI Symbol"/>
                <a:cs typeface="Segoe UI Symbol"/>
              </a:rPr>
              <a:t> </a:t>
            </a:r>
            <a:r>
              <a:rPr sz="1800" spc="-5" dirty="0">
                <a:solidFill>
                  <a:srgbClr val="404040"/>
                </a:solidFill>
                <a:latin typeface="Trebuchet MS"/>
                <a:cs typeface="Trebuchet MS"/>
              </a:rPr>
              <a:t>Cheque</a:t>
            </a:r>
            <a:r>
              <a:rPr sz="1800" spc="-85" dirty="0">
                <a:solidFill>
                  <a:srgbClr val="404040"/>
                </a:solidFill>
                <a:latin typeface="Trebuchet MS"/>
                <a:cs typeface="Trebuchet MS"/>
              </a:rPr>
              <a:t> </a:t>
            </a:r>
            <a:r>
              <a:rPr sz="1800" spc="-5" dirty="0">
                <a:solidFill>
                  <a:srgbClr val="404040"/>
                </a:solidFill>
                <a:latin typeface="Trebuchet MS"/>
                <a:cs typeface="Trebuchet MS"/>
              </a:rPr>
              <a:t>Application </a:t>
            </a:r>
            <a:r>
              <a:rPr sz="1800" spc="-25" dirty="0">
                <a:solidFill>
                  <a:srgbClr val="404040"/>
                </a:solidFill>
                <a:latin typeface="Trebuchet MS"/>
                <a:cs typeface="Trebuchet MS"/>
              </a:rPr>
              <a:t>Volume</a:t>
            </a:r>
            <a:r>
              <a:rPr sz="1800" spc="25" dirty="0">
                <a:solidFill>
                  <a:srgbClr val="404040"/>
                </a:solidFill>
                <a:latin typeface="Trebuchet MS"/>
                <a:cs typeface="Trebuchet MS"/>
              </a:rPr>
              <a:t> </a:t>
            </a:r>
            <a:r>
              <a:rPr sz="1800" spc="-5" dirty="0">
                <a:solidFill>
                  <a:srgbClr val="404040"/>
                </a:solidFill>
                <a:latin typeface="Trebuchet MS"/>
                <a:cs typeface="Trebuchet MS"/>
              </a:rPr>
              <a:t>in</a:t>
            </a:r>
            <a:r>
              <a:rPr sz="1800" spc="5" dirty="0">
                <a:solidFill>
                  <a:srgbClr val="404040"/>
                </a:solidFill>
                <a:latin typeface="Trebuchet MS"/>
                <a:cs typeface="Trebuchet MS"/>
              </a:rPr>
              <a:t> </a:t>
            </a:r>
            <a:r>
              <a:rPr sz="1800" spc="-5" dirty="0">
                <a:solidFill>
                  <a:srgbClr val="404040"/>
                </a:solidFill>
                <a:latin typeface="Trebuchet MS"/>
                <a:cs typeface="Trebuchet MS"/>
              </a:rPr>
              <a:t>India</a:t>
            </a:r>
            <a:r>
              <a:rPr sz="1800" dirty="0">
                <a:solidFill>
                  <a:srgbClr val="404040"/>
                </a:solidFill>
                <a:latin typeface="Trebuchet MS"/>
                <a:cs typeface="Trebuchet MS"/>
              </a:rPr>
              <a:t> </a:t>
            </a:r>
            <a:r>
              <a:rPr lang="en-US" dirty="0">
                <a:solidFill>
                  <a:srgbClr val="404040"/>
                </a:solidFill>
                <a:latin typeface="Trebuchet MS"/>
                <a:cs typeface="Trebuchet MS"/>
              </a:rPr>
              <a:t>: </a:t>
            </a:r>
            <a:r>
              <a:rPr sz="1800" spc="-5" dirty="0">
                <a:solidFill>
                  <a:srgbClr val="404040"/>
                </a:solidFill>
                <a:latin typeface="Trebuchet MS"/>
                <a:cs typeface="Trebuchet MS"/>
              </a:rPr>
              <a:t>1000000</a:t>
            </a:r>
            <a:r>
              <a:rPr sz="1800" spc="-15" dirty="0">
                <a:solidFill>
                  <a:srgbClr val="404040"/>
                </a:solidFill>
                <a:latin typeface="Trebuchet MS"/>
                <a:cs typeface="Trebuchet MS"/>
              </a:rPr>
              <a:t> </a:t>
            </a:r>
            <a:r>
              <a:rPr sz="1800" spc="-5" dirty="0">
                <a:solidFill>
                  <a:srgbClr val="404040"/>
                </a:solidFill>
                <a:latin typeface="Trebuchet MS"/>
                <a:cs typeface="Trebuchet MS"/>
              </a:rPr>
              <a:t>instruments per</a:t>
            </a:r>
            <a:r>
              <a:rPr sz="1800" spc="-10" dirty="0">
                <a:solidFill>
                  <a:srgbClr val="404040"/>
                </a:solidFill>
                <a:latin typeface="Trebuchet MS"/>
                <a:cs typeface="Trebuchet MS"/>
              </a:rPr>
              <a:t> </a:t>
            </a:r>
            <a:r>
              <a:rPr sz="1800" spc="-5" dirty="0">
                <a:solidFill>
                  <a:srgbClr val="404040"/>
                </a:solidFill>
                <a:latin typeface="Trebuchet MS"/>
                <a:cs typeface="Trebuchet MS"/>
              </a:rPr>
              <a:t>day</a:t>
            </a:r>
            <a:endParaRPr sz="1800" dirty="0">
              <a:latin typeface="Trebuchet MS"/>
              <a:cs typeface="Trebuchet MS"/>
            </a:endParaRPr>
          </a:p>
          <a:p>
            <a:pPr>
              <a:lnSpc>
                <a:spcPct val="100000"/>
              </a:lnSpc>
            </a:pPr>
            <a:endParaRPr sz="2100" dirty="0">
              <a:latin typeface="Trebuchet MS"/>
              <a:cs typeface="Trebuchet MS"/>
            </a:endParaRPr>
          </a:p>
          <a:p>
            <a:pPr marL="12700">
              <a:lnSpc>
                <a:spcPct val="100000"/>
              </a:lnSpc>
              <a:spcBef>
                <a:spcPts val="1710"/>
              </a:spcBef>
              <a:tabLst>
                <a:tab pos="355600" algn="l"/>
              </a:tabLst>
            </a:pPr>
            <a:r>
              <a:rPr spc="-160" dirty="0">
                <a:solidFill>
                  <a:srgbClr val="90C225"/>
                </a:solidFill>
                <a:latin typeface="Segoe UI Symbol"/>
                <a:cs typeface="Segoe UI Symbol"/>
              </a:rPr>
              <a:t>▶</a:t>
            </a:r>
            <a:r>
              <a:rPr sz="1450" spc="-160" dirty="0">
                <a:solidFill>
                  <a:srgbClr val="90C225"/>
                </a:solidFill>
                <a:latin typeface="Segoe UI Symbol"/>
                <a:cs typeface="Segoe UI Symbol"/>
              </a:rPr>
              <a:t>	</a:t>
            </a:r>
            <a:r>
              <a:rPr sz="1800" spc="-10" dirty="0">
                <a:solidFill>
                  <a:srgbClr val="404040"/>
                </a:solidFill>
                <a:latin typeface="Trebuchet MS"/>
                <a:cs typeface="Trebuchet MS"/>
              </a:rPr>
              <a:t>How</a:t>
            </a:r>
            <a:r>
              <a:rPr sz="1800" spc="-20" dirty="0">
                <a:solidFill>
                  <a:srgbClr val="404040"/>
                </a:solidFill>
                <a:latin typeface="Trebuchet MS"/>
                <a:cs typeface="Trebuchet MS"/>
              </a:rPr>
              <a:t> </a:t>
            </a:r>
            <a:r>
              <a:rPr sz="1800" spc="-5" dirty="0">
                <a:solidFill>
                  <a:srgbClr val="404040"/>
                </a:solidFill>
                <a:latin typeface="Trebuchet MS"/>
                <a:cs typeface="Trebuchet MS"/>
              </a:rPr>
              <a:t>RBI</a:t>
            </a:r>
            <a:r>
              <a:rPr sz="1800" dirty="0">
                <a:solidFill>
                  <a:srgbClr val="404040"/>
                </a:solidFill>
                <a:latin typeface="Trebuchet MS"/>
                <a:cs typeface="Trebuchet MS"/>
              </a:rPr>
              <a:t> </a:t>
            </a:r>
            <a:r>
              <a:rPr sz="1800" spc="-5" dirty="0">
                <a:solidFill>
                  <a:srgbClr val="404040"/>
                </a:solidFill>
                <a:latin typeface="Trebuchet MS"/>
                <a:cs typeface="Trebuchet MS"/>
              </a:rPr>
              <a:t>plans</a:t>
            </a:r>
            <a:r>
              <a:rPr sz="1800" spc="-35" dirty="0">
                <a:solidFill>
                  <a:srgbClr val="404040"/>
                </a:solidFill>
                <a:latin typeface="Trebuchet MS"/>
                <a:cs typeface="Trebuchet MS"/>
              </a:rPr>
              <a:t> </a:t>
            </a:r>
            <a:r>
              <a:rPr sz="1800" spc="-5" dirty="0">
                <a:solidFill>
                  <a:srgbClr val="404040"/>
                </a:solidFill>
                <a:latin typeface="Trebuchet MS"/>
                <a:cs typeface="Trebuchet MS"/>
              </a:rPr>
              <a:t>to</a:t>
            </a:r>
            <a:r>
              <a:rPr sz="1800" dirty="0">
                <a:solidFill>
                  <a:srgbClr val="404040"/>
                </a:solidFill>
                <a:latin typeface="Trebuchet MS"/>
                <a:cs typeface="Trebuchet MS"/>
              </a:rPr>
              <a:t> </a:t>
            </a:r>
            <a:r>
              <a:rPr sz="1800" spc="-5" dirty="0">
                <a:solidFill>
                  <a:srgbClr val="404040"/>
                </a:solidFill>
                <a:latin typeface="Trebuchet MS"/>
                <a:cs typeface="Trebuchet MS"/>
              </a:rPr>
              <a:t>solve</a:t>
            </a:r>
            <a:r>
              <a:rPr sz="1800" spc="-10" dirty="0">
                <a:solidFill>
                  <a:srgbClr val="404040"/>
                </a:solidFill>
                <a:latin typeface="Trebuchet MS"/>
                <a:cs typeface="Trebuchet MS"/>
              </a:rPr>
              <a:t> </a:t>
            </a:r>
            <a:r>
              <a:rPr sz="1800" spc="-5" dirty="0">
                <a:solidFill>
                  <a:srgbClr val="404040"/>
                </a:solidFill>
                <a:latin typeface="Trebuchet MS"/>
                <a:cs typeface="Trebuchet MS"/>
              </a:rPr>
              <a:t>the</a:t>
            </a:r>
            <a:r>
              <a:rPr sz="1800" spc="5" dirty="0">
                <a:solidFill>
                  <a:srgbClr val="404040"/>
                </a:solidFill>
                <a:latin typeface="Trebuchet MS"/>
                <a:cs typeface="Trebuchet MS"/>
              </a:rPr>
              <a:t> </a:t>
            </a:r>
            <a:r>
              <a:rPr sz="1800" spc="-5" dirty="0">
                <a:solidFill>
                  <a:srgbClr val="404040"/>
                </a:solidFill>
                <a:latin typeface="Trebuchet MS"/>
                <a:cs typeface="Trebuchet MS"/>
              </a:rPr>
              <a:t>problem</a:t>
            </a:r>
            <a:r>
              <a:rPr sz="1800" spc="-20" dirty="0">
                <a:solidFill>
                  <a:srgbClr val="404040"/>
                </a:solidFill>
                <a:latin typeface="Trebuchet MS"/>
                <a:cs typeface="Trebuchet MS"/>
              </a:rPr>
              <a:t> </a:t>
            </a:r>
            <a:r>
              <a:rPr sz="1800" dirty="0">
                <a:solidFill>
                  <a:srgbClr val="404040"/>
                </a:solidFill>
                <a:latin typeface="Trebuchet MS"/>
                <a:cs typeface="Trebuchet MS"/>
              </a:rPr>
              <a:t>?</a:t>
            </a:r>
            <a:r>
              <a:rPr sz="1800" spc="-5" dirty="0">
                <a:solidFill>
                  <a:srgbClr val="404040"/>
                </a:solidFill>
                <a:latin typeface="Trebuchet MS"/>
                <a:cs typeface="Trebuchet MS"/>
              </a:rPr>
              <a:t> </a:t>
            </a:r>
            <a:r>
              <a:rPr sz="1800" spc="-30" dirty="0">
                <a:solidFill>
                  <a:srgbClr val="404040"/>
                </a:solidFill>
                <a:latin typeface="Trebuchet MS"/>
                <a:cs typeface="Trebuchet MS"/>
              </a:rPr>
              <a:t>Let’s</a:t>
            </a:r>
            <a:r>
              <a:rPr sz="1800" spc="-5" dirty="0">
                <a:solidFill>
                  <a:srgbClr val="404040"/>
                </a:solidFill>
                <a:latin typeface="Trebuchet MS"/>
                <a:cs typeface="Trebuchet MS"/>
              </a:rPr>
              <a:t> </a:t>
            </a:r>
            <a:r>
              <a:rPr sz="1800" dirty="0">
                <a:solidFill>
                  <a:srgbClr val="404040"/>
                </a:solidFill>
                <a:latin typeface="Trebuchet MS"/>
                <a:cs typeface="Trebuchet MS"/>
              </a:rPr>
              <a:t>see..</a:t>
            </a:r>
            <a:endParaRPr sz="1800" dirty="0">
              <a:latin typeface="Trebuchet MS"/>
              <a:cs typeface="Trebuchet MS"/>
            </a:endParaRPr>
          </a:p>
          <a:p>
            <a:pPr marL="469900">
              <a:lnSpc>
                <a:spcPct val="100000"/>
              </a:lnSpc>
              <a:spcBef>
                <a:spcPts val="1010"/>
              </a:spcBef>
              <a:tabLst>
                <a:tab pos="756285" algn="l"/>
              </a:tabLst>
            </a:pPr>
            <a:r>
              <a:rPr sz="1250" spc="-105" dirty="0">
                <a:solidFill>
                  <a:srgbClr val="90C225"/>
                </a:solidFill>
                <a:latin typeface="Segoe UI Symbol"/>
                <a:cs typeface="Segoe UI Symbol"/>
              </a:rPr>
              <a:t>▶	</a:t>
            </a:r>
            <a:r>
              <a:rPr sz="1600" spc="-5" dirty="0">
                <a:solidFill>
                  <a:srgbClr val="404040"/>
                </a:solidFill>
                <a:latin typeface="Trebuchet MS"/>
                <a:cs typeface="Trebuchet MS"/>
              </a:rPr>
              <a:t>Cheque</a:t>
            </a:r>
            <a:r>
              <a:rPr sz="1600" spc="-20" dirty="0">
                <a:solidFill>
                  <a:srgbClr val="404040"/>
                </a:solidFill>
                <a:latin typeface="Trebuchet MS"/>
                <a:cs typeface="Trebuchet MS"/>
              </a:rPr>
              <a:t> </a:t>
            </a:r>
            <a:r>
              <a:rPr sz="1600" spc="-25" dirty="0">
                <a:solidFill>
                  <a:srgbClr val="404040"/>
                </a:solidFill>
                <a:latin typeface="Trebuchet MS"/>
                <a:cs typeface="Trebuchet MS"/>
              </a:rPr>
              <a:t>Truncation</a:t>
            </a:r>
            <a:r>
              <a:rPr sz="1600" spc="25" dirty="0">
                <a:solidFill>
                  <a:srgbClr val="404040"/>
                </a:solidFill>
                <a:latin typeface="Trebuchet MS"/>
                <a:cs typeface="Trebuchet MS"/>
              </a:rPr>
              <a:t> </a:t>
            </a:r>
            <a:r>
              <a:rPr sz="1600" spc="-15" dirty="0">
                <a:solidFill>
                  <a:srgbClr val="404040"/>
                </a:solidFill>
                <a:latin typeface="Trebuchet MS"/>
                <a:cs typeface="Trebuchet MS"/>
              </a:rPr>
              <a:t>Project</a:t>
            </a:r>
            <a:r>
              <a:rPr sz="1600" spc="15" dirty="0">
                <a:solidFill>
                  <a:srgbClr val="404040"/>
                </a:solidFill>
                <a:latin typeface="Trebuchet MS"/>
                <a:cs typeface="Trebuchet MS"/>
              </a:rPr>
              <a:t> </a:t>
            </a:r>
            <a:r>
              <a:rPr sz="1600" spc="-5" dirty="0">
                <a:solidFill>
                  <a:srgbClr val="404040"/>
                </a:solidFill>
                <a:latin typeface="Trebuchet MS"/>
                <a:cs typeface="Trebuchet MS"/>
              </a:rPr>
              <a:t>: </a:t>
            </a:r>
            <a:r>
              <a:rPr sz="1600" spc="-25" dirty="0">
                <a:solidFill>
                  <a:srgbClr val="404040"/>
                </a:solidFill>
                <a:latin typeface="Trebuchet MS"/>
                <a:cs typeface="Trebuchet MS"/>
              </a:rPr>
              <a:t>Run</a:t>
            </a:r>
            <a:r>
              <a:rPr sz="1600" spc="30" dirty="0">
                <a:solidFill>
                  <a:srgbClr val="404040"/>
                </a:solidFill>
                <a:latin typeface="Trebuchet MS"/>
                <a:cs typeface="Trebuchet MS"/>
              </a:rPr>
              <a:t> </a:t>
            </a:r>
            <a:r>
              <a:rPr sz="1600" spc="-5" dirty="0">
                <a:solidFill>
                  <a:srgbClr val="404040"/>
                </a:solidFill>
                <a:latin typeface="Trebuchet MS"/>
                <a:cs typeface="Trebuchet MS"/>
              </a:rPr>
              <a:t>on</a:t>
            </a:r>
            <a:r>
              <a:rPr sz="1600" spc="25" dirty="0">
                <a:solidFill>
                  <a:srgbClr val="404040"/>
                </a:solidFill>
                <a:latin typeface="Trebuchet MS"/>
                <a:cs typeface="Trebuchet MS"/>
              </a:rPr>
              <a:t> </a:t>
            </a:r>
            <a:r>
              <a:rPr sz="1600" spc="-25" dirty="0">
                <a:solidFill>
                  <a:srgbClr val="404040"/>
                </a:solidFill>
                <a:latin typeface="Trebuchet MS"/>
                <a:cs typeface="Trebuchet MS"/>
              </a:rPr>
              <a:t>Pilot</a:t>
            </a:r>
            <a:r>
              <a:rPr sz="1600" spc="25" dirty="0">
                <a:solidFill>
                  <a:srgbClr val="404040"/>
                </a:solidFill>
                <a:latin typeface="Trebuchet MS"/>
                <a:cs typeface="Trebuchet MS"/>
              </a:rPr>
              <a:t> </a:t>
            </a:r>
            <a:r>
              <a:rPr sz="1600" spc="-10" dirty="0">
                <a:solidFill>
                  <a:srgbClr val="404040"/>
                </a:solidFill>
                <a:latin typeface="Trebuchet MS"/>
                <a:cs typeface="Trebuchet MS"/>
              </a:rPr>
              <a:t>basis</a:t>
            </a:r>
            <a:r>
              <a:rPr sz="1600" spc="10" dirty="0">
                <a:solidFill>
                  <a:srgbClr val="404040"/>
                </a:solidFill>
                <a:latin typeface="Trebuchet MS"/>
                <a:cs typeface="Trebuchet MS"/>
              </a:rPr>
              <a:t> </a:t>
            </a:r>
            <a:r>
              <a:rPr sz="1600" spc="-5" dirty="0">
                <a:solidFill>
                  <a:srgbClr val="404040"/>
                </a:solidFill>
                <a:latin typeface="Trebuchet MS"/>
                <a:cs typeface="Trebuchet MS"/>
              </a:rPr>
              <a:t>in</a:t>
            </a:r>
            <a:r>
              <a:rPr sz="1600" spc="15" dirty="0">
                <a:solidFill>
                  <a:srgbClr val="404040"/>
                </a:solidFill>
                <a:latin typeface="Trebuchet MS"/>
                <a:cs typeface="Trebuchet MS"/>
              </a:rPr>
              <a:t> </a:t>
            </a:r>
            <a:r>
              <a:rPr sz="1600" spc="-5" dirty="0">
                <a:solidFill>
                  <a:srgbClr val="404040"/>
                </a:solidFill>
                <a:latin typeface="Trebuchet MS"/>
                <a:cs typeface="Trebuchet MS"/>
              </a:rPr>
              <a:t>Delhi</a:t>
            </a:r>
            <a:r>
              <a:rPr sz="1600" spc="25" dirty="0">
                <a:solidFill>
                  <a:srgbClr val="404040"/>
                </a:solidFill>
                <a:latin typeface="Trebuchet MS"/>
                <a:cs typeface="Trebuchet MS"/>
              </a:rPr>
              <a:t> </a:t>
            </a:r>
            <a:r>
              <a:rPr sz="1600" spc="-5" dirty="0">
                <a:solidFill>
                  <a:srgbClr val="404040"/>
                </a:solidFill>
                <a:latin typeface="Trebuchet MS"/>
                <a:cs typeface="Trebuchet MS"/>
              </a:rPr>
              <a:t>NCR</a:t>
            </a:r>
            <a:r>
              <a:rPr sz="1600" spc="25" dirty="0">
                <a:solidFill>
                  <a:srgbClr val="404040"/>
                </a:solidFill>
                <a:latin typeface="Trebuchet MS"/>
                <a:cs typeface="Trebuchet MS"/>
              </a:rPr>
              <a:t> </a:t>
            </a:r>
            <a:r>
              <a:rPr sz="1600" spc="-15" dirty="0">
                <a:solidFill>
                  <a:srgbClr val="404040"/>
                </a:solidFill>
                <a:latin typeface="Trebuchet MS"/>
                <a:cs typeface="Trebuchet MS"/>
              </a:rPr>
              <a:t>Region</a:t>
            </a:r>
            <a:endParaRPr sz="1600" dirty="0">
              <a:latin typeface="Trebuchet MS"/>
              <a:cs typeface="Trebuchet MS"/>
            </a:endParaRPr>
          </a:p>
          <a:p>
            <a:pPr marL="469900">
              <a:lnSpc>
                <a:spcPct val="100000"/>
              </a:lnSpc>
              <a:spcBef>
                <a:spcPts val="1005"/>
              </a:spcBef>
              <a:tabLst>
                <a:tab pos="756285" algn="l"/>
              </a:tabLst>
            </a:pPr>
            <a:r>
              <a:rPr sz="1250" spc="-105" dirty="0">
                <a:solidFill>
                  <a:srgbClr val="90C225"/>
                </a:solidFill>
                <a:latin typeface="Segoe UI Symbol"/>
                <a:cs typeface="Segoe UI Symbol"/>
              </a:rPr>
              <a:t>▶	</a:t>
            </a:r>
            <a:r>
              <a:rPr sz="1600" spc="-5" dirty="0">
                <a:solidFill>
                  <a:srgbClr val="404040"/>
                </a:solidFill>
                <a:latin typeface="Trebuchet MS"/>
                <a:cs typeface="Trebuchet MS"/>
              </a:rPr>
              <a:t>Setting</a:t>
            </a:r>
            <a:r>
              <a:rPr sz="1600" spc="5" dirty="0">
                <a:solidFill>
                  <a:srgbClr val="404040"/>
                </a:solidFill>
                <a:latin typeface="Trebuchet MS"/>
                <a:cs typeface="Trebuchet MS"/>
              </a:rPr>
              <a:t> </a:t>
            </a:r>
            <a:r>
              <a:rPr sz="1600" spc="-5" dirty="0">
                <a:solidFill>
                  <a:srgbClr val="404040"/>
                </a:solidFill>
                <a:latin typeface="Trebuchet MS"/>
                <a:cs typeface="Trebuchet MS"/>
              </a:rPr>
              <a:t>up</a:t>
            </a:r>
            <a:r>
              <a:rPr sz="1600" spc="10" dirty="0">
                <a:solidFill>
                  <a:srgbClr val="404040"/>
                </a:solidFill>
                <a:latin typeface="Trebuchet MS"/>
                <a:cs typeface="Trebuchet MS"/>
              </a:rPr>
              <a:t> </a:t>
            </a:r>
            <a:r>
              <a:rPr sz="1600" spc="-5" dirty="0">
                <a:solidFill>
                  <a:srgbClr val="404040"/>
                </a:solidFill>
                <a:latin typeface="Trebuchet MS"/>
                <a:cs typeface="Trebuchet MS"/>
              </a:rPr>
              <a:t>extra</a:t>
            </a:r>
            <a:r>
              <a:rPr sz="1600" dirty="0">
                <a:solidFill>
                  <a:srgbClr val="404040"/>
                </a:solidFill>
                <a:latin typeface="Trebuchet MS"/>
                <a:cs typeface="Trebuchet MS"/>
              </a:rPr>
              <a:t> </a:t>
            </a:r>
            <a:r>
              <a:rPr sz="1600" spc="-5" dirty="0">
                <a:solidFill>
                  <a:srgbClr val="404040"/>
                </a:solidFill>
                <a:latin typeface="Trebuchet MS"/>
                <a:cs typeface="Trebuchet MS"/>
              </a:rPr>
              <a:t>clearing</a:t>
            </a:r>
            <a:r>
              <a:rPr sz="1600" spc="5" dirty="0">
                <a:solidFill>
                  <a:srgbClr val="404040"/>
                </a:solidFill>
                <a:latin typeface="Trebuchet MS"/>
                <a:cs typeface="Trebuchet MS"/>
              </a:rPr>
              <a:t> </a:t>
            </a:r>
            <a:r>
              <a:rPr sz="1600" spc="-5" dirty="0">
                <a:solidFill>
                  <a:srgbClr val="404040"/>
                </a:solidFill>
                <a:latin typeface="Trebuchet MS"/>
                <a:cs typeface="Trebuchet MS"/>
              </a:rPr>
              <a:t>houses</a:t>
            </a:r>
            <a:r>
              <a:rPr sz="1600" spc="20" dirty="0">
                <a:solidFill>
                  <a:srgbClr val="404040"/>
                </a:solidFill>
                <a:latin typeface="Trebuchet MS"/>
                <a:cs typeface="Trebuchet MS"/>
              </a:rPr>
              <a:t> </a:t>
            </a:r>
            <a:r>
              <a:rPr sz="1600" spc="-5" dirty="0">
                <a:solidFill>
                  <a:srgbClr val="404040"/>
                </a:solidFill>
                <a:latin typeface="Trebuchet MS"/>
                <a:cs typeface="Trebuchet MS"/>
              </a:rPr>
              <a:t>: Increase</a:t>
            </a:r>
            <a:r>
              <a:rPr sz="1600" spc="10" dirty="0">
                <a:solidFill>
                  <a:srgbClr val="404040"/>
                </a:solidFill>
                <a:latin typeface="Trebuchet MS"/>
                <a:cs typeface="Trebuchet MS"/>
              </a:rPr>
              <a:t> </a:t>
            </a:r>
            <a:r>
              <a:rPr sz="1600" spc="-5" dirty="0">
                <a:solidFill>
                  <a:srgbClr val="404040"/>
                </a:solidFill>
                <a:latin typeface="Trebuchet MS"/>
                <a:cs typeface="Trebuchet MS"/>
              </a:rPr>
              <a:t>in</a:t>
            </a:r>
            <a:r>
              <a:rPr sz="1600" spc="10" dirty="0">
                <a:solidFill>
                  <a:srgbClr val="404040"/>
                </a:solidFill>
                <a:latin typeface="Trebuchet MS"/>
                <a:cs typeface="Trebuchet MS"/>
              </a:rPr>
              <a:t> </a:t>
            </a:r>
            <a:r>
              <a:rPr sz="1600" spc="-5" dirty="0">
                <a:solidFill>
                  <a:srgbClr val="404040"/>
                </a:solidFill>
                <a:latin typeface="Trebuchet MS"/>
                <a:cs typeface="Trebuchet MS"/>
              </a:rPr>
              <a:t>human efforts</a:t>
            </a:r>
            <a:endParaRPr sz="1600" dirty="0">
              <a:latin typeface="Trebuchet MS"/>
              <a:cs typeface="Trebuchet MS"/>
            </a:endParaRPr>
          </a:p>
          <a:p>
            <a:pPr marL="469900">
              <a:lnSpc>
                <a:spcPct val="100000"/>
              </a:lnSpc>
              <a:spcBef>
                <a:spcPts val="1000"/>
              </a:spcBef>
              <a:tabLst>
                <a:tab pos="756285" algn="l"/>
              </a:tabLst>
            </a:pPr>
            <a:r>
              <a:rPr sz="1250" spc="-105" dirty="0">
                <a:solidFill>
                  <a:srgbClr val="90C225"/>
                </a:solidFill>
                <a:latin typeface="Segoe UI Symbol"/>
                <a:cs typeface="Segoe UI Symbol"/>
              </a:rPr>
              <a:t>▶	</a:t>
            </a:r>
            <a:r>
              <a:rPr sz="1600" spc="-5" dirty="0">
                <a:solidFill>
                  <a:srgbClr val="404040"/>
                </a:solidFill>
                <a:latin typeface="Trebuchet MS"/>
                <a:cs typeface="Trebuchet MS"/>
              </a:rPr>
              <a:t>Current</a:t>
            </a:r>
            <a:r>
              <a:rPr sz="1600" spc="10" dirty="0">
                <a:solidFill>
                  <a:srgbClr val="404040"/>
                </a:solidFill>
                <a:latin typeface="Trebuchet MS"/>
                <a:cs typeface="Trebuchet MS"/>
              </a:rPr>
              <a:t> </a:t>
            </a:r>
            <a:r>
              <a:rPr sz="1600" spc="-5" dirty="0">
                <a:solidFill>
                  <a:srgbClr val="404040"/>
                </a:solidFill>
                <a:latin typeface="Trebuchet MS"/>
                <a:cs typeface="Trebuchet MS"/>
              </a:rPr>
              <a:t>process</a:t>
            </a:r>
            <a:r>
              <a:rPr sz="1600" spc="15" dirty="0">
                <a:solidFill>
                  <a:srgbClr val="404040"/>
                </a:solidFill>
                <a:latin typeface="Trebuchet MS"/>
                <a:cs typeface="Trebuchet MS"/>
              </a:rPr>
              <a:t> </a:t>
            </a:r>
            <a:r>
              <a:rPr sz="1600" spc="-5" dirty="0">
                <a:solidFill>
                  <a:srgbClr val="404040"/>
                </a:solidFill>
                <a:latin typeface="Trebuchet MS"/>
                <a:cs typeface="Trebuchet MS"/>
              </a:rPr>
              <a:t>is</a:t>
            </a:r>
            <a:r>
              <a:rPr sz="1600" spc="20" dirty="0">
                <a:solidFill>
                  <a:srgbClr val="404040"/>
                </a:solidFill>
                <a:latin typeface="Trebuchet MS"/>
                <a:cs typeface="Trebuchet MS"/>
              </a:rPr>
              <a:t> </a:t>
            </a:r>
            <a:r>
              <a:rPr sz="1600" spc="-10" dirty="0">
                <a:solidFill>
                  <a:srgbClr val="404040"/>
                </a:solidFill>
                <a:latin typeface="Trebuchet MS"/>
                <a:cs typeface="Trebuchet MS"/>
              </a:rPr>
              <a:t>manual</a:t>
            </a:r>
            <a:r>
              <a:rPr sz="1600" spc="10" dirty="0">
                <a:solidFill>
                  <a:srgbClr val="404040"/>
                </a:solidFill>
                <a:latin typeface="Trebuchet MS"/>
                <a:cs typeface="Trebuchet MS"/>
              </a:rPr>
              <a:t> </a:t>
            </a:r>
            <a:r>
              <a:rPr sz="1600" spc="-5" dirty="0">
                <a:solidFill>
                  <a:srgbClr val="404040"/>
                </a:solidFill>
                <a:latin typeface="Trebuchet MS"/>
                <a:cs typeface="Trebuchet MS"/>
              </a:rPr>
              <a:t>in</a:t>
            </a:r>
            <a:r>
              <a:rPr sz="1600" spc="15" dirty="0">
                <a:solidFill>
                  <a:srgbClr val="404040"/>
                </a:solidFill>
                <a:latin typeface="Trebuchet MS"/>
                <a:cs typeface="Trebuchet MS"/>
              </a:rPr>
              <a:t> </a:t>
            </a:r>
            <a:r>
              <a:rPr sz="1600" spc="-5" dirty="0">
                <a:solidFill>
                  <a:srgbClr val="404040"/>
                </a:solidFill>
                <a:latin typeface="Trebuchet MS"/>
                <a:cs typeface="Trebuchet MS"/>
              </a:rPr>
              <a:t>Banks</a:t>
            </a:r>
            <a:r>
              <a:rPr sz="1600" spc="10" dirty="0">
                <a:solidFill>
                  <a:srgbClr val="404040"/>
                </a:solidFill>
                <a:latin typeface="Trebuchet MS"/>
                <a:cs typeface="Trebuchet MS"/>
              </a:rPr>
              <a:t> </a:t>
            </a:r>
            <a:r>
              <a:rPr sz="1600" spc="-5" dirty="0">
                <a:solidFill>
                  <a:srgbClr val="404040"/>
                </a:solidFill>
                <a:latin typeface="Trebuchet MS"/>
                <a:cs typeface="Trebuchet MS"/>
              </a:rPr>
              <a:t>and</a:t>
            </a:r>
            <a:r>
              <a:rPr sz="1600" dirty="0">
                <a:solidFill>
                  <a:srgbClr val="404040"/>
                </a:solidFill>
                <a:latin typeface="Trebuchet MS"/>
                <a:cs typeface="Trebuchet MS"/>
              </a:rPr>
              <a:t> </a:t>
            </a:r>
            <a:r>
              <a:rPr sz="1600" spc="-5" dirty="0">
                <a:solidFill>
                  <a:srgbClr val="404040"/>
                </a:solidFill>
                <a:latin typeface="Trebuchet MS"/>
                <a:cs typeface="Trebuchet MS"/>
              </a:rPr>
              <a:t>a</a:t>
            </a:r>
            <a:r>
              <a:rPr sz="1600" spc="10" dirty="0">
                <a:solidFill>
                  <a:srgbClr val="404040"/>
                </a:solidFill>
                <a:latin typeface="Trebuchet MS"/>
                <a:cs typeface="Trebuchet MS"/>
              </a:rPr>
              <a:t> </a:t>
            </a:r>
            <a:r>
              <a:rPr sz="1600" spc="-5" dirty="0">
                <a:solidFill>
                  <a:srgbClr val="404040"/>
                </a:solidFill>
                <a:latin typeface="Trebuchet MS"/>
                <a:cs typeface="Trebuchet MS"/>
              </a:rPr>
              <a:t>person</a:t>
            </a:r>
            <a:r>
              <a:rPr sz="1600" spc="10" dirty="0">
                <a:solidFill>
                  <a:srgbClr val="404040"/>
                </a:solidFill>
                <a:latin typeface="Trebuchet MS"/>
                <a:cs typeface="Trebuchet MS"/>
              </a:rPr>
              <a:t> </a:t>
            </a:r>
            <a:r>
              <a:rPr sz="1600" spc="-5" dirty="0">
                <a:solidFill>
                  <a:srgbClr val="404040"/>
                </a:solidFill>
                <a:latin typeface="Trebuchet MS"/>
                <a:cs typeface="Trebuchet MS"/>
              </a:rPr>
              <a:t>verifies</a:t>
            </a:r>
            <a:r>
              <a:rPr sz="1600" spc="35" dirty="0">
                <a:solidFill>
                  <a:srgbClr val="404040"/>
                </a:solidFill>
                <a:latin typeface="Trebuchet MS"/>
                <a:cs typeface="Trebuchet MS"/>
              </a:rPr>
              <a:t> </a:t>
            </a:r>
            <a:r>
              <a:rPr sz="1600" spc="-5" dirty="0">
                <a:solidFill>
                  <a:srgbClr val="404040"/>
                </a:solidFill>
                <a:latin typeface="Trebuchet MS"/>
                <a:cs typeface="Trebuchet MS"/>
              </a:rPr>
              <a:t>the</a:t>
            </a:r>
            <a:r>
              <a:rPr sz="1600" dirty="0">
                <a:solidFill>
                  <a:srgbClr val="404040"/>
                </a:solidFill>
                <a:latin typeface="Trebuchet MS"/>
                <a:cs typeface="Trebuchet MS"/>
              </a:rPr>
              <a:t> </a:t>
            </a:r>
            <a:r>
              <a:rPr sz="1600" spc="-5" dirty="0">
                <a:solidFill>
                  <a:srgbClr val="404040"/>
                </a:solidFill>
                <a:latin typeface="Trebuchet MS"/>
                <a:cs typeface="Trebuchet MS"/>
              </a:rPr>
              <a:t>signature</a:t>
            </a:r>
            <a:endParaRPr sz="1600" dirty="0">
              <a:latin typeface="Trebuchet MS"/>
              <a:cs typeface="Trebuchet MS"/>
            </a:endParaRPr>
          </a:p>
          <a:p>
            <a:pPr marL="469900">
              <a:lnSpc>
                <a:spcPct val="100000"/>
              </a:lnSpc>
              <a:spcBef>
                <a:spcPts val="994"/>
              </a:spcBef>
              <a:tabLst>
                <a:tab pos="756285" algn="l"/>
              </a:tabLst>
            </a:pPr>
            <a:r>
              <a:rPr sz="1250" spc="-105" dirty="0">
                <a:solidFill>
                  <a:srgbClr val="90C225"/>
                </a:solidFill>
                <a:latin typeface="Segoe UI Symbol"/>
                <a:cs typeface="Segoe UI Symbol"/>
              </a:rPr>
              <a:t>▶	</a:t>
            </a:r>
            <a:r>
              <a:rPr sz="1600" spc="-5" dirty="0">
                <a:solidFill>
                  <a:srgbClr val="404040"/>
                </a:solidFill>
                <a:latin typeface="Trebuchet MS"/>
                <a:cs typeface="Trebuchet MS"/>
              </a:rPr>
              <a:t>Extremely</a:t>
            </a:r>
            <a:r>
              <a:rPr sz="1600" spc="20" dirty="0">
                <a:solidFill>
                  <a:srgbClr val="404040"/>
                </a:solidFill>
                <a:latin typeface="Trebuchet MS"/>
                <a:cs typeface="Trebuchet MS"/>
              </a:rPr>
              <a:t> </a:t>
            </a:r>
            <a:r>
              <a:rPr sz="1600" spc="-5" dirty="0">
                <a:solidFill>
                  <a:srgbClr val="404040"/>
                </a:solidFill>
                <a:latin typeface="Trebuchet MS"/>
                <a:cs typeface="Trebuchet MS"/>
              </a:rPr>
              <a:t>High</a:t>
            </a:r>
            <a:r>
              <a:rPr sz="1600" spc="-75" dirty="0">
                <a:solidFill>
                  <a:srgbClr val="404040"/>
                </a:solidFill>
                <a:latin typeface="Trebuchet MS"/>
                <a:cs typeface="Trebuchet MS"/>
              </a:rPr>
              <a:t> </a:t>
            </a:r>
            <a:r>
              <a:rPr sz="1600" spc="-10" dirty="0">
                <a:solidFill>
                  <a:srgbClr val="404040"/>
                </a:solidFill>
                <a:latin typeface="Trebuchet MS"/>
                <a:cs typeface="Trebuchet MS"/>
              </a:rPr>
              <a:t>Amounts</a:t>
            </a:r>
            <a:r>
              <a:rPr sz="1600" spc="35" dirty="0">
                <a:solidFill>
                  <a:srgbClr val="404040"/>
                </a:solidFill>
                <a:latin typeface="Trebuchet MS"/>
                <a:cs typeface="Trebuchet MS"/>
              </a:rPr>
              <a:t> </a:t>
            </a:r>
            <a:r>
              <a:rPr sz="1600" spc="-5" dirty="0">
                <a:solidFill>
                  <a:srgbClr val="404040"/>
                </a:solidFill>
                <a:latin typeface="Trebuchet MS"/>
                <a:cs typeface="Trebuchet MS"/>
              </a:rPr>
              <a:t>are</a:t>
            </a:r>
            <a:r>
              <a:rPr sz="1600" dirty="0">
                <a:solidFill>
                  <a:srgbClr val="404040"/>
                </a:solidFill>
                <a:latin typeface="Trebuchet MS"/>
                <a:cs typeface="Trebuchet MS"/>
              </a:rPr>
              <a:t> </a:t>
            </a:r>
            <a:r>
              <a:rPr sz="1600" spc="-5" dirty="0">
                <a:solidFill>
                  <a:srgbClr val="404040"/>
                </a:solidFill>
                <a:latin typeface="Trebuchet MS"/>
                <a:cs typeface="Trebuchet MS"/>
              </a:rPr>
              <a:t>cleared</a:t>
            </a:r>
            <a:r>
              <a:rPr sz="1600" spc="5" dirty="0">
                <a:solidFill>
                  <a:srgbClr val="404040"/>
                </a:solidFill>
                <a:latin typeface="Trebuchet MS"/>
                <a:cs typeface="Trebuchet MS"/>
              </a:rPr>
              <a:t> </a:t>
            </a:r>
            <a:r>
              <a:rPr sz="1600" spc="-5" dirty="0">
                <a:solidFill>
                  <a:srgbClr val="404040"/>
                </a:solidFill>
                <a:latin typeface="Trebuchet MS"/>
                <a:cs typeface="Trebuchet MS"/>
              </a:rPr>
              <a:t>by</a:t>
            </a:r>
            <a:r>
              <a:rPr sz="1600" dirty="0">
                <a:solidFill>
                  <a:srgbClr val="404040"/>
                </a:solidFill>
                <a:latin typeface="Trebuchet MS"/>
                <a:cs typeface="Trebuchet MS"/>
              </a:rPr>
              <a:t> </a:t>
            </a:r>
            <a:r>
              <a:rPr sz="1600" spc="-5" dirty="0">
                <a:solidFill>
                  <a:srgbClr val="404040"/>
                </a:solidFill>
                <a:latin typeface="Trebuchet MS"/>
                <a:cs typeface="Trebuchet MS"/>
              </a:rPr>
              <a:t>Signature</a:t>
            </a:r>
            <a:r>
              <a:rPr sz="1600" spc="10" dirty="0">
                <a:solidFill>
                  <a:srgbClr val="404040"/>
                </a:solidFill>
                <a:latin typeface="Trebuchet MS"/>
                <a:cs typeface="Trebuchet MS"/>
              </a:rPr>
              <a:t> </a:t>
            </a:r>
            <a:r>
              <a:rPr sz="1600" dirty="0">
                <a:solidFill>
                  <a:srgbClr val="404040"/>
                </a:solidFill>
                <a:latin typeface="Trebuchet MS"/>
                <a:cs typeface="Trebuchet MS"/>
              </a:rPr>
              <a:t>Experts</a:t>
            </a:r>
            <a:r>
              <a:rPr sz="1600" spc="20" dirty="0">
                <a:solidFill>
                  <a:srgbClr val="404040"/>
                </a:solidFill>
                <a:latin typeface="Trebuchet MS"/>
                <a:cs typeface="Trebuchet MS"/>
              </a:rPr>
              <a:t> </a:t>
            </a:r>
            <a:r>
              <a:rPr sz="1600" spc="-5" dirty="0">
                <a:solidFill>
                  <a:srgbClr val="404040"/>
                </a:solidFill>
                <a:latin typeface="Trebuchet MS"/>
                <a:cs typeface="Trebuchet MS"/>
              </a:rPr>
              <a:t>in</a:t>
            </a:r>
            <a:r>
              <a:rPr sz="1600" spc="15" dirty="0">
                <a:solidFill>
                  <a:srgbClr val="404040"/>
                </a:solidFill>
                <a:latin typeface="Trebuchet MS"/>
                <a:cs typeface="Trebuchet MS"/>
              </a:rPr>
              <a:t> </a:t>
            </a:r>
            <a:r>
              <a:rPr sz="1600" spc="-5" dirty="0">
                <a:solidFill>
                  <a:srgbClr val="404040"/>
                </a:solidFill>
                <a:latin typeface="Trebuchet MS"/>
                <a:cs typeface="Trebuchet MS"/>
              </a:rPr>
              <a:t>Clearing</a:t>
            </a:r>
            <a:r>
              <a:rPr sz="1600" spc="10" dirty="0">
                <a:solidFill>
                  <a:srgbClr val="404040"/>
                </a:solidFill>
                <a:latin typeface="Trebuchet MS"/>
                <a:cs typeface="Trebuchet MS"/>
              </a:rPr>
              <a:t> </a:t>
            </a:r>
            <a:r>
              <a:rPr sz="1600" spc="-5" dirty="0">
                <a:solidFill>
                  <a:srgbClr val="404040"/>
                </a:solidFill>
                <a:latin typeface="Trebuchet MS"/>
                <a:cs typeface="Trebuchet MS"/>
              </a:rPr>
              <a:t>Houses</a:t>
            </a:r>
            <a:endParaRPr sz="1600" dirty="0">
              <a:latin typeface="Trebuchet MS"/>
              <a:cs typeface="Trebuchet MS"/>
            </a:endParaRPr>
          </a:p>
          <a:p>
            <a:pPr marL="469900">
              <a:lnSpc>
                <a:spcPct val="100000"/>
              </a:lnSpc>
              <a:spcBef>
                <a:spcPts val="1010"/>
              </a:spcBef>
              <a:tabLst>
                <a:tab pos="756285" algn="l"/>
              </a:tabLst>
            </a:pPr>
            <a:r>
              <a:rPr sz="1250" spc="-105" dirty="0">
                <a:solidFill>
                  <a:srgbClr val="90C225"/>
                </a:solidFill>
                <a:latin typeface="Segoe UI Symbol"/>
                <a:cs typeface="Segoe UI Symbol"/>
              </a:rPr>
              <a:t>▶	</a:t>
            </a:r>
            <a:r>
              <a:rPr sz="1600" spc="-5" dirty="0">
                <a:solidFill>
                  <a:srgbClr val="404040"/>
                </a:solidFill>
                <a:latin typeface="Trebuchet MS"/>
                <a:cs typeface="Trebuchet MS"/>
              </a:rPr>
              <a:t>Chances of</a:t>
            </a:r>
            <a:r>
              <a:rPr sz="1600" spc="10" dirty="0">
                <a:solidFill>
                  <a:srgbClr val="404040"/>
                </a:solidFill>
                <a:latin typeface="Trebuchet MS"/>
                <a:cs typeface="Trebuchet MS"/>
              </a:rPr>
              <a:t> </a:t>
            </a:r>
            <a:r>
              <a:rPr sz="1600" spc="-10" dirty="0">
                <a:solidFill>
                  <a:srgbClr val="404040"/>
                </a:solidFill>
                <a:latin typeface="Trebuchet MS"/>
                <a:cs typeface="Trebuchet MS"/>
              </a:rPr>
              <a:t>Human</a:t>
            </a:r>
            <a:r>
              <a:rPr sz="1600" spc="10" dirty="0">
                <a:solidFill>
                  <a:srgbClr val="404040"/>
                </a:solidFill>
                <a:latin typeface="Trebuchet MS"/>
                <a:cs typeface="Trebuchet MS"/>
              </a:rPr>
              <a:t> </a:t>
            </a:r>
            <a:r>
              <a:rPr sz="1600" spc="-5" dirty="0">
                <a:solidFill>
                  <a:srgbClr val="404040"/>
                </a:solidFill>
                <a:latin typeface="Trebuchet MS"/>
                <a:cs typeface="Trebuchet MS"/>
              </a:rPr>
              <a:t>based error</a:t>
            </a:r>
            <a:r>
              <a:rPr sz="1600" spc="20" dirty="0">
                <a:solidFill>
                  <a:srgbClr val="404040"/>
                </a:solidFill>
                <a:latin typeface="Trebuchet MS"/>
                <a:cs typeface="Trebuchet MS"/>
              </a:rPr>
              <a:t> </a:t>
            </a:r>
            <a:r>
              <a:rPr sz="1600" spc="-10" dirty="0">
                <a:solidFill>
                  <a:srgbClr val="404040"/>
                </a:solidFill>
                <a:latin typeface="Trebuchet MS"/>
                <a:cs typeface="Trebuchet MS"/>
              </a:rPr>
              <a:t>more</a:t>
            </a:r>
            <a:r>
              <a:rPr sz="1600" spc="30" dirty="0">
                <a:solidFill>
                  <a:srgbClr val="404040"/>
                </a:solidFill>
                <a:latin typeface="Trebuchet MS"/>
                <a:cs typeface="Trebuchet MS"/>
              </a:rPr>
              <a:t> </a:t>
            </a:r>
            <a:r>
              <a:rPr sz="1600" spc="-5" dirty="0">
                <a:solidFill>
                  <a:srgbClr val="404040"/>
                </a:solidFill>
                <a:latin typeface="Trebuchet MS"/>
                <a:cs typeface="Trebuchet MS"/>
              </a:rPr>
              <a:t>than</a:t>
            </a:r>
            <a:r>
              <a:rPr sz="1600" dirty="0">
                <a:solidFill>
                  <a:srgbClr val="404040"/>
                </a:solidFill>
                <a:latin typeface="Trebuchet MS"/>
                <a:cs typeface="Trebuchet MS"/>
              </a:rPr>
              <a:t> </a:t>
            </a:r>
            <a:r>
              <a:rPr sz="1600" spc="-5" dirty="0">
                <a:solidFill>
                  <a:srgbClr val="404040"/>
                </a:solidFill>
                <a:latin typeface="Trebuchet MS"/>
                <a:cs typeface="Trebuchet MS"/>
              </a:rPr>
              <a:t>machine</a:t>
            </a:r>
            <a:r>
              <a:rPr sz="1600" spc="10" dirty="0">
                <a:solidFill>
                  <a:srgbClr val="404040"/>
                </a:solidFill>
                <a:latin typeface="Trebuchet MS"/>
                <a:cs typeface="Trebuchet MS"/>
              </a:rPr>
              <a:t> </a:t>
            </a:r>
            <a:r>
              <a:rPr sz="1600" spc="-5" dirty="0">
                <a:solidFill>
                  <a:srgbClr val="404040"/>
                </a:solidFill>
                <a:latin typeface="Trebuchet MS"/>
                <a:cs typeface="Trebuchet MS"/>
              </a:rPr>
              <a:t>based error</a:t>
            </a:r>
            <a:endParaRPr sz="1600" dirty="0">
              <a:latin typeface="Trebuchet MS"/>
              <a:cs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CFDF-67E6-568E-6F61-D3E1F618EF2B}"/>
              </a:ext>
            </a:extLst>
          </p:cNvPr>
          <p:cNvSpPr>
            <a:spLocks noGrp="1"/>
          </p:cNvSpPr>
          <p:nvPr>
            <p:ph type="title"/>
          </p:nvPr>
        </p:nvSpPr>
        <p:spPr/>
        <p:txBody>
          <a:bodyPr/>
          <a:lstStyle/>
          <a:p>
            <a:r>
              <a:rPr lang="en-US" dirty="0"/>
              <a:t>RESULT</a:t>
            </a:r>
            <a:endParaRPr lang="en-IN" dirty="0"/>
          </a:p>
        </p:txBody>
      </p:sp>
      <p:pic>
        <p:nvPicPr>
          <p:cNvPr id="4" name="Picture 3">
            <a:extLst>
              <a:ext uri="{FF2B5EF4-FFF2-40B4-BE49-F238E27FC236}">
                <a16:creationId xmlns:a16="http://schemas.microsoft.com/office/drawing/2014/main" id="{CAA241DA-DDE5-90F3-003D-7237D543B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2362200"/>
            <a:ext cx="6019800" cy="3742358"/>
          </a:xfrm>
          <a:prstGeom prst="rect">
            <a:avLst/>
          </a:prstGeom>
        </p:spPr>
      </p:pic>
    </p:spTree>
    <p:extLst>
      <p:ext uri="{BB962C8B-B14F-4D97-AF65-F5344CB8AC3E}">
        <p14:creationId xmlns:p14="http://schemas.microsoft.com/office/powerpoint/2010/main" val="29381581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E58A-08AD-3001-A706-C35007B017AC}"/>
              </a:ext>
            </a:extLst>
          </p:cNvPr>
          <p:cNvSpPr>
            <a:spLocks noGrp="1"/>
          </p:cNvSpPr>
          <p:nvPr>
            <p:ph type="title"/>
          </p:nvPr>
        </p:nvSpPr>
        <p:spPr>
          <a:xfrm>
            <a:off x="990600" y="1295400"/>
            <a:ext cx="9601196" cy="1303867"/>
          </a:xfrm>
        </p:spPr>
        <p:txBody>
          <a:bodyPr>
            <a:normAutofit fontScale="90000"/>
          </a:bodyPr>
          <a:lstStyle/>
          <a:p>
            <a:pPr algn="l"/>
            <a:r>
              <a:rPr lang="en-US" sz="3100" u="sng" dirty="0">
                <a:solidFill>
                  <a:schemeClr val="accent3"/>
                </a:solidFill>
              </a:rPr>
              <a:t>Results for Segmentation Model and OCR Model :</a:t>
            </a:r>
            <a:br>
              <a:rPr lang="en-US" sz="3100" dirty="0">
                <a:solidFill>
                  <a:schemeClr val="accent3">
                    <a:lumMod val="75000"/>
                  </a:schemeClr>
                </a:solidFill>
              </a:rPr>
            </a:br>
            <a:r>
              <a:rPr lang="en-US" sz="3100" dirty="0">
                <a:solidFill>
                  <a:schemeClr val="accent3">
                    <a:lumMod val="75000"/>
                  </a:schemeClr>
                </a:solidFill>
              </a:rPr>
              <a:t>   </a:t>
            </a:r>
            <a:r>
              <a:rPr lang="en-US" sz="2700" dirty="0">
                <a:solidFill>
                  <a:schemeClr val="accent3">
                    <a:lumMod val="75000"/>
                  </a:schemeClr>
                </a:solidFill>
              </a:rPr>
              <a:t>&gt; </a:t>
            </a:r>
            <a:r>
              <a:rPr lang="en-US" sz="2700" dirty="0">
                <a:solidFill>
                  <a:schemeClr val="tx1"/>
                </a:solidFill>
              </a:rPr>
              <a:t>Accuracy : 96.48% (test cases) &amp; MNIST model : 99%</a:t>
            </a:r>
            <a:br>
              <a:rPr lang="en-US" sz="2700" dirty="0"/>
            </a:br>
            <a:endParaRPr lang="en-IN" sz="2700" dirty="0"/>
          </a:p>
        </p:txBody>
      </p:sp>
      <p:sp>
        <p:nvSpPr>
          <p:cNvPr id="3" name="Content Placeholder 2">
            <a:extLst>
              <a:ext uri="{FF2B5EF4-FFF2-40B4-BE49-F238E27FC236}">
                <a16:creationId xmlns:a16="http://schemas.microsoft.com/office/drawing/2014/main" id="{C1A4092F-9F09-4C4A-D318-1868475F5DF4}"/>
              </a:ext>
            </a:extLst>
          </p:cNvPr>
          <p:cNvSpPr>
            <a:spLocks noGrp="1"/>
          </p:cNvSpPr>
          <p:nvPr>
            <p:ph idx="1"/>
          </p:nvPr>
        </p:nvSpPr>
        <p:spPr>
          <a:xfrm>
            <a:off x="1066800" y="3555561"/>
            <a:ext cx="9601196" cy="3318936"/>
          </a:xfrm>
        </p:spPr>
        <p:txBody>
          <a:bodyPr/>
          <a:lstStyle/>
          <a:p>
            <a:pPr marL="0" indent="0">
              <a:buNone/>
            </a:pPr>
            <a:r>
              <a:rPr lang="en-US" sz="2800" u="sng" dirty="0">
                <a:solidFill>
                  <a:schemeClr val="accent3"/>
                </a:solidFill>
              </a:rPr>
              <a:t>Results for Signature Recognition Model :</a:t>
            </a:r>
          </a:p>
          <a:p>
            <a:pPr marL="0" indent="0">
              <a:buNone/>
            </a:pPr>
            <a:r>
              <a:rPr lang="en-US" dirty="0"/>
              <a:t>    &gt; Accuracy : 91%</a:t>
            </a:r>
          </a:p>
          <a:p>
            <a:pPr marL="0" indent="0">
              <a:buNone/>
            </a:pPr>
            <a:r>
              <a:rPr lang="en-US" dirty="0"/>
              <a:t>    &gt; False Acceptance Rate (FAR) : 2.2%</a:t>
            </a:r>
          </a:p>
          <a:p>
            <a:endParaRPr lang="en-IN" dirty="0"/>
          </a:p>
        </p:txBody>
      </p:sp>
    </p:spTree>
    <p:extLst>
      <p:ext uri="{BB962C8B-B14F-4D97-AF65-F5344CB8AC3E}">
        <p14:creationId xmlns:p14="http://schemas.microsoft.com/office/powerpoint/2010/main" val="4167658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5D2E3-8AE7-4ECB-61AB-21215B406423}"/>
              </a:ext>
            </a:extLst>
          </p:cNvPr>
          <p:cNvSpPr>
            <a:spLocks noGrp="1"/>
          </p:cNvSpPr>
          <p:nvPr>
            <p:ph type="title"/>
          </p:nvPr>
        </p:nvSpPr>
        <p:spPr/>
        <p:txBody>
          <a:bodyPr/>
          <a:lstStyle/>
          <a:p>
            <a:r>
              <a:rPr lang="en-US" dirty="0">
                <a:solidFill>
                  <a:schemeClr val="accent3">
                    <a:lumMod val="75000"/>
                  </a:schemeClr>
                </a:solidFill>
                <a:latin typeface="Times New Roman" panose="02020603050405020304" pitchFamily="18" charset="0"/>
                <a:cs typeface="Times New Roman" panose="02020603050405020304" pitchFamily="18" charset="0"/>
              </a:rPr>
              <a:t>Comparison between RNN &amp; SNN</a:t>
            </a:r>
            <a:endParaRPr lang="en-IN"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AC8E58D-C849-97BC-6AD1-742F8401B7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4072" y="2438400"/>
            <a:ext cx="5243855" cy="3961659"/>
          </a:xfrm>
        </p:spPr>
      </p:pic>
    </p:spTree>
    <p:extLst>
      <p:ext uri="{BB962C8B-B14F-4D97-AF65-F5344CB8AC3E}">
        <p14:creationId xmlns:p14="http://schemas.microsoft.com/office/powerpoint/2010/main" val="3827542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anose="02020603050405020304" pitchFamily="18" charset="0"/>
                <a:cs typeface="Times New Roman" panose="02020603050405020304" pitchFamily="18" charset="0"/>
              </a:rPr>
              <a:t>Improving classification with limited number of samples - Given the severe constraints in practical applications, researchers have searched for ways to increase performance in cases where a small number of samples per user is available. In particular, the creation of dissimilarity-based writer-independent solutions, and metric-learning solutions have shown to be promising to address this problem. Augmenting the datasets - Related to the problem of having low number of samples per user, some researchers have focused in generating synthetic signatures, in order to increase the number of samples available for training.  Building model ensembles - In order to increase classification accuracy, and the robustness of the solutions, some researchers have investigated the creation of both static and dynamic ensembles of classifiers.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609600"/>
            <a:ext cx="10981233" cy="689932"/>
          </a:xfrm>
          <a:prstGeom prst="rect">
            <a:avLst/>
          </a:prstGeom>
        </p:spPr>
        <p:txBody>
          <a:bodyPr vert="horz" wrap="square" lIns="0" tIns="12700" rIns="0" bIns="0" rtlCol="0">
            <a:spAutoFit/>
          </a:bodyPr>
          <a:lstStyle/>
          <a:p>
            <a:pPr marL="12700">
              <a:lnSpc>
                <a:spcPct val="100000"/>
              </a:lnSpc>
              <a:spcBef>
                <a:spcPts val="100"/>
              </a:spcBef>
            </a:pPr>
            <a:r>
              <a:rPr lang="en-IN" spc="-10" dirty="0"/>
              <a:t>     </a:t>
            </a:r>
            <a:r>
              <a:rPr spc="-10" dirty="0"/>
              <a:t>FUTURE</a:t>
            </a:r>
            <a:r>
              <a:rPr spc="-15" dirty="0"/>
              <a:t> </a:t>
            </a:r>
            <a:r>
              <a:rPr spc="-5" dirty="0"/>
              <a:t>SCOPE</a:t>
            </a:r>
          </a:p>
        </p:txBody>
      </p:sp>
      <p:sp>
        <p:nvSpPr>
          <p:cNvPr id="3" name="object 3"/>
          <p:cNvSpPr txBox="1"/>
          <p:nvPr/>
        </p:nvSpPr>
        <p:spPr>
          <a:xfrm>
            <a:off x="1295400" y="2514600"/>
            <a:ext cx="8763000" cy="4226798"/>
          </a:xfrm>
          <a:prstGeom prst="rect">
            <a:avLst/>
          </a:prstGeom>
        </p:spPr>
        <p:txBody>
          <a:bodyPr vert="horz" wrap="square" lIns="0" tIns="12700" rIns="0" bIns="0" rtlCol="0">
            <a:spAutoFit/>
          </a:bodyPr>
          <a:lstStyle/>
          <a:p>
            <a:pPr marL="1079500" lvl="1" indent="-424815" algn="just">
              <a:lnSpc>
                <a:spcPts val="1920"/>
              </a:lnSpc>
              <a:buClr>
                <a:srgbClr val="90C225"/>
              </a:buClr>
              <a:buSzPct val="87500"/>
              <a:buFont typeface="+mj-lt"/>
              <a:buAutoNum type="arabicPeriod"/>
              <a:tabLst>
                <a:tab pos="1078865" algn="l"/>
                <a:tab pos="1080135" algn="l"/>
              </a:tabLst>
            </a:pPr>
            <a:r>
              <a:rPr lang="en-IN" sz="2800" spc="-5" dirty="0">
                <a:solidFill>
                  <a:srgbClr val="404040"/>
                </a:solidFill>
                <a:latin typeface="Times New Roman" panose="02020603050405020304" pitchFamily="18" charset="0"/>
                <a:cs typeface="Times New Roman" panose="02020603050405020304" pitchFamily="18" charset="0"/>
              </a:rPr>
              <a:t>Can</a:t>
            </a:r>
            <a:r>
              <a:rPr lang="en-IN" sz="280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reduce Fake</a:t>
            </a:r>
            <a:r>
              <a:rPr lang="en-IN" sz="280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Signature</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Cases</a:t>
            </a:r>
            <a:endParaRPr lang="en-IN" sz="2800" dirty="0">
              <a:latin typeface="Times New Roman" panose="02020603050405020304" pitchFamily="18" charset="0"/>
              <a:cs typeface="Times New Roman" panose="02020603050405020304" pitchFamily="18" charset="0"/>
            </a:endParaRPr>
          </a:p>
          <a:p>
            <a:pPr marL="1079500" lvl="1" indent="-424815" algn="just">
              <a:lnSpc>
                <a:spcPct val="100000"/>
              </a:lnSpc>
              <a:buClr>
                <a:srgbClr val="90C225"/>
              </a:buClr>
              <a:buSzPct val="87500"/>
              <a:buFont typeface="+mj-lt"/>
              <a:buAutoNum type="arabicPeriod"/>
              <a:tabLst>
                <a:tab pos="1078865" algn="l"/>
                <a:tab pos="1080135" algn="l"/>
              </a:tabLst>
            </a:pPr>
            <a:r>
              <a:rPr lang="en-IN" sz="2800" spc="-5" dirty="0">
                <a:solidFill>
                  <a:srgbClr val="404040"/>
                </a:solidFill>
                <a:latin typeface="Times New Roman" panose="02020603050405020304" pitchFamily="18" charset="0"/>
                <a:cs typeface="Times New Roman" panose="02020603050405020304" pitchFamily="18" charset="0"/>
              </a:rPr>
              <a:t>Big</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step</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10" dirty="0">
                <a:solidFill>
                  <a:srgbClr val="404040"/>
                </a:solidFill>
                <a:latin typeface="Times New Roman" panose="02020603050405020304" pitchFamily="18" charset="0"/>
                <a:cs typeface="Times New Roman" panose="02020603050405020304" pitchFamily="18" charset="0"/>
              </a:rPr>
              <a:t>towards</a:t>
            </a:r>
            <a:r>
              <a:rPr lang="en-IN" sz="2800" spc="15"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Digitalising</a:t>
            </a:r>
            <a:r>
              <a:rPr lang="en-IN" sz="2800" spc="4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Banking</a:t>
            </a:r>
            <a:r>
              <a:rPr lang="en-IN" sz="2800" spc="15"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Solutions</a:t>
            </a:r>
            <a:r>
              <a:rPr lang="en-IN" sz="2800" spc="6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and</a:t>
            </a:r>
            <a:r>
              <a:rPr lang="en-IN" sz="280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reducing</a:t>
            </a:r>
            <a:r>
              <a:rPr lang="en-IN" sz="2800" spc="4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hassles</a:t>
            </a:r>
            <a:endParaRPr lang="en-IN" sz="2800" dirty="0">
              <a:latin typeface="Times New Roman" panose="02020603050405020304" pitchFamily="18" charset="0"/>
              <a:cs typeface="Times New Roman" panose="02020603050405020304" pitchFamily="18" charset="0"/>
            </a:endParaRPr>
          </a:p>
          <a:p>
            <a:pPr marL="1079500" lvl="1" indent="-424815" algn="just">
              <a:lnSpc>
                <a:spcPct val="100000"/>
              </a:lnSpc>
              <a:buClr>
                <a:srgbClr val="90C225"/>
              </a:buClr>
              <a:buSzPct val="87500"/>
              <a:buFont typeface="+mj-lt"/>
              <a:buAutoNum type="arabicPeriod"/>
              <a:tabLst>
                <a:tab pos="1078865" algn="l"/>
                <a:tab pos="1080135" algn="l"/>
              </a:tabLst>
            </a:pPr>
            <a:r>
              <a:rPr lang="en-IN" sz="2800" spc="-5" dirty="0">
                <a:solidFill>
                  <a:srgbClr val="404040"/>
                </a:solidFill>
                <a:latin typeface="Times New Roman" panose="02020603050405020304" pitchFamily="18" charset="0"/>
                <a:cs typeface="Times New Roman" panose="02020603050405020304" pitchFamily="18" charset="0"/>
              </a:rPr>
              <a:t>Highly</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user</a:t>
            </a:r>
            <a:r>
              <a:rPr lang="en-IN" sz="2800" spc="15"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friendly</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designed</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10" dirty="0">
                <a:solidFill>
                  <a:srgbClr val="404040"/>
                </a:solidFill>
                <a:latin typeface="Times New Roman" panose="02020603050405020304" pitchFamily="18" charset="0"/>
                <a:cs typeface="Times New Roman" panose="02020603050405020304" pitchFamily="18" charset="0"/>
              </a:rPr>
              <a:t>for</a:t>
            </a:r>
            <a:r>
              <a:rPr lang="en-IN" sz="2800" spc="2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better</a:t>
            </a:r>
            <a:r>
              <a:rPr lang="en-IN" sz="280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Customer</a:t>
            </a:r>
            <a:r>
              <a:rPr lang="en-IN" sz="2800" spc="4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Experience</a:t>
            </a:r>
            <a:endParaRPr lang="en-IN" sz="2800" dirty="0">
              <a:latin typeface="Times New Roman" panose="02020603050405020304" pitchFamily="18" charset="0"/>
              <a:cs typeface="Times New Roman" panose="02020603050405020304" pitchFamily="18" charset="0"/>
            </a:endParaRPr>
          </a:p>
          <a:p>
            <a:pPr marL="1079500" lvl="1" indent="-424815" algn="just">
              <a:lnSpc>
                <a:spcPct val="100000"/>
              </a:lnSpc>
              <a:buClr>
                <a:srgbClr val="90C225"/>
              </a:buClr>
              <a:buSzPct val="87500"/>
              <a:buFont typeface="+mj-lt"/>
              <a:buAutoNum type="arabicPeriod"/>
              <a:tabLst>
                <a:tab pos="1078865" algn="l"/>
                <a:tab pos="1080135" algn="l"/>
              </a:tabLst>
            </a:pPr>
            <a:r>
              <a:rPr lang="en-IN" sz="2800" spc="-5" dirty="0">
                <a:solidFill>
                  <a:srgbClr val="404040"/>
                </a:solidFill>
                <a:latin typeface="Times New Roman" panose="02020603050405020304" pitchFamily="18" charset="0"/>
                <a:cs typeface="Times New Roman" panose="02020603050405020304" pitchFamily="18" charset="0"/>
              </a:rPr>
              <a:t>User</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10" dirty="0">
                <a:solidFill>
                  <a:srgbClr val="404040"/>
                </a:solidFill>
                <a:latin typeface="Times New Roman" panose="02020603050405020304" pitchFamily="18" charset="0"/>
                <a:cs typeface="Times New Roman" panose="02020603050405020304" pitchFamily="18" charset="0"/>
              </a:rPr>
              <a:t>can</a:t>
            </a:r>
            <a:r>
              <a:rPr lang="en-IN" sz="2800" spc="5" dirty="0">
                <a:solidFill>
                  <a:srgbClr val="404040"/>
                </a:solidFill>
                <a:latin typeface="Times New Roman" panose="02020603050405020304" pitchFamily="18" charset="0"/>
                <a:cs typeface="Times New Roman" panose="02020603050405020304" pitchFamily="18" charset="0"/>
              </a:rPr>
              <a:t> </a:t>
            </a:r>
            <a:r>
              <a:rPr lang="en-IN" sz="2800" spc="-10" dirty="0">
                <a:solidFill>
                  <a:srgbClr val="404040"/>
                </a:solidFill>
                <a:latin typeface="Times New Roman" panose="02020603050405020304" pitchFamily="18" charset="0"/>
                <a:cs typeface="Times New Roman" panose="02020603050405020304" pitchFamily="18" charset="0"/>
              </a:rPr>
              <a:t>adopt</a:t>
            </a:r>
            <a:r>
              <a:rPr lang="en-IN" sz="2800" spc="20" dirty="0">
                <a:solidFill>
                  <a:srgbClr val="404040"/>
                </a:solidFill>
                <a:latin typeface="Times New Roman" panose="02020603050405020304" pitchFamily="18" charset="0"/>
                <a:cs typeface="Times New Roman" panose="02020603050405020304" pitchFamily="18" charset="0"/>
              </a:rPr>
              <a:t> </a:t>
            </a:r>
            <a:r>
              <a:rPr lang="en-IN" sz="2800" spc="-10" dirty="0">
                <a:solidFill>
                  <a:srgbClr val="404040"/>
                </a:solidFill>
                <a:latin typeface="Times New Roman" panose="02020603050405020304" pitchFamily="18" charset="0"/>
                <a:cs typeface="Times New Roman" panose="02020603050405020304" pitchFamily="18" charset="0"/>
              </a:rPr>
              <a:t>without</a:t>
            </a:r>
            <a:r>
              <a:rPr lang="en-IN" sz="2800" spc="3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getting in</a:t>
            </a:r>
            <a:r>
              <a:rPr lang="en-IN" sz="2800" spc="15"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intricacies</a:t>
            </a:r>
            <a:r>
              <a:rPr lang="en-IN" sz="2800" spc="2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of</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5" dirty="0">
                <a:solidFill>
                  <a:srgbClr val="404040"/>
                </a:solidFill>
                <a:latin typeface="Times New Roman" panose="02020603050405020304" pitchFamily="18" charset="0"/>
                <a:cs typeface="Times New Roman" panose="02020603050405020304" pitchFamily="18" charset="0"/>
              </a:rPr>
              <a:t>the</a:t>
            </a:r>
            <a:r>
              <a:rPr lang="en-IN" sz="2800" spc="10" dirty="0">
                <a:solidFill>
                  <a:srgbClr val="404040"/>
                </a:solidFill>
                <a:latin typeface="Times New Roman" panose="02020603050405020304" pitchFamily="18" charset="0"/>
                <a:cs typeface="Times New Roman" panose="02020603050405020304" pitchFamily="18" charset="0"/>
              </a:rPr>
              <a:t> </a:t>
            </a:r>
            <a:r>
              <a:rPr lang="en-IN" sz="2800" spc="-10" dirty="0">
                <a:solidFill>
                  <a:srgbClr val="404040"/>
                </a:solidFill>
                <a:latin typeface="Times New Roman" panose="02020603050405020304" pitchFamily="18" charset="0"/>
                <a:cs typeface="Times New Roman" panose="02020603050405020304" pitchFamily="18" charset="0"/>
              </a:rPr>
              <a:t>model.</a:t>
            </a:r>
          </a:p>
          <a:p>
            <a:pPr marL="1079500" lvl="1" indent="-424815" algn="just">
              <a:lnSpc>
                <a:spcPct val="100000"/>
              </a:lnSpc>
              <a:buClr>
                <a:srgbClr val="90C225"/>
              </a:buClr>
              <a:buSzPct val="87500"/>
              <a:buFont typeface="+mj-lt"/>
              <a:buAutoNum type="arabicPeriod"/>
              <a:tabLst>
                <a:tab pos="1078865" algn="l"/>
                <a:tab pos="1080135" algn="l"/>
              </a:tabLst>
            </a:pPr>
            <a:r>
              <a:rPr lang="en-IN" sz="2800" spc="-10" dirty="0">
                <a:solidFill>
                  <a:srgbClr val="404040"/>
                </a:solidFill>
                <a:latin typeface="Times New Roman" panose="02020603050405020304" pitchFamily="18" charset="0"/>
                <a:cs typeface="Times New Roman" panose="02020603050405020304" pitchFamily="18" charset="0"/>
              </a:rPr>
              <a:t>Aadhar Card Verification at cybercafé or Aadhar Card Centre.</a:t>
            </a:r>
          </a:p>
          <a:p>
            <a:pPr marL="997585" lvl="1" indent="-342900">
              <a:lnSpc>
                <a:spcPct val="100000"/>
              </a:lnSpc>
              <a:buClr>
                <a:srgbClr val="90C225"/>
              </a:buClr>
              <a:buSzPct val="87500"/>
              <a:buFont typeface="+mj-lt"/>
              <a:buAutoNum type="arabicPeriod"/>
              <a:tabLst>
                <a:tab pos="1078865" algn="l"/>
                <a:tab pos="1080135" algn="l"/>
              </a:tabLst>
            </a:pPr>
            <a:endParaRPr sz="1600" spc="-10" dirty="0">
              <a:solidFill>
                <a:srgbClr val="404040"/>
              </a:solidFill>
              <a:latin typeface="Trebuchet MS"/>
              <a:cs typeface="Trebuchet MS"/>
            </a:endParaRPr>
          </a:p>
          <a:p>
            <a:pPr marL="800100" lvl="1" indent="-342900">
              <a:lnSpc>
                <a:spcPct val="100000"/>
              </a:lnSpc>
              <a:buClr>
                <a:srgbClr val="90C225"/>
              </a:buClr>
              <a:buFont typeface="+mj-lt"/>
              <a:buAutoNum type="arabicPeriod"/>
            </a:pPr>
            <a:endParaRPr sz="1800" dirty="0">
              <a:latin typeface="Trebuchet MS"/>
              <a:cs typeface="Trebuchet M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4966" y="692596"/>
            <a:ext cx="9609634" cy="566822"/>
          </a:xfrm>
          <a:prstGeom prst="rect">
            <a:avLst/>
          </a:prstGeom>
        </p:spPr>
        <p:txBody>
          <a:bodyPr vert="horz" wrap="square" lIns="0" tIns="12700" rIns="0" bIns="0" rtlCol="0">
            <a:spAutoFit/>
          </a:bodyPr>
          <a:lstStyle/>
          <a:p>
            <a:pPr marL="12700">
              <a:lnSpc>
                <a:spcPct val="100000"/>
              </a:lnSpc>
              <a:spcBef>
                <a:spcPts val="100"/>
              </a:spcBef>
            </a:pPr>
            <a:r>
              <a:rPr lang="en-IN" dirty="0"/>
              <a:t>         </a:t>
            </a:r>
            <a:r>
              <a:rPr dirty="0"/>
              <a:t>R</a:t>
            </a:r>
            <a:r>
              <a:rPr spc="-15" dirty="0"/>
              <a:t>e</a:t>
            </a:r>
            <a:r>
              <a:rPr dirty="0"/>
              <a:t>fer</a:t>
            </a:r>
            <a:r>
              <a:rPr spc="-20" dirty="0"/>
              <a:t>e</a:t>
            </a:r>
            <a:r>
              <a:rPr spc="-5" dirty="0"/>
              <a:t>nce</a:t>
            </a:r>
            <a:r>
              <a:rPr spc="-10" dirty="0"/>
              <a:t>s</a:t>
            </a:r>
            <a:r>
              <a:rPr dirty="0"/>
              <a:t>:</a:t>
            </a:r>
          </a:p>
        </p:txBody>
      </p:sp>
      <p:sp>
        <p:nvSpPr>
          <p:cNvPr id="3" name="object 3"/>
          <p:cNvSpPr/>
          <p:nvPr/>
        </p:nvSpPr>
        <p:spPr>
          <a:xfrm>
            <a:off x="1212697" y="2006980"/>
            <a:ext cx="8368665" cy="353695"/>
          </a:xfrm>
          <a:custGeom>
            <a:avLst/>
            <a:gdLst/>
            <a:ahLst/>
            <a:cxnLst/>
            <a:rect l="l" t="t" r="r" b="b"/>
            <a:pathLst>
              <a:path w="8368665" h="353694">
                <a:moveTo>
                  <a:pt x="8368283" y="0"/>
                </a:moveTo>
                <a:lnTo>
                  <a:pt x="0" y="0"/>
                </a:lnTo>
                <a:lnTo>
                  <a:pt x="0" y="353567"/>
                </a:lnTo>
                <a:lnTo>
                  <a:pt x="8368283" y="353567"/>
                </a:lnTo>
                <a:lnTo>
                  <a:pt x="8368283" y="0"/>
                </a:lnTo>
                <a:close/>
              </a:path>
            </a:pathLst>
          </a:custGeom>
          <a:solidFill>
            <a:srgbClr val="FFFFFF"/>
          </a:solidFill>
        </p:spPr>
        <p:txBody>
          <a:bodyPr wrap="square" lIns="0" tIns="0" rIns="0" bIns="0" rtlCol="0"/>
          <a:lstStyle/>
          <a:p>
            <a:endParaRPr/>
          </a:p>
        </p:txBody>
      </p:sp>
      <p:sp>
        <p:nvSpPr>
          <p:cNvPr id="4" name="object 4"/>
          <p:cNvSpPr/>
          <p:nvPr/>
        </p:nvSpPr>
        <p:spPr>
          <a:xfrm>
            <a:off x="1066800" y="1447800"/>
            <a:ext cx="9912503" cy="4343400"/>
          </a:xfrm>
          <a:custGeom>
            <a:avLst/>
            <a:gdLst/>
            <a:ahLst/>
            <a:cxnLst/>
            <a:rect l="l" t="t" r="r" b="b"/>
            <a:pathLst>
              <a:path w="10033000" h="353694">
                <a:moveTo>
                  <a:pt x="10032492" y="0"/>
                </a:moveTo>
                <a:lnTo>
                  <a:pt x="0" y="0"/>
                </a:lnTo>
                <a:lnTo>
                  <a:pt x="0" y="353567"/>
                </a:lnTo>
                <a:lnTo>
                  <a:pt x="10032492" y="353567"/>
                </a:lnTo>
                <a:lnTo>
                  <a:pt x="10032492" y="0"/>
                </a:lnTo>
                <a:close/>
              </a:path>
            </a:pathLst>
          </a:custGeom>
          <a:solidFill>
            <a:srgbClr val="FFFFFF"/>
          </a:solidFill>
        </p:spPr>
        <p:txBody>
          <a:bodyPr wrap="square" lIns="0" tIns="0" rIns="0" bIns="0" rtlCol="0"/>
          <a:lstStyle/>
          <a:p>
            <a:pPr algn="just"/>
            <a:r>
              <a:rPr lang="en-IN" sz="2000"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1] Jagtap AB, </a:t>
            </a:r>
            <a:r>
              <a:rPr lang="en-IN" dirty="0" err="1">
                <a:latin typeface="Times New Roman" panose="02020603050405020304" pitchFamily="18" charset="0"/>
                <a:cs typeface="Times New Roman" panose="02020603050405020304" pitchFamily="18" charset="0"/>
              </a:rPr>
              <a:t>Hegadi</a:t>
            </a:r>
            <a:r>
              <a:rPr lang="en-IN" dirty="0">
                <a:latin typeface="Times New Roman" panose="02020603050405020304" pitchFamily="18" charset="0"/>
                <a:cs typeface="Times New Roman" panose="02020603050405020304" pitchFamily="18" charset="0"/>
              </a:rPr>
              <a:t> RS, Offline handwritten signature recognition based on upper and lower envelope using eigen values, WCCCT, IEEE, pp 223–226, 2017. </a:t>
            </a:r>
          </a:p>
          <a:p>
            <a:pPr algn="just"/>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Hafemann</a:t>
            </a:r>
            <a:r>
              <a:rPr lang="en-IN" dirty="0">
                <a:latin typeface="Times New Roman" panose="02020603050405020304" pitchFamily="18" charset="0"/>
                <a:cs typeface="Times New Roman" panose="02020603050405020304" pitchFamily="18" charset="0"/>
              </a:rPr>
              <a:t>, Luiz G., Robert Sabourin, and Luiz S. Oliveira, "Learning features for offline handwritten signature verification using deep convolutional neural networks.", Pattern Recognition 70 : 163-176, 2017. </a:t>
            </a:r>
          </a:p>
          <a:p>
            <a:pPr algn="just"/>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Soleimani</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Araabi</a:t>
            </a:r>
            <a:r>
              <a:rPr lang="en-IN" dirty="0">
                <a:latin typeface="Times New Roman" panose="02020603050405020304" pitchFamily="18" charset="0"/>
                <a:cs typeface="Times New Roman" panose="02020603050405020304" pitchFamily="18" charset="0"/>
              </a:rPr>
              <a:t>, B.N. and </a:t>
            </a:r>
            <a:r>
              <a:rPr lang="en-IN" dirty="0" err="1">
                <a:latin typeface="Times New Roman" panose="02020603050405020304" pitchFamily="18" charset="0"/>
                <a:cs typeface="Times New Roman" panose="02020603050405020304" pitchFamily="18" charset="0"/>
              </a:rPr>
              <a:t>Fouladi</a:t>
            </a:r>
            <a:r>
              <a:rPr lang="en-IN" dirty="0">
                <a:latin typeface="Times New Roman" panose="02020603050405020304" pitchFamily="18" charset="0"/>
                <a:cs typeface="Times New Roman" panose="02020603050405020304" pitchFamily="18" charset="0"/>
              </a:rPr>
              <a:t>, K., Deep multitask metric learning for offline signature verification. Pattern Recognition Letters, 80, pp.84-90, 2016. </a:t>
            </a:r>
          </a:p>
          <a:p>
            <a:pPr algn="just"/>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Eman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Alajrami</a:t>
            </a:r>
            <a:r>
              <a:rPr lang="en-IN" dirty="0">
                <a:latin typeface="Times New Roman" panose="02020603050405020304" pitchFamily="18" charset="0"/>
                <a:cs typeface="Times New Roman" panose="02020603050405020304" pitchFamily="18" charset="0"/>
              </a:rPr>
              <a:t> , Belal A. M. </a:t>
            </a:r>
            <a:r>
              <a:rPr lang="en-IN" dirty="0" err="1">
                <a:latin typeface="Times New Roman" panose="02020603050405020304" pitchFamily="18" charset="0"/>
                <a:cs typeface="Times New Roman" panose="02020603050405020304" pitchFamily="18" charset="0"/>
              </a:rPr>
              <a:t>Ashqar</a:t>
            </a:r>
            <a:r>
              <a:rPr lang="en-IN" dirty="0">
                <a:latin typeface="Times New Roman" panose="02020603050405020304" pitchFamily="18" charset="0"/>
                <a:cs typeface="Times New Roman" panose="02020603050405020304" pitchFamily="18" charset="0"/>
              </a:rPr>
              <a:t>, Bassem S. Abu-Nasser, Ahmed </a:t>
            </a:r>
            <a:r>
              <a:rPr lang="en-IN" dirty="0" err="1">
                <a:latin typeface="Times New Roman" panose="02020603050405020304" pitchFamily="18" charset="0"/>
                <a:cs typeface="Times New Roman" panose="02020603050405020304" pitchFamily="18" charset="0"/>
              </a:rPr>
              <a:t>J.Khalil</a:t>
            </a:r>
            <a:r>
              <a:rPr lang="en-IN" dirty="0">
                <a:latin typeface="Times New Roman" panose="02020603050405020304" pitchFamily="18" charset="0"/>
                <a:cs typeface="Times New Roman" panose="02020603050405020304" pitchFamily="18" charset="0"/>
              </a:rPr>
              <a:t>, Musleh M. Musleh, Alaa M. </a:t>
            </a:r>
            <a:r>
              <a:rPr lang="en-IN" dirty="0" err="1">
                <a:latin typeface="Times New Roman" panose="02020603050405020304" pitchFamily="18" charset="0"/>
                <a:cs typeface="Times New Roman" panose="02020603050405020304" pitchFamily="18" charset="0"/>
              </a:rPr>
              <a:t>Barhoom</a:t>
            </a:r>
            <a:r>
              <a:rPr lang="en-IN" dirty="0">
                <a:latin typeface="Times New Roman" panose="02020603050405020304" pitchFamily="18" charset="0"/>
                <a:cs typeface="Times New Roman" panose="02020603050405020304" pitchFamily="18" charset="0"/>
              </a:rPr>
              <a:t> &amp; </a:t>
            </a:r>
            <a:r>
              <a:rPr lang="en-IN" dirty="0" err="1">
                <a:latin typeface="Times New Roman" panose="02020603050405020304" pitchFamily="18" charset="0"/>
                <a:cs typeface="Times New Roman" panose="02020603050405020304" pitchFamily="18" charset="0"/>
              </a:rPr>
              <a:t>Samy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S.Abu</a:t>
            </a:r>
            <a:r>
              <a:rPr lang="en-IN" dirty="0">
                <a:latin typeface="Times New Roman" panose="02020603050405020304" pitchFamily="18" charset="0"/>
                <a:cs typeface="Times New Roman" panose="02020603050405020304" pitchFamily="18" charset="0"/>
              </a:rPr>
              <a:t>-Naser, International Journal of Academic Multidisciplinary Research (IJAMR) ,3 (12):39-44, 2020. </a:t>
            </a:r>
          </a:p>
          <a:p>
            <a:pPr algn="just"/>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Tolosana</a:t>
            </a:r>
            <a:r>
              <a:rPr lang="en-IN" dirty="0">
                <a:latin typeface="Times New Roman" panose="02020603050405020304" pitchFamily="18" charset="0"/>
                <a:cs typeface="Times New Roman" panose="02020603050405020304" pitchFamily="18" charset="0"/>
              </a:rPr>
              <a:t>, R., Vera-Rodriguez, R., </a:t>
            </a:r>
            <a:r>
              <a:rPr lang="en-IN" dirty="0" err="1">
                <a:latin typeface="Times New Roman" panose="02020603050405020304" pitchFamily="18" charset="0"/>
                <a:cs typeface="Times New Roman" panose="02020603050405020304" pitchFamily="18" charset="0"/>
              </a:rPr>
              <a:t>Fierrez</a:t>
            </a:r>
            <a:r>
              <a:rPr lang="en-IN" dirty="0">
                <a:latin typeface="Times New Roman" panose="02020603050405020304" pitchFamily="18" charset="0"/>
                <a:cs typeface="Times New Roman" panose="02020603050405020304" pitchFamily="18" charset="0"/>
              </a:rPr>
              <a:t> J., &amp; Ortega-</a:t>
            </a:r>
            <a:r>
              <a:rPr lang="en-IN" dirty="0" err="1">
                <a:latin typeface="Times New Roman" panose="02020603050405020304" pitchFamily="18" charset="0"/>
                <a:cs typeface="Times New Roman" panose="02020603050405020304" pitchFamily="18" charset="0"/>
              </a:rPr>
              <a:t>Gracia</a:t>
            </a:r>
            <a:r>
              <a:rPr lang="en-IN" dirty="0">
                <a:latin typeface="Times New Roman" panose="02020603050405020304" pitchFamily="18" charset="0"/>
                <a:cs typeface="Times New Roman" panose="02020603050405020304" pitchFamily="18" charset="0"/>
              </a:rPr>
              <a:t>, J, </a:t>
            </a:r>
            <a:r>
              <a:rPr lang="en-IN" dirty="0" err="1">
                <a:latin typeface="Times New Roman" panose="02020603050405020304" pitchFamily="18" charset="0"/>
                <a:cs typeface="Times New Roman" panose="02020603050405020304" pitchFamily="18" charset="0"/>
              </a:rPr>
              <a:t>DeepSign</a:t>
            </a:r>
            <a:r>
              <a:rPr lang="en-IN" dirty="0">
                <a:latin typeface="Times New Roman" panose="02020603050405020304" pitchFamily="18" charset="0"/>
                <a:cs typeface="Times New Roman" panose="02020603050405020304" pitchFamily="18" charset="0"/>
              </a:rPr>
              <a:t>: Deep On-Line Signature Verification, IEEE Transactions on Biometrics,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and Identity Science, 3(2), 229-239, 2021.</a:t>
            </a:r>
          </a:p>
          <a:p>
            <a:pPr algn="just"/>
            <a:r>
              <a:rPr lang="en-IN" dirty="0">
                <a:latin typeface="Times New Roman" panose="02020603050405020304" pitchFamily="18" charset="0"/>
                <a:cs typeface="Times New Roman" panose="02020603050405020304" pitchFamily="18" charset="0"/>
              </a:rPr>
              <a:t>[6] Huang, Gao, et al.” Densely Connected Convolutional Networks. “computer vision and pattern recognition (2017): 2261-2269.</a:t>
            </a:r>
          </a:p>
          <a:p>
            <a:pPr algn="just"/>
            <a:r>
              <a:rPr lang="en-IN" dirty="0">
                <a:latin typeface="Times New Roman" panose="02020603050405020304" pitchFamily="18" charset="0"/>
                <a:cs typeface="Times New Roman" panose="02020603050405020304" pitchFamily="18" charset="0"/>
              </a:rPr>
              <a:t>[7] </a:t>
            </a:r>
            <a:r>
              <a:rPr lang="en-IN" dirty="0" err="1">
                <a:latin typeface="Times New Roman" panose="02020603050405020304" pitchFamily="18" charset="0"/>
                <a:cs typeface="Times New Roman" panose="02020603050405020304" pitchFamily="18" charset="0"/>
              </a:rPr>
              <a:t>Bouamra</a:t>
            </a:r>
            <a:r>
              <a:rPr lang="en-IN" dirty="0">
                <a:latin typeface="Times New Roman" panose="02020603050405020304" pitchFamily="18" charset="0"/>
                <a:cs typeface="Times New Roman" panose="02020603050405020304" pitchFamily="18" charset="0"/>
              </a:rPr>
              <a:t>, W.; </a:t>
            </a:r>
            <a:r>
              <a:rPr lang="en-IN" dirty="0" err="1">
                <a:latin typeface="Times New Roman" panose="02020603050405020304" pitchFamily="18" charset="0"/>
                <a:cs typeface="Times New Roman" panose="02020603050405020304" pitchFamily="18" charset="0"/>
              </a:rPr>
              <a:t>Djeddi</a:t>
            </a:r>
            <a:r>
              <a:rPr lang="en-IN" dirty="0">
                <a:latin typeface="Times New Roman" panose="02020603050405020304" pitchFamily="18" charset="0"/>
                <a:cs typeface="Times New Roman" panose="02020603050405020304" pitchFamily="18" charset="0"/>
              </a:rPr>
              <a:t>, C.; </a:t>
            </a:r>
            <a:r>
              <a:rPr lang="en-IN" dirty="0" err="1">
                <a:latin typeface="Times New Roman" panose="02020603050405020304" pitchFamily="18" charset="0"/>
                <a:cs typeface="Times New Roman" panose="02020603050405020304" pitchFamily="18" charset="0"/>
              </a:rPr>
              <a:t>Nini</a:t>
            </a:r>
            <a:r>
              <a:rPr lang="en-IN" dirty="0">
                <a:latin typeface="Times New Roman" panose="02020603050405020304" pitchFamily="18" charset="0"/>
                <a:cs typeface="Times New Roman" panose="02020603050405020304" pitchFamily="18" charset="0"/>
              </a:rPr>
              <a:t>, B.; Diaz, M.; Siddiqi, I. Towards the  design of an offline signature verifier based on a small number of genuine  samples for training.182–195,2018.</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build and design a deep learning framework to process the signature</a:t>
            </a:r>
          </a:p>
          <a:p>
            <a:pPr marL="0" indent="0">
              <a:buNone/>
            </a:pPr>
            <a:r>
              <a:rPr lang="en-US" dirty="0">
                <a:latin typeface="Times New Roman" panose="02020603050405020304" pitchFamily="18" charset="0"/>
                <a:cs typeface="Times New Roman" panose="02020603050405020304" pitchFamily="18" charset="0"/>
              </a:rPr>
              <a:t>      images and thus diagnose them as a forge or genuine.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AutoShape 2" descr="SiliconIndia Magazine: Signature Verification Smarter with A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SiliconIndia Magazine: Signature Verification Smarter with A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SiliconIndia Magazine: Signature Verification Smarter with A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a:blip r:embed="rId2"/>
          <a:stretch>
            <a:fillRect/>
          </a:stretch>
        </p:blipFill>
        <p:spPr>
          <a:xfrm>
            <a:off x="7848600" y="3436023"/>
            <a:ext cx="3295650" cy="2164194"/>
          </a:xfrm>
          <a:prstGeom prst="rect">
            <a:avLst/>
          </a:prstGeom>
        </p:spPr>
      </p:pic>
    </p:spTree>
    <p:extLst>
      <p:ext uri="{BB962C8B-B14F-4D97-AF65-F5344CB8AC3E}">
        <p14:creationId xmlns:p14="http://schemas.microsoft.com/office/powerpoint/2010/main" val="3313445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a:endParaRPr/>
          </a:p>
        </p:txBody>
      </p:sp>
      <p:sp>
        <p:nvSpPr>
          <p:cNvPr id="3" name="object 3"/>
          <p:cNvSpPr txBox="1">
            <a:spLocks noGrp="1"/>
          </p:cNvSpPr>
          <p:nvPr>
            <p:ph type="title"/>
          </p:nvPr>
        </p:nvSpPr>
        <p:spPr>
          <a:xfrm>
            <a:off x="3558921" y="2472479"/>
            <a:ext cx="6270879" cy="2475678"/>
          </a:xfrm>
          <a:prstGeom prst="rect">
            <a:avLst/>
          </a:prstGeom>
        </p:spPr>
        <p:txBody>
          <a:bodyPr vert="horz" wrap="square" lIns="0" tIns="13335" rIns="0" bIns="0" rtlCol="0">
            <a:spAutoFit/>
          </a:bodyPr>
          <a:lstStyle/>
          <a:p>
            <a:pPr marL="631190" marR="5080" indent="-619125">
              <a:lnSpc>
                <a:spcPct val="100000"/>
              </a:lnSpc>
              <a:spcBef>
                <a:spcPts val="105"/>
              </a:spcBef>
            </a:pPr>
            <a:r>
              <a:rPr sz="8000" dirty="0">
                <a:solidFill>
                  <a:srgbClr val="00B050"/>
                </a:solidFill>
              </a:rPr>
              <a:t>THA</a:t>
            </a:r>
            <a:r>
              <a:rPr lang="en-IN" sz="8000" dirty="0">
                <a:solidFill>
                  <a:srgbClr val="00B050"/>
                </a:solidFill>
              </a:rPr>
              <a:t>N</a:t>
            </a:r>
            <a:r>
              <a:rPr sz="8000" dirty="0">
                <a:solidFill>
                  <a:srgbClr val="00B050"/>
                </a:solidFill>
              </a:rPr>
              <a:t>K  </a:t>
            </a:r>
            <a:r>
              <a:rPr sz="8000" spc="-5" dirty="0">
                <a:solidFill>
                  <a:srgbClr val="00B050"/>
                </a:solidFill>
              </a:rPr>
              <a:t>YOU</a:t>
            </a:r>
            <a:endParaRPr sz="8000"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68146" y="216032"/>
            <a:ext cx="9623654" cy="1367041"/>
          </a:xfrm>
          <a:prstGeom prst="rect">
            <a:avLst/>
          </a:prstGeom>
        </p:spPr>
        <p:txBody>
          <a:bodyPr vert="horz" wrap="square" lIns="0" tIns="12700" rIns="0" bIns="0" rtlCol="0">
            <a:spAutoFit/>
          </a:bodyPr>
          <a:lstStyle/>
          <a:p>
            <a:pPr marL="12700">
              <a:lnSpc>
                <a:spcPct val="100000"/>
              </a:lnSpc>
              <a:spcBef>
                <a:spcPts val="100"/>
              </a:spcBef>
            </a:pPr>
            <a:br>
              <a:rPr lang="en-IN" b="0" spc="-5" dirty="0">
                <a:latin typeface="Trebuchet MS"/>
                <a:cs typeface="Trebuchet MS"/>
              </a:rPr>
            </a:br>
            <a:r>
              <a:rPr b="0" spc="-5" dirty="0">
                <a:latin typeface="Trebuchet MS"/>
                <a:cs typeface="Trebuchet MS"/>
              </a:rPr>
              <a:t>WHY</a:t>
            </a:r>
            <a:r>
              <a:rPr b="0" spc="-90" dirty="0">
                <a:latin typeface="Trebuchet MS"/>
                <a:cs typeface="Trebuchet MS"/>
              </a:rPr>
              <a:t> </a:t>
            </a:r>
            <a:r>
              <a:rPr b="0" spc="-30" dirty="0">
                <a:latin typeface="Trebuchet MS"/>
                <a:cs typeface="Trebuchet MS"/>
              </a:rPr>
              <a:t>SMART</a:t>
            </a:r>
            <a:r>
              <a:rPr b="0" spc="-80" dirty="0">
                <a:latin typeface="Trebuchet MS"/>
                <a:cs typeface="Trebuchet MS"/>
              </a:rPr>
              <a:t> </a:t>
            </a:r>
            <a:r>
              <a:rPr b="0" spc="-45" dirty="0">
                <a:latin typeface="Trebuchet MS"/>
                <a:cs typeface="Trebuchet MS"/>
              </a:rPr>
              <a:t>SIGNATURE</a:t>
            </a:r>
            <a:r>
              <a:rPr b="0" spc="20" dirty="0">
                <a:latin typeface="Trebuchet MS"/>
                <a:cs typeface="Trebuchet MS"/>
              </a:rPr>
              <a:t> </a:t>
            </a:r>
            <a:r>
              <a:rPr b="0" spc="-35" dirty="0">
                <a:latin typeface="Trebuchet MS"/>
                <a:cs typeface="Trebuchet MS"/>
              </a:rPr>
              <a:t>VERIFICATION</a:t>
            </a:r>
            <a:r>
              <a:rPr b="0" dirty="0">
                <a:latin typeface="Trebuchet MS"/>
                <a:cs typeface="Trebuchet MS"/>
              </a:rPr>
              <a:t>?</a:t>
            </a:r>
          </a:p>
        </p:txBody>
      </p:sp>
      <p:sp>
        <p:nvSpPr>
          <p:cNvPr id="3" name="object 3"/>
          <p:cNvSpPr txBox="1"/>
          <p:nvPr/>
        </p:nvSpPr>
        <p:spPr>
          <a:xfrm>
            <a:off x="762000" y="2057400"/>
            <a:ext cx="7807959" cy="3397084"/>
          </a:xfrm>
          <a:prstGeom prst="rect">
            <a:avLst/>
          </a:prstGeom>
        </p:spPr>
        <p:txBody>
          <a:bodyPr vert="horz" wrap="square" lIns="0" tIns="138430" rIns="0" bIns="0" rtlCol="0">
            <a:spAutoFit/>
          </a:bodyPr>
          <a:lstStyle/>
          <a:p>
            <a:pPr marL="12700" algn="just">
              <a:lnSpc>
                <a:spcPct val="100000"/>
              </a:lnSpc>
              <a:spcBef>
                <a:spcPts val="1090"/>
              </a:spcBef>
              <a:tabLst>
                <a:tab pos="354965" algn="l"/>
              </a:tabLst>
            </a:pPr>
            <a:endParaRPr lang="en-US" sz="1450" spc="-160" dirty="0">
              <a:solidFill>
                <a:srgbClr val="90C225"/>
              </a:solidFill>
              <a:latin typeface="Segoe UI Symbol"/>
              <a:cs typeface="Segoe UI Symbol"/>
            </a:endParaRPr>
          </a:p>
          <a:p>
            <a:pPr marL="12700" algn="just">
              <a:lnSpc>
                <a:spcPct val="100000"/>
              </a:lnSpc>
              <a:spcBef>
                <a:spcPts val="1090"/>
              </a:spcBef>
              <a:tabLst>
                <a:tab pos="354965" algn="l"/>
              </a:tabLst>
            </a:pPr>
            <a:r>
              <a:rPr lang="en-IN" sz="1800" spc="-160" dirty="0">
                <a:solidFill>
                  <a:srgbClr val="90C225"/>
                </a:solidFill>
                <a:latin typeface="Times New Roman" panose="02020603050405020304" pitchFamily="18" charset="0"/>
                <a:cs typeface="Times New Roman" panose="02020603050405020304" pitchFamily="18" charset="0"/>
              </a:rPr>
              <a:t>▶     </a:t>
            </a:r>
            <a:r>
              <a:rPr sz="1800" spc="-10" dirty="0">
                <a:solidFill>
                  <a:srgbClr val="404040"/>
                </a:solidFill>
                <a:latin typeface="Times New Roman" panose="02020603050405020304" pitchFamily="18" charset="0"/>
                <a:cs typeface="Times New Roman" panose="02020603050405020304" pitchFamily="18" charset="0"/>
              </a:rPr>
              <a:t>Automation</a:t>
            </a:r>
            <a:r>
              <a:rPr sz="1800" spc="1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and</a:t>
            </a:r>
            <a:r>
              <a:rPr sz="1800" dirty="0">
                <a:solidFill>
                  <a:srgbClr val="404040"/>
                </a:solidFill>
                <a:latin typeface="Times New Roman" panose="02020603050405020304" pitchFamily="18" charset="0"/>
                <a:cs typeface="Times New Roman" panose="02020603050405020304" pitchFamily="18" charset="0"/>
              </a:rPr>
              <a:t> </a:t>
            </a:r>
            <a:r>
              <a:rPr sz="1800" spc="-15" dirty="0">
                <a:solidFill>
                  <a:srgbClr val="404040"/>
                </a:solidFill>
                <a:latin typeface="Times New Roman" panose="02020603050405020304" pitchFamily="18" charset="0"/>
                <a:cs typeface="Times New Roman" panose="02020603050405020304" pitchFamily="18" charset="0"/>
              </a:rPr>
              <a:t>Reduction</a:t>
            </a:r>
            <a:r>
              <a:rPr sz="1800" spc="-5" dirty="0">
                <a:solidFill>
                  <a:srgbClr val="404040"/>
                </a:solidFill>
                <a:latin typeface="Times New Roman" panose="02020603050405020304" pitchFamily="18" charset="0"/>
                <a:cs typeface="Times New Roman" panose="02020603050405020304" pitchFamily="18" charset="0"/>
              </a:rPr>
              <a:t> </a:t>
            </a:r>
            <a:r>
              <a:rPr sz="1800" spc="-10" dirty="0">
                <a:solidFill>
                  <a:srgbClr val="404040"/>
                </a:solidFill>
                <a:latin typeface="Times New Roman" panose="02020603050405020304" pitchFamily="18" charset="0"/>
                <a:cs typeface="Times New Roman" panose="02020603050405020304" pitchFamily="18" charset="0"/>
              </a:rPr>
              <a:t>of</a:t>
            </a:r>
            <a:r>
              <a:rPr sz="1800" spc="-1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Human</a:t>
            </a:r>
            <a:r>
              <a:rPr sz="1800" spc="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Effort</a:t>
            </a:r>
            <a:endParaRPr sz="1800" dirty="0">
              <a:latin typeface="Times New Roman" panose="02020603050405020304" pitchFamily="18" charset="0"/>
              <a:cs typeface="Times New Roman" panose="02020603050405020304" pitchFamily="18" charset="0"/>
            </a:endParaRPr>
          </a:p>
          <a:p>
            <a:pPr marL="12700" algn="just">
              <a:lnSpc>
                <a:spcPct val="100000"/>
              </a:lnSpc>
              <a:spcBef>
                <a:spcPts val="994"/>
              </a:spcBef>
              <a:tabLst>
                <a:tab pos="354965" algn="l"/>
              </a:tabLst>
            </a:pPr>
            <a:r>
              <a:rPr sz="1450" spc="-160" dirty="0">
                <a:solidFill>
                  <a:srgbClr val="90C225"/>
                </a:solidFill>
                <a:latin typeface="Times New Roman" panose="02020603050405020304" pitchFamily="18" charset="0"/>
                <a:cs typeface="Times New Roman" panose="02020603050405020304" pitchFamily="18" charset="0"/>
              </a:rPr>
              <a:t>▶	</a:t>
            </a:r>
            <a:r>
              <a:rPr sz="1800" spc="-10" dirty="0">
                <a:solidFill>
                  <a:srgbClr val="404040"/>
                </a:solidFill>
                <a:latin typeface="Times New Roman" panose="02020603050405020304" pitchFamily="18" charset="0"/>
                <a:cs typeface="Times New Roman" panose="02020603050405020304" pitchFamily="18" charset="0"/>
              </a:rPr>
              <a:t>Artificial</a:t>
            </a:r>
            <a:r>
              <a:rPr sz="1800" spc="-5" dirty="0">
                <a:solidFill>
                  <a:srgbClr val="404040"/>
                </a:solidFill>
                <a:latin typeface="Times New Roman" panose="02020603050405020304" pitchFamily="18" charset="0"/>
                <a:cs typeface="Times New Roman" panose="02020603050405020304" pitchFamily="18" charset="0"/>
              </a:rPr>
              <a:t> Intelligence</a:t>
            </a:r>
            <a:r>
              <a:rPr sz="1800" spc="5" dirty="0">
                <a:solidFill>
                  <a:srgbClr val="404040"/>
                </a:solidFill>
                <a:latin typeface="Times New Roman" panose="02020603050405020304" pitchFamily="18" charset="0"/>
                <a:cs typeface="Times New Roman" panose="02020603050405020304" pitchFamily="18" charset="0"/>
              </a:rPr>
              <a:t> </a:t>
            </a:r>
            <a:r>
              <a:rPr sz="1800" dirty="0">
                <a:solidFill>
                  <a:srgbClr val="404040"/>
                </a:solidFill>
                <a:latin typeface="Times New Roman" panose="02020603050405020304" pitchFamily="18" charset="0"/>
                <a:cs typeface="Times New Roman" panose="02020603050405020304" pitchFamily="18" charset="0"/>
              </a:rPr>
              <a:t>:</a:t>
            </a:r>
            <a:r>
              <a:rPr sz="1800" spc="-5" dirty="0">
                <a:solidFill>
                  <a:srgbClr val="404040"/>
                </a:solidFill>
                <a:latin typeface="Times New Roman" panose="02020603050405020304" pitchFamily="18" charset="0"/>
                <a:cs typeface="Times New Roman" panose="02020603050405020304" pitchFamily="18" charset="0"/>
              </a:rPr>
              <a:t> efficient</a:t>
            </a:r>
            <a:r>
              <a:rPr sz="180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hidden</a:t>
            </a:r>
            <a:r>
              <a:rPr sz="1800" spc="-20" dirty="0">
                <a:solidFill>
                  <a:srgbClr val="404040"/>
                </a:solidFill>
                <a:latin typeface="Times New Roman" panose="02020603050405020304" pitchFamily="18" charset="0"/>
                <a:cs typeface="Times New Roman" panose="02020603050405020304" pitchFamily="18" charset="0"/>
              </a:rPr>
              <a:t> </a:t>
            </a:r>
            <a:r>
              <a:rPr sz="1800" dirty="0">
                <a:solidFill>
                  <a:srgbClr val="404040"/>
                </a:solidFill>
                <a:latin typeface="Times New Roman" panose="02020603050405020304" pitchFamily="18" charset="0"/>
                <a:cs typeface="Times New Roman" panose="02020603050405020304" pitchFamily="18" charset="0"/>
              </a:rPr>
              <a:t>signature</a:t>
            </a:r>
            <a:r>
              <a:rPr sz="1800" spc="-5" dirty="0">
                <a:solidFill>
                  <a:srgbClr val="404040"/>
                </a:solidFill>
                <a:latin typeface="Times New Roman" panose="02020603050405020304" pitchFamily="18" charset="0"/>
                <a:cs typeface="Times New Roman" panose="02020603050405020304" pitchFamily="18" charset="0"/>
              </a:rPr>
              <a:t> feature</a:t>
            </a:r>
            <a:r>
              <a:rPr sz="1800" spc="2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extraction</a:t>
            </a:r>
            <a:r>
              <a:rPr sz="1800" spc="1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and</a:t>
            </a:r>
            <a:endParaRPr sz="1800" dirty="0">
              <a:latin typeface="Times New Roman" panose="02020603050405020304" pitchFamily="18" charset="0"/>
              <a:cs typeface="Times New Roman" panose="02020603050405020304" pitchFamily="18" charset="0"/>
            </a:endParaRPr>
          </a:p>
          <a:p>
            <a:pPr marL="355600" algn="just">
              <a:lnSpc>
                <a:spcPct val="100000"/>
              </a:lnSpc>
              <a:spcBef>
                <a:spcPts val="5"/>
              </a:spcBef>
            </a:pPr>
            <a:r>
              <a:rPr sz="1800" spc="-5" dirty="0">
                <a:solidFill>
                  <a:srgbClr val="404040"/>
                </a:solidFill>
                <a:latin typeface="Times New Roman" panose="02020603050405020304" pitchFamily="18" charset="0"/>
                <a:cs typeface="Times New Roman" panose="02020603050405020304" pitchFamily="18" charset="0"/>
              </a:rPr>
              <a:t>lesser</a:t>
            </a:r>
            <a:r>
              <a:rPr sz="1800" spc="-2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chances of forgery</a:t>
            </a:r>
            <a:r>
              <a:rPr sz="180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(Safe</a:t>
            </a:r>
            <a:r>
              <a:rPr sz="1800" spc="-1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and Secure</a:t>
            </a:r>
            <a:r>
              <a:rPr sz="1800" dirty="0">
                <a:solidFill>
                  <a:srgbClr val="404040"/>
                </a:solidFill>
                <a:latin typeface="Times New Roman" panose="02020603050405020304" pitchFamily="18" charset="0"/>
                <a:cs typeface="Times New Roman" panose="02020603050405020304" pitchFamily="18" charset="0"/>
              </a:rPr>
              <a:t> Systems)</a:t>
            </a:r>
            <a:endParaRPr sz="1800" dirty="0">
              <a:latin typeface="Times New Roman" panose="02020603050405020304" pitchFamily="18" charset="0"/>
              <a:cs typeface="Times New Roman" panose="02020603050405020304" pitchFamily="18" charset="0"/>
            </a:endParaRPr>
          </a:p>
          <a:p>
            <a:pPr marL="12700" algn="just">
              <a:lnSpc>
                <a:spcPct val="100000"/>
              </a:lnSpc>
              <a:spcBef>
                <a:spcPts val="994"/>
              </a:spcBef>
              <a:tabLst>
                <a:tab pos="354965" algn="l"/>
              </a:tabLst>
            </a:pPr>
            <a:r>
              <a:rPr sz="1450" spc="-160" dirty="0">
                <a:solidFill>
                  <a:srgbClr val="90C225"/>
                </a:solidFill>
                <a:latin typeface="Times New Roman" panose="02020603050405020304" pitchFamily="18" charset="0"/>
                <a:cs typeface="Times New Roman" panose="02020603050405020304" pitchFamily="18" charset="0"/>
              </a:rPr>
              <a:t>▶	</a:t>
            </a:r>
            <a:r>
              <a:rPr sz="1800" dirty="0">
                <a:solidFill>
                  <a:srgbClr val="404040"/>
                </a:solidFill>
                <a:latin typeface="Times New Roman" panose="02020603050405020304" pitchFamily="18" charset="0"/>
                <a:cs typeface="Times New Roman" panose="02020603050405020304" pitchFamily="18" charset="0"/>
              </a:rPr>
              <a:t>Big</a:t>
            </a:r>
            <a:r>
              <a:rPr sz="1800" spc="-3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Step</a:t>
            </a:r>
            <a:r>
              <a:rPr sz="1800" spc="-1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towards</a:t>
            </a:r>
            <a:r>
              <a:rPr sz="1800" spc="-2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Digital</a:t>
            </a:r>
            <a:r>
              <a:rPr sz="1800" spc="-35"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India</a:t>
            </a:r>
            <a:endParaRPr sz="1800" dirty="0">
              <a:latin typeface="Times New Roman" panose="02020603050405020304" pitchFamily="18" charset="0"/>
              <a:cs typeface="Times New Roman" panose="02020603050405020304" pitchFamily="18" charset="0"/>
            </a:endParaRPr>
          </a:p>
          <a:p>
            <a:pPr marL="12700" algn="just">
              <a:lnSpc>
                <a:spcPct val="100000"/>
              </a:lnSpc>
              <a:spcBef>
                <a:spcPts val="1010"/>
              </a:spcBef>
              <a:tabLst>
                <a:tab pos="354965" algn="l"/>
              </a:tabLst>
            </a:pPr>
            <a:r>
              <a:rPr sz="1450" spc="-160" dirty="0">
                <a:solidFill>
                  <a:srgbClr val="90C225"/>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Use</a:t>
            </a:r>
            <a:r>
              <a:rPr sz="1800" spc="-35" dirty="0">
                <a:solidFill>
                  <a:srgbClr val="404040"/>
                </a:solidFill>
                <a:latin typeface="Times New Roman" panose="02020603050405020304" pitchFamily="18" charset="0"/>
                <a:cs typeface="Times New Roman" panose="02020603050405020304" pitchFamily="18" charset="0"/>
              </a:rPr>
              <a:t> </a:t>
            </a:r>
            <a:r>
              <a:rPr sz="1800" dirty="0">
                <a:solidFill>
                  <a:srgbClr val="404040"/>
                </a:solidFill>
                <a:latin typeface="Times New Roman" panose="02020603050405020304" pitchFamily="18" charset="0"/>
                <a:cs typeface="Times New Roman" panose="02020603050405020304" pitchFamily="18" charset="0"/>
              </a:rPr>
              <a:t>Case</a:t>
            </a:r>
            <a:r>
              <a:rPr sz="1800" spc="-120" dirty="0">
                <a:solidFill>
                  <a:srgbClr val="404040"/>
                </a:solidFill>
                <a:latin typeface="Times New Roman" panose="02020603050405020304" pitchFamily="18" charset="0"/>
                <a:cs typeface="Times New Roman" panose="02020603050405020304" pitchFamily="18" charset="0"/>
              </a:rPr>
              <a:t> </a:t>
            </a:r>
            <a:r>
              <a:rPr sz="1800" spc="-5" dirty="0">
                <a:solidFill>
                  <a:srgbClr val="404040"/>
                </a:solidFill>
                <a:latin typeface="Times New Roman" panose="02020603050405020304" pitchFamily="18" charset="0"/>
                <a:cs typeface="Times New Roman" panose="02020603050405020304" pitchFamily="18" charset="0"/>
              </a:rPr>
              <a:t>Applications</a:t>
            </a:r>
            <a:r>
              <a:rPr sz="1800" spc="-35" dirty="0">
                <a:solidFill>
                  <a:srgbClr val="404040"/>
                </a:solidFill>
                <a:latin typeface="Times New Roman" panose="02020603050405020304" pitchFamily="18" charset="0"/>
                <a:cs typeface="Times New Roman" panose="02020603050405020304" pitchFamily="18" charset="0"/>
              </a:rPr>
              <a:t> </a:t>
            </a:r>
            <a:r>
              <a:rPr sz="1800" dirty="0">
                <a:solidFill>
                  <a:srgbClr val="404040"/>
                </a:solidFill>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marL="469900" algn="just">
              <a:lnSpc>
                <a:spcPct val="100000"/>
              </a:lnSpc>
              <a:spcBef>
                <a:spcPts val="1000"/>
              </a:spcBef>
              <a:tabLst>
                <a:tab pos="756285" algn="l"/>
              </a:tabLst>
            </a:pPr>
            <a:r>
              <a:rPr sz="1250" spc="-105" dirty="0">
                <a:solidFill>
                  <a:srgbClr val="90C225"/>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Banks,</a:t>
            </a:r>
            <a:r>
              <a:rPr sz="1600" spc="15" dirty="0">
                <a:solidFill>
                  <a:srgbClr val="404040"/>
                </a:solidFill>
                <a:latin typeface="Times New Roman" panose="02020603050405020304" pitchFamily="18" charset="0"/>
                <a:cs typeface="Times New Roman" panose="02020603050405020304" pitchFamily="18" charset="0"/>
              </a:rPr>
              <a:t> </a:t>
            </a:r>
            <a:r>
              <a:rPr sz="1600" spc="-10" dirty="0">
                <a:solidFill>
                  <a:srgbClr val="404040"/>
                </a:solidFill>
                <a:latin typeface="Times New Roman" panose="02020603050405020304" pitchFamily="18" charset="0"/>
                <a:cs typeface="Times New Roman" panose="02020603050405020304" pitchFamily="18" charset="0"/>
              </a:rPr>
              <a:t>Post-Offices,</a:t>
            </a:r>
            <a:r>
              <a:rPr sz="1600" spc="2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Co-operative</a:t>
            </a:r>
            <a:r>
              <a:rPr sz="1600" spc="55"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Societies</a:t>
            </a:r>
            <a:r>
              <a:rPr sz="1600" spc="4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and</a:t>
            </a:r>
            <a:r>
              <a:rPr sz="160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Self-Help</a:t>
            </a:r>
            <a:r>
              <a:rPr sz="1600" spc="35" dirty="0">
                <a:solidFill>
                  <a:srgbClr val="404040"/>
                </a:solidFill>
                <a:latin typeface="Times New Roman" panose="02020603050405020304" pitchFamily="18" charset="0"/>
                <a:cs typeface="Times New Roman" panose="02020603050405020304" pitchFamily="18" charset="0"/>
              </a:rPr>
              <a:t> </a:t>
            </a:r>
            <a:r>
              <a:rPr sz="1600" spc="-10" dirty="0">
                <a:solidFill>
                  <a:srgbClr val="404040"/>
                </a:solidFill>
                <a:latin typeface="Times New Roman" panose="02020603050405020304" pitchFamily="18" charset="0"/>
                <a:cs typeface="Times New Roman" panose="02020603050405020304" pitchFamily="18" charset="0"/>
              </a:rPr>
              <a:t>Groups</a:t>
            </a:r>
            <a:endParaRPr sz="1600" dirty="0">
              <a:latin typeface="Times New Roman" panose="02020603050405020304" pitchFamily="18" charset="0"/>
              <a:cs typeface="Times New Roman" panose="02020603050405020304" pitchFamily="18" charset="0"/>
            </a:endParaRPr>
          </a:p>
          <a:p>
            <a:pPr marL="469900" algn="just">
              <a:lnSpc>
                <a:spcPct val="100000"/>
              </a:lnSpc>
              <a:spcBef>
                <a:spcPts val="1000"/>
              </a:spcBef>
              <a:tabLst>
                <a:tab pos="756285" algn="l"/>
              </a:tabLst>
            </a:pPr>
            <a:r>
              <a:rPr sz="1250" spc="-105" dirty="0">
                <a:solidFill>
                  <a:srgbClr val="90C225"/>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Cases</a:t>
            </a:r>
            <a:r>
              <a:rPr sz="1600" spc="1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where</a:t>
            </a:r>
            <a:r>
              <a:rPr sz="1600" spc="1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Handwritten</a:t>
            </a:r>
            <a:r>
              <a:rPr sz="1600" spc="2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Signatures</a:t>
            </a:r>
            <a:r>
              <a:rPr sz="1600" spc="15"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involved</a:t>
            </a:r>
            <a:r>
              <a:rPr sz="1600" spc="4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a:t>
            </a:r>
            <a:r>
              <a:rPr sz="160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Land</a:t>
            </a:r>
            <a:r>
              <a:rPr sz="1600" spc="10" dirty="0">
                <a:solidFill>
                  <a:srgbClr val="404040"/>
                </a:solidFill>
                <a:latin typeface="Times New Roman" panose="02020603050405020304" pitchFamily="18" charset="0"/>
                <a:cs typeface="Times New Roman" panose="02020603050405020304" pitchFamily="18" charset="0"/>
              </a:rPr>
              <a:t> </a:t>
            </a:r>
            <a:r>
              <a:rPr sz="1600" spc="-15" dirty="0">
                <a:solidFill>
                  <a:srgbClr val="404040"/>
                </a:solidFill>
                <a:latin typeface="Times New Roman" panose="02020603050405020304" pitchFamily="18" charset="0"/>
                <a:cs typeface="Times New Roman" panose="02020603050405020304" pitchFamily="18" charset="0"/>
              </a:rPr>
              <a:t>Registry</a:t>
            </a:r>
            <a:r>
              <a:rPr sz="1600" spc="2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Offices</a:t>
            </a:r>
            <a:endParaRPr sz="1600" dirty="0">
              <a:latin typeface="Times New Roman" panose="02020603050405020304" pitchFamily="18" charset="0"/>
              <a:cs typeface="Times New Roman" panose="02020603050405020304" pitchFamily="18" charset="0"/>
            </a:endParaRPr>
          </a:p>
          <a:p>
            <a:pPr marL="469900" algn="just">
              <a:lnSpc>
                <a:spcPct val="100000"/>
              </a:lnSpc>
              <a:spcBef>
                <a:spcPts val="994"/>
              </a:spcBef>
              <a:tabLst>
                <a:tab pos="756285" algn="l"/>
              </a:tabLst>
            </a:pPr>
            <a:r>
              <a:rPr sz="1250" spc="-105" dirty="0">
                <a:solidFill>
                  <a:srgbClr val="90C225"/>
                </a:solidFill>
                <a:latin typeface="Times New Roman" panose="02020603050405020304" pitchFamily="18" charset="0"/>
                <a:cs typeface="Times New Roman" panose="02020603050405020304" pitchFamily="18" charset="0"/>
              </a:rPr>
              <a:t>▶	</a:t>
            </a:r>
            <a:r>
              <a:rPr sz="1600" spc="-10" dirty="0">
                <a:solidFill>
                  <a:srgbClr val="404040"/>
                </a:solidFill>
                <a:latin typeface="Times New Roman" panose="02020603050405020304" pitchFamily="18" charset="0"/>
                <a:cs typeface="Times New Roman" panose="02020603050405020304" pitchFamily="18" charset="0"/>
              </a:rPr>
              <a:t>As</a:t>
            </a:r>
            <a:r>
              <a:rPr sz="1600" spc="2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an</a:t>
            </a:r>
            <a:r>
              <a:rPr sz="160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attendance</a:t>
            </a:r>
            <a:r>
              <a:rPr sz="1600" dirty="0">
                <a:solidFill>
                  <a:srgbClr val="404040"/>
                </a:solidFill>
                <a:latin typeface="Times New Roman" panose="02020603050405020304" pitchFamily="18" charset="0"/>
                <a:cs typeface="Times New Roman" panose="02020603050405020304" pitchFamily="18" charset="0"/>
              </a:rPr>
              <a:t> </a:t>
            </a:r>
            <a:r>
              <a:rPr sz="1600" spc="-10" dirty="0">
                <a:solidFill>
                  <a:srgbClr val="404040"/>
                </a:solidFill>
                <a:latin typeface="Times New Roman" panose="02020603050405020304" pitchFamily="18" charset="0"/>
                <a:cs typeface="Times New Roman" panose="02020603050405020304" pitchFamily="18" charset="0"/>
              </a:rPr>
              <a:t>proof</a:t>
            </a:r>
            <a:r>
              <a:rPr sz="1600" spc="15"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of</a:t>
            </a:r>
            <a:r>
              <a:rPr sz="1600" spc="15"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Schools,</a:t>
            </a:r>
            <a:r>
              <a:rPr sz="1600" spc="3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Colleges</a:t>
            </a:r>
            <a:r>
              <a:rPr sz="1600" spc="3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and </a:t>
            </a:r>
            <a:r>
              <a:rPr sz="1600" spc="-25" dirty="0">
                <a:solidFill>
                  <a:srgbClr val="404040"/>
                </a:solidFill>
                <a:latin typeface="Times New Roman" panose="02020603050405020304" pitchFamily="18" charset="0"/>
                <a:cs typeface="Times New Roman" panose="02020603050405020304" pitchFamily="18" charset="0"/>
              </a:rPr>
              <a:t>Post</a:t>
            </a:r>
            <a:r>
              <a:rPr sz="1600" spc="10" dirty="0">
                <a:solidFill>
                  <a:srgbClr val="404040"/>
                </a:solidFill>
                <a:latin typeface="Times New Roman" panose="02020603050405020304" pitchFamily="18" charset="0"/>
                <a:cs typeface="Times New Roman" panose="02020603050405020304" pitchFamily="18" charset="0"/>
              </a:rPr>
              <a:t> </a:t>
            </a:r>
            <a:r>
              <a:rPr sz="1600" spc="-5" dirty="0">
                <a:solidFill>
                  <a:srgbClr val="404040"/>
                </a:solidFill>
                <a:latin typeface="Times New Roman" panose="02020603050405020304" pitchFamily="18" charset="0"/>
                <a:cs typeface="Times New Roman" panose="02020603050405020304" pitchFamily="18" charset="0"/>
              </a:rPr>
              <a:t>Offices</a:t>
            </a:r>
            <a:endParaRPr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05800" y="2971800"/>
            <a:ext cx="2857500" cy="160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1303867"/>
          </a:xfrm>
        </p:spPr>
        <p:txBody>
          <a:bodyPr/>
          <a:lstStyle/>
          <a:p>
            <a:r>
              <a:rPr lang="en-US" dirty="0"/>
              <a:t>LITERATURE REVIEW</a:t>
            </a:r>
          </a:p>
        </p:txBody>
      </p:sp>
      <p:sp>
        <p:nvSpPr>
          <p:cNvPr id="3" name="Content Placeholder 2"/>
          <p:cNvSpPr>
            <a:spLocks noGrp="1"/>
          </p:cNvSpPr>
          <p:nvPr>
            <p:ph idx="1"/>
          </p:nvPr>
        </p:nvSpPr>
        <p:spPr/>
        <p:txBody>
          <a:bodyPr/>
          <a:lstStyle/>
          <a:p>
            <a:pPr algn="just">
              <a:buNone/>
            </a:pPr>
            <a:r>
              <a:rPr lang="en-US" dirty="0">
                <a:latin typeface="Times New Roman" panose="02020603050405020304" pitchFamily="18" charset="0"/>
                <a:cs typeface="Times New Roman" panose="02020603050405020304" pitchFamily="18" charset="0"/>
              </a:rPr>
              <a:t>    There exist a number of biometrics methods at present, e.g. signatures, fingerprints, iris, etc. Fingerprints and iris verification require the installation of costly equipments and hence cannot be used at day to day places like banks, etc. There is considerable interest in authentication based on handwritten signature verification system as it is the cheapest way to authenticate a person. Banks and Government bodies recognize signatures as a legal means of authentication[1].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A handwritten signature is biologically linked to a specific individual. Modern forensic document examiners commonly compare a suspect signature with several examples of known valid signatures. They look for signs of forgery which include: Signatures written at a speed which is significantly slower than the genuine signatures; frequent change of the grasp of the writing implement; rounded line endings and beginnings; poor line quality with hesitant and shake of the line; retracing and patching; and stops in places where the writing should be free.</a:t>
            </a:r>
          </a:p>
          <a:p>
            <a:pPr algn="just"/>
            <a:r>
              <a:rPr lang="en-US" dirty="0">
                <a:latin typeface="Times New Roman" panose="02020603050405020304" pitchFamily="18" charset="0"/>
                <a:cs typeface="Times New Roman" panose="02020603050405020304" pitchFamily="18" charset="0"/>
              </a:rPr>
              <a:t>Signature verification problem therefore is concerned with determining whether a particular signature truly belongs to a person or not[3].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3" name="Content Placeholder 2"/>
          <p:cNvSpPr>
            <a:spLocks noGrp="1"/>
          </p:cNvSpPr>
          <p:nvPr>
            <p:ph idx="1"/>
          </p:nvPr>
        </p:nvSpPr>
        <p:spPr/>
        <p:txBody>
          <a:bodyPr>
            <a:normAutofit fontScale="92500"/>
          </a:bodyPr>
          <a:lstStyle/>
          <a:p>
            <a:pPr algn="just"/>
            <a:r>
              <a:rPr lang="en-US" dirty="0">
                <a:latin typeface="Times New Roman" panose="02020603050405020304" pitchFamily="18" charset="0"/>
                <a:cs typeface="Times New Roman" panose="02020603050405020304" pitchFamily="18" charset="0"/>
              </a:rPr>
              <a:t>In offline case, signature is obtained on a piece of paper and later scanned. Offline signature verification deals with a 2D static image record of the signature. It is useful in automatic signature verification found on bank checks and documents authentication. Offline verification techniques are based on limited information available only from shape and structural characteristics of the signature image.</a:t>
            </a:r>
          </a:p>
          <a:p>
            <a:pPr algn="just"/>
            <a:r>
              <a:rPr lang="en-US" dirty="0">
                <a:latin typeface="Times New Roman" panose="02020603050405020304" pitchFamily="18" charset="0"/>
                <a:cs typeface="Times New Roman" panose="02020603050405020304" pitchFamily="18" charset="0"/>
              </a:rPr>
              <a:t>The target of this research is to present online handwritten signature verification system based on DWT features extraction and neural network classification. An overview on handwritten signature verification structure[5].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endParaRPr lang="en-IN" dirty="0"/>
          </a:p>
        </p:txBody>
      </p:sp>
      <p:sp>
        <p:nvSpPr>
          <p:cNvPr id="3" name="Content Placeholder 2"/>
          <p:cNvSpPr>
            <a:spLocks noGrp="1"/>
          </p:cNvSpPr>
          <p:nvPr>
            <p:ph idx="1"/>
          </p:nvPr>
        </p:nvSpPr>
        <p:spPr>
          <a:xfrm>
            <a:off x="1295400" y="2556932"/>
            <a:ext cx="9982199" cy="3691468"/>
          </a:xfrm>
        </p:spPr>
        <p:txBody>
          <a:bodyPr>
            <a:noAutofit/>
          </a:bodyPr>
          <a:lstStyle/>
          <a:p>
            <a:r>
              <a:rPr lang="en-IN" sz="1400" dirty="0">
                <a:latin typeface="Times New Roman" panose="02020603050405020304" pitchFamily="18" charset="0"/>
                <a:cs typeface="Times New Roman" panose="02020603050405020304" pitchFamily="18" charset="0"/>
              </a:rPr>
              <a:t>Python: Overall Web-App </a:t>
            </a:r>
          </a:p>
          <a:p>
            <a:r>
              <a:rPr lang="en-IN" sz="1400" dirty="0">
                <a:latin typeface="Times New Roman" panose="02020603050405020304" pitchFamily="18" charset="0"/>
                <a:cs typeface="Times New Roman" panose="02020603050405020304" pitchFamily="18" charset="0"/>
              </a:rPr>
              <a:t>Django: Python Framework for backend</a:t>
            </a:r>
          </a:p>
          <a:p>
            <a:r>
              <a:rPr lang="en-IN" sz="1400" dirty="0">
                <a:latin typeface="Times New Roman" panose="02020603050405020304" pitchFamily="18" charset="0"/>
                <a:cs typeface="Times New Roman" panose="02020603050405020304" pitchFamily="18" charset="0"/>
              </a:rPr>
              <a:t>Heroku : Web-App Deployment Platform</a:t>
            </a:r>
          </a:p>
          <a:p>
            <a:r>
              <a:rPr lang="en-IN" sz="1400" dirty="0">
                <a:latin typeface="Times New Roman" panose="02020603050405020304" pitchFamily="18" charset="0"/>
                <a:cs typeface="Times New Roman" panose="02020603050405020304" pitchFamily="18" charset="0"/>
              </a:rPr>
              <a:t>OpenCV : For Image Pre-processing work. </a:t>
            </a:r>
          </a:p>
          <a:p>
            <a:r>
              <a:rPr lang="en-IN" sz="1400" dirty="0">
                <a:latin typeface="Times New Roman" panose="02020603050405020304" pitchFamily="18" charset="0"/>
                <a:cs typeface="Times New Roman" panose="02020603050405020304" pitchFamily="18" charset="0"/>
              </a:rPr>
              <a:t>Tesseract: To extract the texts.</a:t>
            </a:r>
          </a:p>
          <a:p>
            <a:r>
              <a:rPr lang="en-IN" sz="1400" dirty="0">
                <a:latin typeface="Times New Roman" panose="02020603050405020304" pitchFamily="18" charset="0"/>
                <a:cs typeface="Times New Roman" panose="02020603050405020304" pitchFamily="18" charset="0"/>
              </a:rPr>
              <a:t>TensorFlow : Signature Verification Model </a:t>
            </a:r>
          </a:p>
          <a:p>
            <a:r>
              <a:rPr lang="en-IN" sz="1400" dirty="0">
                <a:latin typeface="Times New Roman" panose="02020603050405020304" pitchFamily="18" charset="0"/>
                <a:cs typeface="Times New Roman" panose="02020603050405020304" pitchFamily="18" charset="0"/>
              </a:rPr>
              <a:t>Kera's : Signature Verification and OCR Model </a:t>
            </a:r>
          </a:p>
          <a:p>
            <a:r>
              <a:rPr lang="en-IN" sz="1400" dirty="0">
                <a:latin typeface="Times New Roman" panose="02020603050405020304" pitchFamily="18" charset="0"/>
                <a:cs typeface="Times New Roman" panose="02020603050405020304" pitchFamily="18" charset="0"/>
              </a:rPr>
              <a:t>HTML+ CSS: Front-End</a:t>
            </a:r>
          </a:p>
          <a:p>
            <a:r>
              <a:rPr lang="en-IN" sz="1400" dirty="0">
                <a:latin typeface="Times New Roman" panose="02020603050405020304" pitchFamily="18" charset="0"/>
                <a:cs typeface="Times New Roman" panose="02020603050405020304" pitchFamily="18" charset="0"/>
              </a:rPr>
              <a:t>JavaScript : For the Front-End work. </a:t>
            </a:r>
          </a:p>
          <a:p>
            <a:r>
              <a:rPr lang="en-IN" sz="1400" dirty="0">
                <a:latin typeface="Times New Roman" panose="02020603050405020304" pitchFamily="18" charset="0"/>
                <a:cs typeface="Times New Roman" panose="02020603050405020304" pitchFamily="18" charset="0"/>
              </a:rPr>
              <a:t>Ajax: Make Request to Web - Server 11.</a:t>
            </a:r>
          </a:p>
          <a:p>
            <a:r>
              <a:rPr lang="en-IN" sz="1400" dirty="0">
                <a:latin typeface="Times New Roman" panose="02020603050405020304" pitchFamily="18" charset="0"/>
                <a:cs typeface="Times New Roman" panose="02020603050405020304" pitchFamily="18" charset="0"/>
              </a:rPr>
              <a:t>SQLite3: Database Management System</a:t>
            </a:r>
          </a:p>
        </p:txBody>
      </p:sp>
    </p:spTree>
    <p:extLst>
      <p:ext uri="{BB962C8B-B14F-4D97-AF65-F5344CB8AC3E}">
        <p14:creationId xmlns:p14="http://schemas.microsoft.com/office/powerpoint/2010/main" val="2121119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131E-758A-C37B-3E1E-598CE6AC59F3}"/>
              </a:ext>
            </a:extLst>
          </p:cNvPr>
          <p:cNvSpPr>
            <a:spLocks noGrp="1"/>
          </p:cNvSpPr>
          <p:nvPr>
            <p:ph type="title"/>
          </p:nvPr>
        </p:nvSpPr>
        <p:spPr/>
        <p:txBody>
          <a:bodyPr/>
          <a:lstStyle/>
          <a:p>
            <a:r>
              <a:rPr lang="en-US" dirty="0"/>
              <a:t>SIGNATURE – DETECTION MODEL</a:t>
            </a:r>
            <a:endParaRPr lang="en-IN" dirty="0"/>
          </a:p>
        </p:txBody>
      </p:sp>
      <p:pic>
        <p:nvPicPr>
          <p:cNvPr id="4" name="Shape 307">
            <a:extLst>
              <a:ext uri="{FF2B5EF4-FFF2-40B4-BE49-F238E27FC236}">
                <a16:creationId xmlns:a16="http://schemas.microsoft.com/office/drawing/2014/main" id="{6F18A10F-916E-7A77-CAC1-FA0BE1132A08}"/>
              </a:ext>
            </a:extLst>
          </p:cNvPr>
          <p:cNvPicPr preferRelativeResize="0">
            <a:picLocks noGrp="1"/>
          </p:cNvPicPr>
          <p:nvPr>
            <p:ph idx="1"/>
          </p:nvPr>
        </p:nvPicPr>
        <p:blipFill>
          <a:blip r:embed="rId2">
            <a:alphaModFix/>
          </a:blip>
          <a:stretch>
            <a:fillRect/>
          </a:stretch>
        </p:blipFill>
        <p:spPr>
          <a:xfrm>
            <a:off x="1541284" y="2557463"/>
            <a:ext cx="9109431" cy="3317875"/>
          </a:xfrm>
          <a:prstGeom prst="rect">
            <a:avLst/>
          </a:prstGeom>
          <a:noFill/>
          <a:ln>
            <a:noFill/>
          </a:ln>
        </p:spPr>
      </p:pic>
    </p:spTree>
    <p:extLst>
      <p:ext uri="{BB962C8B-B14F-4D97-AF65-F5344CB8AC3E}">
        <p14:creationId xmlns:p14="http://schemas.microsoft.com/office/powerpoint/2010/main" val="29791040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1298</TotalTime>
  <Words>1851</Words>
  <Application>Microsoft Office PowerPoint</Application>
  <PresentationFormat>Widescreen</PresentationFormat>
  <Paragraphs>169</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Garamond</vt:lpstr>
      <vt:lpstr>Segoe UI Symbol</vt:lpstr>
      <vt:lpstr>Times New Roman</vt:lpstr>
      <vt:lpstr>Trebuchet MS</vt:lpstr>
      <vt:lpstr>Wingdings</vt:lpstr>
      <vt:lpstr>Organic</vt:lpstr>
      <vt:lpstr> SIGNATURE VERIFICATION  USING COMPUTER VISION </vt:lpstr>
      <vt:lpstr>   INTRODUCTION</vt:lpstr>
      <vt:lpstr>OBJECTIVE</vt:lpstr>
      <vt:lpstr> WHY SMART SIGNATURE VERIFICATION?</vt:lpstr>
      <vt:lpstr>LITERATURE REVIEW</vt:lpstr>
      <vt:lpstr>LITERATURE REVIEW</vt:lpstr>
      <vt:lpstr>LITERATURE REVIEW</vt:lpstr>
      <vt:lpstr>PRE-REQUISITES</vt:lpstr>
      <vt:lpstr>SIGNATURE – DETECTION MODEL</vt:lpstr>
      <vt:lpstr>METHODOLOGY</vt:lpstr>
      <vt:lpstr>Process of Verifying mandate form </vt:lpstr>
      <vt:lpstr>Framework:</vt:lpstr>
      <vt:lpstr>PRE-PROCESSING INVOLVED</vt:lpstr>
      <vt:lpstr>PRE-PROCESSING INVOLVED</vt:lpstr>
      <vt:lpstr>PRE-PROCESSING OF SIGNATURES</vt:lpstr>
      <vt:lpstr>DATASET</vt:lpstr>
      <vt:lpstr>DATASETS</vt:lpstr>
      <vt:lpstr>DATASETS</vt:lpstr>
      <vt:lpstr>CONVOLUTIONAL NEURAL NETWORK</vt:lpstr>
      <vt:lpstr>PowerPoint Presentation</vt:lpstr>
      <vt:lpstr>SIAMESE NETWORK</vt:lpstr>
      <vt:lpstr>Signature Classification Model:</vt:lpstr>
      <vt:lpstr>SOME STATISTICAL ANALYSIS</vt:lpstr>
      <vt:lpstr>RESULT</vt:lpstr>
      <vt:lpstr>Results for Segmentation Model and OCR Model :    &gt; Accuracy : 96.48% (test cases) &amp; MNIST model : 99% </vt:lpstr>
      <vt:lpstr>Comparison between RNN &amp; SNN</vt:lpstr>
      <vt:lpstr>CONCLUSION</vt:lpstr>
      <vt:lpstr>     FUTURE SCOPE</vt:lpstr>
      <vt:lpstr>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Raj</dc:creator>
  <cp:lastModifiedBy>Abhishek Batham</cp:lastModifiedBy>
  <cp:revision>38</cp:revision>
  <dcterms:created xsi:type="dcterms:W3CDTF">2022-01-31T12:09:39Z</dcterms:created>
  <dcterms:modified xsi:type="dcterms:W3CDTF">2022-06-02T05:04:58Z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2020-08-23T00:00:00Z</vt:filetime>
  </property>
  <property fmtid="{D5CDD505-2E9C-101B-9397-08002B2CF9AE}" pid="3" name="Creator">
    <vt:lpwstr>Microsoft® PowerPoint® 2016</vt:lpwstr>
  </property>
  <property fmtid="{D5CDD505-2E9C-101B-9397-08002B2CF9AE}" pid="4" name="LastSaved">
    <vt:filetime>2022-01-31T00:00:00Z</vt:filetime>
  </property>
</Properties>
</file>