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4" r:id="rId10"/>
    <p:sldId id="282" r:id="rId12"/>
    <p:sldId id="265" r:id="rId13"/>
    <p:sldId id="263" r:id="rId14"/>
    <p:sldId id="266" r:id="rId15"/>
    <p:sldId id="272" r:id="rId16"/>
    <p:sldId id="274" r:id="rId17"/>
    <p:sldId id="276" r:id="rId18"/>
    <p:sldId id="268" r:id="rId19"/>
    <p:sldId id="269" r:id="rId20"/>
    <p:sldId id="280" r:id="rId21"/>
  </p:sldIdLst>
  <p:sldSz cx="18999200" cy="10693400"/>
  <p:notesSz cx="189992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840"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232775"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761663" y="0"/>
            <a:ext cx="8232775" cy="534988"/>
          </a:xfrm>
          <a:prstGeom prst="rect">
            <a:avLst/>
          </a:prstGeom>
        </p:spPr>
        <p:txBody>
          <a:bodyPr vert="horz" lIns="91440" tIns="45720" rIns="91440" bIns="45720" rtlCol="0"/>
          <a:lstStyle>
            <a:lvl1pPr algn="r">
              <a:defRPr sz="1200"/>
            </a:lvl1pPr>
          </a:lstStyle>
          <a:p>
            <a:fld id="{E3FA18F7-D0F3-478E-B577-B38082517A3F}" type="datetimeFigureOut">
              <a:rPr lang="en-US" smtClean="0"/>
            </a:fld>
            <a:endParaRPr lang="en-US"/>
          </a:p>
        </p:txBody>
      </p:sp>
      <p:sp>
        <p:nvSpPr>
          <p:cNvPr id="4" name="Slide Image Placeholder 3"/>
          <p:cNvSpPr>
            <a:spLocks noGrp="1" noRot="1" noChangeAspect="1"/>
          </p:cNvSpPr>
          <p:nvPr>
            <p:ph type="sldImg" idx="2"/>
          </p:nvPr>
        </p:nvSpPr>
        <p:spPr>
          <a:xfrm>
            <a:off x="5937250" y="801688"/>
            <a:ext cx="7124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00238" y="5080000"/>
            <a:ext cx="15198725" cy="481171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156825"/>
            <a:ext cx="8232775" cy="5349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761663" y="10156825"/>
            <a:ext cx="8232775" cy="534988"/>
          </a:xfrm>
          <a:prstGeom prst="rect">
            <a:avLst/>
          </a:prstGeom>
        </p:spPr>
        <p:txBody>
          <a:bodyPr vert="horz" lIns="91440" tIns="45720" rIns="91440" bIns="45720" rtlCol="0" anchor="b"/>
          <a:lstStyle>
            <a:lvl1pPr algn="r">
              <a:defRPr sz="1200"/>
            </a:lvl1pPr>
          </a:lstStyle>
          <a:p>
            <a:fld id="{ED3AA909-D593-4553-B941-B2EDA47954F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AA909-D593-4553-B941-B2EDA47954F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4940" y="3314954"/>
            <a:ext cx="16149320"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849880" y="5988304"/>
            <a:ext cx="13299440"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5" name="Holder 5"/>
          <p:cNvSpPr>
            <a:spLocks noGrp="1"/>
          </p:cNvSpPr>
          <p:nvPr>
            <p:ph type="dt" sz="half" idx="6"/>
          </p:nvPr>
        </p:nvSpPr>
        <p:spPr/>
        <p:txBody>
          <a:bodyPr lIns="0" tIns="0" rIns="0" bIns="0"/>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6" name="Holder 6"/>
          <p:cNvSpPr>
            <a:spLocks noGrp="1"/>
          </p:cNvSpPr>
          <p:nvPr>
            <p:ph type="sldNum" sz="quarter" idx="7"/>
          </p:nvPr>
        </p:nvSpPr>
        <p:spPr/>
        <p:txBody>
          <a:bodyPr lIns="0" tIns="0" rIns="0" bIns="0"/>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sp>
        <p:nvSpPr>
          <p:cNvPr id="17" name="bg object 17"/>
          <p:cNvSpPr/>
          <p:nvPr/>
        </p:nvSpPr>
        <p:spPr>
          <a:xfrm>
            <a:off x="0" y="9552040"/>
            <a:ext cx="15112167" cy="1141337"/>
          </a:xfrm>
          <a:prstGeom prst="rect">
            <a:avLst/>
          </a:prstGeom>
          <a:blipFill>
            <a:blip r:embed="rId2" cstate="print"/>
            <a:stretch>
              <a:fillRect/>
            </a:stretch>
          </a:blipFill>
        </p:spPr>
        <p:txBody>
          <a:bodyPr wrap="square" lIns="0" tIns="0" rIns="0" bIns="0" rtlCol="0"/>
          <a:lstStyle/>
          <a:p/>
        </p:txBody>
      </p:sp>
      <p:sp>
        <p:nvSpPr>
          <p:cNvPr id="18" name="bg object 18"/>
          <p:cNvSpPr/>
          <p:nvPr/>
        </p:nvSpPr>
        <p:spPr>
          <a:xfrm>
            <a:off x="-1" y="9568555"/>
            <a:ext cx="15067915" cy="1111885"/>
          </a:xfrm>
          <a:custGeom>
            <a:avLst/>
            <a:gdLst/>
            <a:ahLst/>
            <a:cxnLst/>
            <a:rect l="l" t="t" r="r" b="b"/>
            <a:pathLst>
              <a:path w="15067915" h="1111884">
                <a:moveTo>
                  <a:pt x="15067721" y="1111322"/>
                </a:moveTo>
                <a:lnTo>
                  <a:pt x="0" y="1111322"/>
                </a:lnTo>
                <a:lnTo>
                  <a:pt x="0" y="0"/>
                </a:lnTo>
                <a:lnTo>
                  <a:pt x="15067721" y="0"/>
                </a:lnTo>
                <a:lnTo>
                  <a:pt x="15067721" y="1111322"/>
                </a:lnTo>
                <a:close/>
              </a:path>
            </a:pathLst>
          </a:custGeom>
          <a:solidFill>
            <a:srgbClr val="FFF2CC"/>
          </a:solidFill>
        </p:spPr>
        <p:txBody>
          <a:bodyPr wrap="square" lIns="0" tIns="0" rIns="0" bIns="0" rtlCol="0"/>
          <a:lstStyle/>
          <a:p/>
        </p:txBody>
      </p:sp>
      <p:sp>
        <p:nvSpPr>
          <p:cNvPr id="19" name="bg object 19"/>
          <p:cNvSpPr/>
          <p:nvPr/>
        </p:nvSpPr>
        <p:spPr>
          <a:xfrm>
            <a:off x="17842664" y="9552040"/>
            <a:ext cx="1156535" cy="1141337"/>
          </a:xfrm>
          <a:prstGeom prst="rect">
            <a:avLst/>
          </a:prstGeom>
          <a:blipFill>
            <a:blip r:embed="rId3" cstate="print"/>
            <a:stretch>
              <a:fillRect/>
            </a:stretch>
          </a:blipFill>
        </p:spPr>
        <p:txBody>
          <a:bodyPr wrap="square" lIns="0" tIns="0" rIns="0" bIns="0" rtlCol="0"/>
          <a:lstStyle/>
          <a:p/>
        </p:txBody>
      </p:sp>
      <p:sp>
        <p:nvSpPr>
          <p:cNvPr id="20" name="bg object 20"/>
          <p:cNvSpPr/>
          <p:nvPr/>
        </p:nvSpPr>
        <p:spPr>
          <a:xfrm>
            <a:off x="17887115" y="9568556"/>
            <a:ext cx="1112520" cy="1111885"/>
          </a:xfrm>
          <a:custGeom>
            <a:avLst/>
            <a:gdLst/>
            <a:ahLst/>
            <a:cxnLst/>
            <a:rect l="l" t="t" r="r" b="b"/>
            <a:pathLst>
              <a:path w="1112519" h="1111884">
                <a:moveTo>
                  <a:pt x="0" y="0"/>
                </a:moveTo>
                <a:lnTo>
                  <a:pt x="0" y="1111322"/>
                </a:lnTo>
                <a:lnTo>
                  <a:pt x="1112085" y="1111322"/>
                </a:lnTo>
                <a:lnTo>
                  <a:pt x="1112085" y="0"/>
                </a:lnTo>
                <a:lnTo>
                  <a:pt x="0" y="0"/>
                </a:lnTo>
                <a:close/>
              </a:path>
            </a:pathLst>
          </a:custGeom>
          <a:solidFill>
            <a:srgbClr val="FF8200"/>
          </a:solidFill>
        </p:spPr>
        <p:txBody>
          <a:bodyPr wrap="square" lIns="0" tIns="0" rIns="0" bIns="0" rtlCol="0"/>
          <a:lstStyle/>
          <a:p/>
        </p:txBody>
      </p:sp>
      <p:sp>
        <p:nvSpPr>
          <p:cNvPr id="21" name="bg object 21"/>
          <p:cNvSpPr/>
          <p:nvPr/>
        </p:nvSpPr>
        <p:spPr>
          <a:xfrm>
            <a:off x="15023270" y="9552040"/>
            <a:ext cx="2907919" cy="1141337"/>
          </a:xfrm>
          <a:prstGeom prst="rect">
            <a:avLst/>
          </a:prstGeom>
          <a:blipFill>
            <a:blip r:embed="rId4" cstate="print"/>
            <a:stretch>
              <a:fillRect/>
            </a:stretch>
          </a:blipFill>
        </p:spPr>
        <p:txBody>
          <a:bodyPr wrap="square" lIns="0" tIns="0" rIns="0" bIns="0" rtlCol="0"/>
          <a:lstStyle/>
          <a:p/>
        </p:txBody>
      </p:sp>
      <p:sp>
        <p:nvSpPr>
          <p:cNvPr id="22" name="bg object 22"/>
          <p:cNvSpPr/>
          <p:nvPr/>
        </p:nvSpPr>
        <p:spPr>
          <a:xfrm>
            <a:off x="15067720" y="9568555"/>
            <a:ext cx="2819400" cy="1111885"/>
          </a:xfrm>
          <a:custGeom>
            <a:avLst/>
            <a:gdLst/>
            <a:ahLst/>
            <a:cxnLst/>
            <a:rect l="l" t="t" r="r" b="b"/>
            <a:pathLst>
              <a:path w="2819400" h="1111884">
                <a:moveTo>
                  <a:pt x="2819019" y="1111322"/>
                </a:moveTo>
                <a:lnTo>
                  <a:pt x="0" y="1111322"/>
                </a:lnTo>
                <a:lnTo>
                  <a:pt x="0" y="0"/>
                </a:lnTo>
                <a:lnTo>
                  <a:pt x="2819019" y="0"/>
                </a:lnTo>
                <a:lnTo>
                  <a:pt x="2819019" y="1111322"/>
                </a:lnTo>
                <a:close/>
              </a:path>
            </a:pathLst>
          </a:custGeom>
          <a:solidFill>
            <a:srgbClr val="FDE499"/>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5400" b="0" i="0">
                <a:solidFill>
                  <a:schemeClr val="bg1"/>
                </a:solidFill>
                <a:latin typeface="Carlito"/>
                <a:cs typeface="Carlito"/>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5" name="Holder 5"/>
          <p:cNvSpPr>
            <a:spLocks noGrp="1"/>
          </p:cNvSpPr>
          <p:nvPr>
            <p:ph type="dt" sz="half" idx="6"/>
          </p:nvPr>
        </p:nvSpPr>
        <p:spPr/>
        <p:txBody>
          <a:bodyPr lIns="0" tIns="0" rIns="0" bIns="0"/>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6" name="Holder 6"/>
          <p:cNvSpPr>
            <a:spLocks noGrp="1"/>
          </p:cNvSpPr>
          <p:nvPr>
            <p:ph type="sldNum" sz="quarter" idx="7"/>
          </p:nvPr>
        </p:nvSpPr>
        <p:spPr/>
        <p:txBody>
          <a:bodyPr lIns="0" tIns="0" rIns="0" bIns="0"/>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Carlito"/>
                <a:cs typeface="Carlito"/>
              </a:defRPr>
            </a:lvl1pPr>
          </a:lstStyle>
          <a:p/>
        </p:txBody>
      </p:sp>
      <p:sp>
        <p:nvSpPr>
          <p:cNvPr id="3" name="Holder 3"/>
          <p:cNvSpPr>
            <a:spLocks noGrp="1"/>
          </p:cNvSpPr>
          <p:nvPr>
            <p:ph sz="half" idx="2"/>
          </p:nvPr>
        </p:nvSpPr>
        <p:spPr>
          <a:xfrm>
            <a:off x="949960" y="2459482"/>
            <a:ext cx="8264652"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784588" y="2459482"/>
            <a:ext cx="8264652"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6" name="Holder 6"/>
          <p:cNvSpPr>
            <a:spLocks noGrp="1"/>
          </p:cNvSpPr>
          <p:nvPr>
            <p:ph type="dt" sz="half" idx="6"/>
          </p:nvPr>
        </p:nvSpPr>
        <p:spPr/>
        <p:txBody>
          <a:bodyPr lIns="0" tIns="0" rIns="0" bIns="0"/>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7" name="Holder 7"/>
          <p:cNvSpPr>
            <a:spLocks noGrp="1"/>
          </p:cNvSpPr>
          <p:nvPr>
            <p:ph type="sldNum" sz="quarter" idx="7"/>
          </p:nvPr>
        </p:nvSpPr>
        <p:spPr/>
        <p:txBody>
          <a:bodyPr lIns="0" tIns="0" rIns="0" bIns="0"/>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sp>
        <p:nvSpPr>
          <p:cNvPr id="17" name="bg object 17"/>
          <p:cNvSpPr/>
          <p:nvPr/>
        </p:nvSpPr>
        <p:spPr>
          <a:xfrm>
            <a:off x="0" y="9551951"/>
            <a:ext cx="15112083" cy="1141427"/>
          </a:xfrm>
          <a:prstGeom prst="rect">
            <a:avLst/>
          </a:prstGeom>
          <a:blipFill>
            <a:blip r:embed="rId2" cstate="print"/>
            <a:stretch>
              <a:fillRect/>
            </a:stretch>
          </a:blipFill>
        </p:spPr>
        <p:txBody>
          <a:bodyPr wrap="square" lIns="0" tIns="0" rIns="0" bIns="0" rtlCol="0"/>
          <a:lstStyle/>
          <a:p/>
        </p:txBody>
      </p:sp>
      <p:sp>
        <p:nvSpPr>
          <p:cNvPr id="18" name="bg object 18"/>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sp>
        <p:nvSpPr>
          <p:cNvPr id="19" name="bg object 19"/>
          <p:cNvSpPr/>
          <p:nvPr/>
        </p:nvSpPr>
        <p:spPr>
          <a:xfrm>
            <a:off x="17841690" y="9551951"/>
            <a:ext cx="1157510" cy="1141427"/>
          </a:xfrm>
          <a:prstGeom prst="rect">
            <a:avLst/>
          </a:prstGeom>
          <a:blipFill>
            <a:blip r:embed="rId3" cstate="print"/>
            <a:stretch>
              <a:fillRect/>
            </a:stretch>
          </a:blipFill>
        </p:spPr>
        <p:txBody>
          <a:bodyPr wrap="square" lIns="0" tIns="0" rIns="0" bIns="0" rtlCol="0"/>
          <a:lstStyle/>
          <a:p/>
        </p:txBody>
      </p:sp>
      <p:sp>
        <p:nvSpPr>
          <p:cNvPr id="20" name="bg object 20"/>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21" name="bg object 21"/>
          <p:cNvSpPr/>
          <p:nvPr/>
        </p:nvSpPr>
        <p:spPr>
          <a:xfrm>
            <a:off x="15023270" y="9552046"/>
            <a:ext cx="2908919" cy="1141332"/>
          </a:xfrm>
          <a:prstGeom prst="rect">
            <a:avLst/>
          </a:prstGeom>
          <a:blipFill>
            <a:blip r:embed="rId4" cstate="print"/>
            <a:stretch>
              <a:fillRect/>
            </a:stretch>
          </a:blipFill>
        </p:spPr>
        <p:txBody>
          <a:bodyPr wrap="square" lIns="0" tIns="0" rIns="0" bIns="0" rtlCol="0"/>
          <a:lstStyle/>
          <a:p/>
        </p:txBody>
      </p:sp>
      <p:sp>
        <p:nvSpPr>
          <p:cNvPr id="22" name="bg object 22"/>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sp>
        <p:nvSpPr>
          <p:cNvPr id="23" name="bg object 23"/>
          <p:cNvSpPr/>
          <p:nvPr/>
        </p:nvSpPr>
        <p:spPr>
          <a:xfrm>
            <a:off x="0" y="758323"/>
            <a:ext cx="14627615" cy="6154412"/>
          </a:xfrm>
          <a:prstGeom prst="rect">
            <a:avLst/>
          </a:prstGeom>
          <a:blipFill>
            <a:blip r:embed="rId5" cstate="print"/>
            <a:stretch>
              <a:fillRect/>
            </a:stretch>
          </a:blipFill>
        </p:spPr>
        <p:txBody>
          <a:bodyPr wrap="square" lIns="0" tIns="0" rIns="0" bIns="0" rtlCol="0"/>
          <a:lstStyle/>
          <a:p/>
        </p:txBody>
      </p:sp>
      <p:sp>
        <p:nvSpPr>
          <p:cNvPr id="24" name="bg object 24"/>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5400" b="0" i="0">
                <a:solidFill>
                  <a:schemeClr val="bg1"/>
                </a:solidFill>
                <a:latin typeface="Carlito"/>
                <a:cs typeface="Carlito"/>
              </a:defRPr>
            </a:lvl1pPr>
          </a:lstStyle>
          <a:p/>
        </p:txBody>
      </p:sp>
      <p:sp>
        <p:nvSpPr>
          <p:cNvPr id="3" name="Holder 3"/>
          <p:cNvSpPr>
            <a:spLocks noGrp="1"/>
          </p:cNvSpPr>
          <p:nvPr>
            <p:ph type="ftr" sz="quarter" idx="5"/>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4" name="Holder 4"/>
          <p:cNvSpPr>
            <a:spLocks noGrp="1"/>
          </p:cNvSpPr>
          <p:nvPr>
            <p:ph type="dt" sz="half" idx="6"/>
          </p:nvPr>
        </p:nvSpPr>
        <p:spPr/>
        <p:txBody>
          <a:bodyPr lIns="0" tIns="0" rIns="0" bIns="0"/>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5" name="Holder 5"/>
          <p:cNvSpPr>
            <a:spLocks noGrp="1"/>
          </p:cNvSpPr>
          <p:nvPr>
            <p:ph type="sldNum" sz="quarter" idx="7"/>
          </p:nvPr>
        </p:nvSpPr>
        <p:spPr/>
        <p:txBody>
          <a:bodyPr lIns="0" tIns="0" rIns="0" bIns="0"/>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999200" cy="10693378"/>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3" name="Holder 3"/>
          <p:cNvSpPr>
            <a:spLocks noGrp="1"/>
          </p:cNvSpPr>
          <p:nvPr>
            <p:ph type="dt" sz="half" idx="6"/>
          </p:nvPr>
        </p:nvSpPr>
        <p:spPr/>
        <p:txBody>
          <a:bodyPr lIns="0" tIns="0" rIns="0" bIns="0"/>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4" name="Holder 4"/>
          <p:cNvSpPr>
            <a:spLocks noGrp="1"/>
          </p:cNvSpPr>
          <p:nvPr>
            <p:ph type="sldNum" sz="quarter" idx="7"/>
          </p:nvPr>
        </p:nvSpPr>
        <p:spPr/>
        <p:txBody>
          <a:bodyPr lIns="0" tIns="0" rIns="0" bIns="0"/>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sp>
        <p:nvSpPr>
          <p:cNvPr id="2" name="Holder 2"/>
          <p:cNvSpPr>
            <a:spLocks noGrp="1"/>
          </p:cNvSpPr>
          <p:nvPr>
            <p:ph type="title"/>
          </p:nvPr>
        </p:nvSpPr>
        <p:spPr>
          <a:xfrm>
            <a:off x="5629687" y="734565"/>
            <a:ext cx="7739824" cy="848360"/>
          </a:xfrm>
          <a:prstGeom prst="rect">
            <a:avLst/>
          </a:prstGeom>
        </p:spPr>
        <p:txBody>
          <a:bodyPr wrap="square" lIns="0" tIns="0" rIns="0" bIns="0">
            <a:spAutoFit/>
          </a:bodyPr>
          <a:lstStyle>
            <a:lvl1pPr>
              <a:defRPr sz="5400" b="0" i="0">
                <a:solidFill>
                  <a:schemeClr val="bg1"/>
                </a:solidFill>
                <a:latin typeface="Carlito"/>
                <a:cs typeface="Carlito"/>
              </a:defRPr>
            </a:lvl1pPr>
          </a:lstStyle>
          <a:p/>
        </p:txBody>
      </p:sp>
      <p:sp>
        <p:nvSpPr>
          <p:cNvPr id="3" name="Holder 3"/>
          <p:cNvSpPr>
            <a:spLocks noGrp="1"/>
          </p:cNvSpPr>
          <p:nvPr>
            <p:ph type="body" idx="1"/>
          </p:nvPr>
        </p:nvSpPr>
        <p:spPr>
          <a:xfrm>
            <a:off x="838078" y="1721516"/>
            <a:ext cx="17323043" cy="73406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15559881" y="9978831"/>
            <a:ext cx="1397634" cy="419734"/>
          </a:xfrm>
          <a:prstGeom prst="rect">
            <a:avLst/>
          </a:prstGeom>
        </p:spPr>
        <p:txBody>
          <a:bodyPr wrap="square" lIns="0" tIns="0" rIns="0" bIns="0">
            <a:spAutoFit/>
          </a:bodyPr>
          <a:lstStyle>
            <a:lvl1pPr>
              <a:defRPr sz="2800" b="0" i="0">
                <a:solidFill>
                  <a:schemeClr val="tx1"/>
                </a:solidFill>
                <a:latin typeface="Times New Roman" panose="02020603050405020304"/>
                <a:cs typeface="Times New Roman" panose="02020603050405020304"/>
              </a:defRPr>
            </a:lvl1pPr>
          </a:lstStyle>
          <a:p>
            <a:pPr marL="12700">
              <a:lnSpc>
                <a:spcPts val="3155"/>
              </a:lnSpc>
            </a:pPr>
            <a:r>
              <a:rPr spc="-5" dirty="0"/>
              <a:t>Dec</a:t>
            </a:r>
            <a:r>
              <a:rPr spc="-90" dirty="0"/>
              <a:t> </a:t>
            </a:r>
            <a:r>
              <a:rPr dirty="0"/>
              <a:t>2021</a:t>
            </a:r>
            <a:endParaRPr dirty="0"/>
          </a:p>
        </p:txBody>
      </p:sp>
      <p:sp>
        <p:nvSpPr>
          <p:cNvPr id="5" name="Holder 5"/>
          <p:cNvSpPr>
            <a:spLocks noGrp="1"/>
          </p:cNvSpPr>
          <p:nvPr>
            <p:ph type="dt" sz="half" idx="6"/>
          </p:nvPr>
        </p:nvSpPr>
        <p:spPr>
          <a:xfrm>
            <a:off x="1655082" y="9900995"/>
            <a:ext cx="9738360" cy="520700"/>
          </a:xfrm>
          <a:prstGeom prst="rect">
            <a:avLst/>
          </a:prstGeom>
        </p:spPr>
        <p:txBody>
          <a:bodyPr wrap="square" lIns="0" tIns="0" rIns="0" bIns="0">
            <a:spAutoFit/>
          </a:bodyPr>
          <a:lstStyle>
            <a:lvl1pPr>
              <a:defRPr sz="3900" b="1" i="0">
                <a:solidFill>
                  <a:schemeClr val="tx1"/>
                </a:solidFill>
                <a:latin typeface="Carlito"/>
                <a:cs typeface="Carlito"/>
              </a:defRPr>
            </a:lvl1pPr>
          </a:lstStyle>
          <a:p>
            <a:pPr marL="12700">
              <a:lnSpc>
                <a:spcPts val="3805"/>
              </a:lnSpc>
            </a:pPr>
            <a:r>
              <a:rPr spc="-15" dirty="0"/>
              <a:t>Detection </a:t>
            </a:r>
            <a:r>
              <a:rPr spc="-5" dirty="0"/>
              <a:t>of </a:t>
            </a:r>
            <a:r>
              <a:rPr spc="-10" dirty="0"/>
              <a:t>Human </a:t>
            </a:r>
            <a:r>
              <a:rPr spc="-5" dirty="0"/>
              <a:t>in flame using </a:t>
            </a:r>
            <a:r>
              <a:rPr spc="-10" dirty="0"/>
              <a:t>HOG </a:t>
            </a:r>
            <a:r>
              <a:rPr dirty="0"/>
              <a:t>&amp;</a:t>
            </a:r>
            <a:r>
              <a:rPr spc="-25" dirty="0"/>
              <a:t> </a:t>
            </a:r>
            <a:r>
              <a:rPr spc="-20" dirty="0"/>
              <a:t>SVM</a:t>
            </a:r>
            <a:endParaRPr spc="-20" dirty="0"/>
          </a:p>
        </p:txBody>
      </p:sp>
      <p:sp>
        <p:nvSpPr>
          <p:cNvPr id="6" name="Holder 6"/>
          <p:cNvSpPr>
            <a:spLocks noGrp="1"/>
          </p:cNvSpPr>
          <p:nvPr>
            <p:ph type="sldNum" sz="quarter" idx="7"/>
          </p:nvPr>
        </p:nvSpPr>
        <p:spPr>
          <a:xfrm>
            <a:off x="18361038" y="9934272"/>
            <a:ext cx="282575" cy="431800"/>
          </a:xfrm>
          <a:prstGeom prst="rect">
            <a:avLst/>
          </a:prstGeom>
        </p:spPr>
        <p:txBody>
          <a:bodyPr wrap="square" lIns="0" tIns="0" rIns="0" bIns="0">
            <a:spAutoFit/>
          </a:bodyPr>
          <a:lstStyle>
            <a:lvl1pPr>
              <a:defRPr sz="3200" b="0" i="0">
                <a:solidFill>
                  <a:schemeClr val="bg1"/>
                </a:solidFill>
                <a:latin typeface="Carlito"/>
                <a:cs typeface="Carlito"/>
              </a:defRPr>
            </a:lvl1pPr>
          </a:lstStyle>
          <a:p>
            <a:pPr marL="38100">
              <a:lnSpc>
                <a:spcPts val="31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3.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slideLayout" Target="../slideLayouts/slideLayout2.xml"/><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5.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jpeg"/><Relationship Id="rId2" Type="http://schemas.openxmlformats.org/officeDocument/2006/relationships/image" Target="../media/image10.png"/><Relationship Id="rId1"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9.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5.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50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1689100"/>
            <a:ext cx="14656435" cy="1281425"/>
            <a:chOff x="0" y="2053585"/>
            <a:chExt cx="14656435" cy="916940"/>
          </a:xfrm>
        </p:grpSpPr>
        <p:sp>
          <p:nvSpPr>
            <p:cNvPr id="4" name="object 4"/>
            <p:cNvSpPr/>
            <p:nvPr/>
          </p:nvSpPr>
          <p:spPr>
            <a:xfrm>
              <a:off x="0" y="2053585"/>
              <a:ext cx="14655881" cy="91648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0" y="2070095"/>
              <a:ext cx="14611985" cy="828040"/>
            </a:xfrm>
            <a:custGeom>
              <a:avLst/>
              <a:gdLst/>
              <a:ahLst/>
              <a:cxnLst/>
              <a:rect l="l" t="t" r="r" b="b"/>
              <a:pathLst>
                <a:path w="14611985" h="828039">
                  <a:moveTo>
                    <a:pt x="14611445" y="827573"/>
                  </a:moveTo>
                  <a:lnTo>
                    <a:pt x="0" y="827573"/>
                  </a:lnTo>
                  <a:lnTo>
                    <a:pt x="0" y="0"/>
                  </a:lnTo>
                  <a:lnTo>
                    <a:pt x="14611445" y="0"/>
                  </a:lnTo>
                  <a:lnTo>
                    <a:pt x="14611445" y="827573"/>
                  </a:lnTo>
                  <a:close/>
                </a:path>
              </a:pathLst>
            </a:custGeom>
            <a:solidFill>
              <a:srgbClr val="0072AC"/>
            </a:solidFill>
          </p:spPr>
          <p:txBody>
            <a:bodyPr wrap="square" lIns="0" tIns="0" rIns="0" bIns="0" rtlCol="0"/>
            <a:lstStyle/>
            <a:p/>
          </p:txBody>
        </p:sp>
      </p:grpSp>
      <p:sp>
        <p:nvSpPr>
          <p:cNvPr id="6" name="object 6"/>
          <p:cNvSpPr txBox="1"/>
          <p:nvPr/>
        </p:nvSpPr>
        <p:spPr>
          <a:xfrm>
            <a:off x="1654880" y="1765300"/>
            <a:ext cx="12264320" cy="936154"/>
          </a:xfrm>
          <a:prstGeom prst="rect">
            <a:avLst/>
          </a:prstGeom>
        </p:spPr>
        <p:txBody>
          <a:bodyPr vert="horz" wrap="square" lIns="0" tIns="12700" rIns="0" bIns="0" rtlCol="0">
            <a:spAutoFit/>
          </a:bodyPr>
          <a:lstStyle/>
          <a:p>
            <a:pPr marL="12700">
              <a:lnSpc>
                <a:spcPct val="100000"/>
              </a:lnSpc>
              <a:spcBef>
                <a:spcPts val="100"/>
              </a:spcBef>
            </a:pPr>
            <a:r>
              <a:rPr lang="en-US" sz="6000" b="1" dirty="0" smtClean="0">
                <a:solidFill>
                  <a:schemeClr val="bg1"/>
                </a:solidFill>
                <a:latin typeface="Carlito"/>
                <a:cs typeface="Carlito"/>
              </a:rPr>
              <a:t>Movie Recommendation System</a:t>
            </a:r>
            <a:endParaRPr sz="6000" b="1">
              <a:solidFill>
                <a:schemeClr val="bg1"/>
              </a:solidFill>
              <a:latin typeface="Carlito"/>
              <a:cs typeface="Carlito"/>
            </a:endParaRPr>
          </a:p>
        </p:txBody>
      </p:sp>
      <p:grpSp>
        <p:nvGrpSpPr>
          <p:cNvPr id="7" name="object 7"/>
          <p:cNvGrpSpPr/>
          <p:nvPr/>
        </p:nvGrpSpPr>
        <p:grpSpPr>
          <a:xfrm>
            <a:off x="13995400" y="1689100"/>
            <a:ext cx="1371600" cy="1281425"/>
            <a:chOff x="14168846" y="2053585"/>
            <a:chExt cx="942920" cy="916483"/>
          </a:xfrm>
        </p:grpSpPr>
        <p:sp>
          <p:nvSpPr>
            <p:cNvPr id="8" name="object 8"/>
            <p:cNvSpPr/>
            <p:nvPr/>
          </p:nvSpPr>
          <p:spPr>
            <a:xfrm>
              <a:off x="14168846" y="2053585"/>
              <a:ext cx="942920" cy="916483"/>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14213295" y="2070096"/>
              <a:ext cx="854075" cy="828040"/>
            </a:xfrm>
            <a:custGeom>
              <a:avLst/>
              <a:gdLst/>
              <a:ahLst/>
              <a:cxnLst/>
              <a:rect l="l" t="t" r="r" b="b"/>
              <a:pathLst>
                <a:path w="854075" h="828039">
                  <a:moveTo>
                    <a:pt x="426974" y="827573"/>
                  </a:moveTo>
                  <a:lnTo>
                    <a:pt x="340924" y="819173"/>
                  </a:lnTo>
                  <a:lnTo>
                    <a:pt x="260774" y="795073"/>
                  </a:lnTo>
                  <a:lnTo>
                    <a:pt x="188249" y="756923"/>
                  </a:lnTo>
                  <a:lnTo>
                    <a:pt x="125049" y="706373"/>
                  </a:lnTo>
                  <a:lnTo>
                    <a:pt x="72899" y="645148"/>
                  </a:lnTo>
                  <a:lnTo>
                    <a:pt x="33549" y="574848"/>
                  </a:lnTo>
                  <a:lnTo>
                    <a:pt x="8674" y="497173"/>
                  </a:lnTo>
                  <a:lnTo>
                    <a:pt x="0" y="413779"/>
                  </a:lnTo>
                  <a:lnTo>
                    <a:pt x="8674" y="330391"/>
                  </a:lnTo>
                  <a:lnTo>
                    <a:pt x="33549" y="252721"/>
                  </a:lnTo>
                  <a:lnTo>
                    <a:pt x="72899" y="182434"/>
                  </a:lnTo>
                  <a:lnTo>
                    <a:pt x="125049" y="121197"/>
                  </a:lnTo>
                  <a:lnTo>
                    <a:pt x="188249" y="70669"/>
                  </a:lnTo>
                  <a:lnTo>
                    <a:pt x="260774" y="32517"/>
                  </a:lnTo>
                  <a:lnTo>
                    <a:pt x="340924" y="8404"/>
                  </a:lnTo>
                  <a:lnTo>
                    <a:pt x="426974" y="0"/>
                  </a:lnTo>
                  <a:lnTo>
                    <a:pt x="513048" y="8404"/>
                  </a:lnTo>
                  <a:lnTo>
                    <a:pt x="593198" y="32517"/>
                  </a:lnTo>
                  <a:lnTo>
                    <a:pt x="665748" y="70669"/>
                  </a:lnTo>
                  <a:lnTo>
                    <a:pt x="728948" y="121197"/>
                  </a:lnTo>
                  <a:lnTo>
                    <a:pt x="781073" y="182434"/>
                  </a:lnTo>
                  <a:lnTo>
                    <a:pt x="820448" y="252721"/>
                  </a:lnTo>
                  <a:lnTo>
                    <a:pt x="845323" y="330391"/>
                  </a:lnTo>
                  <a:lnTo>
                    <a:pt x="853998" y="413779"/>
                  </a:lnTo>
                  <a:lnTo>
                    <a:pt x="845323" y="497173"/>
                  </a:lnTo>
                  <a:lnTo>
                    <a:pt x="820448" y="574848"/>
                  </a:lnTo>
                  <a:lnTo>
                    <a:pt x="781073" y="645148"/>
                  </a:lnTo>
                  <a:lnTo>
                    <a:pt x="728948" y="706373"/>
                  </a:lnTo>
                  <a:lnTo>
                    <a:pt x="665748" y="756923"/>
                  </a:lnTo>
                  <a:lnTo>
                    <a:pt x="593198" y="795073"/>
                  </a:lnTo>
                  <a:lnTo>
                    <a:pt x="513048" y="819173"/>
                  </a:lnTo>
                  <a:lnTo>
                    <a:pt x="426974" y="827573"/>
                  </a:lnTo>
                  <a:close/>
                </a:path>
              </a:pathLst>
            </a:custGeom>
            <a:solidFill>
              <a:srgbClr val="0072AC"/>
            </a:solidFill>
          </p:spPr>
          <p:txBody>
            <a:bodyPr wrap="square" lIns="0" tIns="0" rIns="0" bIns="0" rtlCol="0"/>
            <a:lstStyle/>
            <a:p/>
          </p:txBody>
        </p:sp>
      </p:grpSp>
      <p:sp>
        <p:nvSpPr>
          <p:cNvPr id="10" name="object 10"/>
          <p:cNvSpPr txBox="1">
            <a:spLocks noGrp="1"/>
          </p:cNvSpPr>
          <p:nvPr>
            <p:ph type="title"/>
          </p:nvPr>
        </p:nvSpPr>
        <p:spPr>
          <a:xfrm>
            <a:off x="281780" y="703578"/>
            <a:ext cx="10001250"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2F5495"/>
                </a:solidFill>
                <a:latin typeface="Times New Roman" panose="02020603050405020304"/>
                <a:cs typeface="Times New Roman" panose="02020603050405020304"/>
              </a:rPr>
              <a:t>Institute </a:t>
            </a:r>
            <a:r>
              <a:rPr sz="4000" dirty="0">
                <a:solidFill>
                  <a:srgbClr val="2F5495"/>
                </a:solidFill>
                <a:latin typeface="Times New Roman" panose="02020603050405020304"/>
                <a:cs typeface="Times New Roman" panose="02020603050405020304"/>
              </a:rPr>
              <a:t>of </a:t>
            </a:r>
            <a:r>
              <a:rPr sz="4000" spc="-10" dirty="0">
                <a:solidFill>
                  <a:srgbClr val="2F5495"/>
                </a:solidFill>
                <a:latin typeface="Times New Roman" panose="02020603050405020304"/>
                <a:cs typeface="Times New Roman" panose="02020603050405020304"/>
              </a:rPr>
              <a:t>Engineering </a:t>
            </a:r>
            <a:r>
              <a:rPr sz="4000" dirty="0">
                <a:solidFill>
                  <a:srgbClr val="2F5495"/>
                </a:solidFill>
                <a:latin typeface="Times New Roman" panose="02020603050405020304"/>
                <a:cs typeface="Times New Roman" panose="02020603050405020304"/>
              </a:rPr>
              <a:t>&amp; </a:t>
            </a:r>
            <a:r>
              <a:rPr sz="4000" spc="-55" dirty="0">
                <a:solidFill>
                  <a:srgbClr val="2F5495"/>
                </a:solidFill>
                <a:latin typeface="Times New Roman" panose="02020603050405020304"/>
                <a:cs typeface="Times New Roman" panose="02020603050405020304"/>
              </a:rPr>
              <a:t>Technology,</a:t>
            </a:r>
            <a:r>
              <a:rPr sz="4000" spc="-135" dirty="0">
                <a:solidFill>
                  <a:srgbClr val="2F5495"/>
                </a:solidFill>
                <a:latin typeface="Times New Roman" panose="02020603050405020304"/>
                <a:cs typeface="Times New Roman" panose="02020603050405020304"/>
              </a:rPr>
              <a:t> </a:t>
            </a:r>
            <a:r>
              <a:rPr sz="4000" spc="-10" dirty="0">
                <a:solidFill>
                  <a:srgbClr val="2F5495"/>
                </a:solidFill>
                <a:latin typeface="Times New Roman" panose="02020603050405020304"/>
                <a:cs typeface="Times New Roman" panose="02020603050405020304"/>
              </a:rPr>
              <a:t>Lucknow</a:t>
            </a:r>
            <a:endParaRPr sz="4000">
              <a:latin typeface="Times New Roman" panose="02020603050405020304"/>
              <a:cs typeface="Times New Roman" panose="02020603050405020304"/>
            </a:endParaRPr>
          </a:p>
        </p:txBody>
      </p:sp>
      <p:grpSp>
        <p:nvGrpSpPr>
          <p:cNvPr id="11" name="object 11"/>
          <p:cNvGrpSpPr/>
          <p:nvPr/>
        </p:nvGrpSpPr>
        <p:grpSpPr>
          <a:xfrm>
            <a:off x="0" y="4205331"/>
            <a:ext cx="3702050" cy="756285"/>
            <a:chOff x="0" y="4205331"/>
            <a:chExt cx="3702050" cy="756285"/>
          </a:xfrm>
        </p:grpSpPr>
        <p:sp>
          <p:nvSpPr>
            <p:cNvPr id="12" name="object 12"/>
            <p:cNvSpPr/>
            <p:nvPr/>
          </p:nvSpPr>
          <p:spPr>
            <a:xfrm>
              <a:off x="0" y="4205331"/>
              <a:ext cx="3701923" cy="756208"/>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0" y="4221841"/>
              <a:ext cx="3657600" cy="667385"/>
            </a:xfrm>
            <a:custGeom>
              <a:avLst/>
              <a:gdLst/>
              <a:ahLst/>
              <a:cxnLst/>
              <a:rect l="l" t="t" r="r" b="b"/>
              <a:pathLst>
                <a:path w="3657600" h="667385">
                  <a:moveTo>
                    <a:pt x="3657467" y="667298"/>
                  </a:moveTo>
                  <a:lnTo>
                    <a:pt x="0" y="667298"/>
                  </a:lnTo>
                  <a:lnTo>
                    <a:pt x="0" y="0"/>
                  </a:lnTo>
                  <a:lnTo>
                    <a:pt x="3657467" y="0"/>
                  </a:lnTo>
                  <a:lnTo>
                    <a:pt x="3657467" y="667298"/>
                  </a:lnTo>
                  <a:close/>
                </a:path>
              </a:pathLst>
            </a:custGeom>
            <a:solidFill>
              <a:srgbClr val="C45911"/>
            </a:solidFill>
          </p:spPr>
          <p:txBody>
            <a:bodyPr wrap="square" lIns="0" tIns="0" rIns="0" bIns="0" rtlCol="0"/>
            <a:lstStyle/>
            <a:p/>
          </p:txBody>
        </p:sp>
      </p:grpSp>
      <p:sp>
        <p:nvSpPr>
          <p:cNvPr id="14" name="object 14"/>
          <p:cNvSpPr txBox="1"/>
          <p:nvPr/>
        </p:nvSpPr>
        <p:spPr>
          <a:xfrm>
            <a:off x="424815" y="4203700"/>
            <a:ext cx="3416935" cy="56642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FFFFFF"/>
                </a:solidFill>
                <a:latin typeface="Carlito"/>
                <a:cs typeface="Carlito"/>
              </a:rPr>
              <a:t>Presented</a:t>
            </a:r>
            <a:r>
              <a:rPr sz="3600" spc="-70" dirty="0">
                <a:solidFill>
                  <a:srgbClr val="FFFFFF"/>
                </a:solidFill>
                <a:latin typeface="Carlito"/>
                <a:cs typeface="Carlito"/>
              </a:rPr>
              <a:t> </a:t>
            </a:r>
            <a:r>
              <a:rPr sz="3600" spc="-10" dirty="0">
                <a:solidFill>
                  <a:srgbClr val="FFFFFF"/>
                </a:solidFill>
                <a:latin typeface="Carlito"/>
                <a:cs typeface="Carlito"/>
              </a:rPr>
              <a:t>by</a:t>
            </a:r>
            <a:endParaRPr sz="3600">
              <a:latin typeface="Carlito"/>
              <a:cs typeface="Carlito"/>
            </a:endParaRPr>
          </a:p>
        </p:txBody>
      </p:sp>
      <p:grpSp>
        <p:nvGrpSpPr>
          <p:cNvPr id="15" name="object 15"/>
          <p:cNvGrpSpPr/>
          <p:nvPr/>
        </p:nvGrpSpPr>
        <p:grpSpPr>
          <a:xfrm>
            <a:off x="3279068" y="4205331"/>
            <a:ext cx="880110" cy="756285"/>
            <a:chOff x="3279068" y="4205331"/>
            <a:chExt cx="880110" cy="756285"/>
          </a:xfrm>
        </p:grpSpPr>
        <p:sp>
          <p:nvSpPr>
            <p:cNvPr id="16" name="object 16"/>
            <p:cNvSpPr/>
            <p:nvPr/>
          </p:nvSpPr>
          <p:spPr>
            <a:xfrm>
              <a:off x="3279068" y="4205331"/>
              <a:ext cx="879773" cy="756208"/>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3323518" y="4221841"/>
              <a:ext cx="791210" cy="667385"/>
            </a:xfrm>
            <a:custGeom>
              <a:avLst/>
              <a:gdLst/>
              <a:ahLst/>
              <a:cxnLst/>
              <a:rect l="l" t="t" r="r" b="b"/>
              <a:pathLst>
                <a:path w="791210" h="667385">
                  <a:moveTo>
                    <a:pt x="395424" y="667298"/>
                  </a:moveTo>
                  <a:lnTo>
                    <a:pt x="315749" y="660523"/>
                  </a:lnTo>
                  <a:lnTo>
                    <a:pt x="241524" y="641073"/>
                  </a:lnTo>
                  <a:lnTo>
                    <a:pt x="174349" y="610323"/>
                  </a:lnTo>
                  <a:lnTo>
                    <a:pt x="115824" y="569573"/>
                  </a:lnTo>
                  <a:lnTo>
                    <a:pt x="67549" y="520198"/>
                  </a:lnTo>
                  <a:lnTo>
                    <a:pt x="31074" y="463524"/>
                  </a:lnTo>
                  <a:lnTo>
                    <a:pt x="8049" y="400874"/>
                  </a:lnTo>
                  <a:lnTo>
                    <a:pt x="0" y="333624"/>
                  </a:lnTo>
                  <a:lnTo>
                    <a:pt x="8049" y="266399"/>
                  </a:lnTo>
                  <a:lnTo>
                    <a:pt x="31074" y="203774"/>
                  </a:lnTo>
                  <a:lnTo>
                    <a:pt x="67549" y="147099"/>
                  </a:lnTo>
                  <a:lnTo>
                    <a:pt x="115824" y="97724"/>
                  </a:lnTo>
                  <a:lnTo>
                    <a:pt x="174349" y="56974"/>
                  </a:lnTo>
                  <a:lnTo>
                    <a:pt x="241524" y="26224"/>
                  </a:lnTo>
                  <a:lnTo>
                    <a:pt x="315749" y="6774"/>
                  </a:lnTo>
                  <a:lnTo>
                    <a:pt x="395424" y="0"/>
                  </a:lnTo>
                  <a:lnTo>
                    <a:pt x="475124" y="6774"/>
                  </a:lnTo>
                  <a:lnTo>
                    <a:pt x="549348" y="26224"/>
                  </a:lnTo>
                  <a:lnTo>
                    <a:pt x="616523" y="56974"/>
                  </a:lnTo>
                  <a:lnTo>
                    <a:pt x="675048" y="97724"/>
                  </a:lnTo>
                  <a:lnTo>
                    <a:pt x="723348" y="147099"/>
                  </a:lnTo>
                  <a:lnTo>
                    <a:pt x="759798" y="203774"/>
                  </a:lnTo>
                  <a:lnTo>
                    <a:pt x="782848" y="266399"/>
                  </a:lnTo>
                  <a:lnTo>
                    <a:pt x="790873" y="333624"/>
                  </a:lnTo>
                  <a:lnTo>
                    <a:pt x="782848" y="400874"/>
                  </a:lnTo>
                  <a:lnTo>
                    <a:pt x="759798" y="463524"/>
                  </a:lnTo>
                  <a:lnTo>
                    <a:pt x="723348" y="520198"/>
                  </a:lnTo>
                  <a:lnTo>
                    <a:pt x="675048" y="569573"/>
                  </a:lnTo>
                  <a:lnTo>
                    <a:pt x="616523" y="610323"/>
                  </a:lnTo>
                  <a:lnTo>
                    <a:pt x="549348" y="641073"/>
                  </a:lnTo>
                  <a:lnTo>
                    <a:pt x="475124" y="660523"/>
                  </a:lnTo>
                  <a:lnTo>
                    <a:pt x="395424" y="667298"/>
                  </a:lnTo>
                  <a:close/>
                </a:path>
              </a:pathLst>
            </a:custGeom>
            <a:solidFill>
              <a:srgbClr val="C45911"/>
            </a:solidFill>
          </p:spPr>
          <p:txBody>
            <a:bodyPr wrap="square" lIns="0" tIns="0" rIns="0" bIns="0" rtlCol="0"/>
            <a:lstStyle/>
            <a:p/>
          </p:txBody>
        </p:sp>
      </p:grpSp>
      <p:grpSp>
        <p:nvGrpSpPr>
          <p:cNvPr id="18" name="object 18"/>
          <p:cNvGrpSpPr/>
          <p:nvPr/>
        </p:nvGrpSpPr>
        <p:grpSpPr>
          <a:xfrm>
            <a:off x="14224000" y="4229256"/>
            <a:ext cx="4775733" cy="756285"/>
            <a:chOff x="15472943" y="4229256"/>
            <a:chExt cx="3526790" cy="756285"/>
          </a:xfrm>
        </p:grpSpPr>
        <p:sp>
          <p:nvSpPr>
            <p:cNvPr id="19" name="object 19"/>
            <p:cNvSpPr/>
            <p:nvPr/>
          </p:nvSpPr>
          <p:spPr>
            <a:xfrm>
              <a:off x="15472943" y="4229256"/>
              <a:ext cx="3526255" cy="756208"/>
            </a:xfrm>
            <a:prstGeom prst="rect">
              <a:avLst/>
            </a:prstGeom>
            <a:blipFill>
              <a:blip r:embed="rId5" cstate="print"/>
              <a:stretch>
                <a:fillRect/>
              </a:stretch>
            </a:blipFill>
          </p:spPr>
          <p:txBody>
            <a:bodyPr wrap="square" lIns="0" tIns="0" rIns="0" bIns="0" rtlCol="0"/>
            <a:lstStyle/>
            <a:p/>
          </p:txBody>
        </p:sp>
        <p:sp>
          <p:nvSpPr>
            <p:cNvPr id="20" name="object 20"/>
            <p:cNvSpPr/>
            <p:nvPr/>
          </p:nvSpPr>
          <p:spPr>
            <a:xfrm>
              <a:off x="15517394" y="4245766"/>
              <a:ext cx="3482340" cy="667385"/>
            </a:xfrm>
            <a:custGeom>
              <a:avLst/>
              <a:gdLst/>
              <a:ahLst/>
              <a:cxnLst/>
              <a:rect l="l" t="t" r="r" b="b"/>
              <a:pathLst>
                <a:path w="3482340" h="667385">
                  <a:moveTo>
                    <a:pt x="0" y="667323"/>
                  </a:moveTo>
                  <a:lnTo>
                    <a:pt x="3481805" y="667323"/>
                  </a:lnTo>
                  <a:lnTo>
                    <a:pt x="3481805" y="0"/>
                  </a:lnTo>
                  <a:lnTo>
                    <a:pt x="0" y="0"/>
                  </a:lnTo>
                  <a:lnTo>
                    <a:pt x="0" y="667323"/>
                  </a:lnTo>
                  <a:close/>
                </a:path>
              </a:pathLst>
            </a:custGeom>
            <a:solidFill>
              <a:srgbClr val="C45911"/>
            </a:solidFill>
          </p:spPr>
          <p:txBody>
            <a:bodyPr wrap="square" lIns="0" tIns="0" rIns="0" bIns="0" rtlCol="0"/>
            <a:lstStyle/>
            <a:p/>
          </p:txBody>
        </p:sp>
      </p:grpSp>
      <p:sp>
        <p:nvSpPr>
          <p:cNvPr id="21" name="object 21"/>
          <p:cNvSpPr txBox="1"/>
          <p:nvPr/>
        </p:nvSpPr>
        <p:spPr>
          <a:xfrm>
            <a:off x="14376400" y="4279900"/>
            <a:ext cx="3204146" cy="585121"/>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arlito"/>
                <a:cs typeface="Carlito"/>
              </a:rPr>
              <a:t>Supervised</a:t>
            </a:r>
            <a:r>
              <a:rPr sz="3600" spc="-60" dirty="0">
                <a:solidFill>
                  <a:srgbClr val="FFFFFF"/>
                </a:solidFill>
                <a:latin typeface="Carlito"/>
                <a:cs typeface="Carlito"/>
              </a:rPr>
              <a:t> </a:t>
            </a:r>
            <a:r>
              <a:rPr sz="3600" spc="-10" dirty="0">
                <a:solidFill>
                  <a:srgbClr val="FFFFFF"/>
                </a:solidFill>
                <a:latin typeface="Carlito"/>
                <a:cs typeface="Carlito"/>
              </a:rPr>
              <a:t>by</a:t>
            </a:r>
            <a:endParaRPr sz="3600">
              <a:latin typeface="Carlito"/>
              <a:cs typeface="Carlito"/>
            </a:endParaRPr>
          </a:p>
        </p:txBody>
      </p:sp>
      <p:sp>
        <p:nvSpPr>
          <p:cNvPr id="25" name="object 25"/>
          <p:cNvSpPr txBox="1"/>
          <p:nvPr/>
        </p:nvSpPr>
        <p:spPr>
          <a:xfrm>
            <a:off x="390600" y="5268073"/>
            <a:ext cx="4689399" cy="3308598"/>
          </a:xfrm>
          <a:prstGeom prst="rect">
            <a:avLst/>
          </a:prstGeom>
        </p:spPr>
        <p:txBody>
          <a:bodyPr vert="horz" wrap="square" lIns="0" tIns="12700" rIns="0" bIns="0" rtlCol="0">
            <a:spAutoFit/>
          </a:bodyPr>
          <a:lstStyle/>
          <a:p>
            <a:pPr marL="12700">
              <a:lnSpc>
                <a:spcPct val="100000"/>
              </a:lnSpc>
              <a:spcBef>
                <a:spcPts val="100"/>
              </a:spcBef>
            </a:pPr>
            <a:r>
              <a:rPr lang="en-US" sz="3000" b="1" dirty="0" err="1" smtClean="0">
                <a:latin typeface="Carlito"/>
                <a:cs typeface="Carlito"/>
              </a:rPr>
              <a:t>Apoorv</a:t>
            </a:r>
            <a:r>
              <a:rPr lang="en-US" sz="3000" b="1" dirty="0" smtClean="0">
                <a:latin typeface="Carlito"/>
                <a:cs typeface="Carlito"/>
              </a:rPr>
              <a:t> </a:t>
            </a:r>
            <a:r>
              <a:rPr lang="en-US" sz="3000" b="1" dirty="0" err="1" smtClean="0">
                <a:latin typeface="Carlito"/>
                <a:cs typeface="Carlito"/>
              </a:rPr>
              <a:t>Bansal</a:t>
            </a:r>
            <a:endParaRPr lang="en-US" sz="3000" b="1" dirty="0" smtClean="0">
              <a:latin typeface="Carlito"/>
              <a:cs typeface="Carlito"/>
            </a:endParaRPr>
          </a:p>
          <a:p>
            <a:pPr marL="12700">
              <a:lnSpc>
                <a:spcPct val="100000"/>
              </a:lnSpc>
              <a:spcBef>
                <a:spcPts val="100"/>
              </a:spcBef>
            </a:pPr>
            <a:r>
              <a:rPr lang="en-US" sz="3000" b="1" dirty="0" smtClean="0">
                <a:latin typeface="Carlito"/>
                <a:cs typeface="Carlito"/>
              </a:rPr>
              <a:t>(1805213013)</a:t>
            </a:r>
            <a:endParaRPr lang="en-US" sz="3000" b="1" dirty="0" smtClean="0">
              <a:latin typeface="Carlito"/>
              <a:cs typeface="Carlito"/>
            </a:endParaRPr>
          </a:p>
          <a:p>
            <a:pPr marL="12700">
              <a:lnSpc>
                <a:spcPct val="100000"/>
              </a:lnSpc>
              <a:spcBef>
                <a:spcPts val="100"/>
              </a:spcBef>
            </a:pPr>
            <a:r>
              <a:rPr lang="en-US" sz="3000" b="1" dirty="0" err="1" smtClean="0">
                <a:latin typeface="Carlito"/>
                <a:cs typeface="Carlito"/>
              </a:rPr>
              <a:t>Uttam</a:t>
            </a:r>
            <a:r>
              <a:rPr lang="en-US" sz="3000" b="1" dirty="0" smtClean="0">
                <a:latin typeface="Carlito"/>
                <a:cs typeface="Carlito"/>
              </a:rPr>
              <a:t> Singh</a:t>
            </a:r>
            <a:endParaRPr lang="en-US" sz="3000" b="1" dirty="0" smtClean="0">
              <a:latin typeface="Carlito"/>
              <a:cs typeface="Carlito"/>
            </a:endParaRPr>
          </a:p>
          <a:p>
            <a:pPr marL="12700">
              <a:lnSpc>
                <a:spcPct val="100000"/>
              </a:lnSpc>
              <a:spcBef>
                <a:spcPts val="100"/>
              </a:spcBef>
            </a:pPr>
            <a:r>
              <a:rPr lang="en-US" sz="3000" b="1" dirty="0" smtClean="0">
                <a:latin typeface="Carlito"/>
                <a:cs typeface="Carlito"/>
              </a:rPr>
              <a:t>(1805213062)</a:t>
            </a:r>
            <a:endParaRPr lang="en-US" sz="3000" b="1" dirty="0" smtClean="0">
              <a:latin typeface="Carlito"/>
              <a:cs typeface="Carlito"/>
            </a:endParaRPr>
          </a:p>
          <a:p>
            <a:pPr marL="12700">
              <a:lnSpc>
                <a:spcPct val="100000"/>
              </a:lnSpc>
              <a:spcBef>
                <a:spcPts val="100"/>
              </a:spcBef>
            </a:pPr>
            <a:r>
              <a:rPr lang="en-US" sz="3000" b="1" dirty="0" err="1" smtClean="0">
                <a:latin typeface="Carlito"/>
                <a:cs typeface="Carlito"/>
              </a:rPr>
              <a:t>Vanshika</a:t>
            </a:r>
            <a:r>
              <a:rPr lang="en-US" sz="3000" b="1" dirty="0" smtClean="0">
                <a:latin typeface="Carlito"/>
                <a:cs typeface="Carlito"/>
              </a:rPr>
              <a:t> Gupta</a:t>
            </a:r>
            <a:endParaRPr lang="en-US" sz="3000" b="1" dirty="0" smtClean="0">
              <a:latin typeface="Carlito"/>
              <a:cs typeface="Carlito"/>
            </a:endParaRPr>
          </a:p>
          <a:p>
            <a:pPr marL="12700">
              <a:lnSpc>
                <a:spcPct val="100000"/>
              </a:lnSpc>
              <a:spcBef>
                <a:spcPts val="100"/>
              </a:spcBef>
            </a:pPr>
            <a:r>
              <a:rPr lang="en-US" sz="3000" b="1" dirty="0" smtClean="0">
                <a:latin typeface="Carlito"/>
                <a:cs typeface="Carlito"/>
              </a:rPr>
              <a:t>(1805213063)</a:t>
            </a:r>
            <a:endParaRPr lang="en-US" sz="3000" b="1" dirty="0" smtClean="0">
              <a:latin typeface="Carlito"/>
              <a:cs typeface="Carlito"/>
            </a:endParaRPr>
          </a:p>
          <a:p>
            <a:pPr marL="12700">
              <a:lnSpc>
                <a:spcPct val="100000"/>
              </a:lnSpc>
              <a:spcBef>
                <a:spcPts val="100"/>
              </a:spcBef>
            </a:pPr>
            <a:endParaRPr sz="3000">
              <a:latin typeface="Carlito"/>
              <a:cs typeface="Carlito"/>
            </a:endParaRPr>
          </a:p>
        </p:txBody>
      </p:sp>
      <p:sp>
        <p:nvSpPr>
          <p:cNvPr id="26" name="object 26"/>
          <p:cNvSpPr txBox="1"/>
          <p:nvPr/>
        </p:nvSpPr>
        <p:spPr>
          <a:xfrm>
            <a:off x="14300200" y="5499099"/>
            <a:ext cx="3965303" cy="443711"/>
          </a:xfrm>
          <a:prstGeom prst="rect">
            <a:avLst/>
          </a:prstGeom>
        </p:spPr>
        <p:txBody>
          <a:bodyPr vert="horz" wrap="square" lIns="0" tIns="12700" rIns="0" bIns="0" rtlCol="0">
            <a:spAutoFit/>
          </a:bodyPr>
          <a:lstStyle/>
          <a:p>
            <a:pPr marL="12700">
              <a:lnSpc>
                <a:spcPct val="100000"/>
              </a:lnSpc>
              <a:spcBef>
                <a:spcPts val="100"/>
              </a:spcBef>
            </a:pPr>
            <a:r>
              <a:rPr sz="2800" spc="-50" smtClean="0">
                <a:latin typeface="Carlito"/>
                <a:cs typeface="Carlito"/>
              </a:rPr>
              <a:t>P</a:t>
            </a:r>
            <a:r>
              <a:rPr lang="en-US" sz="2800" spc="-50" dirty="0" smtClean="0">
                <a:latin typeface="Carlito"/>
                <a:cs typeface="Carlito"/>
              </a:rPr>
              <a:t>f. </a:t>
            </a:r>
            <a:r>
              <a:rPr lang="en-US" sz="2800" spc="-15" dirty="0" smtClean="0">
                <a:latin typeface="Carlito"/>
                <a:cs typeface="Carlito"/>
              </a:rPr>
              <a:t>Nathan Singh</a:t>
            </a:r>
            <a:endParaRPr sz="2800">
              <a:latin typeface="Carlito"/>
              <a:cs typeface="Carlito"/>
            </a:endParaRPr>
          </a:p>
        </p:txBody>
      </p:sp>
      <p:sp>
        <p:nvSpPr>
          <p:cNvPr id="27" name="object 27"/>
          <p:cNvSpPr txBox="1"/>
          <p:nvPr/>
        </p:nvSpPr>
        <p:spPr>
          <a:xfrm>
            <a:off x="14300200" y="6261100"/>
            <a:ext cx="3887833" cy="443711"/>
          </a:xfrm>
          <a:prstGeom prst="rect">
            <a:avLst/>
          </a:prstGeom>
        </p:spPr>
        <p:txBody>
          <a:bodyPr vert="horz" wrap="square" lIns="0" tIns="12700" rIns="0" bIns="0" rtlCol="0">
            <a:spAutoFit/>
          </a:bodyPr>
          <a:lstStyle/>
          <a:p>
            <a:pPr marL="12700">
              <a:lnSpc>
                <a:spcPct val="100000"/>
              </a:lnSpc>
              <a:spcBef>
                <a:spcPts val="100"/>
              </a:spcBef>
            </a:pPr>
            <a:r>
              <a:rPr sz="2800" spc="-50" smtClean="0">
                <a:latin typeface="Carlito"/>
                <a:cs typeface="Carlito"/>
              </a:rPr>
              <a:t>P</a:t>
            </a:r>
            <a:r>
              <a:rPr lang="en-US" sz="2800" spc="-50" dirty="0" smtClean="0">
                <a:latin typeface="Carlito"/>
                <a:cs typeface="Carlito"/>
              </a:rPr>
              <a:t>f.</a:t>
            </a:r>
            <a:r>
              <a:rPr sz="2800" spc="-50" smtClean="0">
                <a:latin typeface="Carlito"/>
                <a:cs typeface="Carlito"/>
              </a:rPr>
              <a:t> </a:t>
            </a:r>
            <a:r>
              <a:rPr sz="2800" spc="-40" smtClean="0">
                <a:latin typeface="Carlito"/>
                <a:cs typeface="Carlito"/>
              </a:rPr>
              <a:t> </a:t>
            </a:r>
            <a:r>
              <a:rPr lang="en-US" sz="2800" spc="-15" dirty="0" err="1" smtClean="0">
                <a:latin typeface="Carlito"/>
                <a:cs typeface="Carlito"/>
              </a:rPr>
              <a:t>Sandeep</a:t>
            </a:r>
            <a:r>
              <a:rPr lang="en-US" sz="2800" spc="-15" dirty="0" smtClean="0">
                <a:latin typeface="Carlito"/>
                <a:cs typeface="Carlito"/>
              </a:rPr>
              <a:t> </a:t>
            </a:r>
            <a:r>
              <a:rPr lang="en-US" sz="2800" spc="-15" dirty="0" err="1" smtClean="0">
                <a:latin typeface="Carlito"/>
                <a:cs typeface="Carlito"/>
              </a:rPr>
              <a:t>Yadav</a:t>
            </a:r>
            <a:endParaRPr sz="2800">
              <a:latin typeface="Carlito"/>
              <a:cs typeface="Carlito"/>
            </a:endParaRPr>
          </a:p>
        </p:txBody>
      </p:sp>
      <p:sp>
        <p:nvSpPr>
          <p:cNvPr id="28" name="object 28"/>
          <p:cNvSpPr txBox="1"/>
          <p:nvPr/>
        </p:nvSpPr>
        <p:spPr>
          <a:xfrm>
            <a:off x="6183938" y="6660075"/>
            <a:ext cx="5846445" cy="2463800"/>
          </a:xfrm>
          <a:prstGeom prst="rect">
            <a:avLst/>
          </a:prstGeom>
        </p:spPr>
        <p:txBody>
          <a:bodyPr vert="horz" wrap="square" lIns="0" tIns="12700" rIns="0" bIns="0" rtlCol="0">
            <a:spAutoFit/>
          </a:bodyPr>
          <a:lstStyle/>
          <a:p>
            <a:pPr marL="12700" marR="5080" algn="ctr">
              <a:lnSpc>
                <a:spcPct val="100000"/>
              </a:lnSpc>
              <a:spcBef>
                <a:spcPts val="100"/>
              </a:spcBef>
            </a:pPr>
            <a:r>
              <a:rPr sz="3200" spc="-5" dirty="0">
                <a:latin typeface="Times New Roman" panose="02020603050405020304"/>
                <a:cs typeface="Times New Roman" panose="02020603050405020304"/>
              </a:rPr>
              <a:t>Submitted </a:t>
            </a:r>
            <a:r>
              <a:rPr sz="3200" dirty="0">
                <a:latin typeface="Times New Roman" panose="02020603050405020304"/>
                <a:cs typeface="Times New Roman" panose="02020603050405020304"/>
              </a:rPr>
              <a:t>for </a:t>
            </a:r>
            <a:r>
              <a:rPr sz="3200" spc="-10" dirty="0">
                <a:latin typeface="Times New Roman" panose="02020603050405020304"/>
                <a:cs typeface="Times New Roman" panose="02020603050405020304"/>
              </a:rPr>
              <a:t>the </a:t>
            </a:r>
            <a:r>
              <a:rPr sz="3200" dirty="0">
                <a:latin typeface="Times New Roman" panose="02020603050405020304"/>
                <a:cs typeface="Times New Roman" panose="02020603050405020304"/>
              </a:rPr>
              <a:t>partial</a:t>
            </a:r>
            <a:r>
              <a:rPr sz="3200" spc="-85" dirty="0">
                <a:latin typeface="Times New Roman" panose="02020603050405020304"/>
                <a:cs typeface="Times New Roman" panose="02020603050405020304"/>
              </a:rPr>
              <a:t> </a:t>
            </a:r>
            <a:r>
              <a:rPr sz="3200" dirty="0">
                <a:latin typeface="Times New Roman" panose="02020603050405020304"/>
                <a:cs typeface="Times New Roman" panose="02020603050405020304"/>
              </a:rPr>
              <a:t>fulfillment  of</a:t>
            </a:r>
            <a:endParaRPr sz="3200">
              <a:latin typeface="Times New Roman" panose="02020603050405020304"/>
              <a:cs typeface="Times New Roman" panose="02020603050405020304"/>
            </a:endParaRPr>
          </a:p>
          <a:p>
            <a:pPr marL="2345690" marR="2337435" algn="ctr">
              <a:lnSpc>
                <a:spcPct val="100000"/>
              </a:lnSpc>
            </a:pPr>
            <a:r>
              <a:rPr sz="3200" spc="-5" dirty="0">
                <a:latin typeface="Times New Roman" panose="02020603050405020304"/>
                <a:cs typeface="Times New Roman" panose="02020603050405020304"/>
              </a:rPr>
              <a:t>B.</a:t>
            </a:r>
            <a:r>
              <a:rPr sz="3200" spc="-225" dirty="0">
                <a:latin typeface="Times New Roman" panose="02020603050405020304"/>
                <a:cs typeface="Times New Roman" panose="02020603050405020304"/>
              </a:rPr>
              <a:t>T</a:t>
            </a:r>
            <a:r>
              <a:rPr sz="3200" spc="-5" dirty="0">
                <a:latin typeface="Times New Roman" panose="02020603050405020304"/>
                <a:cs typeface="Times New Roman" panose="02020603050405020304"/>
              </a:rPr>
              <a:t>ech  </a:t>
            </a:r>
            <a:r>
              <a:rPr sz="3200" spc="-10" dirty="0">
                <a:latin typeface="Times New Roman" panose="02020603050405020304"/>
                <a:cs typeface="Times New Roman" panose="02020603050405020304"/>
              </a:rPr>
              <a:t>in</a:t>
            </a:r>
            <a:endParaRPr sz="3200">
              <a:latin typeface="Times New Roman" panose="02020603050405020304"/>
              <a:cs typeface="Times New Roman" panose="02020603050405020304"/>
            </a:endParaRPr>
          </a:p>
          <a:p>
            <a:pPr algn="ctr">
              <a:lnSpc>
                <a:spcPct val="100000"/>
              </a:lnSpc>
            </a:pPr>
            <a:r>
              <a:rPr sz="3200" dirty="0">
                <a:latin typeface="Times New Roman" panose="02020603050405020304"/>
                <a:cs typeface="Times New Roman" panose="02020603050405020304"/>
              </a:rPr>
              <a:t>Information</a:t>
            </a:r>
            <a:r>
              <a:rPr sz="3200" spc="-70" dirty="0">
                <a:latin typeface="Times New Roman" panose="02020603050405020304"/>
                <a:cs typeface="Times New Roman" panose="02020603050405020304"/>
              </a:rPr>
              <a:t> </a:t>
            </a:r>
            <a:r>
              <a:rPr sz="3200" spc="-30" dirty="0">
                <a:latin typeface="Times New Roman" panose="02020603050405020304"/>
                <a:cs typeface="Times New Roman" panose="02020603050405020304"/>
              </a:rPr>
              <a:t>Technology</a:t>
            </a:r>
            <a:endParaRPr sz="3200">
              <a:latin typeface="Times New Roman" panose="02020603050405020304"/>
              <a:cs typeface="Times New Roman" panose="02020603050405020304"/>
            </a:endParaRPr>
          </a:p>
        </p:txBody>
      </p:sp>
      <p:grpSp>
        <p:nvGrpSpPr>
          <p:cNvPr id="29" name="object 29"/>
          <p:cNvGrpSpPr/>
          <p:nvPr/>
        </p:nvGrpSpPr>
        <p:grpSpPr>
          <a:xfrm>
            <a:off x="0" y="9551670"/>
            <a:ext cx="18999200" cy="1141730"/>
            <a:chOff x="0" y="9552040"/>
            <a:chExt cx="18999200" cy="1141730"/>
          </a:xfrm>
        </p:grpSpPr>
        <p:sp>
          <p:nvSpPr>
            <p:cNvPr id="30" name="object 30"/>
            <p:cNvSpPr/>
            <p:nvPr/>
          </p:nvSpPr>
          <p:spPr>
            <a:xfrm>
              <a:off x="0" y="9552040"/>
              <a:ext cx="15128406" cy="1141337"/>
            </a:xfrm>
            <a:prstGeom prst="rect">
              <a:avLst/>
            </a:prstGeom>
            <a:blipFill>
              <a:blip r:embed="rId6" cstate="print"/>
              <a:stretch>
                <a:fillRect/>
              </a:stretch>
            </a:blipFill>
          </p:spPr>
          <p:txBody>
            <a:bodyPr wrap="square" lIns="0" tIns="0" rIns="0" bIns="0" rtlCol="0"/>
            <a:lstStyle/>
            <a:p/>
          </p:txBody>
        </p:sp>
        <p:sp>
          <p:nvSpPr>
            <p:cNvPr id="31" name="object 31"/>
            <p:cNvSpPr/>
            <p:nvPr/>
          </p:nvSpPr>
          <p:spPr>
            <a:xfrm>
              <a:off x="16236" y="9568555"/>
              <a:ext cx="15067915" cy="1111885"/>
            </a:xfrm>
            <a:custGeom>
              <a:avLst/>
              <a:gdLst/>
              <a:ahLst/>
              <a:cxnLst/>
              <a:rect l="l" t="t" r="r" b="b"/>
              <a:pathLst>
                <a:path w="15067915" h="1111884">
                  <a:moveTo>
                    <a:pt x="15067732" y="1111322"/>
                  </a:moveTo>
                  <a:lnTo>
                    <a:pt x="0" y="1111322"/>
                  </a:lnTo>
                  <a:lnTo>
                    <a:pt x="0" y="0"/>
                  </a:lnTo>
                  <a:lnTo>
                    <a:pt x="15067732" y="0"/>
                  </a:lnTo>
                  <a:lnTo>
                    <a:pt x="15067732" y="1111322"/>
                  </a:lnTo>
                  <a:close/>
                </a:path>
              </a:pathLst>
            </a:custGeom>
            <a:solidFill>
              <a:srgbClr val="FFF2CC"/>
            </a:solidFill>
          </p:spPr>
          <p:txBody>
            <a:bodyPr wrap="square" lIns="0" tIns="0" rIns="0" bIns="0" rtlCol="0"/>
            <a:lstStyle/>
            <a:p/>
          </p:txBody>
        </p:sp>
        <p:sp>
          <p:nvSpPr>
            <p:cNvPr id="32" name="object 32"/>
            <p:cNvSpPr/>
            <p:nvPr/>
          </p:nvSpPr>
          <p:spPr>
            <a:xfrm>
              <a:off x="17858914" y="9552040"/>
              <a:ext cx="1140285" cy="1141337"/>
            </a:xfrm>
            <a:prstGeom prst="rect">
              <a:avLst/>
            </a:prstGeom>
            <a:blipFill>
              <a:blip r:embed="rId7" cstate="print"/>
              <a:stretch>
                <a:fillRect/>
              </a:stretch>
            </a:blipFill>
          </p:spPr>
          <p:txBody>
            <a:bodyPr wrap="square" lIns="0" tIns="0" rIns="0" bIns="0" rtlCol="0"/>
            <a:lstStyle/>
            <a:p/>
          </p:txBody>
        </p:sp>
        <p:sp>
          <p:nvSpPr>
            <p:cNvPr id="33" name="object 33"/>
            <p:cNvSpPr/>
            <p:nvPr/>
          </p:nvSpPr>
          <p:spPr>
            <a:xfrm>
              <a:off x="17903364" y="9568556"/>
              <a:ext cx="1096010" cy="1111885"/>
            </a:xfrm>
            <a:custGeom>
              <a:avLst/>
              <a:gdLst/>
              <a:ahLst/>
              <a:cxnLst/>
              <a:rect l="l" t="t" r="r" b="b"/>
              <a:pathLst>
                <a:path w="1096009" h="1111884">
                  <a:moveTo>
                    <a:pt x="0" y="0"/>
                  </a:moveTo>
                  <a:lnTo>
                    <a:pt x="0" y="1111322"/>
                  </a:lnTo>
                  <a:lnTo>
                    <a:pt x="1095835" y="1111322"/>
                  </a:lnTo>
                  <a:lnTo>
                    <a:pt x="1095835" y="0"/>
                  </a:lnTo>
                  <a:lnTo>
                    <a:pt x="0" y="0"/>
                  </a:lnTo>
                  <a:close/>
                </a:path>
              </a:pathLst>
            </a:custGeom>
            <a:solidFill>
              <a:srgbClr val="FF8200"/>
            </a:solidFill>
          </p:spPr>
          <p:txBody>
            <a:bodyPr wrap="square" lIns="0" tIns="0" rIns="0" bIns="0" rtlCol="0"/>
            <a:lstStyle/>
            <a:p/>
          </p:txBody>
        </p:sp>
        <p:sp>
          <p:nvSpPr>
            <p:cNvPr id="34" name="object 34"/>
            <p:cNvSpPr/>
            <p:nvPr/>
          </p:nvSpPr>
          <p:spPr>
            <a:xfrm>
              <a:off x="15039519" y="9552040"/>
              <a:ext cx="2907919" cy="1141337"/>
            </a:xfrm>
            <a:prstGeom prst="rect">
              <a:avLst/>
            </a:prstGeom>
            <a:blipFill>
              <a:blip r:embed="rId8" cstate="print"/>
              <a:stretch>
                <a:fillRect/>
              </a:stretch>
            </a:blipFill>
          </p:spPr>
          <p:txBody>
            <a:bodyPr wrap="square" lIns="0" tIns="0" rIns="0" bIns="0" rtlCol="0"/>
            <a:lstStyle/>
            <a:p/>
          </p:txBody>
        </p:sp>
        <p:sp>
          <p:nvSpPr>
            <p:cNvPr id="35" name="object 35"/>
            <p:cNvSpPr/>
            <p:nvPr/>
          </p:nvSpPr>
          <p:spPr>
            <a:xfrm>
              <a:off x="15083969" y="9568555"/>
              <a:ext cx="2819400" cy="1111885"/>
            </a:xfrm>
            <a:custGeom>
              <a:avLst/>
              <a:gdLst/>
              <a:ahLst/>
              <a:cxnLst/>
              <a:rect l="l" t="t" r="r" b="b"/>
              <a:pathLst>
                <a:path w="2819400" h="1111884">
                  <a:moveTo>
                    <a:pt x="2819019" y="1111322"/>
                  </a:moveTo>
                  <a:lnTo>
                    <a:pt x="0" y="1111322"/>
                  </a:lnTo>
                  <a:lnTo>
                    <a:pt x="0" y="0"/>
                  </a:lnTo>
                  <a:lnTo>
                    <a:pt x="2819019" y="0"/>
                  </a:lnTo>
                  <a:lnTo>
                    <a:pt x="2819019" y="1111322"/>
                  </a:lnTo>
                  <a:close/>
                </a:path>
              </a:pathLst>
            </a:custGeom>
            <a:solidFill>
              <a:srgbClr val="FDE499"/>
            </a:solidFill>
          </p:spPr>
          <p:txBody>
            <a:bodyPr wrap="square" lIns="0" tIns="0" rIns="0" bIns="0" rtlCol="0"/>
            <a:lstStyle/>
            <a:p/>
          </p:txBody>
        </p:sp>
      </p:grpSp>
      <p:sp>
        <p:nvSpPr>
          <p:cNvPr id="36" name="object 36"/>
          <p:cNvSpPr txBox="1"/>
          <p:nvPr/>
        </p:nvSpPr>
        <p:spPr>
          <a:xfrm>
            <a:off x="15824201" y="9766300"/>
            <a:ext cx="1905000"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latin typeface="Times New Roman" panose="02020603050405020304"/>
                <a:cs typeface="Times New Roman" panose="02020603050405020304"/>
              </a:rPr>
              <a:t>May 2022</a:t>
            </a:r>
            <a:endParaRPr sz="3200">
              <a:latin typeface="Times New Roman" panose="02020603050405020304"/>
              <a:cs typeface="Times New Roman" panose="02020603050405020304"/>
            </a:endParaRPr>
          </a:p>
        </p:txBody>
      </p:sp>
      <p:sp>
        <p:nvSpPr>
          <p:cNvPr id="37" name="object 37"/>
          <p:cNvSpPr txBox="1"/>
          <p:nvPr/>
        </p:nvSpPr>
        <p:spPr>
          <a:xfrm>
            <a:off x="738979" y="9781234"/>
            <a:ext cx="10224770" cy="497840"/>
          </a:xfrm>
          <a:prstGeom prst="rect">
            <a:avLst/>
          </a:prstGeom>
        </p:spPr>
        <p:txBody>
          <a:bodyPr vert="horz" wrap="square" lIns="0" tIns="12700" rIns="0" bIns="0" rtlCol="0">
            <a:spAutoFit/>
          </a:bodyPr>
          <a:lstStyle/>
          <a:p>
            <a:pPr marL="12700">
              <a:lnSpc>
                <a:spcPct val="100000"/>
              </a:lnSpc>
              <a:spcBef>
                <a:spcPts val="100"/>
              </a:spcBef>
            </a:pPr>
            <a:r>
              <a:rPr sz="3100" b="1" spc="-5" dirty="0">
                <a:latin typeface="Times New Roman" panose="02020603050405020304"/>
                <a:cs typeface="Times New Roman" panose="02020603050405020304"/>
              </a:rPr>
              <a:t>Department </a:t>
            </a:r>
            <a:r>
              <a:rPr sz="3100" b="1" dirty="0">
                <a:latin typeface="Times New Roman" panose="02020603050405020304"/>
                <a:cs typeface="Times New Roman" panose="02020603050405020304"/>
              </a:rPr>
              <a:t>of </a:t>
            </a:r>
            <a:r>
              <a:rPr sz="3100" b="1" spc="-5" dirty="0">
                <a:latin typeface="Times New Roman" panose="02020603050405020304"/>
                <a:cs typeface="Times New Roman" panose="02020603050405020304"/>
              </a:rPr>
              <a:t>Computer Science </a:t>
            </a:r>
            <a:r>
              <a:rPr sz="3100" b="1" dirty="0">
                <a:latin typeface="Times New Roman" panose="02020603050405020304"/>
                <a:cs typeface="Times New Roman" panose="02020603050405020304"/>
              </a:rPr>
              <a:t>&amp; </a:t>
            </a:r>
            <a:r>
              <a:rPr sz="3100" b="1" spc="-5" dirty="0">
                <a:latin typeface="Times New Roman" panose="02020603050405020304"/>
                <a:cs typeface="Times New Roman" panose="02020603050405020304"/>
              </a:rPr>
              <a:t>Information</a:t>
            </a:r>
            <a:r>
              <a:rPr sz="3100" b="1" spc="-180" dirty="0">
                <a:latin typeface="Times New Roman" panose="02020603050405020304"/>
                <a:cs typeface="Times New Roman" panose="02020603050405020304"/>
              </a:rPr>
              <a:t> </a:t>
            </a:r>
            <a:r>
              <a:rPr sz="3100" b="1" spc="-35" dirty="0">
                <a:latin typeface="Times New Roman" panose="02020603050405020304"/>
                <a:cs typeface="Times New Roman" panose="02020603050405020304"/>
              </a:rPr>
              <a:t>Technology</a:t>
            </a:r>
            <a:endParaRPr sz="3100">
              <a:latin typeface="Times New Roman" panose="02020603050405020304"/>
              <a:cs typeface="Times New Roman" panose="02020603050405020304"/>
            </a:endParaRPr>
          </a:p>
        </p:txBody>
      </p:sp>
      <p:sp>
        <p:nvSpPr>
          <p:cNvPr id="38" name="object 38"/>
          <p:cNvSpPr txBox="1"/>
          <p:nvPr/>
        </p:nvSpPr>
        <p:spPr>
          <a:xfrm>
            <a:off x="18386438" y="9832673"/>
            <a:ext cx="231775"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Carlito"/>
                <a:cs typeface="Carlito"/>
              </a:rPr>
              <a:t>1</a:t>
            </a:r>
            <a:endParaRPr sz="3200">
              <a:latin typeface="Carlito"/>
              <a:cs typeface="Carlito"/>
            </a:endParaRPr>
          </a:p>
        </p:txBody>
      </p:sp>
      <p:grpSp>
        <p:nvGrpSpPr>
          <p:cNvPr id="39" name="object 39"/>
          <p:cNvGrpSpPr/>
          <p:nvPr/>
        </p:nvGrpSpPr>
        <p:grpSpPr>
          <a:xfrm>
            <a:off x="15460794" y="420199"/>
            <a:ext cx="3044825" cy="3044825"/>
            <a:chOff x="15460794" y="420199"/>
            <a:chExt cx="3044825" cy="3044825"/>
          </a:xfrm>
        </p:grpSpPr>
        <p:sp>
          <p:nvSpPr>
            <p:cNvPr id="40" name="object 40"/>
            <p:cNvSpPr/>
            <p:nvPr/>
          </p:nvSpPr>
          <p:spPr>
            <a:xfrm>
              <a:off x="15460794" y="420199"/>
              <a:ext cx="3044218" cy="3044218"/>
            </a:xfrm>
            <a:prstGeom prst="rect">
              <a:avLst/>
            </a:prstGeom>
            <a:blipFill>
              <a:blip r:embed="rId9" cstate="print"/>
              <a:stretch>
                <a:fillRect/>
              </a:stretch>
            </a:blipFill>
          </p:spPr>
          <p:txBody>
            <a:bodyPr wrap="square" lIns="0" tIns="0" rIns="0" bIns="0" rtlCol="0"/>
            <a:lstStyle/>
            <a:p/>
          </p:txBody>
        </p:sp>
        <p:sp>
          <p:nvSpPr>
            <p:cNvPr id="41" name="object 41"/>
            <p:cNvSpPr/>
            <p:nvPr/>
          </p:nvSpPr>
          <p:spPr>
            <a:xfrm>
              <a:off x="15604693" y="546098"/>
              <a:ext cx="2756419" cy="2756419"/>
            </a:xfrm>
            <a:prstGeom prst="rect">
              <a:avLst/>
            </a:prstGeom>
            <a:blipFill>
              <a:blip r:embed="rId10" cstate="print"/>
              <a:stretch>
                <a:fillRect/>
              </a:stretch>
            </a:blipFill>
          </p:spPr>
          <p:txBody>
            <a:bodyPr wrap="square" lIns="0" tIns="0" rIns="0" bIns="0" rtlCol="0"/>
            <a:lstStyle/>
            <a:p/>
          </p:txBody>
        </p:sp>
        <p:sp>
          <p:nvSpPr>
            <p:cNvPr id="42" name="object 42"/>
            <p:cNvSpPr/>
            <p:nvPr/>
          </p:nvSpPr>
          <p:spPr>
            <a:xfrm>
              <a:off x="15560243" y="501648"/>
              <a:ext cx="2845435" cy="2845435"/>
            </a:xfrm>
            <a:custGeom>
              <a:avLst/>
              <a:gdLst/>
              <a:ahLst/>
              <a:cxnLst/>
              <a:rect l="l" t="t" r="r" b="b"/>
              <a:pathLst>
                <a:path w="2845434" h="2845435">
                  <a:moveTo>
                    <a:pt x="0" y="0"/>
                  </a:moveTo>
                  <a:lnTo>
                    <a:pt x="2845319" y="0"/>
                  </a:lnTo>
                  <a:lnTo>
                    <a:pt x="2845319" y="2845319"/>
                  </a:lnTo>
                  <a:lnTo>
                    <a:pt x="0" y="2845319"/>
                  </a:lnTo>
                  <a:lnTo>
                    <a:pt x="0" y="0"/>
                  </a:lnTo>
                  <a:close/>
                </a:path>
              </a:pathLst>
            </a:custGeom>
            <a:ln w="88899">
              <a:solidFill>
                <a:srgbClr val="FFFFFF"/>
              </a:solidFill>
            </a:ln>
          </p:spPr>
          <p:txBody>
            <a:bodyPr wrap="square" lIns="0" tIns="0" rIns="0" bIns="0" rtlCol="0"/>
            <a:lstStyle/>
            <a:p/>
          </p:txBody>
        </p:sp>
      </p:grpSp>
      <p:pic>
        <p:nvPicPr>
          <p:cNvPr id="15362" name="Picture 2" descr="Build A Movie Recommendation System on Your Own"/>
          <p:cNvPicPr>
            <a:picLocks noChangeAspect="1" noChangeArrowheads="1"/>
          </p:cNvPicPr>
          <p:nvPr/>
        </p:nvPicPr>
        <p:blipFill>
          <a:blip r:embed="rId11"/>
          <a:srcRect/>
          <a:stretch>
            <a:fillRect/>
          </a:stretch>
        </p:blipFill>
        <p:spPr bwMode="auto">
          <a:xfrm>
            <a:off x="6146800" y="3594100"/>
            <a:ext cx="5715000" cy="283028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3"/>
            <a:ext cx="14627860" cy="2862580"/>
            <a:chOff x="0" y="758323"/>
            <a:chExt cx="14627860" cy="2862580"/>
          </a:xfrm>
        </p:grpSpPr>
        <p:sp>
          <p:nvSpPr>
            <p:cNvPr id="12" name="object 12"/>
            <p:cNvSpPr/>
            <p:nvPr/>
          </p:nvSpPr>
          <p:spPr>
            <a:xfrm>
              <a:off x="0" y="758323"/>
              <a:ext cx="14627615" cy="2862569"/>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3726711" y="734706"/>
            <a:ext cx="9201889"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4.Tools and Technologies</a:t>
            </a:r>
            <a:endParaRPr spc="-25"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736600" y="2374900"/>
            <a:ext cx="12598400" cy="3295650"/>
          </a:xfrm>
          <a:prstGeom prst="rect">
            <a:avLst/>
          </a:prstGeom>
        </p:spPr>
        <p:txBody>
          <a:bodyPr vert="horz" wrap="square" lIns="0" tIns="12700" rIns="0" bIns="0" rtlCol="0">
            <a:spAutoFit/>
          </a:bodyPr>
          <a:lstStyle/>
          <a:p>
            <a:pPr marL="563245" indent="-551180">
              <a:lnSpc>
                <a:spcPct val="100000"/>
              </a:lnSpc>
              <a:spcBef>
                <a:spcPts val="100"/>
              </a:spcBef>
              <a:tabLst>
                <a:tab pos="563245" algn="l"/>
                <a:tab pos="563880" algn="l"/>
              </a:tabLst>
            </a:pPr>
            <a:r>
              <a:rPr lang="en-US" sz="4200" b="1" i="1" dirty="0" smtClean="0">
                <a:cs typeface="+mn-lt"/>
              </a:rPr>
              <a:t>Neural Networks</a:t>
            </a:r>
            <a:endParaRPr lang="en-US" sz="4200" b="1" i="1" dirty="0" smtClean="0">
              <a:cs typeface="+mn-lt"/>
            </a:endParaRPr>
          </a:p>
          <a:p>
            <a:pPr marL="563245" indent="-551180">
              <a:lnSpc>
                <a:spcPct val="100000"/>
              </a:lnSpc>
              <a:spcBef>
                <a:spcPts val="100"/>
              </a:spcBef>
              <a:buFont typeface="Wingdings" panose="05000000000000000000" pitchFamily="2" charset="2"/>
              <a:buChar char="Ø"/>
              <a:tabLst>
                <a:tab pos="563245" algn="l"/>
                <a:tab pos="563880" algn="l"/>
              </a:tabLst>
            </a:pPr>
            <a:r>
              <a:rPr lang="en-US" sz="4200" dirty="0" smtClean="0"/>
              <a:t>To overcome Cold Start Problem</a:t>
            </a:r>
            <a:endParaRPr lang="en-US" sz="4200" dirty="0" smtClean="0"/>
          </a:p>
          <a:p>
            <a:pPr marL="563245" indent="-551180">
              <a:lnSpc>
                <a:spcPct val="100000"/>
              </a:lnSpc>
              <a:spcBef>
                <a:spcPts val="100"/>
              </a:spcBef>
              <a:buFont typeface="Wingdings" panose="05000000000000000000" pitchFamily="2" charset="2"/>
              <a:buChar char="Ø"/>
              <a:tabLst>
                <a:tab pos="563245" algn="l"/>
                <a:tab pos="563880" algn="l"/>
              </a:tabLst>
            </a:pPr>
            <a:r>
              <a:rPr lang="en-US" sz="4200" dirty="0" smtClean="0"/>
              <a:t>Content Based uses Neural Networks</a:t>
            </a:r>
            <a:endParaRPr lang="en-US" sz="4200" dirty="0" smtClean="0"/>
          </a:p>
          <a:p>
            <a:pPr marL="563245" indent="-551180">
              <a:lnSpc>
                <a:spcPct val="100000"/>
              </a:lnSpc>
              <a:spcBef>
                <a:spcPts val="100"/>
              </a:spcBef>
              <a:buFont typeface="Wingdings" panose="05000000000000000000" pitchFamily="2" charset="2"/>
              <a:buChar char="Ø"/>
              <a:tabLst>
                <a:tab pos="563245" algn="l"/>
                <a:tab pos="563880" algn="l"/>
              </a:tabLst>
            </a:pPr>
            <a:r>
              <a:rPr lang="en-US" sz="4200" dirty="0" smtClean="0"/>
              <a:t>To find linear relation between input and output</a:t>
            </a:r>
            <a:endParaRPr lang="en-US" sz="4200" dirty="0" smtClean="0"/>
          </a:p>
          <a:p>
            <a:pPr marL="563245" indent="-551180">
              <a:lnSpc>
                <a:spcPct val="100000"/>
              </a:lnSpc>
              <a:spcBef>
                <a:spcPts val="100"/>
              </a:spcBef>
              <a:tabLst>
                <a:tab pos="563245" algn="l"/>
                <a:tab pos="563880" algn="l"/>
              </a:tabLst>
            </a:pPr>
            <a:r>
              <a:rPr lang="en-US" sz="4200" dirty="0" smtClean="0"/>
              <a:t> </a:t>
            </a:r>
            <a:endParaRPr sz="4200">
              <a:latin typeface="Carlito"/>
              <a:cs typeface="Carlito"/>
            </a:endParaRPr>
          </a:p>
        </p:txBody>
      </p:sp>
      <p:sp>
        <p:nvSpPr>
          <p:cNvPr id="22" name="object 22"/>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23" name="object 23"/>
          <p:cNvSpPr txBox="1"/>
          <p:nvPr/>
        </p:nvSpPr>
        <p:spPr>
          <a:xfrm>
            <a:off x="17981930" y="9858375"/>
            <a:ext cx="823595" cy="49847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
        <p:nvSpPr>
          <p:cNvPr id="24" name="object 24"/>
          <p:cNvSpPr txBox="1">
            <a:spLocks noGrp="1"/>
          </p:cNvSpPr>
          <p:nvPr>
            <p:ph type="ftr" sz="quarter" idx="5"/>
          </p:nvPr>
        </p:nvSpPr>
        <p:spPr>
          <a:xfrm>
            <a:off x="15367000" y="9994900"/>
            <a:ext cx="2321719"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pic>
        <p:nvPicPr>
          <p:cNvPr id="6146" name="Picture 2" descr="Movie Recommendation System — Content Filtering | by Anchit Jain | Data  Science 101 | Medium"/>
          <p:cNvPicPr>
            <a:picLocks noChangeAspect="1" noChangeArrowheads="1"/>
          </p:cNvPicPr>
          <p:nvPr/>
        </p:nvPicPr>
        <p:blipFill>
          <a:blip r:embed="rId6"/>
          <a:srcRect/>
          <a:stretch>
            <a:fillRect/>
          </a:stretch>
        </p:blipFill>
        <p:spPr bwMode="auto">
          <a:xfrm>
            <a:off x="11861800" y="3136900"/>
            <a:ext cx="6324600" cy="5943600"/>
          </a:xfrm>
          <a:prstGeom prst="rect">
            <a:avLst/>
          </a:prstGeom>
          <a:noFill/>
        </p:spPr>
      </p:pic>
      <p:sp>
        <p:nvSpPr>
          <p:cNvPr id="6148" name="AutoShape 4" descr="ANN Algorithm | How Artificial Neural Network 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150" name="AutoShape 6" descr="ANN Algorithm | How Artificial Neural Network 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6152" name="Picture 8" descr="ANN Algorithm | How Artificial Neural Network Works"/>
          <p:cNvPicPr>
            <a:picLocks noChangeAspect="1" noChangeArrowheads="1"/>
          </p:cNvPicPr>
          <p:nvPr/>
        </p:nvPicPr>
        <p:blipFill>
          <a:blip r:embed="rId7"/>
          <a:srcRect/>
          <a:stretch>
            <a:fillRect/>
          </a:stretch>
        </p:blipFill>
        <p:spPr bwMode="auto">
          <a:xfrm>
            <a:off x="812800" y="5041900"/>
            <a:ext cx="9677400" cy="3962400"/>
          </a:xfrm>
          <a:prstGeom prst="rect">
            <a:avLst/>
          </a:prstGeom>
          <a:noFill/>
        </p:spPr>
      </p:pic>
      <p:sp>
        <p:nvSpPr>
          <p:cNvPr id="29" name="Rectangle 28"/>
          <p:cNvSpPr/>
          <p:nvPr/>
        </p:nvSpPr>
        <p:spPr>
          <a:xfrm>
            <a:off x="15976600" y="5956300"/>
            <a:ext cx="20574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Neural Networks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98"/>
            <a:ext cx="14633575" cy="2862580"/>
            <a:chOff x="0" y="758198"/>
            <a:chExt cx="14633575" cy="2862580"/>
          </a:xfrm>
        </p:grpSpPr>
        <p:sp>
          <p:nvSpPr>
            <p:cNvPr id="3" name="object 3"/>
            <p:cNvSpPr/>
            <p:nvPr/>
          </p:nvSpPr>
          <p:spPr>
            <a:xfrm>
              <a:off x="0" y="758198"/>
              <a:ext cx="14633539" cy="286256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3996725" y="734565"/>
            <a:ext cx="7019290" cy="848360"/>
          </a:xfrm>
          <a:prstGeom prst="rect">
            <a:avLst/>
          </a:prstGeom>
        </p:spPr>
        <p:txBody>
          <a:bodyPr vert="horz" wrap="square" lIns="0" tIns="12700" rIns="0" bIns="0" rtlCol="0">
            <a:spAutoFit/>
          </a:bodyPr>
          <a:lstStyle/>
          <a:p>
            <a:pPr marL="12700">
              <a:lnSpc>
                <a:spcPct val="100000"/>
              </a:lnSpc>
              <a:spcBef>
                <a:spcPts val="100"/>
              </a:spcBef>
            </a:pPr>
            <a:r>
              <a:rPr lang="en-US" spc="-5" dirty="0" smtClean="0"/>
              <a:t>5.Flow Chart</a:t>
            </a:r>
            <a:endParaRPr spc="-10"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11"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12" name="object 12"/>
          <p:cNvSpPr txBox="1">
            <a:spLocks noGrp="1"/>
          </p:cNvSpPr>
          <p:nvPr>
            <p:ph type="sldNum" sz="quarter" idx="7"/>
          </p:nvPr>
        </p:nvSpPr>
        <p:spPr>
          <a:xfrm>
            <a:off x="18051145" y="9934575"/>
            <a:ext cx="800100" cy="402590"/>
          </a:xfrm>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13" name="object 13"/>
          <p:cNvSpPr txBox="1">
            <a:spLocks noGrp="1"/>
          </p:cNvSpPr>
          <p:nvPr>
            <p:ph type="ftr" sz="quarter" idx="5"/>
          </p:nvPr>
        </p:nvSpPr>
        <p:spPr>
          <a:xfrm>
            <a:off x="15595600" y="9918700"/>
            <a:ext cx="2016919"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pic>
        <p:nvPicPr>
          <p:cNvPr id="8194" name="Picture 2" descr="flow-diagram.JPG"/>
          <p:cNvPicPr>
            <a:picLocks noChangeAspect="1" noChangeArrowheads="1"/>
          </p:cNvPicPr>
          <p:nvPr/>
        </p:nvPicPr>
        <p:blipFill>
          <a:blip r:embed="rId3"/>
          <a:srcRect/>
          <a:stretch>
            <a:fillRect/>
          </a:stretch>
        </p:blipFill>
        <p:spPr bwMode="auto">
          <a:xfrm>
            <a:off x="1574800" y="1689100"/>
            <a:ext cx="15316200" cy="7924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73"/>
            <a:ext cx="14633575" cy="6154420"/>
            <a:chOff x="0" y="758173"/>
            <a:chExt cx="14633575" cy="6154420"/>
          </a:xfrm>
        </p:grpSpPr>
        <p:sp>
          <p:nvSpPr>
            <p:cNvPr id="3" name="object 3"/>
            <p:cNvSpPr/>
            <p:nvPr/>
          </p:nvSpPr>
          <p:spPr>
            <a:xfrm>
              <a:off x="0" y="758173"/>
              <a:ext cx="14633539" cy="6154412"/>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5451702" y="734565"/>
            <a:ext cx="6333897"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6.Implementaion</a:t>
            </a:r>
            <a:endParaRPr spc="-15"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9" name="object 9"/>
          <p:cNvSpPr txBox="1"/>
          <p:nvPr/>
        </p:nvSpPr>
        <p:spPr>
          <a:xfrm>
            <a:off x="1248451" y="2413967"/>
            <a:ext cx="14419580" cy="5924550"/>
          </a:xfrm>
          <a:prstGeom prst="rect">
            <a:avLst/>
          </a:prstGeom>
        </p:spPr>
        <p:txBody>
          <a:bodyPr vert="horz" wrap="square" lIns="0" tIns="12700" rIns="0" bIns="0" rtlCol="0">
            <a:spAutoFit/>
          </a:bodyPr>
          <a:lstStyle/>
          <a:p>
            <a:pPr marL="570865" marR="5080" indent="-558800" algn="just">
              <a:lnSpc>
                <a:spcPct val="100000"/>
              </a:lnSpc>
              <a:spcBef>
                <a:spcPts val="100"/>
              </a:spcBef>
              <a:buFont typeface="Arial" panose="020B0604020202020204"/>
              <a:buChar char="●"/>
              <a:tabLst>
                <a:tab pos="570865" algn="l"/>
                <a:tab pos="571500" algn="l"/>
              </a:tabLst>
            </a:pPr>
            <a:r>
              <a:rPr lang="en-US" sz="4200" dirty="0" smtClean="0">
                <a:cs typeface="+mn-lt"/>
              </a:rPr>
              <a:t>Apply Collaborative Filtering to find </a:t>
            </a:r>
            <a:r>
              <a:rPr lang="en-US" sz="4200" dirty="0" smtClean="0">
                <a:cs typeface="+mn-lt"/>
              </a:rPr>
              <a:t>similar movies based on ratings stored in ratings.csv file.</a:t>
            </a:r>
            <a:endParaRPr lang="en-US" sz="4200" dirty="0" smtClean="0">
              <a:cs typeface="+mn-lt"/>
            </a:endParaRPr>
          </a:p>
          <a:p>
            <a:pPr marL="570865" marR="5080" indent="-558800" algn="just">
              <a:lnSpc>
                <a:spcPct val="100000"/>
              </a:lnSpc>
              <a:spcBef>
                <a:spcPts val="100"/>
              </a:spcBef>
              <a:buFont typeface="Arial" panose="020B0604020202020204"/>
              <a:buChar char="●"/>
              <a:tabLst>
                <a:tab pos="570865" algn="l"/>
                <a:tab pos="571500" algn="l"/>
              </a:tabLst>
            </a:pPr>
            <a:r>
              <a:rPr lang="en-US" sz="4200" dirty="0" smtClean="0">
                <a:cs typeface="+mn-lt"/>
              </a:rPr>
              <a:t>K-NN Algorithm to find nearest </a:t>
            </a:r>
            <a:r>
              <a:rPr lang="en-US" sz="4200" dirty="0" err="1" smtClean="0">
                <a:cs typeface="+mn-lt"/>
              </a:rPr>
              <a:t>neighbours</a:t>
            </a:r>
            <a:r>
              <a:rPr lang="en-US" sz="4200" dirty="0" smtClean="0">
                <a:cs typeface="+mn-lt"/>
              </a:rPr>
              <a:t>.</a:t>
            </a:r>
            <a:endParaRPr lang="en-US" sz="4200" dirty="0" smtClean="0">
              <a:cs typeface="+mn-lt"/>
            </a:endParaRPr>
          </a:p>
          <a:p>
            <a:pPr marL="570865" marR="5080" indent="-558800" algn="just">
              <a:lnSpc>
                <a:spcPct val="100000"/>
              </a:lnSpc>
              <a:spcBef>
                <a:spcPts val="100"/>
              </a:spcBef>
              <a:buFont typeface="Arial" panose="020B0604020202020204"/>
              <a:buChar char="●"/>
              <a:tabLst>
                <a:tab pos="570865" algn="l"/>
                <a:tab pos="571500" algn="l"/>
              </a:tabLst>
            </a:pPr>
            <a:r>
              <a:rPr lang="en-US" sz="4200" dirty="0" smtClean="0">
                <a:cs typeface="+mn-lt"/>
              </a:rPr>
              <a:t>Apply Neural networks for content- based </a:t>
            </a:r>
            <a:r>
              <a:rPr lang="en-US" sz="4200" dirty="0" err="1" smtClean="0">
                <a:cs typeface="+mn-lt"/>
              </a:rPr>
              <a:t>recommedation</a:t>
            </a:r>
            <a:r>
              <a:rPr lang="en-US" sz="4200" dirty="0">
                <a:cs typeface="+mn-lt"/>
              </a:rPr>
              <a:t> </a:t>
            </a:r>
            <a:r>
              <a:rPr lang="en-US" sz="4200" dirty="0" smtClean="0">
                <a:cs typeface="+mn-lt"/>
              </a:rPr>
              <a:t>based on users past experiences.</a:t>
            </a:r>
            <a:endParaRPr lang="en-US" sz="4200" dirty="0" smtClean="0">
              <a:cs typeface="+mn-lt"/>
            </a:endParaRPr>
          </a:p>
          <a:p>
            <a:pPr marL="570865" marR="5080" indent="-558800" algn="just">
              <a:lnSpc>
                <a:spcPct val="100000"/>
              </a:lnSpc>
              <a:spcBef>
                <a:spcPts val="100"/>
              </a:spcBef>
              <a:buFont typeface="Arial" panose="020B0604020202020204"/>
              <a:buChar char="●"/>
              <a:tabLst>
                <a:tab pos="570865" algn="l"/>
                <a:tab pos="571500" algn="l"/>
              </a:tabLst>
            </a:pPr>
            <a:r>
              <a:rPr lang="en-US" sz="4200" dirty="0" smtClean="0">
                <a:cs typeface="+mn-lt"/>
              </a:rPr>
              <a:t>Sentimental Analysis is used to extract the information from reviews.</a:t>
            </a:r>
            <a:endParaRPr lang="en-US" sz="4200" dirty="0" smtClean="0">
              <a:cs typeface="+mn-lt"/>
            </a:endParaRPr>
          </a:p>
          <a:p>
            <a:pPr marL="570865" marR="5080" indent="-558800">
              <a:lnSpc>
                <a:spcPct val="100000"/>
              </a:lnSpc>
              <a:spcBef>
                <a:spcPts val="100"/>
              </a:spcBef>
              <a:buFont typeface="Arial" panose="020B0604020202020204"/>
              <a:buChar char="●"/>
              <a:tabLst>
                <a:tab pos="570865" algn="l"/>
                <a:tab pos="571500" algn="l"/>
              </a:tabLst>
            </a:pPr>
            <a:endParaRPr lang="en-US" sz="4300" dirty="0" smtClean="0">
              <a:latin typeface="Carlito"/>
              <a:cs typeface="Carlito"/>
            </a:endParaRPr>
          </a:p>
          <a:p>
            <a:pPr marL="570865" marR="5080" indent="-558800">
              <a:lnSpc>
                <a:spcPct val="100000"/>
              </a:lnSpc>
              <a:spcBef>
                <a:spcPts val="100"/>
              </a:spcBef>
              <a:buFont typeface="Arial" panose="020B0604020202020204"/>
              <a:buChar char="●"/>
              <a:tabLst>
                <a:tab pos="570865" algn="l"/>
                <a:tab pos="571500" algn="l"/>
              </a:tabLst>
            </a:pPr>
            <a:endParaRPr sz="4300">
              <a:latin typeface="Carlito"/>
              <a:cs typeface="Carlito"/>
            </a:endParaRPr>
          </a:p>
        </p:txBody>
      </p:sp>
      <p:sp>
        <p:nvSpPr>
          <p:cNvPr id="11"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12" name="object 12"/>
          <p:cNvSpPr txBox="1"/>
          <p:nvPr/>
        </p:nvSpPr>
        <p:spPr>
          <a:xfrm>
            <a:off x="17881600" y="9798050"/>
            <a:ext cx="1052195" cy="49847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
        <p:nvSpPr>
          <p:cNvPr id="13" name="object 13"/>
          <p:cNvSpPr txBox="1">
            <a:spLocks noGrp="1"/>
          </p:cNvSpPr>
          <p:nvPr>
            <p:ph type="ftr" sz="quarter" idx="5"/>
          </p:nvPr>
        </p:nvSpPr>
        <p:spPr>
          <a:xfrm>
            <a:off x="15519400" y="9918700"/>
            <a:ext cx="18953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317500"/>
            <a:ext cx="18211800" cy="9602629"/>
          </a:xfrm>
        </p:spPr>
        <p:txBody>
          <a:bodyPr/>
          <a:lstStyle/>
          <a:p>
            <a:endParaRPr lang="en-US" dirty="0" smtClean="0"/>
          </a:p>
          <a:p>
            <a:endParaRPr lang="en-US" dirty="0" smtClean="0"/>
          </a:p>
          <a:p>
            <a:r>
              <a:rPr lang="en-US" sz="4000" i="1" dirty="0" smtClean="0"/>
              <a:t>Get Movies By Genre                                      Get Movies based on Cosine similarity</a:t>
            </a:r>
            <a:endParaRPr lang="en-US" sz="4000" i="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4000" dirty="0" smtClean="0"/>
              <a:t>         Distance using Cosine </a:t>
            </a:r>
            <a:endParaRPr lang="en-US" sz="4000" dirty="0" smtClean="0"/>
          </a:p>
          <a:p>
            <a:r>
              <a:rPr lang="en-US" sz="4000" dirty="0" smtClean="0"/>
              <a:t>         Similarity  </a:t>
            </a:r>
            <a:endParaRPr lang="en-US" sz="4000" dirty="0"/>
          </a:p>
        </p:txBody>
      </p:sp>
      <p:pic>
        <p:nvPicPr>
          <p:cNvPr id="4" name="Picture 3" descr="Screenshot (15).png"/>
          <p:cNvPicPr>
            <a:picLocks noChangeAspect="1"/>
          </p:cNvPicPr>
          <p:nvPr/>
        </p:nvPicPr>
        <p:blipFill>
          <a:blip r:embed="rId1"/>
          <a:stretch>
            <a:fillRect/>
          </a:stretch>
        </p:blipFill>
        <p:spPr>
          <a:xfrm>
            <a:off x="355600" y="1612900"/>
            <a:ext cx="8367514" cy="5867400"/>
          </a:xfrm>
          <a:prstGeom prst="rect">
            <a:avLst/>
          </a:prstGeom>
        </p:spPr>
      </p:pic>
      <p:pic>
        <p:nvPicPr>
          <p:cNvPr id="5" name="Picture 4" descr="Screenshot (16).png"/>
          <p:cNvPicPr>
            <a:picLocks noChangeAspect="1"/>
          </p:cNvPicPr>
          <p:nvPr/>
        </p:nvPicPr>
        <p:blipFill>
          <a:blip r:embed="rId2"/>
          <a:stretch>
            <a:fillRect/>
          </a:stretch>
        </p:blipFill>
        <p:spPr>
          <a:xfrm>
            <a:off x="8813800" y="1612900"/>
            <a:ext cx="10185400" cy="7543800"/>
          </a:xfrm>
          <a:prstGeom prst="rect">
            <a:avLst/>
          </a:prstGeom>
        </p:spPr>
      </p:pic>
      <p:sp>
        <p:nvSpPr>
          <p:cNvPr id="6" name="Rectangle 5"/>
          <p:cNvSpPr/>
          <p:nvPr/>
        </p:nvSpPr>
        <p:spPr>
          <a:xfrm>
            <a:off x="15748000" y="3594100"/>
            <a:ext cx="2590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8" name="Left Arrow 7"/>
          <p:cNvSpPr/>
          <p:nvPr/>
        </p:nvSpPr>
        <p:spPr>
          <a:xfrm>
            <a:off x="18415000" y="3517900"/>
            <a:ext cx="584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08000" y="8394700"/>
            <a:ext cx="6096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12" name="object 13"/>
          <p:cNvSpPr txBox="1">
            <a:spLocks noGrp="1"/>
          </p:cNvSpPr>
          <p:nvPr>
            <p:ph type="ftr" sz="quarter" idx="5"/>
          </p:nvPr>
        </p:nvSpPr>
        <p:spPr>
          <a:xfrm>
            <a:off x="15519400" y="9918700"/>
            <a:ext cx="18953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
        <p:nvSpPr>
          <p:cNvPr id="13" name="object 12"/>
          <p:cNvSpPr txBox="1"/>
          <p:nvPr/>
        </p:nvSpPr>
        <p:spPr>
          <a:xfrm>
            <a:off x="17957800" y="9842500"/>
            <a:ext cx="847534" cy="49885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469900"/>
            <a:ext cx="12328111" cy="677108"/>
          </a:xfrm>
        </p:spPr>
        <p:txBody>
          <a:bodyPr/>
          <a:lstStyle/>
          <a:p>
            <a:r>
              <a:rPr lang="en-US" sz="4400" i="1" u="sng" dirty="0" smtClean="0">
                <a:solidFill>
                  <a:schemeClr val="tx1"/>
                </a:solidFill>
              </a:rPr>
              <a:t>Sentimental Analysis</a:t>
            </a:r>
            <a:endParaRPr lang="en-US" sz="4400" i="1" u="sng" dirty="0">
              <a:solidFill>
                <a:schemeClr val="tx1"/>
              </a:solidFill>
            </a:endParaRPr>
          </a:p>
        </p:txBody>
      </p:sp>
      <p:sp>
        <p:nvSpPr>
          <p:cNvPr id="3" name="Text Placeholder 2"/>
          <p:cNvSpPr>
            <a:spLocks noGrp="1"/>
          </p:cNvSpPr>
          <p:nvPr>
            <p:ph type="body" idx="1"/>
          </p:nvPr>
        </p:nvSpPr>
        <p:spPr>
          <a:xfrm>
            <a:off x="431800" y="1721516"/>
            <a:ext cx="17729321" cy="615553"/>
          </a:xfrm>
        </p:spPr>
        <p:txBody>
          <a:bodyPr/>
          <a:lstStyle/>
          <a:p>
            <a:r>
              <a:rPr lang="en-US" sz="4000" i="1" dirty="0" smtClean="0"/>
              <a:t>    </a:t>
            </a:r>
            <a:r>
              <a:rPr lang="en-US" sz="4000" i="1" u="sng" dirty="0" smtClean="0"/>
              <a:t>Algorithm Used </a:t>
            </a:r>
            <a:r>
              <a:rPr lang="en-US" sz="4000" i="1" dirty="0" smtClean="0"/>
              <a:t>-&gt;</a:t>
            </a:r>
            <a:r>
              <a:rPr lang="en-US" sz="4000" dirty="0" smtClean="0"/>
              <a:t>   Naives </a:t>
            </a:r>
            <a:r>
              <a:rPr lang="en-US" sz="4000" dirty="0" err="1" smtClean="0"/>
              <a:t>bayes</a:t>
            </a:r>
            <a:r>
              <a:rPr lang="en-US" sz="4000" dirty="0" smtClean="0"/>
              <a:t> and  Support </a:t>
            </a:r>
            <a:r>
              <a:rPr lang="en-US" sz="4000" dirty="0" err="1" smtClean="0"/>
              <a:t>VectorMachine</a:t>
            </a:r>
            <a:r>
              <a:rPr lang="en-US" sz="4000" dirty="0" smtClean="0"/>
              <a:t> </a:t>
            </a:r>
            <a:endParaRPr lang="en-US" sz="4000" dirty="0"/>
          </a:p>
        </p:txBody>
      </p:sp>
      <p:pic>
        <p:nvPicPr>
          <p:cNvPr id="28674" name="Picture 2" descr="https://journals.plos.org/plosone/article/figure/image?size=large&amp;id=10.1371/journal.pone.0248695.g001"/>
          <p:cNvPicPr>
            <a:picLocks noChangeAspect="1" noChangeArrowheads="1"/>
          </p:cNvPicPr>
          <p:nvPr/>
        </p:nvPicPr>
        <p:blipFill>
          <a:blip r:embed="rId1"/>
          <a:srcRect/>
          <a:stretch>
            <a:fillRect/>
          </a:stretch>
        </p:blipFill>
        <p:spPr bwMode="auto">
          <a:xfrm>
            <a:off x="812800" y="2527300"/>
            <a:ext cx="17145000" cy="6934200"/>
          </a:xfrm>
          <a:prstGeom prst="rect">
            <a:avLst/>
          </a:prstGeom>
          <a:noFill/>
        </p:spPr>
      </p:pic>
      <p:sp>
        <p:nvSpPr>
          <p:cNvPr id="6"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7" name="object 13"/>
          <p:cNvSpPr txBox="1">
            <a:spLocks noGrp="1"/>
          </p:cNvSpPr>
          <p:nvPr>
            <p:ph type="ftr" sz="quarter" idx="5"/>
          </p:nvPr>
        </p:nvSpPr>
        <p:spPr>
          <a:xfrm>
            <a:off x="15519400" y="9918700"/>
            <a:ext cx="18953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
        <p:nvSpPr>
          <p:cNvPr id="8" name="object 12"/>
          <p:cNvSpPr txBox="1"/>
          <p:nvPr/>
        </p:nvSpPr>
        <p:spPr>
          <a:xfrm>
            <a:off x="17957800" y="9842500"/>
            <a:ext cx="847534" cy="49885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8500"/>
            <a:ext cx="13369511" cy="830997"/>
          </a:xfrm>
          <a:solidFill>
            <a:schemeClr val="accent1"/>
          </a:solidFill>
        </p:spPr>
        <p:txBody>
          <a:bodyPr/>
          <a:lstStyle/>
          <a:p>
            <a:r>
              <a:rPr lang="en-US" dirty="0" smtClean="0"/>
              <a:t>                      7.Future Work</a:t>
            </a:r>
            <a:endParaRPr lang="en-US" dirty="0"/>
          </a:p>
        </p:txBody>
      </p:sp>
      <p:sp>
        <p:nvSpPr>
          <p:cNvPr id="3" name="Text Placeholder 2"/>
          <p:cNvSpPr>
            <a:spLocks noGrp="1"/>
          </p:cNvSpPr>
          <p:nvPr>
            <p:ph type="body" idx="1"/>
          </p:nvPr>
        </p:nvSpPr>
        <p:spPr>
          <a:xfrm>
            <a:off x="838078" y="1721516"/>
            <a:ext cx="17323043" cy="5447665"/>
          </a:xfrm>
        </p:spPr>
        <p:txBody>
          <a:bodyPr/>
          <a:lstStyle/>
          <a:p>
            <a:r>
              <a:rPr lang="en-US" dirty="0" smtClean="0"/>
              <a:t> </a:t>
            </a:r>
            <a:endParaRPr lang="en-US" dirty="0" smtClean="0"/>
          </a:p>
          <a:p>
            <a:pPr>
              <a:buFont typeface="Wingdings" panose="05000000000000000000" pitchFamily="2" charset="2"/>
              <a:buChar char="Ø"/>
            </a:pPr>
            <a:r>
              <a:rPr lang="en-US" sz="4200" dirty="0" smtClean="0"/>
              <a:t>Apply Sentimental Analysis.</a:t>
            </a:r>
            <a:endParaRPr lang="en-US" sz="4200" dirty="0" smtClean="0"/>
          </a:p>
          <a:p>
            <a:pPr>
              <a:buFont typeface="Wingdings" panose="05000000000000000000" pitchFamily="2" charset="2"/>
              <a:buChar char="Ø"/>
            </a:pPr>
            <a:r>
              <a:rPr lang="en-US" sz="4200" dirty="0" smtClean="0"/>
              <a:t>Deep Learning</a:t>
            </a:r>
            <a:endParaRPr lang="en-US" sz="4200" dirty="0" smtClean="0"/>
          </a:p>
          <a:p>
            <a:endParaRPr lang="en-US" sz="4200" dirty="0" smtClean="0"/>
          </a:p>
          <a:p>
            <a:pPr algn="just"/>
            <a:r>
              <a:rPr lang="en-US" sz="4200" dirty="0" smtClean="0"/>
              <a:t> Deep </a:t>
            </a:r>
            <a:r>
              <a:rPr lang="en-US" sz="4200" dirty="0" smtClean="0"/>
              <a:t>Learning is similar to matrix factorization, in that there is an ability to derive latent attributes</a:t>
            </a:r>
            <a:r>
              <a:rPr lang="en-US" sz="4200" dirty="0" smtClean="0"/>
              <a:t>.</a:t>
            </a:r>
            <a:endParaRPr lang="en-US" sz="4200" dirty="0" smtClean="0"/>
          </a:p>
          <a:p>
            <a:pPr algn="just"/>
            <a:r>
              <a:rPr lang="en-US" sz="4200" dirty="0" smtClean="0"/>
              <a:t> </a:t>
            </a:r>
            <a:r>
              <a:rPr lang="en-US" sz="4200" dirty="0" smtClean="0"/>
              <a:t>Deep Learning, however, can make up for some of the weaknesses of matrix factorization such as the inability to include time in the model.</a:t>
            </a:r>
            <a:endParaRPr lang="en-US" sz="4200" dirty="0" smtClean="0"/>
          </a:p>
          <a:p>
            <a:pPr algn="just"/>
            <a:endParaRPr lang="en-US" sz="4200" dirty="0" smtClean="0"/>
          </a:p>
        </p:txBody>
      </p:sp>
      <p:sp>
        <p:nvSpPr>
          <p:cNvPr id="4"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5" name="object 13"/>
          <p:cNvSpPr txBox="1">
            <a:spLocks noGrp="1"/>
          </p:cNvSpPr>
          <p:nvPr>
            <p:ph type="ftr" sz="quarter" idx="5"/>
          </p:nvPr>
        </p:nvSpPr>
        <p:spPr>
          <a:xfrm>
            <a:off x="15519400" y="9918700"/>
            <a:ext cx="18953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
        <p:nvSpPr>
          <p:cNvPr id="6" name="object 12"/>
          <p:cNvSpPr txBox="1"/>
          <p:nvPr/>
        </p:nvSpPr>
        <p:spPr>
          <a:xfrm>
            <a:off x="17957800" y="9842500"/>
            <a:ext cx="847534" cy="49885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73"/>
            <a:ext cx="14633575" cy="6154420"/>
            <a:chOff x="0" y="758173"/>
            <a:chExt cx="14633575" cy="6154420"/>
          </a:xfrm>
        </p:grpSpPr>
        <p:sp>
          <p:nvSpPr>
            <p:cNvPr id="3" name="object 3"/>
            <p:cNvSpPr/>
            <p:nvPr/>
          </p:nvSpPr>
          <p:spPr>
            <a:xfrm>
              <a:off x="0" y="758173"/>
              <a:ext cx="14633539" cy="6154412"/>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5638222" y="734565"/>
            <a:ext cx="5690178"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8</a:t>
            </a:r>
            <a:r>
              <a:rPr spc="-5" smtClean="0"/>
              <a:t>.</a:t>
            </a:r>
            <a:r>
              <a:rPr spc="-100" smtClean="0"/>
              <a:t> </a:t>
            </a:r>
            <a:r>
              <a:rPr spc="-5" dirty="0"/>
              <a:t>Conclusion</a:t>
            </a:r>
            <a:endParaRPr spc="-5"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9" name="object 9"/>
          <p:cNvSpPr txBox="1"/>
          <p:nvPr/>
        </p:nvSpPr>
        <p:spPr>
          <a:xfrm>
            <a:off x="1097765" y="2527300"/>
            <a:ext cx="15252065" cy="7296785"/>
          </a:xfrm>
          <a:prstGeom prst="rect">
            <a:avLst/>
          </a:prstGeom>
        </p:spPr>
        <p:txBody>
          <a:bodyPr vert="horz" wrap="square" lIns="0" tIns="12700" rIns="0" bIns="0" rtlCol="0">
            <a:spAutoFit/>
          </a:bodyPr>
          <a:lstStyle/>
          <a:p>
            <a:pPr marL="570865" indent="-558800" algn="just">
              <a:spcBef>
                <a:spcPts val="100"/>
              </a:spcBef>
              <a:tabLst>
                <a:tab pos="570865" algn="l"/>
                <a:tab pos="571500" algn="l"/>
              </a:tabLst>
            </a:pPr>
            <a:r>
              <a:rPr lang="en-US" sz="4200" dirty="0" smtClean="0"/>
              <a:t>Basically project consist of mainly 2 parts</a:t>
            </a:r>
            <a:endParaRPr lang="en-US" sz="4200" dirty="0" smtClean="0"/>
          </a:p>
          <a:p>
            <a:pPr marL="570865" indent="-558800" algn="just">
              <a:spcBef>
                <a:spcPts val="100"/>
              </a:spcBef>
              <a:buFont typeface="Wingdings" panose="05000000000000000000" pitchFamily="2" charset="2"/>
              <a:buChar char="Ø"/>
              <a:tabLst>
                <a:tab pos="570865" algn="l"/>
                <a:tab pos="571500" algn="l"/>
              </a:tabLst>
            </a:pPr>
            <a:r>
              <a:rPr lang="en-US" sz="4200" dirty="0" smtClean="0"/>
              <a:t> </a:t>
            </a:r>
            <a:r>
              <a:rPr lang="en-US" sz="4200" dirty="0"/>
              <a:t>First </a:t>
            </a:r>
            <a:r>
              <a:rPr lang="en-US" sz="4200" dirty="0" smtClean="0"/>
              <a:t>, focuses </a:t>
            </a:r>
            <a:r>
              <a:rPr lang="en-US" sz="4200" dirty="0"/>
              <a:t>on </a:t>
            </a:r>
            <a:r>
              <a:rPr lang="en-US" sz="4200" dirty="0" smtClean="0"/>
              <a:t>the movie recommendation part</a:t>
            </a:r>
            <a:endParaRPr lang="en-US" sz="4200" dirty="0" smtClean="0"/>
          </a:p>
          <a:p>
            <a:pPr marL="755015" indent="-742950" algn="just">
              <a:spcBef>
                <a:spcPts val="100"/>
              </a:spcBef>
              <a:tabLst>
                <a:tab pos="570865" algn="l"/>
                <a:tab pos="571500" algn="l"/>
              </a:tabLst>
            </a:pPr>
            <a:r>
              <a:rPr lang="en-US" sz="4200" dirty="0" smtClean="0"/>
              <a:t>      Collaborative-based and content-based used</a:t>
            </a:r>
            <a:endParaRPr lang="en-US" sz="4200" dirty="0" smtClean="0"/>
          </a:p>
          <a:p>
            <a:pPr marL="570865" indent="-558800" algn="just">
              <a:spcBef>
                <a:spcPts val="100"/>
              </a:spcBef>
              <a:buFont typeface="Wingdings" panose="05000000000000000000" pitchFamily="2" charset="2"/>
              <a:buChar char="Ø"/>
              <a:tabLst>
                <a:tab pos="570865" algn="l"/>
                <a:tab pos="571500" algn="l"/>
              </a:tabLst>
            </a:pPr>
            <a:r>
              <a:rPr lang="en-US" sz="4200" dirty="0" smtClean="0"/>
              <a:t> </a:t>
            </a:r>
            <a:r>
              <a:rPr lang="en-US" sz="4200" dirty="0"/>
              <a:t>and </a:t>
            </a:r>
            <a:r>
              <a:rPr lang="en-US" sz="4200" dirty="0" smtClean="0"/>
              <a:t>Second , </a:t>
            </a:r>
            <a:r>
              <a:rPr lang="en-US" sz="4200" dirty="0"/>
              <a:t>focuses on the sentimental analysis part</a:t>
            </a:r>
            <a:r>
              <a:rPr lang="en-US" sz="4200" dirty="0" smtClean="0"/>
              <a:t>.</a:t>
            </a:r>
            <a:endParaRPr lang="en-US" sz="4200" dirty="0" smtClean="0"/>
          </a:p>
          <a:p>
            <a:pPr marL="570865" indent="-558800" algn="just">
              <a:spcBef>
                <a:spcPts val="100"/>
              </a:spcBef>
              <a:tabLst>
                <a:tab pos="570865" algn="l"/>
                <a:tab pos="571500" algn="l"/>
              </a:tabLst>
            </a:pPr>
            <a:r>
              <a:rPr lang="en-US" sz="4200" dirty="0" smtClean="0"/>
              <a:t> </a:t>
            </a:r>
            <a:r>
              <a:rPr lang="en-IN" sz="4200" dirty="0"/>
              <a:t> </a:t>
            </a:r>
            <a:endParaRPr lang="en-IN" sz="4200" dirty="0" smtClean="0"/>
          </a:p>
          <a:p>
            <a:pPr marL="570865" indent="-558800" algn="just">
              <a:spcBef>
                <a:spcPts val="100"/>
              </a:spcBef>
              <a:tabLst>
                <a:tab pos="570865" algn="l"/>
                <a:tab pos="571500" algn="l"/>
              </a:tabLst>
            </a:pPr>
            <a:r>
              <a:rPr lang="en-US" sz="4200" dirty="0" smtClean="0"/>
              <a:t> For </a:t>
            </a:r>
            <a:r>
              <a:rPr lang="en-US" sz="4200" dirty="0"/>
              <a:t>movie recommendation part , we uses cosine similarity </a:t>
            </a:r>
            <a:r>
              <a:rPr lang="en-US" sz="4200" dirty="0" smtClean="0"/>
              <a:t>which</a:t>
            </a:r>
            <a:endParaRPr lang="en-US" sz="4200" dirty="0" smtClean="0"/>
          </a:p>
          <a:p>
            <a:pPr marL="570865" indent="-558800" algn="just">
              <a:spcBef>
                <a:spcPts val="100"/>
              </a:spcBef>
              <a:tabLst>
                <a:tab pos="570865" algn="l"/>
                <a:tab pos="571500" algn="l"/>
              </a:tabLst>
            </a:pPr>
            <a:r>
              <a:rPr lang="en-US" sz="4200" dirty="0" smtClean="0"/>
              <a:t>uses </a:t>
            </a:r>
            <a:r>
              <a:rPr lang="en-US" sz="4200" dirty="0"/>
              <a:t>angular area between the vectors to find the similarity </a:t>
            </a:r>
            <a:r>
              <a:rPr lang="en-US" sz="4200" dirty="0" smtClean="0"/>
              <a:t>score.</a:t>
            </a:r>
            <a:endParaRPr lang="en-US" sz="4200" dirty="0" smtClean="0"/>
          </a:p>
          <a:p>
            <a:pPr marL="570865" indent="-558800" algn="just">
              <a:spcBef>
                <a:spcPts val="100"/>
              </a:spcBef>
              <a:tabLst>
                <a:tab pos="570865" algn="l"/>
                <a:tab pos="571500" algn="l"/>
              </a:tabLst>
            </a:pPr>
            <a:r>
              <a:rPr lang="en-US" sz="4200" dirty="0"/>
              <a:t>Sentimental analysis plays a vital role in the study. It aims to </a:t>
            </a:r>
            <a:r>
              <a:rPr lang="en-US" sz="4200" dirty="0" smtClean="0"/>
              <a:t>classify</a:t>
            </a:r>
            <a:endParaRPr lang="en-US" sz="4200" dirty="0" smtClean="0"/>
          </a:p>
          <a:p>
            <a:pPr marL="570865" indent="-558800" algn="just">
              <a:spcBef>
                <a:spcPts val="100"/>
              </a:spcBef>
              <a:tabLst>
                <a:tab pos="570865" algn="l"/>
                <a:tab pos="571500" algn="l"/>
              </a:tabLst>
            </a:pPr>
            <a:r>
              <a:rPr lang="en-US" sz="4200" dirty="0" smtClean="0"/>
              <a:t>the </a:t>
            </a:r>
            <a:r>
              <a:rPr lang="en-US" sz="4200" dirty="0"/>
              <a:t>user’s review as positive and negative. </a:t>
            </a:r>
            <a:endParaRPr lang="en-US" sz="4200" dirty="0" smtClean="0"/>
          </a:p>
          <a:p>
            <a:pPr marL="570865" indent="-558800">
              <a:spcBef>
                <a:spcPts val="100"/>
              </a:spcBef>
              <a:tabLst>
                <a:tab pos="570865" algn="l"/>
                <a:tab pos="571500" algn="l"/>
              </a:tabLst>
            </a:pPr>
            <a:endParaRPr lang="en-US" sz="4400" dirty="0"/>
          </a:p>
          <a:p>
            <a:pPr marL="570865" indent="-558800">
              <a:lnSpc>
                <a:spcPct val="100000"/>
              </a:lnSpc>
              <a:spcBef>
                <a:spcPts val="100"/>
              </a:spcBef>
              <a:buFont typeface="Arial" panose="020B0604020202020204"/>
              <a:buChar char="●"/>
              <a:tabLst>
                <a:tab pos="570865" algn="l"/>
                <a:tab pos="571500" algn="l"/>
              </a:tabLst>
            </a:pPr>
            <a:endParaRPr sz="4300">
              <a:latin typeface="Carlito"/>
              <a:cs typeface="Carlito"/>
            </a:endParaRPr>
          </a:p>
        </p:txBody>
      </p:sp>
      <p:sp>
        <p:nvSpPr>
          <p:cNvPr id="12" name="object 12"/>
          <p:cNvSpPr txBox="1"/>
          <p:nvPr/>
        </p:nvSpPr>
        <p:spPr>
          <a:xfrm>
            <a:off x="18155094" y="9766300"/>
            <a:ext cx="844106" cy="49885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
        <p:nvSpPr>
          <p:cNvPr id="13" name="object 13"/>
          <p:cNvSpPr txBox="1">
            <a:spLocks noGrp="1"/>
          </p:cNvSpPr>
          <p:nvPr>
            <p:ph type="ftr" sz="quarter" idx="5"/>
          </p:nvPr>
        </p:nvSpPr>
        <p:spPr>
          <a:xfrm>
            <a:off x="15721966" y="9842500"/>
            <a:ext cx="1931034"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
        <p:nvSpPr>
          <p:cNvPr id="15"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73"/>
            <a:ext cx="14633575" cy="6154420"/>
            <a:chOff x="0" y="758173"/>
            <a:chExt cx="14633575" cy="6154420"/>
          </a:xfrm>
        </p:grpSpPr>
        <p:sp>
          <p:nvSpPr>
            <p:cNvPr id="3" name="object 3"/>
            <p:cNvSpPr/>
            <p:nvPr/>
          </p:nvSpPr>
          <p:spPr>
            <a:xfrm>
              <a:off x="0" y="758173"/>
              <a:ext cx="14633539" cy="6154412"/>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5629686" y="734565"/>
            <a:ext cx="6232113" cy="848360"/>
          </a:xfrm>
          <a:prstGeom prst="rect">
            <a:avLst/>
          </a:prstGeom>
        </p:spPr>
        <p:txBody>
          <a:bodyPr vert="horz" wrap="square" lIns="0" tIns="12700" rIns="0" bIns="0" rtlCol="0">
            <a:spAutoFit/>
          </a:bodyPr>
          <a:lstStyle/>
          <a:p>
            <a:pPr marL="12700">
              <a:lnSpc>
                <a:spcPct val="100000"/>
              </a:lnSpc>
              <a:spcBef>
                <a:spcPts val="100"/>
              </a:spcBef>
            </a:pPr>
            <a:r>
              <a:rPr spc="-5" dirty="0"/>
              <a:t>8.</a:t>
            </a:r>
            <a:r>
              <a:rPr spc="-95" dirty="0"/>
              <a:t> </a:t>
            </a:r>
            <a:r>
              <a:rPr spc="-40" dirty="0"/>
              <a:t>References</a:t>
            </a:r>
            <a:endParaRPr spc="-40"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9" name="object 9"/>
          <p:cNvSpPr txBox="1"/>
          <p:nvPr/>
        </p:nvSpPr>
        <p:spPr>
          <a:xfrm>
            <a:off x="660400" y="1689100"/>
            <a:ext cx="17251558" cy="8375650"/>
          </a:xfrm>
          <a:prstGeom prst="rect">
            <a:avLst/>
          </a:prstGeom>
        </p:spPr>
        <p:txBody>
          <a:bodyPr vert="horz" wrap="square" lIns="0" tIns="12700" rIns="0" bIns="0" numCol="1" rtlCol="0">
            <a:spAutoFit/>
          </a:bodyPr>
          <a:lstStyle/>
          <a:p>
            <a:pPr>
              <a:buFont typeface="Wingdings" panose="05000000000000000000" pitchFamily="2" charset="2"/>
              <a:buChar char="Ø"/>
            </a:pPr>
            <a:r>
              <a:rPr lang="en-US" sz="3200" dirty="0" smtClean="0"/>
              <a:t>  Research and Development of Movie Social System, Qiu BinLiuShengGaoBi FengGuo (2020).</a:t>
            </a:r>
            <a:endParaRPr lang="en-US" sz="3200" dirty="0" smtClean="0"/>
          </a:p>
          <a:p>
            <a:pPr>
              <a:buFont typeface="Wingdings" panose="05000000000000000000" pitchFamily="2" charset="2"/>
              <a:buChar char="Ø"/>
            </a:pPr>
            <a:r>
              <a:rPr lang="en-US" sz="3200" dirty="0" smtClean="0"/>
              <a:t>  D.L. Vu, T.K. Nguyen, T.V. Nguyen, T.N. Nguyen, F. </a:t>
            </a:r>
            <a:r>
              <a:rPr lang="en-US" sz="3200" dirty="0" err="1" smtClean="0"/>
              <a:t>Massacci</a:t>
            </a:r>
            <a:r>
              <a:rPr lang="en-US" sz="3200" dirty="0" smtClean="0"/>
              <a:t>, P.H. Phung</a:t>
            </a:r>
            <a:r>
              <a:rPr lang="en-US" sz="3200" b="1" dirty="0" smtClean="0"/>
              <a:t>HIT4Mal: Hybrid image </a:t>
            </a:r>
            <a:endParaRPr lang="en-US" sz="3200" b="1" dirty="0" smtClean="0"/>
          </a:p>
          <a:p>
            <a:r>
              <a:rPr lang="en-US" sz="3200" b="1" dirty="0" smtClean="0"/>
              <a:t>     transformation for malware classification</a:t>
            </a:r>
            <a:r>
              <a:rPr lang="en-US" sz="3200" b="1" dirty="0"/>
              <a:t> </a:t>
            </a:r>
            <a:r>
              <a:rPr lang="en-US" sz="3200" b="1" dirty="0" smtClean="0"/>
              <a:t>T</a:t>
            </a:r>
            <a:r>
              <a:rPr lang="en-US" sz="3200" dirty="0" smtClean="0"/>
              <a:t>ransactions </a:t>
            </a:r>
            <a:r>
              <a:rPr lang="en-US" sz="3200" dirty="0"/>
              <a:t>on Emerging Telecommunications </a:t>
            </a:r>
            <a:endParaRPr lang="en-US" sz="3200" dirty="0" smtClean="0"/>
          </a:p>
          <a:p>
            <a:r>
              <a:rPr lang="en-US" sz="3200" dirty="0"/>
              <a:t> </a:t>
            </a:r>
            <a:r>
              <a:rPr lang="en-US" sz="3200" dirty="0" smtClean="0"/>
              <a:t>    Technologies</a:t>
            </a:r>
            <a:r>
              <a:rPr lang="en-US" sz="3200" dirty="0"/>
              <a:t>, 31 (11) (2020), p. e3789</a:t>
            </a:r>
            <a:endParaRPr lang="en-US" sz="3200" dirty="0"/>
          </a:p>
          <a:p>
            <a:pPr lvl="0" algn="just">
              <a:buFont typeface="Wingdings" panose="05000000000000000000" pitchFamily="2" charset="2"/>
              <a:buChar char="Ø"/>
            </a:pPr>
            <a:r>
              <a:rPr lang="en-US" sz="3200" b="1" dirty="0" smtClean="0"/>
              <a:t>  </a:t>
            </a:r>
            <a:r>
              <a:rPr lang="en-US" sz="3200" dirty="0" smtClean="0"/>
              <a:t>Asabere </a:t>
            </a:r>
            <a:r>
              <a:rPr lang="en-US" sz="3200" dirty="0"/>
              <a:t>N. Y., </a:t>
            </a:r>
            <a:r>
              <a:rPr lang="en-US" sz="3200" dirty="0" err="1"/>
              <a:t>Acakpovi</a:t>
            </a:r>
            <a:r>
              <a:rPr lang="en-US" sz="3200" dirty="0"/>
              <a:t> A., and Michael M., "Improving Socially-Aware </a:t>
            </a:r>
            <a:r>
              <a:rPr lang="en-US" sz="3200" dirty="0" smtClean="0"/>
              <a:t>Recommendation </a:t>
            </a:r>
            <a:endParaRPr lang="en-US" sz="3200" dirty="0" smtClean="0"/>
          </a:p>
          <a:p>
            <a:pPr lvl="0" algn="just"/>
            <a:r>
              <a:rPr lang="en-US" sz="3200" dirty="0"/>
              <a:t> </a:t>
            </a:r>
            <a:r>
              <a:rPr lang="en-US" sz="3200" dirty="0" smtClean="0"/>
              <a:t>    Accuracy </a:t>
            </a:r>
            <a:r>
              <a:rPr lang="en-US" sz="3200" dirty="0"/>
              <a:t>Through Personality," </a:t>
            </a:r>
            <a:r>
              <a:rPr lang="en-US" sz="3200" i="1" dirty="0"/>
              <a:t>IEEE Transactions on Affective Computing</a:t>
            </a:r>
            <a:r>
              <a:rPr lang="en-US" sz="3200" dirty="0"/>
              <a:t>, 2017</a:t>
            </a:r>
            <a:r>
              <a:rPr lang="en-US" sz="3200" dirty="0" smtClean="0"/>
              <a:t>.</a:t>
            </a:r>
            <a:endParaRPr lang="en-US" sz="3200" dirty="0" smtClean="0"/>
          </a:p>
          <a:p>
            <a:pPr marL="514350" indent="-514350" algn="just">
              <a:buFont typeface="Wingdings" panose="05000000000000000000" pitchFamily="2" charset="2"/>
              <a:buChar char="Ø"/>
            </a:pPr>
            <a:r>
              <a:rPr lang="en-US" sz="3200" dirty="0" smtClean="0"/>
              <a:t>S</a:t>
            </a:r>
            <a:r>
              <a:rPr lang="en-US" sz="3200" dirty="0"/>
              <a:t>. </a:t>
            </a:r>
            <a:r>
              <a:rPr lang="en-US" sz="3200" dirty="0" err="1"/>
              <a:t>Koshiyama</a:t>
            </a:r>
            <a:r>
              <a:rPr lang="en-US" sz="3200" dirty="0"/>
              <a:t>, N. </a:t>
            </a:r>
            <a:r>
              <a:rPr lang="en-US" sz="3200" dirty="0" err="1"/>
              <a:t>Firoozye</a:t>
            </a:r>
            <a:r>
              <a:rPr lang="en-US" sz="3200" dirty="0"/>
              <a:t>, and P. </a:t>
            </a:r>
            <a:r>
              <a:rPr lang="en-US" sz="3200" dirty="0" err="1"/>
              <a:t>Treleaven</a:t>
            </a:r>
            <a:r>
              <a:rPr lang="en-US" sz="3200" dirty="0"/>
              <a:t>, “A derivatives trading recommendation system: the mid‐curve calendar spread case,” </a:t>
            </a:r>
            <a:r>
              <a:rPr lang="en-US" sz="3200" i="1" dirty="0"/>
              <a:t>Intelligent Systems in Accounting, Finance and Management</a:t>
            </a:r>
            <a:r>
              <a:rPr lang="en-US" sz="3200" dirty="0"/>
              <a:t>, vol. 26, no. 2, pp. 83–103, 2019</a:t>
            </a:r>
            <a:r>
              <a:rPr lang="en-US" sz="3200" dirty="0" smtClean="0"/>
              <a:t>.</a:t>
            </a:r>
            <a:endParaRPr lang="en-US" sz="3200" dirty="0" smtClean="0"/>
          </a:p>
          <a:p>
            <a:pPr marL="514350" indent="-514350" algn="just">
              <a:buFont typeface="Wingdings" panose="05000000000000000000" pitchFamily="2" charset="2"/>
              <a:buChar char="Ø"/>
            </a:pPr>
            <a:r>
              <a:rPr lang="en-US" sz="3200" dirty="0" smtClean="0"/>
              <a:t> </a:t>
            </a:r>
            <a:r>
              <a:rPr lang="en-US" sz="3200" dirty="0"/>
              <a:t>S. Wan, X. Li, Y. </a:t>
            </a:r>
            <a:r>
              <a:rPr lang="en-US" sz="3200" dirty="0" err="1"/>
              <a:t>Xue</a:t>
            </a:r>
            <a:r>
              <a:rPr lang="en-US" sz="3200" dirty="0"/>
              <a:t>, W. Lin, and X. </a:t>
            </a:r>
            <a:r>
              <a:rPr lang="en-US" sz="3200" dirty="0" err="1"/>
              <a:t>Xu</a:t>
            </a:r>
            <a:r>
              <a:rPr lang="en-US" sz="3200" dirty="0"/>
              <a:t>, “Efficient computation offloading for Internet of Vehicles in edge computing-assisted 5G networks,” </a:t>
            </a:r>
            <a:r>
              <a:rPr lang="en-US" sz="3200" i="1" dirty="0"/>
              <a:t>The Journal of Supercomputing</a:t>
            </a:r>
            <a:r>
              <a:rPr lang="en-US" sz="3200" dirty="0"/>
              <a:t>, vol. 76, pp. 2518–2547, 2020.  </a:t>
            </a:r>
            <a:endParaRPr lang="en-US" sz="3200" dirty="0" smtClean="0"/>
          </a:p>
          <a:p>
            <a:pPr>
              <a:buFont typeface="Wingdings" panose="05000000000000000000" pitchFamily="2" charset="2"/>
              <a:buChar char="Ø"/>
            </a:pPr>
            <a:r>
              <a:rPr lang="en-US" sz="3200" dirty="0"/>
              <a:t>S. Sharma, V. </a:t>
            </a:r>
            <a:r>
              <a:rPr lang="en-US" sz="3200" dirty="0" err="1"/>
              <a:t>Rana</a:t>
            </a:r>
            <a:r>
              <a:rPr lang="en-US" sz="3200" dirty="0"/>
              <a:t>, M. </a:t>
            </a:r>
            <a:r>
              <a:rPr lang="en-US" sz="3200" dirty="0" err="1"/>
              <a:t>Malhotra </a:t>
            </a:r>
            <a:r>
              <a:rPr lang="en-US" sz="3200" b="1" dirty="0" err="1"/>
              <a:t>Automatic</a:t>
            </a:r>
            <a:r>
              <a:rPr lang="en-US" sz="3200" b="1" dirty="0"/>
              <a:t> recommendation system based on hybrid filtering </a:t>
            </a:r>
            <a:endParaRPr lang="en-US" sz="3200" b="1" dirty="0" smtClean="0"/>
          </a:p>
          <a:p>
            <a:r>
              <a:rPr lang="en-US" sz="3200" b="1" smtClean="0"/>
              <a:t>    algorithm</a:t>
            </a:r>
            <a:r>
              <a:rPr lang="en-US" sz="3200" b="1" dirty="0" smtClean="0"/>
              <a:t> </a:t>
            </a:r>
            <a:r>
              <a:rPr lang="en-US" sz="3200" smtClean="0"/>
              <a:t>Education </a:t>
            </a:r>
            <a:r>
              <a:rPr lang="en-US" sz="3200" dirty="0"/>
              <a:t>and Information Technologies (2021), pp. 1-16</a:t>
            </a:r>
            <a:endParaRPr lang="en-US" sz="3200" dirty="0"/>
          </a:p>
          <a:p>
            <a:pPr marL="514350" indent="-514350"/>
            <a:endParaRPr lang="en-US" sz="3200" dirty="0"/>
          </a:p>
          <a:p>
            <a:endParaRPr lang="en-US" sz="3200" dirty="0"/>
          </a:p>
          <a:p>
            <a:pPr>
              <a:lnSpc>
                <a:spcPct val="100000"/>
              </a:lnSpc>
              <a:spcBef>
                <a:spcPts val="55"/>
              </a:spcBef>
            </a:pPr>
            <a:endParaRPr sz="3100">
              <a:latin typeface="Carlito"/>
              <a:cs typeface="Carlito"/>
            </a:endParaRPr>
          </a:p>
        </p:txBody>
      </p:sp>
      <p:sp>
        <p:nvSpPr>
          <p:cNvPr id="12" name="object 12"/>
          <p:cNvSpPr txBox="1"/>
          <p:nvPr/>
        </p:nvSpPr>
        <p:spPr>
          <a:xfrm>
            <a:off x="17881600" y="9918700"/>
            <a:ext cx="844106" cy="498855"/>
          </a:xfrm>
          <a:prstGeom prst="rect">
            <a:avLst/>
          </a:prstGeom>
        </p:spPr>
        <p:txBody>
          <a:bodyPr vert="horz" wrap="square" lIns="0" tIns="6350" rIns="0" bIns="0" rtlCol="0">
            <a:spAutoFit/>
          </a:bodyPr>
          <a:lstStyle/>
          <a:p>
            <a:pPr marL="200025">
              <a:lnSpc>
                <a:spcPct val="100000"/>
              </a:lnSpc>
              <a:spcBef>
                <a:spcPts val="50"/>
              </a:spcBef>
            </a:pPr>
            <a:fld id="{81D60167-4931-47E6-BA6A-407CBD079E47}" type="slidenum">
              <a:rPr sz="3200" dirty="0">
                <a:solidFill>
                  <a:srgbClr val="FFFFFF"/>
                </a:solidFill>
                <a:latin typeface="Carlito"/>
                <a:cs typeface="Carlito"/>
              </a:rPr>
            </a:fld>
            <a:endParaRPr sz="3200">
              <a:latin typeface="Carlito"/>
              <a:cs typeface="Carlito"/>
            </a:endParaRPr>
          </a:p>
        </p:txBody>
      </p:sp>
      <p:sp>
        <p:nvSpPr>
          <p:cNvPr id="13" name="object 13"/>
          <p:cNvSpPr txBox="1">
            <a:spLocks noGrp="1"/>
          </p:cNvSpPr>
          <p:nvPr>
            <p:ph type="ftr" sz="quarter" idx="5"/>
          </p:nvPr>
        </p:nvSpPr>
        <p:spPr>
          <a:xfrm>
            <a:off x="15559880" y="9918700"/>
            <a:ext cx="1788319"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
        <p:nvSpPr>
          <p:cNvPr id="15" name="object 11"/>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24940" y="3314954"/>
            <a:ext cx="16149320" cy="1107440"/>
          </a:xfrm>
        </p:spPr>
        <p:txBody>
          <a:bodyPr/>
          <a:p>
            <a:r>
              <a:rPr lang="en-US" b="1">
                <a:latin typeface="+mn-lt"/>
                <a:cs typeface="+mn-lt"/>
              </a:rPr>
              <a:t>                                    </a:t>
            </a:r>
            <a:r>
              <a:rPr lang="en-US" b="1" u="sng">
                <a:latin typeface="+mn-lt"/>
                <a:cs typeface="+mn-lt"/>
              </a:rPr>
              <a:t> </a:t>
            </a:r>
            <a:r>
              <a:rPr lang="en-US" sz="7200" b="1" u="sng">
                <a:solidFill>
                  <a:schemeClr val="tx1"/>
                </a:solidFill>
                <a:latin typeface="+mn-lt"/>
                <a:cs typeface="+mn-lt"/>
              </a:rPr>
              <a:t> THANK YOU </a:t>
            </a:r>
            <a:endParaRPr lang="en-US" sz="7200" b="1" u="sng">
              <a:solidFill>
                <a:schemeClr val="tx1"/>
              </a:solidFill>
              <a:latin typeface="+mn-lt"/>
              <a:cs typeface="+mn-lt"/>
            </a:endParaRPr>
          </a:p>
        </p:txBody>
      </p:sp>
      <p:sp>
        <p:nvSpPr>
          <p:cNvPr id="3" name="Subtitle 2"/>
          <p:cNvSpPr>
            <a:spLocks noGrp="1"/>
          </p:cNvSpPr>
          <p:nvPr>
            <p:ph type="subTitle" idx="4"/>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a:r>
              <a:rPr lang="en-US" dirty="0" smtClean="0"/>
              <a:t> </a:t>
            </a:r>
            <a:endParaRPr lang="en-US" dirty="0" smtClean="0"/>
          </a:p>
        </p:txBody>
      </p:sp>
      <p:sp>
        <p:nvSpPr>
          <p:cNvPr id="3" name="object 3"/>
          <p:cNvSpPr txBox="1"/>
          <p:nvPr/>
        </p:nvSpPr>
        <p:spPr>
          <a:xfrm>
            <a:off x="17411693" y="10037385"/>
            <a:ext cx="206375" cy="406400"/>
          </a:xfrm>
          <a:prstGeom prst="rect">
            <a:avLst/>
          </a:prstGeom>
        </p:spPr>
        <p:txBody>
          <a:bodyPr vert="horz" wrap="square" lIns="0" tIns="0" rIns="0" bIns="0" rtlCol="0">
            <a:spAutoFit/>
          </a:bodyPr>
          <a:lstStyle/>
          <a:p>
            <a:pPr>
              <a:lnSpc>
                <a:spcPts val="3040"/>
              </a:lnSpc>
            </a:pPr>
            <a:r>
              <a:rPr sz="3200" dirty="0">
                <a:solidFill>
                  <a:srgbClr val="FFFFFF"/>
                </a:solidFill>
                <a:latin typeface="Carlito"/>
                <a:cs typeface="Carlito"/>
              </a:rPr>
              <a:t>2</a:t>
            </a:r>
            <a:endParaRPr sz="3200">
              <a:latin typeface="Carlito"/>
              <a:cs typeface="Carlito"/>
            </a:endParaRPr>
          </a:p>
        </p:txBody>
      </p:sp>
      <p:grpSp>
        <p:nvGrpSpPr>
          <p:cNvPr id="4" name="object 4"/>
          <p:cNvGrpSpPr/>
          <p:nvPr/>
        </p:nvGrpSpPr>
        <p:grpSpPr>
          <a:xfrm>
            <a:off x="-1" y="9552040"/>
            <a:ext cx="15112365" cy="1141730"/>
            <a:chOff x="-1" y="9552040"/>
            <a:chExt cx="15112365" cy="1141730"/>
          </a:xfrm>
        </p:grpSpPr>
        <p:sp>
          <p:nvSpPr>
            <p:cNvPr id="5" name="object 5"/>
            <p:cNvSpPr/>
            <p:nvPr/>
          </p:nvSpPr>
          <p:spPr>
            <a:xfrm>
              <a:off x="0" y="9552040"/>
              <a:ext cx="15112167" cy="1141337"/>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 y="9568555"/>
              <a:ext cx="15067915" cy="1111885"/>
            </a:xfrm>
            <a:custGeom>
              <a:avLst/>
              <a:gdLst/>
              <a:ahLst/>
              <a:cxnLst/>
              <a:rect l="l" t="t" r="r" b="b"/>
              <a:pathLst>
                <a:path w="15067915" h="1111884">
                  <a:moveTo>
                    <a:pt x="15067721" y="1111322"/>
                  </a:moveTo>
                  <a:lnTo>
                    <a:pt x="0" y="1111322"/>
                  </a:lnTo>
                  <a:lnTo>
                    <a:pt x="0" y="0"/>
                  </a:lnTo>
                  <a:lnTo>
                    <a:pt x="15067721" y="0"/>
                  </a:lnTo>
                  <a:lnTo>
                    <a:pt x="15067721" y="1111322"/>
                  </a:lnTo>
                  <a:close/>
                </a:path>
              </a:pathLst>
            </a:custGeom>
            <a:solidFill>
              <a:srgbClr val="FFF2CC"/>
            </a:solidFill>
          </p:spPr>
          <p:txBody>
            <a:bodyPr wrap="square" lIns="0" tIns="0" rIns="0" bIns="0" rtlCol="0"/>
            <a:lstStyle/>
            <a:p/>
          </p:txBody>
        </p:sp>
      </p:grpSp>
      <p:grpSp>
        <p:nvGrpSpPr>
          <p:cNvPr id="7" name="object 7"/>
          <p:cNvGrpSpPr/>
          <p:nvPr/>
        </p:nvGrpSpPr>
        <p:grpSpPr>
          <a:xfrm>
            <a:off x="15023270" y="9552040"/>
            <a:ext cx="3976370" cy="1141730"/>
            <a:chOff x="15023270" y="9552040"/>
            <a:chExt cx="3976370" cy="1141730"/>
          </a:xfrm>
        </p:grpSpPr>
        <p:sp>
          <p:nvSpPr>
            <p:cNvPr id="8" name="object 8"/>
            <p:cNvSpPr/>
            <p:nvPr/>
          </p:nvSpPr>
          <p:spPr>
            <a:xfrm>
              <a:off x="17842664" y="9552040"/>
              <a:ext cx="1156535" cy="1141337"/>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17887115" y="9568556"/>
              <a:ext cx="1112520" cy="1111885"/>
            </a:xfrm>
            <a:custGeom>
              <a:avLst/>
              <a:gdLst/>
              <a:ahLst/>
              <a:cxnLst/>
              <a:rect l="l" t="t" r="r" b="b"/>
              <a:pathLst>
                <a:path w="1112519" h="1111884">
                  <a:moveTo>
                    <a:pt x="0" y="0"/>
                  </a:moveTo>
                  <a:lnTo>
                    <a:pt x="0" y="1111322"/>
                  </a:lnTo>
                  <a:lnTo>
                    <a:pt x="1112085" y="1111322"/>
                  </a:lnTo>
                  <a:lnTo>
                    <a:pt x="1112085" y="0"/>
                  </a:lnTo>
                  <a:lnTo>
                    <a:pt x="0" y="0"/>
                  </a:lnTo>
                  <a:close/>
                </a:path>
              </a:pathLst>
            </a:custGeom>
            <a:solidFill>
              <a:srgbClr val="FF8200"/>
            </a:solidFill>
          </p:spPr>
          <p:txBody>
            <a:bodyPr wrap="square" lIns="0" tIns="0" rIns="0" bIns="0" rtlCol="0"/>
            <a:lstStyle/>
            <a:p/>
          </p:txBody>
        </p:sp>
        <p:sp>
          <p:nvSpPr>
            <p:cNvPr id="10" name="object 10"/>
            <p:cNvSpPr/>
            <p:nvPr/>
          </p:nvSpPr>
          <p:spPr>
            <a:xfrm>
              <a:off x="15023270" y="9552040"/>
              <a:ext cx="2907919" cy="1141337"/>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5067720" y="9568555"/>
              <a:ext cx="2819400" cy="1111885"/>
            </a:xfrm>
            <a:custGeom>
              <a:avLst/>
              <a:gdLst/>
              <a:ahLst/>
              <a:cxnLst/>
              <a:rect l="l" t="t" r="r" b="b"/>
              <a:pathLst>
                <a:path w="2819400" h="1111884">
                  <a:moveTo>
                    <a:pt x="2819019" y="1111322"/>
                  </a:moveTo>
                  <a:lnTo>
                    <a:pt x="0" y="1111322"/>
                  </a:lnTo>
                  <a:lnTo>
                    <a:pt x="0" y="0"/>
                  </a:lnTo>
                  <a:lnTo>
                    <a:pt x="2819019" y="0"/>
                  </a:lnTo>
                  <a:lnTo>
                    <a:pt x="2819019" y="1111322"/>
                  </a:lnTo>
                  <a:close/>
                </a:path>
              </a:pathLst>
            </a:custGeom>
            <a:solidFill>
              <a:srgbClr val="FDE499"/>
            </a:solidFill>
          </p:spPr>
          <p:txBody>
            <a:bodyPr wrap="square" lIns="0" tIns="0" rIns="0" bIns="0" rtlCol="0"/>
            <a:lstStyle/>
            <a:p/>
          </p:txBody>
        </p:sp>
      </p:grpSp>
      <p:sp>
        <p:nvSpPr>
          <p:cNvPr id="12" name="object 12"/>
          <p:cNvSpPr txBox="1"/>
          <p:nvPr/>
        </p:nvSpPr>
        <p:spPr>
          <a:xfrm>
            <a:off x="1498600" y="9690100"/>
            <a:ext cx="13569314" cy="838690"/>
          </a:xfrm>
          <a:prstGeom prst="rect">
            <a:avLst/>
          </a:prstGeom>
        </p:spPr>
        <p:txBody>
          <a:bodyPr vert="horz" wrap="square" lIns="0" tIns="220979" rIns="0" bIns="0" rtlCol="0">
            <a:spAutoFit/>
          </a:bodyPr>
          <a:lstStyle/>
          <a:p>
            <a:pPr marL="12700">
              <a:lnSpc>
                <a:spcPct val="100000"/>
              </a:lnSpc>
              <a:spcBef>
                <a:spcPts val="100"/>
              </a:spcBef>
            </a:pPr>
            <a:r>
              <a:rPr lang="en-US" sz="4000" b="1" dirty="0" smtClean="0">
                <a:latin typeface="Carlito"/>
                <a:cs typeface="Carlito"/>
              </a:rPr>
              <a:t>Movie Recommendation System</a:t>
            </a:r>
            <a:endParaRPr lang="en-US" sz="4000" b="1" dirty="0">
              <a:latin typeface="Carlito"/>
              <a:cs typeface="Carlito"/>
            </a:endParaRPr>
          </a:p>
        </p:txBody>
      </p:sp>
      <p:sp>
        <p:nvSpPr>
          <p:cNvPr id="13" name="object 13"/>
          <p:cNvSpPr txBox="1"/>
          <p:nvPr/>
        </p:nvSpPr>
        <p:spPr>
          <a:xfrm>
            <a:off x="15067719" y="9568556"/>
            <a:ext cx="2819400" cy="897040"/>
          </a:xfrm>
          <a:prstGeom prst="rect">
            <a:avLst/>
          </a:prstGeom>
        </p:spPr>
        <p:txBody>
          <a:bodyPr vert="horz" wrap="square" lIns="0" tIns="4445" rIns="0" bIns="0" rtlCol="0">
            <a:spAutoFit/>
          </a:bodyPr>
          <a:lstStyle/>
          <a:p>
            <a:pPr>
              <a:lnSpc>
                <a:spcPct val="100000"/>
              </a:lnSpc>
              <a:spcBef>
                <a:spcPts val="35"/>
              </a:spcBef>
            </a:pPr>
            <a:endParaRPr sz="2600">
              <a:latin typeface="Times New Roman" panose="02020603050405020304"/>
              <a:cs typeface="Times New Roman" panose="02020603050405020304"/>
            </a:endParaRPr>
          </a:p>
          <a:p>
            <a:pPr marL="854075">
              <a:lnSpc>
                <a:spcPct val="100000"/>
              </a:lnSpc>
            </a:pPr>
            <a:r>
              <a:rPr lang="en-US" sz="3200" spc="-5" dirty="0" smtClean="0">
                <a:latin typeface="Times New Roman" panose="02020603050405020304"/>
                <a:cs typeface="Times New Roman" panose="02020603050405020304"/>
              </a:rPr>
              <a:t>May</a:t>
            </a:r>
            <a:r>
              <a:rPr sz="3200" spc="-20" smtClean="0">
                <a:latin typeface="Times New Roman" panose="02020603050405020304"/>
                <a:cs typeface="Times New Roman" panose="02020603050405020304"/>
              </a:rPr>
              <a:t> </a:t>
            </a:r>
            <a:r>
              <a:rPr sz="3200" smtClean="0">
                <a:latin typeface="Times New Roman" panose="02020603050405020304"/>
                <a:cs typeface="Times New Roman" panose="02020603050405020304"/>
              </a:rPr>
              <a:t>202</a:t>
            </a:r>
            <a:r>
              <a:rPr lang="en-US" sz="3200" dirty="0" smtClean="0">
                <a:latin typeface="Times New Roman" panose="02020603050405020304"/>
                <a:cs typeface="Times New Roman" panose="02020603050405020304"/>
              </a:rPr>
              <a:t>2</a:t>
            </a:r>
            <a:endParaRPr sz="3200">
              <a:latin typeface="Times New Roman" panose="02020603050405020304"/>
              <a:cs typeface="Times New Roman" panose="02020603050405020304"/>
            </a:endParaRPr>
          </a:p>
        </p:txBody>
      </p:sp>
      <p:sp>
        <p:nvSpPr>
          <p:cNvPr id="14" name="object 14"/>
          <p:cNvSpPr txBox="1"/>
          <p:nvPr/>
        </p:nvSpPr>
        <p:spPr>
          <a:xfrm>
            <a:off x="17887114" y="9568556"/>
            <a:ext cx="1112520" cy="1111885"/>
          </a:xfrm>
          <a:prstGeom prst="rect">
            <a:avLst/>
          </a:prstGeom>
        </p:spPr>
        <p:txBody>
          <a:bodyPr vert="horz" wrap="square" lIns="0" tIns="276860" rIns="0" bIns="0" rtlCol="0">
            <a:spAutoFit/>
          </a:bodyPr>
          <a:lstStyle/>
          <a:p>
            <a:pPr marL="117475" algn="ctr">
              <a:lnSpc>
                <a:spcPct val="100000"/>
              </a:lnSpc>
              <a:spcBef>
                <a:spcPts val="2180"/>
              </a:spcBef>
            </a:pPr>
            <a:r>
              <a:rPr sz="3200" dirty="0">
                <a:solidFill>
                  <a:srgbClr val="FFFFFF"/>
                </a:solidFill>
                <a:latin typeface="Carlito"/>
                <a:cs typeface="Carlito"/>
              </a:rPr>
              <a:t>2</a:t>
            </a:r>
            <a:endParaRPr sz="3200">
              <a:latin typeface="Carlito"/>
              <a:cs typeface="Carlito"/>
            </a:endParaRPr>
          </a:p>
        </p:txBody>
      </p:sp>
      <p:grpSp>
        <p:nvGrpSpPr>
          <p:cNvPr id="15" name="object 15"/>
          <p:cNvGrpSpPr/>
          <p:nvPr/>
        </p:nvGrpSpPr>
        <p:grpSpPr>
          <a:xfrm>
            <a:off x="0" y="758188"/>
            <a:ext cx="14633575" cy="916940"/>
            <a:chOff x="0" y="758188"/>
            <a:chExt cx="14633575" cy="916940"/>
          </a:xfrm>
        </p:grpSpPr>
        <p:sp>
          <p:nvSpPr>
            <p:cNvPr id="16" name="object 16"/>
            <p:cNvSpPr/>
            <p:nvPr/>
          </p:nvSpPr>
          <p:spPr>
            <a:xfrm>
              <a:off x="0" y="758188"/>
              <a:ext cx="14633539" cy="916483"/>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18" name="object 18"/>
          <p:cNvSpPr txBox="1">
            <a:spLocks noGrp="1"/>
          </p:cNvSpPr>
          <p:nvPr>
            <p:ph type="title"/>
          </p:nvPr>
        </p:nvSpPr>
        <p:spPr>
          <a:xfrm>
            <a:off x="6383294" y="698500"/>
            <a:ext cx="2887706" cy="843821"/>
          </a:xfrm>
          <a:prstGeom prst="rect">
            <a:avLst/>
          </a:prstGeom>
        </p:spPr>
        <p:txBody>
          <a:bodyPr vert="horz" wrap="square" lIns="0" tIns="12700" rIns="0" bIns="0" rtlCol="0">
            <a:spAutoFit/>
          </a:bodyPr>
          <a:lstStyle/>
          <a:p>
            <a:pPr marL="12700">
              <a:lnSpc>
                <a:spcPct val="100000"/>
              </a:lnSpc>
              <a:spcBef>
                <a:spcPts val="100"/>
              </a:spcBef>
            </a:pPr>
            <a:r>
              <a:rPr spc="-30" dirty="0"/>
              <a:t>Content</a:t>
            </a:r>
            <a:endParaRPr spc="-30" dirty="0"/>
          </a:p>
        </p:txBody>
      </p:sp>
      <p:grpSp>
        <p:nvGrpSpPr>
          <p:cNvPr id="19" name="object 19"/>
          <p:cNvGrpSpPr/>
          <p:nvPr/>
        </p:nvGrpSpPr>
        <p:grpSpPr>
          <a:xfrm>
            <a:off x="14146496" y="758188"/>
            <a:ext cx="942975" cy="916940"/>
            <a:chOff x="14146496" y="758188"/>
            <a:chExt cx="942975" cy="916940"/>
          </a:xfrm>
        </p:grpSpPr>
        <p:sp>
          <p:nvSpPr>
            <p:cNvPr id="20" name="object 20"/>
            <p:cNvSpPr/>
            <p:nvPr/>
          </p:nvSpPr>
          <p:spPr>
            <a:xfrm>
              <a:off x="14146496" y="758188"/>
              <a:ext cx="942920" cy="916483"/>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22" name="object 22"/>
          <p:cNvSpPr txBox="1"/>
          <p:nvPr/>
        </p:nvSpPr>
        <p:spPr>
          <a:xfrm>
            <a:off x="1251492" y="2301801"/>
            <a:ext cx="8248107" cy="6245225"/>
          </a:xfrm>
          <a:prstGeom prst="rect">
            <a:avLst/>
          </a:prstGeom>
        </p:spPr>
        <p:txBody>
          <a:bodyPr vert="horz" wrap="square" lIns="0" tIns="12700" rIns="0" bIns="0" rtlCol="0">
            <a:spAutoFit/>
          </a:bodyPr>
          <a:lstStyle/>
          <a:p>
            <a:pPr marL="52070">
              <a:lnSpc>
                <a:spcPct val="100000"/>
              </a:lnSpc>
              <a:spcBef>
                <a:spcPts val="100"/>
              </a:spcBef>
              <a:buFont typeface="Wingdings" panose="05000000000000000000" pitchFamily="2" charset="2"/>
              <a:buChar char="ü"/>
              <a:tabLst>
                <a:tab pos="926465" algn="l"/>
              </a:tabLst>
            </a:pPr>
            <a:r>
              <a:rPr lang="en-US" sz="4500" spc="-25" dirty="0" smtClean="0">
                <a:latin typeface="Carlito"/>
                <a:cs typeface="Carlito"/>
              </a:rPr>
              <a:t> </a:t>
            </a:r>
            <a:r>
              <a:rPr lang="en-US" sz="4500" spc="-25" dirty="0" smtClean="0">
                <a:cs typeface="+mn-lt"/>
              </a:rPr>
              <a:t> </a:t>
            </a:r>
            <a:r>
              <a:rPr sz="4500" spc="-25" smtClean="0">
                <a:cs typeface="+mn-lt"/>
              </a:rPr>
              <a:t>Abstract</a:t>
            </a:r>
            <a:endParaRPr sz="4500" smtClean="0">
              <a:cs typeface="+mn-lt"/>
            </a:endParaRPr>
          </a:p>
          <a:p>
            <a:pPr marL="12700">
              <a:lnSpc>
                <a:spcPct val="100000"/>
              </a:lnSpc>
              <a:buFont typeface="Wingdings" panose="05000000000000000000" pitchFamily="2" charset="2"/>
              <a:buChar char="ü"/>
            </a:pPr>
            <a:r>
              <a:rPr lang="en-US" sz="4500" spc="-10" dirty="0" smtClean="0">
                <a:cs typeface="+mn-lt"/>
              </a:rPr>
              <a:t>  </a:t>
            </a:r>
            <a:r>
              <a:rPr sz="4500" spc="-10" smtClean="0">
                <a:cs typeface="+mn-lt"/>
              </a:rPr>
              <a:t>Objectives</a:t>
            </a:r>
            <a:endParaRPr sz="4500" smtClean="0">
              <a:cs typeface="+mn-lt"/>
            </a:endParaRPr>
          </a:p>
          <a:p>
            <a:pPr marL="52070">
              <a:lnSpc>
                <a:spcPct val="100000"/>
              </a:lnSpc>
              <a:buFont typeface="Wingdings" panose="05000000000000000000" pitchFamily="2" charset="2"/>
              <a:buChar char="ü"/>
              <a:tabLst>
                <a:tab pos="926465" algn="l"/>
              </a:tabLst>
            </a:pPr>
            <a:r>
              <a:rPr lang="en-US" sz="4500" spc="-15" dirty="0" smtClean="0">
                <a:cs typeface="+mn-lt"/>
              </a:rPr>
              <a:t>  </a:t>
            </a:r>
            <a:r>
              <a:rPr sz="4500" spc="-15" smtClean="0">
                <a:cs typeface="+mn-lt"/>
              </a:rPr>
              <a:t>Introduction</a:t>
            </a:r>
            <a:endParaRPr sz="4500" smtClean="0">
              <a:cs typeface="+mn-lt"/>
            </a:endParaRPr>
          </a:p>
          <a:p>
            <a:pPr marL="52070">
              <a:lnSpc>
                <a:spcPct val="100000"/>
              </a:lnSpc>
              <a:buFont typeface="Wingdings" panose="05000000000000000000" pitchFamily="2" charset="2"/>
              <a:buChar char="ü"/>
              <a:tabLst>
                <a:tab pos="926465" algn="l"/>
              </a:tabLst>
            </a:pPr>
            <a:r>
              <a:rPr lang="en-US" sz="4500" spc="-85" dirty="0" smtClean="0">
                <a:cs typeface="+mn-lt"/>
              </a:rPr>
              <a:t>  </a:t>
            </a:r>
            <a:r>
              <a:rPr sz="4500" spc="-85" smtClean="0">
                <a:cs typeface="+mn-lt"/>
              </a:rPr>
              <a:t>Tools </a:t>
            </a:r>
            <a:r>
              <a:rPr sz="4500" smtClean="0">
                <a:cs typeface="+mn-lt"/>
              </a:rPr>
              <a:t>and</a:t>
            </a:r>
            <a:r>
              <a:rPr sz="4500" spc="45" smtClean="0">
                <a:cs typeface="+mn-lt"/>
              </a:rPr>
              <a:t> </a:t>
            </a:r>
            <a:r>
              <a:rPr sz="4500" spc="-10" smtClean="0">
                <a:cs typeface="+mn-lt"/>
              </a:rPr>
              <a:t>technologies</a:t>
            </a:r>
            <a:endParaRPr lang="en-US" sz="4500" spc="-10" dirty="0">
              <a:cs typeface="+mn-lt"/>
            </a:endParaRPr>
          </a:p>
          <a:p>
            <a:pPr marL="52070">
              <a:lnSpc>
                <a:spcPct val="100000"/>
              </a:lnSpc>
              <a:buFont typeface="Wingdings" panose="05000000000000000000" pitchFamily="2" charset="2"/>
              <a:buChar char="ü"/>
              <a:tabLst>
                <a:tab pos="926465" algn="l"/>
              </a:tabLst>
            </a:pPr>
            <a:r>
              <a:rPr lang="en-US" sz="4500" spc="-10" dirty="0" smtClean="0">
                <a:cs typeface="+mn-lt"/>
              </a:rPr>
              <a:t>  Flow Chart</a:t>
            </a:r>
            <a:endParaRPr sz="4500" smtClean="0">
              <a:cs typeface="+mn-lt"/>
            </a:endParaRPr>
          </a:p>
          <a:p>
            <a:pPr marL="12700">
              <a:lnSpc>
                <a:spcPct val="100000"/>
              </a:lnSpc>
              <a:buFont typeface="Wingdings" panose="05000000000000000000" pitchFamily="2" charset="2"/>
              <a:buChar char="ü"/>
            </a:pPr>
            <a:r>
              <a:rPr lang="en-US" sz="4500" spc="-20" dirty="0" smtClean="0">
                <a:cs typeface="+mn-lt"/>
              </a:rPr>
              <a:t>  </a:t>
            </a:r>
            <a:r>
              <a:rPr sz="4500" spc="-20" smtClean="0">
                <a:cs typeface="+mn-lt"/>
              </a:rPr>
              <a:t>Steps </a:t>
            </a:r>
            <a:r>
              <a:rPr sz="4500" spc="-5" smtClean="0">
                <a:cs typeface="+mn-lt"/>
              </a:rPr>
              <a:t>of</a:t>
            </a:r>
            <a:r>
              <a:rPr sz="4500" spc="385" smtClean="0">
                <a:cs typeface="+mn-lt"/>
              </a:rPr>
              <a:t> </a:t>
            </a:r>
            <a:r>
              <a:rPr sz="4500" spc="-15" smtClean="0">
                <a:cs typeface="+mn-lt"/>
              </a:rPr>
              <a:t>Implementation</a:t>
            </a:r>
            <a:endParaRPr lang="en-US" sz="4500" spc="-15" dirty="0">
              <a:cs typeface="+mn-lt"/>
            </a:endParaRPr>
          </a:p>
          <a:p>
            <a:pPr marL="12700">
              <a:lnSpc>
                <a:spcPct val="100000"/>
              </a:lnSpc>
              <a:buFont typeface="Wingdings" panose="05000000000000000000" pitchFamily="2" charset="2"/>
              <a:buChar char="ü"/>
            </a:pPr>
            <a:r>
              <a:rPr lang="en-US" sz="4500" dirty="0" smtClean="0">
                <a:cs typeface="+mn-lt"/>
              </a:rPr>
              <a:t>  Future works</a:t>
            </a:r>
            <a:endParaRPr lang="en-US" sz="4500" dirty="0" smtClean="0">
              <a:cs typeface="+mn-lt"/>
            </a:endParaRPr>
          </a:p>
          <a:p>
            <a:pPr marL="52070">
              <a:lnSpc>
                <a:spcPct val="100000"/>
              </a:lnSpc>
              <a:buFont typeface="Wingdings" panose="05000000000000000000" pitchFamily="2" charset="2"/>
              <a:buChar char="ü"/>
              <a:tabLst>
                <a:tab pos="926465" algn="l"/>
              </a:tabLst>
            </a:pPr>
            <a:r>
              <a:rPr lang="en-US" sz="4500" spc="-5" dirty="0" smtClean="0">
                <a:cs typeface="+mn-lt"/>
              </a:rPr>
              <a:t>  </a:t>
            </a:r>
            <a:r>
              <a:rPr sz="4500" spc="-5" smtClean="0">
                <a:cs typeface="+mn-lt"/>
              </a:rPr>
              <a:t>Conclusion</a:t>
            </a:r>
            <a:endParaRPr sz="4500" smtClean="0">
              <a:cs typeface="+mn-lt"/>
            </a:endParaRPr>
          </a:p>
          <a:p>
            <a:pPr marL="52070">
              <a:lnSpc>
                <a:spcPct val="100000"/>
              </a:lnSpc>
              <a:buFont typeface="Wingdings" panose="05000000000000000000" pitchFamily="2" charset="2"/>
              <a:buChar char="ü"/>
              <a:tabLst>
                <a:tab pos="926465" algn="l"/>
              </a:tabLst>
            </a:pPr>
            <a:r>
              <a:rPr lang="en-US" sz="4500" spc="-35" dirty="0" smtClean="0">
                <a:cs typeface="+mn-lt"/>
              </a:rPr>
              <a:t>  </a:t>
            </a:r>
            <a:r>
              <a:rPr sz="4500" spc="-35" smtClean="0">
                <a:cs typeface="+mn-lt"/>
              </a:rPr>
              <a:t>References</a:t>
            </a:r>
            <a:endParaRPr sz="4500">
              <a:cs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88"/>
            <a:ext cx="14633575" cy="916940"/>
            <a:chOff x="0" y="758188"/>
            <a:chExt cx="14633575" cy="916940"/>
          </a:xfrm>
        </p:grpSpPr>
        <p:sp>
          <p:nvSpPr>
            <p:cNvPr id="3" name="object 3"/>
            <p:cNvSpPr/>
            <p:nvPr/>
          </p:nvSpPr>
          <p:spPr>
            <a:xfrm>
              <a:off x="0" y="758188"/>
              <a:ext cx="14633539" cy="916483"/>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5384801" y="774700"/>
            <a:ext cx="5181600" cy="843820"/>
          </a:xfrm>
          <a:prstGeom prst="rect">
            <a:avLst/>
          </a:prstGeom>
        </p:spPr>
        <p:txBody>
          <a:bodyPr vert="horz" wrap="square" lIns="0" tIns="12700" rIns="0" bIns="0" rtlCol="0">
            <a:spAutoFit/>
          </a:bodyPr>
          <a:lstStyle/>
          <a:p>
            <a:pPr marL="12700">
              <a:lnSpc>
                <a:spcPct val="100000"/>
              </a:lnSpc>
              <a:spcBef>
                <a:spcPts val="100"/>
              </a:spcBef>
            </a:pPr>
            <a:r>
              <a:rPr spc="-5" dirty="0"/>
              <a:t>1.</a:t>
            </a:r>
            <a:r>
              <a:rPr spc="-80" dirty="0"/>
              <a:t> </a:t>
            </a:r>
            <a:r>
              <a:rPr spc="-30" dirty="0"/>
              <a:t>Abstract</a:t>
            </a:r>
            <a:endParaRPr spc="-30"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9" name="object 9"/>
          <p:cNvSpPr txBox="1"/>
          <p:nvPr/>
        </p:nvSpPr>
        <p:spPr>
          <a:xfrm>
            <a:off x="812800" y="2298700"/>
            <a:ext cx="15716803" cy="5221942"/>
          </a:xfrm>
          <a:prstGeom prst="rect">
            <a:avLst/>
          </a:prstGeom>
        </p:spPr>
        <p:txBody>
          <a:bodyPr vert="horz" wrap="square" lIns="0" tIns="12700" rIns="0" bIns="0" rtlCol="0">
            <a:spAutoFit/>
          </a:bodyPr>
          <a:lstStyle/>
          <a:p>
            <a:pPr marL="570865" marR="11430" indent="-558800" algn="just">
              <a:lnSpc>
                <a:spcPct val="100000"/>
              </a:lnSpc>
              <a:spcBef>
                <a:spcPts val="100"/>
              </a:spcBef>
              <a:tabLst>
                <a:tab pos="570865" algn="l"/>
                <a:tab pos="571500" algn="l"/>
                <a:tab pos="2284730" algn="l"/>
                <a:tab pos="3119120" algn="l"/>
                <a:tab pos="3206115" algn="l"/>
                <a:tab pos="4495165" algn="l"/>
                <a:tab pos="4711700" algn="l"/>
                <a:tab pos="5935345" algn="l"/>
                <a:tab pos="8100695" algn="l"/>
                <a:tab pos="8571865" algn="l"/>
                <a:tab pos="9767570" algn="l"/>
                <a:tab pos="13190855" algn="l"/>
              </a:tabLst>
            </a:pPr>
            <a:r>
              <a:rPr lang="en-US" sz="4200" dirty="0" smtClean="0"/>
              <a:t>    On </a:t>
            </a:r>
            <a:r>
              <a:rPr lang="en-US" sz="4200" dirty="0"/>
              <a:t>the Internet, where the number of choices is overwhelming, there is need to filter, prioritize and efficiently deliver relevant information in order to alleviate the problem of information overload, which has created a potential problem to many Internet users. Recommender systems solve this problem by searching through large volume of dynamically generated information to provide users with personalized content and </a:t>
            </a:r>
            <a:r>
              <a:rPr lang="en-US" sz="4200" dirty="0" smtClean="0"/>
              <a:t>services</a:t>
            </a:r>
            <a:r>
              <a:rPr sz="4200" smtClean="0">
                <a:latin typeface="Times New Roman" panose="02020603050405020304"/>
                <a:cs typeface="Times New Roman" panose="02020603050405020304"/>
              </a:rPr>
              <a:t>.</a:t>
            </a:r>
            <a:endParaRPr sz="4200">
              <a:latin typeface="Times New Roman" panose="02020603050405020304"/>
              <a:cs typeface="Times New Roman" panose="02020603050405020304"/>
            </a:endParaRPr>
          </a:p>
          <a:p>
            <a:pPr>
              <a:lnSpc>
                <a:spcPct val="100000"/>
              </a:lnSpc>
              <a:spcBef>
                <a:spcPts val="45"/>
              </a:spcBef>
            </a:pPr>
            <a:endParaRPr sz="4450">
              <a:latin typeface="Times New Roman" panose="02020603050405020304"/>
              <a:cs typeface="Times New Roman" panose="02020603050405020304"/>
            </a:endParaRPr>
          </a:p>
        </p:txBody>
      </p:sp>
      <p:sp>
        <p:nvSpPr>
          <p:cNvPr id="11" name="object 11"/>
          <p:cNvSpPr txBox="1">
            <a:spLocks noGrp="1"/>
          </p:cNvSpPr>
          <p:nvPr>
            <p:ph type="dt" sz="half" idx="6"/>
          </p:nvPr>
        </p:nvSpPr>
        <p:spPr>
          <a:xfrm>
            <a:off x="1655082" y="9900995"/>
            <a:ext cx="9738360" cy="615553"/>
          </a:xfrm>
          <a:prstGeom prst="rect">
            <a:avLst/>
          </a:prstGeom>
        </p:spPr>
        <p:txBody>
          <a:bodyPr vert="horz" wrap="square" lIns="0" tIns="0" rIns="0" bIns="0" rtlCol="0">
            <a:spAutoFit/>
          </a:bodyPr>
          <a:lstStyle/>
          <a:p>
            <a:pPr marL="12700">
              <a:lnSpc>
                <a:spcPct val="100000"/>
              </a:lnSpc>
              <a:spcBef>
                <a:spcPts val="100"/>
              </a:spcBef>
            </a:pPr>
            <a:r>
              <a:rPr lang="en-US" sz="4000" dirty="0" smtClean="0"/>
              <a:t>Movie Recommendation System</a:t>
            </a:r>
            <a:endParaRPr lang="en-US" sz="4000" dirty="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13" name="object 13"/>
          <p:cNvSpPr txBox="1">
            <a:spLocks noGrp="1"/>
          </p:cNvSpPr>
          <p:nvPr>
            <p:ph type="ftr" sz="quarter" idx="5"/>
          </p:nvPr>
        </p:nvSpPr>
        <p:spPr>
          <a:xfrm>
            <a:off x="15595600" y="9918700"/>
            <a:ext cx="1828800"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8"/>
            <a:ext cx="14627860" cy="916940"/>
            <a:chOff x="0" y="758328"/>
            <a:chExt cx="14627860" cy="916940"/>
          </a:xfrm>
        </p:grpSpPr>
        <p:sp>
          <p:nvSpPr>
            <p:cNvPr id="12" name="object 12"/>
            <p:cNvSpPr/>
            <p:nvPr/>
          </p:nvSpPr>
          <p:spPr>
            <a:xfrm>
              <a:off x="0" y="758328"/>
              <a:ext cx="14627615" cy="91649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5461000" y="774700"/>
            <a:ext cx="4314066"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2.</a:t>
            </a:r>
            <a:r>
              <a:rPr lang="en-US" spc="-100" dirty="0" smtClean="0"/>
              <a:t> </a:t>
            </a:r>
            <a:r>
              <a:rPr lang="en-US" spc="-10" dirty="0" smtClean="0"/>
              <a:t>Objective</a:t>
            </a:r>
            <a:endParaRPr spc="-30"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1346200" y="2222499"/>
            <a:ext cx="15397241" cy="7122463"/>
          </a:xfrm>
          <a:prstGeom prst="rect">
            <a:avLst/>
          </a:prstGeom>
        </p:spPr>
        <p:txBody>
          <a:bodyPr vert="horz" wrap="square" lIns="0" tIns="12700" rIns="0" bIns="0" rtlCol="0">
            <a:spAutoFit/>
          </a:bodyPr>
          <a:lstStyle/>
          <a:p>
            <a:pPr marL="742950" indent="-742950" algn="just">
              <a:buFont typeface="+mj-lt"/>
              <a:buAutoNum type="arabicPeriod"/>
            </a:pPr>
            <a:r>
              <a:rPr lang="en-US" sz="4200" dirty="0"/>
              <a:t>To create a movie recommendation system using Collaborative </a:t>
            </a:r>
            <a:r>
              <a:rPr lang="en-US" sz="4200" dirty="0" smtClean="0"/>
              <a:t>         Filtering </a:t>
            </a:r>
            <a:r>
              <a:rPr lang="en-US" sz="4200" dirty="0"/>
              <a:t>and machine learning algorithms such as K Nearest </a:t>
            </a:r>
            <a:r>
              <a:rPr lang="en-US" sz="4200" dirty="0" err="1"/>
              <a:t>Neighbours</a:t>
            </a:r>
            <a:r>
              <a:rPr lang="en-US" sz="4200" dirty="0"/>
              <a:t>.</a:t>
            </a:r>
            <a:endParaRPr lang="en-US" sz="4200" dirty="0"/>
          </a:p>
          <a:p>
            <a:pPr marL="742950" indent="-742950" algn="just">
              <a:buFont typeface="+mj-lt"/>
              <a:buAutoNum type="arabicPeriod"/>
            </a:pPr>
            <a:r>
              <a:rPr lang="en-US" sz="4200" dirty="0"/>
              <a:t>The system should recommend movies based on the movie title entered by the user.</a:t>
            </a:r>
            <a:endParaRPr lang="en-US" sz="4200" dirty="0"/>
          </a:p>
          <a:p>
            <a:pPr marL="742950" indent="-742950" algn="just">
              <a:buFont typeface="+mj-lt"/>
              <a:buAutoNum type="arabicPeriod"/>
            </a:pPr>
            <a:r>
              <a:rPr lang="en-US" sz="4200" dirty="0"/>
              <a:t>The system should also be able to recommend movies on the basis of 'genre only' and 'genre and year' entered.</a:t>
            </a:r>
            <a:endParaRPr lang="en-US" sz="4200" dirty="0"/>
          </a:p>
          <a:p>
            <a:pPr marL="742950" indent="-742950" algn="just">
              <a:buFont typeface="+mj-lt"/>
              <a:buAutoNum type="arabicPeriod"/>
            </a:pPr>
            <a:r>
              <a:rPr lang="en-US" sz="4200" dirty="0"/>
              <a:t>The system should apply sentiment analysis to categorize user comments on a particular movie.</a:t>
            </a:r>
            <a:endParaRPr lang="en-US" sz="4200" dirty="0"/>
          </a:p>
          <a:p>
            <a:pPr marL="742950" indent="-742950" algn="just">
              <a:buFont typeface="+mj-lt"/>
              <a:buAutoNum type="arabicPeriod"/>
            </a:pPr>
            <a:r>
              <a:rPr lang="en-US" sz="4200" dirty="0"/>
              <a:t>Additional Content Based Filtering is </a:t>
            </a:r>
            <a:r>
              <a:rPr lang="en-US" sz="4200" dirty="0" smtClean="0"/>
              <a:t>performed </a:t>
            </a:r>
            <a:r>
              <a:rPr lang="en-US" sz="4200" dirty="0"/>
              <a:t>using Neural Network to perform Matrix Factorization.</a:t>
            </a:r>
            <a:endParaRPr lang="en-US" sz="4200" dirty="0"/>
          </a:p>
        </p:txBody>
      </p:sp>
      <p:sp>
        <p:nvSpPr>
          <p:cNvPr id="20" name="object 20"/>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a:t>
            </a:r>
            <a:r>
              <a:rPr lang="en-US" sz="4000" dirty="0" smtClean="0"/>
              <a:t>System</a:t>
            </a:r>
            <a:endParaRPr lang="en-US" sz="4000" dirty="0" smtClean="0"/>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22" name="object 22"/>
          <p:cNvSpPr txBox="1">
            <a:spLocks noGrp="1"/>
          </p:cNvSpPr>
          <p:nvPr>
            <p:ph type="ftr" sz="quarter" idx="5"/>
          </p:nvPr>
        </p:nvSpPr>
        <p:spPr>
          <a:xfrm>
            <a:off x="15138400" y="9918700"/>
            <a:ext cx="18191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58178"/>
            <a:ext cx="14633575" cy="2039620"/>
            <a:chOff x="0" y="758178"/>
            <a:chExt cx="14633575" cy="2039620"/>
          </a:xfrm>
        </p:grpSpPr>
        <p:sp>
          <p:nvSpPr>
            <p:cNvPr id="3" name="object 3"/>
            <p:cNvSpPr/>
            <p:nvPr/>
          </p:nvSpPr>
          <p:spPr>
            <a:xfrm>
              <a:off x="0" y="758178"/>
              <a:ext cx="14633539" cy="203961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774698"/>
              <a:ext cx="14589125" cy="828040"/>
            </a:xfrm>
            <a:custGeom>
              <a:avLst/>
              <a:gdLst/>
              <a:ahLst/>
              <a:cxnLst/>
              <a:rect l="l" t="t" r="r" b="b"/>
              <a:pathLst>
                <a:path w="14589125" h="828040">
                  <a:moveTo>
                    <a:pt x="14589095" y="827583"/>
                  </a:moveTo>
                  <a:lnTo>
                    <a:pt x="0" y="827583"/>
                  </a:lnTo>
                  <a:lnTo>
                    <a:pt x="0" y="0"/>
                  </a:lnTo>
                  <a:lnTo>
                    <a:pt x="14589095" y="0"/>
                  </a:lnTo>
                  <a:lnTo>
                    <a:pt x="14589095" y="827583"/>
                  </a:lnTo>
                  <a:close/>
                </a:path>
              </a:pathLst>
            </a:custGeom>
            <a:solidFill>
              <a:srgbClr val="0072AC"/>
            </a:solidFill>
          </p:spPr>
          <p:txBody>
            <a:bodyPr wrap="square" lIns="0" tIns="0" rIns="0" bIns="0" rtlCol="0"/>
            <a:lstStyle/>
            <a:p/>
          </p:txBody>
        </p:sp>
      </p:grpSp>
      <p:sp>
        <p:nvSpPr>
          <p:cNvPr id="5" name="object 5"/>
          <p:cNvSpPr txBox="1">
            <a:spLocks noGrp="1"/>
          </p:cNvSpPr>
          <p:nvPr>
            <p:ph type="title"/>
          </p:nvPr>
        </p:nvSpPr>
        <p:spPr>
          <a:xfrm>
            <a:off x="5918200" y="698500"/>
            <a:ext cx="5638800"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3.Introduction</a:t>
            </a:r>
            <a:endParaRPr spc="-10" dirty="0"/>
          </a:p>
        </p:txBody>
      </p:sp>
      <p:grpSp>
        <p:nvGrpSpPr>
          <p:cNvPr id="6" name="object 6"/>
          <p:cNvGrpSpPr/>
          <p:nvPr/>
        </p:nvGrpSpPr>
        <p:grpSpPr>
          <a:xfrm>
            <a:off x="14146496" y="758188"/>
            <a:ext cx="942975" cy="916940"/>
            <a:chOff x="14146496" y="758188"/>
            <a:chExt cx="942975" cy="916940"/>
          </a:xfrm>
        </p:grpSpPr>
        <p:sp>
          <p:nvSpPr>
            <p:cNvPr id="7" name="object 7"/>
            <p:cNvSpPr/>
            <p:nvPr/>
          </p:nvSpPr>
          <p:spPr>
            <a:xfrm>
              <a:off x="14146496" y="758188"/>
              <a:ext cx="942920" cy="9164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4190945" y="774698"/>
              <a:ext cx="854075" cy="828040"/>
            </a:xfrm>
            <a:custGeom>
              <a:avLst/>
              <a:gdLst/>
              <a:ahLst/>
              <a:cxnLst/>
              <a:rect l="l" t="t" r="r" b="b"/>
              <a:pathLst>
                <a:path w="854075" h="828040">
                  <a:moveTo>
                    <a:pt x="426999" y="827583"/>
                  </a:moveTo>
                  <a:lnTo>
                    <a:pt x="340924" y="819175"/>
                  </a:lnTo>
                  <a:lnTo>
                    <a:pt x="260774" y="795063"/>
                  </a:lnTo>
                  <a:lnTo>
                    <a:pt x="188249" y="756910"/>
                  </a:lnTo>
                  <a:lnTo>
                    <a:pt x="125049" y="706381"/>
                  </a:lnTo>
                  <a:lnTo>
                    <a:pt x="72924" y="645138"/>
                  </a:lnTo>
                  <a:lnTo>
                    <a:pt x="33549" y="574848"/>
                  </a:lnTo>
                  <a:lnTo>
                    <a:pt x="8674" y="497173"/>
                  </a:lnTo>
                  <a:lnTo>
                    <a:pt x="0" y="413779"/>
                  </a:lnTo>
                  <a:lnTo>
                    <a:pt x="8674" y="330391"/>
                  </a:lnTo>
                  <a:lnTo>
                    <a:pt x="33549" y="252724"/>
                  </a:lnTo>
                  <a:lnTo>
                    <a:pt x="72924" y="182437"/>
                  </a:lnTo>
                  <a:lnTo>
                    <a:pt x="125049" y="121197"/>
                  </a:lnTo>
                  <a:lnTo>
                    <a:pt x="188249" y="70669"/>
                  </a:lnTo>
                  <a:lnTo>
                    <a:pt x="260774" y="32517"/>
                  </a:lnTo>
                  <a:lnTo>
                    <a:pt x="340924" y="8404"/>
                  </a:lnTo>
                  <a:lnTo>
                    <a:pt x="426999" y="0"/>
                  </a:lnTo>
                  <a:lnTo>
                    <a:pt x="513048" y="8404"/>
                  </a:lnTo>
                  <a:lnTo>
                    <a:pt x="593198" y="32517"/>
                  </a:lnTo>
                  <a:lnTo>
                    <a:pt x="665748" y="70669"/>
                  </a:lnTo>
                  <a:lnTo>
                    <a:pt x="728948" y="121197"/>
                  </a:lnTo>
                  <a:lnTo>
                    <a:pt x="781098" y="182437"/>
                  </a:lnTo>
                  <a:lnTo>
                    <a:pt x="820448" y="252724"/>
                  </a:lnTo>
                  <a:lnTo>
                    <a:pt x="845348" y="330391"/>
                  </a:lnTo>
                  <a:lnTo>
                    <a:pt x="854023" y="413779"/>
                  </a:lnTo>
                  <a:lnTo>
                    <a:pt x="845348" y="497173"/>
                  </a:lnTo>
                  <a:lnTo>
                    <a:pt x="820448" y="574848"/>
                  </a:lnTo>
                  <a:lnTo>
                    <a:pt x="781098" y="645138"/>
                  </a:lnTo>
                  <a:lnTo>
                    <a:pt x="728948" y="706381"/>
                  </a:lnTo>
                  <a:lnTo>
                    <a:pt x="665748" y="756910"/>
                  </a:lnTo>
                  <a:lnTo>
                    <a:pt x="593198" y="795063"/>
                  </a:lnTo>
                  <a:lnTo>
                    <a:pt x="513048" y="819175"/>
                  </a:lnTo>
                  <a:lnTo>
                    <a:pt x="426999" y="827583"/>
                  </a:lnTo>
                  <a:close/>
                </a:path>
              </a:pathLst>
            </a:custGeom>
            <a:solidFill>
              <a:srgbClr val="0072AC"/>
            </a:solidFill>
          </p:spPr>
          <p:txBody>
            <a:bodyPr wrap="square" lIns="0" tIns="0" rIns="0" bIns="0" rtlCol="0"/>
            <a:lstStyle/>
            <a:p/>
          </p:txBody>
        </p:sp>
      </p:grpSp>
      <p:sp>
        <p:nvSpPr>
          <p:cNvPr id="9" name="object 9"/>
          <p:cNvSpPr txBox="1"/>
          <p:nvPr/>
        </p:nvSpPr>
        <p:spPr>
          <a:xfrm>
            <a:off x="965200" y="2374900"/>
            <a:ext cx="16840200" cy="10864513"/>
          </a:xfrm>
          <a:prstGeom prst="rect">
            <a:avLst/>
          </a:prstGeom>
        </p:spPr>
        <p:txBody>
          <a:bodyPr vert="horz" wrap="square" lIns="0" tIns="12700" rIns="0" bIns="0" rtlCol="0">
            <a:spAutoFit/>
          </a:bodyPr>
          <a:lstStyle/>
          <a:p>
            <a:pPr marL="12700" marR="5080" algn="just">
              <a:lnSpc>
                <a:spcPct val="100000"/>
              </a:lnSpc>
              <a:spcBef>
                <a:spcPts val="100"/>
              </a:spcBef>
              <a:buFont typeface="Wingdings" panose="05000000000000000000" pitchFamily="2" charset="2"/>
              <a:buChar char="Ø"/>
            </a:pPr>
            <a:r>
              <a:rPr lang="en-US" sz="4200" dirty="0"/>
              <a:t>S</a:t>
            </a:r>
            <a:r>
              <a:rPr lang="en-US" sz="4200" dirty="0" smtClean="0"/>
              <a:t>ystem </a:t>
            </a:r>
            <a:r>
              <a:rPr lang="en-US" sz="4200" dirty="0"/>
              <a:t>that seeks to predict or filter preferences according to the user's </a:t>
            </a:r>
            <a:r>
              <a:rPr lang="en-US" sz="4200" dirty="0" smtClean="0"/>
              <a:t>     choices.</a:t>
            </a:r>
            <a:endParaRPr lang="en-US" sz="4200" dirty="0" smtClean="0"/>
          </a:p>
          <a:p>
            <a:pPr marL="12700" marR="5080" algn="just">
              <a:lnSpc>
                <a:spcPct val="100000"/>
              </a:lnSpc>
              <a:spcBef>
                <a:spcPts val="100"/>
              </a:spcBef>
              <a:buFont typeface="Wingdings" panose="05000000000000000000" pitchFamily="2" charset="2"/>
              <a:buChar char="Ø"/>
            </a:pPr>
            <a:r>
              <a:rPr lang="en-US" sz="4200" dirty="0"/>
              <a:t>Recommender systems encompass a class of techniques and algorithms that can suggest “relevant” items to users</a:t>
            </a:r>
            <a:r>
              <a:rPr lang="en-US" sz="4200" dirty="0" smtClean="0"/>
              <a:t>.</a:t>
            </a:r>
            <a:endParaRPr lang="en-US" sz="4200" dirty="0" smtClean="0"/>
          </a:p>
          <a:p>
            <a:pPr marL="12700" marR="5080" algn="just">
              <a:lnSpc>
                <a:spcPct val="100000"/>
              </a:lnSpc>
              <a:spcBef>
                <a:spcPts val="100"/>
              </a:spcBef>
              <a:buFont typeface="Wingdings" panose="05000000000000000000" pitchFamily="2" charset="2"/>
              <a:buChar char="Ø"/>
            </a:pPr>
            <a:r>
              <a:rPr lang="en-US" sz="4200" dirty="0" smtClean="0"/>
              <a:t>Types of Recommendation System</a:t>
            </a:r>
            <a:endParaRPr lang="en-US" sz="4200" dirty="0" smtClean="0"/>
          </a:p>
          <a:p>
            <a:pPr marL="755650" marR="5080" indent="-742950" algn="just">
              <a:lnSpc>
                <a:spcPct val="100000"/>
              </a:lnSpc>
              <a:spcBef>
                <a:spcPts val="100"/>
              </a:spcBef>
              <a:buFont typeface="+mj-lt"/>
              <a:buAutoNum type="arabicPeriod"/>
            </a:pPr>
            <a:r>
              <a:rPr lang="en-US" sz="4200" dirty="0" smtClean="0"/>
              <a:t>Content- based </a:t>
            </a:r>
            <a:r>
              <a:rPr lang="en-US" sz="4200" dirty="0" smtClean="0"/>
              <a:t>Recommendation System</a:t>
            </a:r>
            <a:endParaRPr lang="en-US" sz="4200" dirty="0" smtClean="0"/>
          </a:p>
          <a:p>
            <a:pPr marL="755650" marR="5080" indent="-742950" algn="just">
              <a:lnSpc>
                <a:spcPct val="100000"/>
              </a:lnSpc>
              <a:spcBef>
                <a:spcPts val="100"/>
              </a:spcBef>
              <a:buFont typeface="+mj-lt"/>
              <a:buAutoNum type="arabicPeriod"/>
            </a:pPr>
            <a:r>
              <a:rPr lang="en-US" sz="4200" dirty="0" smtClean="0"/>
              <a:t>Collaborative- based </a:t>
            </a:r>
            <a:r>
              <a:rPr lang="en-US" sz="4200" dirty="0" smtClean="0"/>
              <a:t>Recommendation System</a:t>
            </a:r>
            <a:endParaRPr lang="en-US" sz="4200" dirty="0" smtClean="0"/>
          </a:p>
          <a:p>
            <a:pPr marL="755650" marR="5080" indent="-742950" algn="just">
              <a:lnSpc>
                <a:spcPct val="100000"/>
              </a:lnSpc>
              <a:spcBef>
                <a:spcPts val="100"/>
              </a:spcBef>
              <a:buFont typeface="+mj-lt"/>
              <a:buAutoNum type="arabicPeriod"/>
            </a:pPr>
            <a:r>
              <a:rPr lang="en-US" sz="4200" dirty="0" smtClean="0"/>
              <a:t>Hybrid based </a:t>
            </a:r>
            <a:r>
              <a:rPr lang="en-US" sz="4200" dirty="0" smtClean="0"/>
              <a:t>Recommendation System</a:t>
            </a:r>
            <a:endParaRPr lang="en-US" sz="4200" dirty="0" smtClean="0"/>
          </a:p>
          <a:p>
            <a:pPr marL="12700" marR="5080" algn="just">
              <a:lnSpc>
                <a:spcPct val="100000"/>
              </a:lnSpc>
              <a:spcBef>
                <a:spcPts val="100"/>
              </a:spcBef>
            </a:pPr>
            <a:endParaRPr lang="en-US" sz="6000" dirty="0" smtClean="0"/>
          </a:p>
          <a:p>
            <a:pPr marL="12700" marR="5080" algn="just">
              <a:lnSpc>
                <a:spcPct val="100000"/>
              </a:lnSpc>
              <a:spcBef>
                <a:spcPts val="100"/>
              </a:spcBef>
            </a:pPr>
            <a:endParaRPr lang="en-US" sz="6000" dirty="0" smtClean="0"/>
          </a:p>
          <a:p>
            <a:pPr marL="12700" marR="5080" algn="just">
              <a:lnSpc>
                <a:spcPct val="100000"/>
              </a:lnSpc>
              <a:spcBef>
                <a:spcPts val="100"/>
              </a:spcBef>
            </a:pPr>
            <a:endParaRPr lang="en-US" sz="6000" dirty="0" smtClean="0"/>
          </a:p>
          <a:p>
            <a:pPr marL="12700" marR="5080" algn="just">
              <a:lnSpc>
                <a:spcPct val="100000"/>
              </a:lnSpc>
              <a:spcBef>
                <a:spcPts val="100"/>
              </a:spcBef>
            </a:pPr>
            <a:endParaRPr lang="en-US" sz="6000" dirty="0" smtClean="0"/>
          </a:p>
          <a:p>
            <a:pPr marL="12700" marR="5080" algn="just">
              <a:lnSpc>
                <a:spcPct val="100000"/>
              </a:lnSpc>
              <a:spcBef>
                <a:spcPts val="100"/>
              </a:spcBef>
            </a:pPr>
            <a:endParaRPr lang="en-US" sz="6000" dirty="0" smtClean="0"/>
          </a:p>
          <a:p>
            <a:pPr marL="12700" marR="5080" algn="just">
              <a:lnSpc>
                <a:spcPct val="100000"/>
              </a:lnSpc>
              <a:spcBef>
                <a:spcPts val="100"/>
              </a:spcBef>
            </a:pPr>
            <a:endParaRPr sz="6000">
              <a:latin typeface="Carlito"/>
              <a:cs typeface="Carlito"/>
            </a:endParaRPr>
          </a:p>
        </p:txBody>
      </p:sp>
      <p:sp>
        <p:nvSpPr>
          <p:cNvPr id="12" name="object 12"/>
          <p:cNvSpPr txBox="1">
            <a:spLocks noGrp="1"/>
          </p:cNvSpPr>
          <p:nvPr>
            <p:ph type="dt" sz="half" idx="6"/>
          </p:nvPr>
        </p:nvSpPr>
        <p:spPr>
          <a:xfrm>
            <a:off x="1498600" y="9766300"/>
            <a:ext cx="9818642" cy="615553"/>
          </a:xfrm>
          <a:prstGeom prst="rect">
            <a:avLst/>
          </a:prstGeom>
        </p:spPr>
        <p:txBody>
          <a:bodyPr vert="horz" wrap="square" lIns="0" tIns="0" rIns="0" bIns="0" rtlCol="0">
            <a:spAutoFit/>
          </a:bodyPr>
          <a:lstStyle/>
          <a:p>
            <a:pPr marL="12700">
              <a:lnSpc>
                <a:spcPct val="100000"/>
              </a:lnSpc>
              <a:spcBef>
                <a:spcPts val="100"/>
              </a:spcBef>
            </a:pPr>
            <a:r>
              <a:rPr lang="en-US" sz="4000" dirty="0" smtClean="0"/>
              <a:t>Movie Recommendation System</a:t>
            </a:r>
            <a:endParaRPr lang="en-US" sz="40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14" name="object 14"/>
          <p:cNvSpPr txBox="1">
            <a:spLocks noGrp="1"/>
          </p:cNvSpPr>
          <p:nvPr>
            <p:ph type="ftr" sz="quarter" idx="5"/>
          </p:nvPr>
        </p:nvSpPr>
        <p:spPr>
          <a:xfrm>
            <a:off x="15559880" y="9842500"/>
            <a:ext cx="1712119"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8"/>
            <a:ext cx="14627860" cy="916940"/>
            <a:chOff x="0" y="758328"/>
            <a:chExt cx="14627860" cy="916940"/>
          </a:xfrm>
        </p:grpSpPr>
        <p:sp>
          <p:nvSpPr>
            <p:cNvPr id="12" name="object 12"/>
            <p:cNvSpPr/>
            <p:nvPr/>
          </p:nvSpPr>
          <p:spPr>
            <a:xfrm>
              <a:off x="0" y="758328"/>
              <a:ext cx="14627615" cy="91649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4927600" y="774700"/>
            <a:ext cx="6325870" cy="843280"/>
          </a:xfrm>
          <a:prstGeom prst="rect">
            <a:avLst/>
          </a:prstGeom>
        </p:spPr>
        <p:txBody>
          <a:bodyPr vert="horz" wrap="square" lIns="0" tIns="12700" rIns="0" bIns="0" rtlCol="0">
            <a:spAutoFit/>
          </a:bodyPr>
          <a:lstStyle/>
          <a:p>
            <a:pPr marL="12700">
              <a:lnSpc>
                <a:spcPct val="100000"/>
              </a:lnSpc>
              <a:spcBef>
                <a:spcPts val="100"/>
              </a:spcBef>
            </a:pPr>
            <a:r>
              <a:rPr spc="-5" dirty="0"/>
              <a:t>3.</a:t>
            </a:r>
            <a:r>
              <a:rPr spc="-75" dirty="0"/>
              <a:t> </a:t>
            </a:r>
            <a:r>
              <a:rPr spc="-20" dirty="0"/>
              <a:t>Introduction</a:t>
            </a:r>
            <a:endParaRPr spc="-20"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736600" y="1993900"/>
            <a:ext cx="13258799" cy="9079409"/>
          </a:xfrm>
          <a:prstGeom prst="rect">
            <a:avLst/>
          </a:prstGeom>
        </p:spPr>
        <p:txBody>
          <a:bodyPr vert="horz" wrap="square" lIns="0" tIns="12700" rIns="0" bIns="0" rtlCol="0">
            <a:spAutoFit/>
          </a:bodyPr>
          <a:lstStyle/>
          <a:p>
            <a:pPr marL="540385" marR="5080" indent="-528320">
              <a:spcBef>
                <a:spcPts val="100"/>
              </a:spcBef>
              <a:tabLst>
                <a:tab pos="540385" algn="l"/>
                <a:tab pos="541020" algn="l"/>
              </a:tabLst>
            </a:pPr>
            <a:r>
              <a:rPr lang="en-US" sz="4200" b="1" dirty="0" smtClean="0">
                <a:latin typeface="Arial" panose="020B0604020202020204"/>
                <a:cs typeface="Arial" panose="020B0604020202020204"/>
              </a:rPr>
              <a:t>Limitations of </a:t>
            </a:r>
            <a:r>
              <a:rPr lang="en-US" sz="4200" b="1" dirty="0" smtClean="0"/>
              <a:t>Content- based Recommendation System</a:t>
            </a:r>
            <a:endParaRPr lang="en-US" sz="4200" b="1" dirty="0" smtClean="0"/>
          </a:p>
          <a:p>
            <a:pPr marL="540385" marR="5080" indent="-528320">
              <a:spcBef>
                <a:spcPts val="100"/>
              </a:spcBef>
              <a:buFont typeface="Arial" panose="020B0604020202020204" pitchFamily="34" charset="0"/>
              <a:buChar char="•"/>
              <a:tabLst>
                <a:tab pos="540385" algn="l"/>
                <a:tab pos="541020" algn="l"/>
              </a:tabLst>
            </a:pPr>
            <a:r>
              <a:rPr lang="en-US" sz="4200" dirty="0" smtClean="0"/>
              <a:t>This </a:t>
            </a:r>
            <a:r>
              <a:rPr lang="en-US" sz="4200" dirty="0"/>
              <a:t>technique requires a lot of domain knowledge</a:t>
            </a:r>
            <a:r>
              <a:rPr lang="en-US" sz="4200" dirty="0" smtClean="0"/>
              <a:t>.</a:t>
            </a:r>
            <a:endParaRPr lang="en-US" sz="4200" dirty="0" smtClean="0"/>
          </a:p>
          <a:p>
            <a:pPr marL="540385" marR="5080" indent="-528320">
              <a:spcBef>
                <a:spcPts val="100"/>
              </a:spcBef>
              <a:buFont typeface="Arial" panose="020B0604020202020204" pitchFamily="34" charset="0"/>
              <a:buChar char="•"/>
              <a:tabLst>
                <a:tab pos="540385" algn="l"/>
                <a:tab pos="541020" algn="l"/>
              </a:tabLst>
            </a:pPr>
            <a:r>
              <a:rPr lang="en-US" sz="4200" dirty="0" smtClean="0"/>
              <a:t>The </a:t>
            </a:r>
            <a:r>
              <a:rPr lang="en-US" sz="4200" dirty="0"/>
              <a:t>model has limited ability to expand on the users' existing interests</a:t>
            </a:r>
            <a:r>
              <a:rPr lang="en-US" sz="4200" dirty="0" smtClean="0"/>
              <a:t>.</a:t>
            </a:r>
            <a:endParaRPr lang="en-US" sz="4200" dirty="0" smtClean="0"/>
          </a:p>
          <a:p>
            <a:pPr marL="540385" marR="5080" indent="-528320">
              <a:spcBef>
                <a:spcPts val="100"/>
              </a:spcBef>
              <a:tabLst>
                <a:tab pos="540385" algn="l"/>
                <a:tab pos="541020" algn="l"/>
              </a:tabLst>
            </a:pPr>
            <a:endParaRPr lang="en-US" sz="4200" dirty="0"/>
          </a:p>
          <a:p>
            <a:pPr marL="540385" marR="5080" indent="-528320">
              <a:spcBef>
                <a:spcPts val="100"/>
              </a:spcBef>
              <a:tabLst>
                <a:tab pos="540385" algn="l"/>
                <a:tab pos="541020" algn="l"/>
              </a:tabLst>
            </a:pPr>
            <a:r>
              <a:rPr lang="en-US" sz="4200" b="1" dirty="0" smtClean="0">
                <a:latin typeface="Arial" panose="020B0604020202020204"/>
                <a:cs typeface="Arial" panose="020B0604020202020204"/>
              </a:rPr>
              <a:t>Limitations of </a:t>
            </a:r>
            <a:r>
              <a:rPr lang="en-US" sz="4200" b="1" dirty="0" smtClean="0"/>
              <a:t>Collaborative- based Recommendation</a:t>
            </a:r>
            <a:endParaRPr lang="en-US" sz="4200" b="1" dirty="0" smtClean="0"/>
          </a:p>
          <a:p>
            <a:pPr marL="540385" marR="5080" indent="-528320">
              <a:spcBef>
                <a:spcPts val="100"/>
              </a:spcBef>
              <a:tabLst>
                <a:tab pos="540385" algn="l"/>
                <a:tab pos="541020" algn="l"/>
              </a:tabLst>
            </a:pPr>
            <a:r>
              <a:rPr lang="en-US" sz="4200" b="1" dirty="0" smtClean="0"/>
              <a:t>System</a:t>
            </a:r>
            <a:endParaRPr lang="en-US" sz="4200" b="1" dirty="0" smtClean="0"/>
          </a:p>
          <a:p>
            <a:pPr marL="540385" marR="5080" indent="-528320">
              <a:spcBef>
                <a:spcPts val="100"/>
              </a:spcBef>
              <a:buFont typeface="Arial" panose="020B0604020202020204" pitchFamily="34" charset="0"/>
              <a:buChar char="•"/>
              <a:tabLst>
                <a:tab pos="540385" algn="l"/>
                <a:tab pos="541020" algn="l"/>
              </a:tabLst>
            </a:pPr>
            <a:r>
              <a:rPr lang="en-US" sz="4200" dirty="0" smtClean="0"/>
              <a:t>Data </a:t>
            </a:r>
            <a:r>
              <a:rPr lang="en-US" sz="4200" dirty="0" err="1" smtClean="0"/>
              <a:t>Sparsity</a:t>
            </a:r>
            <a:endParaRPr lang="en-US" sz="4200" dirty="0" smtClean="0"/>
          </a:p>
          <a:p>
            <a:pPr marL="540385" marR="5080" indent="-528320">
              <a:spcBef>
                <a:spcPts val="100"/>
              </a:spcBef>
              <a:buFont typeface="Arial" panose="020B0604020202020204" pitchFamily="34" charset="0"/>
              <a:buChar char="•"/>
              <a:tabLst>
                <a:tab pos="540385" algn="l"/>
                <a:tab pos="541020" algn="l"/>
              </a:tabLst>
            </a:pPr>
            <a:r>
              <a:rPr lang="en-US" sz="4200" dirty="0" smtClean="0"/>
              <a:t>Scalability</a:t>
            </a:r>
            <a:endParaRPr lang="en-US" sz="4200" dirty="0" smtClean="0"/>
          </a:p>
          <a:p>
            <a:pPr marL="540385" marR="5080" indent="-528320">
              <a:spcBef>
                <a:spcPts val="100"/>
              </a:spcBef>
              <a:buFont typeface="Arial" panose="020B0604020202020204" pitchFamily="34" charset="0"/>
              <a:buChar char="•"/>
              <a:tabLst>
                <a:tab pos="540385" algn="l"/>
                <a:tab pos="541020" algn="l"/>
              </a:tabLst>
            </a:pPr>
            <a:r>
              <a:rPr lang="en-US" sz="4200" dirty="0" smtClean="0"/>
              <a:t>Cold-Start Problem</a:t>
            </a:r>
            <a:endParaRPr lang="en-US" sz="4200" dirty="0" smtClean="0"/>
          </a:p>
          <a:p>
            <a:pPr marL="540385" marR="5080" indent="-528320">
              <a:spcBef>
                <a:spcPts val="100"/>
              </a:spcBef>
              <a:tabLst>
                <a:tab pos="540385" algn="l"/>
                <a:tab pos="541020" algn="l"/>
              </a:tabLst>
            </a:pPr>
            <a:endParaRPr lang="en-US" sz="4000" dirty="0" smtClean="0"/>
          </a:p>
          <a:p>
            <a:pPr marL="540385" marR="5080" indent="-528320">
              <a:spcBef>
                <a:spcPts val="100"/>
              </a:spcBef>
              <a:tabLst>
                <a:tab pos="540385" algn="l"/>
                <a:tab pos="541020" algn="l"/>
              </a:tabLst>
            </a:pPr>
            <a:endParaRPr lang="en-US" sz="4000" dirty="0" smtClean="0"/>
          </a:p>
          <a:p>
            <a:pPr marL="540385" marR="5080" indent="-528320">
              <a:spcBef>
                <a:spcPts val="100"/>
              </a:spcBef>
              <a:tabLst>
                <a:tab pos="540385" algn="l"/>
                <a:tab pos="541020" algn="l"/>
              </a:tabLst>
            </a:pPr>
            <a:endParaRPr lang="en-US" sz="4000" dirty="0"/>
          </a:p>
          <a:p>
            <a:pPr marL="540385" marR="5080" indent="-528320">
              <a:spcBef>
                <a:spcPts val="100"/>
              </a:spcBef>
              <a:tabLst>
                <a:tab pos="540385" algn="l"/>
                <a:tab pos="541020" algn="l"/>
              </a:tabLst>
            </a:pPr>
            <a:endParaRPr lang="en-US" sz="4000" dirty="0" smtClean="0"/>
          </a:p>
        </p:txBody>
      </p:sp>
      <p:sp>
        <p:nvSpPr>
          <p:cNvPr id="25" name="object 25"/>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27" name="object 27"/>
          <p:cNvSpPr txBox="1">
            <a:spLocks noGrp="1"/>
          </p:cNvSpPr>
          <p:nvPr>
            <p:ph type="ftr" sz="quarter" idx="5"/>
          </p:nvPr>
        </p:nvSpPr>
        <p:spPr>
          <a:xfrm>
            <a:off x="15214600" y="9918700"/>
            <a:ext cx="1742915"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pic>
        <p:nvPicPr>
          <p:cNvPr id="31" name="Picture 30" descr="f35bf62d-recommendation-engine-1.png"/>
          <p:cNvPicPr>
            <a:picLocks noChangeAspect="1"/>
          </p:cNvPicPr>
          <p:nvPr/>
        </p:nvPicPr>
        <p:blipFill>
          <a:blip r:embed="rId6"/>
          <a:stretch>
            <a:fillRect/>
          </a:stretch>
        </p:blipFill>
        <p:spPr>
          <a:xfrm>
            <a:off x="13766800" y="1689100"/>
            <a:ext cx="4724400" cy="3810000"/>
          </a:xfrm>
          <a:prstGeom prst="rect">
            <a:avLst/>
          </a:prstGeom>
        </p:spPr>
      </p:pic>
      <p:pic>
        <p:nvPicPr>
          <p:cNvPr id="32" name="Picture 31" descr="88506recommendation system.png"/>
          <p:cNvPicPr>
            <a:picLocks noChangeAspect="1"/>
          </p:cNvPicPr>
          <p:nvPr/>
        </p:nvPicPr>
        <p:blipFill>
          <a:blip r:embed="rId7"/>
          <a:stretch>
            <a:fillRect/>
          </a:stretch>
        </p:blipFill>
        <p:spPr>
          <a:xfrm>
            <a:off x="13766800" y="5499100"/>
            <a:ext cx="4724400" cy="3962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8"/>
            <a:ext cx="14627860" cy="916940"/>
            <a:chOff x="0" y="758328"/>
            <a:chExt cx="14627860" cy="916940"/>
          </a:xfrm>
        </p:grpSpPr>
        <p:sp>
          <p:nvSpPr>
            <p:cNvPr id="12" name="object 12"/>
            <p:cNvSpPr/>
            <p:nvPr/>
          </p:nvSpPr>
          <p:spPr>
            <a:xfrm>
              <a:off x="0" y="758328"/>
              <a:ext cx="14627615" cy="91649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3175000" y="774700"/>
            <a:ext cx="9601200"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4. </a:t>
            </a:r>
            <a:r>
              <a:rPr lang="en-US" spc="-100" dirty="0" smtClean="0"/>
              <a:t>Tools </a:t>
            </a:r>
            <a:r>
              <a:rPr lang="en-US" dirty="0" smtClean="0"/>
              <a:t>and</a:t>
            </a:r>
            <a:r>
              <a:rPr lang="en-US" spc="-5" dirty="0" smtClean="0"/>
              <a:t> </a:t>
            </a:r>
            <a:r>
              <a:rPr lang="en-US" spc="-10" dirty="0" smtClean="0"/>
              <a:t>technologies</a:t>
            </a:r>
            <a:endParaRPr spc="-20"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1171155" y="2530847"/>
            <a:ext cx="14272045" cy="4629472"/>
          </a:xfrm>
          <a:prstGeom prst="rect">
            <a:avLst/>
          </a:prstGeom>
        </p:spPr>
        <p:txBody>
          <a:bodyPr vert="horz" wrap="square" lIns="0" tIns="12700" rIns="0" bIns="0" rtlCol="0">
            <a:spAutoFit/>
          </a:bodyPr>
          <a:lstStyle/>
          <a:p>
            <a:pPr marL="570865" marR="334010" indent="-558800">
              <a:lnSpc>
                <a:spcPct val="100000"/>
              </a:lnSpc>
              <a:spcBef>
                <a:spcPts val="100"/>
              </a:spcBef>
              <a:buChar char="●"/>
              <a:tabLst>
                <a:tab pos="570865" algn="l"/>
                <a:tab pos="571500" algn="l"/>
              </a:tabLst>
            </a:pPr>
            <a:r>
              <a:rPr lang="en-US" sz="4200" spc="-5" dirty="0" smtClean="0">
                <a:latin typeface="Arial" panose="020B0604020202020204"/>
                <a:cs typeface="Arial" panose="020B0604020202020204"/>
              </a:rPr>
              <a:t>Collaborative filtering</a:t>
            </a:r>
            <a:endParaRPr lang="en-US" sz="4200" spc="-5" dirty="0" smtClean="0">
              <a:latin typeface="Arial" panose="020B0604020202020204"/>
              <a:cs typeface="Arial" panose="020B0604020202020204"/>
            </a:endParaRPr>
          </a:p>
          <a:p>
            <a:pPr marL="570865" marR="334010" indent="-558800">
              <a:lnSpc>
                <a:spcPct val="100000"/>
              </a:lnSpc>
              <a:spcBef>
                <a:spcPts val="100"/>
              </a:spcBef>
              <a:buChar char="●"/>
              <a:tabLst>
                <a:tab pos="570865" algn="l"/>
                <a:tab pos="571500" algn="l"/>
              </a:tabLst>
            </a:pPr>
            <a:r>
              <a:rPr lang="en-US" sz="4200" spc="-5" dirty="0" smtClean="0">
                <a:latin typeface="Arial" panose="020B0604020202020204"/>
                <a:cs typeface="Arial" panose="020B0604020202020204"/>
              </a:rPr>
              <a:t>Cosine Similarities</a:t>
            </a:r>
            <a:endParaRPr lang="en-US" sz="4200" spc="-5" dirty="0" smtClean="0">
              <a:latin typeface="Arial" panose="020B0604020202020204"/>
              <a:cs typeface="Arial" panose="020B0604020202020204"/>
            </a:endParaRPr>
          </a:p>
          <a:p>
            <a:pPr marL="570865" marR="334010" indent="-558800">
              <a:lnSpc>
                <a:spcPct val="100000"/>
              </a:lnSpc>
              <a:spcBef>
                <a:spcPts val="100"/>
              </a:spcBef>
              <a:buChar char="●"/>
              <a:tabLst>
                <a:tab pos="570865" algn="l"/>
                <a:tab pos="571500" algn="l"/>
              </a:tabLst>
            </a:pPr>
            <a:r>
              <a:rPr lang="en-US" sz="4200" dirty="0"/>
              <a:t>machine learning </a:t>
            </a:r>
            <a:r>
              <a:rPr lang="en-US" sz="4200" dirty="0" smtClean="0"/>
              <a:t>algorithms, K </a:t>
            </a:r>
            <a:r>
              <a:rPr lang="en-US" sz="4200" dirty="0"/>
              <a:t>Nearest </a:t>
            </a:r>
            <a:r>
              <a:rPr lang="en-US" sz="4200" dirty="0" err="1" smtClean="0"/>
              <a:t>Neighbours</a:t>
            </a:r>
            <a:r>
              <a:rPr lang="en-US" sz="4200" dirty="0" smtClean="0"/>
              <a:t>.</a:t>
            </a:r>
            <a:endParaRPr lang="en-US" sz="4200" dirty="0" smtClean="0"/>
          </a:p>
          <a:p>
            <a:pPr marL="570865" marR="334010" indent="-558800">
              <a:lnSpc>
                <a:spcPct val="100000"/>
              </a:lnSpc>
              <a:spcBef>
                <a:spcPts val="100"/>
              </a:spcBef>
              <a:buChar char="●"/>
              <a:tabLst>
                <a:tab pos="570865" algn="l"/>
                <a:tab pos="571500" algn="l"/>
              </a:tabLst>
            </a:pPr>
            <a:r>
              <a:rPr lang="en-US" sz="4200" dirty="0" smtClean="0"/>
              <a:t>Sentiment analysis</a:t>
            </a:r>
            <a:endParaRPr lang="en-US" sz="4200" dirty="0" smtClean="0"/>
          </a:p>
          <a:p>
            <a:pPr marL="570865" marR="334010" indent="-558800">
              <a:lnSpc>
                <a:spcPct val="100000"/>
              </a:lnSpc>
              <a:spcBef>
                <a:spcPts val="100"/>
              </a:spcBef>
              <a:buChar char="●"/>
              <a:tabLst>
                <a:tab pos="570865" algn="l"/>
                <a:tab pos="571500" algn="l"/>
              </a:tabLst>
            </a:pPr>
            <a:r>
              <a:rPr lang="en-US" sz="4200" dirty="0" smtClean="0"/>
              <a:t>Matrix </a:t>
            </a:r>
            <a:r>
              <a:rPr lang="en-US" sz="4200" dirty="0"/>
              <a:t>Factorization</a:t>
            </a:r>
            <a:r>
              <a:rPr lang="en-US" sz="4200" dirty="0" smtClean="0"/>
              <a:t>.</a:t>
            </a:r>
            <a:endParaRPr lang="en-US" sz="4200" dirty="0" smtClean="0"/>
          </a:p>
          <a:p>
            <a:pPr marL="570865" marR="334010" indent="-558800">
              <a:lnSpc>
                <a:spcPct val="100000"/>
              </a:lnSpc>
              <a:spcBef>
                <a:spcPts val="100"/>
              </a:spcBef>
              <a:buChar char="●"/>
              <a:tabLst>
                <a:tab pos="570865" algn="l"/>
                <a:tab pos="571500" algn="l"/>
              </a:tabLst>
            </a:pPr>
            <a:r>
              <a:rPr lang="en-US" sz="4200" dirty="0"/>
              <a:t>Neural </a:t>
            </a:r>
            <a:r>
              <a:rPr lang="en-US" sz="4200" dirty="0" smtClean="0"/>
              <a:t>Network</a:t>
            </a:r>
            <a:endParaRPr lang="en-US" sz="4200" dirty="0" smtClean="0"/>
          </a:p>
          <a:p>
            <a:pPr marL="570865" marR="334010" indent="-558800">
              <a:lnSpc>
                <a:spcPct val="100000"/>
              </a:lnSpc>
              <a:spcBef>
                <a:spcPts val="100"/>
              </a:spcBef>
              <a:tabLst>
                <a:tab pos="570865" algn="l"/>
                <a:tab pos="571500" algn="l"/>
              </a:tabLst>
            </a:pPr>
            <a:endParaRPr sz="4300">
              <a:latin typeface="Arial" panose="020B0604020202020204"/>
              <a:cs typeface="Arial" panose="020B0604020202020204"/>
            </a:endParaRPr>
          </a:p>
        </p:txBody>
      </p:sp>
      <p:sp>
        <p:nvSpPr>
          <p:cNvPr id="25" name="object 25"/>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27" name="object 27"/>
          <p:cNvSpPr txBox="1">
            <a:spLocks noGrp="1"/>
          </p:cNvSpPr>
          <p:nvPr>
            <p:ph type="ftr" sz="quarter" idx="5"/>
          </p:nvPr>
        </p:nvSpPr>
        <p:spPr>
          <a:xfrm>
            <a:off x="15214600" y="9918700"/>
            <a:ext cx="2057400"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3"/>
            <a:ext cx="14627860" cy="2862580"/>
            <a:chOff x="0" y="758323"/>
            <a:chExt cx="14627860" cy="2862580"/>
          </a:xfrm>
        </p:grpSpPr>
        <p:sp>
          <p:nvSpPr>
            <p:cNvPr id="12" name="object 12"/>
            <p:cNvSpPr/>
            <p:nvPr/>
          </p:nvSpPr>
          <p:spPr>
            <a:xfrm>
              <a:off x="0" y="758323"/>
              <a:ext cx="14627615" cy="2862569"/>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3726711" y="734706"/>
            <a:ext cx="9735289" cy="843821"/>
          </a:xfrm>
          <a:prstGeom prst="rect">
            <a:avLst/>
          </a:prstGeom>
        </p:spPr>
        <p:txBody>
          <a:bodyPr vert="horz" wrap="square" lIns="0" tIns="12700" rIns="0" bIns="0" rtlCol="0">
            <a:spAutoFit/>
          </a:bodyPr>
          <a:lstStyle/>
          <a:p>
            <a:pPr marL="12700">
              <a:lnSpc>
                <a:spcPct val="100000"/>
              </a:lnSpc>
              <a:spcBef>
                <a:spcPts val="100"/>
              </a:spcBef>
            </a:pPr>
            <a:r>
              <a:rPr lang="en-US" spc="-5" dirty="0" smtClean="0"/>
              <a:t>4.Tools and Technologies</a:t>
            </a:r>
            <a:endParaRPr spc="-25"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1117600" y="2146300"/>
            <a:ext cx="15354215" cy="7943200"/>
          </a:xfrm>
          <a:prstGeom prst="rect">
            <a:avLst/>
          </a:prstGeom>
        </p:spPr>
        <p:txBody>
          <a:bodyPr vert="horz" wrap="square" lIns="0" tIns="12700" rIns="0" bIns="0" rtlCol="0">
            <a:spAutoFit/>
          </a:bodyPr>
          <a:lstStyle/>
          <a:p>
            <a:pPr marL="586105" indent="-574040">
              <a:lnSpc>
                <a:spcPct val="100000"/>
              </a:lnSpc>
              <a:spcBef>
                <a:spcPts val="100"/>
              </a:spcBef>
              <a:tabLst>
                <a:tab pos="586740" algn="l"/>
              </a:tabLst>
            </a:pPr>
            <a:r>
              <a:rPr lang="en-US" sz="4200" b="1" dirty="0" err="1" smtClean="0"/>
              <a:t>NearestNeighbors</a:t>
            </a:r>
            <a:r>
              <a:rPr lang="en-US" sz="4200" b="1" dirty="0" smtClean="0"/>
              <a:t> (metric='</a:t>
            </a:r>
            <a:r>
              <a:rPr lang="en-US" sz="4200" b="1" dirty="0" err="1" smtClean="0"/>
              <a:t>cosine',algorithm</a:t>
            </a:r>
            <a:r>
              <a:rPr lang="en-US" sz="4200" b="1" dirty="0" smtClean="0"/>
              <a:t>='brute') </a:t>
            </a:r>
            <a:endParaRPr lang="en-US" sz="4200" b="1" dirty="0" smtClean="0"/>
          </a:p>
          <a:p>
            <a:pPr marL="586105" indent="-574040">
              <a:lnSpc>
                <a:spcPct val="100000"/>
              </a:lnSpc>
              <a:spcBef>
                <a:spcPts val="100"/>
              </a:spcBef>
              <a:tabLst>
                <a:tab pos="586740" algn="l"/>
              </a:tabLst>
            </a:pPr>
            <a:endParaRPr lang="en-US" sz="4200" b="1" dirty="0" smtClean="0"/>
          </a:p>
          <a:p>
            <a:pPr marL="586105" indent="-574040">
              <a:lnSpc>
                <a:spcPct val="100000"/>
              </a:lnSpc>
              <a:spcBef>
                <a:spcPts val="100"/>
              </a:spcBef>
              <a:buFont typeface="Wingdings" panose="05000000000000000000" pitchFamily="2" charset="2"/>
              <a:buChar char="Ø"/>
              <a:tabLst>
                <a:tab pos="586740" algn="l"/>
              </a:tabLst>
            </a:pPr>
            <a:r>
              <a:rPr lang="en-US" sz="4200" dirty="0" smtClean="0"/>
              <a:t>Here, metric </a:t>
            </a:r>
            <a:r>
              <a:rPr lang="en-US" sz="4200" dirty="0"/>
              <a:t>to use for distance computation between points</a:t>
            </a:r>
            <a:r>
              <a:rPr lang="en-US" sz="4200" dirty="0" smtClean="0"/>
              <a:t>.</a:t>
            </a:r>
            <a:endParaRPr lang="en-US" sz="4200" dirty="0" smtClean="0"/>
          </a:p>
          <a:p>
            <a:pPr marL="586105" indent="-574040">
              <a:lnSpc>
                <a:spcPct val="100000"/>
              </a:lnSpc>
              <a:spcBef>
                <a:spcPts val="100"/>
              </a:spcBef>
              <a:tabLst>
                <a:tab pos="586740" algn="l"/>
              </a:tabLst>
            </a:pPr>
            <a:r>
              <a:rPr lang="en-US" sz="4200" dirty="0" smtClean="0"/>
              <a:t>             </a:t>
            </a:r>
            <a:r>
              <a:rPr lang="en-US" sz="4200" b="1" i="1" dirty="0" smtClean="0"/>
              <a:t>Cosine Similarity</a:t>
            </a:r>
            <a:endParaRPr lang="en-US" sz="4200" b="1" i="1" dirty="0" smtClean="0"/>
          </a:p>
          <a:p>
            <a:pPr marL="586105" indent="-574040">
              <a:lnSpc>
                <a:spcPct val="100000"/>
              </a:lnSpc>
              <a:spcBef>
                <a:spcPts val="100"/>
              </a:spcBef>
              <a:buFont typeface="Arial" panose="020B0604020202020204" pitchFamily="34" charset="0"/>
              <a:buChar char="•"/>
              <a:tabLst>
                <a:tab pos="586740" algn="l"/>
              </a:tabLst>
            </a:pPr>
            <a:r>
              <a:rPr lang="en-US" sz="4200" dirty="0"/>
              <a:t>Cosine similarity is a metric used to measure </a:t>
            </a:r>
            <a:r>
              <a:rPr lang="en-US" sz="4200" dirty="0" smtClean="0"/>
              <a:t>how</a:t>
            </a:r>
            <a:endParaRPr lang="en-US" sz="4200" dirty="0" smtClean="0"/>
          </a:p>
          <a:p>
            <a:pPr marL="586105" indent="-574040">
              <a:lnSpc>
                <a:spcPct val="100000"/>
              </a:lnSpc>
              <a:spcBef>
                <a:spcPts val="100"/>
              </a:spcBef>
              <a:tabLst>
                <a:tab pos="586740" algn="l"/>
              </a:tabLst>
            </a:pPr>
            <a:r>
              <a:rPr lang="en-US" sz="4200" dirty="0"/>
              <a:t> </a:t>
            </a:r>
            <a:r>
              <a:rPr lang="en-US" sz="4200" dirty="0" smtClean="0"/>
              <a:t>    </a:t>
            </a:r>
            <a:r>
              <a:rPr lang="en-US" sz="4200" dirty="0"/>
              <a:t>similar </a:t>
            </a:r>
            <a:r>
              <a:rPr lang="en-US" sz="4200" dirty="0" smtClean="0"/>
              <a:t>two </a:t>
            </a:r>
            <a:r>
              <a:rPr lang="en-US" sz="4200" dirty="0"/>
              <a:t>items are</a:t>
            </a:r>
            <a:r>
              <a:rPr lang="en-US" sz="4200" dirty="0" smtClean="0"/>
              <a:t>.</a:t>
            </a:r>
            <a:endParaRPr lang="en-US" sz="4200" dirty="0" smtClean="0"/>
          </a:p>
          <a:p>
            <a:pPr marL="586105" indent="-574040">
              <a:lnSpc>
                <a:spcPct val="100000"/>
              </a:lnSpc>
              <a:spcBef>
                <a:spcPts val="100"/>
              </a:spcBef>
              <a:buFont typeface="Arial" panose="020B0604020202020204" pitchFamily="34" charset="0"/>
              <a:buChar char="•"/>
              <a:tabLst>
                <a:tab pos="586740" algn="l"/>
              </a:tabLst>
            </a:pPr>
            <a:r>
              <a:rPr lang="en-US" sz="4200" b="1" dirty="0"/>
              <a:t>0 </a:t>
            </a:r>
            <a:r>
              <a:rPr lang="en-US" sz="4200" b="1" dirty="0" smtClean="0"/>
              <a:t>- </a:t>
            </a:r>
            <a:r>
              <a:rPr lang="en-US" sz="4200" b="1" dirty="0"/>
              <a:t>no </a:t>
            </a:r>
            <a:r>
              <a:rPr lang="en-US" sz="4200" b="1" dirty="0" smtClean="0"/>
              <a:t>similarity</a:t>
            </a:r>
            <a:endParaRPr lang="en-US" sz="4200" b="1" dirty="0" smtClean="0"/>
          </a:p>
          <a:p>
            <a:pPr marL="586105" indent="-574040">
              <a:lnSpc>
                <a:spcPct val="100000"/>
              </a:lnSpc>
              <a:spcBef>
                <a:spcPts val="100"/>
              </a:spcBef>
              <a:buFont typeface="Arial" panose="020B0604020202020204" pitchFamily="34" charset="0"/>
              <a:buChar char="•"/>
              <a:tabLst>
                <a:tab pos="586740" algn="l"/>
              </a:tabLst>
            </a:pPr>
            <a:r>
              <a:rPr lang="en-US" sz="4200" b="1" dirty="0" smtClean="0"/>
              <a:t>1 - </a:t>
            </a:r>
            <a:r>
              <a:rPr lang="en-US" sz="4200" b="1" dirty="0"/>
              <a:t>100% similar.</a:t>
            </a:r>
            <a:endParaRPr lang="en-US" sz="4200" dirty="0" smtClean="0"/>
          </a:p>
          <a:p>
            <a:pPr marL="586105" indent="-574040">
              <a:lnSpc>
                <a:spcPct val="100000"/>
              </a:lnSpc>
              <a:spcBef>
                <a:spcPts val="100"/>
              </a:spcBef>
              <a:tabLst>
                <a:tab pos="586740" algn="l"/>
              </a:tabLst>
            </a:pPr>
            <a:endParaRPr lang="en-US" sz="4200" dirty="0" smtClean="0"/>
          </a:p>
          <a:p>
            <a:pPr marL="586105" indent="-574040">
              <a:lnSpc>
                <a:spcPct val="100000"/>
              </a:lnSpc>
              <a:spcBef>
                <a:spcPts val="100"/>
              </a:spcBef>
              <a:buFont typeface="Wingdings" panose="05000000000000000000" pitchFamily="2" charset="2"/>
              <a:buChar char="Ø"/>
              <a:tabLst>
                <a:tab pos="586740" algn="l"/>
              </a:tabLst>
            </a:pPr>
            <a:r>
              <a:rPr lang="en-US" sz="4200" dirty="0"/>
              <a:t>This parameter will take the algorithm (</a:t>
            </a:r>
            <a:r>
              <a:rPr lang="en-US" sz="4200" dirty="0" err="1"/>
              <a:t>BallTree</a:t>
            </a:r>
            <a:r>
              <a:rPr lang="en-US" sz="4200" dirty="0"/>
              <a:t>, </a:t>
            </a:r>
            <a:r>
              <a:rPr lang="en-US" sz="4200" dirty="0" err="1"/>
              <a:t>KDTree</a:t>
            </a:r>
            <a:r>
              <a:rPr lang="en-US" sz="4200" dirty="0"/>
              <a:t> </a:t>
            </a:r>
            <a:r>
              <a:rPr lang="en-US" sz="4200" dirty="0" smtClean="0"/>
              <a:t>or Brute-force</a:t>
            </a:r>
            <a:r>
              <a:rPr lang="en-US" sz="4200" dirty="0"/>
              <a:t>) you want to use to compute the nearest neighbors.</a:t>
            </a:r>
            <a:endParaRPr lang="en-US" sz="4200" dirty="0" smtClean="0"/>
          </a:p>
          <a:p>
            <a:pPr marL="586105" indent="-574040">
              <a:lnSpc>
                <a:spcPct val="100000"/>
              </a:lnSpc>
              <a:spcBef>
                <a:spcPts val="100"/>
              </a:spcBef>
              <a:tabLst>
                <a:tab pos="586740" algn="l"/>
              </a:tabLst>
            </a:pPr>
            <a:endParaRPr sz="4500">
              <a:latin typeface="Carlito"/>
              <a:cs typeface="Carlito"/>
            </a:endParaRPr>
          </a:p>
        </p:txBody>
      </p:sp>
      <p:sp>
        <p:nvSpPr>
          <p:cNvPr id="20" name="object 20"/>
          <p:cNvSpPr txBox="1">
            <a:spLocks noGrp="1"/>
          </p:cNvSpPr>
          <p:nvPr>
            <p:ph type="dt" sz="half" idx="6"/>
          </p:nvPr>
        </p:nvSpPr>
        <p:spPr>
          <a:xfrm>
            <a:off x="1655082" y="9900995"/>
            <a:ext cx="9738360" cy="487313"/>
          </a:xfrm>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22" name="object 22"/>
          <p:cNvSpPr txBox="1">
            <a:spLocks noGrp="1"/>
          </p:cNvSpPr>
          <p:nvPr>
            <p:ph type="ftr" sz="quarter" idx="5"/>
          </p:nvPr>
        </p:nvSpPr>
        <p:spPr>
          <a:xfrm>
            <a:off x="15367000" y="9842500"/>
            <a:ext cx="2057400" cy="410369"/>
          </a:xfrm>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pic>
        <p:nvPicPr>
          <p:cNvPr id="7170" name="Picture 2" descr="GitHub - kishan0725/Content-Based-Movie-Recommender-System: Recommends top  10 movies for you"/>
          <p:cNvPicPr>
            <a:picLocks noChangeAspect="1" noChangeArrowheads="1"/>
          </p:cNvPicPr>
          <p:nvPr/>
        </p:nvPicPr>
        <p:blipFill>
          <a:blip r:embed="rId6"/>
          <a:srcRect/>
          <a:stretch>
            <a:fillRect/>
          </a:stretch>
        </p:blipFill>
        <p:spPr bwMode="auto">
          <a:xfrm>
            <a:off x="13690600" y="4279900"/>
            <a:ext cx="4546600" cy="350311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999200" cy="10693400"/>
          </a:xfrm>
          <a:custGeom>
            <a:avLst/>
            <a:gdLst/>
            <a:ahLst/>
            <a:cxnLst/>
            <a:rect l="l" t="t" r="r" b="b"/>
            <a:pathLst>
              <a:path w="18999200" h="10693400">
                <a:moveTo>
                  <a:pt x="0" y="0"/>
                </a:moveTo>
                <a:lnTo>
                  <a:pt x="18999199" y="0"/>
                </a:lnTo>
                <a:lnTo>
                  <a:pt x="18999199" y="10693378"/>
                </a:lnTo>
                <a:lnTo>
                  <a:pt x="0" y="10693378"/>
                </a:lnTo>
                <a:lnTo>
                  <a:pt x="0" y="0"/>
                </a:lnTo>
                <a:close/>
              </a:path>
            </a:pathLst>
          </a:custGeom>
          <a:solidFill>
            <a:srgbClr val="DDE9F6"/>
          </a:solidFill>
        </p:spPr>
        <p:txBody>
          <a:bodyPr wrap="square" lIns="0" tIns="0" rIns="0" bIns="0" rtlCol="0"/>
          <a:lstStyle/>
          <a:p/>
        </p:txBody>
      </p:sp>
      <p:grpSp>
        <p:nvGrpSpPr>
          <p:cNvPr id="3" name="object 3"/>
          <p:cNvGrpSpPr/>
          <p:nvPr/>
        </p:nvGrpSpPr>
        <p:grpSpPr>
          <a:xfrm>
            <a:off x="0" y="9551951"/>
            <a:ext cx="15112365" cy="1141730"/>
            <a:chOff x="0" y="9551951"/>
            <a:chExt cx="15112365" cy="1141730"/>
          </a:xfrm>
        </p:grpSpPr>
        <p:sp>
          <p:nvSpPr>
            <p:cNvPr id="4" name="object 4"/>
            <p:cNvSpPr/>
            <p:nvPr/>
          </p:nvSpPr>
          <p:spPr>
            <a:xfrm>
              <a:off x="0" y="9551951"/>
              <a:ext cx="15112083" cy="11414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3" y="9568455"/>
              <a:ext cx="15067915" cy="1111885"/>
            </a:xfrm>
            <a:custGeom>
              <a:avLst/>
              <a:gdLst/>
              <a:ahLst/>
              <a:cxnLst/>
              <a:rect l="l" t="t" r="r" b="b"/>
              <a:pathLst>
                <a:path w="15067915" h="1111884">
                  <a:moveTo>
                    <a:pt x="15067631" y="1111447"/>
                  </a:moveTo>
                  <a:lnTo>
                    <a:pt x="0" y="1111447"/>
                  </a:lnTo>
                  <a:lnTo>
                    <a:pt x="0" y="0"/>
                  </a:lnTo>
                  <a:lnTo>
                    <a:pt x="15067631" y="0"/>
                  </a:lnTo>
                  <a:lnTo>
                    <a:pt x="15067631" y="1111447"/>
                  </a:lnTo>
                  <a:close/>
                </a:path>
              </a:pathLst>
            </a:custGeom>
            <a:solidFill>
              <a:srgbClr val="FFF2CC"/>
            </a:solidFill>
          </p:spPr>
          <p:txBody>
            <a:bodyPr wrap="square" lIns="0" tIns="0" rIns="0" bIns="0" rtlCol="0"/>
            <a:lstStyle/>
            <a:p/>
          </p:txBody>
        </p:sp>
      </p:grpSp>
      <p:sp>
        <p:nvSpPr>
          <p:cNvPr id="20" name="Content Placeholder 19"/>
          <p:cNvSpPr>
            <a:spLocks noGrp="1"/>
          </p:cNvSpPr>
          <p:nvPr>
            <p:ph sz="half" idx="3"/>
          </p:nvPr>
        </p:nvSpPr>
        <p:spPr/>
        <p:txBody>
          <a:bodyPr/>
          <a:p>
            <a:endParaRPr lang="en-US"/>
          </a:p>
        </p:txBody>
      </p:sp>
      <p:grpSp>
        <p:nvGrpSpPr>
          <p:cNvPr id="6" name="object 6"/>
          <p:cNvGrpSpPr/>
          <p:nvPr/>
        </p:nvGrpSpPr>
        <p:grpSpPr>
          <a:xfrm>
            <a:off x="15023270" y="9551951"/>
            <a:ext cx="3976370" cy="1141730"/>
            <a:chOff x="15023270" y="9551951"/>
            <a:chExt cx="3976370" cy="1141730"/>
          </a:xfrm>
        </p:grpSpPr>
        <p:sp>
          <p:nvSpPr>
            <p:cNvPr id="7" name="object 7"/>
            <p:cNvSpPr/>
            <p:nvPr/>
          </p:nvSpPr>
          <p:spPr>
            <a:xfrm>
              <a:off x="17841690" y="9551951"/>
              <a:ext cx="1157510" cy="1141427"/>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7886140" y="9568456"/>
              <a:ext cx="1113155" cy="1111885"/>
            </a:xfrm>
            <a:custGeom>
              <a:avLst/>
              <a:gdLst/>
              <a:ahLst/>
              <a:cxnLst/>
              <a:rect l="l" t="t" r="r" b="b"/>
              <a:pathLst>
                <a:path w="1113155" h="1111884">
                  <a:moveTo>
                    <a:pt x="0" y="0"/>
                  </a:moveTo>
                  <a:lnTo>
                    <a:pt x="0" y="1111447"/>
                  </a:lnTo>
                  <a:lnTo>
                    <a:pt x="1113060" y="1111447"/>
                  </a:lnTo>
                  <a:lnTo>
                    <a:pt x="1113060" y="0"/>
                  </a:lnTo>
                  <a:lnTo>
                    <a:pt x="0" y="0"/>
                  </a:lnTo>
                  <a:close/>
                </a:path>
              </a:pathLst>
            </a:custGeom>
            <a:solidFill>
              <a:srgbClr val="FF8200"/>
            </a:solidFill>
          </p:spPr>
          <p:txBody>
            <a:bodyPr wrap="square" lIns="0" tIns="0" rIns="0" bIns="0" rtlCol="0"/>
            <a:lstStyle/>
            <a:p/>
          </p:txBody>
        </p:sp>
        <p:sp>
          <p:nvSpPr>
            <p:cNvPr id="9" name="object 9"/>
            <p:cNvSpPr/>
            <p:nvPr/>
          </p:nvSpPr>
          <p:spPr>
            <a:xfrm>
              <a:off x="15023270" y="9552046"/>
              <a:ext cx="2908919" cy="114133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067720" y="9568555"/>
              <a:ext cx="2820035" cy="1111885"/>
            </a:xfrm>
            <a:custGeom>
              <a:avLst/>
              <a:gdLst/>
              <a:ahLst/>
              <a:cxnLst/>
              <a:rect l="l" t="t" r="r" b="b"/>
              <a:pathLst>
                <a:path w="2820034" h="1111884">
                  <a:moveTo>
                    <a:pt x="2820019" y="1111447"/>
                  </a:moveTo>
                  <a:lnTo>
                    <a:pt x="0" y="1111447"/>
                  </a:lnTo>
                  <a:lnTo>
                    <a:pt x="0" y="0"/>
                  </a:lnTo>
                  <a:lnTo>
                    <a:pt x="2820019" y="0"/>
                  </a:lnTo>
                  <a:lnTo>
                    <a:pt x="2820019" y="1111447"/>
                  </a:lnTo>
                  <a:close/>
                </a:path>
              </a:pathLst>
            </a:custGeom>
            <a:solidFill>
              <a:srgbClr val="FDE499"/>
            </a:solidFill>
          </p:spPr>
          <p:txBody>
            <a:bodyPr wrap="square" lIns="0" tIns="0" rIns="0" bIns="0" rtlCol="0"/>
            <a:lstStyle/>
            <a:p/>
          </p:txBody>
        </p:sp>
      </p:grpSp>
      <p:grpSp>
        <p:nvGrpSpPr>
          <p:cNvPr id="11" name="object 11"/>
          <p:cNvGrpSpPr/>
          <p:nvPr/>
        </p:nvGrpSpPr>
        <p:grpSpPr>
          <a:xfrm>
            <a:off x="0" y="758328"/>
            <a:ext cx="14627860" cy="916940"/>
            <a:chOff x="0" y="758328"/>
            <a:chExt cx="14627860" cy="916940"/>
          </a:xfrm>
        </p:grpSpPr>
        <p:sp>
          <p:nvSpPr>
            <p:cNvPr id="12" name="object 12"/>
            <p:cNvSpPr/>
            <p:nvPr/>
          </p:nvSpPr>
          <p:spPr>
            <a:xfrm>
              <a:off x="0" y="758328"/>
              <a:ext cx="14627615" cy="91649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0" y="774838"/>
              <a:ext cx="14583410" cy="828040"/>
            </a:xfrm>
            <a:custGeom>
              <a:avLst/>
              <a:gdLst/>
              <a:ahLst/>
              <a:cxnLst/>
              <a:rect l="l" t="t" r="r" b="b"/>
              <a:pathLst>
                <a:path w="14583410" h="828040">
                  <a:moveTo>
                    <a:pt x="14583170" y="827590"/>
                  </a:moveTo>
                  <a:lnTo>
                    <a:pt x="0" y="827590"/>
                  </a:lnTo>
                  <a:lnTo>
                    <a:pt x="0" y="0"/>
                  </a:lnTo>
                  <a:lnTo>
                    <a:pt x="14583170" y="0"/>
                  </a:lnTo>
                  <a:lnTo>
                    <a:pt x="14583170" y="827590"/>
                  </a:lnTo>
                  <a:close/>
                </a:path>
              </a:pathLst>
            </a:custGeom>
            <a:solidFill>
              <a:srgbClr val="0072AC"/>
            </a:solidFill>
          </p:spPr>
          <p:txBody>
            <a:bodyPr wrap="square" lIns="0" tIns="0" rIns="0" bIns="0" rtlCol="0"/>
            <a:lstStyle/>
            <a:p/>
          </p:txBody>
        </p:sp>
      </p:grpSp>
      <p:sp>
        <p:nvSpPr>
          <p:cNvPr id="14" name="object 14"/>
          <p:cNvSpPr txBox="1">
            <a:spLocks noGrp="1"/>
          </p:cNvSpPr>
          <p:nvPr>
            <p:ph type="title"/>
          </p:nvPr>
        </p:nvSpPr>
        <p:spPr>
          <a:xfrm>
            <a:off x="2641600" y="795020"/>
            <a:ext cx="10316210" cy="843280"/>
          </a:xfrm>
          <a:prstGeom prst="rect">
            <a:avLst/>
          </a:prstGeom>
        </p:spPr>
        <p:txBody>
          <a:bodyPr vert="horz" wrap="square" lIns="0" tIns="12700" rIns="0" bIns="0" rtlCol="0">
            <a:spAutoFit/>
          </a:bodyPr>
          <a:lstStyle/>
          <a:p>
            <a:pPr marL="12700">
              <a:lnSpc>
                <a:spcPct val="100000"/>
              </a:lnSpc>
              <a:spcBef>
                <a:spcPts val="100"/>
              </a:spcBef>
            </a:pPr>
            <a:r>
              <a:rPr lang="en-US" spc="-5" dirty="0" smtClean="0"/>
              <a:t>4. K Nearsest Neighbours</a:t>
            </a:r>
            <a:endParaRPr spc="-20" dirty="0"/>
          </a:p>
        </p:txBody>
      </p:sp>
      <p:grpSp>
        <p:nvGrpSpPr>
          <p:cNvPr id="15" name="object 15"/>
          <p:cNvGrpSpPr/>
          <p:nvPr/>
        </p:nvGrpSpPr>
        <p:grpSpPr>
          <a:xfrm>
            <a:off x="14146321" y="758328"/>
            <a:ext cx="944244" cy="916940"/>
            <a:chOff x="14146321" y="758328"/>
            <a:chExt cx="944244" cy="916940"/>
          </a:xfrm>
        </p:grpSpPr>
        <p:sp>
          <p:nvSpPr>
            <p:cNvPr id="16" name="object 16"/>
            <p:cNvSpPr/>
            <p:nvPr/>
          </p:nvSpPr>
          <p:spPr>
            <a:xfrm>
              <a:off x="14146321" y="758328"/>
              <a:ext cx="943795" cy="91649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4190770" y="774838"/>
              <a:ext cx="855344" cy="828040"/>
            </a:xfrm>
            <a:custGeom>
              <a:avLst/>
              <a:gdLst/>
              <a:ahLst/>
              <a:cxnLst/>
              <a:rect l="l" t="t" r="r" b="b"/>
              <a:pathLst>
                <a:path w="855344" h="828040">
                  <a:moveTo>
                    <a:pt x="427424" y="827590"/>
                  </a:moveTo>
                  <a:lnTo>
                    <a:pt x="341274" y="819183"/>
                  </a:lnTo>
                  <a:lnTo>
                    <a:pt x="261049" y="795068"/>
                  </a:lnTo>
                  <a:lnTo>
                    <a:pt x="188449" y="756918"/>
                  </a:lnTo>
                  <a:lnTo>
                    <a:pt x="125174" y="706386"/>
                  </a:lnTo>
                  <a:lnTo>
                    <a:pt x="72999" y="645146"/>
                  </a:lnTo>
                  <a:lnTo>
                    <a:pt x="33574" y="574853"/>
                  </a:lnTo>
                  <a:lnTo>
                    <a:pt x="8674" y="497178"/>
                  </a:lnTo>
                  <a:lnTo>
                    <a:pt x="0" y="413781"/>
                  </a:lnTo>
                  <a:lnTo>
                    <a:pt x="8674" y="330394"/>
                  </a:lnTo>
                  <a:lnTo>
                    <a:pt x="33574" y="252724"/>
                  </a:lnTo>
                  <a:lnTo>
                    <a:pt x="72999" y="182437"/>
                  </a:lnTo>
                  <a:lnTo>
                    <a:pt x="125174" y="121197"/>
                  </a:lnTo>
                  <a:lnTo>
                    <a:pt x="188449" y="70669"/>
                  </a:lnTo>
                  <a:lnTo>
                    <a:pt x="261049" y="32517"/>
                  </a:lnTo>
                  <a:lnTo>
                    <a:pt x="341274" y="8404"/>
                  </a:lnTo>
                  <a:lnTo>
                    <a:pt x="427424" y="0"/>
                  </a:lnTo>
                  <a:lnTo>
                    <a:pt x="513573" y="8404"/>
                  </a:lnTo>
                  <a:lnTo>
                    <a:pt x="593823" y="32517"/>
                  </a:lnTo>
                  <a:lnTo>
                    <a:pt x="666423" y="70669"/>
                  </a:lnTo>
                  <a:lnTo>
                    <a:pt x="729698" y="121197"/>
                  </a:lnTo>
                  <a:lnTo>
                    <a:pt x="781873" y="182437"/>
                  </a:lnTo>
                  <a:lnTo>
                    <a:pt x="821298" y="252724"/>
                  </a:lnTo>
                  <a:lnTo>
                    <a:pt x="846198" y="330394"/>
                  </a:lnTo>
                  <a:lnTo>
                    <a:pt x="854898" y="413781"/>
                  </a:lnTo>
                  <a:lnTo>
                    <a:pt x="846198" y="497178"/>
                  </a:lnTo>
                  <a:lnTo>
                    <a:pt x="821298" y="574853"/>
                  </a:lnTo>
                  <a:lnTo>
                    <a:pt x="781873" y="645146"/>
                  </a:lnTo>
                  <a:lnTo>
                    <a:pt x="729698" y="706386"/>
                  </a:lnTo>
                  <a:lnTo>
                    <a:pt x="666423" y="756918"/>
                  </a:lnTo>
                  <a:lnTo>
                    <a:pt x="593823" y="795068"/>
                  </a:lnTo>
                  <a:lnTo>
                    <a:pt x="513573" y="819183"/>
                  </a:lnTo>
                  <a:lnTo>
                    <a:pt x="427424" y="827590"/>
                  </a:lnTo>
                  <a:close/>
                </a:path>
              </a:pathLst>
            </a:custGeom>
            <a:solidFill>
              <a:srgbClr val="0072AC"/>
            </a:solidFill>
          </p:spPr>
          <p:txBody>
            <a:bodyPr wrap="square" lIns="0" tIns="0" rIns="0" bIns="0" rtlCol="0"/>
            <a:lstStyle/>
            <a:p/>
          </p:txBody>
        </p:sp>
      </p:grpSp>
      <p:sp>
        <p:nvSpPr>
          <p:cNvPr id="18" name="object 18"/>
          <p:cNvSpPr txBox="1"/>
          <p:nvPr/>
        </p:nvSpPr>
        <p:spPr>
          <a:xfrm>
            <a:off x="965200" y="1841500"/>
            <a:ext cx="15708630" cy="3272155"/>
          </a:xfrm>
          <a:prstGeom prst="rect">
            <a:avLst/>
          </a:prstGeom>
        </p:spPr>
        <p:txBody>
          <a:bodyPr vert="horz" wrap="square" lIns="0" tIns="12700" rIns="0" bIns="0" rtlCol="0">
            <a:spAutoFit/>
          </a:bodyPr>
          <a:lstStyle/>
          <a:p>
            <a:pPr marL="12065" marR="334010" indent="0">
              <a:lnSpc>
                <a:spcPct val="100000"/>
              </a:lnSpc>
              <a:spcBef>
                <a:spcPts val="100"/>
              </a:spcBef>
              <a:buNone/>
              <a:tabLst>
                <a:tab pos="570865" algn="l"/>
                <a:tab pos="571500" algn="l"/>
              </a:tabLst>
            </a:pPr>
            <a:r>
              <a:rPr lang="en-US" sz="4200" dirty="0" smtClean="0"/>
              <a:t>The k-nearest neighbors algorithm, also known as KNN or k-NN, is a non-parametric, supervised learning classifier, which uses proximity to make classifications or predictions about the grouping of an individual data point.</a:t>
            </a:r>
            <a:endParaRPr lang="en-US" sz="4200" dirty="0" smtClean="0"/>
          </a:p>
          <a:p>
            <a:pPr marL="570865" marR="334010" indent="-558800">
              <a:lnSpc>
                <a:spcPct val="100000"/>
              </a:lnSpc>
              <a:spcBef>
                <a:spcPts val="100"/>
              </a:spcBef>
              <a:tabLst>
                <a:tab pos="570865" algn="l"/>
                <a:tab pos="571500" algn="l"/>
              </a:tabLst>
            </a:pPr>
            <a:endParaRPr sz="4300">
              <a:latin typeface="Arial" panose="020B0604020202020204"/>
              <a:cs typeface="Arial" panose="020B0604020202020204"/>
            </a:endParaRPr>
          </a:p>
        </p:txBody>
      </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3805"/>
              </a:lnSpc>
            </a:pPr>
            <a:r>
              <a:rPr lang="en-US" sz="4000" dirty="0" smtClean="0"/>
              <a:t>Movie Recommendation System</a:t>
            </a:r>
            <a:endParaRPr lang="en-US" sz="4000" dirty="0" smtClean="0"/>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3140"/>
              </a:lnSpc>
            </a:pPr>
            <a:fld id="{81D60167-4931-47E6-BA6A-407CBD079E47}" type="slidenum">
              <a:rPr dirty="0"/>
            </a:fld>
            <a:endParaRPr dirty="0"/>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3155"/>
              </a:lnSpc>
            </a:pPr>
            <a:r>
              <a:rPr lang="en-US" sz="3200" spc="-5" dirty="0" smtClean="0"/>
              <a:t>May 2022</a:t>
            </a:r>
            <a:endParaRPr sz="3200" dirty="0"/>
          </a:p>
        </p:txBody>
      </p:sp>
      <p:pic>
        <p:nvPicPr>
          <p:cNvPr id="22" name="Content Placeholder 21"/>
          <p:cNvPicPr>
            <a:picLocks noChangeAspect="1"/>
          </p:cNvPicPr>
          <p:nvPr>
            <p:ph sz="half" idx="2"/>
          </p:nvPr>
        </p:nvPicPr>
        <p:blipFill>
          <a:blip r:embed="rId6"/>
          <a:stretch>
            <a:fillRect/>
          </a:stretch>
        </p:blipFill>
        <p:spPr>
          <a:xfrm>
            <a:off x="8128000" y="4203700"/>
            <a:ext cx="10079355"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6131</Words>
  <Application>WPS Presentation</Application>
  <PresentationFormat>Custom</PresentationFormat>
  <Paragraphs>312</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Carlito</vt:lpstr>
      <vt:lpstr>Segoe Print</vt:lpstr>
      <vt:lpstr>Times New Roman</vt:lpstr>
      <vt:lpstr>Arial</vt:lpstr>
      <vt:lpstr>Calibri</vt:lpstr>
      <vt:lpstr>Microsoft YaHei</vt:lpstr>
      <vt:lpstr>Arial Unicode MS</vt:lpstr>
      <vt:lpstr>Office Theme</vt:lpstr>
      <vt:lpstr>Institute of Engineering &amp; Technology, Lucknow</vt:lpstr>
      <vt:lpstr>Content</vt:lpstr>
      <vt:lpstr>1. Abstract</vt:lpstr>
      <vt:lpstr>2. Objective</vt:lpstr>
      <vt:lpstr>3.Introduction</vt:lpstr>
      <vt:lpstr>3. Introduction</vt:lpstr>
      <vt:lpstr>4. Tools and technologies</vt:lpstr>
      <vt:lpstr>4.Tools and Technologies</vt:lpstr>
      <vt:lpstr>4. K Nearsest Neighbours</vt:lpstr>
      <vt:lpstr>4.Tools and Technologies</vt:lpstr>
      <vt:lpstr>5.Flow Chart</vt:lpstr>
      <vt:lpstr>6.Implementaion</vt:lpstr>
      <vt:lpstr>PowerPoint 演示文稿</vt:lpstr>
      <vt:lpstr>Sentimental Analysis</vt:lpstr>
      <vt:lpstr>                      7.Future Work</vt:lpstr>
      <vt:lpstr>8. Conclusion</vt:lpstr>
      <vt:lpstr>8. References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Engineering &amp; Technology, Lucknow</dc:title>
  <dc:creator/>
  <cp:lastModifiedBy>apoor</cp:lastModifiedBy>
  <cp:revision>6</cp:revision>
  <dcterms:created xsi:type="dcterms:W3CDTF">2022-05-22T15:46:00Z</dcterms:created>
  <dcterms:modified xsi:type="dcterms:W3CDTF">2022-05-23T05:05:29Z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2022-05-22T16:30:00Z</vt:filetime>
  </property>
  <property fmtid="{D5CDD505-2E9C-101B-9397-08002B2CF9AE}" pid="3" name="Creator">
    <vt:lpwstr>PDFium</vt:lpwstr>
  </property>
  <property fmtid="{D5CDD505-2E9C-101B-9397-08002B2CF9AE}" pid="4" name="LastSaved">
    <vt:filetime>2022-05-22T16:30:00Z</vt:filetime>
  </property>
  <property fmtid="{D5CDD505-2E9C-101B-9397-08002B2CF9AE}" pid="5" name="ICV">
    <vt:lpwstr>78D1098C61634656868EF185E7C89D3C</vt:lpwstr>
  </property>
  <property fmtid="{D5CDD505-2E9C-101B-9397-08002B2CF9AE}" pid="6" name="KSOProductBuildVer">
    <vt:lpwstr>1033-11.2.0.11130</vt:lpwstr>
  </property>
</Properties>
</file>