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66"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96" d="100"/>
          <a:sy n="96" d="100"/>
        </p:scale>
        <p:origin x="-86"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8B43F1B-EC50-4BE7-B60C-E7F45334A669}"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B43F1B-EC50-4BE7-B60C-E7F45334A669}"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B43F1B-EC50-4BE7-B60C-E7F45334A669}"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B43F1B-EC50-4BE7-B60C-E7F45334A669}"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43F1B-EC50-4BE7-B60C-E7F45334A669}"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8B43F1B-EC50-4BE7-B60C-E7F45334A669}"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8B43F1B-EC50-4BE7-B60C-E7F45334A669}"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8B43F1B-EC50-4BE7-B60C-E7F45334A669}"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43F1B-EC50-4BE7-B60C-E7F45334A669}"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43F1B-EC50-4BE7-B60C-E7F45334A669}"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43F1B-EC50-4BE7-B60C-E7F45334A669}"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4894B0-D9B1-4436-9D38-4F5E4A15FB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43F1B-EC50-4BE7-B60C-E7F45334A669}" type="datetimeFigureOut">
              <a:rPr lang="en-IN" smtClean="0"/>
              <a:t>15-06-2022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894B0-D9B1-4436-9D38-4F5E4A15FB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880945"/>
            <a:ext cx="10058400" cy="4728117"/>
          </a:xfrm>
        </p:spPr>
        <p:txBody>
          <a:bodyPr>
            <a:normAutofit fontScale="90000"/>
          </a:bodyPr>
          <a:lstStyle/>
          <a:p>
            <a:pPr algn="l"/>
            <a:r>
              <a:rPr lang="en-US" sz="2800" b="1" dirty="0" smtClean="0"/>
              <a:t/>
            </a:r>
            <a:br>
              <a:rPr lang="en-US" sz="2800" b="1" dirty="0" smtClean="0"/>
            </a:br>
            <a:r>
              <a:rPr lang="en-US" sz="1600" b="1" dirty="0" smtClean="0"/>
              <a:t/>
            </a:r>
            <a:br>
              <a:rPr lang="en-US" sz="1600" b="1" dirty="0" smtClean="0"/>
            </a:br>
            <a:r>
              <a:rPr lang="en-US" sz="1600" b="1" dirty="0"/>
              <a:t/>
            </a:r>
            <a:br>
              <a:rPr lang="en-US" sz="1600" b="1" dirty="0"/>
            </a:br>
            <a:r>
              <a:rPr lang="en-US" sz="3600" b="1" dirty="0" smtClean="0"/>
              <a:t>VEHICLE OWNER INFORMATION USING </a:t>
            </a:r>
            <a:br>
              <a:rPr lang="en-US" sz="3600" b="1" dirty="0" smtClean="0"/>
            </a:br>
            <a:r>
              <a:rPr lang="en-US" sz="3600" b="1" dirty="0" smtClean="0"/>
              <a:t>NUMBER PLATE DETECTION</a:t>
            </a:r>
            <a:r>
              <a:rPr lang="en-US" sz="1600" b="1" dirty="0"/>
              <a:t/>
            </a:r>
            <a:br>
              <a:rPr lang="en-US" sz="1600" b="1" dirty="0"/>
            </a:br>
            <a:r>
              <a:rPr lang="en-US" sz="1600" b="1" dirty="0"/>
              <a:t/>
            </a:r>
            <a:br>
              <a:rPr lang="en-US" sz="1600" b="1" dirty="0"/>
            </a:br>
            <a:r>
              <a:rPr lang="en-US" sz="1600" b="1" dirty="0" smtClean="0"/>
              <a:t/>
            </a:r>
            <a:br>
              <a:rPr lang="en-US" sz="1600" b="1" dirty="0" smtClean="0"/>
            </a:br>
            <a:r>
              <a:rPr lang="en-US" sz="1600" b="1" dirty="0"/>
              <a:t/>
            </a:r>
            <a:br>
              <a:rPr lang="en-US" sz="1600" b="1" dirty="0"/>
            </a:br>
            <a:r>
              <a:rPr lang="en-US" sz="1600" b="1" dirty="0" smtClean="0"/>
              <a:t/>
            </a:r>
            <a:br>
              <a:rPr lang="en-US" sz="1600" b="1" dirty="0" smtClean="0"/>
            </a:br>
            <a:r>
              <a:rPr lang="en-US" sz="1600" b="1" dirty="0" smtClean="0"/>
              <a:t>                                        </a:t>
            </a:r>
            <a:r>
              <a:rPr lang="en-US" sz="1600" b="1" dirty="0"/>
              <a:t/>
            </a:r>
            <a:br>
              <a:rPr lang="en-US" sz="1600" b="1" dirty="0"/>
            </a:br>
            <a:r>
              <a:rPr lang="en-US" sz="1600" b="1" dirty="0" smtClean="0"/>
              <a:t/>
            </a:r>
            <a:br>
              <a:rPr lang="en-US" sz="1600" b="1" dirty="0" smtClean="0"/>
            </a:br>
            <a:r>
              <a:rPr lang="en-US" sz="1600" b="1" dirty="0"/>
              <a:t/>
            </a:r>
            <a:br>
              <a:rPr lang="en-US" sz="1600" b="1" dirty="0"/>
            </a:br>
            <a:r>
              <a:rPr lang="en-US" sz="1600" b="1" dirty="0" smtClean="0"/>
              <a:t/>
            </a:r>
            <a:br>
              <a:rPr lang="en-US" sz="1600" b="1" dirty="0" smtClean="0"/>
            </a:br>
            <a:r>
              <a:rPr lang="en-US" sz="1600" b="1" dirty="0" smtClean="0"/>
              <a:t/>
            </a:r>
            <a:br>
              <a:rPr lang="en-US" sz="1600" b="1" dirty="0" smtClean="0"/>
            </a:br>
            <a:r>
              <a:rPr lang="en-US" sz="1600" b="1" dirty="0"/>
              <a:t/>
            </a:r>
            <a:br>
              <a:rPr lang="en-US" sz="1600" b="1" dirty="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Presented by:-                                                                                                                                                                  Supervised by:-</a:t>
            </a:r>
            <a:br>
              <a:rPr lang="en-US" sz="1600" b="1" dirty="0" smtClean="0"/>
            </a:br>
            <a:r>
              <a:rPr lang="en-US" sz="1600" b="1" dirty="0" smtClean="0"/>
              <a:t>Aman Singh    1805213008                                                                                                                                             Dr. Y N Singh</a:t>
            </a:r>
            <a:br>
              <a:rPr lang="en-US" sz="1600" b="1" dirty="0" smtClean="0"/>
            </a:br>
            <a:r>
              <a:rPr lang="en-US" sz="1600" b="1" dirty="0" err="1" smtClean="0"/>
              <a:t>Somya</a:t>
            </a:r>
            <a:r>
              <a:rPr lang="en-US" sz="1600" b="1" dirty="0"/>
              <a:t> </a:t>
            </a:r>
            <a:r>
              <a:rPr lang="en-US" sz="1600" b="1" dirty="0" err="1" smtClean="0"/>
              <a:t>Pratap</a:t>
            </a:r>
            <a:r>
              <a:rPr lang="en-US" sz="1600" b="1" dirty="0" smtClean="0"/>
              <a:t> Singh     1805213058                                                                                                                              Dr. </a:t>
            </a:r>
            <a:r>
              <a:rPr lang="en-US" sz="1600" b="1" dirty="0" err="1" smtClean="0"/>
              <a:t>Jasvant</a:t>
            </a:r>
            <a:r>
              <a:rPr lang="en-US" sz="1600" b="1" dirty="0" smtClean="0"/>
              <a:t> </a:t>
            </a:r>
            <a:r>
              <a:rPr lang="en-US" sz="1600" b="1" dirty="0" smtClean="0"/>
              <a:t>Kumar</a:t>
            </a:r>
            <a:br>
              <a:rPr lang="en-US" sz="1600" b="1" dirty="0" smtClean="0"/>
            </a:br>
            <a:r>
              <a:rPr lang="en-US" sz="1600" b="1" dirty="0" smtClean="0"/>
              <a:t>Karunesh      1805213025</a:t>
            </a:r>
            <a:br>
              <a:rPr lang="en-US" sz="1600" b="1" dirty="0" smtClean="0"/>
            </a:br>
            <a:endParaRPr lang="en-IN" sz="1800" dirty="0"/>
          </a:p>
        </p:txBody>
      </p:sp>
      <p:sp>
        <p:nvSpPr>
          <p:cNvPr id="3" name="Subtitle 2"/>
          <p:cNvSpPr>
            <a:spLocks noGrp="1"/>
          </p:cNvSpPr>
          <p:nvPr>
            <p:ph type="subTitle" idx="1"/>
          </p:nvPr>
        </p:nvSpPr>
        <p:spPr>
          <a:xfrm>
            <a:off x="1100051" y="6244683"/>
            <a:ext cx="10058400" cy="345687"/>
          </a:xfrm>
        </p:spPr>
        <p:txBody>
          <a:bodyPr>
            <a:normAutofit fontScale="32500" lnSpcReduction="20000"/>
          </a:bodyPr>
          <a:lstStyle/>
          <a:p>
            <a:pPr algn="ctr"/>
            <a:r>
              <a:rPr lang="en-US" sz="7200" dirty="0" smtClean="0">
                <a:latin typeface="Arial" panose="020B0604020202020204" pitchFamily="34" charset="0"/>
                <a:cs typeface="Arial" panose="020B0604020202020204" pitchFamily="34" charset="0"/>
              </a:rPr>
              <a:t> </a:t>
            </a:r>
            <a:endParaRPr lang="en-IN" sz="7200"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1100051" y="2263698"/>
            <a:ext cx="10058400" cy="1115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05752"/>
          </a:xfrm>
        </p:spPr>
        <p:txBody>
          <a:bodyPr>
            <a:normAutofit/>
          </a:bodyPr>
          <a:lstStyle/>
          <a:p>
            <a:r>
              <a:rPr lang="en-US" sz="3200" b="1" dirty="0" smtClean="0"/>
              <a:t>IMAGE PROCESSING</a:t>
            </a:r>
            <a:endParaRPr lang="en-IN" sz="3200" b="1" dirty="0"/>
          </a:p>
        </p:txBody>
      </p:sp>
      <p:sp>
        <p:nvSpPr>
          <p:cNvPr id="3" name="Content Placeholder 2"/>
          <p:cNvSpPr>
            <a:spLocks noGrp="1"/>
          </p:cNvSpPr>
          <p:nvPr>
            <p:ph idx="1"/>
          </p:nvPr>
        </p:nvSpPr>
        <p:spPr>
          <a:xfrm>
            <a:off x="838200" y="1271240"/>
            <a:ext cx="10515600" cy="5018048"/>
          </a:xfrm>
        </p:spPr>
        <p:txBody>
          <a:bodyPr>
            <a:normAutofit/>
          </a:bodyPr>
          <a:lstStyle/>
          <a:p>
            <a:pPr algn="just"/>
            <a:r>
              <a:rPr lang="en-US" sz="2000" dirty="0"/>
              <a:t>Image processing is a method to perform some operations on an image, in order to get an enhanced image and or to extract some useful information from it. </a:t>
            </a:r>
            <a:r>
              <a:rPr lang="en-US" sz="2000" dirty="0" smtClean="0"/>
              <a:t/>
            </a:r>
            <a:br>
              <a:rPr lang="en-US" sz="2000" dirty="0" smtClean="0"/>
            </a:br>
            <a:r>
              <a:rPr lang="en-US" sz="2000" dirty="0"/>
              <a:t>If we talk about the basic definition of image processing then “Image processing is the analysis and manipulation of a digitized image, especially in order to improve its quality”. </a:t>
            </a:r>
            <a:endParaRPr lang="en-US" sz="2000" dirty="0" smtClean="0"/>
          </a:p>
          <a:p>
            <a:r>
              <a:rPr lang="en-US" sz="2000" dirty="0" smtClean="0"/>
              <a:t>Digital-Image:</a:t>
            </a:r>
            <a:r>
              <a:rPr lang="en-US" sz="2000" dirty="0"/>
              <a:t> </a:t>
            </a:r>
            <a:r>
              <a:rPr lang="en-US" sz="2000" dirty="0" smtClean="0"/>
              <a:t/>
            </a:r>
            <a:br>
              <a:rPr lang="en-US" sz="2000" dirty="0" smtClean="0"/>
            </a:br>
            <a:r>
              <a:rPr lang="en-US" sz="2000" dirty="0"/>
              <a:t>An image may be defined as a two-dimensional function f(x, y), where x and y are spatial(plane) coordinates, and the amplitude </a:t>
            </a:r>
            <a:r>
              <a:rPr lang="en-US" sz="2000" dirty="0" smtClean="0"/>
              <a:t>of </a:t>
            </a:r>
            <a:r>
              <a:rPr lang="en-US" sz="2000" dirty="0"/>
              <a:t>any pair of coordinates (x, y) is called the intensity or grey level of the image at that point. </a:t>
            </a:r>
            <a:r>
              <a:rPr lang="en-US" sz="2000" dirty="0" smtClean="0"/>
              <a:t/>
            </a:r>
            <a:br>
              <a:rPr lang="en-US" sz="2000" dirty="0" smtClean="0"/>
            </a:br>
            <a:r>
              <a:rPr lang="en-US" sz="2000" dirty="0"/>
              <a:t>In another word </a:t>
            </a:r>
            <a:r>
              <a:rPr lang="en-US" sz="2000" dirty="0" smtClean="0"/>
              <a:t>an </a:t>
            </a:r>
            <a:r>
              <a:rPr lang="en-US" sz="2000" dirty="0"/>
              <a:t>image is nothing more than a two-dimensional matrix (3-D in case of </a:t>
            </a:r>
            <a:r>
              <a:rPr lang="en-US" sz="2000" dirty="0" err="1"/>
              <a:t>coloured</a:t>
            </a:r>
            <a:r>
              <a:rPr lang="en-US" sz="2000" dirty="0"/>
              <a:t> images) which is defined by the mathematical function f(x, y) at any point is giving the pixel value at that point of an image, the pixel value describes how bright that pixel is, and what </a:t>
            </a:r>
            <a:r>
              <a:rPr lang="en-US" sz="2000" dirty="0" err="1"/>
              <a:t>colour</a:t>
            </a:r>
            <a:r>
              <a:rPr lang="en-US" sz="2000" dirty="0"/>
              <a:t> it should be. </a:t>
            </a:r>
            <a:r>
              <a:rPr lang="en-US" sz="2000" dirty="0" smtClean="0"/>
              <a:t/>
            </a:r>
            <a:br>
              <a:rPr lang="en-US" sz="2000" dirty="0" smtClean="0"/>
            </a:br>
            <a:r>
              <a:rPr lang="en-US" sz="2000" dirty="0"/>
              <a:t>Image processing is basically signal processing in which input is an image and output is image or characteristics according to requirement associated with that image. </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0719"/>
          </a:xfrm>
        </p:spPr>
        <p:txBody>
          <a:bodyPr>
            <a:normAutofit/>
          </a:bodyPr>
          <a:lstStyle/>
          <a:p>
            <a:r>
              <a:rPr lang="en-US" sz="3200" dirty="0" smtClean="0"/>
              <a:t>METHODOLOGY</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718" y="1438506"/>
            <a:ext cx="4838700" cy="49065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509"/>
          </a:xfrm>
        </p:spPr>
        <p:txBody>
          <a:bodyPr>
            <a:normAutofit/>
          </a:bodyPr>
          <a:lstStyle/>
          <a:p>
            <a:r>
              <a:rPr lang="en-US" altLang="en-IN" sz="3200"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3994" y="1828800"/>
            <a:ext cx="4410240" cy="2853291"/>
          </a:xfrm>
        </p:spPr>
      </p:pic>
      <p:cxnSp>
        <p:nvCxnSpPr>
          <p:cNvPr id="10" name="Straight Arrow Connector 9"/>
          <p:cNvCxnSpPr/>
          <p:nvPr/>
        </p:nvCxnSpPr>
        <p:spPr>
          <a:xfrm>
            <a:off x="4984595" y="3244294"/>
            <a:ext cx="1761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488" y="1823197"/>
            <a:ext cx="4761571" cy="2858894"/>
          </a:xfrm>
          <a:prstGeom prst="rect">
            <a:avLst/>
          </a:prstGeom>
        </p:spPr>
      </p:pic>
      <p:sp>
        <p:nvSpPr>
          <p:cNvPr id="13" name="TextBox 12"/>
          <p:cNvSpPr txBox="1"/>
          <p:nvPr/>
        </p:nvSpPr>
        <p:spPr>
          <a:xfrm>
            <a:off x="4984595" y="2475571"/>
            <a:ext cx="1650381" cy="646331"/>
          </a:xfrm>
          <a:prstGeom prst="rect">
            <a:avLst/>
          </a:prstGeom>
          <a:noFill/>
        </p:spPr>
        <p:txBody>
          <a:bodyPr wrap="square" rtlCol="0">
            <a:spAutoFit/>
          </a:bodyPr>
          <a:lstStyle/>
          <a:p>
            <a:pPr algn="ctr"/>
            <a:r>
              <a:rPr lang="en-US" dirty="0" err="1" smtClean="0"/>
              <a:t>Rgb</a:t>
            </a:r>
            <a:r>
              <a:rPr lang="en-US" dirty="0" smtClean="0"/>
              <a:t>  to grayscale image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746"/>
            <a:ext cx="10515600" cy="903250"/>
          </a:xfrm>
        </p:spPr>
        <p:txBody>
          <a:bodyPr>
            <a:normAutofit/>
          </a:bodyPr>
          <a:lstStyle/>
          <a:p>
            <a:r>
              <a:rPr lang="en-US" sz="3200" dirty="0" smtClean="0"/>
              <a:t> </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2017983"/>
            <a:ext cx="4213302" cy="2637748"/>
          </a:xfrm>
        </p:spPr>
      </p:pic>
      <p:cxnSp>
        <p:nvCxnSpPr>
          <p:cNvPr id="6" name="Straight Arrow Connector 5"/>
          <p:cNvCxnSpPr>
            <a:stCxn id="4" idx="3"/>
          </p:cNvCxnSpPr>
          <p:nvPr/>
        </p:nvCxnSpPr>
        <p:spPr>
          <a:xfrm flipV="1">
            <a:off x="5051503" y="3334215"/>
            <a:ext cx="1717287"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2015341"/>
            <a:ext cx="4616605" cy="2637748"/>
          </a:xfrm>
          <a:prstGeom prst="rect">
            <a:avLst/>
          </a:prstGeom>
        </p:spPr>
      </p:pic>
      <p:sp>
        <p:nvSpPr>
          <p:cNvPr id="8" name="TextBox 7"/>
          <p:cNvSpPr txBox="1"/>
          <p:nvPr/>
        </p:nvSpPr>
        <p:spPr>
          <a:xfrm>
            <a:off x="5151864" y="2700989"/>
            <a:ext cx="1628077" cy="646331"/>
          </a:xfrm>
          <a:prstGeom prst="rect">
            <a:avLst/>
          </a:prstGeom>
          <a:noFill/>
        </p:spPr>
        <p:txBody>
          <a:bodyPr wrap="square" rtlCol="0">
            <a:spAutoFit/>
          </a:bodyPr>
          <a:lstStyle/>
          <a:p>
            <a:pPr algn="ctr"/>
            <a:r>
              <a:rPr lang="en-US" dirty="0" smtClean="0"/>
              <a:t>Edge detection</a:t>
            </a:r>
          </a:p>
          <a:p>
            <a:pPr algn="ctr"/>
            <a:r>
              <a:rPr lang="en-US" dirty="0" smtClean="0"/>
              <a:t>and</a:t>
            </a:r>
            <a:endParaRPr lang="en-IN" dirty="0"/>
          </a:p>
        </p:txBody>
      </p:sp>
      <p:sp>
        <p:nvSpPr>
          <p:cNvPr id="10" name="TextBox 9"/>
          <p:cNvSpPr txBox="1"/>
          <p:nvPr/>
        </p:nvSpPr>
        <p:spPr>
          <a:xfrm>
            <a:off x="5140713" y="3347320"/>
            <a:ext cx="1628077" cy="646331"/>
          </a:xfrm>
          <a:prstGeom prst="rect">
            <a:avLst/>
          </a:prstGeom>
          <a:noFill/>
        </p:spPr>
        <p:txBody>
          <a:bodyPr wrap="square" rtlCol="0">
            <a:spAutoFit/>
          </a:bodyPr>
          <a:lstStyle/>
          <a:p>
            <a:pPr algn="ctr"/>
            <a:r>
              <a:rPr lang="en-US" dirty="0" smtClean="0"/>
              <a:t>number plate localization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660"/>
          </a:xfrm>
        </p:spPr>
        <p:txBody>
          <a:bodyPr>
            <a:normAutofit/>
          </a:bodyPr>
          <a:lstStyle/>
          <a:p>
            <a:r>
              <a:rPr lang="en-US" sz="3200" dirty="0" smtClean="0"/>
              <a:t>DATASET</a:t>
            </a:r>
            <a:endParaRPr lang="en-IN" sz="3200" dirty="0"/>
          </a:p>
        </p:txBody>
      </p:sp>
      <p:sp>
        <p:nvSpPr>
          <p:cNvPr id="3" name="Content Placeholder 2"/>
          <p:cNvSpPr>
            <a:spLocks noGrp="1"/>
          </p:cNvSpPr>
          <p:nvPr>
            <p:ph idx="1"/>
          </p:nvPr>
        </p:nvSpPr>
        <p:spPr>
          <a:xfrm>
            <a:off x="838200" y="1349298"/>
            <a:ext cx="10515600" cy="4827665"/>
          </a:xfrm>
        </p:spPr>
        <p:txBody>
          <a:bodyPr>
            <a:normAutofit/>
          </a:bodyPr>
          <a:lstStyle/>
          <a:p>
            <a:r>
              <a:rPr lang="en-US" sz="2000" dirty="0" smtClean="0"/>
              <a:t>We have prepared a dataset of vehicle images and have fed the data of the owner of that vehicle .</a:t>
            </a:r>
          </a:p>
          <a:p>
            <a:r>
              <a:rPr lang="en-US" sz="2000" dirty="0" smtClean="0"/>
              <a:t>The database contains Name, address, mobile number and license plate of the vehicle’s owner.</a:t>
            </a:r>
          </a:p>
          <a:p>
            <a:pPr marL="0" indent="0">
              <a:buNone/>
            </a:pPr>
            <a:r>
              <a:rPr lang="en-US" sz="2000" dirty="0" smtClean="0"/>
              <a:t> </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08549"/>
            <a:ext cx="6445405" cy="276597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4985" y="2508549"/>
            <a:ext cx="4133272" cy="33012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Conclusion</a:t>
            </a:r>
            <a:endParaRPr lang="en-IN" sz="3200" dirty="0"/>
          </a:p>
        </p:txBody>
      </p:sp>
      <p:sp>
        <p:nvSpPr>
          <p:cNvPr id="9" name="TextBox 8"/>
          <p:cNvSpPr txBox="1"/>
          <p:nvPr/>
        </p:nvSpPr>
        <p:spPr>
          <a:xfrm>
            <a:off x="981075" y="1690688"/>
            <a:ext cx="10292808" cy="1754326"/>
          </a:xfrm>
          <a:prstGeom prst="rect">
            <a:avLst/>
          </a:prstGeom>
          <a:noFill/>
        </p:spPr>
        <p:txBody>
          <a:bodyPr wrap="square" rtlCol="0">
            <a:spAutoFit/>
          </a:bodyPr>
          <a:lstStyle/>
          <a:p>
            <a:r>
              <a:rPr lang="en-US" dirty="0"/>
              <a:t>A license plate detection and recognition system is proposed in this </a:t>
            </a:r>
            <a:r>
              <a:rPr lang="en-US" dirty="0" smtClean="0"/>
              <a:t>project. </a:t>
            </a:r>
            <a:r>
              <a:rPr lang="en-US" dirty="0"/>
              <a:t>The proposed system included two stages: the license plate detection stage and the character recognition stage</a:t>
            </a:r>
            <a:r>
              <a:rPr lang="en-US" dirty="0" smtClean="0"/>
              <a:t>.</a:t>
            </a:r>
          </a:p>
          <a:p>
            <a:r>
              <a:rPr lang="en-US" dirty="0" smtClean="0"/>
              <a:t>After recognition stage if the acquired data matches with that present in the database then the vehicle owner’s information is fetched and displayed, otherwise ‘license plate unidentified’ is displayed.</a:t>
            </a:r>
          </a:p>
          <a:p>
            <a:r>
              <a:rPr lang="en-US" dirty="0"/>
              <a:t>The experiment results are satisfied and encouraging and show the efficiency of the proposed system.</a:t>
            </a:r>
            <a:endParaRPr lang="en-US" dirty="0" smtClean="0"/>
          </a:p>
          <a:p>
            <a:endParaRPr lang="en-IN" dirty="0"/>
          </a:p>
        </p:txBody>
      </p:sp>
      <p:pic>
        <p:nvPicPr>
          <p:cNvPr id="4" name="Content Placeholder 3" descr="final_output"/>
          <p:cNvPicPr>
            <a:picLocks noGrp="1" noChangeAspect="1"/>
          </p:cNvPicPr>
          <p:nvPr>
            <p:ph idx="1"/>
          </p:nvPr>
        </p:nvPicPr>
        <p:blipFill>
          <a:blip r:embed="rId2"/>
          <a:stretch>
            <a:fillRect/>
          </a:stretch>
        </p:blipFill>
        <p:spPr>
          <a:xfrm>
            <a:off x="981075" y="3573780"/>
            <a:ext cx="10193655" cy="1933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a:bodyPr>
          <a:lstStyle/>
          <a:p>
            <a:r>
              <a:rPr lang="en-US" sz="3200" dirty="0" smtClean="0"/>
              <a:t>REFERENCES</a:t>
            </a:r>
            <a:endParaRPr lang="en-IN" sz="3200" dirty="0"/>
          </a:p>
        </p:txBody>
      </p:sp>
      <p:sp>
        <p:nvSpPr>
          <p:cNvPr id="3" name="Content Placeholder 2"/>
          <p:cNvSpPr>
            <a:spLocks noGrp="1"/>
          </p:cNvSpPr>
          <p:nvPr>
            <p:ph idx="1"/>
          </p:nvPr>
        </p:nvSpPr>
        <p:spPr>
          <a:xfrm>
            <a:off x="838200" y="1312668"/>
            <a:ext cx="10515600" cy="5110433"/>
          </a:xfrm>
        </p:spPr>
        <p:txBody>
          <a:bodyPr>
            <a:noAutofit/>
          </a:bodyPr>
          <a:lstStyle/>
          <a:p>
            <a:pPr marL="0" indent="0" algn="just">
              <a:buNone/>
            </a:pPr>
            <a:r>
              <a:rPr lang="en-IN" sz="2000" dirty="0" smtClean="0"/>
              <a:t>[1] </a:t>
            </a:r>
            <a:r>
              <a:rPr lang="en-IN" sz="2000" dirty="0" err="1" smtClean="0"/>
              <a:t>Amr</a:t>
            </a:r>
            <a:r>
              <a:rPr lang="en-IN" sz="2000" dirty="0" smtClean="0"/>
              <a:t> </a:t>
            </a:r>
            <a:r>
              <a:rPr lang="en-IN" sz="2000" dirty="0" err="1" smtClean="0"/>
              <a:t>Badr</a:t>
            </a:r>
            <a:r>
              <a:rPr lang="en-IN" sz="2000" dirty="0" smtClean="0"/>
              <a:t>, Mohamed M. </a:t>
            </a:r>
            <a:r>
              <a:rPr lang="en-IN" sz="2000" dirty="0" err="1" smtClean="0"/>
              <a:t>Abdelwahab</a:t>
            </a:r>
            <a:r>
              <a:rPr lang="en-IN" sz="2000" dirty="0" smtClean="0"/>
              <a:t>, Ahmed M. </a:t>
            </a:r>
            <a:r>
              <a:rPr lang="en-IN" sz="2000" dirty="0" err="1" smtClean="0"/>
              <a:t>Thabet</a:t>
            </a:r>
            <a:r>
              <a:rPr lang="en-IN" sz="2000" dirty="0" smtClean="0"/>
              <a:t>, and Ahmed M. </a:t>
            </a:r>
            <a:r>
              <a:rPr lang="en-IN" sz="2000" dirty="0" err="1" smtClean="0"/>
              <a:t>Abdelsadek</a:t>
            </a:r>
            <a:r>
              <a:rPr lang="en-IN" sz="2000" dirty="0" smtClean="0"/>
              <a:t>, “Automatic Number Plate Recognition System”, Annals of the University of Craiova, Mathematics and Computer Science Series Volume 38(1), 2011, Pages 62–71 ISSN:1223- 6934 Special Conference Issue: National Conference on Cloud Computing &amp; Big Data 89</a:t>
            </a:r>
          </a:p>
          <a:p>
            <a:pPr marL="0" indent="0" algn="just">
              <a:buNone/>
            </a:pPr>
            <a:r>
              <a:rPr lang="en-IN" sz="2000" dirty="0" smtClean="0"/>
              <a:t>[2] J.-W. Hsieh, S.-H. Yu and S.-H. Yu, Morphology-based License Plate Detection from Complex Scenes, IEEE Proceedings of the 16th International Conference on Pattern Recognition, </a:t>
            </a:r>
            <a:r>
              <a:rPr lang="en-IN" sz="2000" dirty="0" err="1" smtClean="0"/>
              <a:t>Qubec</a:t>
            </a:r>
            <a:r>
              <a:rPr lang="en-IN" sz="2000" dirty="0" smtClean="0"/>
              <a:t> City, Canada, August 11- 15, 2002, Vol. 3 (2002), 176-179</a:t>
            </a:r>
          </a:p>
          <a:p>
            <a:pPr marL="0" indent="0" algn="just">
              <a:buNone/>
            </a:pPr>
            <a:r>
              <a:rPr lang="en-IN" sz="2000" dirty="0" smtClean="0"/>
              <a:t>[3] Choudhury A. Rahman, </a:t>
            </a:r>
            <a:r>
              <a:rPr lang="en-IN" sz="2000" dirty="0" err="1" smtClean="0"/>
              <a:t>WaelBadawy</a:t>
            </a:r>
            <a:r>
              <a:rPr lang="en-IN" sz="2000" dirty="0" smtClean="0"/>
              <a:t>, Ahmad </a:t>
            </a:r>
            <a:r>
              <a:rPr lang="en-IN" sz="2000" dirty="0" err="1" smtClean="0"/>
              <a:t>Radmanesh</a:t>
            </a:r>
            <a:r>
              <a:rPr lang="en-IN" sz="2000" dirty="0" smtClean="0"/>
              <a:t>, “A Real Time Vehicle’s Number Plate Recognition System ”, Proceedings of the IEEE Conference on Advanced Video and Signal Based Surveillance (AVSS’03)0-7695-1971 ,2003 IEEE Harish D. </a:t>
            </a:r>
            <a:r>
              <a:rPr lang="en-IN" sz="2000" dirty="0" err="1" smtClean="0"/>
              <a:t>Kendre,Gaurav</a:t>
            </a:r>
            <a:r>
              <a:rPr lang="en-IN" sz="2000" dirty="0" smtClean="0"/>
              <a:t> V. </a:t>
            </a:r>
            <a:r>
              <a:rPr lang="en-IN" sz="2000" dirty="0" err="1" smtClean="0"/>
              <a:t>Talokar</a:t>
            </a:r>
            <a:r>
              <a:rPr lang="en-IN" sz="2000" dirty="0" smtClean="0"/>
              <a:t>, Mohan </a:t>
            </a:r>
            <a:r>
              <a:rPr lang="en-IN" sz="2000" dirty="0" err="1" smtClean="0"/>
              <a:t>Girhe</a:t>
            </a:r>
            <a:r>
              <a:rPr lang="en-IN" sz="2000" dirty="0" smtClean="0"/>
              <a:t>, </a:t>
            </a:r>
            <a:r>
              <a:rPr lang="en-IN" sz="2000" dirty="0" err="1" smtClean="0"/>
              <a:t>Tejas</a:t>
            </a:r>
            <a:r>
              <a:rPr lang="en-IN" sz="2000" dirty="0" smtClean="0"/>
              <a:t> </a:t>
            </a:r>
            <a:r>
              <a:rPr lang="en-IN" sz="2000" dirty="0" err="1" smtClean="0"/>
              <a:t>Pidkalwar</a:t>
            </a:r>
            <a:r>
              <a:rPr lang="en-IN" sz="2000" dirty="0" smtClean="0"/>
              <a:t>, “ The Automatic Number Plate Recognition System (ANPR)”, INTERNATIONAL JOURNAL OF MATHEMATICS AND COMPUTER RESEARCH, Volume 1 issue 3 April 2013 ISSN :2320-7167, pp. 99-102</a:t>
            </a:r>
          </a:p>
          <a:p>
            <a:pPr marL="0" indent="0" algn="just">
              <a:buNone/>
            </a:pPr>
            <a:r>
              <a:rPr lang="en-IN" sz="2000" dirty="0" smtClean="0"/>
              <a:t>[4] </a:t>
            </a:r>
            <a:r>
              <a:rPr lang="en-IN" sz="2000" dirty="0" err="1" smtClean="0"/>
              <a:t>Sourav</a:t>
            </a:r>
            <a:r>
              <a:rPr lang="en-IN" sz="2000" dirty="0" smtClean="0"/>
              <a:t> Roy, </a:t>
            </a:r>
            <a:r>
              <a:rPr lang="en-IN" sz="2000" dirty="0" err="1" smtClean="0"/>
              <a:t>Amitava</a:t>
            </a:r>
            <a:r>
              <a:rPr lang="en-IN" sz="2000" dirty="0" smtClean="0"/>
              <a:t> Choudhury, </a:t>
            </a:r>
            <a:r>
              <a:rPr lang="en-IN" sz="2000" dirty="0" err="1" smtClean="0"/>
              <a:t>Joydeep</a:t>
            </a:r>
            <a:r>
              <a:rPr lang="en-IN" sz="2000" dirty="0" smtClean="0"/>
              <a:t> Mukherjee, “An Approach towards Detection of Indian Number Plate from Vehicle”, International Journal of Innovative Technology and Exploring Engineering (IJITEE) ISSN: 2278-3075, Volume-2, Issue-4, March 2013.</a:t>
            </a:r>
          </a:p>
          <a:p>
            <a:pPr marL="0" indent="0" algn="just">
              <a:buNone/>
            </a:pP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880946"/>
            <a:ext cx="10515600" cy="529601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                                               </a:t>
            </a:r>
            <a:r>
              <a:rPr lang="en-US" sz="4400" dirty="0" smtClean="0"/>
              <a:t>THANK YOU</a:t>
            </a:r>
            <a:endParaRPr lang="en-IN"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811"/>
          </a:xfrm>
        </p:spPr>
        <p:txBody>
          <a:bodyPr>
            <a:normAutofit/>
          </a:bodyPr>
          <a:lstStyle/>
          <a:p>
            <a:r>
              <a:rPr lang="en-US" sz="3200" dirty="0" smtClean="0"/>
              <a:t>INTRODUCTION</a:t>
            </a:r>
            <a:endParaRPr lang="en-IN" sz="3200" dirty="0"/>
          </a:p>
        </p:txBody>
      </p:sp>
      <p:sp>
        <p:nvSpPr>
          <p:cNvPr id="3" name="Content Placeholder 2"/>
          <p:cNvSpPr>
            <a:spLocks noGrp="1"/>
          </p:cNvSpPr>
          <p:nvPr>
            <p:ph idx="1"/>
          </p:nvPr>
        </p:nvSpPr>
        <p:spPr>
          <a:xfrm>
            <a:off x="838200" y="1806498"/>
            <a:ext cx="10515600" cy="4370465"/>
          </a:xfrm>
        </p:spPr>
        <p:txBody>
          <a:bodyPr/>
          <a:lstStyle/>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What is the project about?</a:t>
            </a: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Number Plate Recognition is a technology that uses pattern recognition to 'read' vehicle number plates. In simple terms cameras 'photograph' the number plates of the vehicles that pass them. This 'photograph' is then fed in a computer system to find out details about the owner of the vehicle. It consists of cameras linked to a computer . As a vehicle passes, program 'reads' Vehicle Registration Marks - more commonly known as number plates - from digital images, captured through cameras located either in a mobile unit, in-built in traffic vehicles or via Closed Circuit Television (CCTV). </a:t>
            </a: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The digital image is converted into data, which is processed through the system. In this project, we proposed a method mainly based on edge detection, OCR operation and finding </a:t>
            </a:r>
            <a:r>
              <a:rPr lang="en-US" sz="2000" dirty="0">
                <a:latin typeface="Times New Roman" panose="02020603050405020304" pitchFamily="18" charset="0"/>
                <a:cs typeface="Times New Roman" panose="02020603050405020304" pitchFamily="18" charset="0"/>
              </a:rPr>
              <a:t>r</a:t>
            </a:r>
            <a:r>
              <a:rPr lang="en-US" sz="2000" dirty="0" smtClean="0">
                <a:solidFill>
                  <a:schemeClr val="tx1"/>
                </a:solidFill>
                <a:latin typeface="Times New Roman" panose="02020603050405020304" pitchFamily="18" charset="0"/>
                <a:cs typeface="Times New Roman" panose="02020603050405020304" pitchFamily="18" charset="0"/>
              </a:rPr>
              <a:t>ectangles in a Vehicle Image.</a:t>
            </a:r>
          </a:p>
          <a:p>
            <a:pPr marL="0" indent="0">
              <a:buNone/>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9434"/>
            <a:ext cx="10515600" cy="825190"/>
          </a:xfrm>
        </p:spPr>
        <p:txBody>
          <a:bodyPr/>
          <a:lstStyle/>
          <a:p>
            <a:r>
              <a:rPr lang="en-US" sz="2400" b="1" dirty="0" smtClean="0">
                <a:latin typeface="Times New Roman" panose="02020603050405020304" pitchFamily="18" charset="0"/>
                <a:cs typeface="Times New Roman" panose="02020603050405020304" pitchFamily="18" charset="0"/>
              </a:rPr>
              <a:t>Why is this project needed?</a:t>
            </a:r>
            <a:endParaRPr lang="en-IN" dirty="0"/>
          </a:p>
        </p:txBody>
      </p:sp>
      <p:sp>
        <p:nvSpPr>
          <p:cNvPr id="3" name="Content Placeholder 2"/>
          <p:cNvSpPr>
            <a:spLocks noGrp="1"/>
          </p:cNvSpPr>
          <p:nvPr>
            <p:ph idx="1"/>
          </p:nvPr>
        </p:nvSpPr>
        <p:spPr>
          <a:xfrm>
            <a:off x="838200" y="1594624"/>
            <a:ext cx="10515600" cy="4351338"/>
          </a:xfrm>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number of vehicles on the roads everywhere around the world is increasing with every single day and parallel to that is increasing the need to perceive those vehicles. Road accidents have been very common in the present world with the prime cause being the careless driving. The necessity to check this and to catch the perpetrator has been very essential and different methods have been used so far.</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Identification of the license plate has played an important role in the past two decades in the form of electronic tolling to vehicles violating the civil codes of human societies. Further, this system can be used to manage parking facilities, to monitor unauthorized vehicles which may enter private areas, to find stolen vehicles, to control traffic volume, to issue tickets to over-speeding vehicles </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299"/>
          </a:xfrm>
        </p:spPr>
        <p:txBody>
          <a:bodyPr>
            <a:normAutofit/>
          </a:bodyPr>
          <a:lstStyle/>
          <a:p>
            <a:r>
              <a:rPr lang="en-US" sz="2400" b="1" dirty="0" smtClean="0">
                <a:latin typeface="Times New Roman" panose="02020603050405020304" pitchFamily="18" charset="0"/>
                <a:cs typeface="Times New Roman" panose="02020603050405020304" pitchFamily="18" charset="0"/>
              </a:rPr>
              <a:t>What the project offers?</a:t>
            </a:r>
            <a:endParaRPr lang="en-IN" sz="2400" dirty="0"/>
          </a:p>
        </p:txBody>
      </p:sp>
      <p:sp>
        <p:nvSpPr>
          <p:cNvPr id="3" name="Content Placeholder 2"/>
          <p:cNvSpPr>
            <a:spLocks noGrp="1"/>
          </p:cNvSpPr>
          <p:nvPr>
            <p:ph idx="1"/>
          </p:nvPr>
        </p:nvSpPr>
        <p:spPr>
          <a:xfrm>
            <a:off x="838200" y="1282390"/>
            <a:ext cx="10515600" cy="4894573"/>
          </a:xfrm>
        </p:spPr>
        <p:txBody>
          <a:bodyPr>
            <a:normAutofit fontScale="25000" lnSpcReduction="20000"/>
          </a:bodyPr>
          <a:lstStyle/>
          <a:p>
            <a:pPr algn="just" fontAlgn="base">
              <a:lnSpc>
                <a:spcPct val="170000"/>
              </a:lnSpc>
            </a:pPr>
            <a:r>
              <a:rPr lang="en-US" sz="7200" b="1" dirty="0" smtClean="0">
                <a:latin typeface="Times New Roman" panose="02020603050405020304" pitchFamily="18" charset="0"/>
                <a:cs typeface="Times New Roman" panose="02020603050405020304" pitchFamily="18" charset="0"/>
              </a:rPr>
              <a:t>Automation:</a:t>
            </a:r>
            <a:r>
              <a:rPr lang="en-US" sz="7200" dirty="0" smtClean="0">
                <a:latin typeface="Times New Roman" panose="02020603050405020304" pitchFamily="18" charset="0"/>
                <a:cs typeface="Times New Roman" panose="02020603050405020304" pitchFamily="18" charset="0"/>
              </a:rPr>
              <a:t> The automated recognition of number plates allows automated alerts and controls for facilities. Hence, it is a key technology for smart cities in the near future.</a:t>
            </a:r>
            <a:endParaRPr lang="en-IN" sz="7200" dirty="0" smtClean="0">
              <a:latin typeface="Times New Roman" panose="02020603050405020304" pitchFamily="18" charset="0"/>
              <a:cs typeface="Times New Roman" panose="02020603050405020304" pitchFamily="18" charset="0"/>
            </a:endParaRPr>
          </a:p>
          <a:p>
            <a:pPr algn="just" fontAlgn="base">
              <a:lnSpc>
                <a:spcPct val="170000"/>
              </a:lnSpc>
            </a:pPr>
            <a:r>
              <a:rPr lang="en-US" sz="7200" b="1" dirty="0" smtClean="0">
                <a:latin typeface="Times New Roman" panose="02020603050405020304" pitchFamily="18" charset="0"/>
                <a:cs typeface="Times New Roman" panose="02020603050405020304" pitchFamily="18" charset="0"/>
              </a:rPr>
              <a:t>Analytics:</a:t>
            </a:r>
            <a:r>
              <a:rPr lang="en-US" sz="7200" dirty="0" smtClean="0">
                <a:latin typeface="Times New Roman" panose="02020603050405020304" pitchFamily="18" charset="0"/>
                <a:cs typeface="Times New Roman" panose="02020603050405020304" pitchFamily="18" charset="0"/>
              </a:rPr>
              <a:t> The generated data can be further used for traffic flow analytics. This is particularly important to operate intelligent transportation systems, where data processing technologies can be used to improve the mobility of people and goods, demand management, increased safety, reduced traffic congestion, and manage incidents effectively.</a:t>
            </a:r>
            <a:endParaRPr lang="en-IN" sz="7200" dirty="0" smtClean="0">
              <a:latin typeface="Times New Roman" panose="02020603050405020304" pitchFamily="18" charset="0"/>
              <a:cs typeface="Times New Roman" panose="02020603050405020304" pitchFamily="18" charset="0"/>
            </a:endParaRPr>
          </a:p>
          <a:p>
            <a:pPr algn="just" fontAlgn="base">
              <a:lnSpc>
                <a:spcPct val="170000"/>
              </a:lnSpc>
            </a:pPr>
            <a:r>
              <a:rPr lang="en-US" sz="7200" b="1" dirty="0" smtClean="0">
                <a:latin typeface="Times New Roman" panose="02020603050405020304" pitchFamily="18" charset="0"/>
                <a:cs typeface="Times New Roman" panose="02020603050405020304" pitchFamily="18" charset="0"/>
              </a:rPr>
              <a:t>Efficiency:</a:t>
            </a:r>
            <a:r>
              <a:rPr lang="en-US" sz="7200" dirty="0" smtClean="0">
                <a:latin typeface="Times New Roman" panose="02020603050405020304" pitchFamily="18" charset="0"/>
                <a:cs typeface="Times New Roman" panose="02020603050405020304" pitchFamily="18" charset="0"/>
              </a:rPr>
              <a:t> The precise and fast number plate recognition doesn’t depend on any form of human input. Hence it leads to cost-efficient governance and causes a reduction in waiting times.</a:t>
            </a:r>
            <a:endParaRPr lang="en-IN" sz="7200" dirty="0" smtClean="0">
              <a:latin typeface="Times New Roman" panose="02020603050405020304" pitchFamily="18" charset="0"/>
              <a:cs typeface="Times New Roman" panose="02020603050405020304" pitchFamily="18" charset="0"/>
            </a:endParaRPr>
          </a:p>
          <a:p>
            <a:pPr algn="just" fontAlgn="base">
              <a:lnSpc>
                <a:spcPct val="170000"/>
              </a:lnSpc>
            </a:pPr>
            <a:r>
              <a:rPr lang="en-US" sz="7200" b="1" dirty="0" smtClean="0">
                <a:latin typeface="Times New Roman" panose="02020603050405020304" pitchFamily="18" charset="0"/>
                <a:cs typeface="Times New Roman" panose="02020603050405020304" pitchFamily="18" charset="0"/>
              </a:rPr>
              <a:t>Convenience:</a:t>
            </a:r>
            <a:r>
              <a:rPr lang="en-US" sz="7200" dirty="0" smtClean="0">
                <a:latin typeface="Times New Roman" panose="02020603050405020304" pitchFamily="18" charset="0"/>
                <a:cs typeface="Times New Roman" panose="02020603050405020304" pitchFamily="18" charset="0"/>
              </a:rPr>
              <a:t> It can be integrated with other IT systems to operate in an ecosystem to provide a seamless and hassle-free experience to the end-user. Hence, the technology can be used to enhance the customer experience and offer new services and products, such as automated parking payments.</a:t>
            </a:r>
            <a:endParaRPr lang="en-IN" sz="72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170000"/>
              </a:lnSpc>
            </a:pPr>
            <a:r>
              <a:rPr lang="en-US" sz="3200" dirty="0" smtClean="0"/>
              <a:t>OBJECTIVE</a:t>
            </a:r>
            <a:endParaRPr lang="en-IN" sz="3200" dirty="0"/>
          </a:p>
        </p:txBody>
      </p:sp>
      <p:sp>
        <p:nvSpPr>
          <p:cNvPr id="3" name="Content Placeholder 2"/>
          <p:cNvSpPr>
            <a:spLocks noGrp="1"/>
          </p:cNvSpPr>
          <p:nvPr>
            <p:ph idx="1"/>
          </p:nvPr>
        </p:nvSpPr>
        <p:spPr/>
        <p:txBody>
          <a:bodyPr>
            <a:normAutofit/>
          </a:bodyPr>
          <a:lstStyle/>
          <a:p>
            <a:r>
              <a:rPr lang="en-US" sz="2000" dirty="0" smtClean="0"/>
              <a:t>To build and design a model that captures vehicle number plate and then extract the registration number from that and then runs it through the database to find the information about the owner of the vehicle.</a:t>
            </a:r>
            <a:endParaRPr lang="en-IN" sz="2000" dirty="0"/>
          </a:p>
        </p:txBody>
      </p:sp>
      <p:cxnSp>
        <p:nvCxnSpPr>
          <p:cNvPr id="5" name="Straight Connector 4"/>
          <p:cNvCxnSpPr/>
          <p:nvPr/>
        </p:nvCxnSpPr>
        <p:spPr>
          <a:xfrm flipV="1">
            <a:off x="838200" y="1476162"/>
            <a:ext cx="10515600" cy="3345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678" y="3511201"/>
            <a:ext cx="5687122" cy="21936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974"/>
            <a:ext cx="10515600" cy="984173"/>
          </a:xfrm>
        </p:spPr>
        <p:txBody>
          <a:bodyPr>
            <a:normAutofit/>
          </a:bodyPr>
          <a:lstStyle/>
          <a:p>
            <a:r>
              <a:rPr lang="en-US" sz="3200" dirty="0" smtClean="0"/>
              <a:t>MOTIVATION</a:t>
            </a:r>
            <a:endParaRPr lang="en-IN" sz="3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163" y="1460810"/>
            <a:ext cx="4409378" cy="2364058"/>
          </a:xfrm>
        </p:spPr>
      </p:pic>
      <p:cxnSp>
        <p:nvCxnSpPr>
          <p:cNvPr id="7" name="Straight Connector 6"/>
          <p:cNvCxnSpPr/>
          <p:nvPr/>
        </p:nvCxnSpPr>
        <p:spPr>
          <a:xfrm flipV="1">
            <a:off x="838200" y="1081668"/>
            <a:ext cx="10413380" cy="78059"/>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9220" y="1460810"/>
            <a:ext cx="4579157" cy="525222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163" y="4268595"/>
            <a:ext cx="4409378" cy="23106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021"/>
          </a:xfrm>
        </p:spPr>
        <p:txBody>
          <a:bodyPr>
            <a:normAutofit/>
          </a:bodyPr>
          <a:lstStyle/>
          <a:p>
            <a:r>
              <a:rPr lang="en-US" sz="3200" dirty="0" smtClean="0"/>
              <a:t>PRE-REQUISITES</a:t>
            </a:r>
            <a:endParaRPr lang="en-IN" sz="3200" dirty="0"/>
          </a:p>
        </p:txBody>
      </p:sp>
      <p:sp>
        <p:nvSpPr>
          <p:cNvPr id="3" name="Content Placeholder 2"/>
          <p:cNvSpPr>
            <a:spLocks noGrp="1"/>
          </p:cNvSpPr>
          <p:nvPr>
            <p:ph idx="1"/>
          </p:nvPr>
        </p:nvSpPr>
        <p:spPr>
          <a:xfrm>
            <a:off x="838200" y="1694985"/>
            <a:ext cx="10515600" cy="4481978"/>
          </a:xfrm>
        </p:spPr>
        <p:txBody>
          <a:bodyPr>
            <a:normAutofit/>
          </a:bodyPr>
          <a:lstStyle/>
          <a:p>
            <a:r>
              <a:rPr lang="en-US" sz="2000" dirty="0" smtClean="0"/>
              <a:t>Python</a:t>
            </a:r>
          </a:p>
          <a:p>
            <a:r>
              <a:rPr lang="en-US" sz="2000" dirty="0" smtClean="0"/>
              <a:t>HTML</a:t>
            </a:r>
          </a:p>
          <a:p>
            <a:r>
              <a:rPr lang="en-US" sz="2000" dirty="0" smtClean="0"/>
              <a:t>CSS</a:t>
            </a:r>
          </a:p>
          <a:p>
            <a:r>
              <a:rPr lang="en-US" sz="2000" dirty="0" smtClean="0"/>
              <a:t>MySQL</a:t>
            </a:r>
          </a:p>
          <a:p>
            <a:r>
              <a:rPr lang="en-US" sz="2000" dirty="0" err="1" smtClean="0"/>
              <a:t>NumPy</a:t>
            </a:r>
            <a:endParaRPr lang="en-US" sz="2000" dirty="0" smtClean="0"/>
          </a:p>
          <a:p>
            <a:r>
              <a:rPr lang="en-US" sz="2000" dirty="0" err="1" smtClean="0"/>
              <a:t>OpenCV</a:t>
            </a:r>
            <a:endParaRPr lang="en-US" sz="2000" dirty="0" smtClean="0"/>
          </a:p>
          <a:p>
            <a:r>
              <a:rPr lang="en-US" sz="2000" dirty="0" err="1" smtClean="0"/>
              <a:t>Tesseract</a:t>
            </a:r>
            <a:endParaRPr lang="en-IN" sz="2000" dirty="0"/>
          </a:p>
        </p:txBody>
      </p:sp>
      <p:cxnSp>
        <p:nvCxnSpPr>
          <p:cNvPr id="5" name="Straight Connector 4"/>
          <p:cNvCxnSpPr/>
          <p:nvPr/>
        </p:nvCxnSpPr>
        <p:spPr>
          <a:xfrm>
            <a:off x="936702" y="1204331"/>
            <a:ext cx="1041709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9502"/>
            <a:ext cx="10515600" cy="1014762"/>
          </a:xfrm>
        </p:spPr>
        <p:txBody>
          <a:bodyPr>
            <a:normAutofit/>
          </a:bodyPr>
          <a:lstStyle/>
          <a:p>
            <a:r>
              <a:rPr lang="en-US" sz="3200" b="1" dirty="0" err="1" smtClean="0"/>
              <a:t>OpenCV</a:t>
            </a:r>
            <a:endParaRPr lang="en-IN" sz="3200" b="1" dirty="0"/>
          </a:p>
        </p:txBody>
      </p:sp>
      <p:sp>
        <p:nvSpPr>
          <p:cNvPr id="3" name="Content Placeholder 2"/>
          <p:cNvSpPr>
            <a:spLocks noGrp="1"/>
          </p:cNvSpPr>
          <p:nvPr>
            <p:ph idx="1"/>
          </p:nvPr>
        </p:nvSpPr>
        <p:spPr>
          <a:xfrm>
            <a:off x="838200" y="1494264"/>
            <a:ext cx="10515600" cy="4850780"/>
          </a:xfrm>
        </p:spPr>
        <p:txBody>
          <a:bodyPr>
            <a:normAutofit/>
          </a:bodyPr>
          <a:lstStyle/>
          <a:p>
            <a:pPr algn="just"/>
            <a:r>
              <a:rPr lang="en-US" sz="2000" dirty="0" err="1"/>
              <a:t>OpenCV</a:t>
            </a:r>
            <a:r>
              <a:rPr lang="en-US" sz="2000" dirty="0"/>
              <a:t>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a:t>
            </a:r>
            <a:r>
              <a:rPr lang="en-US" sz="2000" dirty="0" smtClean="0"/>
              <a:t>it is </a:t>
            </a:r>
            <a:r>
              <a:rPr lang="en-US" sz="2000" dirty="0"/>
              <a:t>integrated with various libraries, such as </a:t>
            </a:r>
            <a:r>
              <a:rPr lang="en-US" sz="2000" dirty="0" err="1"/>
              <a:t>NumPy</a:t>
            </a:r>
            <a:r>
              <a:rPr lang="en-US" sz="2000" dirty="0"/>
              <a:t>, python is capable of processing the </a:t>
            </a:r>
            <a:r>
              <a:rPr lang="en-US" sz="2000" dirty="0" err="1"/>
              <a:t>OpenCV</a:t>
            </a:r>
            <a:r>
              <a:rPr lang="en-US" sz="2000" dirty="0"/>
              <a:t> array structure for analysis. To Identify image pattern and its various features we use vector space and perform mathematical operations on these features. </a:t>
            </a:r>
            <a:endParaRPr lang="en-US" sz="2000" dirty="0" smtClean="0"/>
          </a:p>
          <a:p>
            <a:pPr algn="just"/>
            <a:endParaRPr lang="en-US" sz="2000" dirty="0" smtClean="0"/>
          </a:p>
          <a:p>
            <a:pPr fontAlgn="base"/>
            <a:r>
              <a:rPr lang="en-IN" sz="2000" b="1" dirty="0" err="1"/>
              <a:t>OpenCV</a:t>
            </a:r>
            <a:r>
              <a:rPr lang="en-IN" sz="2000" b="1" dirty="0"/>
              <a:t> Functionality</a:t>
            </a:r>
            <a:r>
              <a:rPr lang="en-IN" sz="2000" dirty="0"/>
              <a:t>  </a:t>
            </a:r>
          </a:p>
          <a:p>
            <a:pPr lvl="1" algn="just" fontAlgn="base"/>
            <a:r>
              <a:rPr lang="en-IN" sz="2000" dirty="0"/>
              <a:t>Image/video I/O, processing, display </a:t>
            </a:r>
            <a:endParaRPr lang="en-IN" sz="2000" dirty="0" smtClean="0"/>
          </a:p>
          <a:p>
            <a:pPr lvl="1" algn="just" fontAlgn="base"/>
            <a:r>
              <a:rPr lang="en-IN" sz="2000" dirty="0" smtClean="0"/>
              <a:t>Object/feature </a:t>
            </a:r>
            <a:r>
              <a:rPr lang="en-IN" sz="2000" dirty="0"/>
              <a:t>detection </a:t>
            </a:r>
            <a:endParaRPr lang="en-IN" sz="2000" dirty="0" smtClean="0"/>
          </a:p>
          <a:p>
            <a:pPr lvl="1" algn="just" fontAlgn="base"/>
            <a:r>
              <a:rPr lang="en-IN" sz="2000" dirty="0" smtClean="0"/>
              <a:t>Geometry-based </a:t>
            </a:r>
            <a:r>
              <a:rPr lang="en-IN" sz="2000" dirty="0"/>
              <a:t>monocular or stereo computer vision </a:t>
            </a:r>
            <a:endParaRPr lang="en-IN" sz="2000" dirty="0" smtClean="0"/>
          </a:p>
          <a:p>
            <a:pPr lvl="1" algn="just" fontAlgn="base"/>
            <a:r>
              <a:rPr lang="en-IN" sz="2000" dirty="0" smtClean="0"/>
              <a:t>Computational </a:t>
            </a:r>
            <a:r>
              <a:rPr lang="en-IN" sz="2000" dirty="0"/>
              <a:t>photography </a:t>
            </a:r>
            <a:endParaRPr lang="en-IN" sz="2000" dirty="0" smtClean="0"/>
          </a:p>
          <a:p>
            <a:pPr lvl="1" algn="just" fontAlgn="base"/>
            <a:r>
              <a:rPr lang="en-IN" sz="2000" dirty="0" smtClean="0"/>
              <a:t>Machine </a:t>
            </a:r>
            <a:r>
              <a:rPr lang="en-IN" sz="2000" dirty="0"/>
              <a:t>learning &amp; clustering </a:t>
            </a:r>
            <a:endParaRPr lang="en-IN" sz="2000" dirty="0" smtClean="0"/>
          </a:p>
          <a:p>
            <a:pPr lvl="1" algn="just" fontAlgn="base"/>
            <a:r>
              <a:rPr lang="en-IN" sz="2000" dirty="0" smtClean="0"/>
              <a:t>CUDA acceleration</a:t>
            </a:r>
            <a:endParaRPr lang="en-US" sz="2000" dirty="0" smtClean="0"/>
          </a:p>
          <a:p>
            <a:pPr algn="just"/>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133815"/>
            <a:ext cx="10515600" cy="15611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401444"/>
            <a:ext cx="10515600" cy="5775519"/>
          </a:xfrm>
        </p:spPr>
        <p:txBody>
          <a:bodyPr>
            <a:normAutofit/>
          </a:bodyPr>
          <a:lstStyle/>
          <a:p>
            <a:pPr fontAlgn="base"/>
            <a:r>
              <a:rPr lang="en-US" sz="2000" b="1" dirty="0"/>
              <a:t>Applications of </a:t>
            </a:r>
            <a:r>
              <a:rPr lang="en-US" sz="2000" b="1" dirty="0" err="1"/>
              <a:t>OpenCV</a:t>
            </a:r>
            <a:r>
              <a:rPr lang="en-US" sz="2000" b="1" dirty="0"/>
              <a:t>: </a:t>
            </a:r>
            <a:r>
              <a:rPr lang="en-US" sz="2000" dirty="0"/>
              <a:t>There are lots of applications which are solved using </a:t>
            </a:r>
            <a:r>
              <a:rPr lang="en-US" sz="2000" dirty="0" err="1"/>
              <a:t>OpenCV</a:t>
            </a:r>
            <a:r>
              <a:rPr lang="en-US" sz="2000" dirty="0"/>
              <a:t>, some of them are listed below </a:t>
            </a:r>
            <a:br>
              <a:rPr lang="en-US" sz="2000" dirty="0"/>
            </a:br>
            <a:r>
              <a:rPr lang="en-US" sz="2000" dirty="0"/>
              <a:t> </a:t>
            </a:r>
          </a:p>
          <a:p>
            <a:pPr lvl="1" fontAlgn="base"/>
            <a:r>
              <a:rPr lang="en-US" sz="2000" dirty="0" smtClean="0"/>
              <a:t>Face </a:t>
            </a:r>
            <a:r>
              <a:rPr lang="en-US" sz="2000" dirty="0"/>
              <a:t>recognition</a:t>
            </a:r>
          </a:p>
          <a:p>
            <a:pPr lvl="1" fontAlgn="base"/>
            <a:r>
              <a:rPr lang="en-US" sz="2000" dirty="0"/>
              <a:t>Automated inspection and surveillance</a:t>
            </a:r>
          </a:p>
          <a:p>
            <a:pPr lvl="1" fontAlgn="base"/>
            <a:r>
              <a:rPr lang="en-US" sz="2000" dirty="0"/>
              <a:t>number of people – count (foot traffic in a mall, </a:t>
            </a:r>
            <a:r>
              <a:rPr lang="en-US" sz="2000" dirty="0" err="1"/>
              <a:t>etc</a:t>
            </a:r>
            <a:r>
              <a:rPr lang="en-US" sz="2000" dirty="0"/>
              <a:t>)</a:t>
            </a:r>
          </a:p>
          <a:p>
            <a:pPr lvl="1" fontAlgn="base"/>
            <a:r>
              <a:rPr lang="en-US" sz="2000" dirty="0"/>
              <a:t>Vehicle counting on highways along with their speeds</a:t>
            </a:r>
          </a:p>
          <a:p>
            <a:pPr lvl="1" fontAlgn="base"/>
            <a:r>
              <a:rPr lang="en-US" sz="2000" dirty="0"/>
              <a:t>Interactive art installations</a:t>
            </a:r>
          </a:p>
          <a:p>
            <a:pPr lvl="1" fontAlgn="base"/>
            <a:r>
              <a:rPr lang="en-US" sz="2000" dirty="0" smtClean="0"/>
              <a:t>Anomaly </a:t>
            </a:r>
            <a:r>
              <a:rPr lang="en-US" sz="2000" dirty="0"/>
              <a:t>(defect) detection in the manufacturing process (the odd defective products)</a:t>
            </a:r>
          </a:p>
          <a:p>
            <a:pPr lvl="1" fontAlgn="base"/>
            <a:r>
              <a:rPr lang="en-US" sz="2000" dirty="0"/>
              <a:t>Street view image stitching</a:t>
            </a:r>
          </a:p>
          <a:p>
            <a:pPr lvl="1" fontAlgn="base"/>
            <a:r>
              <a:rPr lang="en-US" sz="2000" dirty="0"/>
              <a:t>Video/image search and retrieval</a:t>
            </a:r>
          </a:p>
          <a:p>
            <a:pPr lvl="1" fontAlgn="base"/>
            <a:r>
              <a:rPr lang="en-US" sz="2000" dirty="0"/>
              <a:t>Robot and driver-less car navigation and control</a:t>
            </a:r>
          </a:p>
          <a:p>
            <a:pPr lvl="1" fontAlgn="base"/>
            <a:r>
              <a:rPr lang="en-US" sz="2000" dirty="0" smtClean="0"/>
              <a:t>Object </a:t>
            </a:r>
            <a:r>
              <a:rPr lang="en-US" sz="2000" dirty="0"/>
              <a:t>recognition</a:t>
            </a:r>
          </a:p>
          <a:p>
            <a:pPr lvl="1" fontAlgn="base"/>
            <a:r>
              <a:rPr lang="en-US" sz="2000" dirty="0"/>
              <a:t>Medical image analysis</a:t>
            </a:r>
          </a:p>
          <a:p>
            <a:pPr lvl="1" fontAlgn="base"/>
            <a:r>
              <a:rPr lang="en-US" sz="2000" dirty="0"/>
              <a:t>Movies – 3D structure from motion</a:t>
            </a:r>
          </a:p>
          <a:p>
            <a:pPr lvl="1" fontAlgn="base"/>
            <a:r>
              <a:rPr lang="en-US" sz="2000" dirty="0"/>
              <a:t>TV Channels advertisement recognition</a:t>
            </a:r>
          </a:p>
          <a:p>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Custom</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VEHICLE OWNER INFORMATION USING  NUMBER PLATE DETECTION                                                      Presented by:-                                                                                                                                                                  Supervised by:- Aman Singh    1805213008                                                                                                                                             Dr. Y N Singh Somya Pratap Singh     1805213058                                                                                                                              Dr. Jasvant Kumar Karunesh      1805213025 </vt:lpstr>
      <vt:lpstr>INTRODUCTION</vt:lpstr>
      <vt:lpstr>Why is this project needed?</vt:lpstr>
      <vt:lpstr>What the project offers?</vt:lpstr>
      <vt:lpstr>OBJECTIVE</vt:lpstr>
      <vt:lpstr>MOTIVATION</vt:lpstr>
      <vt:lpstr>PRE-REQUISITES</vt:lpstr>
      <vt:lpstr>OpenCV</vt:lpstr>
      <vt:lpstr> </vt:lpstr>
      <vt:lpstr>IMAGE PROCESSING</vt:lpstr>
      <vt:lpstr>METHODOLOGY</vt:lpstr>
      <vt:lpstr> </vt:lpstr>
      <vt:lpstr> </vt:lpstr>
      <vt:lpstr>DATASET</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Windows User</cp:lastModifiedBy>
  <cp:revision>65</cp:revision>
  <dcterms:created xsi:type="dcterms:W3CDTF">2022-05-22T09:28:00Z</dcterms:created>
  <dcterms:modified xsi:type="dcterms:W3CDTF">2022-06-14T18:39:25Z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3244E3D2636C4002B2B216BF39A45267</vt:lpwstr>
  </property>
  <property fmtid="{D5CDD505-2E9C-101B-9397-08002B2CF9AE}" pid="3" name="KSOProductBuildVer">
    <vt:lpwstr>1033-11.2.0.11130</vt:lpwstr>
  </property>
</Properties>
</file>