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68" r:id="rId3"/>
    <p:sldId id="256" r:id="rId4"/>
    <p:sldId id="303" r:id="rId5"/>
    <p:sldId id="304" r:id="rId6"/>
    <p:sldId id="306" r:id="rId7"/>
    <p:sldId id="259" r:id="rId8"/>
    <p:sldId id="324" r:id="rId10"/>
    <p:sldId id="341" r:id="rId11"/>
    <p:sldId id="267" r:id="rId12"/>
    <p:sldId id="307" r:id="rId13"/>
    <p:sldId id="309" r:id="rId14"/>
    <p:sldId id="325" r:id="rId15"/>
    <p:sldId id="271" r:id="rId16"/>
    <p:sldId id="272" r:id="rId17"/>
    <p:sldId id="273" r:id="rId18"/>
    <p:sldId id="310" r:id="rId19"/>
    <p:sldId id="274" r:id="rId20"/>
    <p:sldId id="261" r:id="rId21"/>
    <p:sldId id="277" r:id="rId22"/>
    <p:sldId id="270" r:id="rId23"/>
    <p:sldId id="311" r:id="rId24"/>
    <p:sldId id="266" r:id="rId25"/>
    <p:sldId id="263" r:id="rId26"/>
    <p:sldId id="264" r:id="rId27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jpeg"/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</p:spPr>
        <p:txBody>
          <a:bodyPr/>
          <a:lstStyle/>
          <a:p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INSTITUTE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OF  ENGINEERING AND TECHNOLOGY, LUCKNOW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alt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ANTEEN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SYSTEM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</a:t>
            </a:r>
            <a:r>
              <a:rPr lang="en-IN" sz="2200" u="sng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Presented </a:t>
            </a:r>
            <a:r>
              <a:rPr lang="en-IN" sz="2200" u="sng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by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</a:t>
            </a:r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algn="l">
              <a:buNone/>
            </a:pPr>
            <a:r>
              <a:rPr lang="en-IN" altLang="en-I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IN" alt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                     </a:t>
            </a:r>
            <a:r>
              <a:rPr lang="en-US" alt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Pankaj </a:t>
            </a:r>
            <a:r>
              <a:rPr lang="en-US" altLang="en-I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Kumar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(1805213035)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                     </a:t>
            </a:r>
            <a:r>
              <a:rPr lang="en-US" altLang="en-I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Pradeep Verma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(1900520139003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                     </a:t>
            </a:r>
            <a:r>
              <a:rPr lang="en-US" alt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Arvind </a:t>
            </a:r>
            <a:r>
              <a:rPr lang="en-US" altLang="en-I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Kumar Singh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(18052130</a:t>
            </a:r>
            <a:r>
              <a:rPr lang="en-US" altLang="en-I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5)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algn="l">
              <a:buNone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algn="l">
              <a:buNone/>
            </a:pPr>
            <a:r>
              <a:rPr lang="en-US" alt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</a:t>
            </a:r>
            <a:r>
              <a:rPr lang="en-US" altLang="en-IN" sz="2200" u="sng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Supervised </a:t>
            </a:r>
            <a:r>
              <a:rPr lang="en-US" altLang="en-IN" sz="2200" u="sng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by </a:t>
            </a:r>
            <a:r>
              <a:rPr lang="en-US" altLang="en-I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</a:t>
            </a:r>
            <a:endParaRPr lang="en-US" altLang="en-IN" sz="2200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algn="l">
              <a:buNone/>
            </a:pPr>
            <a:r>
              <a:rPr lang="en-US" alt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                      Prof. </a:t>
            </a:r>
            <a:r>
              <a:rPr lang="en-US" altLang="en-I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MH Khan</a:t>
            </a:r>
            <a:endParaRPr lang="en-US" altLang="en-IN" sz="22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algn="l">
              <a:buNone/>
            </a:pPr>
            <a:r>
              <a:rPr lang="en-US" altLang="en-I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</a:t>
            </a:r>
            <a:r>
              <a:rPr lang="en-US" alt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Dr</a:t>
            </a:r>
            <a:r>
              <a:rPr lang="en-US" altLang="en-I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 Aditi Sharma</a:t>
            </a:r>
            <a:endParaRPr lang="en-US" altLang="en-IN" sz="22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algn="l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88434" y="110013"/>
            <a:ext cx="1793966" cy="13261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3000"/>
              <a:t>DFD (LEVEL 0)</a:t>
            </a:r>
            <a:endParaRPr lang="en-IN" altLang="en-US" sz="3000"/>
          </a:p>
        </p:txBody>
      </p:sp>
      <p:pic>
        <p:nvPicPr>
          <p:cNvPr id="5" name="Content Placeholder 4" descr="DFD0 (3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68650" y="1350010"/>
            <a:ext cx="5855335" cy="45821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3000"/>
              <a:t>DFD LEVEL 1 (USER)</a:t>
            </a:r>
            <a:endParaRPr lang="en-IN" altLang="en-US" sz="3000"/>
          </a:p>
        </p:txBody>
      </p:sp>
      <p:pic>
        <p:nvPicPr>
          <p:cNvPr id="9" name="Content Placeholder 8" descr="Blank diagram (1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29255" y="890905"/>
            <a:ext cx="6334125" cy="54889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3000"/>
              <a:t>DFD LEVEL1 (AUTHENTICATION)</a:t>
            </a:r>
            <a:endParaRPr lang="en-IN" altLang="en-US" sz="3000"/>
          </a:p>
        </p:txBody>
      </p:sp>
      <p:pic>
        <p:nvPicPr>
          <p:cNvPr id="4" name="Content Placeholder 3" descr="AuthenticationModul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23490" y="1723390"/>
            <a:ext cx="6911975" cy="41071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263" y="190500"/>
            <a:ext cx="11112137" cy="58261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Onboarding Flow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724" y="1227910"/>
            <a:ext cx="10475454" cy="5420814"/>
          </a:xfrm>
        </p:spPr>
        <p:txBody>
          <a:bodyPr/>
          <a:lstStyle/>
          <a:p>
            <a:pPr marL="0" indent="0">
              <a:buNone/>
            </a:pP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Sign-up: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get a user onboard, they have to register on the screen(shown below) first. During the registration/sign-up, we are storing the user information as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customer_name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customer_id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Roll_no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Mobile_no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password and conform password(to be generated), and a file of a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College_id_card</a:t>
            </a:r>
            <a:r>
              <a:rPr lang="en-IN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all these informations are encrypted before saving into the database.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Sign-in:</a:t>
            </a:r>
            <a:endParaRPr lang="en-US" sz="25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getting registered, one should sign-in at the canteen. For this, they have to verify their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Email-id using a link sent to them , also they will be required to enter the email-id they have used their password they have created while registering.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en-US" dirty="0" smtClean="0">
                <a:sym typeface="+mn-ea"/>
              </a:rPr>
            </a:br>
            <a:br>
              <a:rPr lang="en-US" dirty="0" smtClean="0">
                <a:sym typeface="+mn-ea"/>
              </a:rPr>
            </a:br>
            <a:r>
              <a:rPr lang="en-US" dirty="0" smtClean="0">
                <a:sym typeface="+mn-ea"/>
              </a:rPr>
              <a:t>Sign-up </a:t>
            </a:r>
            <a:r>
              <a:rPr lang="en-IN" altLang="en-US" dirty="0" smtClean="0">
                <a:sym typeface="+mn-ea"/>
              </a:rPr>
              <a:t>Screen</a:t>
            </a:r>
            <a:r>
              <a:rPr lang="en-US" dirty="0" smtClean="0">
                <a:sym typeface="+mn-ea"/>
              </a:rPr>
              <a:t>                         Sign-in </a:t>
            </a:r>
            <a:r>
              <a:rPr lang="en-IN" altLang="en-US" dirty="0" smtClean="0">
                <a:sym typeface="+mn-ea"/>
              </a:rPr>
              <a:t>Screen</a:t>
            </a:r>
            <a:br>
              <a:rPr lang="en-US" dirty="0" smtClean="0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47305" y="1619885"/>
            <a:ext cx="2945130" cy="41967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645" y="1628775"/>
            <a:ext cx="2925445" cy="42951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Activities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936115" y="1174750"/>
            <a:ext cx="2731135" cy="4953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450" y="1174750"/>
            <a:ext cx="2590800" cy="4702810"/>
          </a:xfrm>
          <a:prstGeom prst="rect">
            <a:avLst/>
          </a:prstGeom>
        </p:spPr>
      </p:pic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918450" y="1049655"/>
            <a:ext cx="2754630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Activities</a:t>
            </a:r>
            <a:endParaRPr lang="en-IN" altLang="en-US"/>
          </a:p>
        </p:txBody>
      </p:sp>
      <p:pic>
        <p:nvPicPr>
          <p:cNvPr id="4" name="Content Placeholder 3" descr="1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355465" y="1278255"/>
            <a:ext cx="2724150" cy="4953000"/>
          </a:xfrm>
          <a:prstGeom prst="rect">
            <a:avLst/>
          </a:prstGeom>
        </p:spPr>
      </p:pic>
      <p:pic>
        <p:nvPicPr>
          <p:cNvPr id="5" name="Content Placeholder 4" descr="2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142605" y="1278890"/>
            <a:ext cx="2724150" cy="4953000"/>
          </a:xfrm>
          <a:prstGeom prst="rect">
            <a:avLst/>
          </a:prstGeom>
        </p:spPr>
      </p:pic>
      <p:pic>
        <p:nvPicPr>
          <p:cNvPr id="8" name="Picture 7" descr="Payment_s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278890"/>
            <a:ext cx="2682875" cy="495236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Activities</a:t>
            </a:r>
            <a:endParaRPr lang="en-IN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40675" y="1394460"/>
            <a:ext cx="2670175" cy="4953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0230" y="1317625"/>
            <a:ext cx="2785745" cy="5029835"/>
          </a:xfrm>
          <a:prstGeom prst="rect">
            <a:avLst/>
          </a:prstGeom>
        </p:spPr>
      </p:pic>
      <p:pic>
        <p:nvPicPr>
          <p:cNvPr id="7" name="Content Placeholder 6" descr="3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01065" y="1394460"/>
            <a:ext cx="2704465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 smtClean="0"/>
              <a:t>Activities</a:t>
            </a:r>
            <a:endParaRPr lang="en-IN" alt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1880" y="1291590"/>
            <a:ext cx="2580640" cy="494855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18630" y="1291590"/>
            <a:ext cx="2724150" cy="483679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Of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4" name="Content Placeholder 3" descr="GantChartImg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034415" y="1341120"/>
            <a:ext cx="9885045" cy="48520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	</a:t>
            </a:r>
            <a:endParaRPr lang="en-I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I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 Colleges having mobile application for canteens is very benifitial for faculty and students respectively.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virtual Canteen environment ensures to reduce rush on canteen and also simplifies the ordering process </a:t>
            </a:r>
            <a:r>
              <a:rPr lang="en-I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both the customer and the canteen.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virtual canteen customer can pick their favorite food similar to how they would in a regular canteen and can also compare the rating of different varieties of foods available.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an order is placed on the android phone, it is entered into the database and then retrieved, in pretty much real-time, by an application on the canteen’s end.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items in the order are displayed, along with their equivalent options and supply details, in a summarizing and easy to read manner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Requirement: 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64-bit Microsoft® Windows® 8/10/11.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x86_64 CPU architecture; 2nd generation Intel Core or newer, or AMD CPU with support for a Windows Hypervisor.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8 GB RAM or more.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8 GB of available disk space minimum (IDE + Android SDK + Android Emulator)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1280 x 800 minimum screen resolution.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Requirements</a:t>
            </a:r>
            <a:endParaRPr lang="en-I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Hareware Requirements</a:t>
            </a: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i3 Processor Based Computer or higher   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Memory: 1 GB RAM  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Hard Drive: 50 GB   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Internet Connection 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Software Requirements</a:t>
            </a: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Windows 7 or higher  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Android Development Toolkit(ADT) 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Visual Studio 2010 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Android 4.0 or higher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Advantages 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Completely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online ordering of food in a canteen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Reduce crowd and time of canteen and student too.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placed using personal android phones.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Food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ordering pages that look and feel exactly the same as the existing restaurant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individual Admin Panel and login for each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Canteen.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Detailed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orders placed with option to search orders, update order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etc.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 is done on user password.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end result of the mentioned methodology and planned action will be a highly interactive UI with working functionalities of a canteen automation system, which will keep user data secure and will be able to handle low connectivity issue using caching mechanism.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application aims to aggregate all the activities related to food ordering on a homogeneous ecosystem, which greatly enhance the user experience and streamline user flow.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Reference 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sz="2000" dirty="0"/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Durga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Swathi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2 T.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Durga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“Online canteen food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orering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system” 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Aegaeum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Journal,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Issn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: 0776-3808 , Issue 8,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2020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Nikhil Sahani1 , Darshan Kadam2 , “Canteen Automation System using Android ” </a:t>
            </a:r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IJIRT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,ISSN: 2349-6002 , issue 1 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2019.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Yang, T., Lai, I. K. W., Fan, Z. B. </a:t>
            </a: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service quality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acceptance of self-service ordering systems for the restaurant industry</a:t>
            </a: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Journal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Hospitality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Tourism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Vikram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B. Mane – IEEE paper, issue 4 volume 10. August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2018.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 Muniraja , J Rajanikanth - In - Time Billing Process for Canteen Management System - International Journal of Emerging</a:t>
            </a:r>
            <a:r>
              <a:rPr lang="en-I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rends in Engineering Research (IJETER), Vol. 3 No.6, Pages : 200 - 203 (201</a:t>
            </a:r>
            <a:r>
              <a:rPr lang="en-I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tutorials on point. (2020). SDLC-agile model-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tutorialspoint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Retrieved from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tutorials point.com.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PRE-REQUISITES</a:t>
            </a:r>
            <a:endParaRPr lang="en-I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Android Studio</a:t>
            </a: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- Official Integrated Development Environment (IDE) for Android app development, based on IntelliJ IDEA .</a:t>
            </a:r>
            <a:endParaRPr lang="en-IN" altLang="en-US" sz="20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I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Kotlin </a:t>
            </a: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- Official language for Native Android App Development</a:t>
            </a: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I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XML </a:t>
            </a: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- Frontend language for Android app.</a:t>
            </a: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I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Firebase </a:t>
            </a: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- Google-backed application development software for android/web based applications. </a:t>
            </a: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I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Material Design</a:t>
            </a: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- adaptable system of guidelines, components, and tools that support the best practices of user interface design.</a:t>
            </a: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I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Realtime Database</a:t>
            </a:r>
            <a:r>
              <a:rPr lang="en-I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 Cloud-hosted NoSQL database that lets user store and sync data between in realtime.</a:t>
            </a:r>
            <a:endParaRPr lang="en-IN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RazorPay</a:t>
            </a:r>
            <a:r>
              <a:rPr lang="en-I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Neo-banking platform that helps business owners with end-to-end management of their finances.</a:t>
            </a:r>
            <a:endParaRPr lang="en-IN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Sqlite </a:t>
            </a:r>
            <a:r>
              <a:rPr lang="en-I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-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IN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Android’s internal database management system for mobile applications.</a:t>
            </a:r>
            <a:endParaRPr lang="en-IN" altLang="en-US" sz="2000" dirty="0" err="1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IN" alt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Git </a:t>
            </a:r>
            <a:r>
              <a:rPr lang="en-IN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- Open source distributed version control system.</a:t>
            </a:r>
            <a:endParaRPr lang="en-IN" altLang="en-US" sz="2000" dirty="0" err="1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IN" alt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Lucid Chart </a:t>
            </a:r>
            <a:r>
              <a:rPr lang="en-IN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- Open Source tool to create ER Diagram , DFDs , etc. </a:t>
            </a:r>
            <a:endParaRPr lang="en-IN" altLang="en-US" sz="2000" dirty="0" err="1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endParaRPr lang="en-IN" altLang="en-US" sz="2000" dirty="0" err="1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WHY CANTEEN AUTOMATION SYSTEM?</a:t>
            </a:r>
            <a:endParaRPr lang="en-I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sz="2000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Automation</a:t>
            </a:r>
            <a:r>
              <a:rPr sz="2000" spc="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2000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</a:t>
            </a:r>
            <a:r>
              <a:rPr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2000" spc="-1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Reduction</a:t>
            </a:r>
            <a:r>
              <a:rPr sz="2000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2000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of</a:t>
            </a:r>
            <a:r>
              <a:rPr sz="2000" spc="-1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2000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Human</a:t>
            </a:r>
            <a:r>
              <a:rPr sz="2000" spc="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2000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Effort</a:t>
            </a:r>
            <a:endParaRPr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Encryption - Effecient user data encyption as an aditional layer for user data security.</a:t>
            </a:r>
            <a:endParaRPr lang="en-I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Use Case Applications - College canteens and Office cafeteria.</a:t>
            </a:r>
            <a:endParaRPr lang="en-I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Caching - Used SQLite database to store menu data and </a:t>
            </a:r>
            <a:endParaRPr lang="en-I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reuse it in case of low conectivity.</a:t>
            </a:r>
            <a:endParaRPr lang="en-I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I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We went through a lot of different research papers to understand  all the previous work done on the project that we have undertaken.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All the previous work in the field of canteen automation system were created using old technologies so we have implemented this project using Kotlin(Officail language for Android Development).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We have taken care of user'</a:t>
            </a:r>
            <a:r>
              <a:rPr lang="en-IN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security by storing encrypted data into the database</a:t>
            </a:r>
            <a:r>
              <a:rPr lang="en-IN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IN" altLang="en-US" sz="20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IN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We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have implemented Android’s internal database(Sqlite) to support caching functionality</a:t>
            </a:r>
            <a:r>
              <a:rPr lang="en-IN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I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I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0972800" cy="5317490"/>
          </a:xfrm>
        </p:spPr>
        <p:txBody>
          <a:bodyPr/>
          <a:lstStyle/>
          <a:p>
            <a:pPr algn="just"/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Splash screen to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welcome </a:t>
            </a: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which takes user to login screen after the delay of 2 seconds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Logging, Logout functionality to allow only authenticated user to access in the App.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Simple, intuitive and interactive UI and provide the facility of email verification.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successfull authentication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will see various categories of food that are currently available with their prize and an add to cart button with checkout option.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will be redirected to payment gateway </a:t>
            </a: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they check out from cart 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can pay through their bank account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directly or </a:t>
            </a:r>
            <a:r>
              <a:rPr lang="en-I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choose COD option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can also provide feedback</a:t>
            </a: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that canteen owner can improve their services.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 caching mechanism to store the snapshot of orders to </a:t>
            </a:r>
            <a:r>
              <a:rPr lang="en-I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ensure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availability of food menu in case of weak internet connectivity.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Supported user data security by encrypting user data before storing it into the databse.</a:t>
            </a:r>
            <a:endParaRPr lang="en-IN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Supported caching mechanism to store the snapshot of orders to support availability of food menu in case of low connectivity.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ER Diagram</a:t>
            </a:r>
            <a:endParaRPr lang="en-IN" altLang="en-US"/>
          </a:p>
        </p:txBody>
      </p:sp>
      <p:pic>
        <p:nvPicPr>
          <p:cNvPr id="4" name="Content Placeholder 3" descr="ER Diagram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12060" y="1012190"/>
            <a:ext cx="6659880" cy="52774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Class Diagram</a:t>
            </a:r>
            <a:endParaRPr lang="en-IN" altLang="en-US"/>
          </a:p>
        </p:txBody>
      </p:sp>
      <p:pic>
        <p:nvPicPr>
          <p:cNvPr id="4" name="Content Placeholder 3" descr="ClassDiagram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94330" y="911225"/>
            <a:ext cx="6847840" cy="55111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000" dirty="0" smtClean="0"/>
              <a:t>USE CASE DIAGRAM</a:t>
            </a:r>
            <a:endParaRPr lang="en-IN" sz="3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0972800" cy="5334635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 </a:t>
            </a:r>
            <a:endParaRPr lang="en-US"/>
          </a:p>
        </p:txBody>
      </p:sp>
      <p:pic>
        <p:nvPicPr>
          <p:cNvPr id="4" name="Picture 5" descr="CA_UseCas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34335" y="1174750"/>
            <a:ext cx="5939790" cy="51701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7009</Words>
  <Application>WPS Presentation</Application>
  <PresentationFormat>Widescreen</PresentationFormat>
  <Paragraphs>161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Arial</vt:lpstr>
      <vt:lpstr>SimSun</vt:lpstr>
      <vt:lpstr>Wingdings</vt:lpstr>
      <vt:lpstr>Times New Roman</vt:lpstr>
      <vt:lpstr>Microsoft YaHei</vt:lpstr>
      <vt:lpstr>Arial Unicode MS</vt:lpstr>
      <vt:lpstr>Calibri</vt:lpstr>
      <vt:lpstr>Blue Waves</vt:lpstr>
      <vt:lpstr>  INSTITUTE OF  ENGINEERING AND TECHNOLOGY, LUCKNOW  </vt:lpstr>
      <vt:lpstr> INTRODUCTION	</vt:lpstr>
      <vt:lpstr>PRE-REQUISITES</vt:lpstr>
      <vt:lpstr>WHY CANTEEN AUTOMATION SYSTEM?</vt:lpstr>
      <vt:lpstr>LITERATURE REVIEW</vt:lpstr>
      <vt:lpstr>METHODOLOGY</vt:lpstr>
      <vt:lpstr>ER Diagram</vt:lpstr>
      <vt:lpstr>PowerPoint 演示文稿</vt:lpstr>
      <vt:lpstr>USE CASE DIAGRAM</vt:lpstr>
      <vt:lpstr>DFD (LEVEL 0)</vt:lpstr>
      <vt:lpstr>DFD LEVEL 1 (USER)</vt:lpstr>
      <vt:lpstr>DFD LEVEL1 (AUTHENTICATION)</vt:lpstr>
      <vt:lpstr>Onboarding Flow</vt:lpstr>
      <vt:lpstr>  Sign-up Screen                         Sign-in Screen </vt:lpstr>
      <vt:lpstr>Activities</vt:lpstr>
      <vt:lpstr>Activities</vt:lpstr>
      <vt:lpstr>Activities</vt:lpstr>
      <vt:lpstr>Activities</vt:lpstr>
      <vt:lpstr>Plan Of Action</vt:lpstr>
      <vt:lpstr>Development Requirement: </vt:lpstr>
      <vt:lpstr>Application Requirements</vt:lpstr>
      <vt:lpstr>Advantages </vt:lpstr>
      <vt:lpstr>Conclusion </vt:lpstr>
      <vt:lpstr>Reference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pankaj</dc:creator>
  <cp:lastModifiedBy>hp</cp:lastModifiedBy>
  <cp:revision>28</cp:revision>
  <dcterms:created xsi:type="dcterms:W3CDTF">2022-01-31T09:15:00Z</dcterms:created>
  <dcterms:modified xsi:type="dcterms:W3CDTF">2022-06-02T13:15:34Z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1033-11.2.0.11130</vt:lpwstr>
  </property>
  <property fmtid="{D5CDD505-2E9C-101B-9397-08002B2CF9AE}" pid="3" name="ICV">
    <vt:lpwstr>8D4CF38C209645528EB0C6C54B2809A3</vt:lpwstr>
  </property>
</Properties>
</file>