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e44d8cf1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e44d8cf1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0de0330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0de0330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e151447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e151447c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e151447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2e151447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e44d8c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e44d8c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e44d8cf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e44d8cf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e44d8cf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e44d8cf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1" cy="752108"/>
            <a:chOff x="6917201" y="0"/>
            <a:chExt cx="2227776"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6"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6"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6"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3"/>
          <p:cNvGrpSpPr/>
          <p:nvPr/>
        </p:nvGrpSpPr>
        <p:grpSpPr>
          <a:xfrm>
            <a:off x="5594191" y="3961115"/>
            <a:ext cx="2910144" cy="1182340"/>
            <a:chOff x="6917201" y="0"/>
            <a:chExt cx="2227776"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3"/>
          <p:cNvGrpSpPr/>
          <p:nvPr/>
        </p:nvGrpSpPr>
        <p:grpSpPr>
          <a:xfrm>
            <a:off x="199149" y="2"/>
            <a:ext cx="2795413" cy="1083308"/>
            <a:chOff x="6917201" y="0"/>
            <a:chExt cx="2227776"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5" cy="617072"/>
            <a:chOff x="6917201" y="0"/>
            <a:chExt cx="2227776"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6"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2723025" y="263275"/>
            <a:ext cx="42471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n" sz="4400" u="none" cap="none" strike="noStrike">
                <a:solidFill>
                  <a:srgbClr val="000000"/>
                </a:solidFill>
                <a:latin typeface="Nunito"/>
                <a:ea typeface="Nunito"/>
                <a:cs typeface="Nunito"/>
                <a:sym typeface="Nunito"/>
              </a:rPr>
              <a:t>Resume Parser</a:t>
            </a:r>
            <a:endParaRPr b="0" i="0" sz="4400" u="none" cap="none" strike="noStrike">
              <a:solidFill>
                <a:srgbClr val="000000"/>
              </a:solidFill>
              <a:latin typeface="Nunito"/>
              <a:ea typeface="Nunito"/>
              <a:cs typeface="Nunito"/>
              <a:sym typeface="Nunito"/>
            </a:endParaRPr>
          </a:p>
        </p:txBody>
      </p:sp>
      <p:sp>
        <p:nvSpPr>
          <p:cNvPr id="129" name="Google Shape;129;p13"/>
          <p:cNvSpPr txBox="1"/>
          <p:nvPr/>
        </p:nvSpPr>
        <p:spPr>
          <a:xfrm>
            <a:off x="1288225" y="1043750"/>
            <a:ext cx="74379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Nunito"/>
                <a:ea typeface="Nunito"/>
                <a:cs typeface="Nunito"/>
                <a:sym typeface="Nunito"/>
              </a:rPr>
              <a:t>Presented by :</a:t>
            </a:r>
            <a:endParaRPr b="0" i="0" sz="2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Nunito"/>
                <a:ea typeface="Nunito"/>
                <a:cs typeface="Nunito"/>
                <a:sym typeface="Nunito"/>
              </a:rPr>
              <a:t>                       </a:t>
            </a:r>
            <a:r>
              <a:rPr b="0" i="0" lang="en" sz="2400" u="none" cap="none" strike="noStrike">
                <a:solidFill>
                  <a:srgbClr val="0000FF"/>
                </a:solidFill>
                <a:latin typeface="Nunito"/>
                <a:ea typeface="Nunito"/>
                <a:cs typeface="Nunito"/>
                <a:sym typeface="Nunito"/>
              </a:rPr>
              <a:t>Rajneesh Gupta     (1805213044)</a:t>
            </a:r>
            <a:endParaRPr b="0" i="0" sz="2400" u="none" cap="none" strike="noStrike">
              <a:solidFill>
                <a:srgbClr val="0000FF"/>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latin typeface="Nunito"/>
                <a:ea typeface="Nunito"/>
                <a:cs typeface="Nunito"/>
                <a:sym typeface="Nunito"/>
              </a:rPr>
              <a:t>                       Himanshu Pandey (1805213024)</a:t>
            </a:r>
            <a:endParaRPr b="0" i="0" sz="2400" u="none" cap="none" strike="noStrike">
              <a:solidFill>
                <a:srgbClr val="0000FF"/>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latin typeface="Nunito"/>
                <a:ea typeface="Nunito"/>
                <a:cs typeface="Nunito"/>
                <a:sym typeface="Nunito"/>
              </a:rPr>
              <a:t>                       Deependra Kumar (1805213019)</a:t>
            </a:r>
            <a:endParaRPr b="0" i="0" sz="2400" u="none" cap="none" strike="noStrike">
              <a:solidFill>
                <a:srgbClr val="0000FF"/>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Nunito"/>
                <a:ea typeface="Nunito"/>
                <a:cs typeface="Nunito"/>
                <a:sym typeface="Nunito"/>
              </a:rPr>
              <a:t>Supervised by:</a:t>
            </a:r>
            <a:endParaRPr b="0" i="0" sz="2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Nunito"/>
                <a:ea typeface="Nunito"/>
                <a:cs typeface="Nunito"/>
                <a:sym typeface="Nunito"/>
              </a:rPr>
              <a:t>                             </a:t>
            </a:r>
            <a:r>
              <a:rPr b="0" i="0" lang="en" sz="2400" u="none" cap="none" strike="noStrike">
                <a:solidFill>
                  <a:srgbClr val="0000FF"/>
                </a:solidFill>
                <a:latin typeface="Nunito"/>
                <a:ea typeface="Nunito"/>
                <a:cs typeface="Nunito"/>
                <a:sym typeface="Nunito"/>
              </a:rPr>
              <a:t>Dr. Upendra Kumar Sir</a:t>
            </a:r>
            <a:endParaRPr b="0" i="0" sz="2400" u="none" cap="none" strike="noStrike">
              <a:solidFill>
                <a:srgbClr val="0000FF"/>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FF"/>
                </a:solidFill>
                <a:latin typeface="Nunito"/>
                <a:ea typeface="Nunito"/>
                <a:cs typeface="Nunito"/>
                <a:sym typeface="Nunito"/>
              </a:rPr>
              <a:t>                             Mr. Ajit Shukla Sir</a:t>
            </a:r>
            <a:endParaRPr b="0" i="0" sz="2400" u="none" cap="none" strike="noStrike">
              <a:solidFill>
                <a:srgbClr val="0000FF"/>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Nunito"/>
                <a:ea typeface="Nunito"/>
                <a:cs typeface="Nunito"/>
                <a:sym typeface="Nunito"/>
              </a:rPr>
              <a:t>                             </a:t>
            </a:r>
            <a:endParaRPr b="0" i="0" sz="2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Nunito"/>
                <a:ea typeface="Nunito"/>
                <a:cs typeface="Nunito"/>
                <a:sym typeface="Nunito"/>
              </a:rPr>
              <a:t>                             </a:t>
            </a:r>
            <a:endParaRPr b="0" i="0" sz="2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Nunito"/>
              <a:ea typeface="Nunito"/>
              <a:cs typeface="Nunito"/>
              <a:sym typeface="Nunito"/>
            </a:endParaRPr>
          </a:p>
        </p:txBody>
      </p:sp>
      <p:pic>
        <p:nvPicPr>
          <p:cNvPr id="130" name="Google Shape;130;p13"/>
          <p:cNvPicPr preferRelativeResize="0"/>
          <p:nvPr/>
        </p:nvPicPr>
        <p:blipFill rotWithShape="1">
          <a:blip r:embed="rId3">
            <a:alphaModFix/>
          </a:blip>
          <a:srcRect b="0" l="0" r="0" t="0"/>
          <a:stretch/>
        </p:blipFill>
        <p:spPr>
          <a:xfrm>
            <a:off x="197475" y="202150"/>
            <a:ext cx="1213025" cy="1213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subTitle"/>
          </p:nvPr>
        </p:nvSpPr>
        <p:spPr>
          <a:xfrm>
            <a:off x="684000" y="1023750"/>
            <a:ext cx="7776000" cy="309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3000">
                <a:solidFill>
                  <a:srgbClr val="0000FF"/>
                </a:solidFill>
              </a:rPr>
              <a:t>MongoDB: </a:t>
            </a:r>
            <a:endParaRPr sz="3000">
              <a:solidFill>
                <a:srgbClr val="0000FF"/>
              </a:solidFill>
            </a:endParaRPr>
          </a:p>
          <a:p>
            <a:pPr indent="0" lvl="0" marL="0" rtl="0" algn="l">
              <a:spcBef>
                <a:spcPts val="0"/>
              </a:spcBef>
              <a:spcAft>
                <a:spcPts val="0"/>
              </a:spcAft>
              <a:buNone/>
            </a:pPr>
            <a:r>
              <a:rPr lang="en" sz="2400">
                <a:solidFill>
                  <a:srgbClr val="000000"/>
                </a:solidFill>
              </a:rPr>
              <a:t>It’s a nosql database used for storing resume data.</a:t>
            </a:r>
            <a:endParaRPr sz="2400">
              <a:solidFill>
                <a:srgbClr val="000000"/>
              </a:solidFill>
            </a:endParaRPr>
          </a:p>
          <a:p>
            <a:pPr indent="0" lvl="0" marL="0" rtl="0" algn="l">
              <a:spcBef>
                <a:spcPts val="0"/>
              </a:spcBef>
              <a:spcAft>
                <a:spcPts val="0"/>
              </a:spcAft>
              <a:buNone/>
            </a:pPr>
            <a:r>
              <a:rPr lang="en" sz="2400">
                <a:solidFill>
                  <a:srgbClr val="000000"/>
                </a:solidFill>
              </a:rPr>
              <a:t>Here we store the data in documents rather than relational tables.</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3000">
                <a:solidFill>
                  <a:srgbClr val="0000FF"/>
                </a:solidFill>
              </a:rPr>
              <a:t>Restful APIs</a:t>
            </a:r>
            <a:r>
              <a:rPr lang="en" sz="3000">
                <a:solidFill>
                  <a:srgbClr val="0000FF"/>
                </a:solidFill>
              </a:rPr>
              <a:t>: </a:t>
            </a:r>
            <a:endParaRPr sz="3000">
              <a:solidFill>
                <a:srgbClr val="0000FF"/>
              </a:solidFill>
            </a:endParaRPr>
          </a:p>
          <a:p>
            <a:pPr indent="0" lvl="0" marL="0" rtl="0" algn="l">
              <a:spcBef>
                <a:spcPts val="0"/>
              </a:spcBef>
              <a:spcAft>
                <a:spcPts val="0"/>
              </a:spcAft>
              <a:buNone/>
            </a:pPr>
            <a:r>
              <a:rPr lang="en" sz="2400">
                <a:solidFill>
                  <a:srgbClr val="000000"/>
                </a:solidFill>
              </a:rPr>
              <a:t>It stands for Representational State Application Programming Interface, It’s a principle of writing APIs in backend.</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b="1" lang="en" sz="2400">
                <a:solidFill>
                  <a:srgbClr val="4A86E8"/>
                </a:solidFill>
                <a:highlight>
                  <a:srgbClr val="FFFFFF"/>
                </a:highlight>
              </a:rPr>
              <a:t>Formula Used</a:t>
            </a:r>
            <a:r>
              <a:rPr lang="en" sz="2400">
                <a:solidFill>
                  <a:srgbClr val="000000"/>
                </a:solidFill>
              </a:rPr>
              <a:t> = ( number of skills matched / number of input skills) * 100</a:t>
            </a:r>
            <a:endParaRPr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3"/>
          <p:cNvPicPr preferRelativeResize="0"/>
          <p:nvPr/>
        </p:nvPicPr>
        <p:blipFill>
          <a:blip r:embed="rId3">
            <a:alphaModFix/>
          </a:blip>
          <a:stretch>
            <a:fillRect/>
          </a:stretch>
        </p:blipFill>
        <p:spPr>
          <a:xfrm>
            <a:off x="481525" y="225675"/>
            <a:ext cx="8056627" cy="4682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4"/>
          <p:cNvPicPr preferRelativeResize="0"/>
          <p:nvPr/>
        </p:nvPicPr>
        <p:blipFill>
          <a:blip r:embed="rId3">
            <a:alphaModFix/>
          </a:blip>
          <a:stretch>
            <a:fillRect/>
          </a:stretch>
        </p:blipFill>
        <p:spPr>
          <a:xfrm>
            <a:off x="422225" y="225675"/>
            <a:ext cx="8299551" cy="4692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98" name="Google Shape;198;p2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9" name="Google Shape;199;p25"/>
          <p:cNvPicPr preferRelativeResize="0"/>
          <p:nvPr/>
        </p:nvPicPr>
        <p:blipFill>
          <a:blip r:embed="rId3">
            <a:alphaModFix/>
          </a:blip>
          <a:stretch>
            <a:fillRect/>
          </a:stretch>
        </p:blipFill>
        <p:spPr>
          <a:xfrm>
            <a:off x="282100" y="178650"/>
            <a:ext cx="8566226" cy="4795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nvSpPr>
        <p:spPr>
          <a:xfrm>
            <a:off x="3278075" y="434650"/>
            <a:ext cx="3060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152"/>
              </a:spcBef>
              <a:spcAft>
                <a:spcPts val="0"/>
              </a:spcAft>
              <a:buClr>
                <a:srgbClr val="000000"/>
              </a:buClr>
              <a:buSzPts val="3000"/>
              <a:buFont typeface="Arial"/>
              <a:buNone/>
            </a:pPr>
            <a:r>
              <a:rPr b="1" i="0" lang="en" sz="3000" u="none" cap="none" strike="noStrike">
                <a:solidFill>
                  <a:srgbClr val="0000FF"/>
                </a:solidFill>
                <a:latin typeface="Times"/>
                <a:ea typeface="Times"/>
                <a:cs typeface="Times"/>
                <a:sym typeface="Times"/>
              </a:rPr>
              <a:t>CONCLUSION</a:t>
            </a:r>
            <a:r>
              <a:rPr b="1" i="0" lang="en" sz="3000" u="none" cap="none" strike="noStrike">
                <a:solidFill>
                  <a:srgbClr val="000000"/>
                </a:solidFill>
                <a:latin typeface="Times"/>
                <a:ea typeface="Times"/>
                <a:cs typeface="Times"/>
                <a:sym typeface="Times"/>
              </a:rPr>
              <a:t> </a:t>
            </a:r>
            <a:endParaRPr b="0" i="0" sz="3000" u="none" cap="none" strike="noStrike">
              <a:solidFill>
                <a:srgbClr val="000000"/>
              </a:solidFill>
              <a:latin typeface="Calibri"/>
              <a:ea typeface="Calibri"/>
              <a:cs typeface="Calibri"/>
              <a:sym typeface="Calibri"/>
            </a:endParaRPr>
          </a:p>
        </p:txBody>
      </p:sp>
      <p:sp>
        <p:nvSpPr>
          <p:cNvPr id="205" name="Google Shape;205;p26"/>
          <p:cNvSpPr txBox="1"/>
          <p:nvPr/>
        </p:nvSpPr>
        <p:spPr>
          <a:xfrm>
            <a:off x="1701975" y="1015525"/>
            <a:ext cx="68079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alibri"/>
                <a:ea typeface="Calibri"/>
                <a:cs typeface="Calibri"/>
                <a:sym typeface="Calibri"/>
              </a:rPr>
              <a:t>Our approach is to make the work of companies and candidates easier and effective. Basically our aim  is to ease the recruitment process. The process will provide the quality of applicants for the companies. The  unfair and discriminatory practice in the process will be dampened. Based on the information in the form of  skills the resumes will be ranked in order.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nvSpPr>
        <p:spPr>
          <a:xfrm>
            <a:off x="3278075" y="434650"/>
            <a:ext cx="3060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152"/>
              </a:spcBef>
              <a:spcAft>
                <a:spcPts val="0"/>
              </a:spcAft>
              <a:buClr>
                <a:srgbClr val="000000"/>
              </a:buClr>
              <a:buSzPts val="3000"/>
              <a:buFont typeface="Arial"/>
              <a:buNone/>
            </a:pPr>
            <a:r>
              <a:rPr b="1" lang="en" sz="3000">
                <a:solidFill>
                  <a:srgbClr val="0000FF"/>
                </a:solidFill>
                <a:latin typeface="Times"/>
                <a:ea typeface="Times"/>
                <a:cs typeface="Times"/>
                <a:sym typeface="Times"/>
              </a:rPr>
              <a:t>Future Scope</a:t>
            </a:r>
            <a:r>
              <a:rPr b="1" i="0" lang="en" sz="3000" u="none" cap="none" strike="noStrike">
                <a:solidFill>
                  <a:srgbClr val="000000"/>
                </a:solidFill>
                <a:latin typeface="Times"/>
                <a:ea typeface="Times"/>
                <a:cs typeface="Times"/>
                <a:sym typeface="Times"/>
              </a:rPr>
              <a:t> </a:t>
            </a:r>
            <a:endParaRPr b="0" i="0" sz="3000" u="none" cap="none" strike="noStrike">
              <a:solidFill>
                <a:srgbClr val="000000"/>
              </a:solidFill>
              <a:latin typeface="Calibri"/>
              <a:ea typeface="Calibri"/>
              <a:cs typeface="Calibri"/>
              <a:sym typeface="Calibri"/>
            </a:endParaRPr>
          </a:p>
        </p:txBody>
      </p:sp>
      <p:sp>
        <p:nvSpPr>
          <p:cNvPr id="211" name="Google Shape;211;p27"/>
          <p:cNvSpPr txBox="1"/>
          <p:nvPr/>
        </p:nvSpPr>
        <p:spPr>
          <a:xfrm>
            <a:off x="1701975" y="1015525"/>
            <a:ext cx="6807900" cy="32016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SzPts val="2400"/>
              <a:buFont typeface="Calibri"/>
              <a:buChar char="❖"/>
            </a:pPr>
            <a:r>
              <a:rPr lang="en" sz="2400">
                <a:latin typeface="Calibri"/>
                <a:ea typeface="Calibri"/>
                <a:cs typeface="Calibri"/>
                <a:sym typeface="Calibri"/>
              </a:rPr>
              <a:t>Will be able to parse multiple types of resume like  .doc , .docx  files etc.</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Will be able to parse Resume in different languages. </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 sz="2400">
                <a:latin typeface="Calibri"/>
                <a:ea typeface="Calibri"/>
                <a:cs typeface="Calibri"/>
                <a:sym typeface="Calibri"/>
              </a:rPr>
              <a:t>Will try to extract names of individuals whose resume we are processing.</a:t>
            </a:r>
            <a:endParaRPr sz="2400">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ctrTitle"/>
          </p:nvPr>
        </p:nvSpPr>
        <p:spPr>
          <a:xfrm>
            <a:off x="1891350" y="1560924"/>
            <a:ext cx="5361300" cy="1700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solidFill>
                  <a:srgbClr val="990000"/>
                </a:solidFill>
              </a:rPr>
              <a:t>THANK YOU</a:t>
            </a:r>
            <a:endParaRPr>
              <a:solidFill>
                <a:srgbClr val="99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nvSpPr>
        <p:spPr>
          <a:xfrm>
            <a:off x="3350550" y="369800"/>
            <a:ext cx="2924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FF"/>
                </a:solidFill>
                <a:latin typeface="Nunito"/>
                <a:ea typeface="Nunito"/>
                <a:cs typeface="Nunito"/>
                <a:sym typeface="Nunito"/>
              </a:rPr>
              <a:t>Introduction</a:t>
            </a:r>
            <a:endParaRPr b="1" i="0" sz="3600" u="none" cap="none" strike="noStrike">
              <a:solidFill>
                <a:srgbClr val="0000FF"/>
              </a:solidFill>
              <a:latin typeface="Nunito"/>
              <a:ea typeface="Nunito"/>
              <a:cs typeface="Nunito"/>
              <a:sym typeface="Nunito"/>
            </a:endParaRPr>
          </a:p>
        </p:txBody>
      </p:sp>
      <p:sp>
        <p:nvSpPr>
          <p:cNvPr id="136" name="Google Shape;136;p14"/>
          <p:cNvSpPr txBox="1"/>
          <p:nvPr/>
        </p:nvSpPr>
        <p:spPr>
          <a:xfrm>
            <a:off x="526675" y="1232650"/>
            <a:ext cx="200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37" name="Google Shape;137;p14"/>
          <p:cNvSpPr txBox="1"/>
          <p:nvPr/>
        </p:nvSpPr>
        <p:spPr>
          <a:xfrm>
            <a:off x="1467975" y="1030950"/>
            <a:ext cx="6745800" cy="3140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Nunito"/>
              <a:buChar char="❖"/>
            </a:pPr>
            <a:r>
              <a:rPr b="0" i="0" lang="en" sz="2400" u="none" cap="none" strike="noStrike">
                <a:solidFill>
                  <a:srgbClr val="000000"/>
                </a:solidFill>
                <a:latin typeface="Nunito"/>
                <a:ea typeface="Nunito"/>
                <a:cs typeface="Nunito"/>
                <a:sym typeface="Nunito"/>
              </a:rPr>
              <a:t>Resume parsing refers to the analysis of job resumes.</a:t>
            </a:r>
            <a:endParaRPr b="0" i="0" sz="2400" u="none" cap="none" strike="noStrike">
              <a:solidFill>
                <a:srgbClr val="000000"/>
              </a:solidFill>
              <a:latin typeface="Nunito"/>
              <a:ea typeface="Nunito"/>
              <a:cs typeface="Nunito"/>
              <a:sym typeface="Nunito"/>
            </a:endParaRPr>
          </a:p>
          <a:p>
            <a:pPr indent="-381000" lvl="0" marL="457200" marR="0" rtl="0" algn="l">
              <a:lnSpc>
                <a:spcPct val="100000"/>
              </a:lnSpc>
              <a:spcBef>
                <a:spcPts val="0"/>
              </a:spcBef>
              <a:spcAft>
                <a:spcPts val="0"/>
              </a:spcAft>
              <a:buClr>
                <a:srgbClr val="000000"/>
              </a:buClr>
              <a:buSzPts val="2400"/>
              <a:buFont typeface="Nunito"/>
              <a:buChar char="❖"/>
            </a:pPr>
            <a:r>
              <a:rPr b="0" i="0" lang="en" sz="2400" u="none" cap="none" strike="noStrike">
                <a:solidFill>
                  <a:srgbClr val="000000"/>
                </a:solidFill>
                <a:latin typeface="Nunito"/>
                <a:ea typeface="Nunito"/>
                <a:cs typeface="Nunito"/>
                <a:sym typeface="Nunito"/>
              </a:rPr>
              <a:t>Resume parsing software provides to companies an efficient way to identify keywords and skills, </a:t>
            </a:r>
            <a:endParaRPr b="0" i="0" sz="2400" u="none" cap="none" strike="noStrike">
              <a:solidFill>
                <a:srgbClr val="000000"/>
              </a:solidFill>
              <a:latin typeface="Nunito"/>
              <a:ea typeface="Nunito"/>
              <a:cs typeface="Nunito"/>
              <a:sym typeface="Nunito"/>
            </a:endParaRPr>
          </a:p>
          <a:p>
            <a:pPr indent="-381000" lvl="0" marL="457200" marR="0" rtl="0" algn="l">
              <a:lnSpc>
                <a:spcPct val="100000"/>
              </a:lnSpc>
              <a:spcBef>
                <a:spcPts val="0"/>
              </a:spcBef>
              <a:spcAft>
                <a:spcPts val="0"/>
              </a:spcAft>
              <a:buClr>
                <a:srgbClr val="000000"/>
              </a:buClr>
              <a:buSzPts val="2400"/>
              <a:buFont typeface="Nunito"/>
              <a:buChar char="❖"/>
            </a:pPr>
            <a:r>
              <a:rPr b="0" i="0" lang="en" sz="2400" u="none" cap="none" strike="noStrike">
                <a:solidFill>
                  <a:srgbClr val="000000"/>
                </a:solidFill>
                <a:latin typeface="Nunito"/>
                <a:ea typeface="Nunito"/>
                <a:cs typeface="Nunito"/>
                <a:sym typeface="Nunito"/>
              </a:rPr>
              <a:t>Used to sort through large quantities of applications to identify the best applicants</a:t>
            </a:r>
            <a:endParaRPr b="0" i="0" sz="2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nvSpPr>
        <p:spPr>
          <a:xfrm>
            <a:off x="3451400" y="403425"/>
            <a:ext cx="3350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FF"/>
                </a:solidFill>
                <a:latin typeface="Nunito"/>
                <a:ea typeface="Nunito"/>
                <a:cs typeface="Nunito"/>
                <a:sym typeface="Nunito"/>
              </a:rPr>
              <a:t>Motivation</a:t>
            </a:r>
            <a:endParaRPr b="1" i="0" sz="3000" u="none" cap="none" strike="noStrike">
              <a:solidFill>
                <a:srgbClr val="0000FF"/>
              </a:solidFill>
              <a:latin typeface="Nunito"/>
              <a:ea typeface="Nunito"/>
              <a:cs typeface="Nunito"/>
              <a:sym typeface="Nunito"/>
            </a:endParaRPr>
          </a:p>
        </p:txBody>
      </p:sp>
      <p:sp>
        <p:nvSpPr>
          <p:cNvPr id="143" name="Google Shape;143;p15"/>
          <p:cNvSpPr txBox="1"/>
          <p:nvPr/>
        </p:nvSpPr>
        <p:spPr>
          <a:xfrm>
            <a:off x="1524000" y="918875"/>
            <a:ext cx="7395900" cy="4058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Nunito"/>
              <a:buChar char="❖"/>
            </a:pPr>
            <a:r>
              <a:rPr b="0" i="0" lang="en" sz="2400" u="none" cap="none" strike="noStrike">
                <a:solidFill>
                  <a:srgbClr val="000000"/>
                </a:solidFill>
                <a:latin typeface="Nunito"/>
                <a:ea typeface="Nunito"/>
                <a:cs typeface="Nunito"/>
                <a:sym typeface="Nunito"/>
              </a:rPr>
              <a:t>Corporate companies and recruitment agencies process numerous resumes daily. </a:t>
            </a:r>
            <a:endParaRPr b="0" i="0" sz="2400" u="none" cap="none" strike="noStrike">
              <a:solidFill>
                <a:srgbClr val="000000"/>
              </a:solidFill>
              <a:latin typeface="Nunito"/>
              <a:ea typeface="Nunito"/>
              <a:cs typeface="Nunito"/>
              <a:sym typeface="Nunito"/>
            </a:endParaRPr>
          </a:p>
          <a:p>
            <a:pPr indent="-381000" lvl="0" marL="457200" marR="0" rtl="0" algn="l">
              <a:lnSpc>
                <a:spcPct val="100000"/>
              </a:lnSpc>
              <a:spcBef>
                <a:spcPts val="0"/>
              </a:spcBef>
              <a:spcAft>
                <a:spcPts val="0"/>
              </a:spcAft>
              <a:buClr>
                <a:srgbClr val="000000"/>
              </a:buClr>
              <a:buSzPts val="2400"/>
              <a:buFont typeface="Nunito"/>
              <a:buChar char="❖"/>
            </a:pPr>
            <a:r>
              <a:rPr b="0" i="0" lang="en" sz="2400" u="none" cap="none" strike="noStrike">
                <a:solidFill>
                  <a:srgbClr val="000000"/>
                </a:solidFill>
                <a:latin typeface="Nunito"/>
                <a:ea typeface="Nunito"/>
                <a:cs typeface="Nunito"/>
                <a:sym typeface="Nunito"/>
              </a:rPr>
              <a:t>An automated intelligent system is required which can take out all the vital information from the unstructured resumes.</a:t>
            </a:r>
            <a:endParaRPr b="0" i="0" sz="2400" u="none" cap="none" strike="noStrike">
              <a:solidFill>
                <a:srgbClr val="000000"/>
              </a:solidFill>
              <a:latin typeface="Nunito"/>
              <a:ea typeface="Nunito"/>
              <a:cs typeface="Nunito"/>
              <a:sym typeface="Nunito"/>
            </a:endParaRPr>
          </a:p>
          <a:p>
            <a:pPr indent="-381000" lvl="0" marL="457200" marR="0" rtl="0" algn="l">
              <a:lnSpc>
                <a:spcPct val="100000"/>
              </a:lnSpc>
              <a:spcBef>
                <a:spcPts val="0"/>
              </a:spcBef>
              <a:spcAft>
                <a:spcPts val="0"/>
              </a:spcAft>
              <a:buClr>
                <a:srgbClr val="000000"/>
              </a:buClr>
              <a:buSzPts val="2400"/>
              <a:buFont typeface="Nunito"/>
              <a:buChar char="❖"/>
            </a:pPr>
            <a:r>
              <a:rPr b="0" i="0" lang="en" sz="2400" u="none" cap="none" strike="noStrike">
                <a:solidFill>
                  <a:srgbClr val="000000"/>
                </a:solidFill>
                <a:latin typeface="Nunito"/>
                <a:ea typeface="Nunito"/>
                <a:cs typeface="Nunito"/>
                <a:sym typeface="Nunito"/>
              </a:rPr>
              <a:t>Transform all of them to a common structured format which can then be ranked for a specific job position.</a:t>
            </a:r>
            <a:endParaRPr b="0" i="0" sz="2400" u="none" cap="none" strike="noStrike">
              <a:solidFill>
                <a:srgbClr val="000000"/>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nvSpPr>
        <p:spPr>
          <a:xfrm>
            <a:off x="2913525" y="549100"/>
            <a:ext cx="3899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FF"/>
                </a:solidFill>
                <a:latin typeface="Calibri"/>
                <a:ea typeface="Calibri"/>
                <a:cs typeface="Calibri"/>
                <a:sym typeface="Calibri"/>
              </a:rPr>
              <a:t>Technologies Used</a:t>
            </a:r>
            <a:endParaRPr b="0" i="0" sz="3000" u="none" cap="none" strike="noStrike">
              <a:solidFill>
                <a:srgbClr val="0000FF"/>
              </a:solidFill>
              <a:latin typeface="Calibri"/>
              <a:ea typeface="Calibri"/>
              <a:cs typeface="Calibri"/>
              <a:sym typeface="Calibri"/>
            </a:endParaRPr>
          </a:p>
        </p:txBody>
      </p:sp>
      <p:sp>
        <p:nvSpPr>
          <p:cNvPr id="149" name="Google Shape;149;p16"/>
          <p:cNvSpPr txBox="1"/>
          <p:nvPr/>
        </p:nvSpPr>
        <p:spPr>
          <a:xfrm>
            <a:off x="1848975" y="1086975"/>
            <a:ext cx="6376200" cy="27705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Python</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lang="en" sz="2400">
                <a:latin typeface="Calibri"/>
                <a:ea typeface="Calibri"/>
                <a:cs typeface="Calibri"/>
                <a:sym typeface="Calibri"/>
              </a:rPr>
              <a:t>Flask (Framework)</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NLTK</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MongoDB</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Bootstrap</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RestFul Api</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JavaScript</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nvSpPr>
        <p:spPr>
          <a:xfrm>
            <a:off x="3197050" y="300900"/>
            <a:ext cx="34038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FF"/>
                </a:solidFill>
                <a:latin typeface="Calibri"/>
                <a:ea typeface="Calibri"/>
                <a:cs typeface="Calibri"/>
                <a:sym typeface="Calibri"/>
              </a:rPr>
              <a:t>How It Works</a:t>
            </a:r>
            <a:r>
              <a:rPr b="0" i="0" lang="en" sz="3000" u="none" cap="none" strike="noStrike">
                <a:solidFill>
                  <a:srgbClr val="000000"/>
                </a:solidFill>
                <a:latin typeface="Calibri"/>
                <a:ea typeface="Calibri"/>
                <a:cs typeface="Calibri"/>
                <a:sym typeface="Calibri"/>
              </a:rPr>
              <a:t>?</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libri"/>
                <a:ea typeface="Calibri"/>
                <a:cs typeface="Calibri"/>
                <a:sym typeface="Calibri"/>
              </a:rPr>
              <a:t>  </a:t>
            </a:r>
            <a:endParaRPr b="0" i="0" sz="3000" u="none" cap="none" strike="noStrike">
              <a:solidFill>
                <a:srgbClr val="000000"/>
              </a:solidFill>
              <a:latin typeface="Calibri"/>
              <a:ea typeface="Calibri"/>
              <a:cs typeface="Calibri"/>
              <a:sym typeface="Calibri"/>
            </a:endParaRPr>
          </a:p>
        </p:txBody>
      </p:sp>
      <p:sp>
        <p:nvSpPr>
          <p:cNvPr id="155" name="Google Shape;155;p17"/>
          <p:cNvSpPr txBox="1"/>
          <p:nvPr/>
        </p:nvSpPr>
        <p:spPr>
          <a:xfrm>
            <a:off x="1882600" y="1120600"/>
            <a:ext cx="64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p17"/>
          <p:cNvSpPr txBox="1"/>
          <p:nvPr/>
        </p:nvSpPr>
        <p:spPr>
          <a:xfrm>
            <a:off x="667625" y="874500"/>
            <a:ext cx="8265300" cy="38403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First we collect all the resumes in pdf format.</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lang="en" sz="2400">
                <a:latin typeface="Calibri"/>
                <a:ea typeface="Calibri"/>
                <a:cs typeface="Calibri"/>
                <a:sym typeface="Calibri"/>
              </a:rPr>
              <a:t>Extract text from pdf files.</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 sz="2400">
                <a:latin typeface="Calibri"/>
                <a:ea typeface="Calibri"/>
                <a:cs typeface="Calibri"/>
                <a:sym typeface="Calibri"/>
              </a:rPr>
              <a:t>Convert these unstructured text into </a:t>
            </a:r>
            <a:r>
              <a:rPr lang="en" sz="2400">
                <a:latin typeface="Calibri"/>
                <a:ea typeface="Calibri"/>
                <a:cs typeface="Calibri"/>
                <a:sym typeface="Calibri"/>
              </a:rPr>
              <a:t>structured</a:t>
            </a:r>
            <a:r>
              <a:rPr lang="en" sz="2400">
                <a:latin typeface="Calibri"/>
                <a:ea typeface="Calibri"/>
                <a:cs typeface="Calibri"/>
                <a:sym typeface="Calibri"/>
              </a:rPr>
              <a:t> text using punkt, averaged_perceptron_tagger,</a:t>
            </a:r>
            <a:endParaRPr sz="2400">
              <a:latin typeface="Calibri"/>
              <a:ea typeface="Calibri"/>
              <a:cs typeface="Calibri"/>
              <a:sym typeface="Calibri"/>
            </a:endParaRPr>
          </a:p>
          <a:p>
            <a:pPr indent="0" lvl="0" marL="457200" marR="0" rtl="0" algn="l">
              <a:lnSpc>
                <a:spcPct val="100000"/>
              </a:lnSpc>
              <a:spcBef>
                <a:spcPts val="0"/>
              </a:spcBef>
              <a:spcAft>
                <a:spcPts val="0"/>
              </a:spcAft>
              <a:buNone/>
            </a:pPr>
            <a:r>
              <a:rPr lang="en" sz="2400">
                <a:latin typeface="Calibri"/>
                <a:ea typeface="Calibri"/>
                <a:cs typeface="Calibri"/>
                <a:sym typeface="Calibri"/>
              </a:rPr>
              <a:t>maxent_ne_chunker.</a:t>
            </a:r>
            <a:endParaRPr sz="2400">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lang="en" sz="2400">
                <a:latin typeface="Calibri"/>
                <a:ea typeface="Calibri"/>
                <a:cs typeface="Calibri"/>
                <a:sym typeface="Calibri"/>
              </a:rPr>
              <a:t>Getting all stopwords and eliminate these from text.</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 sz="2400">
                <a:latin typeface="Calibri"/>
                <a:ea typeface="Calibri"/>
                <a:cs typeface="Calibri"/>
                <a:sym typeface="Calibri"/>
              </a:rPr>
              <a:t>Generate bigrams and trigrams to look into our skill set Data Base.</a:t>
            </a:r>
            <a:endParaRPr sz="2400">
              <a:latin typeface="Calibri"/>
              <a:ea typeface="Calibri"/>
              <a:cs typeface="Calibri"/>
              <a:sym typeface="Calibri"/>
            </a:endParaRPr>
          </a:p>
          <a:p>
            <a:pPr indent="-381000" lvl="0" marL="457200" marR="0" rtl="0" algn="l">
              <a:lnSpc>
                <a:spcPct val="100000"/>
              </a:lnSpc>
              <a:spcBef>
                <a:spcPts val="0"/>
              </a:spcBef>
              <a:spcAft>
                <a:spcPts val="0"/>
              </a:spcAft>
              <a:buSzPts val="2400"/>
              <a:buFont typeface="Calibri"/>
              <a:buChar char="❖"/>
            </a:pPr>
            <a:r>
              <a:rPr lang="en" sz="2400">
                <a:latin typeface="Calibri"/>
                <a:ea typeface="Calibri"/>
                <a:cs typeface="Calibri"/>
                <a:sym typeface="Calibri"/>
              </a:rPr>
              <a:t>Calculate the percentage of match and store it in database.</a:t>
            </a:r>
            <a:endParaRPr sz="2400">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Select best matched results.</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1347725" y="225675"/>
            <a:ext cx="6448550" cy="4682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ctrTitle"/>
          </p:nvPr>
        </p:nvSpPr>
        <p:spPr>
          <a:xfrm>
            <a:off x="1762700" y="690000"/>
            <a:ext cx="5689200" cy="68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11">
                <a:solidFill>
                  <a:schemeClr val="accent6"/>
                </a:solidFill>
              </a:rPr>
              <a:t>Details about Libraries used</a:t>
            </a:r>
            <a:endParaRPr sz="3011">
              <a:solidFill>
                <a:schemeClr val="accent6"/>
              </a:solidFill>
            </a:endParaRPr>
          </a:p>
        </p:txBody>
      </p:sp>
      <p:sp>
        <p:nvSpPr>
          <p:cNvPr id="167" name="Google Shape;167;p19"/>
          <p:cNvSpPr txBox="1"/>
          <p:nvPr>
            <p:ph idx="1" type="subTitle"/>
          </p:nvPr>
        </p:nvSpPr>
        <p:spPr>
          <a:xfrm>
            <a:off x="900000" y="1308000"/>
            <a:ext cx="7386000" cy="27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00"/>
                </a:solidFill>
              </a:rPr>
              <a:t>1- </a:t>
            </a:r>
            <a:r>
              <a:rPr b="1" lang="en" sz="2400">
                <a:solidFill>
                  <a:srgbClr val="000000"/>
                </a:solidFill>
              </a:rPr>
              <a:t>Pdfminer.six</a:t>
            </a:r>
            <a:r>
              <a:rPr lang="en" sz="2400">
                <a:solidFill>
                  <a:srgbClr val="000000"/>
                </a:solidFill>
              </a:rPr>
              <a:t> : It is a Python tool which is used to </a:t>
            </a:r>
            <a:r>
              <a:rPr lang="en" sz="2400">
                <a:solidFill>
                  <a:srgbClr val="000000"/>
                </a:solidFill>
              </a:rPr>
              <a:t>extracting</a:t>
            </a:r>
            <a:r>
              <a:rPr lang="en" sz="2400">
                <a:solidFill>
                  <a:srgbClr val="000000"/>
                </a:solidFill>
              </a:rPr>
              <a:t> information from pdf documents.It focuses on </a:t>
            </a:r>
            <a:r>
              <a:rPr lang="en" sz="2400">
                <a:solidFill>
                  <a:srgbClr val="000000"/>
                </a:solidFill>
              </a:rPr>
              <a:t>getting</a:t>
            </a:r>
            <a:r>
              <a:rPr lang="en" sz="2400">
                <a:solidFill>
                  <a:srgbClr val="000000"/>
                </a:solidFill>
              </a:rPr>
              <a:t> and analyzing the text data.</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2-</a:t>
            </a:r>
            <a:r>
              <a:rPr b="1" lang="en" sz="2400">
                <a:solidFill>
                  <a:srgbClr val="000000"/>
                </a:solidFill>
              </a:rPr>
              <a:t>NLTK  (Natural language toolkit)</a:t>
            </a:r>
            <a:r>
              <a:rPr lang="en" sz="2400">
                <a:solidFill>
                  <a:srgbClr val="000000"/>
                </a:solidFill>
              </a:rPr>
              <a:t>: NLTK is a toolkit build for working with NLP in python. It provides us various text processing libraries.</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subTitle"/>
          </p:nvPr>
        </p:nvSpPr>
        <p:spPr>
          <a:xfrm>
            <a:off x="1314000" y="1067125"/>
            <a:ext cx="6936000" cy="297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400">
                <a:solidFill>
                  <a:srgbClr val="000000"/>
                </a:solidFill>
              </a:rPr>
              <a:t>3- </a:t>
            </a:r>
            <a:r>
              <a:rPr b="1" lang="en" sz="2400">
                <a:solidFill>
                  <a:srgbClr val="000000"/>
                </a:solidFill>
              </a:rPr>
              <a:t>Stopwords</a:t>
            </a:r>
            <a:r>
              <a:rPr lang="en" sz="2400">
                <a:solidFill>
                  <a:srgbClr val="000000"/>
                </a:solidFill>
              </a:rPr>
              <a:t> : it is a NLTK library , which is used to get all possible commonly used word(such as “the”, “a”,”in”) , and then remove these words from our text because these are unnecessary for us.</a:t>
            </a:r>
            <a:br>
              <a:rPr lang="en" sz="2400">
                <a:solidFill>
                  <a:srgbClr val="000000"/>
                </a:solidFill>
              </a:rPr>
            </a:br>
            <a:br>
              <a:rPr lang="en" sz="2400">
                <a:solidFill>
                  <a:srgbClr val="000000"/>
                </a:solidFill>
              </a:rPr>
            </a:br>
            <a:r>
              <a:rPr lang="en" sz="2400">
                <a:solidFill>
                  <a:srgbClr val="000000"/>
                </a:solidFill>
              </a:rPr>
              <a:t>4- </a:t>
            </a:r>
            <a:r>
              <a:rPr b="1" lang="en" sz="2400">
                <a:solidFill>
                  <a:srgbClr val="000000"/>
                </a:solidFill>
              </a:rPr>
              <a:t>Tokenization : </a:t>
            </a:r>
            <a:r>
              <a:rPr lang="en" sz="2400">
                <a:solidFill>
                  <a:srgbClr val="000000"/>
                </a:solidFill>
              </a:rPr>
              <a:t>it is the process of tokenizing or splitting a string, text into a list of tokens. </a:t>
            </a:r>
            <a:br>
              <a:rPr lang="en" sz="2400">
                <a:solidFill>
                  <a:srgbClr val="000000"/>
                </a:solidFill>
              </a:rPr>
            </a:br>
            <a:r>
              <a:rPr lang="en" sz="2400">
                <a:solidFill>
                  <a:srgbClr val="000000"/>
                </a:solidFill>
              </a:rPr>
              <a:t>Like a word is a token in a sentence and a sentence is a token in a paragraph.</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subTitle"/>
          </p:nvPr>
        </p:nvSpPr>
        <p:spPr>
          <a:xfrm>
            <a:off x="1308000" y="750000"/>
            <a:ext cx="6792000" cy="36360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Clr>
                <a:srgbClr val="000000"/>
              </a:buClr>
              <a:buSzPts val="2400"/>
              <a:buChar char="●"/>
            </a:pPr>
            <a:r>
              <a:rPr lang="en" sz="2400">
                <a:solidFill>
                  <a:srgbClr val="000000"/>
                </a:solidFill>
              </a:rPr>
              <a:t>Punkt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Averaged_perceptron_tagger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Maxent_ne_chunker</a:t>
            </a:r>
            <a:endParaRPr sz="2400">
              <a:solidFill>
                <a:srgbClr val="000000"/>
              </a:solidFill>
            </a:endParaRPr>
          </a:p>
          <a:p>
            <a:pPr indent="0" lvl="0" marL="0" rtl="0" algn="l">
              <a:spcBef>
                <a:spcPts val="0"/>
              </a:spcBef>
              <a:spcAft>
                <a:spcPts val="0"/>
              </a:spcAft>
              <a:buNone/>
            </a:pPr>
            <a:r>
              <a:t/>
            </a:r>
            <a:endParaRPr b="1" sz="2400">
              <a:solidFill>
                <a:srgbClr val="000000"/>
              </a:solidFill>
            </a:endParaRPr>
          </a:p>
          <a:p>
            <a:pPr indent="0" lvl="0" marL="0" rtl="0" algn="l">
              <a:spcBef>
                <a:spcPts val="0"/>
              </a:spcBef>
              <a:spcAft>
                <a:spcPts val="0"/>
              </a:spcAft>
              <a:buNone/>
            </a:pPr>
            <a:r>
              <a:rPr lang="en" sz="3000">
                <a:solidFill>
                  <a:srgbClr val="0000FF"/>
                </a:solidFill>
              </a:rPr>
              <a:t>Flask</a:t>
            </a:r>
            <a:r>
              <a:rPr b="1" lang="en" sz="3000">
                <a:solidFill>
                  <a:srgbClr val="4A86E8"/>
                </a:solidFill>
              </a:rPr>
              <a:t> :</a:t>
            </a:r>
            <a:endParaRPr b="1" sz="3000">
              <a:solidFill>
                <a:srgbClr val="4A86E8"/>
              </a:solidFill>
            </a:endParaRPr>
          </a:p>
          <a:p>
            <a:pPr indent="0" lvl="0" marL="0" rtl="0" algn="l">
              <a:spcBef>
                <a:spcPts val="0"/>
              </a:spcBef>
              <a:spcAft>
                <a:spcPts val="0"/>
              </a:spcAft>
              <a:buNone/>
            </a:pPr>
            <a:r>
              <a:rPr lang="en" sz="2400">
                <a:solidFill>
                  <a:srgbClr val="000000"/>
                </a:solidFill>
              </a:rPr>
              <a:t>It is python lightweight python framework that provide useful tools and features that help in making server and backend part.</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br>
              <a:rPr b="1" lang="en" sz="2400">
                <a:solidFill>
                  <a:srgbClr val="000000"/>
                </a:solidFill>
              </a:rPr>
            </a:br>
            <a:endParaRPr b="1"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