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1" r:id="rId1"/>
  </p:sldMasterIdLst>
  <p:notesMasterIdLst>
    <p:notesMasterId r:id="rId24"/>
  </p:notesMasterIdLst>
  <p:sldIdLst>
    <p:sldId id="256" r:id="rId2"/>
    <p:sldId id="258" r:id="rId3"/>
    <p:sldId id="259" r:id="rId4"/>
    <p:sldId id="271" r:id="rId5"/>
    <p:sldId id="272" r:id="rId6"/>
    <p:sldId id="273" r:id="rId7"/>
    <p:sldId id="267" r:id="rId8"/>
    <p:sldId id="274" r:id="rId9"/>
    <p:sldId id="265" r:id="rId10"/>
    <p:sldId id="266" r:id="rId11"/>
    <p:sldId id="278" r:id="rId12"/>
    <p:sldId id="279" r:id="rId13"/>
    <p:sldId id="260" r:id="rId14"/>
    <p:sldId id="282" r:id="rId15"/>
    <p:sldId id="283" r:id="rId16"/>
    <p:sldId id="284" r:id="rId17"/>
    <p:sldId id="285" r:id="rId18"/>
    <p:sldId id="286" r:id="rId19"/>
    <p:sldId id="280" r:id="rId20"/>
    <p:sldId id="281" r:id="rId21"/>
    <p:sldId id="263" r:id="rId22"/>
    <p:sldId id="26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83" d="100"/>
          <a:sy n="83" d="100"/>
        </p:scale>
        <p:origin x="45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C23E95-69BD-4E56-8BC4-044C538FE438}" type="datetimeFigureOut">
              <a:rPr lang="en-IN" smtClean="0"/>
              <a:t>02-06-2022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0790C6-A28D-4117-AAE1-97A094380824}" type="slidenum">
              <a:rPr lang="en-IN" smtClean="0"/>
              <a:t>‹#›</a:t>
            </a:fld>
            <a:endParaRPr lang="en-IN" dirty="0"/>
          </a:p>
        </p:txBody>
      </p:sp>
    </p:spTree>
    <p:extLst>
      <p:ext uri="{BB962C8B-B14F-4D97-AF65-F5344CB8AC3E}">
        <p14:creationId xmlns:p14="http://schemas.microsoft.com/office/powerpoint/2010/main" val="3920654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bf7b28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0bf7b28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2306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997870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423684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749085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4106231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219454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4007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533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15"/>
        <p:cNvGrpSpPr/>
        <p:nvPr/>
      </p:nvGrpSpPr>
      <p:grpSpPr>
        <a:xfrm>
          <a:off x="0" y="0"/>
          <a:ext cx="0" cy="0"/>
          <a:chOff x="0" y="0"/>
          <a:chExt cx="0" cy="0"/>
        </a:xfrm>
      </p:grpSpPr>
      <p:sp>
        <p:nvSpPr>
          <p:cNvPr id="17" name="Google Shape;17;p3"/>
          <p:cNvSpPr txBox="1">
            <a:spLocks noGrp="1"/>
          </p:cNvSpPr>
          <p:nvPr>
            <p:ph type="title"/>
          </p:nvPr>
        </p:nvSpPr>
        <p:spPr>
          <a:xfrm>
            <a:off x="683600" y="2524400"/>
            <a:ext cx="10824800" cy="20304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8000">
                <a:solidFill>
                  <a:schemeClr val="accent1"/>
                </a:solidFill>
              </a:defRPr>
            </a:lvl1pPr>
            <a:lvl2pPr lvl="1">
              <a:spcBef>
                <a:spcPts val="0"/>
              </a:spcBef>
              <a:spcAft>
                <a:spcPts val="0"/>
              </a:spcAft>
              <a:buClr>
                <a:schemeClr val="accent1"/>
              </a:buClr>
              <a:buSzPts val="6000"/>
              <a:buNone/>
              <a:defRPr sz="8000">
                <a:solidFill>
                  <a:schemeClr val="accent1"/>
                </a:solidFill>
              </a:defRPr>
            </a:lvl2pPr>
            <a:lvl3pPr lvl="2">
              <a:spcBef>
                <a:spcPts val="0"/>
              </a:spcBef>
              <a:spcAft>
                <a:spcPts val="0"/>
              </a:spcAft>
              <a:buClr>
                <a:schemeClr val="accent1"/>
              </a:buClr>
              <a:buSzPts val="6000"/>
              <a:buNone/>
              <a:defRPr sz="8000">
                <a:solidFill>
                  <a:schemeClr val="accent1"/>
                </a:solidFill>
              </a:defRPr>
            </a:lvl3pPr>
            <a:lvl4pPr lvl="3">
              <a:spcBef>
                <a:spcPts val="0"/>
              </a:spcBef>
              <a:spcAft>
                <a:spcPts val="0"/>
              </a:spcAft>
              <a:buClr>
                <a:schemeClr val="accent1"/>
              </a:buClr>
              <a:buSzPts val="6000"/>
              <a:buNone/>
              <a:defRPr sz="8000">
                <a:solidFill>
                  <a:schemeClr val="accent1"/>
                </a:solidFill>
              </a:defRPr>
            </a:lvl4pPr>
            <a:lvl5pPr lvl="4">
              <a:spcBef>
                <a:spcPts val="0"/>
              </a:spcBef>
              <a:spcAft>
                <a:spcPts val="0"/>
              </a:spcAft>
              <a:buClr>
                <a:schemeClr val="accent1"/>
              </a:buClr>
              <a:buSzPts val="6000"/>
              <a:buNone/>
              <a:defRPr sz="8000">
                <a:solidFill>
                  <a:schemeClr val="accent1"/>
                </a:solidFill>
              </a:defRPr>
            </a:lvl5pPr>
            <a:lvl6pPr lvl="5">
              <a:spcBef>
                <a:spcPts val="0"/>
              </a:spcBef>
              <a:spcAft>
                <a:spcPts val="0"/>
              </a:spcAft>
              <a:buClr>
                <a:schemeClr val="accent1"/>
              </a:buClr>
              <a:buSzPts val="6000"/>
              <a:buNone/>
              <a:defRPr sz="8000">
                <a:solidFill>
                  <a:schemeClr val="accent1"/>
                </a:solidFill>
              </a:defRPr>
            </a:lvl6pPr>
            <a:lvl7pPr lvl="6">
              <a:spcBef>
                <a:spcPts val="0"/>
              </a:spcBef>
              <a:spcAft>
                <a:spcPts val="0"/>
              </a:spcAft>
              <a:buClr>
                <a:schemeClr val="accent1"/>
              </a:buClr>
              <a:buSzPts val="6000"/>
              <a:buNone/>
              <a:defRPr sz="8000">
                <a:solidFill>
                  <a:schemeClr val="accent1"/>
                </a:solidFill>
              </a:defRPr>
            </a:lvl7pPr>
            <a:lvl8pPr lvl="7">
              <a:spcBef>
                <a:spcPts val="0"/>
              </a:spcBef>
              <a:spcAft>
                <a:spcPts val="0"/>
              </a:spcAft>
              <a:buClr>
                <a:schemeClr val="accent1"/>
              </a:buClr>
              <a:buSzPts val="6000"/>
              <a:buNone/>
              <a:defRPr sz="8000">
                <a:solidFill>
                  <a:schemeClr val="accent1"/>
                </a:solidFill>
              </a:defRPr>
            </a:lvl8pPr>
            <a:lvl9pPr lvl="8">
              <a:spcBef>
                <a:spcPts val="0"/>
              </a:spcBef>
              <a:spcAft>
                <a:spcPts val="0"/>
              </a:spcAft>
              <a:buClr>
                <a:schemeClr val="accent1"/>
              </a:buClr>
              <a:buSzPts val="6000"/>
              <a:buNone/>
              <a:defRPr sz="8000">
                <a:solidFill>
                  <a:schemeClr val="accent1"/>
                </a:solidFill>
              </a:defRPr>
            </a:lvl9pPr>
          </a:lstStyle>
          <a:p>
            <a:endParaRPr/>
          </a:p>
        </p:txBody>
      </p:sp>
      <p:sp>
        <p:nvSpPr>
          <p:cNvPr id="18" name="Google Shape;18;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06679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862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3286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6/2/2022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949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6/2/2022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9146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6/2/2022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1840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6/2/2022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7725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6/2/2022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692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6/2/2022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0672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6/2/2022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095434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E5FCA-2BEB-EE44-A6FF-D470CED118E5}"/>
              </a:ext>
            </a:extLst>
          </p:cNvPr>
          <p:cNvSpPr>
            <a:spLocks noGrp="1"/>
          </p:cNvSpPr>
          <p:nvPr>
            <p:ph type="ctrTitle"/>
          </p:nvPr>
        </p:nvSpPr>
        <p:spPr>
          <a:xfrm>
            <a:off x="1099127" y="-119623"/>
            <a:ext cx="9409702" cy="2488967"/>
          </a:xfrm>
        </p:spPr>
        <p:txBody>
          <a:bodyPr/>
          <a:lstStyle/>
          <a:p>
            <a:pPr algn="l"/>
            <a:r>
              <a:rPr lang="en-US" sz="9600" dirty="0">
                <a:solidFill>
                  <a:schemeClr val="tx1"/>
                </a:solidFill>
                <a:latin typeface="Imprint MT Shadow" panose="02000000000000000000" pitchFamily="2" charset="0"/>
                <a:ea typeface="Imprint MT Shadow" panose="02000000000000000000" pitchFamily="2" charset="0"/>
                <a:cs typeface="Arial Black" panose="020B0604020202020204" pitchFamily="34" charset="0"/>
              </a:rPr>
              <a:t>PlagScan  </a:t>
            </a:r>
            <a:br>
              <a:rPr lang="en-US" sz="6600" dirty="0">
                <a:solidFill>
                  <a:schemeClr val="tx1"/>
                </a:solidFill>
                <a:latin typeface="Imprint MT Shadow" panose="02000000000000000000" pitchFamily="2" charset="0"/>
                <a:ea typeface="Imprint MT Shadow" panose="02000000000000000000" pitchFamily="2" charset="0"/>
                <a:cs typeface="Arial Black" panose="020B0604020202020204" pitchFamily="34" charset="0"/>
              </a:rPr>
            </a:br>
            <a:r>
              <a:rPr lang="en-US" sz="2800" dirty="0">
                <a:solidFill>
                  <a:schemeClr val="tx1"/>
                </a:solidFill>
                <a:latin typeface="Arial Narrow" panose="020B0606020202030204" pitchFamily="34" charset="0"/>
                <a:ea typeface="Imprint MT Shadow" panose="02000000000000000000" pitchFamily="2" charset="0"/>
                <a:cs typeface="Arial Black" panose="020B0604020202020204" pitchFamily="34" charset="0"/>
              </a:rPr>
              <a:t>  Character Based Extrinsic Plagiarism Detector</a:t>
            </a:r>
          </a:p>
        </p:txBody>
      </p:sp>
      <p:sp>
        <p:nvSpPr>
          <p:cNvPr id="3" name="Subtitle 2">
            <a:extLst>
              <a:ext uri="{FF2B5EF4-FFF2-40B4-BE49-F238E27FC236}">
                <a16:creationId xmlns:a16="http://schemas.microsoft.com/office/drawing/2014/main" id="{7ED71663-9F56-3F4B-88B4-27E1F6C350F8}"/>
              </a:ext>
            </a:extLst>
          </p:cNvPr>
          <p:cNvSpPr>
            <a:spLocks noGrp="1"/>
          </p:cNvSpPr>
          <p:nvPr>
            <p:ph type="subTitle" idx="1"/>
          </p:nvPr>
        </p:nvSpPr>
        <p:spPr>
          <a:xfrm>
            <a:off x="6096000" y="2776452"/>
            <a:ext cx="5470274" cy="3823854"/>
          </a:xfrm>
        </p:spPr>
        <p:txBody>
          <a:bodyPr>
            <a:noAutofit/>
          </a:bodyPr>
          <a:lstStyle/>
          <a:p>
            <a:pPr algn="l"/>
            <a:r>
              <a:rPr lang="en-US" sz="2800" b="1" dirty="0">
                <a:solidFill>
                  <a:schemeClr val="tx1"/>
                </a:solidFill>
                <a:latin typeface="Arial Narrow" panose="020B0606020202030204" pitchFamily="34" charset="0"/>
              </a:rPr>
              <a:t>Supervisors:</a:t>
            </a:r>
          </a:p>
          <a:p>
            <a:pPr algn="l"/>
            <a:r>
              <a:rPr lang="en-US" sz="2000" dirty="0">
                <a:solidFill>
                  <a:schemeClr val="tx1"/>
                </a:solidFill>
                <a:latin typeface="Arial Narrow" panose="020B0606020202030204" pitchFamily="34" charset="0"/>
              </a:rPr>
              <a:t>Dr. Parul Yadav</a:t>
            </a:r>
          </a:p>
          <a:p>
            <a:pPr algn="l"/>
            <a:r>
              <a:rPr lang="en-US" sz="2000" dirty="0">
                <a:solidFill>
                  <a:schemeClr val="tx1"/>
                </a:solidFill>
                <a:latin typeface="Arial Narrow" panose="020B0606020202030204" pitchFamily="34" charset="0"/>
              </a:rPr>
              <a:t>Er. Mudita Sharan</a:t>
            </a:r>
          </a:p>
          <a:p>
            <a:pPr algn="l"/>
            <a:r>
              <a:rPr lang="en-US" sz="2800" b="1" dirty="0">
                <a:solidFill>
                  <a:schemeClr val="tx1"/>
                </a:solidFill>
                <a:latin typeface="Arial Narrow" panose="020B0606020202030204" pitchFamily="34" charset="0"/>
              </a:rPr>
              <a:t>Submitted By:</a:t>
            </a:r>
          </a:p>
          <a:p>
            <a:pPr algn="l"/>
            <a:r>
              <a:rPr lang="en-US" sz="2000" dirty="0">
                <a:solidFill>
                  <a:schemeClr val="tx1"/>
                </a:solidFill>
                <a:latin typeface="Arial Narrow" panose="020B0606020202030204" pitchFamily="34" charset="0"/>
              </a:rPr>
              <a:t>Ritik Kumar Gupta</a:t>
            </a:r>
          </a:p>
          <a:p>
            <a:pPr algn="l"/>
            <a:r>
              <a:rPr lang="en-US" sz="2000" dirty="0">
                <a:solidFill>
                  <a:schemeClr val="tx1"/>
                </a:solidFill>
                <a:latin typeface="Arial Narrow" panose="020B0606020202030204" pitchFamily="34" charset="0"/>
              </a:rPr>
              <a:t>Ritik Kumar</a:t>
            </a:r>
          </a:p>
          <a:p>
            <a:pPr algn="l"/>
            <a:r>
              <a:rPr lang="en-US" sz="2000" dirty="0">
                <a:solidFill>
                  <a:schemeClr val="tx1"/>
                </a:solidFill>
                <a:latin typeface="Arial Narrow" panose="020B0606020202030204" pitchFamily="34" charset="0"/>
              </a:rPr>
              <a:t>Shubham Kumar</a:t>
            </a:r>
          </a:p>
        </p:txBody>
      </p:sp>
      <p:pic>
        <p:nvPicPr>
          <p:cNvPr id="6" name="Picture 5">
            <a:extLst>
              <a:ext uri="{FF2B5EF4-FFF2-40B4-BE49-F238E27FC236}">
                <a16:creationId xmlns:a16="http://schemas.microsoft.com/office/drawing/2014/main" id="{CB9DA3DA-7C18-B940-830A-E110315ACF2F}"/>
              </a:ext>
            </a:extLst>
          </p:cNvPr>
          <p:cNvPicPr>
            <a:picLocks noChangeAspect="1"/>
          </p:cNvPicPr>
          <p:nvPr/>
        </p:nvPicPr>
        <p:blipFill>
          <a:blip r:embed="rId2"/>
          <a:stretch>
            <a:fillRect/>
          </a:stretch>
        </p:blipFill>
        <p:spPr>
          <a:xfrm>
            <a:off x="11640413" y="138794"/>
            <a:ext cx="433861" cy="433861"/>
          </a:xfrm>
          <a:prstGeom prst="rect">
            <a:avLst/>
          </a:prstGeom>
        </p:spPr>
      </p:pic>
      <p:pic>
        <p:nvPicPr>
          <p:cNvPr id="5" name="Picture 4">
            <a:extLst>
              <a:ext uri="{FF2B5EF4-FFF2-40B4-BE49-F238E27FC236}">
                <a16:creationId xmlns:a16="http://schemas.microsoft.com/office/drawing/2014/main" id="{8534CAFE-BC3F-40E0-869D-7D36C664CCCE}"/>
              </a:ext>
            </a:extLst>
          </p:cNvPr>
          <p:cNvPicPr>
            <a:picLocks noChangeAspect="1"/>
          </p:cNvPicPr>
          <p:nvPr/>
        </p:nvPicPr>
        <p:blipFill>
          <a:blip r:embed="rId3"/>
          <a:stretch>
            <a:fillRect/>
          </a:stretch>
        </p:blipFill>
        <p:spPr>
          <a:xfrm>
            <a:off x="967567" y="2776451"/>
            <a:ext cx="4588625" cy="3823854"/>
          </a:xfrm>
          <a:prstGeom prst="rect">
            <a:avLst/>
          </a:prstGeom>
        </p:spPr>
      </p:pic>
      <p:pic>
        <p:nvPicPr>
          <p:cNvPr id="7" name="Picture 6">
            <a:extLst>
              <a:ext uri="{FF2B5EF4-FFF2-40B4-BE49-F238E27FC236}">
                <a16:creationId xmlns:a16="http://schemas.microsoft.com/office/drawing/2014/main" id="{0EDDB3AA-BF4E-4351-B348-DD25B1C68716}"/>
              </a:ext>
            </a:extLst>
          </p:cNvPr>
          <p:cNvPicPr>
            <a:picLocks noChangeAspect="1"/>
          </p:cNvPicPr>
          <p:nvPr/>
        </p:nvPicPr>
        <p:blipFill rotWithShape="1">
          <a:blip r:embed="rId4"/>
          <a:srcRect l="18747" t="56060" r="16460" b="13499"/>
          <a:stretch/>
        </p:blipFill>
        <p:spPr>
          <a:xfrm>
            <a:off x="6354617" y="1124860"/>
            <a:ext cx="1570182" cy="498764"/>
          </a:xfrm>
          <a:prstGeom prst="rect">
            <a:avLst/>
          </a:prstGeom>
        </p:spPr>
      </p:pic>
    </p:spTree>
    <p:extLst>
      <p:ext uri="{BB962C8B-B14F-4D97-AF65-F5344CB8AC3E}">
        <p14:creationId xmlns:p14="http://schemas.microsoft.com/office/powerpoint/2010/main" val="2918358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DEE9-6311-46B5-B03B-617066164571}"/>
              </a:ext>
            </a:extLst>
          </p:cNvPr>
          <p:cNvSpPr>
            <a:spLocks noGrp="1"/>
          </p:cNvSpPr>
          <p:nvPr>
            <p:ph type="title"/>
          </p:nvPr>
        </p:nvSpPr>
        <p:spPr/>
        <p:txBody>
          <a:bodyPr>
            <a:normAutofit/>
          </a:bodyPr>
          <a:lstStyle/>
          <a:p>
            <a:r>
              <a:rPr lang="en-IN" sz="4000" b="1" dirty="0">
                <a:solidFill>
                  <a:schemeClr val="tx2"/>
                </a:solidFill>
                <a:latin typeface="Arial Narrow" panose="020B0606020202030204" pitchFamily="34" charset="0"/>
              </a:rPr>
              <a:t>METHODOLOGY</a:t>
            </a:r>
          </a:p>
        </p:txBody>
      </p:sp>
      <p:sp>
        <p:nvSpPr>
          <p:cNvPr id="3" name="Content Placeholder 2">
            <a:extLst>
              <a:ext uri="{FF2B5EF4-FFF2-40B4-BE49-F238E27FC236}">
                <a16:creationId xmlns:a16="http://schemas.microsoft.com/office/drawing/2014/main" id="{79ED49DE-72F9-4F78-9221-C606F1B455C7}"/>
              </a:ext>
            </a:extLst>
          </p:cNvPr>
          <p:cNvSpPr>
            <a:spLocks noGrp="1"/>
          </p:cNvSpPr>
          <p:nvPr>
            <p:ph idx="1"/>
          </p:nvPr>
        </p:nvSpPr>
        <p:spPr>
          <a:xfrm>
            <a:off x="677334" y="2160589"/>
            <a:ext cx="8596668" cy="4618902"/>
          </a:xfrm>
        </p:spPr>
        <p:txBody>
          <a:bodyPr>
            <a:noAutofit/>
          </a:bodyPr>
          <a:lstStyle/>
          <a:p>
            <a:pPr marL="0" lvl="0" indent="0" algn="just">
              <a:lnSpc>
                <a:spcPct val="107000"/>
              </a:lnSpc>
              <a:buNone/>
            </a:pPr>
            <a:r>
              <a:rPr lang="en-IN" sz="2000" dirty="0">
                <a:effectLst/>
                <a:latin typeface="Arial Narrow" panose="020B0606020202030204" pitchFamily="34" charset="0"/>
                <a:ea typeface="Calibri" panose="020F0502020204030204" pitchFamily="34" charset="0"/>
                <a:cs typeface="Mangal" panose="02040503050203030202" pitchFamily="18" charset="0"/>
              </a:rPr>
              <a:t>      extract similarity features.</a:t>
            </a:r>
          </a:p>
          <a:p>
            <a:pPr marL="342900" lvl="0" indent="-342900" algn="just">
              <a:lnSpc>
                <a:spcPct val="107000"/>
              </a:lnSpc>
              <a:buFont typeface="Symbol" panose="05050102010706020507" pitchFamily="18" charset="2"/>
              <a:buChar char=""/>
            </a:pPr>
            <a:r>
              <a:rPr lang="en-IN" sz="2000" dirty="0">
                <a:effectLst/>
                <a:latin typeface="Arial Narrow" panose="020B0606020202030204" pitchFamily="34" charset="0"/>
                <a:ea typeface="Calibri" panose="020F0502020204030204" pitchFamily="34" charset="0"/>
                <a:cs typeface="Mangal" panose="02040503050203030202" pitchFamily="18" charset="0"/>
              </a:rPr>
              <a:t>Select "good" features, by analysing the correlations between different features.</a:t>
            </a:r>
          </a:p>
          <a:p>
            <a:pPr marL="342900" lvl="0" indent="-342900" algn="just">
              <a:lnSpc>
                <a:spcPct val="107000"/>
              </a:lnSpc>
              <a:spcAft>
                <a:spcPts val="800"/>
              </a:spcAft>
              <a:buFont typeface="Symbol" panose="05050102010706020507" pitchFamily="18" charset="2"/>
              <a:buChar char=""/>
            </a:pPr>
            <a:r>
              <a:rPr lang="en-IN" sz="2000" dirty="0">
                <a:effectLst/>
                <a:latin typeface="Arial Narrow" panose="020B0606020202030204" pitchFamily="34" charset="0"/>
                <a:ea typeface="Calibri" panose="020F0502020204030204" pitchFamily="34" charset="0"/>
                <a:cs typeface="Mangal" panose="02040503050203030202" pitchFamily="18" charset="0"/>
              </a:rPr>
              <a:t>Create train/test .csv files that hold the relevant features and class labels for train/test data points.</a:t>
            </a:r>
          </a:p>
          <a:p>
            <a:pPr marL="0" lvl="0" indent="0" algn="just">
              <a:lnSpc>
                <a:spcPct val="107000"/>
              </a:lnSpc>
              <a:spcAft>
                <a:spcPts val="800"/>
              </a:spcAft>
              <a:buNone/>
            </a:pPr>
            <a:r>
              <a:rPr lang="en-IN" sz="2000" b="1" dirty="0">
                <a:effectLst/>
                <a:latin typeface="Arial Narrow" panose="020B0606020202030204" pitchFamily="34" charset="0"/>
                <a:ea typeface="Calibri" panose="020F0502020204030204" pitchFamily="34" charset="0"/>
                <a:cs typeface="Mangal" panose="02040503050203030202" pitchFamily="18" charset="0"/>
              </a:rPr>
              <a:t>Notebook 3:</a:t>
            </a:r>
            <a:r>
              <a:rPr lang="en-IN" sz="2000" dirty="0">
                <a:effectLst/>
                <a:latin typeface="Arial Narrow" panose="020B0606020202030204" pitchFamily="34" charset="0"/>
                <a:ea typeface="Calibri" panose="020F0502020204030204" pitchFamily="34" charset="0"/>
                <a:cs typeface="Mangal" panose="02040503050203030202" pitchFamily="18" charset="0"/>
              </a:rPr>
              <a:t> Train and Deploy Your Model in SageMaker</a:t>
            </a:r>
          </a:p>
          <a:p>
            <a:pPr algn="just">
              <a:lnSpc>
                <a:spcPct val="107000"/>
              </a:lnSpc>
              <a:buFont typeface="Arial" panose="020B0604020202020204" pitchFamily="34" charset="0"/>
              <a:buChar char="•"/>
            </a:pPr>
            <a:r>
              <a:rPr lang="en-IN" sz="2000" dirty="0">
                <a:effectLst/>
                <a:latin typeface="Arial Narrow" panose="020B0606020202030204" pitchFamily="34" charset="0"/>
                <a:ea typeface="Calibri" panose="020F0502020204030204" pitchFamily="34" charset="0"/>
                <a:cs typeface="Mangal" panose="02040503050203030202" pitchFamily="18" charset="0"/>
              </a:rPr>
              <a:t>Uploading train/test feature dataset to S3.</a:t>
            </a:r>
          </a:p>
          <a:p>
            <a:pPr algn="just">
              <a:lnSpc>
                <a:spcPct val="107000"/>
              </a:lnSpc>
              <a:buFont typeface="Arial" panose="020B0604020202020204" pitchFamily="34" charset="0"/>
              <a:buChar char="•"/>
            </a:pPr>
            <a:r>
              <a:rPr lang="en-IN" sz="2000" dirty="0">
                <a:effectLst/>
                <a:latin typeface="Arial Narrow" panose="020B0606020202030204" pitchFamily="34" charset="0"/>
                <a:ea typeface="Calibri" panose="020F0502020204030204" pitchFamily="34" charset="0"/>
                <a:cs typeface="Mangal" panose="02040503050203030202" pitchFamily="18" charset="0"/>
              </a:rPr>
              <a:t>Define a binary classification model and a training script.</a:t>
            </a:r>
          </a:p>
          <a:p>
            <a:pPr algn="just">
              <a:lnSpc>
                <a:spcPct val="107000"/>
              </a:lnSpc>
              <a:buFont typeface="Arial" panose="020B0604020202020204" pitchFamily="34" charset="0"/>
              <a:buChar char="•"/>
            </a:pPr>
            <a:r>
              <a:rPr lang="en-IN" sz="2000" dirty="0">
                <a:latin typeface="Arial Narrow" panose="020B0606020202030204" pitchFamily="34" charset="0"/>
                <a:ea typeface="Calibri" panose="020F0502020204030204" pitchFamily="34" charset="0"/>
                <a:cs typeface="Mangal" panose="02040503050203030202" pitchFamily="18" charset="0"/>
              </a:rPr>
              <a:t>Use </a:t>
            </a:r>
            <a:r>
              <a:rPr lang="en-IN" sz="2000" dirty="0">
                <a:effectLst/>
                <a:latin typeface="Arial Narrow" panose="020B0606020202030204" pitchFamily="34" charset="0"/>
                <a:ea typeface="Calibri" panose="020F0502020204030204" pitchFamily="34" charset="0"/>
                <a:cs typeface="Mangal" panose="02040503050203030202" pitchFamily="18" charset="0"/>
              </a:rPr>
              <a:t>SVM Classification Model (Pytorch can be alternative)</a:t>
            </a:r>
          </a:p>
          <a:p>
            <a:pPr algn="just">
              <a:lnSpc>
                <a:spcPct val="107000"/>
              </a:lnSpc>
              <a:buFont typeface="Arial" panose="020B0604020202020204" pitchFamily="34" charset="0"/>
              <a:buChar char="•"/>
            </a:pPr>
            <a:r>
              <a:rPr lang="en-IN" sz="2000" dirty="0">
                <a:latin typeface="Arial Narrow" panose="020B0606020202030204" pitchFamily="34" charset="0"/>
                <a:ea typeface="Calibri" panose="020F0502020204030204" pitchFamily="34" charset="0"/>
                <a:cs typeface="Mangal" panose="02040503050203030202" pitchFamily="18" charset="0"/>
              </a:rPr>
              <a:t>Deleting endpoints</a:t>
            </a:r>
            <a:endParaRPr lang="en-IN" sz="2000" dirty="0">
              <a:effectLst/>
              <a:latin typeface="Arial Narrow" panose="020B0606020202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570497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14E53-64E9-4B3B-B915-DC8350A00F26}"/>
              </a:ext>
            </a:extLst>
          </p:cNvPr>
          <p:cNvSpPr>
            <a:spLocks noGrp="1"/>
          </p:cNvSpPr>
          <p:nvPr>
            <p:ph type="title"/>
          </p:nvPr>
        </p:nvSpPr>
        <p:spPr/>
        <p:txBody>
          <a:bodyPr>
            <a:normAutofit/>
          </a:bodyPr>
          <a:lstStyle/>
          <a:p>
            <a:r>
              <a:rPr lang="en-IN" sz="4000" b="1" dirty="0">
                <a:solidFill>
                  <a:schemeClr val="tx1"/>
                </a:solidFill>
                <a:latin typeface="Arial Narrow" panose="020B0606020202030204" pitchFamily="34" charset="0"/>
              </a:rPr>
              <a:t>SNAPSHOTS</a:t>
            </a:r>
          </a:p>
        </p:txBody>
      </p:sp>
      <p:pic>
        <p:nvPicPr>
          <p:cNvPr id="11" name="Content Placeholder 10">
            <a:extLst>
              <a:ext uri="{FF2B5EF4-FFF2-40B4-BE49-F238E27FC236}">
                <a16:creationId xmlns:a16="http://schemas.microsoft.com/office/drawing/2014/main" id="{7256E0D8-2103-EB52-0A36-3015D54B66BE}"/>
              </a:ext>
            </a:extLst>
          </p:cNvPr>
          <p:cNvPicPr>
            <a:picLocks noGrp="1" noChangeAspect="1"/>
          </p:cNvPicPr>
          <p:nvPr>
            <p:ph idx="1"/>
          </p:nvPr>
        </p:nvPicPr>
        <p:blipFill>
          <a:blip r:embed="rId2"/>
          <a:stretch>
            <a:fillRect/>
          </a:stretch>
        </p:blipFill>
        <p:spPr>
          <a:xfrm>
            <a:off x="5206825" y="2160587"/>
            <a:ext cx="4067175" cy="3019425"/>
          </a:xfrm>
        </p:spPr>
      </p:pic>
      <p:pic>
        <p:nvPicPr>
          <p:cNvPr id="6" name="Picture 5">
            <a:extLst>
              <a:ext uri="{FF2B5EF4-FFF2-40B4-BE49-F238E27FC236}">
                <a16:creationId xmlns:a16="http://schemas.microsoft.com/office/drawing/2014/main" id="{7A9620DB-397A-E5FC-77E6-6D8CE019B3F9}"/>
              </a:ext>
            </a:extLst>
          </p:cNvPr>
          <p:cNvPicPr>
            <a:picLocks noChangeAspect="1"/>
          </p:cNvPicPr>
          <p:nvPr/>
        </p:nvPicPr>
        <p:blipFill>
          <a:blip r:embed="rId3"/>
          <a:stretch>
            <a:fillRect/>
          </a:stretch>
        </p:blipFill>
        <p:spPr>
          <a:xfrm>
            <a:off x="961430" y="2160586"/>
            <a:ext cx="3913139" cy="3019425"/>
          </a:xfrm>
          <a:prstGeom prst="rect">
            <a:avLst/>
          </a:prstGeom>
        </p:spPr>
      </p:pic>
      <p:sp>
        <p:nvSpPr>
          <p:cNvPr id="12" name="TextBox 11">
            <a:extLst>
              <a:ext uri="{FF2B5EF4-FFF2-40B4-BE49-F238E27FC236}">
                <a16:creationId xmlns:a16="http://schemas.microsoft.com/office/drawing/2014/main" id="{024E81F7-6AC5-2880-111B-9342B57FEE34}"/>
              </a:ext>
            </a:extLst>
          </p:cNvPr>
          <p:cNvSpPr txBox="1"/>
          <p:nvPr/>
        </p:nvSpPr>
        <p:spPr>
          <a:xfrm>
            <a:off x="5582486" y="5410201"/>
            <a:ext cx="3315855" cy="261610"/>
          </a:xfrm>
          <a:prstGeom prst="rect">
            <a:avLst/>
          </a:prstGeom>
          <a:noFill/>
        </p:spPr>
        <p:txBody>
          <a:bodyPr wrap="square" rtlCol="0">
            <a:spAutoFit/>
          </a:bodyPr>
          <a:lstStyle/>
          <a:p>
            <a:r>
              <a:rPr lang="en-IN" sz="1100" dirty="0">
                <a:latin typeface="Arial Narrow" panose="020B0606020202030204" pitchFamily="34" charset="0"/>
              </a:rPr>
              <a:t>   Co-matrix seaborn plot between n-gram containment values</a:t>
            </a:r>
          </a:p>
        </p:txBody>
      </p:sp>
      <p:sp>
        <p:nvSpPr>
          <p:cNvPr id="13" name="TextBox 12">
            <a:extLst>
              <a:ext uri="{FF2B5EF4-FFF2-40B4-BE49-F238E27FC236}">
                <a16:creationId xmlns:a16="http://schemas.microsoft.com/office/drawing/2014/main" id="{0F2BE80B-D406-4A5B-946A-0C8B5F51E672}"/>
              </a:ext>
            </a:extLst>
          </p:cNvPr>
          <p:cNvSpPr txBox="1"/>
          <p:nvPr/>
        </p:nvSpPr>
        <p:spPr>
          <a:xfrm>
            <a:off x="775854" y="5410201"/>
            <a:ext cx="4913746" cy="261610"/>
          </a:xfrm>
          <a:prstGeom prst="rect">
            <a:avLst/>
          </a:prstGeom>
          <a:noFill/>
        </p:spPr>
        <p:txBody>
          <a:bodyPr wrap="square" rtlCol="0">
            <a:spAutoFit/>
          </a:bodyPr>
          <a:lstStyle/>
          <a:p>
            <a:r>
              <a:rPr lang="en-IN" sz="1100" dirty="0">
                <a:latin typeface="Arial Narrow" panose="020B0606020202030204" pitchFamily="34" charset="0"/>
              </a:rPr>
              <a:t>                Bar plot between category type and associated task</a:t>
            </a:r>
          </a:p>
        </p:txBody>
      </p:sp>
    </p:spTree>
    <p:extLst>
      <p:ext uri="{BB962C8B-B14F-4D97-AF65-F5344CB8AC3E}">
        <p14:creationId xmlns:p14="http://schemas.microsoft.com/office/powerpoint/2010/main" val="1771023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22C95-13B2-4D11-B9CE-EB38A7303CE5}"/>
              </a:ext>
            </a:extLst>
          </p:cNvPr>
          <p:cNvSpPr>
            <a:spLocks noGrp="1"/>
          </p:cNvSpPr>
          <p:nvPr>
            <p:ph type="title"/>
          </p:nvPr>
        </p:nvSpPr>
        <p:spPr/>
        <p:txBody>
          <a:bodyPr>
            <a:normAutofit/>
          </a:bodyPr>
          <a:lstStyle/>
          <a:p>
            <a:r>
              <a:rPr lang="en-IN" sz="4000" b="1" dirty="0">
                <a:solidFill>
                  <a:schemeClr val="tx1"/>
                </a:solidFill>
                <a:latin typeface="Arial Narrow" panose="020B0606020202030204" pitchFamily="34" charset="0"/>
              </a:rPr>
              <a:t>SNAPSHOTS</a:t>
            </a:r>
          </a:p>
        </p:txBody>
      </p:sp>
      <p:pic>
        <p:nvPicPr>
          <p:cNvPr id="13" name="Content Placeholder 12">
            <a:extLst>
              <a:ext uri="{FF2B5EF4-FFF2-40B4-BE49-F238E27FC236}">
                <a16:creationId xmlns:a16="http://schemas.microsoft.com/office/drawing/2014/main" id="{40ED7282-8532-46B8-6C00-AAE8E6B56141}"/>
              </a:ext>
            </a:extLst>
          </p:cNvPr>
          <p:cNvPicPr>
            <a:picLocks noGrp="1" noChangeAspect="1"/>
          </p:cNvPicPr>
          <p:nvPr>
            <p:ph idx="1"/>
          </p:nvPr>
        </p:nvPicPr>
        <p:blipFill>
          <a:blip r:embed="rId2"/>
          <a:stretch>
            <a:fillRect/>
          </a:stretch>
        </p:blipFill>
        <p:spPr>
          <a:xfrm>
            <a:off x="768247" y="2019186"/>
            <a:ext cx="4133692" cy="3881437"/>
          </a:xfrm>
        </p:spPr>
      </p:pic>
      <p:pic>
        <p:nvPicPr>
          <p:cNvPr id="17" name="Picture 16">
            <a:extLst>
              <a:ext uri="{FF2B5EF4-FFF2-40B4-BE49-F238E27FC236}">
                <a16:creationId xmlns:a16="http://schemas.microsoft.com/office/drawing/2014/main" id="{97CCF1A1-D6C7-C501-248F-D69B42FC6C04}"/>
              </a:ext>
            </a:extLst>
          </p:cNvPr>
          <p:cNvPicPr>
            <a:picLocks noChangeAspect="1"/>
          </p:cNvPicPr>
          <p:nvPr/>
        </p:nvPicPr>
        <p:blipFill>
          <a:blip r:embed="rId3"/>
          <a:stretch>
            <a:fillRect/>
          </a:stretch>
        </p:blipFill>
        <p:spPr>
          <a:xfrm>
            <a:off x="5288438" y="2019185"/>
            <a:ext cx="3985564" cy="3881437"/>
          </a:xfrm>
          <a:prstGeom prst="rect">
            <a:avLst/>
          </a:prstGeom>
        </p:spPr>
      </p:pic>
    </p:spTree>
    <p:extLst>
      <p:ext uri="{BB962C8B-B14F-4D97-AF65-F5344CB8AC3E}">
        <p14:creationId xmlns:p14="http://schemas.microsoft.com/office/powerpoint/2010/main" val="214561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429DF-2EB4-A846-912A-7C2D12D642AB}"/>
              </a:ext>
            </a:extLst>
          </p:cNvPr>
          <p:cNvSpPr>
            <a:spLocks noGrp="1"/>
          </p:cNvSpPr>
          <p:nvPr>
            <p:ph type="title"/>
          </p:nvPr>
        </p:nvSpPr>
        <p:spPr/>
        <p:txBody>
          <a:bodyPr/>
          <a:lstStyle/>
          <a:p>
            <a:r>
              <a:rPr lang="en-US" sz="4000" b="1" dirty="0">
                <a:solidFill>
                  <a:schemeClr val="tx1"/>
                </a:solidFill>
                <a:latin typeface="Arial Narrow" panose="020B0606020202030204" pitchFamily="34" charset="0"/>
              </a:rPr>
              <a:t>TECHNOLOGIES USED</a:t>
            </a:r>
          </a:p>
        </p:txBody>
      </p:sp>
      <p:sp>
        <p:nvSpPr>
          <p:cNvPr id="3" name="Content Placeholder 2">
            <a:extLst>
              <a:ext uri="{FF2B5EF4-FFF2-40B4-BE49-F238E27FC236}">
                <a16:creationId xmlns:a16="http://schemas.microsoft.com/office/drawing/2014/main" id="{EA38B3C4-D464-7A43-86E8-19E19FB93CE6}"/>
              </a:ext>
            </a:extLst>
          </p:cNvPr>
          <p:cNvSpPr>
            <a:spLocks noGrp="1"/>
          </p:cNvSpPr>
          <p:nvPr>
            <p:ph idx="1"/>
          </p:nvPr>
        </p:nvSpPr>
        <p:spPr>
          <a:xfrm>
            <a:off x="857299" y="2084635"/>
            <a:ext cx="6417420" cy="4594771"/>
          </a:xfrm>
        </p:spPr>
        <p:txBody>
          <a:bodyPr>
            <a:normAutofit fontScale="55000" lnSpcReduction="20000"/>
          </a:bodyPr>
          <a:lstStyle/>
          <a:p>
            <a:pPr algn="just"/>
            <a:r>
              <a:rPr lang="en-US" sz="2600" dirty="0">
                <a:solidFill>
                  <a:schemeClr val="tx1"/>
                </a:solidFill>
                <a:latin typeface="Arial Narrow" panose="020B0606020202030204" pitchFamily="34" charset="0"/>
                <a:cs typeface="Arial" panose="020B0604020202020204" pitchFamily="34" charset="0"/>
              </a:rPr>
              <a:t>Programming Environment – REPL</a:t>
            </a:r>
          </a:p>
          <a:p>
            <a:pPr algn="just"/>
            <a:r>
              <a:rPr lang="en-US" sz="2600" dirty="0">
                <a:solidFill>
                  <a:schemeClr val="tx1"/>
                </a:solidFill>
                <a:latin typeface="Arial Narrow" panose="020B0606020202030204" pitchFamily="34" charset="0"/>
                <a:cs typeface="Arial" panose="020B0604020202020204" pitchFamily="34" charset="0"/>
              </a:rPr>
              <a:t>IDE– Jupyter Notebook (v.4.6)</a:t>
            </a:r>
          </a:p>
          <a:p>
            <a:pPr algn="just"/>
            <a:r>
              <a:rPr lang="en-US" sz="2600" dirty="0">
                <a:solidFill>
                  <a:schemeClr val="tx1"/>
                </a:solidFill>
                <a:latin typeface="Arial Narrow" panose="020B0606020202030204" pitchFamily="34" charset="0"/>
                <a:cs typeface="Arial" panose="020B0604020202020204" pitchFamily="34" charset="0"/>
              </a:rPr>
              <a:t>Browser – Chrome (v.97.0)</a:t>
            </a:r>
          </a:p>
          <a:p>
            <a:pPr algn="just"/>
            <a:r>
              <a:rPr lang="en-US" sz="2600" dirty="0">
                <a:solidFill>
                  <a:schemeClr val="tx1"/>
                </a:solidFill>
                <a:latin typeface="Arial Narrow" panose="020B0606020202030204" pitchFamily="34" charset="0"/>
                <a:cs typeface="Arial" panose="020B0604020202020204" pitchFamily="34" charset="0"/>
              </a:rPr>
              <a:t>OS – Windows (64 bit)</a:t>
            </a:r>
          </a:p>
          <a:p>
            <a:pPr algn="just"/>
            <a:r>
              <a:rPr lang="en-US" sz="2600" dirty="0">
                <a:solidFill>
                  <a:schemeClr val="tx1"/>
                </a:solidFill>
                <a:latin typeface="Arial Narrow" panose="020B0606020202030204" pitchFamily="34" charset="0"/>
                <a:cs typeface="Arial" panose="020B0604020202020204" pitchFamily="34" charset="0"/>
              </a:rPr>
              <a:t>Deployment – AWS Sagemaker</a:t>
            </a:r>
          </a:p>
          <a:p>
            <a:pPr algn="just"/>
            <a:r>
              <a:rPr lang="en-US" sz="2600" dirty="0">
                <a:solidFill>
                  <a:schemeClr val="tx1"/>
                </a:solidFill>
                <a:latin typeface="Arial Narrow" panose="020B0606020202030204" pitchFamily="34" charset="0"/>
                <a:cs typeface="Arial" panose="020B0604020202020204" pitchFamily="34" charset="0"/>
              </a:rPr>
              <a:t>EC2 instance – ml.t2.medium (6 IPv6 private addresses on port 80)</a:t>
            </a:r>
          </a:p>
          <a:p>
            <a:pPr algn="just"/>
            <a:r>
              <a:rPr lang="en-US" sz="2600" dirty="0">
                <a:solidFill>
                  <a:schemeClr val="tx1"/>
                </a:solidFill>
                <a:latin typeface="Arial Narrow" panose="020B0606020202030204" pitchFamily="34" charset="0"/>
                <a:cs typeface="Arial" panose="020B0604020202020204" pitchFamily="34" charset="0"/>
              </a:rPr>
              <a:t>Block Storage – S3</a:t>
            </a:r>
          </a:p>
          <a:p>
            <a:pPr algn="just"/>
            <a:r>
              <a:rPr lang="en-US" sz="2600" dirty="0">
                <a:solidFill>
                  <a:schemeClr val="tx1"/>
                </a:solidFill>
                <a:latin typeface="Arial Narrow" panose="020B0606020202030204" pitchFamily="34" charset="0"/>
                <a:cs typeface="Arial" panose="020B0604020202020204" pitchFamily="34" charset="0"/>
              </a:rPr>
              <a:t>Programming Language – Python (v.3.9.0)</a:t>
            </a:r>
          </a:p>
          <a:p>
            <a:pPr algn="just"/>
            <a:r>
              <a:rPr lang="en-US" sz="2600" dirty="0">
                <a:solidFill>
                  <a:schemeClr val="tx1"/>
                </a:solidFill>
                <a:latin typeface="Arial Narrow" panose="020B0606020202030204" pitchFamily="34" charset="0"/>
                <a:cs typeface="Arial" panose="020B0604020202020204" pitchFamily="34" charset="0"/>
              </a:rPr>
              <a:t>Libraries – numpy, pandas, matplotlib, seaborn etc</a:t>
            </a:r>
          </a:p>
          <a:p>
            <a:pPr algn="just"/>
            <a:r>
              <a:rPr lang="en-US" sz="2600" dirty="0">
                <a:solidFill>
                  <a:schemeClr val="tx1"/>
                </a:solidFill>
                <a:latin typeface="Arial Narrow" panose="020B0606020202030204" pitchFamily="34" charset="0"/>
                <a:cs typeface="Arial" panose="020B0604020202020204" pitchFamily="34" charset="0"/>
              </a:rPr>
              <a:t>Classification – </a:t>
            </a:r>
            <a:r>
              <a:rPr lang="en-US" sz="2600" dirty="0" err="1">
                <a:solidFill>
                  <a:schemeClr val="tx1"/>
                </a:solidFill>
                <a:latin typeface="Arial Narrow" panose="020B0606020202030204" pitchFamily="34" charset="0"/>
                <a:cs typeface="Arial" panose="020B0604020202020204" pitchFamily="34" charset="0"/>
              </a:rPr>
              <a:t>Sklearn</a:t>
            </a:r>
            <a:endParaRPr lang="en-US" sz="2600" dirty="0">
              <a:solidFill>
                <a:schemeClr val="tx1"/>
              </a:solidFill>
              <a:latin typeface="Arial Narrow" panose="020B0606020202030204" pitchFamily="34" charset="0"/>
              <a:cs typeface="Arial" panose="020B0604020202020204" pitchFamily="34" charset="0"/>
            </a:endParaRPr>
          </a:p>
          <a:p>
            <a:pPr algn="just"/>
            <a:r>
              <a:rPr lang="en-US" sz="2600" dirty="0">
                <a:solidFill>
                  <a:schemeClr val="tx1"/>
                </a:solidFill>
                <a:latin typeface="Arial Narrow" panose="020B0606020202030204" pitchFamily="34" charset="0"/>
                <a:cs typeface="Arial" panose="020B0604020202020204" pitchFamily="34" charset="0"/>
              </a:rPr>
              <a:t>Sampling – Stratified Sampling</a:t>
            </a:r>
          </a:p>
          <a:p>
            <a:pPr algn="just"/>
            <a:r>
              <a:rPr lang="en-US" sz="2600" dirty="0">
                <a:solidFill>
                  <a:schemeClr val="tx1"/>
                </a:solidFill>
                <a:latin typeface="Arial Narrow" panose="020B0606020202030204" pitchFamily="34" charset="0"/>
                <a:cs typeface="Arial" panose="020B0604020202020204" pitchFamily="34" charset="0"/>
              </a:rPr>
              <a:t>Similarity Features – n-gram, LCS</a:t>
            </a:r>
          </a:p>
          <a:p>
            <a:pPr algn="just"/>
            <a:r>
              <a:rPr lang="en-US" sz="2600" dirty="0">
                <a:solidFill>
                  <a:schemeClr val="tx1"/>
                </a:solidFill>
                <a:latin typeface="Arial Narrow" panose="020B0606020202030204" pitchFamily="34" charset="0"/>
                <a:cs typeface="Arial" panose="020B0604020202020204" pitchFamily="34" charset="0"/>
              </a:rPr>
              <a:t>Server – Tornado</a:t>
            </a:r>
          </a:p>
          <a:p>
            <a:pPr algn="just"/>
            <a:r>
              <a:rPr lang="en-US" sz="2600" dirty="0">
                <a:solidFill>
                  <a:schemeClr val="tx1"/>
                </a:solidFill>
                <a:latin typeface="Arial Narrow" panose="020B0606020202030204" pitchFamily="34" charset="0"/>
                <a:cs typeface="Arial" panose="020B0604020202020204" pitchFamily="34" charset="0"/>
              </a:rPr>
              <a:t>Others – PyCharm, VS Code</a:t>
            </a:r>
          </a:p>
          <a:p>
            <a:pPr algn="just"/>
            <a:r>
              <a:rPr lang="en-US" sz="2600" dirty="0">
                <a:solidFill>
                  <a:schemeClr val="tx1"/>
                </a:solidFill>
                <a:latin typeface="Arial Narrow" panose="020B0606020202030204" pitchFamily="34" charset="0"/>
                <a:cs typeface="Arial" panose="020B0604020202020204" pitchFamily="34" charset="0"/>
              </a:rPr>
              <a:t>Processor – Intel Scalable (3.3 Ghz)</a:t>
            </a:r>
          </a:p>
          <a:p>
            <a:pPr algn="just"/>
            <a:endParaRPr lang="en-US" sz="2600" dirty="0">
              <a:solidFill>
                <a:schemeClr val="tx1"/>
              </a:solidFill>
              <a:latin typeface="Arial Narrow" panose="020B0606020202030204" pitchFamily="34" charset="0"/>
              <a:cs typeface="Arial" panose="020B0604020202020204" pitchFamily="34" charset="0"/>
            </a:endParaRPr>
          </a:p>
          <a:p>
            <a:pPr algn="just"/>
            <a:endParaRPr lang="en-US" sz="2000" dirty="0">
              <a:solidFill>
                <a:schemeClr val="tx1"/>
              </a:solidFill>
              <a:latin typeface="Arial" panose="020B0604020202020204" pitchFamily="34" charset="0"/>
              <a:cs typeface="Arial" panose="020B0604020202020204" pitchFamily="34" charset="0"/>
            </a:endParaRPr>
          </a:p>
          <a:p>
            <a:pPr algn="just"/>
            <a:endParaRPr lang="en-US" sz="2000" dirty="0">
              <a:solidFill>
                <a:schemeClr val="tx1"/>
              </a:solidFill>
              <a:latin typeface="Arial" panose="020B0604020202020204" pitchFamily="34" charset="0"/>
              <a:cs typeface="Arial" panose="020B0604020202020204" pitchFamily="34" charset="0"/>
            </a:endParaRPr>
          </a:p>
          <a:p>
            <a:pPr algn="just"/>
            <a:endParaRPr lang="en-US" sz="2000" dirty="0">
              <a:solidFill>
                <a:schemeClr val="tx1"/>
              </a:solidFill>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9DA09F10-8A65-E046-AE31-5277AD74FAA9}"/>
              </a:ext>
            </a:extLst>
          </p:cNvPr>
          <p:cNvPicPr>
            <a:picLocks noChangeAspect="1"/>
          </p:cNvPicPr>
          <p:nvPr/>
        </p:nvPicPr>
        <p:blipFill>
          <a:blip r:embed="rId2"/>
          <a:stretch>
            <a:fillRect/>
          </a:stretch>
        </p:blipFill>
        <p:spPr>
          <a:xfrm>
            <a:off x="7130832" y="2286000"/>
            <a:ext cx="5061167" cy="4594771"/>
          </a:xfrm>
          <a:prstGeom prst="rect">
            <a:avLst/>
          </a:prstGeom>
        </p:spPr>
      </p:pic>
    </p:spTree>
    <p:extLst>
      <p:ext uri="{BB962C8B-B14F-4D97-AF65-F5344CB8AC3E}">
        <p14:creationId xmlns:p14="http://schemas.microsoft.com/office/powerpoint/2010/main" val="2275372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CA03A-DC38-47D2-8F00-E924D71FEF57}"/>
              </a:ext>
            </a:extLst>
          </p:cNvPr>
          <p:cNvSpPr>
            <a:spLocks noGrp="1"/>
          </p:cNvSpPr>
          <p:nvPr>
            <p:ph type="title"/>
          </p:nvPr>
        </p:nvSpPr>
        <p:spPr/>
        <p:txBody>
          <a:bodyPr>
            <a:normAutofit/>
          </a:bodyPr>
          <a:lstStyle/>
          <a:p>
            <a:r>
              <a:rPr lang="en-IN" sz="4000" b="1" dirty="0">
                <a:solidFill>
                  <a:schemeClr val="tx1"/>
                </a:solidFill>
                <a:latin typeface="Arial Narrow" panose="020B0606020202030204" pitchFamily="34" charset="0"/>
              </a:rPr>
              <a:t>HOW WE ARE BETTER THAN OUR COMPETITORS IN MARKET?</a:t>
            </a:r>
          </a:p>
        </p:txBody>
      </p:sp>
      <p:sp>
        <p:nvSpPr>
          <p:cNvPr id="3" name="Content Placeholder 2">
            <a:extLst>
              <a:ext uri="{FF2B5EF4-FFF2-40B4-BE49-F238E27FC236}">
                <a16:creationId xmlns:a16="http://schemas.microsoft.com/office/drawing/2014/main" id="{F90DD1B9-FE3E-4C2E-A71B-6C2FDAB0CE29}"/>
              </a:ext>
            </a:extLst>
          </p:cNvPr>
          <p:cNvSpPr>
            <a:spLocks noGrp="1"/>
          </p:cNvSpPr>
          <p:nvPr>
            <p:ph idx="1"/>
          </p:nvPr>
        </p:nvSpPr>
        <p:spPr/>
        <p:txBody>
          <a:bodyPr>
            <a:noAutofit/>
          </a:bodyPr>
          <a:lstStyle/>
          <a:p>
            <a:pPr algn="just"/>
            <a:r>
              <a:rPr lang="en-IN" sz="2000" dirty="0">
                <a:latin typeface="Arial Narrow" panose="020B0606020202030204" pitchFamily="34" charset="0"/>
              </a:rPr>
              <a:t>Competitors – Grammarly | Plagiarism checker X | CopyScape |Turnitin</a:t>
            </a:r>
          </a:p>
          <a:p>
            <a:pPr algn="just"/>
            <a:r>
              <a:rPr lang="en-IN" sz="2000" dirty="0">
                <a:latin typeface="Arial Narrow" panose="020B0606020202030204" pitchFamily="34" charset="0"/>
              </a:rPr>
              <a:t>Techniques they generally used - Jaccard Coefficient | Cosine Coefficient | Overlap Coefficient | Levenshtein Distance | Hamming distance | Dice Coefficient.</a:t>
            </a:r>
          </a:p>
          <a:p>
            <a:pPr algn="just"/>
            <a:r>
              <a:rPr lang="en-IN" sz="2000" dirty="0">
                <a:latin typeface="Arial Narrow" panose="020B0606020202030204" pitchFamily="34" charset="0"/>
              </a:rPr>
              <a:t>Our game changing players – Containment (n-gram) &amp; LCS features.</a:t>
            </a:r>
          </a:p>
          <a:p>
            <a:pPr algn="just"/>
            <a:r>
              <a:rPr lang="en-IN" sz="2000" dirty="0">
                <a:latin typeface="Arial Narrow" panose="020B0606020202030204" pitchFamily="34" charset="0"/>
              </a:rPr>
              <a:t>How? </a:t>
            </a:r>
          </a:p>
          <a:p>
            <a:pPr marL="400050" lvl="1" indent="0" algn="just">
              <a:buNone/>
            </a:pPr>
            <a:r>
              <a:rPr lang="en-IN" sz="2000" dirty="0">
                <a:latin typeface="Arial Narrow" panose="020B0606020202030204" pitchFamily="34" charset="0"/>
              </a:rPr>
              <a:t>Achieving minimum detection run length | maximum stitch distance | minimum post stitch run rate | minimum cosine score , which leads to minimum recall value | maximum precision value | maximum granularity, which leads to a overall minimum PAN score. (CLEF, 2022)</a:t>
            </a:r>
          </a:p>
          <a:p>
            <a:pPr marL="400050" lvl="1" indent="0" algn="just">
              <a:buNone/>
            </a:pPr>
            <a:r>
              <a:rPr lang="en-IN" sz="2000" dirty="0">
                <a:latin typeface="Arial Narrow" panose="020B0606020202030204" pitchFamily="34" charset="0"/>
              </a:rPr>
              <a:t>              </a:t>
            </a:r>
          </a:p>
          <a:p>
            <a:pPr algn="just"/>
            <a:endParaRPr lang="en-IN" sz="2000" dirty="0">
              <a:latin typeface="Arial Narrow" panose="020B0606020202030204" pitchFamily="34" charset="0"/>
            </a:endParaRPr>
          </a:p>
          <a:p>
            <a:pPr algn="just"/>
            <a:endParaRPr lang="en-IN" sz="2000" dirty="0">
              <a:latin typeface="Arial Narrow" panose="020B0606020202030204" pitchFamily="34" charset="0"/>
            </a:endParaRPr>
          </a:p>
        </p:txBody>
      </p:sp>
      <p:pic>
        <p:nvPicPr>
          <p:cNvPr id="1026" name="Picture 2" descr="Grammarly (@Grammarly) / Twitter">
            <a:extLst>
              <a:ext uri="{FF2B5EF4-FFF2-40B4-BE49-F238E27FC236}">
                <a16:creationId xmlns:a16="http://schemas.microsoft.com/office/drawing/2014/main" id="{D59D05A9-892C-4E1F-B202-87E86F0F2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0468" y="1270000"/>
            <a:ext cx="614877" cy="614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928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67639-35AC-4828-8A7E-20AE2A7F71FF}"/>
              </a:ext>
            </a:extLst>
          </p:cNvPr>
          <p:cNvSpPr>
            <a:spLocks noGrp="1"/>
          </p:cNvSpPr>
          <p:nvPr>
            <p:ph type="title"/>
          </p:nvPr>
        </p:nvSpPr>
        <p:spPr/>
        <p:txBody>
          <a:bodyPr>
            <a:normAutofit/>
          </a:bodyPr>
          <a:lstStyle/>
          <a:p>
            <a:r>
              <a:rPr lang="en-IN" sz="4000" b="1" dirty="0">
                <a:solidFill>
                  <a:schemeClr val="tx1"/>
                </a:solidFill>
                <a:latin typeface="Arial Narrow" panose="020B0606020202030204" pitchFamily="34" charset="0"/>
              </a:rPr>
              <a:t>TARGET</a:t>
            </a:r>
          </a:p>
        </p:txBody>
      </p:sp>
      <p:sp>
        <p:nvSpPr>
          <p:cNvPr id="3" name="Content Placeholder 2">
            <a:extLst>
              <a:ext uri="{FF2B5EF4-FFF2-40B4-BE49-F238E27FC236}">
                <a16:creationId xmlns:a16="http://schemas.microsoft.com/office/drawing/2014/main" id="{A27EF7C4-998C-4E5E-ABEB-BCED98906775}"/>
              </a:ext>
            </a:extLst>
          </p:cNvPr>
          <p:cNvSpPr>
            <a:spLocks noGrp="1"/>
          </p:cNvSpPr>
          <p:nvPr>
            <p:ph idx="1"/>
          </p:nvPr>
        </p:nvSpPr>
        <p:spPr/>
        <p:txBody>
          <a:bodyPr/>
          <a:lstStyle/>
          <a:p>
            <a:pPr marL="0" indent="0" algn="just">
              <a:buNone/>
            </a:pPr>
            <a:r>
              <a:rPr lang="en-IN" sz="2000" dirty="0">
                <a:solidFill>
                  <a:srgbClr val="404040"/>
                </a:solidFill>
                <a:latin typeface="Arial Narrow" panose="020B0606020202030204" pitchFamily="34" charset="0"/>
              </a:rPr>
              <a:t>Processing total of </a:t>
            </a:r>
            <a:r>
              <a:rPr lang="en-IN" sz="2000" kern="1200" dirty="0">
                <a:solidFill>
                  <a:srgbClr val="404040"/>
                </a:solidFill>
                <a:effectLst/>
                <a:latin typeface="Arial Narrow" panose="020B0606020202030204" pitchFamily="34" charset="0"/>
              </a:rPr>
              <a:t>10 minutes for entire PAN 100 dataset (7500 x 7500) using ml.t2.medium EC2 on one virtual core with max to max memory load increase of 3 Gigabytes and maximum network bandwidth of 300 Mbit/sec at minimum cost of </a:t>
            </a:r>
            <a:r>
              <a:rPr lang="en-IN" sz="2000" b="0" i="0" kern="1200" dirty="0">
                <a:solidFill>
                  <a:srgbClr val="202124"/>
                </a:solidFill>
                <a:effectLst/>
                <a:latin typeface="Arial Narrow" panose="020B0606020202030204" pitchFamily="34" charset="0"/>
              </a:rPr>
              <a:t>$0.0464/hr (4 Rs/hr).</a:t>
            </a:r>
            <a:endParaRPr lang="en-IN" sz="2000" dirty="0">
              <a:effectLst/>
              <a:latin typeface="Arial Narrow" panose="020B0606020202030204" pitchFamily="34" charset="0"/>
            </a:endParaRPr>
          </a:p>
          <a:p>
            <a:endParaRPr lang="en-IN" dirty="0"/>
          </a:p>
        </p:txBody>
      </p:sp>
    </p:spTree>
    <p:extLst>
      <p:ext uri="{BB962C8B-B14F-4D97-AF65-F5344CB8AC3E}">
        <p14:creationId xmlns:p14="http://schemas.microsoft.com/office/powerpoint/2010/main" val="1924009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3E323-C5DA-BA37-1D59-1E1C0A542D0B}"/>
              </a:ext>
            </a:extLst>
          </p:cNvPr>
          <p:cNvSpPr>
            <a:spLocks noGrp="1"/>
          </p:cNvSpPr>
          <p:nvPr>
            <p:ph type="title"/>
          </p:nvPr>
        </p:nvSpPr>
        <p:spPr/>
        <p:txBody>
          <a:bodyPr>
            <a:normAutofit/>
          </a:bodyPr>
          <a:lstStyle/>
          <a:p>
            <a:r>
              <a:rPr lang="en-IN" sz="4000" b="1" dirty="0">
                <a:solidFill>
                  <a:schemeClr val="tx1"/>
                </a:solidFill>
                <a:latin typeface="Arial Narrow" panose="020B0606020202030204" pitchFamily="34" charset="0"/>
              </a:rPr>
              <a:t>Experimental Results</a:t>
            </a:r>
          </a:p>
        </p:txBody>
      </p:sp>
      <p:sp>
        <p:nvSpPr>
          <p:cNvPr id="3" name="Content Placeholder 2">
            <a:extLst>
              <a:ext uri="{FF2B5EF4-FFF2-40B4-BE49-F238E27FC236}">
                <a16:creationId xmlns:a16="http://schemas.microsoft.com/office/drawing/2014/main" id="{363E268C-F6A7-0C55-7F2F-55B1CC712AAD}"/>
              </a:ext>
            </a:extLst>
          </p:cNvPr>
          <p:cNvSpPr>
            <a:spLocks noGrp="1"/>
          </p:cNvSpPr>
          <p:nvPr>
            <p:ph idx="1"/>
          </p:nvPr>
        </p:nvSpPr>
        <p:spPr/>
        <p:txBody>
          <a:bodyPr/>
          <a:lstStyle/>
          <a:p>
            <a:pPr algn="just"/>
            <a:r>
              <a:rPr lang="en-US" sz="2000" dirty="0">
                <a:effectLst/>
                <a:latin typeface="Arial Narrow" panose="020B0606020202030204" pitchFamily="34" charset="0"/>
                <a:ea typeface="Times New Roman" panose="02020603050405020304" pitchFamily="18" charset="0"/>
              </a:rPr>
              <a:t>On deploying </a:t>
            </a:r>
            <a:r>
              <a:rPr lang="en-US" sz="2000" dirty="0" err="1">
                <a:effectLst/>
                <a:latin typeface="Arial Narrow" panose="020B0606020202030204" pitchFamily="34" charset="0"/>
                <a:ea typeface="Times New Roman" panose="02020603050405020304" pitchFamily="18" charset="0"/>
              </a:rPr>
              <a:t>PlagScan</a:t>
            </a:r>
            <a:r>
              <a:rPr lang="en-US" sz="2000" dirty="0">
                <a:effectLst/>
                <a:latin typeface="Arial Narrow" panose="020B0606020202030204" pitchFamily="34" charset="0"/>
                <a:ea typeface="Times New Roman" panose="02020603050405020304" pitchFamily="18" charset="0"/>
              </a:rPr>
              <a:t> on AWS </a:t>
            </a:r>
            <a:r>
              <a:rPr lang="en-US" sz="2000" dirty="0" err="1">
                <a:effectLst/>
                <a:latin typeface="Arial Narrow" panose="020B0606020202030204" pitchFamily="34" charset="0"/>
                <a:ea typeface="Times New Roman" panose="02020603050405020304" pitchFamily="18" charset="0"/>
              </a:rPr>
              <a:t>Sagemaker</a:t>
            </a:r>
            <a:r>
              <a:rPr lang="en-US" sz="2000" dirty="0">
                <a:effectLst/>
                <a:latin typeface="Arial Narrow" panose="020B0606020202030204" pitchFamily="34" charset="0"/>
                <a:ea typeface="Times New Roman" panose="02020603050405020304" pitchFamily="18" charset="0"/>
              </a:rPr>
              <a:t> (us-east-1 region) with notable instance of ml.t3.medium along with estimator instance of ml.c4.xlarge and deployer instance of ml.t2.medium on al1-v-1 platform identifier of elastic inference ml.eia1.medium in 5GB of “Any” S3 bucket storage without VPC, we get following measurements on </a:t>
            </a:r>
            <a:r>
              <a:rPr lang="en-US" sz="2000" dirty="0" err="1">
                <a:effectLst/>
                <a:latin typeface="Arial Narrow" panose="020B0606020202030204" pitchFamily="34" charset="0"/>
                <a:ea typeface="Times New Roman" panose="02020603050405020304" pitchFamily="18" charset="0"/>
              </a:rPr>
              <a:t>Sklearn</a:t>
            </a:r>
            <a:r>
              <a:rPr lang="en-US" sz="2000" dirty="0">
                <a:effectLst/>
                <a:latin typeface="Arial Narrow" panose="020B0606020202030204" pitchFamily="34" charset="0"/>
                <a:ea typeface="Times New Roman" panose="02020603050405020304" pitchFamily="18" charset="0"/>
              </a:rPr>
              <a:t>:-</a:t>
            </a:r>
            <a:endParaRPr lang="en-IN" sz="2000" dirty="0">
              <a:effectLst/>
              <a:latin typeface="Arial Narrow" panose="020B0606020202030204" pitchFamily="34" charset="0"/>
              <a:ea typeface="Times New Roman" panose="02020603050405020304" pitchFamily="18" charset="0"/>
            </a:endParaRPr>
          </a:p>
          <a:p>
            <a:pPr marL="0" indent="0" algn="just">
              <a:buNone/>
            </a:pPr>
            <a:endParaRPr lang="en-IN" sz="1800" dirty="0">
              <a:effectLst/>
              <a:latin typeface="Times New Roman" panose="02020603050405020304" pitchFamily="18" charset="0"/>
              <a:ea typeface="Times New Roman" panose="02020603050405020304" pitchFamily="18" charset="0"/>
            </a:endParaRPr>
          </a:p>
          <a:p>
            <a:pPr lvl="1" latinLnBrk="1">
              <a:lnSpc>
                <a:spcPts val="1220"/>
              </a:lnSpc>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Bahnschrift Light SemiCondensed" panose="020B0502040204020203" pitchFamily="34" charset="0"/>
                <a:ea typeface="Times New Roman" panose="02020603050405020304" pitchFamily="18" charset="0"/>
              </a:rPr>
              <a:t>Uploading - Uploading generated training model</a:t>
            </a:r>
            <a:endParaRPr lang="en-IN" dirty="0">
              <a:effectLst/>
              <a:latin typeface="Bahnschrift Light SemiCondensed" panose="020B0502040204020203" pitchFamily="34" charset="0"/>
              <a:ea typeface="Times New Roman" panose="02020603050405020304" pitchFamily="18" charset="0"/>
            </a:endParaRPr>
          </a:p>
          <a:p>
            <a:pPr lvl="1" latinLnBrk="1">
              <a:lnSpc>
                <a:spcPts val="1220"/>
              </a:lnSpc>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Bahnschrift Light SemiCondensed" panose="020B0502040204020203" pitchFamily="34" charset="0"/>
                <a:ea typeface="Times New Roman" panose="02020603050405020304" pitchFamily="18" charset="0"/>
              </a:rPr>
              <a:t>Completed - Training job completed</a:t>
            </a:r>
            <a:endParaRPr lang="en-IN" dirty="0">
              <a:effectLst/>
              <a:latin typeface="Bahnschrift Light SemiCondensed" panose="020B0502040204020203" pitchFamily="34" charset="0"/>
              <a:ea typeface="Times New Roman" panose="02020603050405020304" pitchFamily="18" charset="0"/>
            </a:endParaRPr>
          </a:p>
          <a:p>
            <a:pPr lvl="1" latinLnBrk="1">
              <a:lnSpc>
                <a:spcPts val="1220"/>
              </a:lnSpc>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Bahnschrift Light SemiCondensed" panose="020B0502040204020203" pitchFamily="34" charset="0"/>
                <a:ea typeface="Times New Roman" panose="02020603050405020304" pitchFamily="18" charset="0"/>
              </a:rPr>
              <a:t>Training seconds: 36</a:t>
            </a:r>
            <a:endParaRPr lang="en-IN" dirty="0">
              <a:effectLst/>
              <a:latin typeface="Bahnschrift Light SemiCondensed" panose="020B0502040204020203" pitchFamily="34" charset="0"/>
              <a:ea typeface="Times New Roman" panose="02020603050405020304" pitchFamily="18" charset="0"/>
            </a:endParaRPr>
          </a:p>
          <a:p>
            <a:pPr lvl="1" latinLnBrk="1">
              <a:lnSpc>
                <a:spcPts val="1220"/>
              </a:lnSpc>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Bahnschrift Light SemiCondensed" panose="020B0502040204020203" pitchFamily="34" charset="0"/>
                <a:ea typeface="Times New Roman" panose="02020603050405020304" pitchFamily="18" charset="0"/>
              </a:rPr>
              <a:t>Billable seconds: 36</a:t>
            </a:r>
            <a:endParaRPr lang="en-IN" dirty="0">
              <a:effectLst/>
              <a:latin typeface="Bahnschrift Light SemiCondensed" panose="020B0502040204020203" pitchFamily="34" charset="0"/>
              <a:ea typeface="Times New Roman" panose="02020603050405020304" pitchFamily="18" charset="0"/>
            </a:endParaRPr>
          </a:p>
          <a:p>
            <a:pPr lvl="1" latinLnBrk="1">
              <a:lnSpc>
                <a:spcPts val="1220"/>
              </a:lnSpc>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Bahnschrift Light SemiCondensed" panose="020B0502040204020203" pitchFamily="34" charset="0"/>
                <a:ea typeface="Times New Roman" panose="02020603050405020304" pitchFamily="18" charset="0"/>
              </a:rPr>
              <a:t>CPU times: user 343 </a:t>
            </a:r>
            <a:r>
              <a:rPr lang="en-IN" dirty="0" err="1">
                <a:solidFill>
                  <a:srgbClr val="000000"/>
                </a:solidFill>
                <a:effectLst/>
                <a:latin typeface="Bahnschrift Light SemiCondensed" panose="020B0502040204020203" pitchFamily="34" charset="0"/>
                <a:ea typeface="Times New Roman" panose="02020603050405020304" pitchFamily="18" charset="0"/>
              </a:rPr>
              <a:t>ms</a:t>
            </a:r>
            <a:r>
              <a:rPr lang="en-IN" dirty="0">
                <a:solidFill>
                  <a:srgbClr val="000000"/>
                </a:solidFill>
                <a:effectLst/>
                <a:latin typeface="Bahnschrift Light SemiCondensed" panose="020B0502040204020203" pitchFamily="34" charset="0"/>
                <a:ea typeface="Times New Roman" panose="02020603050405020304" pitchFamily="18" charset="0"/>
              </a:rPr>
              <a:t>, sys: 23.3 </a:t>
            </a:r>
            <a:r>
              <a:rPr lang="en-IN" dirty="0" err="1">
                <a:solidFill>
                  <a:srgbClr val="000000"/>
                </a:solidFill>
                <a:effectLst/>
                <a:latin typeface="Bahnschrift Light SemiCondensed" panose="020B0502040204020203" pitchFamily="34" charset="0"/>
                <a:ea typeface="Times New Roman" panose="02020603050405020304" pitchFamily="18" charset="0"/>
              </a:rPr>
              <a:t>ms</a:t>
            </a:r>
            <a:r>
              <a:rPr lang="en-IN" dirty="0">
                <a:solidFill>
                  <a:srgbClr val="000000"/>
                </a:solidFill>
                <a:effectLst/>
                <a:latin typeface="Bahnschrift Light SemiCondensed" panose="020B0502040204020203" pitchFamily="34" charset="0"/>
                <a:ea typeface="Times New Roman" panose="02020603050405020304" pitchFamily="18" charset="0"/>
              </a:rPr>
              <a:t>, total: 366 </a:t>
            </a:r>
            <a:r>
              <a:rPr lang="en-IN" dirty="0" err="1">
                <a:solidFill>
                  <a:srgbClr val="000000"/>
                </a:solidFill>
                <a:effectLst/>
                <a:latin typeface="Bahnschrift Light SemiCondensed" panose="020B0502040204020203" pitchFamily="34" charset="0"/>
                <a:ea typeface="Times New Roman" panose="02020603050405020304" pitchFamily="18" charset="0"/>
              </a:rPr>
              <a:t>ms</a:t>
            </a:r>
            <a:endParaRPr lang="en-IN" dirty="0">
              <a:effectLst/>
              <a:latin typeface="Bahnschrift Light SemiCondensed" panose="020B0502040204020203" pitchFamily="34" charset="0"/>
              <a:ea typeface="Times New Roman" panose="02020603050405020304" pitchFamily="18" charset="0"/>
            </a:endParaRPr>
          </a:p>
          <a:p>
            <a:pPr lvl="1" latinLnBrk="1">
              <a:lnSpc>
                <a:spcPts val="1220"/>
              </a:lnSpc>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Bahnschrift Light SemiCondensed" panose="020B0502040204020203" pitchFamily="34" charset="0"/>
                <a:ea typeface="Times New Roman" panose="02020603050405020304" pitchFamily="18" charset="0"/>
              </a:rPr>
              <a:t>Wall time: 2min 41s</a:t>
            </a:r>
            <a:endParaRPr lang="en-IN" dirty="0">
              <a:effectLst/>
              <a:latin typeface="Bahnschrift Light SemiCondensed" panose="020B0502040204020203" pitchFamily="34"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5135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C4E1-8307-CC93-410A-68995E20AACA}"/>
              </a:ext>
            </a:extLst>
          </p:cNvPr>
          <p:cNvSpPr>
            <a:spLocks noGrp="1"/>
          </p:cNvSpPr>
          <p:nvPr>
            <p:ph type="title"/>
          </p:nvPr>
        </p:nvSpPr>
        <p:spPr/>
        <p:txBody>
          <a:bodyPr/>
          <a:lstStyle/>
          <a:p>
            <a:r>
              <a:rPr lang="en-IN" sz="3600" b="1" dirty="0">
                <a:solidFill>
                  <a:schemeClr val="tx1"/>
                </a:solidFill>
                <a:latin typeface="Arial Narrow" panose="020B0606020202030204" pitchFamily="34" charset="0"/>
              </a:rPr>
              <a:t>Experimental Results</a:t>
            </a:r>
            <a:endParaRPr lang="en-IN" dirty="0"/>
          </a:p>
        </p:txBody>
      </p:sp>
      <p:sp>
        <p:nvSpPr>
          <p:cNvPr id="3" name="Content Placeholder 2">
            <a:extLst>
              <a:ext uri="{FF2B5EF4-FFF2-40B4-BE49-F238E27FC236}">
                <a16:creationId xmlns:a16="http://schemas.microsoft.com/office/drawing/2014/main" id="{033653CC-690C-E221-6BF7-32BEBC9B09F6}"/>
              </a:ext>
            </a:extLst>
          </p:cNvPr>
          <p:cNvSpPr>
            <a:spLocks noGrp="1"/>
          </p:cNvSpPr>
          <p:nvPr>
            <p:ph idx="1"/>
          </p:nvPr>
        </p:nvSpPr>
        <p:spPr/>
        <p:txBody>
          <a:bodyPr>
            <a:normAutofit/>
          </a:bodyPr>
          <a:lstStyle/>
          <a:p>
            <a:r>
              <a:rPr lang="en-US" sz="2000" dirty="0">
                <a:effectLst/>
                <a:latin typeface="Arial Narrow" panose="020B0606020202030204" pitchFamily="34" charset="0"/>
                <a:ea typeface="Times New Roman" panose="02020603050405020304" pitchFamily="18" charset="0"/>
              </a:rPr>
              <a:t>The accuracy ,precision, recall and f1-score we get in output is as follows:-</a:t>
            </a:r>
            <a:endParaRPr lang="en-US" sz="1800" dirty="0">
              <a:effectLst/>
              <a:latin typeface="Arial Narrow" panose="020B0606020202030204" pitchFamily="34" charset="0"/>
              <a:ea typeface="Times New Roman" panose="02020603050405020304" pitchFamily="18" charset="0"/>
            </a:endParaRPr>
          </a:p>
          <a:p>
            <a:pPr lvl="1">
              <a:spcBef>
                <a:spcPts val="400"/>
              </a:spcBef>
              <a:buFont typeface="Wingdings" panose="05000000000000000000" pitchFamily="2" charset="2"/>
              <a:buChar char="§"/>
            </a:pPr>
            <a:r>
              <a:rPr kumimoji="0" lang="en-US" altLang="en-US" b="0" i="0" u="none" strike="noStrike" cap="none" normalizeH="0" baseline="0" dirty="0">
                <a:ln>
                  <a:noFill/>
                </a:ln>
                <a:solidFill>
                  <a:schemeClr val="tx1"/>
                </a:solidFill>
                <a:effectLst/>
                <a:latin typeface="Bahnschrift Light SemiCondensed" panose="020B0502040204020203" pitchFamily="34" charset="0"/>
              </a:rPr>
              <a:t>Recall: 1.000 </a:t>
            </a:r>
          </a:p>
          <a:p>
            <a:pPr lvl="1">
              <a:spcBef>
                <a:spcPts val="400"/>
              </a:spcBef>
              <a:buFont typeface="Wingdings" panose="05000000000000000000" pitchFamily="2" charset="2"/>
              <a:buChar char="§"/>
            </a:pPr>
            <a:r>
              <a:rPr kumimoji="0" lang="en-US" altLang="en-US" b="0" i="0" u="none" strike="noStrike" cap="none" normalizeH="0" baseline="0" dirty="0">
                <a:ln>
                  <a:noFill/>
                </a:ln>
                <a:solidFill>
                  <a:schemeClr val="tx1"/>
                </a:solidFill>
                <a:effectLst/>
                <a:latin typeface="Bahnschrift Light SemiCondensed" panose="020B0502040204020203" pitchFamily="34" charset="0"/>
              </a:rPr>
              <a:t>Precision: 1.000 </a:t>
            </a:r>
          </a:p>
          <a:p>
            <a:pPr lvl="1">
              <a:spcBef>
                <a:spcPts val="400"/>
              </a:spcBef>
              <a:buFont typeface="Wingdings" panose="05000000000000000000" pitchFamily="2" charset="2"/>
              <a:buChar char="§"/>
            </a:pPr>
            <a:r>
              <a:rPr kumimoji="0" lang="en-US" altLang="en-US" b="0" i="0" u="none" strike="noStrike" cap="none" normalizeH="0" baseline="0" dirty="0">
                <a:ln>
                  <a:noFill/>
                </a:ln>
                <a:solidFill>
                  <a:schemeClr val="tx1"/>
                </a:solidFill>
                <a:effectLst/>
                <a:latin typeface="Bahnschrift Light SemiCondensed" panose="020B0502040204020203" pitchFamily="34" charset="0"/>
              </a:rPr>
              <a:t>Accuracy: 1.000 </a:t>
            </a:r>
          </a:p>
          <a:p>
            <a:pPr lvl="1">
              <a:spcBef>
                <a:spcPts val="400"/>
              </a:spcBef>
              <a:buFont typeface="Wingdings" panose="05000000000000000000" pitchFamily="2" charset="2"/>
              <a:buChar char="§"/>
            </a:pPr>
            <a:endParaRPr kumimoji="0" lang="en-US" altLang="en-US" b="0" i="0" u="none" strike="noStrike" cap="none" normalizeH="0" baseline="0" dirty="0">
              <a:ln>
                <a:noFill/>
              </a:ln>
              <a:solidFill>
                <a:schemeClr val="tx1"/>
              </a:solidFill>
              <a:effectLst/>
              <a:latin typeface="Bahnschrift Light SemiCondensed" panose="020B0502040204020203" pitchFamily="34" charset="0"/>
            </a:endParaRPr>
          </a:p>
          <a:p>
            <a:pPr algn="just"/>
            <a:r>
              <a:rPr lang="en-US" sz="2000" dirty="0">
                <a:effectLst/>
                <a:latin typeface="Arial Narrow" panose="020B0606020202030204" pitchFamily="34" charset="0"/>
                <a:ea typeface="Times New Roman" panose="02020603050405020304" pitchFamily="18" charset="0"/>
              </a:rPr>
              <a:t>The billing cost for our 3735 PUT,COPY,POST requests and 585 GET requests of 105 dataset files having 0.031Gb-mo of Notebook Instance ML Storage and 0.006 Gb-</a:t>
            </a:r>
            <a:r>
              <a:rPr lang="en-US" sz="2000" dirty="0" err="1">
                <a:effectLst/>
                <a:latin typeface="Arial Narrow" panose="020B0606020202030204" pitchFamily="34" charset="0"/>
                <a:ea typeface="Times New Roman" panose="02020603050405020304" pitchFamily="18" charset="0"/>
              </a:rPr>
              <a:t>mo</a:t>
            </a:r>
            <a:r>
              <a:rPr lang="en-US" sz="2000" dirty="0">
                <a:effectLst/>
                <a:latin typeface="Arial Narrow" panose="020B0606020202030204" pitchFamily="34" charset="0"/>
                <a:ea typeface="Times New Roman" panose="02020603050405020304" pitchFamily="18" charset="0"/>
              </a:rPr>
              <a:t> Training ML Storage on Gp2 EBS with 0.135 hours of hosting ml.t2.medium and 0.143 hours of training ml.c4.xlarge on us-east-1 region zone is as follows:-</a:t>
            </a:r>
            <a:endParaRPr lang="en-IN" sz="2000" dirty="0">
              <a:effectLst/>
              <a:latin typeface="Arial Narrow" panose="020B0606020202030204" pitchFamily="34" charset="0"/>
              <a:ea typeface="Times New Roman" panose="02020603050405020304" pitchFamily="18" charset="0"/>
            </a:endParaRPr>
          </a:p>
          <a:p>
            <a:pPr lvl="1" algn="just">
              <a:buFont typeface="Wingdings" panose="05000000000000000000" pitchFamily="2" charset="2"/>
              <a:buChar char="§"/>
            </a:pPr>
            <a:r>
              <a:rPr lang="en-US" sz="1400" dirty="0">
                <a:effectLst/>
                <a:latin typeface="Bahnschrift Light SemiCondensed" panose="020B0502040204020203" pitchFamily="34" charset="0"/>
                <a:ea typeface="Times New Roman" panose="02020603050405020304" pitchFamily="18" charset="0"/>
              </a:rPr>
              <a:t>$0.06 (4.68 INR ac 11-05-22)</a:t>
            </a:r>
            <a:endParaRPr lang="en-IN" sz="1400" dirty="0">
              <a:effectLst/>
              <a:latin typeface="Bahnschrift Light SemiCondensed" panose="020B0502040204020203" pitchFamily="34" charset="0"/>
              <a:ea typeface="Times New Roman" panose="02020603050405020304" pitchFamily="18" charset="0"/>
            </a:endParaRPr>
          </a:p>
          <a:p>
            <a:pPr marL="0" indent="0" algn="just">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sz="2000" dirty="0">
              <a:effectLst/>
              <a:latin typeface="Arial Narrow" panose="020B0606020202030204" pitchFamily="34" charset="0"/>
              <a:ea typeface="Times New Roman" panose="02020603050405020304" pitchFamily="18" charset="0"/>
            </a:endParaRPr>
          </a:p>
          <a:p>
            <a:endParaRPr lang="en-IN" sz="2000" dirty="0">
              <a:latin typeface="Arial Narrow" panose="020B0606020202030204" pitchFamily="34" charset="0"/>
            </a:endParaRPr>
          </a:p>
        </p:txBody>
      </p:sp>
      <p:sp>
        <p:nvSpPr>
          <p:cNvPr id="5" name="Rectangle 2">
            <a:extLst>
              <a:ext uri="{FF2B5EF4-FFF2-40B4-BE49-F238E27FC236}">
                <a16:creationId xmlns:a16="http://schemas.microsoft.com/office/drawing/2014/main" id="{194C3FFA-7692-933E-9E2C-ED2A615ED76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671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8B986E-FACA-07AB-DF89-63B93B7AE99B}"/>
              </a:ext>
            </a:extLst>
          </p:cNvPr>
          <p:cNvPicPr>
            <a:picLocks noChangeAspect="1"/>
          </p:cNvPicPr>
          <p:nvPr/>
        </p:nvPicPr>
        <p:blipFill>
          <a:blip r:embed="rId2"/>
          <a:stretch>
            <a:fillRect/>
          </a:stretch>
        </p:blipFill>
        <p:spPr>
          <a:xfrm>
            <a:off x="634477" y="644236"/>
            <a:ext cx="8375767" cy="5569527"/>
          </a:xfrm>
          <a:prstGeom prst="rect">
            <a:avLst/>
          </a:prstGeom>
        </p:spPr>
      </p:pic>
    </p:spTree>
    <p:extLst>
      <p:ext uri="{BB962C8B-B14F-4D97-AF65-F5344CB8AC3E}">
        <p14:creationId xmlns:p14="http://schemas.microsoft.com/office/powerpoint/2010/main" val="1581370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CA331-2F56-46E2-8C77-052EF6F56509}"/>
              </a:ext>
            </a:extLst>
          </p:cNvPr>
          <p:cNvSpPr>
            <a:spLocks noGrp="1"/>
          </p:cNvSpPr>
          <p:nvPr>
            <p:ph type="title"/>
          </p:nvPr>
        </p:nvSpPr>
        <p:spPr/>
        <p:txBody>
          <a:bodyPr>
            <a:normAutofit/>
          </a:bodyPr>
          <a:lstStyle/>
          <a:p>
            <a:r>
              <a:rPr lang="en-IN" sz="4000" b="1" dirty="0">
                <a:solidFill>
                  <a:schemeClr val="tx1"/>
                </a:solidFill>
                <a:latin typeface="Arial Narrow" panose="020B0606020202030204" pitchFamily="34" charset="0"/>
              </a:rPr>
              <a:t>WHAT NEXT?</a:t>
            </a:r>
          </a:p>
        </p:txBody>
      </p:sp>
      <p:sp>
        <p:nvSpPr>
          <p:cNvPr id="3" name="Content Placeholder 2">
            <a:extLst>
              <a:ext uri="{FF2B5EF4-FFF2-40B4-BE49-F238E27FC236}">
                <a16:creationId xmlns:a16="http://schemas.microsoft.com/office/drawing/2014/main" id="{C47F5AAB-B7D1-4E9D-9DDB-7727C0E1BBD1}"/>
              </a:ext>
            </a:extLst>
          </p:cNvPr>
          <p:cNvSpPr>
            <a:spLocks noGrp="1"/>
          </p:cNvSpPr>
          <p:nvPr>
            <p:ph idx="1"/>
          </p:nvPr>
        </p:nvSpPr>
        <p:spPr/>
        <p:txBody>
          <a:bodyPr>
            <a:normAutofit/>
          </a:bodyPr>
          <a:lstStyle/>
          <a:p>
            <a:pPr algn="just"/>
            <a:r>
              <a:rPr lang="en-IN" sz="2000" dirty="0">
                <a:latin typeface="Arial Narrow" panose="020B0606020202030204" pitchFamily="34" charset="0"/>
              </a:rPr>
              <a:t>To integrate cross lingual detection algorithms.</a:t>
            </a:r>
          </a:p>
          <a:p>
            <a:pPr algn="just"/>
            <a:r>
              <a:rPr lang="en-IN" sz="2000" dirty="0">
                <a:latin typeface="Arial Narrow" panose="020B0606020202030204" pitchFamily="34" charset="0"/>
              </a:rPr>
              <a:t>To integrate Citation based, Grammar based and Structure based methods to enhance and extend the productivity.</a:t>
            </a:r>
          </a:p>
          <a:p>
            <a:pPr algn="just"/>
            <a:r>
              <a:rPr lang="en-IN" sz="2000" dirty="0">
                <a:latin typeface="Arial Narrow" panose="020B0606020202030204" pitchFamily="34" charset="0"/>
              </a:rPr>
              <a:t>To use not only Extrinsic but Intrinsic methods too for plagiarism check.</a:t>
            </a:r>
          </a:p>
          <a:p>
            <a:pPr algn="just"/>
            <a:r>
              <a:rPr lang="en-IN" sz="2000" dirty="0">
                <a:latin typeface="Arial Narrow" panose="020B0606020202030204" pitchFamily="34" charset="0"/>
              </a:rPr>
              <a:t>To use every possible file format like </a:t>
            </a:r>
            <a:r>
              <a:rPr lang="en-US" sz="2000" dirty="0">
                <a:latin typeface="Arial Narrow" panose="020B0606020202030204" pitchFamily="34" charset="0"/>
              </a:rPr>
              <a:t>Adobe PDF, Microsoft Word, RTF, ODT and HTML.</a:t>
            </a:r>
          </a:p>
          <a:p>
            <a:pPr algn="just"/>
            <a:r>
              <a:rPr lang="en-US" sz="2000" dirty="0">
                <a:latin typeface="Arial Narrow" panose="020B0606020202030204" pitchFamily="34" charset="0"/>
              </a:rPr>
              <a:t>Connect to Google search API to extend database. </a:t>
            </a:r>
          </a:p>
          <a:p>
            <a:pPr algn="just"/>
            <a:r>
              <a:rPr lang="en-US" sz="2000" dirty="0">
                <a:latin typeface="Arial Narrow" panose="020B0606020202030204" pitchFamily="34" charset="0"/>
              </a:rPr>
              <a:t>Creating GUI and deploy 	on </a:t>
            </a:r>
            <a:r>
              <a:rPr lang="en-US" sz="2000">
                <a:latin typeface="Arial Narrow" panose="020B0606020202030204" pitchFamily="34" charset="0"/>
              </a:rPr>
              <a:t>hosted website.</a:t>
            </a:r>
            <a:endParaRPr lang="en-IN" sz="2000" dirty="0">
              <a:latin typeface="Arial Narrow" panose="020B0606020202030204" pitchFamily="34" charset="0"/>
            </a:endParaRPr>
          </a:p>
          <a:p>
            <a:pPr algn="just"/>
            <a:endParaRPr lang="en-IN" sz="2000" dirty="0">
              <a:latin typeface="Arial Narrow" panose="020B0606020202030204" pitchFamily="34" charset="0"/>
            </a:endParaRPr>
          </a:p>
        </p:txBody>
      </p:sp>
    </p:spTree>
    <p:extLst>
      <p:ext uri="{BB962C8B-B14F-4D97-AF65-F5344CB8AC3E}">
        <p14:creationId xmlns:p14="http://schemas.microsoft.com/office/powerpoint/2010/main" val="1962247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D57DE-6EEB-5142-BA04-BD5292F3E603}"/>
              </a:ext>
            </a:extLst>
          </p:cNvPr>
          <p:cNvSpPr>
            <a:spLocks noGrp="1"/>
          </p:cNvSpPr>
          <p:nvPr>
            <p:ph type="title"/>
          </p:nvPr>
        </p:nvSpPr>
        <p:spPr>
          <a:xfrm>
            <a:off x="677334" y="985574"/>
            <a:ext cx="9239033" cy="706964"/>
          </a:xfrm>
        </p:spPr>
        <p:txBody>
          <a:bodyPr/>
          <a:lstStyle/>
          <a:p>
            <a:r>
              <a:rPr lang="en-US" sz="4000" b="1" dirty="0">
                <a:solidFill>
                  <a:schemeClr val="tx1"/>
                </a:solidFill>
                <a:latin typeface="Arial Narrow" panose="020B0606020202030204" pitchFamily="34" charset="0"/>
              </a:rPr>
              <a:t>Table of Content</a:t>
            </a:r>
          </a:p>
        </p:txBody>
      </p:sp>
      <p:sp>
        <p:nvSpPr>
          <p:cNvPr id="3" name="Content Placeholder 2">
            <a:extLst>
              <a:ext uri="{FF2B5EF4-FFF2-40B4-BE49-F238E27FC236}">
                <a16:creationId xmlns:a16="http://schemas.microsoft.com/office/drawing/2014/main" id="{82145DC8-75EF-2348-9899-463EFCF7C47C}"/>
              </a:ext>
            </a:extLst>
          </p:cNvPr>
          <p:cNvSpPr>
            <a:spLocks noGrp="1"/>
          </p:cNvSpPr>
          <p:nvPr>
            <p:ph idx="1"/>
          </p:nvPr>
        </p:nvSpPr>
        <p:spPr>
          <a:xfrm>
            <a:off x="677334" y="2050473"/>
            <a:ext cx="8596668" cy="4710545"/>
          </a:xfrm>
        </p:spPr>
        <p:txBody>
          <a:bodyPr>
            <a:noAutofit/>
          </a:bodyPr>
          <a:lstStyle/>
          <a:p>
            <a:pPr algn="just"/>
            <a:r>
              <a:rPr lang="en-US" sz="1200" dirty="0">
                <a:solidFill>
                  <a:schemeClr val="tx1"/>
                </a:solidFill>
                <a:latin typeface="Arial Narrow" panose="020B0606020202030204" pitchFamily="34" charset="0"/>
              </a:rPr>
              <a:t>Introduction</a:t>
            </a:r>
          </a:p>
          <a:p>
            <a:pPr algn="just"/>
            <a:r>
              <a:rPr lang="en-US" sz="1200" dirty="0">
                <a:solidFill>
                  <a:schemeClr val="tx1"/>
                </a:solidFill>
                <a:latin typeface="Arial Narrow" panose="020B0606020202030204" pitchFamily="34" charset="0"/>
              </a:rPr>
              <a:t>Need</a:t>
            </a:r>
          </a:p>
          <a:p>
            <a:pPr algn="just"/>
            <a:r>
              <a:rPr lang="en-US" sz="1200" dirty="0">
                <a:solidFill>
                  <a:schemeClr val="tx1"/>
                </a:solidFill>
                <a:latin typeface="Arial Narrow" panose="020B0606020202030204" pitchFamily="34" charset="0"/>
              </a:rPr>
              <a:t>Objective</a:t>
            </a:r>
          </a:p>
          <a:p>
            <a:pPr algn="just"/>
            <a:r>
              <a:rPr lang="en-US" sz="1200" dirty="0">
                <a:solidFill>
                  <a:schemeClr val="tx1"/>
                </a:solidFill>
                <a:latin typeface="Arial Narrow" panose="020B0606020202030204" pitchFamily="34" charset="0"/>
              </a:rPr>
              <a:t>Features</a:t>
            </a:r>
          </a:p>
          <a:p>
            <a:pPr algn="just"/>
            <a:r>
              <a:rPr lang="en-US" sz="1200" dirty="0">
                <a:solidFill>
                  <a:schemeClr val="tx1"/>
                </a:solidFill>
                <a:latin typeface="Arial Narrow" panose="020B0606020202030204" pitchFamily="34" charset="0"/>
              </a:rPr>
              <a:t>Action plan</a:t>
            </a:r>
          </a:p>
          <a:p>
            <a:pPr algn="just"/>
            <a:r>
              <a:rPr lang="en-US" sz="1200" dirty="0">
                <a:solidFill>
                  <a:schemeClr val="tx1"/>
                </a:solidFill>
                <a:latin typeface="Arial Narrow" panose="020B0606020202030204" pitchFamily="34" charset="0"/>
              </a:rPr>
              <a:t>Working Model</a:t>
            </a:r>
          </a:p>
          <a:p>
            <a:pPr algn="just"/>
            <a:r>
              <a:rPr lang="en-US" sz="1200" dirty="0">
                <a:solidFill>
                  <a:schemeClr val="tx1"/>
                </a:solidFill>
                <a:latin typeface="Arial Narrow" panose="020B0606020202030204" pitchFamily="34" charset="0"/>
              </a:rPr>
              <a:t>Methodology</a:t>
            </a:r>
          </a:p>
          <a:p>
            <a:pPr algn="just"/>
            <a:r>
              <a:rPr lang="en-US" sz="1200" dirty="0">
                <a:solidFill>
                  <a:schemeClr val="tx1"/>
                </a:solidFill>
                <a:latin typeface="Arial Narrow" panose="020B0606020202030204" pitchFamily="34" charset="0"/>
              </a:rPr>
              <a:t>Snapshots</a:t>
            </a:r>
          </a:p>
          <a:p>
            <a:pPr algn="just"/>
            <a:r>
              <a:rPr lang="en-US" sz="1200" dirty="0">
                <a:solidFill>
                  <a:schemeClr val="tx1"/>
                </a:solidFill>
                <a:latin typeface="Arial Narrow" panose="020B0606020202030204" pitchFamily="34" charset="0"/>
              </a:rPr>
              <a:t>Technologies Used</a:t>
            </a:r>
          </a:p>
          <a:p>
            <a:pPr algn="just"/>
            <a:r>
              <a:rPr lang="en-US" sz="1200" dirty="0">
                <a:solidFill>
                  <a:schemeClr val="tx1"/>
                </a:solidFill>
                <a:latin typeface="Arial Narrow" panose="020B0606020202030204" pitchFamily="34" charset="0"/>
              </a:rPr>
              <a:t>How we are better?</a:t>
            </a:r>
          </a:p>
          <a:p>
            <a:pPr algn="just"/>
            <a:r>
              <a:rPr lang="en-US" sz="1200" dirty="0">
                <a:solidFill>
                  <a:schemeClr val="tx1"/>
                </a:solidFill>
                <a:latin typeface="Arial Narrow" panose="020B0606020202030204" pitchFamily="34" charset="0"/>
              </a:rPr>
              <a:t>Target</a:t>
            </a:r>
          </a:p>
          <a:p>
            <a:pPr algn="just"/>
            <a:r>
              <a:rPr lang="en-US" sz="1200" dirty="0">
                <a:solidFill>
                  <a:schemeClr val="tx1"/>
                </a:solidFill>
                <a:latin typeface="Arial Narrow" panose="020B0606020202030204" pitchFamily="34" charset="0"/>
              </a:rPr>
              <a:t>Experimental Results</a:t>
            </a:r>
          </a:p>
          <a:p>
            <a:pPr algn="just"/>
            <a:r>
              <a:rPr lang="en-US" sz="1200" dirty="0">
                <a:solidFill>
                  <a:schemeClr val="tx1"/>
                </a:solidFill>
                <a:latin typeface="Arial Narrow" panose="020B0606020202030204" pitchFamily="34" charset="0"/>
              </a:rPr>
              <a:t>What’s Next?</a:t>
            </a:r>
          </a:p>
          <a:p>
            <a:pPr algn="just"/>
            <a:r>
              <a:rPr lang="en-US" sz="1200" dirty="0">
                <a:solidFill>
                  <a:schemeClr val="tx1"/>
                </a:solidFill>
                <a:latin typeface="Arial Narrow" panose="020B0606020202030204" pitchFamily="34" charset="0"/>
              </a:rPr>
              <a:t>Problems Still Unsolved</a:t>
            </a:r>
          </a:p>
          <a:p>
            <a:pPr algn="just"/>
            <a:r>
              <a:rPr lang="en-US" sz="1200" dirty="0">
                <a:solidFill>
                  <a:schemeClr val="tx1"/>
                </a:solidFill>
                <a:latin typeface="Arial Narrow" panose="020B0606020202030204" pitchFamily="34" charset="0"/>
              </a:rPr>
              <a:t>References</a:t>
            </a:r>
          </a:p>
          <a:p>
            <a:pPr algn="just"/>
            <a:endParaRPr lang="en-US" sz="1600" dirty="0">
              <a:solidFill>
                <a:schemeClr val="tx1"/>
              </a:solidFill>
              <a:latin typeface="Arial Narrow" panose="020B0606020202030204" pitchFamily="34" charset="0"/>
            </a:endParaRPr>
          </a:p>
          <a:p>
            <a:pPr algn="just"/>
            <a:endParaRPr lang="en-US" sz="1600" dirty="0">
              <a:solidFill>
                <a:schemeClr val="tx1"/>
              </a:solidFill>
              <a:latin typeface="Arial Narrow" panose="020B0606020202030204" pitchFamily="34" charset="0"/>
            </a:endParaRPr>
          </a:p>
          <a:p>
            <a:pPr algn="just"/>
            <a:endParaRPr lang="en-US" sz="1600" dirty="0">
              <a:solidFill>
                <a:schemeClr val="tx1"/>
              </a:solidFill>
              <a:latin typeface="Arial Narrow" panose="020B0606020202030204" pitchFamily="34" charset="0"/>
            </a:endParaRPr>
          </a:p>
          <a:p>
            <a:pPr algn="just"/>
            <a:endParaRPr lang="en-US" sz="1600" dirty="0">
              <a:solidFill>
                <a:schemeClr val="tx1"/>
              </a:solidFill>
              <a:latin typeface="Arial Narrow" panose="020B0606020202030204" pitchFamily="34" charset="0"/>
            </a:endParaRPr>
          </a:p>
          <a:p>
            <a:pPr algn="just"/>
            <a:endParaRPr lang="en-US" sz="1600" dirty="0">
              <a:solidFill>
                <a:schemeClr val="tx1"/>
              </a:solidFill>
              <a:latin typeface="Arial Narrow" panose="020B0606020202030204" pitchFamily="34" charset="0"/>
            </a:endParaRPr>
          </a:p>
        </p:txBody>
      </p:sp>
      <p:pic>
        <p:nvPicPr>
          <p:cNvPr id="9" name="Picture 8">
            <a:extLst>
              <a:ext uri="{FF2B5EF4-FFF2-40B4-BE49-F238E27FC236}">
                <a16:creationId xmlns:a16="http://schemas.microsoft.com/office/drawing/2014/main" id="{FD552484-7955-8346-A23D-70A46E4D1646}"/>
              </a:ext>
            </a:extLst>
          </p:cNvPr>
          <p:cNvPicPr>
            <a:picLocks noChangeAspect="1"/>
          </p:cNvPicPr>
          <p:nvPr/>
        </p:nvPicPr>
        <p:blipFill>
          <a:blip r:embed="rId2"/>
          <a:stretch>
            <a:fillRect/>
          </a:stretch>
        </p:blipFill>
        <p:spPr>
          <a:xfrm>
            <a:off x="5333255" y="440532"/>
            <a:ext cx="3311425" cy="1785937"/>
          </a:xfrm>
          <a:prstGeom prst="rect">
            <a:avLst/>
          </a:prstGeom>
        </p:spPr>
      </p:pic>
    </p:spTree>
    <p:extLst>
      <p:ext uri="{BB962C8B-B14F-4D97-AF65-F5344CB8AC3E}">
        <p14:creationId xmlns:p14="http://schemas.microsoft.com/office/powerpoint/2010/main" val="243635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68D9A-C213-4693-8E7F-3DAF43D8E6FD}"/>
              </a:ext>
            </a:extLst>
          </p:cNvPr>
          <p:cNvSpPr>
            <a:spLocks noGrp="1"/>
          </p:cNvSpPr>
          <p:nvPr>
            <p:ph type="title"/>
          </p:nvPr>
        </p:nvSpPr>
        <p:spPr/>
        <p:txBody>
          <a:bodyPr>
            <a:normAutofit/>
          </a:bodyPr>
          <a:lstStyle/>
          <a:p>
            <a:r>
              <a:rPr lang="en-IN" sz="4000" b="1" dirty="0">
                <a:solidFill>
                  <a:schemeClr val="tx1"/>
                </a:solidFill>
                <a:latin typeface="Arial Narrow" panose="020B0606020202030204" pitchFamily="34" charset="0"/>
              </a:rPr>
              <a:t>PROBLEMS STILL UNSOLVED</a:t>
            </a:r>
          </a:p>
        </p:txBody>
      </p:sp>
      <p:sp>
        <p:nvSpPr>
          <p:cNvPr id="3" name="Content Placeholder 2">
            <a:extLst>
              <a:ext uri="{FF2B5EF4-FFF2-40B4-BE49-F238E27FC236}">
                <a16:creationId xmlns:a16="http://schemas.microsoft.com/office/drawing/2014/main" id="{8EADF2AF-9EF7-4776-91CA-603636D5436C}"/>
              </a:ext>
            </a:extLst>
          </p:cNvPr>
          <p:cNvSpPr>
            <a:spLocks noGrp="1"/>
          </p:cNvSpPr>
          <p:nvPr>
            <p:ph idx="1"/>
          </p:nvPr>
        </p:nvSpPr>
        <p:spPr/>
        <p:txBody>
          <a:bodyPr>
            <a:normAutofit lnSpcReduction="10000"/>
          </a:bodyPr>
          <a:lstStyle/>
          <a:p>
            <a:pPr algn="just"/>
            <a:r>
              <a:rPr lang="en-US" sz="2000" dirty="0">
                <a:latin typeface="Arial Narrow" panose="020B0606020202030204" pitchFamily="34" charset="0"/>
              </a:rPr>
              <a:t>A detection method that ensures proof of completeness and correctness is missing.</a:t>
            </a:r>
          </a:p>
          <a:p>
            <a:pPr algn="just"/>
            <a:r>
              <a:rPr lang="en-US" sz="2000" dirty="0">
                <a:latin typeface="Arial Narrow" panose="020B0606020202030204" pitchFamily="34" charset="0"/>
              </a:rPr>
              <a:t>A proximity measure that guarantees detection of plagiarized text segment in both intrinsic and extrinsic detection framework with high accuracy, </a:t>
            </a:r>
          </a:p>
          <a:p>
            <a:pPr algn="just"/>
            <a:r>
              <a:rPr lang="en-US" sz="2000" dirty="0">
                <a:latin typeface="Arial Narrow" panose="020B0606020202030204" pitchFamily="34" charset="0"/>
              </a:rPr>
              <a:t>Developing a cross-lingual plagiarism checking tool that can perform without external references but ensures high accuracy is a challenging task.</a:t>
            </a:r>
          </a:p>
          <a:p>
            <a:pPr algn="just"/>
            <a:r>
              <a:rPr lang="en-US" sz="2000" dirty="0">
                <a:latin typeface="Arial Narrow" panose="020B0606020202030204" pitchFamily="34" charset="0"/>
              </a:rPr>
              <a:t>Tension between being able to process the data quickly, and performing well within finite time. </a:t>
            </a:r>
          </a:p>
          <a:p>
            <a:pPr algn="just"/>
            <a:r>
              <a:rPr lang="en-US" sz="2000" dirty="0">
                <a:latin typeface="Arial Narrow" panose="020B0606020202030204" pitchFamily="34" charset="0"/>
              </a:rPr>
              <a:t>We can clearly improve our production processes and filtering approach but the benefits of these improvements outweigh the costs of development is another problem that we cannot yet solved.</a:t>
            </a:r>
          </a:p>
          <a:p>
            <a:pPr algn="just"/>
            <a:r>
              <a:rPr lang="en-US" sz="2000" dirty="0">
                <a:latin typeface="Arial Narrow" panose="020B0606020202030204" pitchFamily="34" charset="0"/>
              </a:rPr>
              <a:t>Using a larger database and handling related ssh and http traffic.</a:t>
            </a:r>
          </a:p>
        </p:txBody>
      </p:sp>
    </p:spTree>
    <p:extLst>
      <p:ext uri="{BB962C8B-B14F-4D97-AF65-F5344CB8AC3E}">
        <p14:creationId xmlns:p14="http://schemas.microsoft.com/office/powerpoint/2010/main" val="1848340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5603-1437-6E45-9CC8-CCBED8B1B57E}"/>
              </a:ext>
            </a:extLst>
          </p:cNvPr>
          <p:cNvSpPr>
            <a:spLocks noGrp="1"/>
          </p:cNvSpPr>
          <p:nvPr>
            <p:ph type="title"/>
          </p:nvPr>
        </p:nvSpPr>
        <p:spPr/>
        <p:txBody>
          <a:bodyPr/>
          <a:lstStyle/>
          <a:p>
            <a:pPr algn="just"/>
            <a:r>
              <a:rPr lang="en-US" sz="4000" b="1" dirty="0">
                <a:solidFill>
                  <a:schemeClr val="tx1"/>
                </a:solidFill>
                <a:latin typeface="Arial Narrow" panose="020B0606020202030204" pitchFamily="34" charset="0"/>
              </a:rPr>
              <a:t>References</a:t>
            </a:r>
          </a:p>
        </p:txBody>
      </p:sp>
      <p:sp>
        <p:nvSpPr>
          <p:cNvPr id="3" name="Content Placeholder 2">
            <a:extLst>
              <a:ext uri="{FF2B5EF4-FFF2-40B4-BE49-F238E27FC236}">
                <a16:creationId xmlns:a16="http://schemas.microsoft.com/office/drawing/2014/main" id="{A80487B8-E982-6D4E-B6F6-5CE83DCF962A}"/>
              </a:ext>
            </a:extLst>
          </p:cNvPr>
          <p:cNvSpPr>
            <a:spLocks noGrp="1"/>
          </p:cNvSpPr>
          <p:nvPr>
            <p:ph idx="1"/>
          </p:nvPr>
        </p:nvSpPr>
        <p:spPr>
          <a:xfrm>
            <a:off x="677334" y="2013356"/>
            <a:ext cx="8825659" cy="4604282"/>
          </a:xfrm>
        </p:spPr>
        <p:txBody>
          <a:bodyPr>
            <a:noAutofit/>
          </a:bodyPr>
          <a:lstStyle/>
          <a:p>
            <a:pPr algn="just">
              <a:lnSpc>
                <a:spcPct val="150000"/>
              </a:lnSpc>
            </a:pPr>
            <a:r>
              <a:rPr lang="en-US" sz="2000" dirty="0">
                <a:effectLst/>
                <a:latin typeface="Arial Narrow" panose="020B0606020202030204" pitchFamily="34" charset="0"/>
                <a:ea typeface="Times New Roman" panose="02020603050405020304" pitchFamily="18" charset="0"/>
              </a:rPr>
              <a:t> </a:t>
            </a:r>
            <a:r>
              <a:rPr lang="en-US" sz="2000" dirty="0">
                <a:solidFill>
                  <a:srgbClr val="000000"/>
                </a:solidFill>
                <a:effectLst/>
                <a:latin typeface="Arial Narrow" panose="020B0606020202030204" pitchFamily="34" charset="0"/>
                <a:ea typeface="Times New Roman" panose="02020603050405020304" pitchFamily="18" charset="0"/>
              </a:rPr>
              <a:t>Clough, P. and Stevenson, M. Developing A Corpus of </a:t>
            </a:r>
            <a:r>
              <a:rPr lang="en-US" sz="2000" dirty="0" err="1">
                <a:solidFill>
                  <a:srgbClr val="000000"/>
                </a:solidFill>
                <a:effectLst/>
                <a:latin typeface="Arial Narrow" panose="020B0606020202030204" pitchFamily="34" charset="0"/>
                <a:ea typeface="Times New Roman" panose="02020603050405020304" pitchFamily="18" charset="0"/>
              </a:rPr>
              <a:t>Plagiarised</a:t>
            </a:r>
            <a:r>
              <a:rPr lang="en-US" sz="2000" dirty="0">
                <a:solidFill>
                  <a:srgbClr val="000000"/>
                </a:solidFill>
                <a:effectLst/>
                <a:latin typeface="Arial Narrow" panose="020B0606020202030204" pitchFamily="34" charset="0"/>
                <a:ea typeface="Times New Roman" panose="02020603050405020304" pitchFamily="18" charset="0"/>
              </a:rPr>
              <a:t> Short Answers, Language Resources and Evaluation: Special Issue on Plagiarism and Authorship Analysis, In Press</a:t>
            </a:r>
          </a:p>
          <a:p>
            <a:pPr algn="just">
              <a:lnSpc>
                <a:spcPct val="150000"/>
              </a:lnSpc>
            </a:pPr>
            <a:r>
              <a:rPr lang="en-US" sz="2000" kern="1200" dirty="0">
                <a:solidFill>
                  <a:srgbClr val="000000"/>
                </a:solidFill>
                <a:effectLst/>
                <a:latin typeface="Arial Narrow" panose="020B0606020202030204" pitchFamily="34" charset="0"/>
                <a:ea typeface="Times New Roman" panose="02020603050405020304" pitchFamily="18" charset="0"/>
              </a:rPr>
              <a:t>J. Yeung, S. Wong, A. Tam and J. So, "Integrating Machine Learning Technology to Data Analytics for E-Commerce on Cloud," 2021 Third World Conference on Smart Trends in Systems Security and </a:t>
            </a:r>
            <a:r>
              <a:rPr lang="en-US" sz="2000" kern="1200" dirty="0" err="1">
                <a:solidFill>
                  <a:srgbClr val="000000"/>
                </a:solidFill>
                <a:effectLst/>
                <a:latin typeface="Arial Narrow" panose="020B0606020202030204" pitchFamily="34" charset="0"/>
                <a:ea typeface="Times New Roman" panose="02020603050405020304" pitchFamily="18" charset="0"/>
              </a:rPr>
              <a:t>Sustainablity</a:t>
            </a:r>
            <a:r>
              <a:rPr lang="en-US" sz="2000" kern="1200" dirty="0">
                <a:solidFill>
                  <a:srgbClr val="000000"/>
                </a:solidFill>
                <a:effectLst/>
                <a:latin typeface="Arial Narrow" panose="020B0606020202030204" pitchFamily="34" charset="0"/>
                <a:ea typeface="Times New Roman" panose="02020603050405020304" pitchFamily="18" charset="0"/>
              </a:rPr>
              <a:t> (WorldS4</a:t>
            </a:r>
            <a:r>
              <a:rPr lang="en-US" sz="2000" kern="1200">
                <a:solidFill>
                  <a:srgbClr val="000000"/>
                </a:solidFill>
                <a:effectLst/>
                <a:latin typeface="Arial Narrow" panose="020B0606020202030204" pitchFamily="34" charset="0"/>
                <a:ea typeface="Times New Roman" panose="02020603050405020304" pitchFamily="18" charset="0"/>
              </a:rPr>
              <a:t>), 2021, </a:t>
            </a:r>
            <a:r>
              <a:rPr lang="en-US" sz="2000" kern="1200" dirty="0">
                <a:solidFill>
                  <a:srgbClr val="000000"/>
                </a:solidFill>
                <a:effectLst/>
                <a:latin typeface="Arial Narrow" panose="020B0606020202030204" pitchFamily="34" charset="0"/>
                <a:ea typeface="Times New Roman" panose="02020603050405020304" pitchFamily="18" charset="0"/>
              </a:rPr>
              <a:t>pp. 105-109, </a:t>
            </a:r>
            <a:r>
              <a:rPr lang="en-US" sz="2000" kern="1200" dirty="0" err="1">
                <a:solidFill>
                  <a:srgbClr val="000000"/>
                </a:solidFill>
                <a:effectLst/>
                <a:latin typeface="Arial Narrow" panose="020B0606020202030204" pitchFamily="34" charset="0"/>
                <a:ea typeface="Times New Roman" panose="02020603050405020304" pitchFamily="18" charset="0"/>
              </a:rPr>
              <a:t>doi</a:t>
            </a:r>
            <a:r>
              <a:rPr lang="en-US" sz="2000" kern="1200" dirty="0">
                <a:solidFill>
                  <a:srgbClr val="000000"/>
                </a:solidFill>
                <a:effectLst/>
                <a:latin typeface="Arial Narrow" panose="020B0606020202030204" pitchFamily="34" charset="0"/>
                <a:ea typeface="Times New Roman" panose="02020603050405020304" pitchFamily="18" charset="0"/>
              </a:rPr>
              <a:t>: 10.1109/WorldS4.2019.8904026.</a:t>
            </a:r>
          </a:p>
          <a:p>
            <a:pPr algn="just">
              <a:lnSpc>
                <a:spcPct val="150000"/>
              </a:lnSpc>
            </a:pPr>
            <a:r>
              <a:rPr lang="en-US" sz="2000" dirty="0">
                <a:effectLst/>
                <a:latin typeface="Arial Narrow" panose="020B0606020202030204" pitchFamily="34" charset="0"/>
                <a:ea typeface="Times New Roman" panose="02020603050405020304" pitchFamily="18" charset="0"/>
              </a:rPr>
              <a:t>Clough, P., Stevenson, M. Developing a corpus of </a:t>
            </a:r>
            <a:r>
              <a:rPr lang="en-US" sz="2000" dirty="0" err="1">
                <a:effectLst/>
                <a:latin typeface="Arial Narrow" panose="020B0606020202030204" pitchFamily="34" charset="0"/>
                <a:ea typeface="Times New Roman" panose="02020603050405020304" pitchFamily="18" charset="0"/>
              </a:rPr>
              <a:t>plagiarised</a:t>
            </a:r>
            <a:r>
              <a:rPr lang="en-US" sz="2000" dirty="0">
                <a:effectLst/>
                <a:latin typeface="Arial Narrow" panose="020B0606020202030204" pitchFamily="34" charset="0"/>
                <a:ea typeface="Times New Roman" panose="02020603050405020304" pitchFamily="18" charset="0"/>
              </a:rPr>
              <a:t> short answers, Language Resources and Evaluation, 45 (1), pp. 5-24 </a:t>
            </a:r>
            <a:endParaRPr lang="en-IN" sz="2000" dirty="0">
              <a:effectLst/>
              <a:latin typeface="Arial Narrow" panose="020B0606020202030204" pitchFamily="34" charset="0"/>
              <a:ea typeface="Times New Roman" panose="02020603050405020304" pitchFamily="18" charset="0"/>
            </a:endParaRPr>
          </a:p>
        </p:txBody>
      </p:sp>
    </p:spTree>
    <p:extLst>
      <p:ext uri="{BB962C8B-B14F-4D97-AF65-F5344CB8AC3E}">
        <p14:creationId xmlns:p14="http://schemas.microsoft.com/office/powerpoint/2010/main" val="108847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D0874A-2D0D-794A-854C-3FF38615CD2F}"/>
              </a:ext>
            </a:extLst>
          </p:cNvPr>
          <p:cNvSpPr>
            <a:spLocks noGrp="1"/>
          </p:cNvSpPr>
          <p:nvPr>
            <p:ph idx="1"/>
          </p:nvPr>
        </p:nvSpPr>
        <p:spPr>
          <a:xfrm>
            <a:off x="2202656" y="2917032"/>
            <a:ext cx="11072812" cy="2940843"/>
          </a:xfrm>
        </p:spPr>
        <p:txBody>
          <a:bodyPr>
            <a:noAutofit/>
          </a:bodyPr>
          <a:lstStyle/>
          <a:p>
            <a:pPr marL="0" indent="0" algn="just">
              <a:buNone/>
            </a:pPr>
            <a:r>
              <a:rPr lang="en-US" sz="8800" b="1" dirty="0">
                <a:solidFill>
                  <a:schemeClr val="tx1"/>
                </a:solidFill>
                <a:latin typeface="Arial Narrow" panose="020B0606020202030204" pitchFamily="34" charset="0"/>
              </a:rPr>
              <a:t>THANK YOU</a:t>
            </a:r>
          </a:p>
        </p:txBody>
      </p:sp>
    </p:spTree>
    <p:extLst>
      <p:ext uri="{BB962C8B-B14F-4D97-AF65-F5344CB8AC3E}">
        <p14:creationId xmlns:p14="http://schemas.microsoft.com/office/powerpoint/2010/main" val="3001672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F432D-58BA-8C44-81E7-AAB627ED4539}"/>
              </a:ext>
            </a:extLst>
          </p:cNvPr>
          <p:cNvSpPr>
            <a:spLocks noGrp="1"/>
          </p:cNvSpPr>
          <p:nvPr>
            <p:ph type="title"/>
          </p:nvPr>
        </p:nvSpPr>
        <p:spPr>
          <a:xfrm>
            <a:off x="849744" y="609600"/>
            <a:ext cx="8424257" cy="1320800"/>
          </a:xfrm>
        </p:spPr>
        <p:txBody>
          <a:bodyPr/>
          <a:lstStyle/>
          <a:p>
            <a:r>
              <a:rPr lang="en-US" sz="4000" b="1" dirty="0">
                <a:solidFill>
                  <a:schemeClr val="tx1"/>
                </a:solidFill>
                <a:latin typeface="Arial Narrow" panose="020B0606020202030204" pitchFamily="34" charset="0"/>
              </a:rPr>
              <a:t>INTRODUCTION</a:t>
            </a:r>
          </a:p>
        </p:txBody>
      </p:sp>
      <p:sp>
        <p:nvSpPr>
          <p:cNvPr id="3" name="Content Placeholder 2">
            <a:extLst>
              <a:ext uri="{FF2B5EF4-FFF2-40B4-BE49-F238E27FC236}">
                <a16:creationId xmlns:a16="http://schemas.microsoft.com/office/drawing/2014/main" id="{304948CB-AB16-464A-B6A1-38DE592A59F5}"/>
              </a:ext>
            </a:extLst>
          </p:cNvPr>
          <p:cNvSpPr>
            <a:spLocks noGrp="1"/>
          </p:cNvSpPr>
          <p:nvPr>
            <p:ph idx="1"/>
          </p:nvPr>
        </p:nvSpPr>
        <p:spPr>
          <a:xfrm>
            <a:off x="714423" y="2226469"/>
            <a:ext cx="6048327" cy="4548188"/>
          </a:xfrm>
        </p:spPr>
        <p:txBody>
          <a:bodyPr>
            <a:noAutofit/>
          </a:bodyPr>
          <a:lstStyle/>
          <a:p>
            <a:pPr algn="just"/>
            <a:r>
              <a:rPr lang="en-US" sz="2000" b="0" i="0" dirty="0">
                <a:solidFill>
                  <a:schemeClr val="tx1"/>
                </a:solidFill>
                <a:effectLst/>
                <a:latin typeface="Arial Narrow" panose="020B0606020202030204" pitchFamily="34" charset="0"/>
              </a:rPr>
              <a:t>Plagiarism is widely acknowledged to be a significant and increasing problem for higher education institutions .A wide range of solutions, including several commercial systems, have been proposed to assist the educator in the task of identifying plagiarized work, or even to detect them automatically</a:t>
            </a:r>
            <a:r>
              <a:rPr lang="en-US" sz="2000" dirty="0">
                <a:solidFill>
                  <a:schemeClr val="tx1"/>
                </a:solidFill>
                <a:latin typeface="Arial Narrow" panose="020B0606020202030204" pitchFamily="34" charset="0"/>
              </a:rPr>
              <a:t> but the story does not end up here because as new tools are created , new ways of plagiarism also developed.</a:t>
            </a:r>
            <a:endParaRPr lang="en-US" sz="2000" b="0" i="0" dirty="0">
              <a:solidFill>
                <a:schemeClr val="tx1"/>
              </a:solidFill>
              <a:effectLst/>
              <a:latin typeface="Arial Narrow" panose="020B0606020202030204" pitchFamily="34" charset="0"/>
            </a:endParaRPr>
          </a:p>
          <a:p>
            <a:pPr algn="just"/>
            <a:r>
              <a:rPr lang="en-US" sz="2000" b="0" i="0" dirty="0">
                <a:solidFill>
                  <a:schemeClr val="tx1"/>
                </a:solidFill>
                <a:effectLst/>
                <a:latin typeface="Arial Narrow" panose="020B0606020202030204" pitchFamily="34" charset="0"/>
              </a:rPr>
              <a:t>Detecting plagiarism is an active area of research; the task is non-trivial and the differences between paraphrased answers and original work are often not so obvious even by existing tools.</a:t>
            </a:r>
            <a:endParaRPr lang="en-US" sz="2000" dirty="0">
              <a:solidFill>
                <a:schemeClr val="tx1"/>
              </a:solidFill>
              <a:latin typeface="Arial Narrow" panose="020B060602020203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F355DC88-FC0D-A748-9990-2B9B19DAC977}"/>
              </a:ext>
            </a:extLst>
          </p:cNvPr>
          <p:cNvPicPr>
            <a:picLocks noChangeAspect="1"/>
          </p:cNvPicPr>
          <p:nvPr/>
        </p:nvPicPr>
        <p:blipFill>
          <a:blip r:embed="rId2"/>
          <a:stretch>
            <a:fillRect/>
          </a:stretch>
        </p:blipFill>
        <p:spPr>
          <a:xfrm>
            <a:off x="7020886" y="2309813"/>
            <a:ext cx="5171114" cy="4548187"/>
          </a:xfrm>
          <a:prstGeom prst="rect">
            <a:avLst/>
          </a:prstGeom>
        </p:spPr>
      </p:pic>
    </p:spTree>
    <p:extLst>
      <p:ext uri="{BB962C8B-B14F-4D97-AF65-F5344CB8AC3E}">
        <p14:creationId xmlns:p14="http://schemas.microsoft.com/office/powerpoint/2010/main" val="2394872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31AB4-B85B-401B-BC73-1D56C159777D}"/>
              </a:ext>
            </a:extLst>
          </p:cNvPr>
          <p:cNvSpPr>
            <a:spLocks noGrp="1"/>
          </p:cNvSpPr>
          <p:nvPr>
            <p:ph type="title"/>
          </p:nvPr>
        </p:nvSpPr>
        <p:spPr>
          <a:xfrm>
            <a:off x="840508" y="609600"/>
            <a:ext cx="8433493" cy="1320800"/>
          </a:xfrm>
        </p:spPr>
        <p:txBody>
          <a:bodyPr>
            <a:normAutofit/>
          </a:bodyPr>
          <a:lstStyle/>
          <a:p>
            <a:r>
              <a:rPr lang="en-IN" sz="4000" b="1" dirty="0">
                <a:solidFill>
                  <a:schemeClr val="tx2"/>
                </a:solidFill>
                <a:latin typeface="Arial Narrow" panose="020B0606020202030204" pitchFamily="34" charset="0"/>
              </a:rPr>
              <a:t>NEED</a:t>
            </a:r>
          </a:p>
        </p:txBody>
      </p:sp>
      <p:sp>
        <p:nvSpPr>
          <p:cNvPr id="3" name="Content Placeholder 2">
            <a:extLst>
              <a:ext uri="{FF2B5EF4-FFF2-40B4-BE49-F238E27FC236}">
                <a16:creationId xmlns:a16="http://schemas.microsoft.com/office/drawing/2014/main" id="{08B291E9-BB48-49B2-8F3A-A30A23F844A3}"/>
              </a:ext>
            </a:extLst>
          </p:cNvPr>
          <p:cNvSpPr>
            <a:spLocks noGrp="1"/>
          </p:cNvSpPr>
          <p:nvPr>
            <p:ph idx="1"/>
          </p:nvPr>
        </p:nvSpPr>
        <p:spPr/>
        <p:txBody>
          <a:bodyPr>
            <a:normAutofit/>
          </a:bodyPr>
          <a:lstStyle/>
          <a:p>
            <a:pPr algn="just"/>
            <a:r>
              <a:rPr lang="en-IN" sz="2000" dirty="0">
                <a:latin typeface="Arial Narrow" panose="020B0606020202030204" pitchFamily="34" charset="0"/>
              </a:rPr>
              <a:t>As we are moving towards a more of digital era, many things have changed , mostly after pandemic of 2020. Virtual Classrooms and online classes are a must for todays world and hence the chances for plagiarism also increases between students as it is a natural human tendency to move to a low burden zone.</a:t>
            </a:r>
          </a:p>
          <a:p>
            <a:pPr algn="just"/>
            <a:r>
              <a:rPr lang="en-IN" sz="2000" dirty="0">
                <a:latin typeface="Arial Narrow" panose="020B0606020202030204" pitchFamily="34" charset="0"/>
              </a:rPr>
              <a:t>But it is crystal clear that it will make any economy weak no matter how powerful they were in the past.</a:t>
            </a:r>
          </a:p>
          <a:p>
            <a:pPr algn="just"/>
            <a:r>
              <a:rPr lang="en-IN" sz="2000" dirty="0">
                <a:latin typeface="Arial Narrow" panose="020B0606020202030204" pitchFamily="34" charset="0"/>
              </a:rPr>
              <a:t>Our PlagScan is an all-in-one solution to it which utilise latest algorithms to create itself as a barrier in front of cheaters.</a:t>
            </a:r>
          </a:p>
        </p:txBody>
      </p:sp>
    </p:spTree>
    <p:extLst>
      <p:ext uri="{BB962C8B-B14F-4D97-AF65-F5344CB8AC3E}">
        <p14:creationId xmlns:p14="http://schemas.microsoft.com/office/powerpoint/2010/main" val="1604170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5C54C-A7BF-4352-A803-FB2AB0028190}"/>
              </a:ext>
            </a:extLst>
          </p:cNvPr>
          <p:cNvSpPr>
            <a:spLocks noGrp="1"/>
          </p:cNvSpPr>
          <p:nvPr>
            <p:ph type="title"/>
          </p:nvPr>
        </p:nvSpPr>
        <p:spPr>
          <a:xfrm>
            <a:off x="812800" y="609600"/>
            <a:ext cx="8461202" cy="1320800"/>
          </a:xfrm>
        </p:spPr>
        <p:txBody>
          <a:bodyPr>
            <a:normAutofit/>
          </a:bodyPr>
          <a:lstStyle/>
          <a:p>
            <a:r>
              <a:rPr lang="en-IN" sz="4000" b="1" dirty="0">
                <a:solidFill>
                  <a:schemeClr val="tx2"/>
                </a:solidFill>
                <a:latin typeface="Arial Narrow" panose="020B0606020202030204" pitchFamily="34" charset="0"/>
              </a:rPr>
              <a:t>OBJECTIVE</a:t>
            </a:r>
          </a:p>
        </p:txBody>
      </p:sp>
      <p:sp>
        <p:nvSpPr>
          <p:cNvPr id="3" name="Content Placeholder 2">
            <a:extLst>
              <a:ext uri="{FF2B5EF4-FFF2-40B4-BE49-F238E27FC236}">
                <a16:creationId xmlns:a16="http://schemas.microsoft.com/office/drawing/2014/main" id="{2D63A948-4E6A-48B4-A399-34A069A5D7C7}"/>
              </a:ext>
            </a:extLst>
          </p:cNvPr>
          <p:cNvSpPr>
            <a:spLocks noGrp="1"/>
          </p:cNvSpPr>
          <p:nvPr>
            <p:ph idx="1"/>
          </p:nvPr>
        </p:nvSpPr>
        <p:spPr/>
        <p:txBody>
          <a:bodyPr>
            <a:normAutofit/>
          </a:bodyPr>
          <a:lstStyle/>
          <a:p>
            <a:pPr marL="0" indent="0" algn="just">
              <a:buNone/>
            </a:pPr>
            <a:r>
              <a:rPr lang="en-IN" sz="2000" dirty="0">
                <a:latin typeface="Arial Narrow" panose="020B0606020202030204" pitchFamily="34" charset="0"/>
              </a:rPr>
              <a:t>The aim of the project is to provide institutions a minimum cost full pipelined model to conduct their exams free from any malpractices involved in minimum processing time.</a:t>
            </a:r>
          </a:p>
        </p:txBody>
      </p:sp>
    </p:spTree>
    <p:extLst>
      <p:ext uri="{BB962C8B-B14F-4D97-AF65-F5344CB8AC3E}">
        <p14:creationId xmlns:p14="http://schemas.microsoft.com/office/powerpoint/2010/main" val="782610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7AA13-2C7F-4E04-9918-667935282571}"/>
              </a:ext>
            </a:extLst>
          </p:cNvPr>
          <p:cNvSpPr>
            <a:spLocks noGrp="1"/>
          </p:cNvSpPr>
          <p:nvPr>
            <p:ph type="title"/>
          </p:nvPr>
        </p:nvSpPr>
        <p:spPr>
          <a:xfrm>
            <a:off x="766618" y="609600"/>
            <a:ext cx="8507384" cy="1320800"/>
          </a:xfrm>
        </p:spPr>
        <p:txBody>
          <a:bodyPr>
            <a:normAutofit/>
          </a:bodyPr>
          <a:lstStyle/>
          <a:p>
            <a:r>
              <a:rPr lang="en-IN" sz="4000" b="1" dirty="0">
                <a:solidFill>
                  <a:schemeClr val="tx2"/>
                </a:solidFill>
                <a:latin typeface="Arial Narrow" panose="020B0606020202030204" pitchFamily="34" charset="0"/>
              </a:rPr>
              <a:t>FEATURES</a:t>
            </a:r>
          </a:p>
        </p:txBody>
      </p:sp>
      <p:sp>
        <p:nvSpPr>
          <p:cNvPr id="3" name="Content Placeholder 2">
            <a:extLst>
              <a:ext uri="{FF2B5EF4-FFF2-40B4-BE49-F238E27FC236}">
                <a16:creationId xmlns:a16="http://schemas.microsoft.com/office/drawing/2014/main" id="{F078A5F8-9A7D-40D4-9C12-8DDF90982771}"/>
              </a:ext>
            </a:extLst>
          </p:cNvPr>
          <p:cNvSpPr>
            <a:spLocks noGrp="1"/>
          </p:cNvSpPr>
          <p:nvPr>
            <p:ph idx="1"/>
          </p:nvPr>
        </p:nvSpPr>
        <p:spPr/>
        <p:txBody>
          <a:bodyPr>
            <a:normAutofit/>
          </a:bodyPr>
          <a:lstStyle/>
          <a:p>
            <a:pPr algn="just"/>
            <a:r>
              <a:rPr lang="en-US" sz="2000" dirty="0">
                <a:solidFill>
                  <a:schemeClr val="tx1"/>
                </a:solidFill>
                <a:latin typeface="Arial Narrow" panose="020B0606020202030204" pitchFamily="34" charset="0"/>
                <a:cs typeface="Arial" panose="020B0604020202020204" pitchFamily="34" charset="0"/>
              </a:rPr>
              <a:t>Provides the class labels for plagiarism as either 0 or 1.
Useful for writing original pieces within a short time. 
Helps in staying within the regulatory and ethical limits</a:t>
            </a:r>
            <a:r>
              <a:rPr lang="en-IN" sz="2000" dirty="0">
                <a:solidFill>
                  <a:schemeClr val="tx1"/>
                </a:solidFill>
                <a:latin typeface="Arial Narrow" panose="020B0606020202030204" pitchFamily="34" charset="0"/>
                <a:cs typeface="Arial" panose="020B0604020202020204" pitchFamily="34" charset="0"/>
              </a:rPr>
              <a:t>.</a:t>
            </a:r>
          </a:p>
          <a:p>
            <a:pPr algn="just"/>
            <a:r>
              <a:rPr lang="en-IN" sz="2000" dirty="0">
                <a:solidFill>
                  <a:schemeClr val="tx1"/>
                </a:solidFill>
                <a:latin typeface="Arial Narrow" panose="020B0606020202030204" pitchFamily="34" charset="0"/>
                <a:cs typeface="Arial" panose="020B0604020202020204" pitchFamily="34" charset="0"/>
              </a:rPr>
              <a:t>Able to provide graphical insights to output.</a:t>
            </a:r>
          </a:p>
          <a:p>
            <a:pPr algn="just"/>
            <a:r>
              <a:rPr lang="en-IN" sz="2000" dirty="0">
                <a:solidFill>
                  <a:schemeClr val="tx1"/>
                </a:solidFill>
                <a:latin typeface="Arial Narrow" panose="020B0606020202030204" pitchFamily="34" charset="0"/>
                <a:cs typeface="Arial" panose="020B0604020202020204" pitchFamily="34" charset="0"/>
              </a:rPr>
              <a:t>OS compatible and able to scan loads of data in a single click.</a:t>
            </a:r>
          </a:p>
          <a:p>
            <a:pPr algn="just"/>
            <a:r>
              <a:rPr lang="en-IN" sz="2000" dirty="0">
                <a:solidFill>
                  <a:schemeClr val="tx1"/>
                </a:solidFill>
                <a:latin typeface="Arial Narrow" panose="020B0606020202030204" pitchFamily="34" charset="0"/>
                <a:cs typeface="Arial" panose="020B0604020202020204" pitchFamily="34" charset="0"/>
              </a:rPr>
              <a:t>Less processing time with low costs.</a:t>
            </a:r>
            <a:endParaRPr lang="en-US" sz="2000" dirty="0">
              <a:solidFill>
                <a:schemeClr val="tx1"/>
              </a:solidFill>
              <a:latin typeface="Arial Narrow" panose="020B0606020202030204" pitchFamily="34" charset="0"/>
              <a:cs typeface="Arial" panose="020B0604020202020204" pitchFamily="34" charset="0"/>
            </a:endParaRPr>
          </a:p>
        </p:txBody>
      </p:sp>
    </p:spTree>
    <p:extLst>
      <p:ext uri="{BB962C8B-B14F-4D97-AF65-F5344CB8AC3E}">
        <p14:creationId xmlns:p14="http://schemas.microsoft.com/office/powerpoint/2010/main" val="3096708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p:nvPr/>
        </p:nvSpPr>
        <p:spPr>
          <a:xfrm>
            <a:off x="454579" y="2932000"/>
            <a:ext cx="2496400" cy="994000"/>
          </a:xfrm>
          <a:prstGeom prst="homePlate">
            <a:avLst>
              <a:gd name="adj" fmla="val 50000"/>
            </a:avLst>
          </a:prstGeom>
          <a:solidFill>
            <a:schemeClr val="dk2"/>
          </a:solidFill>
          <a:ln w="9525" cap="flat" cmpd="sng">
            <a:solidFill>
              <a:srgbClr val="FFFFFF"/>
            </a:solidFill>
            <a:prstDash val="solid"/>
            <a:round/>
            <a:headEnd type="none" w="sm" len="sm"/>
            <a:tailEnd type="none" w="sm" len="sm"/>
          </a:ln>
        </p:spPr>
        <p:txBody>
          <a:bodyPr spcFirstLastPara="1" wrap="square" lIns="162500" tIns="162500" rIns="162500" bIns="162500" anchor="ctr" anchorCtr="0">
            <a:noAutofit/>
          </a:bodyPr>
          <a:lstStyle/>
          <a:p>
            <a:endParaRPr sz="2400" dirty="0"/>
          </a:p>
        </p:txBody>
      </p:sp>
      <p:sp>
        <p:nvSpPr>
          <p:cNvPr id="140" name="Google Shape;140;p24"/>
          <p:cNvSpPr txBox="1"/>
          <p:nvPr/>
        </p:nvSpPr>
        <p:spPr>
          <a:xfrm>
            <a:off x="454564" y="3115400"/>
            <a:ext cx="1940800" cy="627200"/>
          </a:xfrm>
          <a:prstGeom prst="rect">
            <a:avLst/>
          </a:prstGeom>
          <a:noFill/>
          <a:ln>
            <a:noFill/>
          </a:ln>
        </p:spPr>
        <p:txBody>
          <a:bodyPr spcFirstLastPara="1" wrap="square" lIns="121900" tIns="121900" rIns="121900" bIns="121900" anchor="ctr" anchorCtr="0">
            <a:noAutofit/>
          </a:bodyPr>
          <a:lstStyle/>
          <a:p>
            <a:pPr algn="ctr"/>
            <a:r>
              <a:rPr lang="en" sz="2400" dirty="0">
                <a:solidFill>
                  <a:srgbClr val="FFFFFF"/>
                </a:solidFill>
                <a:latin typeface="Old Standard TT"/>
                <a:ea typeface="Old Standard TT"/>
                <a:cs typeface="Old Standard TT"/>
                <a:sym typeface="Old Standard TT"/>
              </a:rPr>
              <a:t>Dec</a:t>
            </a:r>
            <a:endParaRPr sz="2400" dirty="0">
              <a:solidFill>
                <a:srgbClr val="FFFFFF"/>
              </a:solidFill>
              <a:latin typeface="Old Standard TT"/>
              <a:ea typeface="Old Standard TT"/>
              <a:cs typeface="Old Standard TT"/>
              <a:sym typeface="Old Standard TT"/>
            </a:endParaRPr>
          </a:p>
        </p:txBody>
      </p:sp>
      <p:grpSp>
        <p:nvGrpSpPr>
          <p:cNvPr id="141" name="Google Shape;141;p24"/>
          <p:cNvGrpSpPr/>
          <p:nvPr/>
        </p:nvGrpSpPr>
        <p:grpSpPr>
          <a:xfrm>
            <a:off x="1217093" y="2146954"/>
            <a:ext cx="265200" cy="791541"/>
            <a:chOff x="777447" y="1610215"/>
            <a:chExt cx="198900" cy="593656"/>
          </a:xfrm>
        </p:grpSpPr>
        <p:cxnSp>
          <p:nvCxnSpPr>
            <p:cNvPr id="142" name="Google Shape;142;p24"/>
            <p:cNvCxnSpPr/>
            <p:nvPr/>
          </p:nvCxnSpPr>
          <p:spPr>
            <a:xfrm>
              <a:off x="876909" y="1649171"/>
              <a:ext cx="0" cy="554700"/>
            </a:xfrm>
            <a:prstGeom prst="straightConnector1">
              <a:avLst/>
            </a:prstGeom>
            <a:noFill/>
            <a:ln w="9525" cap="flat" cmpd="sng">
              <a:solidFill>
                <a:srgbClr val="00695C"/>
              </a:solidFill>
              <a:prstDash val="solid"/>
              <a:round/>
              <a:headEnd type="none" w="sm" len="sm"/>
              <a:tailEnd type="none" w="sm" len="sm"/>
            </a:ln>
          </p:spPr>
        </p:cxnSp>
        <p:sp>
          <p:nvSpPr>
            <p:cNvPr id="143" name="Google Shape;143;p24"/>
            <p:cNvSpPr/>
            <p:nvPr/>
          </p:nvSpPr>
          <p:spPr>
            <a:xfrm>
              <a:off x="777447" y="1610215"/>
              <a:ext cx="198900" cy="198900"/>
            </a:xfrm>
            <a:prstGeom prst="ellipse">
              <a:avLst/>
            </a:prstGeom>
            <a:solidFill>
              <a:srgbClr val="F58F8F"/>
            </a:solidFill>
            <a:ln>
              <a:noFill/>
            </a:ln>
          </p:spPr>
          <p:txBody>
            <a:bodyPr spcFirstLastPara="1" wrap="square" lIns="121900" tIns="121900" rIns="121900" bIns="121900" anchor="ctr" anchorCtr="0">
              <a:noAutofit/>
            </a:bodyPr>
            <a:lstStyle/>
            <a:p>
              <a:endParaRPr sz="2400" dirty="0"/>
            </a:p>
          </p:txBody>
        </p:sp>
      </p:grpSp>
      <p:sp>
        <p:nvSpPr>
          <p:cNvPr id="144" name="Google Shape;144;p24"/>
          <p:cNvSpPr txBox="1"/>
          <p:nvPr/>
        </p:nvSpPr>
        <p:spPr>
          <a:xfrm>
            <a:off x="380364" y="1302793"/>
            <a:ext cx="2089200" cy="1208400"/>
          </a:xfrm>
          <a:prstGeom prst="rect">
            <a:avLst/>
          </a:prstGeom>
          <a:noFill/>
          <a:ln>
            <a:noFill/>
          </a:ln>
        </p:spPr>
        <p:txBody>
          <a:bodyPr spcFirstLastPara="1" wrap="square" lIns="121900" tIns="121900" rIns="121900" bIns="121900" anchor="t" anchorCtr="0">
            <a:noAutofit/>
          </a:bodyPr>
          <a:lstStyle/>
          <a:p>
            <a:r>
              <a:rPr lang="en-IN" sz="2000" dirty="0">
                <a:solidFill>
                  <a:schemeClr val="lt1"/>
                </a:solidFill>
                <a:latin typeface="Arial Narrow" panose="020B0606020202030204" pitchFamily="34" charset="0"/>
              </a:rPr>
              <a:t>Dataset collection + Initial Development</a:t>
            </a:r>
            <a:endParaRPr sz="2000" dirty="0">
              <a:solidFill>
                <a:schemeClr val="lt1"/>
              </a:solidFill>
              <a:latin typeface="Arial Narrow" panose="020B0606020202030204" pitchFamily="34" charset="0"/>
            </a:endParaRPr>
          </a:p>
        </p:txBody>
      </p:sp>
      <p:sp>
        <p:nvSpPr>
          <p:cNvPr id="145" name="Google Shape;145;p24"/>
          <p:cNvSpPr/>
          <p:nvPr/>
        </p:nvSpPr>
        <p:spPr>
          <a:xfrm>
            <a:off x="2422739" y="2932000"/>
            <a:ext cx="2734800" cy="994000"/>
          </a:xfrm>
          <a:prstGeom prst="chevron">
            <a:avLst>
              <a:gd name="adj" fmla="val 50000"/>
            </a:avLst>
          </a:prstGeom>
          <a:solidFill>
            <a:schemeClr val="dk2"/>
          </a:solidFill>
          <a:ln w="9525" cap="flat" cmpd="sng">
            <a:solidFill>
              <a:srgbClr val="FFFFFF"/>
            </a:solidFill>
            <a:prstDash val="solid"/>
            <a:round/>
            <a:headEnd type="none" w="sm" len="sm"/>
            <a:tailEnd type="none" w="sm" len="sm"/>
          </a:ln>
        </p:spPr>
        <p:txBody>
          <a:bodyPr spcFirstLastPara="1" wrap="square" lIns="162500" tIns="162500" rIns="162500" bIns="162500" anchor="ctr" anchorCtr="0">
            <a:noAutofit/>
          </a:bodyPr>
          <a:lstStyle/>
          <a:p>
            <a:endParaRPr sz="2400" dirty="0"/>
          </a:p>
        </p:txBody>
      </p:sp>
      <p:sp>
        <p:nvSpPr>
          <p:cNvPr id="146" name="Google Shape;146;p24"/>
          <p:cNvSpPr txBox="1"/>
          <p:nvPr/>
        </p:nvSpPr>
        <p:spPr>
          <a:xfrm>
            <a:off x="2835089" y="3115400"/>
            <a:ext cx="1754000" cy="627200"/>
          </a:xfrm>
          <a:prstGeom prst="rect">
            <a:avLst/>
          </a:prstGeom>
          <a:noFill/>
          <a:ln>
            <a:noFill/>
          </a:ln>
        </p:spPr>
        <p:txBody>
          <a:bodyPr spcFirstLastPara="1" wrap="square" lIns="121900" tIns="121900" rIns="121900" bIns="121900" anchor="ctr" anchorCtr="0">
            <a:noAutofit/>
          </a:bodyPr>
          <a:lstStyle/>
          <a:p>
            <a:r>
              <a:rPr lang="en" sz="2400" dirty="0">
                <a:solidFill>
                  <a:srgbClr val="FFFFFF"/>
                </a:solidFill>
                <a:latin typeface="Old Standard TT"/>
                <a:ea typeface="Old Standard TT"/>
                <a:cs typeface="Old Standard TT"/>
                <a:sym typeface="Old Standard TT"/>
              </a:rPr>
              <a:t>    Jan</a:t>
            </a:r>
            <a:endParaRPr sz="2400" dirty="0">
              <a:solidFill>
                <a:srgbClr val="FFFFFF"/>
              </a:solidFill>
              <a:latin typeface="Old Standard TT"/>
              <a:ea typeface="Old Standard TT"/>
              <a:cs typeface="Old Standard TT"/>
              <a:sym typeface="Old Standard TT"/>
            </a:endParaRPr>
          </a:p>
        </p:txBody>
      </p:sp>
      <p:grpSp>
        <p:nvGrpSpPr>
          <p:cNvPr id="147" name="Google Shape;147;p24"/>
          <p:cNvGrpSpPr/>
          <p:nvPr/>
        </p:nvGrpSpPr>
        <p:grpSpPr>
          <a:xfrm>
            <a:off x="3021709" y="3918611"/>
            <a:ext cx="265200" cy="791541"/>
            <a:chOff x="2223534" y="2938958"/>
            <a:chExt cx="198900" cy="593656"/>
          </a:xfrm>
        </p:grpSpPr>
        <p:cxnSp>
          <p:nvCxnSpPr>
            <p:cNvPr id="148" name="Google Shape;148;p24"/>
            <p:cNvCxnSpPr/>
            <p:nvPr/>
          </p:nvCxnSpPr>
          <p:spPr>
            <a:xfrm rot="10800000">
              <a:off x="2322997" y="2938958"/>
              <a:ext cx="0" cy="554700"/>
            </a:xfrm>
            <a:prstGeom prst="straightConnector1">
              <a:avLst/>
            </a:prstGeom>
            <a:noFill/>
            <a:ln w="9525" cap="flat" cmpd="sng">
              <a:solidFill>
                <a:srgbClr val="00695C"/>
              </a:solidFill>
              <a:prstDash val="solid"/>
              <a:round/>
              <a:headEnd type="none" w="sm" len="sm"/>
              <a:tailEnd type="none" w="sm" len="sm"/>
            </a:ln>
          </p:spPr>
        </p:cxnSp>
        <p:sp>
          <p:nvSpPr>
            <p:cNvPr id="149" name="Google Shape;149;p24"/>
            <p:cNvSpPr/>
            <p:nvPr/>
          </p:nvSpPr>
          <p:spPr>
            <a:xfrm rot="10800000" flipH="1">
              <a:off x="2223534" y="3333714"/>
              <a:ext cx="198900" cy="198900"/>
            </a:xfrm>
            <a:prstGeom prst="ellipse">
              <a:avLst/>
            </a:prstGeom>
            <a:solidFill>
              <a:srgbClr val="F58F8F"/>
            </a:solidFill>
            <a:ln>
              <a:noFill/>
            </a:ln>
          </p:spPr>
          <p:txBody>
            <a:bodyPr spcFirstLastPara="1" wrap="square" lIns="121900" tIns="121900" rIns="121900" bIns="121900" anchor="ctr" anchorCtr="0">
              <a:noAutofit/>
            </a:bodyPr>
            <a:lstStyle/>
            <a:p>
              <a:endParaRPr sz="2400" dirty="0"/>
            </a:p>
          </p:txBody>
        </p:sp>
      </p:grpSp>
      <p:sp>
        <p:nvSpPr>
          <p:cNvPr id="150" name="Google Shape;150;p24"/>
          <p:cNvSpPr txBox="1"/>
          <p:nvPr/>
        </p:nvSpPr>
        <p:spPr>
          <a:xfrm>
            <a:off x="2590489" y="4626122"/>
            <a:ext cx="2243200" cy="6272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IN" sz="2000" dirty="0">
                <a:solidFill>
                  <a:schemeClr val="lt1"/>
                </a:solidFill>
                <a:latin typeface="Arial Narrow" panose="020B0606020202030204" pitchFamily="34" charset="0"/>
              </a:rPr>
              <a:t>Notebook 1</a:t>
            </a:r>
            <a:endParaRPr sz="2000" dirty="0">
              <a:solidFill>
                <a:schemeClr val="lt1"/>
              </a:solidFill>
              <a:latin typeface="Arial Narrow" panose="020B0606020202030204" pitchFamily="34" charset="0"/>
            </a:endParaRPr>
          </a:p>
        </p:txBody>
      </p:sp>
      <p:sp>
        <p:nvSpPr>
          <p:cNvPr id="151" name="Google Shape;151;p24"/>
          <p:cNvSpPr/>
          <p:nvPr/>
        </p:nvSpPr>
        <p:spPr>
          <a:xfrm>
            <a:off x="4629297" y="2932000"/>
            <a:ext cx="2734800" cy="994000"/>
          </a:xfrm>
          <a:prstGeom prst="chevron">
            <a:avLst>
              <a:gd name="adj" fmla="val 50000"/>
            </a:avLst>
          </a:prstGeom>
          <a:solidFill>
            <a:schemeClr val="dk2"/>
          </a:solidFill>
          <a:ln w="9525" cap="flat" cmpd="sng">
            <a:solidFill>
              <a:srgbClr val="FFFFFF"/>
            </a:solidFill>
            <a:prstDash val="solid"/>
            <a:round/>
            <a:headEnd type="none" w="sm" len="sm"/>
            <a:tailEnd type="none" w="sm" len="sm"/>
          </a:ln>
        </p:spPr>
        <p:txBody>
          <a:bodyPr spcFirstLastPara="1" wrap="square" lIns="162500" tIns="162500" rIns="162500" bIns="162500" anchor="ctr" anchorCtr="0">
            <a:noAutofit/>
          </a:bodyPr>
          <a:lstStyle/>
          <a:p>
            <a:endParaRPr sz="2400" dirty="0"/>
          </a:p>
        </p:txBody>
      </p:sp>
      <p:sp>
        <p:nvSpPr>
          <p:cNvPr id="152" name="Google Shape;152;p24"/>
          <p:cNvSpPr txBox="1"/>
          <p:nvPr/>
        </p:nvSpPr>
        <p:spPr>
          <a:xfrm>
            <a:off x="5023673" y="3115400"/>
            <a:ext cx="1754000" cy="627200"/>
          </a:xfrm>
          <a:prstGeom prst="rect">
            <a:avLst/>
          </a:prstGeom>
          <a:noFill/>
          <a:ln>
            <a:noFill/>
          </a:ln>
        </p:spPr>
        <p:txBody>
          <a:bodyPr spcFirstLastPara="1" wrap="square" lIns="121900" tIns="121900" rIns="121900" bIns="121900" anchor="ctr" anchorCtr="0">
            <a:noAutofit/>
          </a:bodyPr>
          <a:lstStyle/>
          <a:p>
            <a:pPr algn="ctr"/>
            <a:r>
              <a:rPr lang="en" sz="2400" dirty="0">
                <a:solidFill>
                  <a:srgbClr val="FFFFFF"/>
                </a:solidFill>
                <a:latin typeface="Old Standard TT"/>
                <a:ea typeface="Old Standard TT"/>
                <a:cs typeface="Old Standard TT"/>
                <a:sym typeface="Old Standard TT"/>
              </a:rPr>
              <a:t>Feb</a:t>
            </a:r>
            <a:endParaRPr sz="2400" dirty="0">
              <a:solidFill>
                <a:srgbClr val="FFFFFF"/>
              </a:solidFill>
              <a:latin typeface="Old Standard TT"/>
              <a:ea typeface="Old Standard TT"/>
              <a:cs typeface="Old Standard TT"/>
              <a:sym typeface="Old Standard TT"/>
            </a:endParaRPr>
          </a:p>
        </p:txBody>
      </p:sp>
      <p:grpSp>
        <p:nvGrpSpPr>
          <p:cNvPr id="153" name="Google Shape;153;p24"/>
          <p:cNvGrpSpPr/>
          <p:nvPr/>
        </p:nvGrpSpPr>
        <p:grpSpPr>
          <a:xfrm>
            <a:off x="5411643" y="2146954"/>
            <a:ext cx="265200" cy="791541"/>
            <a:chOff x="3918084" y="1610215"/>
            <a:chExt cx="198900" cy="593656"/>
          </a:xfrm>
        </p:grpSpPr>
        <p:cxnSp>
          <p:nvCxnSpPr>
            <p:cNvPr id="154" name="Google Shape;154;p24"/>
            <p:cNvCxnSpPr/>
            <p:nvPr/>
          </p:nvCxnSpPr>
          <p:spPr>
            <a:xfrm>
              <a:off x="4017546" y="1649171"/>
              <a:ext cx="0" cy="554700"/>
            </a:xfrm>
            <a:prstGeom prst="straightConnector1">
              <a:avLst/>
            </a:prstGeom>
            <a:noFill/>
            <a:ln w="9525" cap="flat" cmpd="sng">
              <a:solidFill>
                <a:srgbClr val="00695C"/>
              </a:solidFill>
              <a:prstDash val="solid"/>
              <a:round/>
              <a:headEnd type="none" w="sm" len="sm"/>
              <a:tailEnd type="none" w="sm" len="sm"/>
            </a:ln>
          </p:spPr>
        </p:cxnSp>
        <p:sp>
          <p:nvSpPr>
            <p:cNvPr id="155" name="Google Shape;155;p24"/>
            <p:cNvSpPr/>
            <p:nvPr/>
          </p:nvSpPr>
          <p:spPr>
            <a:xfrm>
              <a:off x="3918084" y="1610215"/>
              <a:ext cx="198900" cy="198900"/>
            </a:xfrm>
            <a:prstGeom prst="ellipse">
              <a:avLst/>
            </a:prstGeom>
            <a:solidFill>
              <a:srgbClr val="F58F8F"/>
            </a:solidFill>
            <a:ln>
              <a:noFill/>
            </a:ln>
          </p:spPr>
          <p:txBody>
            <a:bodyPr spcFirstLastPara="1" wrap="square" lIns="121900" tIns="121900" rIns="121900" bIns="121900" anchor="ctr" anchorCtr="0">
              <a:noAutofit/>
            </a:bodyPr>
            <a:lstStyle/>
            <a:p>
              <a:endParaRPr sz="2400" dirty="0"/>
            </a:p>
          </p:txBody>
        </p:sp>
      </p:grpSp>
      <p:sp>
        <p:nvSpPr>
          <p:cNvPr id="156" name="Google Shape;156;p24"/>
          <p:cNvSpPr txBox="1"/>
          <p:nvPr/>
        </p:nvSpPr>
        <p:spPr>
          <a:xfrm>
            <a:off x="4873567" y="1593393"/>
            <a:ext cx="2990400" cy="6272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IN" sz="2000" dirty="0">
                <a:solidFill>
                  <a:schemeClr val="lt1"/>
                </a:solidFill>
                <a:latin typeface="Arial Narrow" panose="020B0606020202030204" pitchFamily="34" charset="0"/>
              </a:rPr>
              <a:t>Notebook 2</a:t>
            </a:r>
            <a:endParaRPr sz="2000" dirty="0">
              <a:solidFill>
                <a:schemeClr val="lt1"/>
              </a:solidFill>
              <a:latin typeface="Arial Narrow" panose="020B0606020202030204" pitchFamily="34" charset="0"/>
            </a:endParaRPr>
          </a:p>
        </p:txBody>
      </p:sp>
      <p:sp>
        <p:nvSpPr>
          <p:cNvPr id="157" name="Google Shape;157;p24"/>
          <p:cNvSpPr/>
          <p:nvPr/>
        </p:nvSpPr>
        <p:spPr>
          <a:xfrm>
            <a:off x="6835857" y="2932000"/>
            <a:ext cx="2734800" cy="994000"/>
          </a:xfrm>
          <a:prstGeom prst="chevron">
            <a:avLst>
              <a:gd name="adj" fmla="val 50000"/>
            </a:avLst>
          </a:prstGeom>
          <a:solidFill>
            <a:schemeClr val="dk2"/>
          </a:solidFill>
          <a:ln w="9525" cap="flat" cmpd="sng">
            <a:solidFill>
              <a:srgbClr val="FFFFFF"/>
            </a:solidFill>
            <a:prstDash val="solid"/>
            <a:round/>
            <a:headEnd type="none" w="sm" len="sm"/>
            <a:tailEnd type="none" w="sm" len="sm"/>
          </a:ln>
        </p:spPr>
        <p:txBody>
          <a:bodyPr spcFirstLastPara="1" wrap="square" lIns="162500" tIns="162500" rIns="162500" bIns="162500" anchor="ctr" anchorCtr="0">
            <a:noAutofit/>
          </a:bodyPr>
          <a:lstStyle/>
          <a:p>
            <a:endParaRPr sz="2400" dirty="0"/>
          </a:p>
        </p:txBody>
      </p:sp>
      <p:sp>
        <p:nvSpPr>
          <p:cNvPr id="158" name="Google Shape;158;p24"/>
          <p:cNvSpPr txBox="1"/>
          <p:nvPr/>
        </p:nvSpPr>
        <p:spPr>
          <a:xfrm>
            <a:off x="7222265" y="3115400"/>
            <a:ext cx="1754000" cy="627200"/>
          </a:xfrm>
          <a:prstGeom prst="rect">
            <a:avLst/>
          </a:prstGeom>
          <a:noFill/>
          <a:ln>
            <a:noFill/>
          </a:ln>
        </p:spPr>
        <p:txBody>
          <a:bodyPr spcFirstLastPara="1" wrap="square" lIns="121900" tIns="121900" rIns="121900" bIns="121900" anchor="ctr" anchorCtr="0">
            <a:noAutofit/>
          </a:bodyPr>
          <a:lstStyle/>
          <a:p>
            <a:r>
              <a:rPr lang="en" sz="2400" dirty="0">
                <a:solidFill>
                  <a:srgbClr val="FFFFFF"/>
                </a:solidFill>
                <a:latin typeface="Old Standard TT"/>
                <a:ea typeface="Old Standard TT"/>
                <a:cs typeface="Old Standard TT"/>
                <a:sym typeface="Old Standard TT"/>
              </a:rPr>
              <a:t>      Mar</a:t>
            </a:r>
            <a:endParaRPr sz="2400" dirty="0">
              <a:solidFill>
                <a:srgbClr val="FFFFFF"/>
              </a:solidFill>
              <a:latin typeface="Old Standard TT"/>
              <a:ea typeface="Old Standard TT"/>
              <a:cs typeface="Old Standard TT"/>
              <a:sym typeface="Old Standard TT"/>
            </a:endParaRPr>
          </a:p>
        </p:txBody>
      </p:sp>
      <p:grpSp>
        <p:nvGrpSpPr>
          <p:cNvPr id="159" name="Google Shape;159;p24"/>
          <p:cNvGrpSpPr/>
          <p:nvPr/>
        </p:nvGrpSpPr>
        <p:grpSpPr>
          <a:xfrm>
            <a:off x="7964093" y="3918611"/>
            <a:ext cx="265200" cy="791541"/>
            <a:chOff x="5958946" y="2938958"/>
            <a:chExt cx="198900" cy="593656"/>
          </a:xfrm>
        </p:grpSpPr>
        <p:cxnSp>
          <p:nvCxnSpPr>
            <p:cNvPr id="160" name="Google Shape;160;p24"/>
            <p:cNvCxnSpPr/>
            <p:nvPr/>
          </p:nvCxnSpPr>
          <p:spPr>
            <a:xfrm rot="10800000">
              <a:off x="6058409" y="2938958"/>
              <a:ext cx="0" cy="554700"/>
            </a:xfrm>
            <a:prstGeom prst="straightConnector1">
              <a:avLst/>
            </a:prstGeom>
            <a:noFill/>
            <a:ln w="9525" cap="flat" cmpd="sng">
              <a:solidFill>
                <a:srgbClr val="00695C"/>
              </a:solidFill>
              <a:prstDash val="solid"/>
              <a:round/>
              <a:headEnd type="none" w="sm" len="sm"/>
              <a:tailEnd type="none" w="sm" len="sm"/>
            </a:ln>
          </p:spPr>
        </p:cxnSp>
        <p:sp>
          <p:nvSpPr>
            <p:cNvPr id="161" name="Google Shape;161;p24"/>
            <p:cNvSpPr/>
            <p:nvPr/>
          </p:nvSpPr>
          <p:spPr>
            <a:xfrm rot="10800000" flipH="1">
              <a:off x="5958946" y="3333714"/>
              <a:ext cx="198900" cy="198900"/>
            </a:xfrm>
            <a:prstGeom prst="ellipse">
              <a:avLst/>
            </a:prstGeom>
            <a:solidFill>
              <a:srgbClr val="F58F8F"/>
            </a:solidFill>
            <a:ln>
              <a:noFill/>
            </a:ln>
          </p:spPr>
          <p:txBody>
            <a:bodyPr spcFirstLastPara="1" wrap="square" lIns="121900" tIns="121900" rIns="121900" bIns="121900" anchor="ctr" anchorCtr="0">
              <a:noAutofit/>
            </a:bodyPr>
            <a:lstStyle/>
            <a:p>
              <a:endParaRPr sz="2400" dirty="0"/>
            </a:p>
          </p:txBody>
        </p:sp>
      </p:grpSp>
      <p:sp>
        <p:nvSpPr>
          <p:cNvPr id="162" name="Google Shape;162;p24"/>
          <p:cNvSpPr txBox="1"/>
          <p:nvPr/>
        </p:nvSpPr>
        <p:spPr>
          <a:xfrm>
            <a:off x="7501209" y="4626122"/>
            <a:ext cx="2990400" cy="6272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IN" sz="2000" dirty="0">
                <a:solidFill>
                  <a:schemeClr val="bg1"/>
                </a:solidFill>
                <a:latin typeface="Arial Narrow" panose="020B0606020202030204" pitchFamily="34" charset="0"/>
                <a:ea typeface="Old Standard TT"/>
                <a:cs typeface="Old Standard TT"/>
                <a:sym typeface="Old Standard TT"/>
              </a:rPr>
              <a:t>Notebook 3</a:t>
            </a:r>
          </a:p>
        </p:txBody>
      </p:sp>
      <p:sp>
        <p:nvSpPr>
          <p:cNvPr id="163" name="Google Shape;163;p24"/>
          <p:cNvSpPr/>
          <p:nvPr/>
        </p:nvSpPr>
        <p:spPr>
          <a:xfrm>
            <a:off x="9042417" y="2932000"/>
            <a:ext cx="2734800" cy="994000"/>
          </a:xfrm>
          <a:prstGeom prst="chevron">
            <a:avLst>
              <a:gd name="adj" fmla="val 50000"/>
            </a:avLst>
          </a:prstGeom>
          <a:solidFill>
            <a:schemeClr val="dk2"/>
          </a:solidFill>
          <a:ln w="9525" cap="flat" cmpd="sng">
            <a:solidFill>
              <a:srgbClr val="FFFFFF"/>
            </a:solidFill>
            <a:prstDash val="solid"/>
            <a:round/>
            <a:headEnd type="none" w="sm" len="sm"/>
            <a:tailEnd type="none" w="sm" len="sm"/>
          </a:ln>
        </p:spPr>
        <p:txBody>
          <a:bodyPr spcFirstLastPara="1" wrap="square" lIns="162500" tIns="162500" rIns="162500" bIns="162500" anchor="ctr" anchorCtr="0">
            <a:noAutofit/>
          </a:bodyPr>
          <a:lstStyle/>
          <a:p>
            <a:endParaRPr sz="2400" dirty="0"/>
          </a:p>
        </p:txBody>
      </p:sp>
      <p:sp>
        <p:nvSpPr>
          <p:cNvPr id="164" name="Google Shape;164;p24"/>
          <p:cNvSpPr txBox="1"/>
          <p:nvPr/>
        </p:nvSpPr>
        <p:spPr>
          <a:xfrm>
            <a:off x="9482016" y="3115400"/>
            <a:ext cx="1754000" cy="627200"/>
          </a:xfrm>
          <a:prstGeom prst="rect">
            <a:avLst/>
          </a:prstGeom>
          <a:noFill/>
          <a:ln>
            <a:noFill/>
          </a:ln>
        </p:spPr>
        <p:txBody>
          <a:bodyPr spcFirstLastPara="1" wrap="square" lIns="121900" tIns="121900" rIns="121900" bIns="121900" anchor="ctr" anchorCtr="0">
            <a:noAutofit/>
          </a:bodyPr>
          <a:lstStyle/>
          <a:p>
            <a:pPr algn="ctr"/>
            <a:r>
              <a:rPr lang="en" sz="2400" dirty="0">
                <a:solidFill>
                  <a:srgbClr val="FFFFFF"/>
                </a:solidFill>
                <a:latin typeface="Old Standard TT"/>
                <a:ea typeface="Old Standard TT"/>
                <a:cs typeface="Old Standard TT"/>
                <a:sym typeface="Old Standard TT"/>
              </a:rPr>
              <a:t>Apr-May</a:t>
            </a:r>
            <a:endParaRPr sz="2400" dirty="0">
              <a:solidFill>
                <a:srgbClr val="FFFFFF"/>
              </a:solidFill>
              <a:latin typeface="Old Standard TT"/>
              <a:ea typeface="Old Standard TT"/>
              <a:cs typeface="Old Standard TT"/>
              <a:sym typeface="Old Standard TT"/>
            </a:endParaRPr>
          </a:p>
        </p:txBody>
      </p:sp>
      <p:grpSp>
        <p:nvGrpSpPr>
          <p:cNvPr id="165" name="Google Shape;165;p24"/>
          <p:cNvGrpSpPr/>
          <p:nvPr/>
        </p:nvGrpSpPr>
        <p:grpSpPr>
          <a:xfrm>
            <a:off x="10226409" y="2146954"/>
            <a:ext cx="265200" cy="791541"/>
            <a:chOff x="3918084" y="1610215"/>
            <a:chExt cx="198900" cy="593656"/>
          </a:xfrm>
        </p:grpSpPr>
        <p:cxnSp>
          <p:nvCxnSpPr>
            <p:cNvPr id="166" name="Google Shape;166;p24"/>
            <p:cNvCxnSpPr/>
            <p:nvPr/>
          </p:nvCxnSpPr>
          <p:spPr>
            <a:xfrm>
              <a:off x="4017546" y="1649171"/>
              <a:ext cx="0" cy="554700"/>
            </a:xfrm>
            <a:prstGeom prst="straightConnector1">
              <a:avLst/>
            </a:prstGeom>
            <a:noFill/>
            <a:ln w="9525" cap="flat" cmpd="sng">
              <a:solidFill>
                <a:srgbClr val="00695C"/>
              </a:solidFill>
              <a:prstDash val="solid"/>
              <a:round/>
              <a:headEnd type="none" w="sm" len="sm"/>
              <a:tailEnd type="none" w="sm" len="sm"/>
            </a:ln>
          </p:spPr>
        </p:cxnSp>
        <p:sp>
          <p:nvSpPr>
            <p:cNvPr id="167" name="Google Shape;167;p24"/>
            <p:cNvSpPr/>
            <p:nvPr/>
          </p:nvSpPr>
          <p:spPr>
            <a:xfrm>
              <a:off x="3918084" y="1610215"/>
              <a:ext cx="198900" cy="198900"/>
            </a:xfrm>
            <a:prstGeom prst="ellipse">
              <a:avLst/>
            </a:prstGeom>
            <a:solidFill>
              <a:srgbClr val="F58F8F"/>
            </a:solidFill>
            <a:ln>
              <a:noFill/>
            </a:ln>
          </p:spPr>
          <p:txBody>
            <a:bodyPr spcFirstLastPara="1" wrap="square" lIns="121900" tIns="121900" rIns="121900" bIns="121900" anchor="ctr" anchorCtr="0">
              <a:noAutofit/>
            </a:bodyPr>
            <a:lstStyle/>
            <a:p>
              <a:endParaRPr sz="2400" dirty="0"/>
            </a:p>
          </p:txBody>
        </p:sp>
      </p:grpSp>
      <p:sp>
        <p:nvSpPr>
          <p:cNvPr id="168" name="Google Shape;168;p24"/>
          <p:cNvSpPr txBox="1"/>
          <p:nvPr/>
        </p:nvSpPr>
        <p:spPr>
          <a:xfrm>
            <a:off x="9200700" y="1544938"/>
            <a:ext cx="2990400" cy="6272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 sz="2000" dirty="0">
                <a:solidFill>
                  <a:schemeClr val="lt1"/>
                </a:solidFill>
                <a:latin typeface="Arial Narrow" panose="020B0606020202030204" pitchFamily="34" charset="0"/>
              </a:rPr>
              <a:t>Testing + Deployment</a:t>
            </a:r>
            <a:endParaRPr sz="2000" dirty="0">
              <a:solidFill>
                <a:schemeClr val="lt1"/>
              </a:solidFill>
              <a:latin typeface="Arial Narrow" panose="020B0606020202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ECF1-B4E0-4ACC-AAA0-ECD6A32730F8}"/>
              </a:ext>
            </a:extLst>
          </p:cNvPr>
          <p:cNvSpPr>
            <a:spLocks noGrp="1"/>
          </p:cNvSpPr>
          <p:nvPr>
            <p:ph type="title"/>
          </p:nvPr>
        </p:nvSpPr>
        <p:spPr/>
        <p:txBody>
          <a:bodyPr>
            <a:normAutofit/>
          </a:bodyPr>
          <a:lstStyle/>
          <a:p>
            <a:pPr algn="just"/>
            <a:r>
              <a:rPr lang="en-IN" sz="4000" b="1" dirty="0">
                <a:solidFill>
                  <a:schemeClr val="tx2"/>
                </a:solidFill>
                <a:latin typeface="Arial Narrow" panose="020B0606020202030204" pitchFamily="34" charset="0"/>
              </a:rPr>
              <a:t>                     WORKING MODEL</a:t>
            </a:r>
          </a:p>
        </p:txBody>
      </p:sp>
      <p:pic>
        <p:nvPicPr>
          <p:cNvPr id="26" name="Content Placeholder 25">
            <a:extLst>
              <a:ext uri="{FF2B5EF4-FFF2-40B4-BE49-F238E27FC236}">
                <a16:creationId xmlns:a16="http://schemas.microsoft.com/office/drawing/2014/main" id="{D7B92458-80AE-4942-AEEE-CFB0C0DC816B}"/>
              </a:ext>
            </a:extLst>
          </p:cNvPr>
          <p:cNvPicPr>
            <a:picLocks noGrp="1" noChangeAspect="1"/>
          </p:cNvPicPr>
          <p:nvPr>
            <p:ph idx="1"/>
          </p:nvPr>
        </p:nvPicPr>
        <p:blipFill>
          <a:blip r:embed="rId2"/>
          <a:stretch>
            <a:fillRect/>
          </a:stretch>
        </p:blipFill>
        <p:spPr>
          <a:xfrm>
            <a:off x="2124363" y="1270000"/>
            <a:ext cx="6077527" cy="5564909"/>
          </a:xfrm>
        </p:spPr>
      </p:pic>
    </p:spTree>
    <p:extLst>
      <p:ext uri="{BB962C8B-B14F-4D97-AF65-F5344CB8AC3E}">
        <p14:creationId xmlns:p14="http://schemas.microsoft.com/office/powerpoint/2010/main" val="3489682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2BD7-1DC1-43AA-AED5-25F8E75DF53D}"/>
              </a:ext>
            </a:extLst>
          </p:cNvPr>
          <p:cNvSpPr>
            <a:spLocks noGrp="1"/>
          </p:cNvSpPr>
          <p:nvPr>
            <p:ph type="title"/>
          </p:nvPr>
        </p:nvSpPr>
        <p:spPr/>
        <p:txBody>
          <a:bodyPr>
            <a:normAutofit/>
          </a:bodyPr>
          <a:lstStyle/>
          <a:p>
            <a:r>
              <a:rPr lang="en-IN" sz="4000" b="1" dirty="0">
                <a:solidFill>
                  <a:schemeClr val="tx2"/>
                </a:solidFill>
                <a:latin typeface="Arial Narrow" panose="020B0606020202030204" pitchFamily="34" charset="0"/>
              </a:rPr>
              <a:t>METHODOLOGY</a:t>
            </a:r>
          </a:p>
        </p:txBody>
      </p:sp>
      <p:sp>
        <p:nvSpPr>
          <p:cNvPr id="3" name="Content Placeholder 2">
            <a:extLst>
              <a:ext uri="{FF2B5EF4-FFF2-40B4-BE49-F238E27FC236}">
                <a16:creationId xmlns:a16="http://schemas.microsoft.com/office/drawing/2014/main" id="{27CE9328-5F52-4A3D-B84E-25A3369CFD3C}"/>
              </a:ext>
            </a:extLst>
          </p:cNvPr>
          <p:cNvSpPr>
            <a:spLocks noGrp="1"/>
          </p:cNvSpPr>
          <p:nvPr>
            <p:ph idx="1"/>
          </p:nvPr>
        </p:nvSpPr>
        <p:spPr/>
        <p:txBody>
          <a:bodyPr>
            <a:noAutofit/>
          </a:bodyPr>
          <a:lstStyle/>
          <a:p>
            <a:pPr marL="0" indent="0" algn="just">
              <a:lnSpc>
                <a:spcPct val="107000"/>
              </a:lnSpc>
              <a:spcAft>
                <a:spcPts val="800"/>
              </a:spcAft>
              <a:buNone/>
            </a:pPr>
            <a:r>
              <a:rPr lang="en-IN" sz="2000" dirty="0">
                <a:effectLst/>
                <a:latin typeface="Arial Narrow" panose="020B0606020202030204" pitchFamily="34" charset="0"/>
                <a:ea typeface="Calibri" panose="020F0502020204030204" pitchFamily="34" charset="0"/>
                <a:cs typeface="Mangal" panose="02040503050203030202" pitchFamily="18" charset="0"/>
              </a:rPr>
              <a:t>This project will be broken down into three main notebooks:</a:t>
            </a:r>
          </a:p>
          <a:p>
            <a:pPr marL="0" indent="0" algn="just">
              <a:lnSpc>
                <a:spcPct val="107000"/>
              </a:lnSpc>
              <a:spcAft>
                <a:spcPts val="800"/>
              </a:spcAft>
              <a:buNone/>
            </a:pPr>
            <a:r>
              <a:rPr lang="en-IN" sz="2000" b="1" dirty="0">
                <a:effectLst/>
                <a:latin typeface="Arial Narrow" panose="020B0606020202030204" pitchFamily="34" charset="0"/>
                <a:ea typeface="Calibri" panose="020F0502020204030204" pitchFamily="34" charset="0"/>
                <a:cs typeface="Mangal" panose="02040503050203030202" pitchFamily="18" charset="0"/>
              </a:rPr>
              <a:t>Notebook 1:</a:t>
            </a:r>
            <a:r>
              <a:rPr lang="en-IN" sz="2000" dirty="0">
                <a:effectLst/>
                <a:latin typeface="Arial Narrow" panose="020B0606020202030204" pitchFamily="34" charset="0"/>
                <a:ea typeface="Calibri" panose="020F0502020204030204" pitchFamily="34" charset="0"/>
                <a:cs typeface="Mangal" panose="02040503050203030202" pitchFamily="18" charset="0"/>
              </a:rPr>
              <a:t> Data Exploration</a:t>
            </a:r>
          </a:p>
          <a:p>
            <a:pPr marL="342900" lvl="0" indent="-342900" algn="just">
              <a:lnSpc>
                <a:spcPct val="107000"/>
              </a:lnSpc>
              <a:buFont typeface="Symbol" panose="05050102010706020507" pitchFamily="18" charset="2"/>
              <a:buChar char=""/>
            </a:pPr>
            <a:r>
              <a:rPr lang="en-IN" sz="2000" dirty="0">
                <a:effectLst/>
                <a:latin typeface="Arial Narrow" panose="020B0606020202030204" pitchFamily="34" charset="0"/>
                <a:ea typeface="Calibri" panose="020F0502020204030204" pitchFamily="34" charset="0"/>
                <a:cs typeface="Mangal" panose="02040503050203030202" pitchFamily="18" charset="0"/>
              </a:rPr>
              <a:t>Load in the corpus of plagiarism text data.</a:t>
            </a:r>
          </a:p>
          <a:p>
            <a:pPr marL="342900" lvl="0" indent="-342900" algn="just">
              <a:lnSpc>
                <a:spcPct val="107000"/>
              </a:lnSpc>
              <a:buFont typeface="Symbol" panose="05050102010706020507" pitchFamily="18" charset="2"/>
              <a:buChar char=""/>
            </a:pPr>
            <a:r>
              <a:rPr lang="en-IN" sz="2000" dirty="0">
                <a:effectLst/>
                <a:latin typeface="Arial Narrow" panose="020B0606020202030204" pitchFamily="34" charset="0"/>
                <a:ea typeface="Calibri" panose="020F0502020204030204" pitchFamily="34" charset="0"/>
                <a:cs typeface="Mangal" panose="02040503050203030202" pitchFamily="18" charset="0"/>
              </a:rPr>
              <a:t>Explore the existing data features and the data distribution.</a:t>
            </a:r>
          </a:p>
          <a:p>
            <a:pPr marL="0" lvl="0" indent="0" algn="just">
              <a:lnSpc>
                <a:spcPct val="107000"/>
              </a:lnSpc>
              <a:buNone/>
            </a:pPr>
            <a:r>
              <a:rPr lang="en-IN" sz="2000" b="1" dirty="0">
                <a:effectLst/>
                <a:latin typeface="Arial Narrow" panose="020B0606020202030204" pitchFamily="34" charset="0"/>
                <a:ea typeface="Calibri" panose="020F0502020204030204" pitchFamily="34" charset="0"/>
                <a:cs typeface="Mangal" panose="02040503050203030202" pitchFamily="18" charset="0"/>
              </a:rPr>
              <a:t>Notebook 2:</a:t>
            </a:r>
            <a:r>
              <a:rPr lang="en-IN" sz="2000" dirty="0">
                <a:effectLst/>
                <a:latin typeface="Arial Narrow" panose="020B0606020202030204" pitchFamily="34" charset="0"/>
                <a:ea typeface="Calibri" panose="020F0502020204030204" pitchFamily="34" charset="0"/>
                <a:cs typeface="Mangal" panose="02040503050203030202" pitchFamily="18" charset="0"/>
              </a:rPr>
              <a:t> Feature Engineering</a:t>
            </a:r>
          </a:p>
          <a:p>
            <a:pPr marL="342900" lvl="0" indent="-342900" algn="just">
              <a:lnSpc>
                <a:spcPct val="107000"/>
              </a:lnSpc>
              <a:buFont typeface="Symbol" panose="05050102010706020507" pitchFamily="18" charset="2"/>
              <a:buChar char=""/>
            </a:pPr>
            <a:r>
              <a:rPr lang="en-IN" sz="2000" dirty="0">
                <a:effectLst/>
                <a:latin typeface="Arial Narrow" panose="020B0606020202030204" pitchFamily="34" charset="0"/>
                <a:ea typeface="Calibri" panose="020F0502020204030204" pitchFamily="34" charset="0"/>
                <a:cs typeface="Mangal" panose="02040503050203030202" pitchFamily="18" charset="0"/>
              </a:rPr>
              <a:t>Clean and pre-process the text data.</a:t>
            </a:r>
          </a:p>
          <a:p>
            <a:pPr marL="342900" lvl="0" indent="-342900" algn="just">
              <a:lnSpc>
                <a:spcPct val="107000"/>
              </a:lnSpc>
              <a:buFont typeface="Symbol" panose="05050102010706020507" pitchFamily="18" charset="2"/>
              <a:buChar char=""/>
            </a:pPr>
            <a:r>
              <a:rPr lang="en-IN" sz="2000" dirty="0">
                <a:effectLst/>
                <a:latin typeface="Arial Narrow" panose="020B0606020202030204" pitchFamily="34" charset="0"/>
                <a:ea typeface="Calibri" panose="020F0502020204030204" pitchFamily="34" charset="0"/>
                <a:cs typeface="Mangal" panose="02040503050203030202" pitchFamily="18" charset="0"/>
              </a:rPr>
              <a:t>Define features for comparing the similarity of an answer text and a source text, and</a:t>
            </a:r>
          </a:p>
        </p:txBody>
      </p:sp>
    </p:spTree>
    <p:extLst>
      <p:ext uri="{BB962C8B-B14F-4D97-AF65-F5344CB8AC3E}">
        <p14:creationId xmlns:p14="http://schemas.microsoft.com/office/powerpoint/2010/main" val="38124301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509</TotalTime>
  <Words>1347</Words>
  <Application>Microsoft Office PowerPoint</Application>
  <PresentationFormat>Widescreen</PresentationFormat>
  <Paragraphs>137</Paragraphs>
  <Slides>22</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Arial</vt:lpstr>
      <vt:lpstr>Arial Narrow</vt:lpstr>
      <vt:lpstr>Bahnschrift Light SemiCondensed</vt:lpstr>
      <vt:lpstr>Calibri</vt:lpstr>
      <vt:lpstr>Imprint MT Shadow</vt:lpstr>
      <vt:lpstr>Old Standard TT</vt:lpstr>
      <vt:lpstr>Symbol</vt:lpstr>
      <vt:lpstr>Times New Roman</vt:lpstr>
      <vt:lpstr>Trebuchet MS</vt:lpstr>
      <vt:lpstr>Wingdings</vt:lpstr>
      <vt:lpstr>Wingdings 3</vt:lpstr>
      <vt:lpstr>Facet</vt:lpstr>
      <vt:lpstr>PlagScan     Character Based Extrinsic Plagiarism Detector</vt:lpstr>
      <vt:lpstr>Table of Content</vt:lpstr>
      <vt:lpstr>INTRODUCTION</vt:lpstr>
      <vt:lpstr>NEED</vt:lpstr>
      <vt:lpstr>OBJECTIVE</vt:lpstr>
      <vt:lpstr>FEATURES</vt:lpstr>
      <vt:lpstr>PowerPoint Presentation</vt:lpstr>
      <vt:lpstr>                     WORKING MODEL</vt:lpstr>
      <vt:lpstr>METHODOLOGY</vt:lpstr>
      <vt:lpstr>METHODOLOGY</vt:lpstr>
      <vt:lpstr>SNAPSHOTS</vt:lpstr>
      <vt:lpstr>SNAPSHOTS</vt:lpstr>
      <vt:lpstr>TECHNOLOGIES USED</vt:lpstr>
      <vt:lpstr>HOW WE ARE BETTER THAN OUR COMPETITORS IN MARKET?</vt:lpstr>
      <vt:lpstr>TARGET</vt:lpstr>
      <vt:lpstr>Experimental Results</vt:lpstr>
      <vt:lpstr>Experimental Results</vt:lpstr>
      <vt:lpstr>PowerPoint Presentation</vt:lpstr>
      <vt:lpstr>WHAT NEXT?</vt:lpstr>
      <vt:lpstr>PROBLEMS STILL UNSOLVED</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dc:title>
  <dc:creator>Shubham Kumar</dc:creator>
  <cp:lastModifiedBy>RITIK GUPTA</cp:lastModifiedBy>
  <cp:revision>44</cp:revision>
  <dcterms:created xsi:type="dcterms:W3CDTF">2021-12-23T14:18:08Z</dcterms:created>
  <dcterms:modified xsi:type="dcterms:W3CDTF">2022-06-02T07:19:17Z</dcterms:modified>
</cp:coreProperties>
</file>