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Lst>
  <p:sldSz cy="5143500" cx="9144000"/>
  <p:notesSz cx="6858000" cy="9144000"/>
  <p:embeddedFontLst>
    <p:embeddedFont>
      <p:font typeface="EB Garamond"/>
      <p:regular r:id="rId32"/>
      <p:bold r:id="rId33"/>
      <p:italic r:id="rId34"/>
      <p:boldItalic r:id="rId35"/>
    </p:embeddedFont>
    <p:embeddedFont>
      <p:font typeface="Open Sans"/>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EBGaramond-bold.fntdata"/><Relationship Id="rId10" Type="http://schemas.openxmlformats.org/officeDocument/2006/relationships/slide" Target="slides/slide6.xml"/><Relationship Id="rId32" Type="http://schemas.openxmlformats.org/officeDocument/2006/relationships/font" Target="fonts/EBGaramond-regular.fntdata"/><Relationship Id="rId13" Type="http://schemas.openxmlformats.org/officeDocument/2006/relationships/slide" Target="slides/slide9.xml"/><Relationship Id="rId35" Type="http://schemas.openxmlformats.org/officeDocument/2006/relationships/font" Target="fonts/EBGaramond-boldItalic.fntdata"/><Relationship Id="rId12" Type="http://schemas.openxmlformats.org/officeDocument/2006/relationships/slide" Target="slides/slide8.xml"/><Relationship Id="rId34" Type="http://schemas.openxmlformats.org/officeDocument/2006/relationships/font" Target="fonts/EBGaramond-italic.fntdata"/><Relationship Id="rId15" Type="http://schemas.openxmlformats.org/officeDocument/2006/relationships/slide" Target="slides/slide11.xml"/><Relationship Id="rId37" Type="http://schemas.openxmlformats.org/officeDocument/2006/relationships/font" Target="fonts/OpenSans-bold.fntdata"/><Relationship Id="rId14" Type="http://schemas.openxmlformats.org/officeDocument/2006/relationships/slide" Target="slides/slide10.xml"/><Relationship Id="rId36" Type="http://schemas.openxmlformats.org/officeDocument/2006/relationships/font" Target="fonts/OpenSans-regular.fntdata"/><Relationship Id="rId17" Type="http://schemas.openxmlformats.org/officeDocument/2006/relationships/slide" Target="slides/slide13.xml"/><Relationship Id="rId39" Type="http://schemas.openxmlformats.org/officeDocument/2006/relationships/font" Target="fonts/OpenSans-boldItalic.fntdata"/><Relationship Id="rId16" Type="http://schemas.openxmlformats.org/officeDocument/2006/relationships/slide" Target="slides/slide12.xml"/><Relationship Id="rId38" Type="http://schemas.openxmlformats.org/officeDocument/2006/relationships/font" Target="fonts/OpenSans-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 name="Google Shape;5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2e894dd180_0_37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2e894dd180_0_37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2e894dd180_0_37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2e894dd180_0_37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2ea5d5affe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g12ea5d5affe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2d15b272ff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g12d15b272ff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2ea5d5affe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g12ea5d5affe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2e894dd180_0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2e894dd180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2e2d4424e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2e2d4424e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2e2d4424e3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2e2d4424e3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2e2d4424e3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2e2d4424e3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2e6843e059_1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g12e6843e059_1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2e894dd180_0_37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2e894dd180_0_37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5" name="Google Shape;24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2e894dd180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2e894dd180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2e894dd180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2e894dd180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2e894dd180_0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2e894dd180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2e894dd180_0_36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2e894dd180_0_36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2e894dd180_0_37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2e894dd180_0_37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2e894dd180_0_37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2e894dd180_0_37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1">
  <p:cSld name="One column text">
    <p:spTree>
      <p:nvGrpSpPr>
        <p:cNvPr id="50" name="Shape 50"/>
        <p:cNvGrpSpPr/>
        <p:nvPr/>
      </p:nvGrpSpPr>
      <p:grpSpPr>
        <a:xfrm>
          <a:off x="0" y="0"/>
          <a:ext cx="0" cy="0"/>
          <a:chOff x="0" y="0"/>
          <a:chExt cx="0" cy="0"/>
        </a:xfrm>
      </p:grpSpPr>
      <p:sp>
        <p:nvSpPr>
          <p:cNvPr id="51" name="Google Shape;51;p13"/>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Clr>
                <a:schemeClr val="accent1"/>
              </a:buClr>
              <a:buSzPts val="3000"/>
              <a:buFont typeface="Trebuchet MS"/>
              <a:buNone/>
              <a:defRPr sz="3000"/>
            </a:lvl1pPr>
            <a:lvl2pPr lvl="1" rtl="0" algn="l">
              <a:spcBef>
                <a:spcPts val="0"/>
              </a:spcBef>
              <a:spcAft>
                <a:spcPts val="0"/>
              </a:spcAft>
              <a:buClr>
                <a:schemeClr val="dk2"/>
              </a:buClr>
              <a:buSzPts val="3000"/>
              <a:buNone/>
              <a:defRPr sz="3000"/>
            </a:lvl2pPr>
            <a:lvl3pPr lvl="2" rtl="0" algn="l">
              <a:spcBef>
                <a:spcPts val="0"/>
              </a:spcBef>
              <a:spcAft>
                <a:spcPts val="0"/>
              </a:spcAft>
              <a:buClr>
                <a:schemeClr val="dk2"/>
              </a:buClr>
              <a:buSzPts val="3000"/>
              <a:buNone/>
              <a:defRPr sz="3000"/>
            </a:lvl3pPr>
            <a:lvl4pPr lvl="3" rtl="0" algn="l">
              <a:spcBef>
                <a:spcPts val="0"/>
              </a:spcBef>
              <a:spcAft>
                <a:spcPts val="0"/>
              </a:spcAft>
              <a:buClr>
                <a:schemeClr val="dk2"/>
              </a:buClr>
              <a:buSzPts val="3000"/>
              <a:buNone/>
              <a:defRPr sz="3000"/>
            </a:lvl4pPr>
            <a:lvl5pPr lvl="4" rtl="0" algn="l">
              <a:spcBef>
                <a:spcPts val="0"/>
              </a:spcBef>
              <a:spcAft>
                <a:spcPts val="0"/>
              </a:spcAft>
              <a:buClr>
                <a:schemeClr val="dk2"/>
              </a:buClr>
              <a:buSzPts val="3000"/>
              <a:buNone/>
              <a:defRPr sz="3000"/>
            </a:lvl5pPr>
            <a:lvl6pPr lvl="5" rtl="0" algn="l">
              <a:spcBef>
                <a:spcPts val="0"/>
              </a:spcBef>
              <a:spcAft>
                <a:spcPts val="0"/>
              </a:spcAft>
              <a:buClr>
                <a:schemeClr val="dk2"/>
              </a:buClr>
              <a:buSzPts val="3000"/>
              <a:buNone/>
              <a:defRPr sz="3000"/>
            </a:lvl6pPr>
            <a:lvl7pPr lvl="6" rtl="0" algn="l">
              <a:spcBef>
                <a:spcPts val="0"/>
              </a:spcBef>
              <a:spcAft>
                <a:spcPts val="0"/>
              </a:spcAft>
              <a:buClr>
                <a:schemeClr val="dk2"/>
              </a:buClr>
              <a:buSzPts val="3000"/>
              <a:buNone/>
              <a:defRPr sz="3000"/>
            </a:lvl7pPr>
            <a:lvl8pPr lvl="7" rtl="0" algn="l">
              <a:spcBef>
                <a:spcPts val="0"/>
              </a:spcBef>
              <a:spcAft>
                <a:spcPts val="0"/>
              </a:spcAft>
              <a:buClr>
                <a:schemeClr val="dk2"/>
              </a:buClr>
              <a:buSzPts val="3000"/>
              <a:buNone/>
              <a:defRPr sz="3000"/>
            </a:lvl8pPr>
            <a:lvl9pPr lvl="8" rtl="0" algn="l">
              <a:spcBef>
                <a:spcPts val="0"/>
              </a:spcBef>
              <a:spcAft>
                <a:spcPts val="0"/>
              </a:spcAft>
              <a:buClr>
                <a:schemeClr val="dk2"/>
              </a:buClr>
              <a:buSzPts val="3000"/>
              <a:buNone/>
              <a:defRPr sz="3000"/>
            </a:lvl9pPr>
          </a:lstStyle>
          <a:p/>
        </p:txBody>
      </p:sp>
      <p:sp>
        <p:nvSpPr>
          <p:cNvPr id="52" name="Google Shape;52;p13"/>
          <p:cNvSpPr txBox="1"/>
          <p:nvPr>
            <p:ph idx="1" type="body"/>
          </p:nvPr>
        </p:nvSpPr>
        <p:spPr>
          <a:xfrm>
            <a:off x="311700" y="1399400"/>
            <a:ext cx="2808000" cy="2784900"/>
          </a:xfrm>
          <a:prstGeom prst="rect">
            <a:avLst/>
          </a:prstGeom>
          <a:noFill/>
          <a:ln>
            <a:noFill/>
          </a:ln>
        </p:spPr>
        <p:txBody>
          <a:bodyPr anchorCtr="0" anchor="t" bIns="91425" lIns="91425" spcFirstLastPara="1" rIns="91425" wrap="square" tIns="91425">
            <a:noAutofit/>
          </a:bodyPr>
          <a:lstStyle>
            <a:lvl1pPr indent="-304800" lvl="0" marL="457200" rtl="0" algn="l">
              <a:spcBef>
                <a:spcPts val="0"/>
              </a:spcBef>
              <a:spcAft>
                <a:spcPts val="0"/>
              </a:spcAft>
              <a:buSzPts val="1200"/>
              <a:buChar char="●"/>
              <a:defRPr sz="1200"/>
            </a:lvl1pPr>
            <a:lvl2pPr indent="-304800" lvl="1" marL="914400" rtl="0" algn="l">
              <a:spcBef>
                <a:spcPts val="1600"/>
              </a:spcBef>
              <a:spcAft>
                <a:spcPts val="0"/>
              </a:spcAft>
              <a:buSzPts val="1200"/>
              <a:buChar char="○"/>
              <a:defRPr sz="1200"/>
            </a:lvl2pPr>
            <a:lvl3pPr indent="-304800" lvl="2" marL="1371600" rtl="0" algn="l">
              <a:spcBef>
                <a:spcPts val="1600"/>
              </a:spcBef>
              <a:spcAft>
                <a:spcPts val="0"/>
              </a:spcAft>
              <a:buSzPts val="1200"/>
              <a:buChar char="■"/>
              <a:defRPr sz="1200"/>
            </a:lvl3pPr>
            <a:lvl4pPr indent="-304800" lvl="3" marL="1828800" rtl="0" algn="l">
              <a:spcBef>
                <a:spcPts val="1600"/>
              </a:spcBef>
              <a:spcAft>
                <a:spcPts val="0"/>
              </a:spcAft>
              <a:buSzPts val="1200"/>
              <a:buChar char="●"/>
              <a:defRPr sz="1200"/>
            </a:lvl4pPr>
            <a:lvl5pPr indent="-304800" lvl="4" marL="2286000" rtl="0" algn="l">
              <a:spcBef>
                <a:spcPts val="1600"/>
              </a:spcBef>
              <a:spcAft>
                <a:spcPts val="0"/>
              </a:spcAft>
              <a:buSzPts val="1200"/>
              <a:buChar char="○"/>
              <a:defRPr sz="1200"/>
            </a:lvl5pPr>
            <a:lvl6pPr indent="-304800" lvl="5" marL="2743200" rtl="0" algn="l">
              <a:spcBef>
                <a:spcPts val="1600"/>
              </a:spcBef>
              <a:spcAft>
                <a:spcPts val="0"/>
              </a:spcAft>
              <a:buSzPts val="1200"/>
              <a:buChar char="■"/>
              <a:defRPr sz="1200"/>
            </a:lvl6pPr>
            <a:lvl7pPr indent="-304800" lvl="6" marL="3200400" rtl="0" algn="l">
              <a:spcBef>
                <a:spcPts val="1600"/>
              </a:spcBef>
              <a:spcAft>
                <a:spcPts val="0"/>
              </a:spcAft>
              <a:buSzPts val="1200"/>
              <a:buChar char="●"/>
              <a:defRPr sz="1200"/>
            </a:lvl7pPr>
            <a:lvl8pPr indent="-304800" lvl="7" marL="3657600" rtl="0" algn="l">
              <a:spcBef>
                <a:spcPts val="1600"/>
              </a:spcBef>
              <a:spcAft>
                <a:spcPts val="0"/>
              </a:spcAft>
              <a:buSzPts val="1200"/>
              <a:buChar char="○"/>
              <a:defRPr sz="1200"/>
            </a:lvl8pPr>
            <a:lvl9pPr indent="-304800" lvl="8" marL="4114800" rtl="0" algn="l">
              <a:spcBef>
                <a:spcPts val="1600"/>
              </a:spcBef>
              <a:spcAft>
                <a:spcPts val="1600"/>
              </a:spcAft>
              <a:buSzPts val="1200"/>
              <a:buChar char="■"/>
              <a:defRPr sz="1200"/>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1pPr>
            <a:lvl2pPr indent="0" lvl="1" marL="0" marR="0" rtl="0" algn="r">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2pPr>
            <a:lvl3pPr indent="0" lvl="2" marL="0" marR="0" rtl="0" algn="r">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3pPr>
            <a:lvl4pPr indent="0" lvl="3" marL="0" marR="0" rtl="0" algn="r">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4pPr>
            <a:lvl5pPr indent="0" lvl="4" marL="0" marR="0" rtl="0" algn="r">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5pPr>
            <a:lvl6pPr indent="0" lvl="5" marL="0" marR="0" rtl="0" algn="r">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6pPr>
            <a:lvl7pPr indent="0" lvl="6" marL="0" marR="0" rtl="0" algn="r">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7pPr>
            <a:lvl8pPr indent="0" lvl="7" marL="0" marR="0" rtl="0" algn="r">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8pPr>
            <a:lvl9pPr indent="0" lvl="8" marL="0" marR="0" rtl="0" algn="r">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hyperlink" Target="https://min-api.cryptocompare.com/data/histoday?fsym=BTC&amp;tsym=CAD&amp;limit=800"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4.png"/><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8.png"/><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image" Target="../media/image12.jpg"/><Relationship Id="rId5" Type="http://schemas.openxmlformats.org/officeDocument/2006/relationships/image" Target="../media/image2.png"/><Relationship Id="rId6" Type="http://schemas.openxmlformats.org/officeDocument/2006/relationships/image" Target="../media/image11.jpg"/><Relationship Id="rId7" Type="http://schemas.openxmlformats.org/officeDocument/2006/relationships/image" Target="../media/image3.png"/><Relationship Id="rId8" Type="http://schemas.openxmlformats.org/officeDocument/2006/relationships/image" Target="../media/image10.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4"/>
          <p:cNvSpPr/>
          <p:nvPr/>
        </p:nvSpPr>
        <p:spPr>
          <a:xfrm>
            <a:off x="157200" y="169800"/>
            <a:ext cx="8829600" cy="4803900"/>
          </a:xfrm>
          <a:prstGeom prst="rect">
            <a:avLst/>
          </a:prstGeom>
          <a:noFill/>
          <a:ln cap="flat" cmpd="sng" w="1143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59" name="Google Shape;59;p14"/>
          <p:cNvSpPr txBox="1"/>
          <p:nvPr/>
        </p:nvSpPr>
        <p:spPr>
          <a:xfrm>
            <a:off x="1140300" y="1895350"/>
            <a:ext cx="3453600" cy="27849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200"/>
              <a:buFont typeface="Trebuchet MS"/>
              <a:buNone/>
            </a:pPr>
            <a:r>
              <a:t/>
            </a:r>
            <a:endParaRPr b="0" i="0" sz="1200" u="none" cap="none" strike="noStrike">
              <a:solidFill>
                <a:schemeClr val="dk1"/>
              </a:solidFill>
              <a:latin typeface="Open Sans"/>
              <a:ea typeface="Open Sans"/>
              <a:cs typeface="Open Sans"/>
              <a:sym typeface="Open Sans"/>
            </a:endParaRPr>
          </a:p>
          <a:p>
            <a:pPr indent="0" lvl="0" marL="0" marR="0" rtl="0" algn="l">
              <a:lnSpc>
                <a:spcPct val="115000"/>
              </a:lnSpc>
              <a:spcBef>
                <a:spcPts val="1600"/>
              </a:spcBef>
              <a:spcAft>
                <a:spcPts val="0"/>
              </a:spcAft>
              <a:buClr>
                <a:srgbClr val="000000"/>
              </a:buClr>
              <a:buSzPts val="1200"/>
              <a:buFont typeface="Open Sans"/>
              <a:buNone/>
            </a:pPr>
            <a:r>
              <a:rPr i="0" lang="en-GB" sz="1200" u="none" cap="none" strike="noStrike">
                <a:solidFill>
                  <a:srgbClr val="000000"/>
                </a:solidFill>
                <a:latin typeface="Trebuchet MS"/>
                <a:ea typeface="Trebuchet MS"/>
                <a:cs typeface="Trebuchet MS"/>
                <a:sym typeface="Trebuchet MS"/>
              </a:rPr>
              <a:t>By  </a:t>
            </a:r>
            <a:r>
              <a:rPr i="0" lang="en-GB" sz="3000" u="none" cap="none" strike="noStrike">
                <a:solidFill>
                  <a:srgbClr val="000000"/>
                </a:solidFill>
                <a:latin typeface="Trebuchet MS"/>
                <a:ea typeface="Trebuchet MS"/>
                <a:cs typeface="Trebuchet MS"/>
                <a:sym typeface="Trebuchet MS"/>
              </a:rPr>
              <a:t>Group 6</a:t>
            </a:r>
            <a:endParaRPr i="0" sz="3000" u="none" cap="none" strike="noStrike">
              <a:solidFill>
                <a:srgbClr val="000000"/>
              </a:solidFill>
              <a:latin typeface="Trebuchet MS"/>
              <a:ea typeface="Trebuchet MS"/>
              <a:cs typeface="Trebuchet MS"/>
              <a:sym typeface="Trebuchet MS"/>
            </a:endParaRPr>
          </a:p>
          <a:p>
            <a:pPr indent="0" lvl="0" marL="0" marR="0" rtl="0" algn="l">
              <a:lnSpc>
                <a:spcPct val="115000"/>
              </a:lnSpc>
              <a:spcBef>
                <a:spcPts val="1600"/>
              </a:spcBef>
              <a:spcAft>
                <a:spcPts val="0"/>
              </a:spcAft>
              <a:buClr>
                <a:srgbClr val="000000"/>
              </a:buClr>
              <a:buSzPts val="1200"/>
              <a:buFont typeface="Open Sans"/>
              <a:buNone/>
            </a:pPr>
            <a:br>
              <a:rPr i="0" lang="en-GB" u="none" cap="none" strike="noStrike">
                <a:solidFill>
                  <a:srgbClr val="000000"/>
                </a:solidFill>
                <a:latin typeface="Trebuchet MS"/>
                <a:ea typeface="Trebuchet MS"/>
                <a:cs typeface="Trebuchet MS"/>
                <a:sym typeface="Trebuchet MS"/>
              </a:rPr>
            </a:br>
            <a:r>
              <a:rPr i="0" lang="en-GB" u="none" cap="none" strike="noStrike">
                <a:solidFill>
                  <a:srgbClr val="000000"/>
                </a:solidFill>
                <a:latin typeface="Trebuchet MS"/>
                <a:ea typeface="Trebuchet MS"/>
                <a:cs typeface="Trebuchet MS"/>
                <a:sym typeface="Trebuchet MS"/>
              </a:rPr>
              <a:t>Dheeraj Maurya        (1805210018)</a:t>
            </a:r>
            <a:endParaRPr i="0" u="none" cap="none" strike="noStrike">
              <a:solidFill>
                <a:srgbClr val="000000"/>
              </a:solidFill>
              <a:latin typeface="Trebuchet MS"/>
              <a:ea typeface="Trebuchet MS"/>
              <a:cs typeface="Trebuchet MS"/>
              <a:sym typeface="Trebuchet MS"/>
            </a:endParaRPr>
          </a:p>
          <a:p>
            <a:pPr indent="0" lvl="0" marL="0" marR="0" rtl="0" algn="l">
              <a:lnSpc>
                <a:spcPct val="115000"/>
              </a:lnSpc>
              <a:spcBef>
                <a:spcPts val="1600"/>
              </a:spcBef>
              <a:spcAft>
                <a:spcPts val="0"/>
              </a:spcAft>
              <a:buClr>
                <a:srgbClr val="000000"/>
              </a:buClr>
              <a:buSzPts val="1200"/>
              <a:buFont typeface="Open Sans"/>
              <a:buNone/>
            </a:pPr>
            <a:r>
              <a:rPr i="0" lang="en-GB" u="none" cap="none" strike="noStrike">
                <a:solidFill>
                  <a:srgbClr val="000000"/>
                </a:solidFill>
                <a:latin typeface="Trebuchet MS"/>
                <a:ea typeface="Trebuchet MS"/>
                <a:cs typeface="Trebuchet MS"/>
                <a:sym typeface="Trebuchet MS"/>
              </a:rPr>
              <a:t>Nikhil Chopra            (1805210029)</a:t>
            </a:r>
            <a:endParaRPr i="0" u="none" cap="none" strike="noStrike">
              <a:solidFill>
                <a:srgbClr val="000000"/>
              </a:solidFill>
              <a:latin typeface="Trebuchet MS"/>
              <a:ea typeface="Trebuchet MS"/>
              <a:cs typeface="Trebuchet MS"/>
              <a:sym typeface="Trebuchet MS"/>
            </a:endParaRPr>
          </a:p>
          <a:p>
            <a:pPr indent="0" lvl="0" marL="0" marR="0" rtl="0" algn="l">
              <a:lnSpc>
                <a:spcPct val="115000"/>
              </a:lnSpc>
              <a:spcBef>
                <a:spcPts val="1600"/>
              </a:spcBef>
              <a:spcAft>
                <a:spcPts val="0"/>
              </a:spcAft>
              <a:buClr>
                <a:schemeClr val="dk1"/>
              </a:buClr>
              <a:buSzPts val="1200"/>
              <a:buFont typeface="Open Sans"/>
              <a:buNone/>
            </a:pPr>
            <a:r>
              <a:rPr i="0" lang="en-GB" u="none" cap="none" strike="noStrike">
                <a:solidFill>
                  <a:srgbClr val="171717"/>
                </a:solidFill>
                <a:latin typeface="Trebuchet MS"/>
                <a:ea typeface="Trebuchet MS"/>
                <a:cs typeface="Trebuchet MS"/>
                <a:sym typeface="Trebuchet MS"/>
              </a:rPr>
              <a:t>Shubhankar Saxena</a:t>
            </a:r>
            <a:r>
              <a:rPr i="0" lang="en-GB" u="none" cap="none" strike="noStrike">
                <a:solidFill>
                  <a:schemeClr val="dk1"/>
                </a:solidFill>
                <a:latin typeface="Trebuchet MS"/>
                <a:ea typeface="Trebuchet MS"/>
                <a:cs typeface="Trebuchet MS"/>
                <a:sym typeface="Trebuchet MS"/>
              </a:rPr>
              <a:t> </a:t>
            </a:r>
            <a:r>
              <a:rPr i="0" lang="en-GB" u="none" cap="none" strike="noStrike">
                <a:solidFill>
                  <a:srgbClr val="000000"/>
                </a:solidFill>
                <a:latin typeface="Trebuchet MS"/>
                <a:ea typeface="Trebuchet MS"/>
                <a:cs typeface="Trebuchet MS"/>
                <a:sym typeface="Trebuchet MS"/>
              </a:rPr>
              <a:t>(1805210053)</a:t>
            </a:r>
            <a:endParaRPr i="0" u="none" cap="none" strike="noStrike">
              <a:solidFill>
                <a:srgbClr val="000000"/>
              </a:solidFill>
              <a:latin typeface="Trebuchet MS"/>
              <a:ea typeface="Trebuchet MS"/>
              <a:cs typeface="Trebuchet MS"/>
              <a:sym typeface="Trebuchet MS"/>
            </a:endParaRPr>
          </a:p>
          <a:p>
            <a:pPr indent="0" lvl="0" marL="0" marR="0" rtl="0" algn="ctr">
              <a:lnSpc>
                <a:spcPct val="115000"/>
              </a:lnSpc>
              <a:spcBef>
                <a:spcPts val="1600"/>
              </a:spcBef>
              <a:spcAft>
                <a:spcPts val="1600"/>
              </a:spcAft>
              <a:buClr>
                <a:schemeClr val="dk1"/>
              </a:buClr>
              <a:buSzPts val="1200"/>
              <a:buFont typeface="Trebuchet MS"/>
              <a:buNone/>
            </a:pPr>
            <a:r>
              <a:t/>
            </a:r>
            <a:endParaRPr b="0" i="0" sz="1200" u="none" cap="none" strike="noStrike">
              <a:solidFill>
                <a:srgbClr val="000000"/>
              </a:solidFill>
              <a:latin typeface="Open Sans"/>
              <a:ea typeface="Open Sans"/>
              <a:cs typeface="Open Sans"/>
              <a:sym typeface="Open Sans"/>
            </a:endParaRPr>
          </a:p>
        </p:txBody>
      </p:sp>
      <p:sp>
        <p:nvSpPr>
          <p:cNvPr id="60" name="Google Shape;60;p14"/>
          <p:cNvSpPr txBox="1"/>
          <p:nvPr/>
        </p:nvSpPr>
        <p:spPr>
          <a:xfrm>
            <a:off x="1531200" y="590850"/>
            <a:ext cx="6081600" cy="518400"/>
          </a:xfrm>
          <a:prstGeom prst="rect">
            <a:avLst/>
          </a:prstGeom>
          <a:noFill/>
          <a:ln>
            <a:noFill/>
          </a:ln>
        </p:spPr>
        <p:txBody>
          <a:bodyPr anchorCtr="0" anchor="b" bIns="91425" lIns="91425" spcFirstLastPara="1" rIns="91425" wrap="square" tIns="91425">
            <a:noAutofit/>
          </a:bodyPr>
          <a:lstStyle/>
          <a:p>
            <a:pPr indent="0" lvl="0" marL="457200" marR="0" rtl="0" algn="ctr">
              <a:spcBef>
                <a:spcPts val="0"/>
              </a:spcBef>
              <a:spcAft>
                <a:spcPts val="0"/>
              </a:spcAft>
              <a:buClr>
                <a:srgbClr val="171717"/>
              </a:buClr>
              <a:buSzPts val="3500"/>
              <a:buFont typeface="EB Garamond"/>
              <a:buNone/>
            </a:pPr>
            <a:r>
              <a:rPr b="0" i="0" lang="en-GB" sz="3500" u="none" cap="none" strike="noStrike">
                <a:solidFill>
                  <a:srgbClr val="171717"/>
                </a:solidFill>
                <a:latin typeface="EB Garamond"/>
                <a:ea typeface="EB Garamond"/>
                <a:cs typeface="EB Garamond"/>
                <a:sym typeface="EB Garamond"/>
              </a:rPr>
              <a:t>Final Year Project Presentation</a:t>
            </a:r>
            <a:endParaRPr b="0" i="0" sz="3500" u="none" cap="none" strike="noStrike">
              <a:solidFill>
                <a:srgbClr val="171717"/>
              </a:solidFill>
              <a:latin typeface="EB Garamond"/>
              <a:ea typeface="EB Garamond"/>
              <a:cs typeface="EB Garamond"/>
              <a:sym typeface="EB Garamond"/>
            </a:endParaRPr>
          </a:p>
        </p:txBody>
      </p:sp>
      <p:sp>
        <p:nvSpPr>
          <p:cNvPr id="61" name="Google Shape;61;p14"/>
          <p:cNvSpPr txBox="1"/>
          <p:nvPr/>
        </p:nvSpPr>
        <p:spPr>
          <a:xfrm>
            <a:off x="1164750" y="1413525"/>
            <a:ext cx="6814500" cy="57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1000"/>
              <a:buFont typeface="Open Sans"/>
              <a:buNone/>
            </a:pPr>
            <a:r>
              <a:rPr i="0" lang="en-GB" sz="1000" u="none" cap="none" strike="noStrike">
                <a:solidFill>
                  <a:srgbClr val="000000"/>
                </a:solidFill>
                <a:latin typeface="Trebuchet MS"/>
                <a:ea typeface="Trebuchet MS"/>
                <a:cs typeface="Trebuchet MS"/>
                <a:sym typeface="Trebuchet MS"/>
              </a:rPr>
              <a:t>  </a:t>
            </a:r>
            <a:r>
              <a:rPr lang="en-GB" sz="2800">
                <a:solidFill>
                  <a:srgbClr val="004215"/>
                </a:solidFill>
                <a:latin typeface="Trebuchet MS"/>
                <a:ea typeface="Trebuchet MS"/>
                <a:cs typeface="Trebuchet MS"/>
                <a:sym typeface="Trebuchet MS"/>
              </a:rPr>
              <a:t>Cryptocurrency</a:t>
            </a:r>
            <a:r>
              <a:rPr i="0" lang="en-GB" sz="2800" u="none" cap="none" strike="noStrike">
                <a:solidFill>
                  <a:srgbClr val="004215"/>
                </a:solidFill>
                <a:latin typeface="Trebuchet MS"/>
                <a:ea typeface="Trebuchet MS"/>
                <a:cs typeface="Trebuchet MS"/>
                <a:sym typeface="Trebuchet MS"/>
              </a:rPr>
              <a:t> Price Predictor</a:t>
            </a:r>
            <a:endParaRPr i="0" sz="1000" u="none" cap="none" strike="noStrike">
              <a:solidFill>
                <a:srgbClr val="004215"/>
              </a:solidFill>
              <a:latin typeface="Trebuchet MS"/>
              <a:ea typeface="Trebuchet MS"/>
              <a:cs typeface="Trebuchet MS"/>
              <a:sym typeface="Trebuchet MS"/>
            </a:endParaRPr>
          </a:p>
        </p:txBody>
      </p:sp>
      <p:sp>
        <p:nvSpPr>
          <p:cNvPr id="62" name="Google Shape;62;p14"/>
          <p:cNvSpPr txBox="1"/>
          <p:nvPr/>
        </p:nvSpPr>
        <p:spPr>
          <a:xfrm>
            <a:off x="5275425" y="2295600"/>
            <a:ext cx="3352200" cy="30174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chemeClr val="dk1"/>
              </a:buClr>
              <a:buSzPts val="1100"/>
              <a:buFont typeface="Arial"/>
              <a:buNone/>
            </a:pPr>
            <a:r>
              <a:rPr i="0" lang="en-GB" sz="1200" u="none" cap="none" strike="noStrike">
                <a:solidFill>
                  <a:schemeClr val="dk1"/>
                </a:solidFill>
                <a:latin typeface="Trebuchet MS"/>
                <a:ea typeface="Trebuchet MS"/>
                <a:cs typeface="Trebuchet MS"/>
                <a:sym typeface="Trebuchet MS"/>
              </a:rPr>
              <a:t> </a:t>
            </a:r>
            <a:r>
              <a:rPr i="0" lang="en-GB" sz="3000" u="none" cap="none" strike="noStrike">
                <a:solidFill>
                  <a:srgbClr val="171717"/>
                </a:solidFill>
                <a:latin typeface="Trebuchet MS"/>
                <a:ea typeface="Trebuchet MS"/>
                <a:cs typeface="Trebuchet MS"/>
                <a:sym typeface="Trebuchet MS"/>
              </a:rPr>
              <a:t>Supervised </a:t>
            </a:r>
            <a:r>
              <a:rPr i="0" lang="en-GB" sz="1200" u="none" cap="none" strike="noStrike">
                <a:solidFill>
                  <a:srgbClr val="171717"/>
                </a:solidFill>
                <a:latin typeface="Trebuchet MS"/>
                <a:ea typeface="Trebuchet MS"/>
                <a:cs typeface="Trebuchet MS"/>
                <a:sym typeface="Trebuchet MS"/>
              </a:rPr>
              <a:t>By </a:t>
            </a:r>
            <a:endParaRPr>
              <a:solidFill>
                <a:srgbClr val="171717"/>
              </a:solidFill>
              <a:latin typeface="Trebuchet MS"/>
              <a:ea typeface="Trebuchet MS"/>
              <a:cs typeface="Trebuchet MS"/>
              <a:sym typeface="Trebuchet MS"/>
            </a:endParaRPr>
          </a:p>
          <a:p>
            <a:pPr indent="0" lvl="0" marL="0" marR="0" rtl="0" algn="l">
              <a:lnSpc>
                <a:spcPct val="115000"/>
              </a:lnSpc>
              <a:spcBef>
                <a:spcPts val="0"/>
              </a:spcBef>
              <a:spcAft>
                <a:spcPts val="0"/>
              </a:spcAft>
              <a:buClr>
                <a:schemeClr val="dk1"/>
              </a:buClr>
              <a:buSzPts val="1100"/>
              <a:buFont typeface="Arial"/>
              <a:buNone/>
            </a:pPr>
            <a:r>
              <a:t/>
            </a:r>
            <a:endParaRPr b="0" i="0" sz="1200" u="none" cap="none" strike="noStrike">
              <a:solidFill>
                <a:srgbClr val="171717"/>
              </a:solidFill>
              <a:latin typeface="Open Sans"/>
              <a:ea typeface="Open Sans"/>
              <a:cs typeface="Open Sans"/>
              <a:sym typeface="Open Sans"/>
            </a:endParaRPr>
          </a:p>
          <a:p>
            <a:pPr indent="0" lvl="0" marL="0" marR="0" rtl="0" algn="l">
              <a:lnSpc>
                <a:spcPct val="115000"/>
              </a:lnSpc>
              <a:spcBef>
                <a:spcPts val="1600"/>
              </a:spcBef>
              <a:spcAft>
                <a:spcPts val="0"/>
              </a:spcAft>
              <a:buClr>
                <a:schemeClr val="dk1"/>
              </a:buClr>
              <a:buSzPts val="1100"/>
              <a:buFont typeface="Arial"/>
              <a:buNone/>
            </a:pPr>
            <a:r>
              <a:rPr i="0" lang="en-GB" u="none" cap="none" strike="noStrike">
                <a:solidFill>
                  <a:srgbClr val="171717"/>
                </a:solidFill>
                <a:latin typeface="Trebuchet MS"/>
                <a:ea typeface="Trebuchet MS"/>
                <a:cs typeface="Trebuchet MS"/>
                <a:sym typeface="Trebuchet MS"/>
              </a:rPr>
              <a:t>Prof. Girish Chandra</a:t>
            </a:r>
            <a:endParaRPr>
              <a:solidFill>
                <a:srgbClr val="171717"/>
              </a:solidFill>
              <a:latin typeface="Trebuchet MS"/>
              <a:ea typeface="Trebuchet MS"/>
              <a:cs typeface="Trebuchet MS"/>
              <a:sym typeface="Trebuchet MS"/>
            </a:endParaRPr>
          </a:p>
          <a:p>
            <a:pPr indent="0" lvl="0" marL="0" marR="0" rtl="0" algn="l">
              <a:lnSpc>
                <a:spcPct val="115000"/>
              </a:lnSpc>
              <a:spcBef>
                <a:spcPts val="1600"/>
              </a:spcBef>
              <a:spcAft>
                <a:spcPts val="0"/>
              </a:spcAft>
              <a:buClr>
                <a:schemeClr val="dk1"/>
              </a:buClr>
              <a:buSzPts val="1100"/>
              <a:buFont typeface="Arial"/>
              <a:buNone/>
            </a:pPr>
            <a:r>
              <a:rPr i="0" lang="en-GB" u="none" cap="none" strike="noStrike">
                <a:solidFill>
                  <a:srgbClr val="171717"/>
                </a:solidFill>
                <a:latin typeface="Trebuchet MS"/>
                <a:ea typeface="Trebuchet MS"/>
                <a:cs typeface="Trebuchet MS"/>
                <a:sym typeface="Trebuchet MS"/>
              </a:rPr>
              <a:t>Dr. Tulika Narang</a:t>
            </a:r>
            <a:endParaRPr i="0" u="none" cap="none" strike="noStrike">
              <a:solidFill>
                <a:srgbClr val="171717"/>
              </a:solidFill>
              <a:latin typeface="Trebuchet MS"/>
              <a:ea typeface="Trebuchet MS"/>
              <a:cs typeface="Trebuchet MS"/>
              <a:sym typeface="Trebuchet MS"/>
            </a:endParaRPr>
          </a:p>
          <a:p>
            <a:pPr indent="0" lvl="0" marL="0" marR="0" rtl="0" algn="l">
              <a:lnSpc>
                <a:spcPct val="115000"/>
              </a:lnSpc>
              <a:spcBef>
                <a:spcPts val="1600"/>
              </a:spcBef>
              <a:spcAft>
                <a:spcPts val="0"/>
              </a:spcAft>
              <a:buClr>
                <a:schemeClr val="dk1"/>
              </a:buClr>
              <a:buSzPts val="1100"/>
              <a:buFont typeface="Arial"/>
              <a:buNone/>
            </a:pPr>
            <a:r>
              <a:rPr i="0" lang="en-GB" u="none" cap="none" strike="noStrike">
                <a:solidFill>
                  <a:srgbClr val="171717"/>
                </a:solidFill>
                <a:latin typeface="Trebuchet MS"/>
                <a:ea typeface="Trebuchet MS"/>
                <a:cs typeface="Trebuchet MS"/>
                <a:sym typeface="Trebuchet MS"/>
              </a:rPr>
              <a:t>Department of Computer Science and Engineering,</a:t>
            </a:r>
            <a:r>
              <a:rPr lang="en-GB">
                <a:solidFill>
                  <a:srgbClr val="171717"/>
                </a:solidFill>
                <a:latin typeface="Trebuchet MS"/>
                <a:ea typeface="Trebuchet MS"/>
                <a:cs typeface="Trebuchet MS"/>
                <a:sym typeface="Trebuchet MS"/>
              </a:rPr>
              <a:t> </a:t>
            </a:r>
            <a:r>
              <a:rPr i="0" lang="en-GB" u="none" cap="none" strike="noStrike">
                <a:solidFill>
                  <a:srgbClr val="171717"/>
                </a:solidFill>
                <a:latin typeface="Trebuchet MS"/>
                <a:ea typeface="Trebuchet MS"/>
                <a:cs typeface="Trebuchet MS"/>
                <a:sym typeface="Trebuchet MS"/>
              </a:rPr>
              <a:t>IET Lucknow</a:t>
            </a:r>
            <a:endParaRPr i="0" u="none" cap="none" strike="noStrike">
              <a:solidFill>
                <a:srgbClr val="171717"/>
              </a:solidFill>
              <a:latin typeface="Trebuchet MS"/>
              <a:ea typeface="Trebuchet MS"/>
              <a:cs typeface="Trebuchet MS"/>
              <a:sym typeface="Trebuchet MS"/>
            </a:endParaRPr>
          </a:p>
          <a:p>
            <a:pPr indent="0" lvl="0" marL="0" marR="0" rtl="0" algn="l">
              <a:spcBef>
                <a:spcPts val="1600"/>
              </a:spcBef>
              <a:spcAft>
                <a:spcPts val="0"/>
              </a:spcAft>
              <a:buClr>
                <a:schemeClr val="dk1"/>
              </a:buClr>
              <a:buSzPts val="1800"/>
              <a:buFont typeface="Trebuchet MS"/>
              <a:buNone/>
            </a:pPr>
            <a:r>
              <a:t/>
            </a:r>
            <a:endParaRPr b="0" i="0" sz="1800" u="none" cap="none" strike="noStrike">
              <a:solidFill>
                <a:schemeClr val="dk1"/>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0" y="0"/>
            <a:ext cx="9144000" cy="1120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b="1" sz="3400">
              <a:solidFill>
                <a:srgbClr val="0000FF"/>
              </a:solidFill>
              <a:latin typeface="EB Garamond"/>
              <a:ea typeface="EB Garamond"/>
              <a:cs typeface="EB Garamond"/>
              <a:sym typeface="EB Garamond"/>
            </a:endParaRPr>
          </a:p>
          <a:p>
            <a:pPr indent="0" lvl="0" marL="0" rtl="0" algn="l">
              <a:spcBef>
                <a:spcPts val="0"/>
              </a:spcBef>
              <a:spcAft>
                <a:spcPts val="0"/>
              </a:spcAft>
              <a:buNone/>
            </a:pPr>
            <a:r>
              <a:rPr b="1" lang="en-GB" sz="3400">
                <a:solidFill>
                  <a:srgbClr val="0000FF"/>
                </a:solidFill>
                <a:latin typeface="EB Garamond"/>
                <a:ea typeface="EB Garamond"/>
                <a:cs typeface="EB Garamond"/>
                <a:sym typeface="EB Garamond"/>
              </a:rPr>
              <a:t>Why Cryptocurrency</a:t>
            </a:r>
            <a:endParaRPr b="1" sz="3400">
              <a:solidFill>
                <a:srgbClr val="0000FF"/>
              </a:solidFill>
              <a:latin typeface="EB Garamond"/>
              <a:ea typeface="EB Garamond"/>
              <a:cs typeface="EB Garamond"/>
              <a:sym typeface="EB Garamond"/>
            </a:endParaRPr>
          </a:p>
        </p:txBody>
      </p:sp>
      <p:sp>
        <p:nvSpPr>
          <p:cNvPr id="119" name="Google Shape;119;p23"/>
          <p:cNvSpPr txBox="1"/>
          <p:nvPr>
            <p:ph idx="1" type="body"/>
          </p:nvPr>
        </p:nvSpPr>
        <p:spPr>
          <a:xfrm>
            <a:off x="0" y="1311300"/>
            <a:ext cx="9099300" cy="38322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Font typeface="Trebuchet MS"/>
              <a:buChar char="●"/>
            </a:pPr>
            <a:r>
              <a:rPr lang="en-GB" sz="1400">
                <a:solidFill>
                  <a:srgbClr val="111111"/>
                </a:solidFill>
                <a:highlight>
                  <a:srgbClr val="FFFFFF"/>
                </a:highlight>
                <a:latin typeface="Trebuchet MS"/>
                <a:ea typeface="Trebuchet MS"/>
                <a:cs typeface="Trebuchet MS"/>
                <a:sym typeface="Trebuchet MS"/>
              </a:rPr>
              <a:t>The main point</a:t>
            </a:r>
            <a:r>
              <a:rPr lang="en-GB" sz="1400">
                <a:solidFill>
                  <a:schemeClr val="dk1"/>
                </a:solidFill>
                <a:highlight>
                  <a:srgbClr val="FFFFFF"/>
                </a:highlight>
                <a:latin typeface="Trebuchet MS"/>
                <a:ea typeface="Trebuchet MS"/>
                <a:cs typeface="Trebuchet MS"/>
                <a:sym typeface="Trebuchet MS"/>
              </a:rPr>
              <a:t> of cryptocurrency is to fix the problems of traditional currencies by putting the power and responsibility in the currency holders’ hands. They each also attempt to solve one or more real-world problems.A cryptocurrency is a digital form of money that is a more secure medium of exchange. </a:t>
            </a:r>
            <a:endParaRPr sz="1400">
              <a:solidFill>
                <a:schemeClr val="dk1"/>
              </a:solidFill>
              <a:highlight>
                <a:srgbClr val="FFFFFF"/>
              </a:highlight>
              <a:latin typeface="Trebuchet MS"/>
              <a:ea typeface="Trebuchet MS"/>
              <a:cs typeface="Trebuchet MS"/>
              <a:sym typeface="Trebuchet MS"/>
            </a:endParaRPr>
          </a:p>
          <a:p>
            <a:pPr indent="-317500" lvl="0" marL="457200" rtl="0" algn="l">
              <a:lnSpc>
                <a:spcPct val="100000"/>
              </a:lnSpc>
              <a:spcBef>
                <a:spcPts val="0"/>
              </a:spcBef>
              <a:spcAft>
                <a:spcPts val="0"/>
              </a:spcAft>
              <a:buClr>
                <a:schemeClr val="dk1"/>
              </a:buClr>
              <a:buSzPts val="1400"/>
              <a:buFont typeface="Trebuchet MS"/>
              <a:buChar char="●"/>
            </a:pPr>
            <a:r>
              <a:rPr lang="en-GB" sz="1400">
                <a:solidFill>
                  <a:schemeClr val="dk1"/>
                </a:solidFill>
                <a:highlight>
                  <a:srgbClr val="FFFFFF"/>
                </a:highlight>
                <a:latin typeface="Trebuchet MS"/>
                <a:ea typeface="Trebuchet MS"/>
                <a:cs typeface="Trebuchet MS"/>
                <a:sym typeface="Trebuchet MS"/>
              </a:rPr>
              <a:t>The big idea is that because transactions are public, irreversible, mostly unhackable, and controlled by the people, users and their digital finances are more protected.</a:t>
            </a:r>
            <a:endParaRPr sz="1400">
              <a:solidFill>
                <a:schemeClr val="dk1"/>
              </a:solidFill>
              <a:highlight>
                <a:srgbClr val="FFFFFF"/>
              </a:highlight>
              <a:latin typeface="Trebuchet MS"/>
              <a:ea typeface="Trebuchet MS"/>
              <a:cs typeface="Trebuchet MS"/>
              <a:sym typeface="Trebuchet MS"/>
            </a:endParaRPr>
          </a:p>
          <a:p>
            <a:pPr indent="-317500" lvl="1" marL="914400" rtl="0" algn="l">
              <a:lnSpc>
                <a:spcPct val="100000"/>
              </a:lnSpc>
              <a:spcBef>
                <a:spcPts val="0"/>
              </a:spcBef>
              <a:spcAft>
                <a:spcPts val="0"/>
              </a:spcAft>
              <a:buClr>
                <a:schemeClr val="dk1"/>
              </a:buClr>
              <a:buSzPts val="1400"/>
              <a:buFont typeface="Trebuchet MS"/>
              <a:buChar char="○"/>
            </a:pPr>
            <a:r>
              <a:rPr lang="en-GB" sz="1400">
                <a:solidFill>
                  <a:schemeClr val="dk1"/>
                </a:solidFill>
                <a:highlight>
                  <a:srgbClr val="FFFFFF"/>
                </a:highlight>
                <a:latin typeface="Trebuchet MS"/>
                <a:ea typeface="Trebuchet MS"/>
                <a:cs typeface="Trebuchet MS"/>
                <a:sym typeface="Trebuchet MS"/>
              </a:rPr>
              <a:t>Cryptocurrency Is Owned By Everyone</a:t>
            </a:r>
            <a:endParaRPr sz="1400">
              <a:solidFill>
                <a:schemeClr val="dk1"/>
              </a:solidFill>
              <a:highlight>
                <a:srgbClr val="FFFFFF"/>
              </a:highlight>
              <a:latin typeface="Trebuchet MS"/>
              <a:ea typeface="Trebuchet MS"/>
              <a:cs typeface="Trebuchet MS"/>
              <a:sym typeface="Trebuchet MS"/>
            </a:endParaRPr>
          </a:p>
          <a:p>
            <a:pPr indent="-317500" lvl="1" marL="914400" rtl="0" algn="l">
              <a:lnSpc>
                <a:spcPct val="100000"/>
              </a:lnSpc>
              <a:spcBef>
                <a:spcPts val="0"/>
              </a:spcBef>
              <a:spcAft>
                <a:spcPts val="0"/>
              </a:spcAft>
              <a:buClr>
                <a:schemeClr val="dk1"/>
              </a:buClr>
              <a:buSzPts val="1400"/>
              <a:buFont typeface="Trebuchet MS"/>
              <a:buChar char="○"/>
            </a:pPr>
            <a:r>
              <a:rPr lang="en-GB" sz="1400">
                <a:solidFill>
                  <a:schemeClr val="dk1"/>
                </a:solidFill>
                <a:highlight>
                  <a:srgbClr val="FFFFFF"/>
                </a:highlight>
                <a:latin typeface="Trebuchet MS"/>
                <a:ea typeface="Trebuchet MS"/>
                <a:cs typeface="Trebuchet MS"/>
                <a:sym typeface="Trebuchet MS"/>
              </a:rPr>
              <a:t>Cryptocurrency Is Almost Impossible To Forge</a:t>
            </a:r>
            <a:endParaRPr sz="1400">
              <a:solidFill>
                <a:schemeClr val="dk1"/>
              </a:solidFill>
              <a:highlight>
                <a:srgbClr val="FFFFFF"/>
              </a:highlight>
              <a:latin typeface="Trebuchet MS"/>
              <a:ea typeface="Trebuchet MS"/>
              <a:cs typeface="Trebuchet MS"/>
              <a:sym typeface="Trebuchet MS"/>
            </a:endParaRPr>
          </a:p>
          <a:p>
            <a:pPr indent="-317500" lvl="1" marL="914400" rtl="0" algn="l">
              <a:lnSpc>
                <a:spcPct val="100000"/>
              </a:lnSpc>
              <a:spcBef>
                <a:spcPts val="0"/>
              </a:spcBef>
              <a:spcAft>
                <a:spcPts val="0"/>
              </a:spcAft>
              <a:buClr>
                <a:schemeClr val="dk1"/>
              </a:buClr>
              <a:buSzPts val="1400"/>
              <a:buFont typeface="Trebuchet MS"/>
              <a:buChar char="○"/>
            </a:pPr>
            <a:r>
              <a:rPr lang="en-GB" sz="1400">
                <a:solidFill>
                  <a:schemeClr val="dk1"/>
                </a:solidFill>
                <a:highlight>
                  <a:srgbClr val="FFFFFF"/>
                </a:highlight>
                <a:latin typeface="Trebuchet MS"/>
                <a:ea typeface="Trebuchet MS"/>
                <a:cs typeface="Trebuchet MS"/>
                <a:sym typeface="Trebuchet MS"/>
              </a:rPr>
              <a:t>Cryptocurrency Transactions Are (Mostly) Confidential</a:t>
            </a:r>
            <a:endParaRPr sz="1400">
              <a:solidFill>
                <a:schemeClr val="dk1"/>
              </a:solidFill>
              <a:highlight>
                <a:srgbClr val="FFFFFF"/>
              </a:highlight>
              <a:latin typeface="Trebuchet MS"/>
              <a:ea typeface="Trebuchet MS"/>
              <a:cs typeface="Trebuchet MS"/>
              <a:sym typeface="Trebuchet MS"/>
            </a:endParaRPr>
          </a:p>
          <a:p>
            <a:pPr indent="-317500" lvl="1" marL="914400" rtl="0" algn="l">
              <a:lnSpc>
                <a:spcPct val="100000"/>
              </a:lnSpc>
              <a:spcBef>
                <a:spcPts val="0"/>
              </a:spcBef>
              <a:spcAft>
                <a:spcPts val="0"/>
              </a:spcAft>
              <a:buClr>
                <a:schemeClr val="dk1"/>
              </a:buClr>
              <a:buSzPts val="1400"/>
              <a:buFont typeface="Trebuchet MS"/>
              <a:buChar char="○"/>
            </a:pPr>
            <a:r>
              <a:rPr lang="en-GB" sz="1400">
                <a:solidFill>
                  <a:schemeClr val="dk1"/>
                </a:solidFill>
                <a:highlight>
                  <a:srgbClr val="FFFFFF"/>
                </a:highlight>
                <a:latin typeface="Trebuchet MS"/>
                <a:ea typeface="Trebuchet MS"/>
                <a:cs typeface="Trebuchet MS"/>
                <a:sym typeface="Trebuchet MS"/>
              </a:rPr>
              <a:t>Cryptocurrency Security Grows Through Time &amp; Value</a:t>
            </a:r>
            <a:endParaRPr sz="1400">
              <a:latin typeface="Trebuchet MS"/>
              <a:ea typeface="Trebuchet MS"/>
              <a:cs typeface="Trebuchet MS"/>
              <a:sym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0" y="0"/>
            <a:ext cx="9144000" cy="1131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GB" sz="3400">
                <a:solidFill>
                  <a:srgbClr val="0000FF"/>
                </a:solidFill>
                <a:latin typeface="EB Garamond"/>
                <a:ea typeface="EB Garamond"/>
                <a:cs typeface="EB Garamond"/>
                <a:sym typeface="EB Garamond"/>
              </a:rPr>
              <a:t>Cryptocurrency Mining</a:t>
            </a:r>
            <a:endParaRPr b="1" sz="3400">
              <a:solidFill>
                <a:srgbClr val="0000FF"/>
              </a:solidFill>
              <a:latin typeface="EB Garamond"/>
              <a:ea typeface="EB Garamond"/>
              <a:cs typeface="EB Garamond"/>
              <a:sym typeface="EB Garamond"/>
            </a:endParaRPr>
          </a:p>
        </p:txBody>
      </p:sp>
      <p:sp>
        <p:nvSpPr>
          <p:cNvPr id="125" name="Google Shape;125;p24"/>
          <p:cNvSpPr txBox="1"/>
          <p:nvPr>
            <p:ph idx="1" type="body"/>
          </p:nvPr>
        </p:nvSpPr>
        <p:spPr>
          <a:xfrm>
            <a:off x="0" y="1131900"/>
            <a:ext cx="9144000" cy="40116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chemeClr val="dk1"/>
              </a:buClr>
              <a:buSzPts val="1400"/>
              <a:buFont typeface="Trebuchet MS"/>
              <a:buChar char="●"/>
            </a:pPr>
            <a:r>
              <a:rPr lang="en-GB" sz="1400">
                <a:solidFill>
                  <a:schemeClr val="dk1"/>
                </a:solidFill>
                <a:highlight>
                  <a:srgbClr val="FFFFFF"/>
                </a:highlight>
                <a:latin typeface="Trebuchet MS"/>
                <a:ea typeface="Trebuchet MS"/>
                <a:cs typeface="Trebuchet MS"/>
                <a:sym typeface="Trebuchet MS"/>
              </a:rPr>
              <a:t>There are three primary ways of obtaining bitcoin and other cryptocurrencies. You can buy them on an exchange like Coinbase, receive them as payment for goods or services, or virtually “mine” them. It’s the third category that we’re explaining here, using Bitcoin as our example.</a:t>
            </a:r>
            <a:endParaRPr sz="1400">
              <a:solidFill>
                <a:schemeClr val="dk1"/>
              </a:solidFill>
              <a:highlight>
                <a:srgbClr val="FFFFFF"/>
              </a:highlight>
              <a:latin typeface="Trebuchet MS"/>
              <a:ea typeface="Trebuchet MS"/>
              <a:cs typeface="Trebuchet MS"/>
              <a:sym typeface="Trebuchet MS"/>
            </a:endParaRPr>
          </a:p>
          <a:p>
            <a:pPr indent="-317500" lvl="0" marL="457200" rtl="0" algn="l">
              <a:lnSpc>
                <a:spcPct val="100000"/>
              </a:lnSpc>
              <a:spcBef>
                <a:spcPts val="0"/>
              </a:spcBef>
              <a:spcAft>
                <a:spcPts val="0"/>
              </a:spcAft>
              <a:buClr>
                <a:srgbClr val="343434"/>
              </a:buClr>
              <a:buSzPts val="1400"/>
              <a:buFont typeface="Trebuchet MS"/>
              <a:buChar char="●"/>
            </a:pPr>
            <a:r>
              <a:rPr lang="en-GB" sz="1400">
                <a:solidFill>
                  <a:srgbClr val="343434"/>
                </a:solidFill>
                <a:highlight>
                  <a:srgbClr val="FFFFFF"/>
                </a:highlight>
                <a:latin typeface="Trebuchet MS"/>
                <a:ea typeface="Trebuchet MS"/>
                <a:cs typeface="Trebuchet MS"/>
                <a:sym typeface="Trebuchet MS"/>
              </a:rPr>
              <a:t>Crypto mining refers to gaining cryptocurrencies by solving cryptographic equations with the use of high-power computers. It is a formula with a set of specific properties that makes it extremely useful for encryption. The solving process involves verifying data blocks and adding transaction records to a public record (ledger), a blockchain secured by applying complex encryption techniques. Cryptocurrencies use a decentralised method of distribution. For verification of transactions, it takes the help of cryptographic algorithms. Hence there is no central authority, nor is there a centralised ledger. To get new coins on the ledger involves solving complicated mathematical puzzles that assist in verifying virtual currency transactions and then updating them on the decentralised blockchain ledger. As the outcome of this work, the miners receive pay with cryptocurrency. This is mining as it allows new coins into circulation.</a:t>
            </a:r>
            <a:endParaRPr sz="1400">
              <a:latin typeface="Trebuchet MS"/>
              <a:ea typeface="Trebuchet MS"/>
              <a:cs typeface="Trebuchet MS"/>
              <a:sym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p:nvPr/>
        </p:nvSpPr>
        <p:spPr>
          <a:xfrm>
            <a:off x="157200" y="169800"/>
            <a:ext cx="8829600" cy="4803900"/>
          </a:xfrm>
          <a:prstGeom prst="rect">
            <a:avLst/>
          </a:prstGeom>
          <a:noFill/>
          <a:ln cap="flat" cmpd="sng" w="1143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131" name="Google Shape;131;p25"/>
          <p:cNvSpPr txBox="1"/>
          <p:nvPr>
            <p:ph type="title"/>
          </p:nvPr>
        </p:nvSpPr>
        <p:spPr>
          <a:xfrm>
            <a:off x="354150" y="342525"/>
            <a:ext cx="6745200" cy="456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Clr>
                <a:schemeClr val="accent1"/>
              </a:buClr>
              <a:buSzPts val="3000"/>
              <a:buFont typeface="Trebuchet MS"/>
              <a:buNone/>
            </a:pPr>
            <a:r>
              <a:t/>
            </a:r>
            <a:endParaRPr sz="2400">
              <a:solidFill>
                <a:schemeClr val="lt2"/>
              </a:solidFill>
              <a:latin typeface="EB Garamond"/>
              <a:ea typeface="EB Garamond"/>
              <a:cs typeface="EB Garamond"/>
              <a:sym typeface="EB Garamond"/>
            </a:endParaRPr>
          </a:p>
        </p:txBody>
      </p:sp>
      <p:sp>
        <p:nvSpPr>
          <p:cNvPr id="132" name="Google Shape;132;p25"/>
          <p:cNvSpPr txBox="1"/>
          <p:nvPr>
            <p:ph idx="4294967295" type="title"/>
          </p:nvPr>
        </p:nvSpPr>
        <p:spPr>
          <a:xfrm>
            <a:off x="354047" y="342525"/>
            <a:ext cx="8565900" cy="457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Clr>
                <a:srgbClr val="171717"/>
              </a:buClr>
              <a:buSzPts val="2700"/>
              <a:buFont typeface="EB Garamond"/>
              <a:buNone/>
            </a:pPr>
            <a:r>
              <a:rPr b="1" lang="en-GB" sz="3400">
                <a:solidFill>
                  <a:srgbClr val="0000FF"/>
                </a:solidFill>
                <a:latin typeface="EB Garamond"/>
                <a:ea typeface="EB Garamond"/>
                <a:cs typeface="EB Garamond"/>
                <a:sym typeface="EB Garamond"/>
              </a:rPr>
              <a:t>Predicting The Prices of Cryptocurrencies</a:t>
            </a:r>
            <a:endParaRPr b="1" sz="3400">
              <a:solidFill>
                <a:srgbClr val="0000FF"/>
              </a:solidFill>
              <a:latin typeface="EB Garamond"/>
              <a:ea typeface="EB Garamond"/>
              <a:cs typeface="EB Garamond"/>
              <a:sym typeface="EB Garamond"/>
            </a:endParaRPr>
          </a:p>
        </p:txBody>
      </p:sp>
      <p:sp>
        <p:nvSpPr>
          <p:cNvPr id="133" name="Google Shape;133;p25"/>
          <p:cNvSpPr txBox="1"/>
          <p:nvPr/>
        </p:nvSpPr>
        <p:spPr>
          <a:xfrm>
            <a:off x="278850" y="720675"/>
            <a:ext cx="8511000" cy="832200"/>
          </a:xfrm>
          <a:prstGeom prst="rect">
            <a:avLst/>
          </a:prstGeom>
          <a:noFill/>
          <a:ln>
            <a:noFill/>
          </a:ln>
        </p:spPr>
        <p:txBody>
          <a:bodyPr anchorCtr="0" anchor="t" bIns="91425" lIns="91425" spcFirstLastPara="1" rIns="91425" wrap="square" tIns="91425">
            <a:noAutofit/>
          </a:bodyPr>
          <a:lstStyle/>
          <a:p>
            <a:pPr indent="-85724" lvl="0" marL="179999" marR="0" rtl="0" algn="l">
              <a:lnSpc>
                <a:spcPct val="115000"/>
              </a:lnSpc>
              <a:spcBef>
                <a:spcPts val="0"/>
              </a:spcBef>
              <a:spcAft>
                <a:spcPts val="0"/>
              </a:spcAft>
              <a:buClr>
                <a:schemeClr val="dk1"/>
              </a:buClr>
              <a:buSzPts val="1100"/>
              <a:buFont typeface="Trebuchet MS"/>
              <a:buNone/>
            </a:pPr>
            <a:r>
              <a:t/>
            </a:r>
            <a:endParaRPr b="0" i="0" sz="1100" u="none" cap="none" strike="noStrike">
              <a:solidFill>
                <a:srgbClr val="434343"/>
              </a:solidFill>
              <a:latin typeface="Open Sans"/>
              <a:ea typeface="Open Sans"/>
              <a:cs typeface="Open Sans"/>
              <a:sym typeface="Open Sans"/>
            </a:endParaRPr>
          </a:p>
        </p:txBody>
      </p:sp>
      <p:sp>
        <p:nvSpPr>
          <p:cNvPr id="134" name="Google Shape;134;p25"/>
          <p:cNvSpPr txBox="1"/>
          <p:nvPr/>
        </p:nvSpPr>
        <p:spPr>
          <a:xfrm>
            <a:off x="651912" y="1040875"/>
            <a:ext cx="6922500" cy="2739300"/>
          </a:xfrm>
          <a:prstGeom prst="rect">
            <a:avLst/>
          </a:prstGeom>
          <a:noFill/>
          <a:ln>
            <a:noFill/>
          </a:ln>
        </p:spPr>
        <p:txBody>
          <a:bodyPr anchorCtr="0" anchor="t" bIns="91425" lIns="91425" spcFirstLastPara="1" rIns="91425" wrap="square" tIns="91425">
            <a:noAutofit/>
          </a:bodyPr>
          <a:lstStyle/>
          <a:p>
            <a:pPr indent="-85724" lvl="0" marL="179999" marR="0" rtl="0" algn="l">
              <a:lnSpc>
                <a:spcPct val="115000"/>
              </a:lnSpc>
              <a:spcBef>
                <a:spcPts val="0"/>
              </a:spcBef>
              <a:spcAft>
                <a:spcPts val="0"/>
              </a:spcAft>
              <a:buClr>
                <a:srgbClr val="434343"/>
              </a:buClr>
              <a:buSzPts val="1100"/>
              <a:buFont typeface="Open Sans"/>
              <a:buNone/>
            </a:pPr>
            <a:r>
              <a:rPr i="0" lang="en-GB" u="none" cap="none" strike="noStrike">
                <a:solidFill>
                  <a:srgbClr val="434343"/>
                </a:solidFill>
                <a:latin typeface="Trebuchet MS"/>
                <a:ea typeface="Trebuchet MS"/>
                <a:cs typeface="Trebuchet MS"/>
                <a:sym typeface="Trebuchet MS"/>
              </a:rPr>
              <a:t>Traditional currencies are influenced by many things, such as warfare, political instability, and national debt.</a:t>
            </a:r>
            <a:endParaRPr i="0" u="none" cap="none" strike="noStrike">
              <a:solidFill>
                <a:srgbClr val="434343"/>
              </a:solidFill>
              <a:latin typeface="Trebuchet MS"/>
              <a:ea typeface="Trebuchet MS"/>
              <a:cs typeface="Trebuchet MS"/>
              <a:sym typeface="Trebuchet MS"/>
            </a:endParaRPr>
          </a:p>
          <a:p>
            <a:pPr indent="0" lvl="0" marL="0" marR="0" rtl="0" algn="l">
              <a:lnSpc>
                <a:spcPct val="115000"/>
              </a:lnSpc>
              <a:spcBef>
                <a:spcPts val="0"/>
              </a:spcBef>
              <a:spcAft>
                <a:spcPts val="0"/>
              </a:spcAft>
              <a:buClr>
                <a:schemeClr val="dk1"/>
              </a:buClr>
              <a:buSzPts val="1100"/>
              <a:buFont typeface="Trebuchet MS"/>
              <a:buNone/>
            </a:pPr>
            <a:r>
              <a:t/>
            </a:r>
            <a:endParaRPr i="0" u="none" cap="none" strike="noStrike">
              <a:solidFill>
                <a:srgbClr val="434343"/>
              </a:solidFill>
              <a:latin typeface="Trebuchet MS"/>
              <a:ea typeface="Trebuchet MS"/>
              <a:cs typeface="Trebuchet MS"/>
              <a:sym typeface="Trebuchet MS"/>
            </a:endParaRPr>
          </a:p>
          <a:p>
            <a:pPr indent="-85724" lvl="0" marL="179999" marR="0" rtl="0" algn="l">
              <a:lnSpc>
                <a:spcPct val="115000"/>
              </a:lnSpc>
              <a:spcBef>
                <a:spcPts val="0"/>
              </a:spcBef>
              <a:spcAft>
                <a:spcPts val="0"/>
              </a:spcAft>
              <a:buClr>
                <a:srgbClr val="434343"/>
              </a:buClr>
              <a:buSzPts val="1100"/>
              <a:buFont typeface="Open Sans"/>
              <a:buNone/>
            </a:pPr>
            <a:r>
              <a:rPr i="0" lang="en-GB" u="none" cap="none" strike="noStrike">
                <a:solidFill>
                  <a:srgbClr val="434343"/>
                </a:solidFill>
                <a:latin typeface="Trebuchet MS"/>
                <a:ea typeface="Trebuchet MS"/>
                <a:cs typeface="Trebuchet MS"/>
                <a:sym typeface="Trebuchet MS"/>
              </a:rPr>
              <a:t>Price of Bitcoin due to its popularity- The price of Bitcoin often affects the price of other cryptocurrencies. One could argue that if the price of Bitcoin is affected by the same events as other cryptocurrencies, its prices will change in tandem with those of other cryptocurrencies. </a:t>
            </a:r>
            <a:endParaRPr i="0" u="none" cap="none" strike="noStrike">
              <a:solidFill>
                <a:srgbClr val="434343"/>
              </a:solidFill>
              <a:latin typeface="Trebuchet MS"/>
              <a:ea typeface="Trebuchet MS"/>
              <a:cs typeface="Trebuchet MS"/>
              <a:sym typeface="Trebuchet MS"/>
            </a:endParaRPr>
          </a:p>
          <a:p>
            <a:pPr indent="-85724" lvl="0" marL="179999" marR="0" rtl="0" algn="l">
              <a:lnSpc>
                <a:spcPct val="115000"/>
              </a:lnSpc>
              <a:spcBef>
                <a:spcPts val="0"/>
              </a:spcBef>
              <a:spcAft>
                <a:spcPts val="0"/>
              </a:spcAft>
              <a:buClr>
                <a:schemeClr val="dk1"/>
              </a:buClr>
              <a:buSzPts val="1100"/>
              <a:buFont typeface="Trebuchet MS"/>
              <a:buNone/>
            </a:pPr>
            <a:r>
              <a:t/>
            </a:r>
            <a:endParaRPr i="0" u="none" cap="none" strike="noStrike">
              <a:solidFill>
                <a:srgbClr val="434343"/>
              </a:solidFill>
              <a:latin typeface="Trebuchet MS"/>
              <a:ea typeface="Trebuchet MS"/>
              <a:cs typeface="Trebuchet MS"/>
              <a:sym typeface="Trebuchet MS"/>
            </a:endParaRPr>
          </a:p>
          <a:p>
            <a:pPr indent="-85724" lvl="0" marL="179999" marR="0" rtl="0" algn="l">
              <a:lnSpc>
                <a:spcPct val="115000"/>
              </a:lnSpc>
              <a:spcBef>
                <a:spcPts val="0"/>
              </a:spcBef>
              <a:spcAft>
                <a:spcPts val="0"/>
              </a:spcAft>
              <a:buClr>
                <a:srgbClr val="434343"/>
              </a:buClr>
              <a:buSzPts val="1100"/>
              <a:buFont typeface="Open Sans"/>
              <a:buNone/>
            </a:pPr>
            <a:r>
              <a:rPr i="0" lang="en-GB" u="none" cap="none" strike="noStrike">
                <a:solidFill>
                  <a:srgbClr val="434343"/>
                </a:solidFill>
                <a:latin typeface="Trebuchet MS"/>
                <a:ea typeface="Trebuchet MS"/>
                <a:cs typeface="Trebuchet MS"/>
                <a:sym typeface="Trebuchet MS"/>
              </a:rPr>
              <a:t>Factors affecting Price of Cryptocurrencies: </a:t>
            </a:r>
            <a:endParaRPr i="0" u="none" cap="none" strike="noStrike">
              <a:solidFill>
                <a:srgbClr val="434343"/>
              </a:solidFill>
              <a:latin typeface="Trebuchet MS"/>
              <a:ea typeface="Trebuchet MS"/>
              <a:cs typeface="Trebuchet MS"/>
              <a:sym typeface="Trebuchet MS"/>
            </a:endParaRPr>
          </a:p>
          <a:p>
            <a:pPr indent="-317500" lvl="0" marL="457200" marR="0" rtl="0" algn="l">
              <a:lnSpc>
                <a:spcPct val="115000"/>
              </a:lnSpc>
              <a:spcBef>
                <a:spcPts val="0"/>
              </a:spcBef>
              <a:spcAft>
                <a:spcPts val="0"/>
              </a:spcAft>
              <a:buClr>
                <a:srgbClr val="434343"/>
              </a:buClr>
              <a:buSzPts val="1400"/>
              <a:buFont typeface="Trebuchet MS"/>
              <a:buChar char="●"/>
            </a:pPr>
            <a:r>
              <a:rPr lang="en-GB">
                <a:solidFill>
                  <a:srgbClr val="434343"/>
                </a:solidFill>
                <a:latin typeface="Trebuchet MS"/>
                <a:ea typeface="Trebuchet MS"/>
                <a:cs typeface="Trebuchet MS"/>
                <a:sym typeface="Trebuchet MS"/>
              </a:rPr>
              <a:t>T</a:t>
            </a:r>
            <a:r>
              <a:rPr i="0" lang="en-GB" u="none" cap="none" strike="noStrike">
                <a:solidFill>
                  <a:srgbClr val="434343"/>
                </a:solidFill>
                <a:latin typeface="Trebuchet MS"/>
                <a:ea typeface="Trebuchet MS"/>
                <a:cs typeface="Trebuchet MS"/>
                <a:sym typeface="Trebuchet MS"/>
              </a:rPr>
              <a:t>he supply of currency and market demand for it, </a:t>
            </a:r>
            <a:endParaRPr i="0" u="none" cap="none" strike="noStrike">
              <a:solidFill>
                <a:srgbClr val="434343"/>
              </a:solidFill>
              <a:latin typeface="Trebuchet MS"/>
              <a:ea typeface="Trebuchet MS"/>
              <a:cs typeface="Trebuchet MS"/>
              <a:sym typeface="Trebuchet MS"/>
            </a:endParaRPr>
          </a:p>
          <a:p>
            <a:pPr indent="-317500" lvl="0" marL="457200" marR="0" rtl="0" algn="l">
              <a:lnSpc>
                <a:spcPct val="115000"/>
              </a:lnSpc>
              <a:spcBef>
                <a:spcPts val="0"/>
              </a:spcBef>
              <a:spcAft>
                <a:spcPts val="0"/>
              </a:spcAft>
              <a:buClr>
                <a:srgbClr val="434343"/>
              </a:buClr>
              <a:buSzPts val="1400"/>
              <a:buFont typeface="Trebuchet MS"/>
              <a:buChar char="●"/>
            </a:pPr>
            <a:r>
              <a:rPr lang="en-GB">
                <a:solidFill>
                  <a:srgbClr val="434343"/>
                </a:solidFill>
                <a:latin typeface="Trebuchet MS"/>
                <a:ea typeface="Trebuchet MS"/>
                <a:cs typeface="Trebuchet MS"/>
                <a:sym typeface="Trebuchet MS"/>
              </a:rPr>
              <a:t>Government legalization / spreading awareness,</a:t>
            </a:r>
            <a:endParaRPr>
              <a:solidFill>
                <a:srgbClr val="434343"/>
              </a:solidFill>
              <a:latin typeface="Trebuchet MS"/>
              <a:ea typeface="Trebuchet MS"/>
              <a:cs typeface="Trebuchet MS"/>
              <a:sym typeface="Trebuchet MS"/>
            </a:endParaRPr>
          </a:p>
          <a:p>
            <a:pPr indent="-317500" lvl="0" marL="457200" marR="0" rtl="0" algn="l">
              <a:lnSpc>
                <a:spcPct val="115000"/>
              </a:lnSpc>
              <a:spcBef>
                <a:spcPts val="0"/>
              </a:spcBef>
              <a:spcAft>
                <a:spcPts val="0"/>
              </a:spcAft>
              <a:buClr>
                <a:srgbClr val="434343"/>
              </a:buClr>
              <a:buSzPts val="1400"/>
              <a:buFont typeface="Trebuchet MS"/>
              <a:buChar char="●"/>
            </a:pPr>
            <a:r>
              <a:rPr lang="en-GB">
                <a:solidFill>
                  <a:srgbClr val="434343"/>
                </a:solidFill>
                <a:latin typeface="Trebuchet MS"/>
                <a:ea typeface="Trebuchet MS"/>
                <a:cs typeface="Trebuchet MS"/>
                <a:sym typeface="Trebuchet MS"/>
              </a:rPr>
              <a:t>Public figure influence (short term effect),</a:t>
            </a:r>
            <a:endParaRPr>
              <a:solidFill>
                <a:srgbClr val="434343"/>
              </a:solidFill>
              <a:latin typeface="Trebuchet MS"/>
              <a:ea typeface="Trebuchet MS"/>
              <a:cs typeface="Trebuchet MS"/>
              <a:sym typeface="Trebuchet MS"/>
            </a:endParaRPr>
          </a:p>
          <a:p>
            <a:pPr indent="-317500" lvl="0" marL="457200" marR="0" rtl="0" algn="l">
              <a:lnSpc>
                <a:spcPct val="115000"/>
              </a:lnSpc>
              <a:spcBef>
                <a:spcPts val="0"/>
              </a:spcBef>
              <a:spcAft>
                <a:spcPts val="0"/>
              </a:spcAft>
              <a:buClr>
                <a:srgbClr val="434343"/>
              </a:buClr>
              <a:buSzPts val="1400"/>
              <a:buFont typeface="Trebuchet MS"/>
              <a:buChar char="●"/>
            </a:pPr>
            <a:r>
              <a:rPr lang="en-GB">
                <a:solidFill>
                  <a:srgbClr val="434343"/>
                </a:solidFill>
                <a:latin typeface="Trebuchet MS"/>
                <a:ea typeface="Trebuchet MS"/>
                <a:cs typeface="Trebuchet MS"/>
                <a:sym typeface="Trebuchet MS"/>
              </a:rPr>
              <a:t>T</a:t>
            </a:r>
            <a:r>
              <a:rPr i="0" lang="en-GB" u="none" cap="none" strike="noStrike">
                <a:solidFill>
                  <a:srgbClr val="434343"/>
                </a:solidFill>
                <a:latin typeface="Trebuchet MS"/>
                <a:ea typeface="Trebuchet MS"/>
                <a:cs typeface="Trebuchet MS"/>
                <a:sym typeface="Trebuchet MS"/>
              </a:rPr>
              <a:t>he number of competing cryptocurrencies, and </a:t>
            </a:r>
            <a:endParaRPr i="0" u="none" cap="none" strike="noStrike">
              <a:solidFill>
                <a:srgbClr val="434343"/>
              </a:solidFill>
              <a:latin typeface="Trebuchet MS"/>
              <a:ea typeface="Trebuchet MS"/>
              <a:cs typeface="Trebuchet MS"/>
              <a:sym typeface="Trebuchet MS"/>
            </a:endParaRPr>
          </a:p>
          <a:p>
            <a:pPr indent="-317500" lvl="0" marL="457200" marR="0" rtl="0" algn="l">
              <a:lnSpc>
                <a:spcPct val="115000"/>
              </a:lnSpc>
              <a:spcBef>
                <a:spcPts val="0"/>
              </a:spcBef>
              <a:spcAft>
                <a:spcPts val="0"/>
              </a:spcAft>
              <a:buClr>
                <a:srgbClr val="434343"/>
              </a:buClr>
              <a:buSzPts val="1400"/>
              <a:buFont typeface="Trebuchet MS"/>
              <a:buChar char="●"/>
            </a:pPr>
            <a:r>
              <a:rPr lang="en-GB">
                <a:solidFill>
                  <a:srgbClr val="434343"/>
                </a:solidFill>
                <a:latin typeface="Trebuchet MS"/>
                <a:ea typeface="Trebuchet MS"/>
                <a:cs typeface="Trebuchet MS"/>
                <a:sym typeface="Trebuchet MS"/>
              </a:rPr>
              <a:t>T</a:t>
            </a:r>
            <a:r>
              <a:rPr i="0" lang="en-GB" u="none" cap="none" strike="noStrike">
                <a:solidFill>
                  <a:srgbClr val="434343"/>
                </a:solidFill>
                <a:latin typeface="Trebuchet MS"/>
                <a:ea typeface="Trebuchet MS"/>
                <a:cs typeface="Trebuchet MS"/>
                <a:sym typeface="Trebuchet MS"/>
              </a:rPr>
              <a:t>he exchanges it trades on.</a:t>
            </a:r>
            <a:endParaRPr i="0" u="none" cap="none" strike="noStrike">
              <a:solidFill>
                <a:srgbClr val="434343"/>
              </a:solidFill>
              <a:latin typeface="Trebuchet MS"/>
              <a:ea typeface="Trebuchet MS"/>
              <a:cs typeface="Trebuchet MS"/>
              <a:sym typeface="Trebuchet M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p:nvPr/>
        </p:nvSpPr>
        <p:spPr>
          <a:xfrm>
            <a:off x="157200" y="169800"/>
            <a:ext cx="8829600" cy="4803900"/>
          </a:xfrm>
          <a:prstGeom prst="rect">
            <a:avLst/>
          </a:prstGeom>
          <a:noFill/>
          <a:ln cap="flat" cmpd="sng" w="1143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140" name="Google Shape;140;p26"/>
          <p:cNvSpPr txBox="1"/>
          <p:nvPr>
            <p:ph type="title"/>
          </p:nvPr>
        </p:nvSpPr>
        <p:spPr>
          <a:xfrm>
            <a:off x="354150" y="342525"/>
            <a:ext cx="6745200" cy="456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Clr>
                <a:srgbClr val="171717"/>
              </a:buClr>
              <a:buSzPts val="3000"/>
              <a:buFont typeface="EB Garamond"/>
              <a:buNone/>
            </a:pPr>
            <a:r>
              <a:rPr b="1" lang="en-GB" sz="3400">
                <a:solidFill>
                  <a:srgbClr val="0000FF"/>
                </a:solidFill>
                <a:latin typeface="EB Garamond"/>
                <a:ea typeface="EB Garamond"/>
                <a:cs typeface="EB Garamond"/>
                <a:sym typeface="EB Garamond"/>
              </a:rPr>
              <a:t>Metrics for Success or Failure</a:t>
            </a:r>
            <a:endParaRPr b="1" sz="3400">
              <a:solidFill>
                <a:srgbClr val="0000FF"/>
              </a:solidFill>
              <a:latin typeface="EB Garamond"/>
              <a:ea typeface="EB Garamond"/>
              <a:cs typeface="EB Garamond"/>
              <a:sym typeface="EB Garamond"/>
            </a:endParaRPr>
          </a:p>
        </p:txBody>
      </p:sp>
      <p:sp>
        <p:nvSpPr>
          <p:cNvPr id="141" name="Google Shape;141;p26"/>
          <p:cNvSpPr txBox="1"/>
          <p:nvPr/>
        </p:nvSpPr>
        <p:spPr>
          <a:xfrm>
            <a:off x="220000" y="799425"/>
            <a:ext cx="8511000" cy="3705900"/>
          </a:xfrm>
          <a:prstGeom prst="rect">
            <a:avLst/>
          </a:prstGeom>
          <a:noFill/>
          <a:ln>
            <a:noFill/>
          </a:ln>
        </p:spPr>
        <p:txBody>
          <a:bodyPr anchorCtr="0" anchor="t" bIns="91425" lIns="91425" spcFirstLastPara="1" rIns="91425" wrap="square" tIns="91425">
            <a:noAutofit/>
          </a:bodyPr>
          <a:lstStyle/>
          <a:p>
            <a:pPr indent="-85724" lvl="0" marL="179999" marR="0" rtl="0" algn="l">
              <a:lnSpc>
                <a:spcPct val="115000"/>
              </a:lnSpc>
              <a:spcBef>
                <a:spcPts val="0"/>
              </a:spcBef>
              <a:spcAft>
                <a:spcPts val="0"/>
              </a:spcAft>
              <a:buClr>
                <a:srgbClr val="434343"/>
              </a:buClr>
              <a:buSzPts val="1100"/>
              <a:buFont typeface="Open Sans"/>
              <a:buNone/>
            </a:pPr>
            <a:r>
              <a:rPr i="0" lang="en-GB" u="none" cap="none" strike="noStrike">
                <a:solidFill>
                  <a:srgbClr val="434343"/>
                </a:solidFill>
                <a:latin typeface="Trebuchet MS"/>
                <a:ea typeface="Trebuchet MS"/>
                <a:cs typeface="Trebuchet MS"/>
                <a:sym typeface="Trebuchet MS"/>
              </a:rPr>
              <a:t>An easily understood, cohesive dissertation which can be read from beginning to end by anyone unfamiliar with the topic and leave them with a solid understanding of the ideas discussed. To measure this, we will ask various friends and family who know little about the area of cryptocurrency to read given sections of the dissertation, and ask for their feedback.</a:t>
            </a:r>
            <a:endParaRPr i="0" u="none" cap="none" strike="noStrike">
              <a:solidFill>
                <a:srgbClr val="434343"/>
              </a:solidFill>
              <a:latin typeface="Trebuchet MS"/>
              <a:ea typeface="Trebuchet MS"/>
              <a:cs typeface="Trebuchet MS"/>
              <a:sym typeface="Trebuchet MS"/>
            </a:endParaRPr>
          </a:p>
          <a:p>
            <a:pPr indent="0" lvl="0" marL="457200" marR="0" rtl="0" algn="l">
              <a:lnSpc>
                <a:spcPct val="115000"/>
              </a:lnSpc>
              <a:spcBef>
                <a:spcPts val="0"/>
              </a:spcBef>
              <a:spcAft>
                <a:spcPts val="0"/>
              </a:spcAft>
              <a:buNone/>
            </a:pPr>
            <a:r>
              <a:t/>
            </a:r>
            <a:endParaRPr i="0" u="none" cap="none" strike="noStrike">
              <a:solidFill>
                <a:srgbClr val="434343"/>
              </a:solidFill>
              <a:latin typeface="Trebuchet MS"/>
              <a:ea typeface="Trebuchet MS"/>
              <a:cs typeface="Trebuchet MS"/>
              <a:sym typeface="Trebuchet MS"/>
            </a:endParaRPr>
          </a:p>
          <a:p>
            <a:pPr indent="-317500" lvl="0" marL="457200" marR="0" rtl="0" algn="l">
              <a:lnSpc>
                <a:spcPct val="115000"/>
              </a:lnSpc>
              <a:spcBef>
                <a:spcPts val="0"/>
              </a:spcBef>
              <a:spcAft>
                <a:spcPts val="0"/>
              </a:spcAft>
              <a:buClr>
                <a:srgbClr val="171717"/>
              </a:buClr>
              <a:buSzPts val="1400"/>
              <a:buFont typeface="Trebuchet MS"/>
              <a:buChar char="●"/>
            </a:pPr>
            <a:r>
              <a:rPr b="1" i="0" lang="en-GB" u="none" cap="none" strike="noStrike">
                <a:solidFill>
                  <a:srgbClr val="171717"/>
                </a:solidFill>
                <a:latin typeface="Trebuchet MS"/>
                <a:ea typeface="Trebuchet MS"/>
                <a:cs typeface="Trebuchet MS"/>
                <a:sym typeface="Trebuchet MS"/>
              </a:rPr>
              <a:t>A simple, effective web application:</a:t>
            </a:r>
            <a:endParaRPr b="1" i="0" u="none" cap="none" strike="noStrike">
              <a:solidFill>
                <a:srgbClr val="171717"/>
              </a:solidFill>
              <a:latin typeface="Trebuchet MS"/>
              <a:ea typeface="Trebuchet MS"/>
              <a:cs typeface="Trebuchet MS"/>
              <a:sym typeface="Trebuchet MS"/>
            </a:endParaRPr>
          </a:p>
          <a:p>
            <a:pPr indent="0" lvl="0" marL="457200" marR="0" rtl="0" algn="l">
              <a:lnSpc>
                <a:spcPct val="115000"/>
              </a:lnSpc>
              <a:spcBef>
                <a:spcPts val="0"/>
              </a:spcBef>
              <a:spcAft>
                <a:spcPts val="0"/>
              </a:spcAft>
              <a:buNone/>
            </a:pPr>
            <a:r>
              <a:rPr i="0" lang="en-GB" u="none" cap="none" strike="noStrike">
                <a:solidFill>
                  <a:srgbClr val="434343"/>
                </a:solidFill>
                <a:latin typeface="Trebuchet MS"/>
                <a:ea typeface="Trebuchet MS"/>
                <a:cs typeface="Trebuchet MS"/>
                <a:sym typeface="Trebuchet MS"/>
              </a:rPr>
              <a:t>Again, to measure this we will ask some friends or family to use the web application for a short time and to give us their       opinion of its usability and how informative it was afterwards</a:t>
            </a:r>
            <a:endParaRPr i="0" u="none" cap="none" strike="noStrike">
              <a:solidFill>
                <a:srgbClr val="434343"/>
              </a:solidFill>
              <a:latin typeface="Trebuchet MS"/>
              <a:ea typeface="Trebuchet MS"/>
              <a:cs typeface="Trebuchet MS"/>
              <a:sym typeface="Trebuchet MS"/>
            </a:endParaRPr>
          </a:p>
          <a:p>
            <a:pPr indent="0" lvl="0" marL="457200" marR="0" rtl="0" algn="l">
              <a:lnSpc>
                <a:spcPct val="115000"/>
              </a:lnSpc>
              <a:spcBef>
                <a:spcPts val="0"/>
              </a:spcBef>
              <a:spcAft>
                <a:spcPts val="0"/>
              </a:spcAft>
              <a:buNone/>
            </a:pPr>
            <a:r>
              <a:t/>
            </a:r>
            <a:endParaRPr i="0" u="none" cap="none" strike="noStrike">
              <a:solidFill>
                <a:srgbClr val="434343"/>
              </a:solidFill>
              <a:latin typeface="Trebuchet MS"/>
              <a:ea typeface="Trebuchet MS"/>
              <a:cs typeface="Trebuchet MS"/>
              <a:sym typeface="Trebuchet MS"/>
            </a:endParaRPr>
          </a:p>
          <a:p>
            <a:pPr indent="-317500" lvl="0" marL="457200" marR="0" rtl="0" algn="l">
              <a:lnSpc>
                <a:spcPct val="115000"/>
              </a:lnSpc>
              <a:spcBef>
                <a:spcPts val="0"/>
              </a:spcBef>
              <a:spcAft>
                <a:spcPts val="0"/>
              </a:spcAft>
              <a:buClr>
                <a:srgbClr val="171717"/>
              </a:buClr>
              <a:buSzPts val="1400"/>
              <a:buFont typeface="Trebuchet MS"/>
              <a:buChar char="●"/>
            </a:pPr>
            <a:r>
              <a:rPr b="1" i="0" lang="en-GB" u="none" cap="none" strike="noStrike">
                <a:solidFill>
                  <a:srgbClr val="171717"/>
                </a:solidFill>
                <a:latin typeface="Trebuchet MS"/>
                <a:ea typeface="Trebuchet MS"/>
                <a:cs typeface="Trebuchet MS"/>
                <a:sym typeface="Trebuchet MS"/>
              </a:rPr>
              <a:t>Educated guesses of future cryptocurrency prices:</a:t>
            </a:r>
            <a:endParaRPr b="1" i="0" u="none" cap="none" strike="noStrike">
              <a:solidFill>
                <a:srgbClr val="171717"/>
              </a:solidFill>
              <a:latin typeface="Trebuchet MS"/>
              <a:ea typeface="Trebuchet MS"/>
              <a:cs typeface="Trebuchet MS"/>
              <a:sym typeface="Trebuchet MS"/>
            </a:endParaRPr>
          </a:p>
          <a:p>
            <a:pPr indent="0" lvl="0" marL="457200" marR="0" rtl="0" algn="l">
              <a:lnSpc>
                <a:spcPct val="115000"/>
              </a:lnSpc>
              <a:spcBef>
                <a:spcPts val="0"/>
              </a:spcBef>
              <a:spcAft>
                <a:spcPts val="0"/>
              </a:spcAft>
              <a:buNone/>
            </a:pPr>
            <a:r>
              <a:rPr i="0" lang="en-GB" u="none" cap="none" strike="noStrike">
                <a:solidFill>
                  <a:srgbClr val="434343"/>
                </a:solidFill>
                <a:latin typeface="Trebuchet MS"/>
                <a:ea typeface="Trebuchet MS"/>
                <a:cs typeface="Trebuchet MS"/>
                <a:sym typeface="Trebuchet MS"/>
              </a:rPr>
              <a:t>We will measure the accuracy of our predictions against the actual data. We will carry out this examination the week prior to submission.</a:t>
            </a:r>
            <a:endParaRPr i="0" u="none" cap="none" strike="noStrike">
              <a:solidFill>
                <a:srgbClr val="434343"/>
              </a:solidFill>
              <a:latin typeface="Trebuchet MS"/>
              <a:ea typeface="Trebuchet MS"/>
              <a:cs typeface="Trebuchet MS"/>
              <a:sym typeface="Trebuchet MS"/>
            </a:endParaRPr>
          </a:p>
          <a:p>
            <a:pPr indent="0" lvl="0" marL="457200" marR="0" rtl="0" algn="l">
              <a:lnSpc>
                <a:spcPct val="115000"/>
              </a:lnSpc>
              <a:spcBef>
                <a:spcPts val="0"/>
              </a:spcBef>
              <a:spcAft>
                <a:spcPts val="0"/>
              </a:spcAft>
              <a:buNone/>
            </a:pPr>
            <a:r>
              <a:t/>
            </a:r>
            <a:endParaRPr i="0" u="none" cap="none" strike="noStrike">
              <a:solidFill>
                <a:srgbClr val="434343"/>
              </a:solidFill>
              <a:latin typeface="Trebuchet MS"/>
              <a:ea typeface="Trebuchet MS"/>
              <a:cs typeface="Trebuchet MS"/>
              <a:sym typeface="Trebuchet MS"/>
            </a:endParaRPr>
          </a:p>
          <a:p>
            <a:pPr indent="-317500" lvl="0" marL="457200" marR="0" rtl="0" algn="l">
              <a:lnSpc>
                <a:spcPct val="115000"/>
              </a:lnSpc>
              <a:spcBef>
                <a:spcPts val="0"/>
              </a:spcBef>
              <a:spcAft>
                <a:spcPts val="0"/>
              </a:spcAft>
              <a:buClr>
                <a:srgbClr val="171717"/>
              </a:buClr>
              <a:buSzPts val="1400"/>
              <a:buFont typeface="Trebuchet MS"/>
              <a:buChar char="●"/>
            </a:pPr>
            <a:r>
              <a:rPr b="1" i="0" lang="en-GB" u="none" cap="none" strike="noStrike">
                <a:solidFill>
                  <a:srgbClr val="171717"/>
                </a:solidFill>
                <a:latin typeface="Trebuchet MS"/>
                <a:ea typeface="Trebuchet MS"/>
                <a:cs typeface="Trebuchet MS"/>
                <a:sym typeface="Trebuchet MS"/>
              </a:rPr>
              <a:t>Teamwork:</a:t>
            </a:r>
            <a:endParaRPr b="1" i="0" u="none" cap="none" strike="noStrike">
              <a:solidFill>
                <a:srgbClr val="171717"/>
              </a:solidFill>
              <a:latin typeface="Trebuchet MS"/>
              <a:ea typeface="Trebuchet MS"/>
              <a:cs typeface="Trebuchet MS"/>
              <a:sym typeface="Trebuchet MS"/>
            </a:endParaRPr>
          </a:p>
          <a:p>
            <a:pPr indent="0" lvl="0" marL="457200" marR="0" rtl="0" algn="l">
              <a:lnSpc>
                <a:spcPct val="115000"/>
              </a:lnSpc>
              <a:spcBef>
                <a:spcPts val="0"/>
              </a:spcBef>
              <a:spcAft>
                <a:spcPts val="0"/>
              </a:spcAft>
              <a:buNone/>
            </a:pPr>
            <a:r>
              <a:rPr i="0" lang="en-GB" u="none" cap="none" strike="noStrike">
                <a:solidFill>
                  <a:srgbClr val="434343"/>
                </a:solidFill>
                <a:latin typeface="Trebuchet MS"/>
                <a:ea typeface="Trebuchet MS"/>
                <a:cs typeface="Trebuchet MS"/>
                <a:sym typeface="Trebuchet MS"/>
              </a:rPr>
              <a:t>We will measure the success of our teamwork by reflecting on how we resolved any issues, and how we conducted ourselves in stressful times</a:t>
            </a:r>
            <a:endParaRPr i="0" u="none" cap="none" strike="noStrike">
              <a:solidFill>
                <a:srgbClr val="434343"/>
              </a:solidFill>
              <a:latin typeface="Trebuchet MS"/>
              <a:ea typeface="Trebuchet MS"/>
              <a:cs typeface="Trebuchet MS"/>
              <a:sym typeface="Trebuchet M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7"/>
          <p:cNvSpPr/>
          <p:nvPr/>
        </p:nvSpPr>
        <p:spPr>
          <a:xfrm>
            <a:off x="157200" y="169800"/>
            <a:ext cx="8829600" cy="4803900"/>
          </a:xfrm>
          <a:prstGeom prst="rect">
            <a:avLst/>
          </a:prstGeom>
          <a:noFill/>
          <a:ln cap="flat" cmpd="sng" w="1143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147" name="Google Shape;147;p27"/>
          <p:cNvSpPr txBox="1"/>
          <p:nvPr>
            <p:ph type="title"/>
          </p:nvPr>
        </p:nvSpPr>
        <p:spPr>
          <a:xfrm>
            <a:off x="354150" y="342525"/>
            <a:ext cx="7602000" cy="456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Clr>
                <a:srgbClr val="171717"/>
              </a:buClr>
              <a:buSzPts val="3000"/>
              <a:buFont typeface="EB Garamond"/>
              <a:buNone/>
            </a:pPr>
            <a:r>
              <a:rPr b="1" lang="en-GB" sz="3400">
                <a:solidFill>
                  <a:srgbClr val="0000FF"/>
                </a:solidFill>
                <a:latin typeface="EB Garamond"/>
                <a:ea typeface="EB Garamond"/>
                <a:cs typeface="EB Garamond"/>
                <a:sym typeface="EB Garamond"/>
              </a:rPr>
              <a:t>Currency Analyser Web Application</a:t>
            </a:r>
            <a:endParaRPr b="1" sz="3400">
              <a:solidFill>
                <a:srgbClr val="0000FF"/>
              </a:solidFill>
              <a:latin typeface="EB Garamond"/>
              <a:ea typeface="EB Garamond"/>
              <a:cs typeface="EB Garamond"/>
              <a:sym typeface="EB Garamond"/>
            </a:endParaRPr>
          </a:p>
        </p:txBody>
      </p:sp>
      <p:sp>
        <p:nvSpPr>
          <p:cNvPr id="148" name="Google Shape;148;p27"/>
          <p:cNvSpPr txBox="1"/>
          <p:nvPr/>
        </p:nvSpPr>
        <p:spPr>
          <a:xfrm>
            <a:off x="224700" y="799425"/>
            <a:ext cx="8515800" cy="4120500"/>
          </a:xfrm>
          <a:prstGeom prst="rect">
            <a:avLst/>
          </a:prstGeom>
          <a:noFill/>
          <a:ln>
            <a:noFill/>
          </a:ln>
        </p:spPr>
        <p:txBody>
          <a:bodyPr anchorCtr="0" anchor="t" bIns="91425" lIns="91425" spcFirstLastPara="1" rIns="91425" wrap="square" tIns="91425">
            <a:noAutofit/>
          </a:bodyPr>
          <a:lstStyle/>
          <a:p>
            <a:pPr indent="-85724" lvl="0" marL="179999" marR="0" rtl="0" algn="l">
              <a:lnSpc>
                <a:spcPct val="115000"/>
              </a:lnSpc>
              <a:spcBef>
                <a:spcPts val="0"/>
              </a:spcBef>
              <a:spcAft>
                <a:spcPts val="0"/>
              </a:spcAft>
              <a:buClr>
                <a:srgbClr val="434343"/>
              </a:buClr>
              <a:buSzPts val="1800"/>
              <a:buFont typeface="Open Sans"/>
              <a:buNone/>
            </a:pPr>
            <a:r>
              <a:rPr b="1" i="0" lang="en-GB" sz="1600" u="sng" cap="none" strike="noStrike">
                <a:solidFill>
                  <a:srgbClr val="434343"/>
                </a:solidFill>
                <a:latin typeface="Trebuchet MS"/>
                <a:ea typeface="Trebuchet MS"/>
                <a:cs typeface="Trebuchet MS"/>
                <a:sym typeface="Trebuchet MS"/>
              </a:rPr>
              <a:t>Research Methodology:</a:t>
            </a:r>
            <a:r>
              <a:rPr i="0" lang="en-GB" u="none" cap="none" strike="noStrike">
                <a:solidFill>
                  <a:srgbClr val="434343"/>
                </a:solidFill>
                <a:latin typeface="Trebuchet MS"/>
                <a:ea typeface="Trebuchet MS"/>
                <a:cs typeface="Trebuchet MS"/>
                <a:sym typeface="Trebuchet MS"/>
              </a:rPr>
              <a:t> The team did some light reading of the latest news items relating to cryptocurrency and moved on to researching a list of technologies, examining which would be best to include in the applied project.</a:t>
            </a:r>
            <a:endParaRPr i="0" u="none" cap="none" strike="noStrike">
              <a:solidFill>
                <a:srgbClr val="434343"/>
              </a:solidFill>
              <a:latin typeface="Trebuchet MS"/>
              <a:ea typeface="Trebuchet MS"/>
              <a:cs typeface="Trebuchet MS"/>
              <a:sym typeface="Trebuchet MS"/>
            </a:endParaRPr>
          </a:p>
          <a:p>
            <a:pPr indent="-85724" lvl="0" marL="179999" marR="0" rtl="0" algn="l">
              <a:lnSpc>
                <a:spcPct val="115000"/>
              </a:lnSpc>
              <a:spcBef>
                <a:spcPts val="0"/>
              </a:spcBef>
              <a:spcAft>
                <a:spcPts val="0"/>
              </a:spcAft>
              <a:buClr>
                <a:schemeClr val="dk1"/>
              </a:buClr>
              <a:buSzPts val="1100"/>
              <a:buFont typeface="Trebuchet MS"/>
              <a:buNone/>
            </a:pPr>
            <a:r>
              <a:t/>
            </a:r>
            <a:endParaRPr b="1" i="0" u="none" cap="none" strike="noStrike">
              <a:solidFill>
                <a:srgbClr val="434343"/>
              </a:solidFill>
              <a:latin typeface="Trebuchet MS"/>
              <a:ea typeface="Trebuchet MS"/>
              <a:cs typeface="Trebuchet MS"/>
              <a:sym typeface="Trebuchet MS"/>
            </a:endParaRPr>
          </a:p>
          <a:p>
            <a:pPr indent="-317500" lvl="0" marL="457200" marR="0" rtl="0" algn="l">
              <a:lnSpc>
                <a:spcPct val="115000"/>
              </a:lnSpc>
              <a:spcBef>
                <a:spcPts val="0"/>
              </a:spcBef>
              <a:spcAft>
                <a:spcPts val="0"/>
              </a:spcAft>
              <a:buSzPts val="1400"/>
              <a:buFont typeface="Trebuchet MS"/>
              <a:buChar char="●"/>
            </a:pPr>
            <a:r>
              <a:rPr b="1" lang="en-GB">
                <a:solidFill>
                  <a:srgbClr val="171717"/>
                </a:solidFill>
                <a:latin typeface="Trebuchet MS"/>
                <a:ea typeface="Trebuchet MS"/>
                <a:cs typeface="Trebuchet MS"/>
                <a:sym typeface="Trebuchet MS"/>
              </a:rPr>
              <a:t>Public API</a:t>
            </a:r>
            <a:r>
              <a:rPr b="1" i="0" lang="en-GB" u="none" cap="none" strike="noStrike">
                <a:solidFill>
                  <a:srgbClr val="171717"/>
                </a:solidFill>
                <a:latin typeface="Trebuchet MS"/>
                <a:ea typeface="Trebuchet MS"/>
                <a:cs typeface="Trebuchet MS"/>
                <a:sym typeface="Trebuchet MS"/>
              </a:rPr>
              <a:t> of Prices- </a:t>
            </a:r>
            <a:r>
              <a:rPr i="0" lang="en-GB" u="none" cap="none" strike="noStrike">
                <a:solidFill>
                  <a:srgbClr val="434343"/>
                </a:solidFill>
                <a:latin typeface="Trebuchet MS"/>
                <a:ea typeface="Trebuchet MS"/>
                <a:cs typeface="Trebuchet MS"/>
                <a:sym typeface="Trebuchet MS"/>
              </a:rPr>
              <a:t>The team carried out some quick searching online and found there to be numerous free cryptocurrency APIs (Application Programming Interfaces) available, all of which stored vast amounts of records for prices of cryptocurrency against a variety of traditional currencies for increments of time, usually every minute. </a:t>
            </a:r>
            <a:endParaRPr i="0" u="none" cap="none" strike="noStrike">
              <a:solidFill>
                <a:srgbClr val="434343"/>
              </a:solidFill>
              <a:latin typeface="Trebuchet MS"/>
              <a:ea typeface="Trebuchet MS"/>
              <a:cs typeface="Trebuchet MS"/>
              <a:sym typeface="Trebuchet MS"/>
            </a:endParaRPr>
          </a:p>
          <a:p>
            <a:pPr indent="0" lvl="0" marL="457200" marR="0" rtl="0" algn="l">
              <a:lnSpc>
                <a:spcPct val="115000"/>
              </a:lnSpc>
              <a:spcBef>
                <a:spcPts val="0"/>
              </a:spcBef>
              <a:spcAft>
                <a:spcPts val="0"/>
              </a:spcAft>
              <a:buNone/>
            </a:pPr>
            <a:r>
              <a:rPr lang="en-GB">
                <a:solidFill>
                  <a:srgbClr val="434343"/>
                </a:solidFill>
                <a:latin typeface="Trebuchet MS"/>
                <a:ea typeface="Trebuchet MS"/>
                <a:cs typeface="Trebuchet MS"/>
                <a:sym typeface="Trebuchet MS"/>
              </a:rPr>
              <a:t>  Link - </a:t>
            </a:r>
            <a:r>
              <a:rPr lang="en-GB" u="sng">
                <a:solidFill>
                  <a:schemeClr val="hlink"/>
                </a:solidFill>
                <a:latin typeface="Trebuchet MS"/>
                <a:ea typeface="Trebuchet MS"/>
                <a:cs typeface="Trebuchet MS"/>
                <a:sym typeface="Trebuchet MS"/>
                <a:hlinkClick r:id="rId3"/>
              </a:rPr>
              <a:t>https://min-api.cryptocompare.com/data/histoday?fsym=BTC&amp;tsym=CAD&amp;limit=800</a:t>
            </a:r>
            <a:endParaRPr>
              <a:solidFill>
                <a:srgbClr val="434343"/>
              </a:solidFill>
              <a:latin typeface="Trebuchet MS"/>
              <a:ea typeface="Trebuchet MS"/>
              <a:cs typeface="Trebuchet MS"/>
              <a:sym typeface="Trebuchet MS"/>
            </a:endParaRPr>
          </a:p>
          <a:p>
            <a:pPr indent="0" lvl="0" marL="457200" marR="0" rtl="0" algn="l">
              <a:lnSpc>
                <a:spcPct val="115000"/>
              </a:lnSpc>
              <a:spcBef>
                <a:spcPts val="0"/>
              </a:spcBef>
              <a:spcAft>
                <a:spcPts val="0"/>
              </a:spcAft>
              <a:buNone/>
            </a:pPr>
            <a:r>
              <a:t/>
            </a:r>
            <a:endParaRPr>
              <a:solidFill>
                <a:srgbClr val="434343"/>
              </a:solidFill>
              <a:latin typeface="Trebuchet MS"/>
              <a:ea typeface="Trebuchet MS"/>
              <a:cs typeface="Trebuchet MS"/>
              <a:sym typeface="Trebuchet MS"/>
            </a:endParaRPr>
          </a:p>
          <a:p>
            <a:pPr indent="-317500" lvl="0" marL="457200" rtl="0" algn="l">
              <a:lnSpc>
                <a:spcPct val="115000"/>
              </a:lnSpc>
              <a:spcBef>
                <a:spcPts val="0"/>
              </a:spcBef>
              <a:spcAft>
                <a:spcPts val="0"/>
              </a:spcAft>
              <a:buSzPts val="1400"/>
              <a:buFont typeface="Trebuchet MS"/>
              <a:buChar char="●"/>
            </a:pPr>
            <a:r>
              <a:rPr b="1" lang="en-GB">
                <a:solidFill>
                  <a:srgbClr val="171717"/>
                </a:solidFill>
                <a:latin typeface="Trebuchet MS"/>
                <a:ea typeface="Trebuchet MS"/>
                <a:cs typeface="Trebuchet MS"/>
                <a:sym typeface="Trebuchet MS"/>
              </a:rPr>
              <a:t>Machine Learning: </a:t>
            </a:r>
            <a:r>
              <a:rPr lang="en-GB">
                <a:solidFill>
                  <a:srgbClr val="434343"/>
                </a:solidFill>
                <a:latin typeface="Trebuchet MS"/>
                <a:ea typeface="Trebuchet MS"/>
                <a:cs typeface="Trebuchet MS"/>
                <a:sym typeface="Trebuchet MS"/>
              </a:rPr>
              <a:t>With regards to attempting to decipher trends in prices, the team decided to use of TensorFlow. Having been using this machine learning framework in class for some time at this point, the team were familiar with the framework and had been using the technology with Python 3. It was agreed that this combination should be used, as it would fit in well with the overall project architecture.</a:t>
            </a:r>
            <a:endParaRPr>
              <a:solidFill>
                <a:srgbClr val="434343"/>
              </a:solidFill>
              <a:latin typeface="Trebuchet MS"/>
              <a:ea typeface="Trebuchet MS"/>
              <a:cs typeface="Trebuchet MS"/>
              <a:sym typeface="Trebuchet MS"/>
            </a:endParaRPr>
          </a:p>
          <a:p>
            <a:pPr indent="-85724" lvl="0" marL="179999" rtl="0" algn="l">
              <a:lnSpc>
                <a:spcPct val="115000"/>
              </a:lnSpc>
              <a:spcBef>
                <a:spcPts val="0"/>
              </a:spcBef>
              <a:spcAft>
                <a:spcPts val="0"/>
              </a:spcAft>
              <a:buClr>
                <a:srgbClr val="171717"/>
              </a:buClr>
              <a:buSzPts val="1100"/>
              <a:buFont typeface="Open Sans"/>
              <a:buNone/>
            </a:pPr>
            <a:r>
              <a:t/>
            </a:r>
            <a:endParaRPr>
              <a:solidFill>
                <a:srgbClr val="434343"/>
              </a:solidFill>
              <a:latin typeface="Trebuchet MS"/>
              <a:ea typeface="Trebuchet MS"/>
              <a:cs typeface="Trebuchet MS"/>
              <a:sym typeface="Trebuchet MS"/>
            </a:endParaRPr>
          </a:p>
          <a:p>
            <a:pPr indent="-85724" lvl="0" marL="179999" marR="0" rtl="0" algn="l">
              <a:lnSpc>
                <a:spcPct val="115000"/>
              </a:lnSpc>
              <a:spcBef>
                <a:spcPts val="0"/>
              </a:spcBef>
              <a:spcAft>
                <a:spcPts val="0"/>
              </a:spcAft>
              <a:buClr>
                <a:schemeClr val="dk1"/>
              </a:buClr>
              <a:buSzPts val="1100"/>
              <a:buFont typeface="Trebuchet MS"/>
              <a:buNone/>
            </a:pPr>
            <a:r>
              <a:t/>
            </a:r>
            <a:endParaRPr i="0" u="none" cap="none" strike="noStrike">
              <a:solidFill>
                <a:srgbClr val="434343"/>
              </a:solidFill>
              <a:latin typeface="Trebuchet MS"/>
              <a:ea typeface="Trebuchet MS"/>
              <a:cs typeface="Trebuchet MS"/>
              <a:sym typeface="Trebuchet MS"/>
            </a:endParaRPr>
          </a:p>
          <a:p>
            <a:pPr indent="0" lvl="0" marL="94274" marR="0" rtl="0" algn="l">
              <a:lnSpc>
                <a:spcPct val="115000"/>
              </a:lnSpc>
              <a:spcBef>
                <a:spcPts val="0"/>
              </a:spcBef>
              <a:spcAft>
                <a:spcPts val="0"/>
              </a:spcAft>
              <a:buClr>
                <a:srgbClr val="171717"/>
              </a:buClr>
              <a:buSzPts val="1100"/>
              <a:buFont typeface="Open Sans"/>
              <a:buNone/>
            </a:pPr>
            <a:r>
              <a:t/>
            </a:r>
            <a:endParaRPr i="0" u="none" cap="none" strike="noStrike">
              <a:solidFill>
                <a:srgbClr val="434343"/>
              </a:solidFill>
              <a:latin typeface="Trebuchet MS"/>
              <a:ea typeface="Trebuchet MS"/>
              <a:cs typeface="Trebuchet MS"/>
              <a:sym typeface="Trebuchet MS"/>
            </a:endParaRPr>
          </a:p>
          <a:p>
            <a:pPr indent="-85724" lvl="0" marL="179999" marR="0" rtl="0" algn="l">
              <a:lnSpc>
                <a:spcPct val="115000"/>
              </a:lnSpc>
              <a:spcBef>
                <a:spcPts val="0"/>
              </a:spcBef>
              <a:spcAft>
                <a:spcPts val="0"/>
              </a:spcAft>
              <a:buClr>
                <a:srgbClr val="171717"/>
              </a:buClr>
              <a:buSzPts val="1100"/>
              <a:buFont typeface="Open Sans"/>
              <a:buNone/>
            </a:pPr>
            <a:r>
              <a:t/>
            </a:r>
            <a:endParaRPr b="0" i="0" sz="1100" u="none" cap="none" strike="noStrike">
              <a:solidFill>
                <a:srgbClr val="434343"/>
              </a:solidFill>
              <a:latin typeface="Open Sans"/>
              <a:ea typeface="Open Sans"/>
              <a:cs typeface="Open Sans"/>
              <a:sym typeface="Open Sans"/>
            </a:endParaRPr>
          </a:p>
          <a:p>
            <a:pPr indent="-85724" lvl="0" marL="179999" marR="0" rtl="0" algn="l">
              <a:lnSpc>
                <a:spcPct val="115000"/>
              </a:lnSpc>
              <a:spcBef>
                <a:spcPts val="0"/>
              </a:spcBef>
              <a:spcAft>
                <a:spcPts val="0"/>
              </a:spcAft>
              <a:buClr>
                <a:schemeClr val="dk1"/>
              </a:buClr>
              <a:buSzPts val="1100"/>
              <a:buFont typeface="Trebuchet MS"/>
              <a:buNone/>
            </a:pPr>
            <a:r>
              <a:t/>
            </a:r>
            <a:endParaRPr b="0" i="0" sz="1100" u="none" cap="none" strike="noStrike">
              <a:solidFill>
                <a:srgbClr val="434343"/>
              </a:solidFill>
              <a:latin typeface="Open Sans"/>
              <a:ea typeface="Open Sans"/>
              <a:cs typeface="Open Sans"/>
              <a:sym typeface="Open Sans"/>
            </a:endParaRPr>
          </a:p>
          <a:p>
            <a:pPr indent="-85724" lvl="0" marL="179999" marR="0" rtl="0" algn="l">
              <a:lnSpc>
                <a:spcPct val="115000"/>
              </a:lnSpc>
              <a:spcBef>
                <a:spcPts val="0"/>
              </a:spcBef>
              <a:spcAft>
                <a:spcPts val="0"/>
              </a:spcAft>
              <a:buClr>
                <a:srgbClr val="171717"/>
              </a:buClr>
              <a:buSzPts val="1100"/>
              <a:buFont typeface="Open Sans"/>
              <a:buNone/>
            </a:pPr>
            <a:r>
              <a:t/>
            </a:r>
            <a:endParaRPr b="0" i="0" sz="1100" u="none" cap="none" strike="noStrike">
              <a:solidFill>
                <a:srgbClr val="434343"/>
              </a:solidFill>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8"/>
          <p:cNvSpPr/>
          <p:nvPr/>
        </p:nvSpPr>
        <p:spPr>
          <a:xfrm>
            <a:off x="157200" y="169800"/>
            <a:ext cx="8829600" cy="4803900"/>
          </a:xfrm>
          <a:prstGeom prst="rect">
            <a:avLst/>
          </a:prstGeom>
          <a:noFill/>
          <a:ln cap="flat" cmpd="sng" w="1143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154" name="Google Shape;154;p28"/>
          <p:cNvSpPr txBox="1"/>
          <p:nvPr>
            <p:ph type="title"/>
          </p:nvPr>
        </p:nvSpPr>
        <p:spPr>
          <a:xfrm>
            <a:off x="354150" y="342525"/>
            <a:ext cx="8560800" cy="456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Clr>
                <a:srgbClr val="171717"/>
              </a:buClr>
              <a:buSzPts val="3000"/>
              <a:buFont typeface="EB Garamond"/>
              <a:buNone/>
            </a:pPr>
            <a:r>
              <a:rPr b="1" lang="en-GB" sz="3400">
                <a:solidFill>
                  <a:srgbClr val="0000FF"/>
                </a:solidFill>
                <a:latin typeface="EB Garamond"/>
                <a:ea typeface="EB Garamond"/>
                <a:cs typeface="EB Garamond"/>
                <a:sym typeface="EB Garamond"/>
              </a:rPr>
              <a:t>Currency Analyser Web Application</a:t>
            </a:r>
            <a:endParaRPr b="1" sz="3400">
              <a:solidFill>
                <a:srgbClr val="0000FF"/>
              </a:solidFill>
              <a:latin typeface="EB Garamond"/>
              <a:ea typeface="EB Garamond"/>
              <a:cs typeface="EB Garamond"/>
              <a:sym typeface="EB Garamond"/>
            </a:endParaRPr>
          </a:p>
        </p:txBody>
      </p:sp>
      <p:sp>
        <p:nvSpPr>
          <p:cNvPr id="155" name="Google Shape;155;p28"/>
          <p:cNvSpPr txBox="1"/>
          <p:nvPr/>
        </p:nvSpPr>
        <p:spPr>
          <a:xfrm>
            <a:off x="220000" y="799425"/>
            <a:ext cx="4800900" cy="4135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Trebuchet MS"/>
              <a:buChar char="●"/>
            </a:pPr>
            <a:r>
              <a:rPr b="1" lang="en-GB">
                <a:solidFill>
                  <a:srgbClr val="171717"/>
                </a:solidFill>
                <a:latin typeface="Trebuchet MS"/>
                <a:ea typeface="Trebuchet MS"/>
                <a:cs typeface="Trebuchet MS"/>
                <a:sym typeface="Trebuchet MS"/>
              </a:rPr>
              <a:t>Web Application Back-End- </a:t>
            </a:r>
            <a:r>
              <a:rPr lang="en-GB">
                <a:solidFill>
                  <a:srgbClr val="434343"/>
                </a:solidFill>
                <a:latin typeface="Trebuchet MS"/>
                <a:ea typeface="Trebuchet MS"/>
                <a:cs typeface="Trebuchet MS"/>
                <a:sym typeface="Trebuchet MS"/>
              </a:rPr>
              <a:t>Having decided the details of the project’s machine learning system, the team began discussing the back-end of the application. The backend should be able to manage the machine learning model and should be able to deliver the predictive results to the front-end .So as to have the inter-language communication effectively Python framework Django is used and an API is exposed for the front-end. </a:t>
            </a:r>
            <a:endParaRPr>
              <a:solidFill>
                <a:srgbClr val="434343"/>
              </a:solidFill>
              <a:latin typeface="Trebuchet MS"/>
              <a:ea typeface="Trebuchet MS"/>
              <a:cs typeface="Trebuchet MS"/>
              <a:sym typeface="Trebuchet MS"/>
            </a:endParaRPr>
          </a:p>
          <a:p>
            <a:pPr indent="0" lvl="0" marL="457200" rtl="0" algn="l">
              <a:lnSpc>
                <a:spcPct val="115000"/>
              </a:lnSpc>
              <a:spcBef>
                <a:spcPts val="0"/>
              </a:spcBef>
              <a:spcAft>
                <a:spcPts val="0"/>
              </a:spcAft>
              <a:buNone/>
            </a:pPr>
            <a:r>
              <a:t/>
            </a:r>
            <a:endParaRPr>
              <a:solidFill>
                <a:srgbClr val="434343"/>
              </a:solidFill>
              <a:latin typeface="Trebuchet MS"/>
              <a:ea typeface="Trebuchet MS"/>
              <a:cs typeface="Trebuchet MS"/>
              <a:sym typeface="Trebuchet MS"/>
            </a:endParaRPr>
          </a:p>
          <a:p>
            <a:pPr indent="-317500" lvl="0" marL="457200" rtl="0" algn="l">
              <a:lnSpc>
                <a:spcPct val="115000"/>
              </a:lnSpc>
              <a:spcBef>
                <a:spcPts val="0"/>
              </a:spcBef>
              <a:spcAft>
                <a:spcPts val="0"/>
              </a:spcAft>
              <a:buSzPts val="1400"/>
              <a:buChar char="●"/>
            </a:pPr>
            <a:r>
              <a:rPr b="1" lang="en-GB">
                <a:solidFill>
                  <a:srgbClr val="171717"/>
                </a:solidFill>
                <a:latin typeface="Trebuchet MS"/>
                <a:ea typeface="Trebuchet MS"/>
                <a:cs typeface="Trebuchet MS"/>
                <a:sym typeface="Trebuchet MS"/>
              </a:rPr>
              <a:t>Web Application Front-End- </a:t>
            </a:r>
            <a:r>
              <a:rPr lang="en-GB">
                <a:solidFill>
                  <a:srgbClr val="434343"/>
                </a:solidFill>
                <a:latin typeface="Trebuchet MS"/>
                <a:ea typeface="Trebuchet MS"/>
                <a:cs typeface="Trebuchet MS"/>
                <a:sym typeface="Trebuchet MS"/>
              </a:rPr>
              <a:t>The simplest and informative UI is the key to attract the users. Our application needs single page interactive web page. So, HTML, CSS and AJAX (asynchronous Javascript and XML) is used to call the api that backend is providing.</a:t>
            </a:r>
            <a:r>
              <a:rPr lang="en-GB" sz="1100">
                <a:solidFill>
                  <a:srgbClr val="434343"/>
                </a:solidFill>
                <a:latin typeface="Open Sans"/>
                <a:ea typeface="Open Sans"/>
                <a:cs typeface="Open Sans"/>
                <a:sym typeface="Open Sans"/>
              </a:rPr>
              <a:t> </a:t>
            </a:r>
            <a:endParaRPr sz="1100">
              <a:solidFill>
                <a:srgbClr val="434343"/>
              </a:solidFill>
              <a:latin typeface="Open Sans"/>
              <a:ea typeface="Open Sans"/>
              <a:cs typeface="Open Sans"/>
              <a:sym typeface="Open Sans"/>
            </a:endParaRPr>
          </a:p>
          <a:p>
            <a:pPr indent="-85724" lvl="0" marL="179999" marR="0" rtl="0" algn="l">
              <a:lnSpc>
                <a:spcPct val="115000"/>
              </a:lnSpc>
              <a:spcBef>
                <a:spcPts val="0"/>
              </a:spcBef>
              <a:spcAft>
                <a:spcPts val="0"/>
              </a:spcAft>
              <a:buClr>
                <a:srgbClr val="171717"/>
              </a:buClr>
              <a:buSzPts val="1100"/>
              <a:buFont typeface="Open Sans"/>
              <a:buNone/>
            </a:pPr>
            <a:r>
              <a:t/>
            </a:r>
            <a:endParaRPr sz="1100">
              <a:solidFill>
                <a:srgbClr val="434343"/>
              </a:solidFill>
              <a:latin typeface="Open Sans"/>
              <a:ea typeface="Open Sans"/>
              <a:cs typeface="Open Sans"/>
              <a:sym typeface="Open Sans"/>
            </a:endParaRPr>
          </a:p>
          <a:p>
            <a:pPr indent="-85724" lvl="0" marL="179999" marR="0" rtl="0" algn="l">
              <a:lnSpc>
                <a:spcPct val="115000"/>
              </a:lnSpc>
              <a:spcBef>
                <a:spcPts val="0"/>
              </a:spcBef>
              <a:spcAft>
                <a:spcPts val="0"/>
              </a:spcAft>
              <a:buClr>
                <a:schemeClr val="dk1"/>
              </a:buClr>
              <a:buSzPts val="1100"/>
              <a:buFont typeface="Trebuchet MS"/>
              <a:buNone/>
            </a:pPr>
            <a:r>
              <a:t/>
            </a:r>
            <a:endParaRPr b="0" i="0" sz="1100" u="none" cap="none" strike="noStrike">
              <a:solidFill>
                <a:srgbClr val="434343"/>
              </a:solidFill>
              <a:latin typeface="Open Sans"/>
              <a:ea typeface="Open Sans"/>
              <a:cs typeface="Open Sans"/>
              <a:sym typeface="Open Sans"/>
            </a:endParaRPr>
          </a:p>
          <a:p>
            <a:pPr indent="-85724" lvl="0" marL="179999" marR="0" rtl="0" algn="l">
              <a:lnSpc>
                <a:spcPct val="115000"/>
              </a:lnSpc>
              <a:spcBef>
                <a:spcPts val="0"/>
              </a:spcBef>
              <a:spcAft>
                <a:spcPts val="0"/>
              </a:spcAft>
              <a:buClr>
                <a:srgbClr val="171717"/>
              </a:buClr>
              <a:buSzPts val="1100"/>
              <a:buFont typeface="Open Sans"/>
              <a:buNone/>
            </a:pPr>
            <a:r>
              <a:t/>
            </a:r>
            <a:endParaRPr b="0" i="0" sz="1100" u="none" cap="none" strike="noStrike">
              <a:solidFill>
                <a:srgbClr val="434343"/>
              </a:solidFill>
              <a:latin typeface="Open Sans"/>
              <a:ea typeface="Open Sans"/>
              <a:cs typeface="Open Sans"/>
              <a:sym typeface="Open Sans"/>
            </a:endParaRPr>
          </a:p>
        </p:txBody>
      </p:sp>
      <p:pic>
        <p:nvPicPr>
          <p:cNvPr id="156" name="Google Shape;156;p28"/>
          <p:cNvPicPr preferRelativeResize="0"/>
          <p:nvPr/>
        </p:nvPicPr>
        <p:blipFill>
          <a:blip r:embed="rId3">
            <a:alphaModFix/>
          </a:blip>
          <a:stretch>
            <a:fillRect/>
          </a:stretch>
        </p:blipFill>
        <p:spPr>
          <a:xfrm>
            <a:off x="5109125" y="1122625"/>
            <a:ext cx="3830100" cy="27722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9"/>
          <p:cNvSpPr/>
          <p:nvPr/>
        </p:nvSpPr>
        <p:spPr>
          <a:xfrm>
            <a:off x="157200" y="169800"/>
            <a:ext cx="8829600" cy="4803900"/>
          </a:xfrm>
          <a:prstGeom prst="rect">
            <a:avLst/>
          </a:prstGeom>
          <a:noFill/>
          <a:ln cap="flat" cmpd="sng" w="1143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162" name="Google Shape;162;p29"/>
          <p:cNvSpPr txBox="1"/>
          <p:nvPr>
            <p:ph type="title"/>
          </p:nvPr>
        </p:nvSpPr>
        <p:spPr>
          <a:xfrm>
            <a:off x="354150" y="342525"/>
            <a:ext cx="8560800" cy="456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Clr>
                <a:srgbClr val="171717"/>
              </a:buClr>
              <a:buSzPts val="3000"/>
              <a:buFont typeface="EB Garamond"/>
              <a:buNone/>
            </a:pPr>
            <a:r>
              <a:rPr b="1" lang="en-GB" sz="3400">
                <a:solidFill>
                  <a:srgbClr val="0000FF"/>
                </a:solidFill>
                <a:latin typeface="EB Garamond"/>
                <a:ea typeface="EB Garamond"/>
                <a:cs typeface="EB Garamond"/>
                <a:sym typeface="EB Garamond"/>
              </a:rPr>
              <a:t>Currency Analyser Web Application</a:t>
            </a:r>
            <a:endParaRPr b="1" sz="3400">
              <a:solidFill>
                <a:srgbClr val="0000FF"/>
              </a:solidFill>
              <a:latin typeface="EB Garamond"/>
              <a:ea typeface="EB Garamond"/>
              <a:cs typeface="EB Garamond"/>
              <a:sym typeface="EB Garamond"/>
            </a:endParaRPr>
          </a:p>
        </p:txBody>
      </p:sp>
      <p:sp>
        <p:nvSpPr>
          <p:cNvPr id="163" name="Google Shape;163;p29"/>
          <p:cNvSpPr txBox="1"/>
          <p:nvPr/>
        </p:nvSpPr>
        <p:spPr>
          <a:xfrm>
            <a:off x="220000" y="799425"/>
            <a:ext cx="4800900" cy="4135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171717"/>
              </a:buClr>
              <a:buSzPts val="1100"/>
              <a:buFont typeface="Open Sans"/>
              <a:buNone/>
            </a:pPr>
            <a:r>
              <a:rPr b="1" lang="en-GB">
                <a:solidFill>
                  <a:srgbClr val="171717"/>
                </a:solidFill>
                <a:latin typeface="Trebuchet MS"/>
                <a:ea typeface="Trebuchet MS"/>
                <a:cs typeface="Trebuchet MS"/>
                <a:sym typeface="Trebuchet MS"/>
              </a:rPr>
              <a:t> </a:t>
            </a:r>
            <a:r>
              <a:rPr b="1" lang="en-GB">
                <a:solidFill>
                  <a:srgbClr val="171717"/>
                </a:solidFill>
                <a:latin typeface="Trebuchet MS"/>
                <a:ea typeface="Trebuchet MS"/>
                <a:cs typeface="Trebuchet MS"/>
                <a:sym typeface="Trebuchet MS"/>
              </a:rPr>
              <a:t>Web Application Database - </a:t>
            </a:r>
            <a:r>
              <a:rPr lang="en-GB">
                <a:solidFill>
                  <a:srgbClr val="434343"/>
                </a:solidFill>
                <a:latin typeface="Trebuchet MS"/>
                <a:ea typeface="Trebuchet MS"/>
                <a:cs typeface="Trebuchet MS"/>
                <a:sym typeface="Trebuchet MS"/>
              </a:rPr>
              <a:t>The public API have a monthly limit and for having a good architecture the backend should be saving the machine model prediction data into a database, such that for every front -end call the backend should not run the machine learning Model, it directly look at the database to server the requirements.</a:t>
            </a:r>
            <a:endParaRPr>
              <a:solidFill>
                <a:srgbClr val="434343"/>
              </a:solidFill>
              <a:latin typeface="Trebuchet MS"/>
              <a:ea typeface="Trebuchet MS"/>
              <a:cs typeface="Trebuchet MS"/>
              <a:sym typeface="Trebuchet MS"/>
            </a:endParaRPr>
          </a:p>
          <a:p>
            <a:pPr indent="0" lvl="0" marL="0" marR="0" rtl="0" algn="l">
              <a:lnSpc>
                <a:spcPct val="115000"/>
              </a:lnSpc>
              <a:spcBef>
                <a:spcPts val="0"/>
              </a:spcBef>
              <a:spcAft>
                <a:spcPts val="0"/>
              </a:spcAft>
              <a:buClr>
                <a:srgbClr val="171717"/>
              </a:buClr>
              <a:buSzPts val="1100"/>
              <a:buFont typeface="Open Sans"/>
              <a:buNone/>
            </a:pPr>
            <a:r>
              <a:rPr lang="en-GB">
                <a:solidFill>
                  <a:srgbClr val="434343"/>
                </a:solidFill>
                <a:latin typeface="Trebuchet MS"/>
                <a:ea typeface="Trebuchet MS"/>
                <a:cs typeface="Trebuchet MS"/>
                <a:sym typeface="Trebuchet MS"/>
              </a:rPr>
              <a:t>      Ie. the machine learning data should be stored somewhere. Django have the in-built support for SQLite, and its works efficiently with Django. So, we have prior experience with SQL databases  made us to use the SQLite for this project.</a:t>
            </a:r>
            <a:endParaRPr>
              <a:solidFill>
                <a:srgbClr val="434343"/>
              </a:solidFill>
              <a:latin typeface="Trebuchet MS"/>
              <a:ea typeface="Trebuchet MS"/>
              <a:cs typeface="Trebuchet MS"/>
              <a:sym typeface="Trebuchet MS"/>
            </a:endParaRPr>
          </a:p>
          <a:p>
            <a:pPr indent="0" lvl="0" marL="0" marR="0" rtl="0" algn="l">
              <a:lnSpc>
                <a:spcPct val="115000"/>
              </a:lnSpc>
              <a:spcBef>
                <a:spcPts val="0"/>
              </a:spcBef>
              <a:spcAft>
                <a:spcPts val="0"/>
              </a:spcAft>
              <a:buClr>
                <a:srgbClr val="171717"/>
              </a:buClr>
              <a:buSzPts val="1100"/>
              <a:buFont typeface="Open Sans"/>
              <a:buNone/>
            </a:pPr>
            <a:r>
              <a:rPr lang="en-GB">
                <a:solidFill>
                  <a:srgbClr val="434343"/>
                </a:solidFill>
                <a:latin typeface="Trebuchet MS"/>
                <a:ea typeface="Trebuchet MS"/>
                <a:cs typeface="Trebuchet MS"/>
                <a:sym typeface="Trebuchet MS"/>
              </a:rPr>
              <a:t>       </a:t>
            </a:r>
            <a:endParaRPr b="1">
              <a:solidFill>
                <a:srgbClr val="171717"/>
              </a:solidFill>
              <a:latin typeface="Trebuchet MS"/>
              <a:ea typeface="Trebuchet MS"/>
              <a:cs typeface="Trebuchet MS"/>
              <a:sym typeface="Trebuchet MS"/>
            </a:endParaRPr>
          </a:p>
          <a:p>
            <a:pPr indent="0" lvl="0" marL="94274" marR="0" rtl="0" algn="l">
              <a:lnSpc>
                <a:spcPct val="115000"/>
              </a:lnSpc>
              <a:spcBef>
                <a:spcPts val="0"/>
              </a:spcBef>
              <a:spcAft>
                <a:spcPts val="0"/>
              </a:spcAft>
              <a:buClr>
                <a:srgbClr val="171717"/>
              </a:buClr>
              <a:buSzPts val="1100"/>
              <a:buFont typeface="Open Sans"/>
              <a:buNone/>
            </a:pPr>
            <a:r>
              <a:t/>
            </a:r>
            <a:endParaRPr>
              <a:solidFill>
                <a:srgbClr val="434343"/>
              </a:solidFill>
              <a:latin typeface="Trebuchet MS"/>
              <a:ea typeface="Trebuchet MS"/>
              <a:cs typeface="Trebuchet MS"/>
              <a:sym typeface="Trebuchet MS"/>
            </a:endParaRPr>
          </a:p>
          <a:p>
            <a:pPr indent="-85724" lvl="0" marL="179999" marR="0" rtl="0" algn="l">
              <a:lnSpc>
                <a:spcPct val="115000"/>
              </a:lnSpc>
              <a:spcBef>
                <a:spcPts val="0"/>
              </a:spcBef>
              <a:spcAft>
                <a:spcPts val="0"/>
              </a:spcAft>
              <a:buClr>
                <a:srgbClr val="171717"/>
              </a:buClr>
              <a:buSzPts val="1100"/>
              <a:buFont typeface="Open Sans"/>
              <a:buNone/>
            </a:pPr>
            <a:r>
              <a:t/>
            </a:r>
            <a:endParaRPr>
              <a:solidFill>
                <a:srgbClr val="434343"/>
              </a:solidFill>
              <a:latin typeface="Trebuchet MS"/>
              <a:ea typeface="Trebuchet MS"/>
              <a:cs typeface="Trebuchet MS"/>
              <a:sym typeface="Trebuchet MS"/>
            </a:endParaRPr>
          </a:p>
          <a:p>
            <a:pPr indent="-85724" lvl="0" marL="179999" marR="0" rtl="0" algn="l">
              <a:lnSpc>
                <a:spcPct val="115000"/>
              </a:lnSpc>
              <a:spcBef>
                <a:spcPts val="0"/>
              </a:spcBef>
              <a:spcAft>
                <a:spcPts val="0"/>
              </a:spcAft>
              <a:buClr>
                <a:schemeClr val="dk1"/>
              </a:buClr>
              <a:buSzPts val="1100"/>
              <a:buFont typeface="Trebuchet MS"/>
              <a:buNone/>
            </a:pPr>
            <a:r>
              <a:t/>
            </a:r>
            <a:endParaRPr i="0" u="none" cap="none" strike="noStrike">
              <a:solidFill>
                <a:srgbClr val="434343"/>
              </a:solidFill>
              <a:latin typeface="Trebuchet MS"/>
              <a:ea typeface="Trebuchet MS"/>
              <a:cs typeface="Trebuchet MS"/>
              <a:sym typeface="Trebuchet MS"/>
            </a:endParaRPr>
          </a:p>
          <a:p>
            <a:pPr indent="-85724" lvl="0" marL="179999" marR="0" rtl="0" algn="l">
              <a:lnSpc>
                <a:spcPct val="115000"/>
              </a:lnSpc>
              <a:spcBef>
                <a:spcPts val="0"/>
              </a:spcBef>
              <a:spcAft>
                <a:spcPts val="0"/>
              </a:spcAft>
              <a:buClr>
                <a:srgbClr val="171717"/>
              </a:buClr>
              <a:buSzPts val="1100"/>
              <a:buFont typeface="Open Sans"/>
              <a:buNone/>
            </a:pPr>
            <a:r>
              <a:t/>
            </a:r>
            <a:endParaRPr i="0" u="none" cap="none" strike="noStrike">
              <a:solidFill>
                <a:srgbClr val="434343"/>
              </a:solidFill>
              <a:latin typeface="Trebuchet MS"/>
              <a:ea typeface="Trebuchet MS"/>
              <a:cs typeface="Trebuchet MS"/>
              <a:sym typeface="Trebuchet MS"/>
            </a:endParaRPr>
          </a:p>
        </p:txBody>
      </p:sp>
      <p:pic>
        <p:nvPicPr>
          <p:cNvPr id="164" name="Google Shape;164;p29"/>
          <p:cNvPicPr preferRelativeResize="0"/>
          <p:nvPr/>
        </p:nvPicPr>
        <p:blipFill>
          <a:blip r:embed="rId3">
            <a:alphaModFix/>
          </a:blip>
          <a:stretch>
            <a:fillRect/>
          </a:stretch>
        </p:blipFill>
        <p:spPr>
          <a:xfrm>
            <a:off x="5109125" y="1122625"/>
            <a:ext cx="3830100" cy="27722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0"/>
          <p:cNvSpPr/>
          <p:nvPr/>
        </p:nvSpPr>
        <p:spPr>
          <a:xfrm>
            <a:off x="157200" y="169800"/>
            <a:ext cx="8829600" cy="4803900"/>
          </a:xfrm>
          <a:prstGeom prst="rect">
            <a:avLst/>
          </a:prstGeom>
          <a:noFill/>
          <a:ln cap="flat" cmpd="sng" w="1143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170" name="Google Shape;170;p30"/>
          <p:cNvSpPr txBox="1"/>
          <p:nvPr>
            <p:ph type="title"/>
          </p:nvPr>
        </p:nvSpPr>
        <p:spPr>
          <a:xfrm>
            <a:off x="354150" y="342525"/>
            <a:ext cx="6520200" cy="456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Clr>
                <a:srgbClr val="171717"/>
              </a:buClr>
              <a:buSzPts val="3000"/>
              <a:buFont typeface="EB Garamond"/>
              <a:buNone/>
            </a:pPr>
            <a:r>
              <a:rPr b="1" lang="en-GB" sz="3400">
                <a:solidFill>
                  <a:srgbClr val="0000FF"/>
                </a:solidFill>
                <a:latin typeface="EB Garamond"/>
                <a:ea typeface="EB Garamond"/>
                <a:cs typeface="EB Garamond"/>
                <a:sym typeface="EB Garamond"/>
              </a:rPr>
              <a:t>Underlying Technologies</a:t>
            </a:r>
            <a:endParaRPr b="1" sz="3400">
              <a:solidFill>
                <a:srgbClr val="0000FF"/>
              </a:solidFill>
              <a:latin typeface="EB Garamond"/>
              <a:ea typeface="EB Garamond"/>
              <a:cs typeface="EB Garamond"/>
              <a:sym typeface="EB Garamond"/>
            </a:endParaRPr>
          </a:p>
        </p:txBody>
      </p:sp>
      <p:sp>
        <p:nvSpPr>
          <p:cNvPr id="171" name="Google Shape;171;p30"/>
          <p:cNvSpPr txBox="1"/>
          <p:nvPr/>
        </p:nvSpPr>
        <p:spPr>
          <a:xfrm>
            <a:off x="220000" y="799425"/>
            <a:ext cx="8643000" cy="4135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434343"/>
              </a:buClr>
              <a:buSzPts val="1100"/>
              <a:buFont typeface="Open Sans"/>
              <a:buNone/>
            </a:pPr>
            <a:r>
              <a:rPr lang="en-GB" sz="1200">
                <a:solidFill>
                  <a:srgbClr val="434343"/>
                </a:solidFill>
                <a:latin typeface="Open Sans"/>
                <a:ea typeface="Open Sans"/>
                <a:cs typeface="Open Sans"/>
                <a:sym typeface="Open Sans"/>
              </a:rPr>
              <a:t>      </a:t>
            </a:r>
            <a:r>
              <a:rPr b="1" lang="en-GB" u="sng">
                <a:solidFill>
                  <a:srgbClr val="434343"/>
                </a:solidFill>
                <a:latin typeface="Trebuchet MS"/>
                <a:ea typeface="Trebuchet MS"/>
                <a:cs typeface="Trebuchet MS"/>
                <a:sym typeface="Trebuchet MS"/>
              </a:rPr>
              <a:t>Python3-</a:t>
            </a:r>
            <a:r>
              <a:rPr lang="en-GB">
                <a:solidFill>
                  <a:srgbClr val="434343"/>
                </a:solidFill>
                <a:latin typeface="Trebuchet MS"/>
                <a:ea typeface="Trebuchet MS"/>
                <a:cs typeface="Trebuchet MS"/>
                <a:sym typeface="Trebuchet MS"/>
              </a:rPr>
              <a:t> Python is a high-level, interpreted, interactive and object-oriented scripting language. Python is designed     </a:t>
            </a:r>
            <a:endParaRPr>
              <a:solidFill>
                <a:srgbClr val="434343"/>
              </a:solidFill>
              <a:latin typeface="Trebuchet MS"/>
              <a:ea typeface="Trebuchet MS"/>
              <a:cs typeface="Trebuchet MS"/>
              <a:sym typeface="Trebuchet MS"/>
            </a:endParaRPr>
          </a:p>
          <a:p>
            <a:pPr indent="0" lvl="0" marL="0" marR="0" rtl="0" algn="l">
              <a:lnSpc>
                <a:spcPct val="115000"/>
              </a:lnSpc>
              <a:spcBef>
                <a:spcPts val="0"/>
              </a:spcBef>
              <a:spcAft>
                <a:spcPts val="0"/>
              </a:spcAft>
              <a:buClr>
                <a:srgbClr val="434343"/>
              </a:buClr>
              <a:buSzPts val="1100"/>
              <a:buFont typeface="Open Sans"/>
              <a:buNone/>
            </a:pPr>
            <a:r>
              <a:rPr lang="en-GB">
                <a:solidFill>
                  <a:srgbClr val="434343"/>
                </a:solidFill>
                <a:latin typeface="Trebuchet MS"/>
                <a:ea typeface="Trebuchet MS"/>
                <a:cs typeface="Trebuchet MS"/>
                <a:sym typeface="Trebuchet MS"/>
              </a:rPr>
              <a:t>      to be highly readable.</a:t>
            </a:r>
            <a:endParaRPr>
              <a:solidFill>
                <a:srgbClr val="434343"/>
              </a:solidFill>
              <a:latin typeface="Trebuchet MS"/>
              <a:ea typeface="Trebuchet MS"/>
              <a:cs typeface="Trebuchet MS"/>
              <a:sym typeface="Trebuchet MS"/>
            </a:endParaRPr>
          </a:p>
          <a:p>
            <a:pPr indent="-85724" lvl="0" marL="179999" marR="0" rtl="0" algn="l">
              <a:lnSpc>
                <a:spcPct val="115000"/>
              </a:lnSpc>
              <a:spcBef>
                <a:spcPts val="0"/>
              </a:spcBef>
              <a:spcAft>
                <a:spcPts val="0"/>
              </a:spcAft>
              <a:buClr>
                <a:schemeClr val="dk1"/>
              </a:buClr>
              <a:buSzPts val="1100"/>
              <a:buFont typeface="Trebuchet MS"/>
              <a:buNone/>
            </a:pPr>
            <a:r>
              <a:t/>
            </a:r>
            <a:endParaRPr i="0" u="none" cap="none" strike="noStrike">
              <a:solidFill>
                <a:srgbClr val="434343"/>
              </a:solidFill>
              <a:latin typeface="Trebuchet MS"/>
              <a:ea typeface="Trebuchet MS"/>
              <a:cs typeface="Trebuchet MS"/>
              <a:sym typeface="Trebuchet MS"/>
            </a:endParaRPr>
          </a:p>
          <a:p>
            <a:pPr indent="-85724" lvl="0" marL="179999" marR="0" rtl="0" algn="l">
              <a:lnSpc>
                <a:spcPct val="115000"/>
              </a:lnSpc>
              <a:spcBef>
                <a:spcPts val="0"/>
              </a:spcBef>
              <a:spcAft>
                <a:spcPts val="0"/>
              </a:spcAft>
              <a:buClr>
                <a:srgbClr val="434343"/>
              </a:buClr>
              <a:buSzPts val="1100"/>
              <a:buFont typeface="Open Sans"/>
              <a:buNone/>
            </a:pPr>
            <a:r>
              <a:rPr i="0" lang="en-GB" u="none" cap="none" strike="noStrike">
                <a:solidFill>
                  <a:srgbClr val="434343"/>
                </a:solidFill>
                <a:latin typeface="Trebuchet MS"/>
                <a:ea typeface="Trebuchet MS"/>
                <a:cs typeface="Trebuchet MS"/>
                <a:sym typeface="Trebuchet MS"/>
              </a:rPr>
              <a:t>    </a:t>
            </a:r>
            <a:r>
              <a:rPr b="1" lang="en-GB" u="sng">
                <a:solidFill>
                  <a:srgbClr val="434343"/>
                </a:solidFill>
                <a:latin typeface="Trebuchet MS"/>
                <a:ea typeface="Trebuchet MS"/>
                <a:cs typeface="Trebuchet MS"/>
                <a:sym typeface="Trebuchet MS"/>
              </a:rPr>
              <a:t>Django</a:t>
            </a:r>
            <a:r>
              <a:rPr i="0" lang="en-GB" u="none" cap="none" strike="noStrike">
                <a:solidFill>
                  <a:srgbClr val="434343"/>
                </a:solidFill>
                <a:latin typeface="Trebuchet MS"/>
                <a:ea typeface="Trebuchet MS"/>
                <a:cs typeface="Trebuchet MS"/>
                <a:sym typeface="Trebuchet MS"/>
              </a:rPr>
              <a:t> - </a:t>
            </a:r>
            <a:r>
              <a:rPr lang="en-GB">
                <a:solidFill>
                  <a:srgbClr val="0C3C26"/>
                </a:solidFill>
                <a:highlight>
                  <a:srgbClr val="FFFFFF"/>
                </a:highlight>
                <a:latin typeface="Trebuchet MS"/>
                <a:ea typeface="Trebuchet MS"/>
                <a:cs typeface="Trebuchet MS"/>
                <a:sym typeface="Trebuchet MS"/>
              </a:rPr>
              <a:t>Django is a Python-based web framework, free and open-source, that follows the model–template–views </a:t>
            </a:r>
            <a:endParaRPr>
              <a:solidFill>
                <a:srgbClr val="0C3C26"/>
              </a:solidFill>
              <a:highlight>
                <a:srgbClr val="FFFFFF"/>
              </a:highlight>
              <a:latin typeface="Trebuchet MS"/>
              <a:ea typeface="Trebuchet MS"/>
              <a:cs typeface="Trebuchet MS"/>
              <a:sym typeface="Trebuchet MS"/>
            </a:endParaRPr>
          </a:p>
          <a:p>
            <a:pPr indent="-85724" lvl="0" marL="179999" marR="0" rtl="0" algn="l">
              <a:lnSpc>
                <a:spcPct val="115000"/>
              </a:lnSpc>
              <a:spcBef>
                <a:spcPts val="0"/>
              </a:spcBef>
              <a:spcAft>
                <a:spcPts val="0"/>
              </a:spcAft>
              <a:buClr>
                <a:srgbClr val="434343"/>
              </a:buClr>
              <a:buSzPts val="1100"/>
              <a:buFont typeface="Open Sans"/>
              <a:buNone/>
            </a:pPr>
            <a:r>
              <a:rPr lang="en-GB">
                <a:solidFill>
                  <a:srgbClr val="0C3C26"/>
                </a:solidFill>
                <a:highlight>
                  <a:srgbClr val="FFFFFF"/>
                </a:highlight>
                <a:latin typeface="Trebuchet MS"/>
                <a:ea typeface="Trebuchet MS"/>
                <a:cs typeface="Trebuchet MS"/>
                <a:sym typeface="Trebuchet MS"/>
              </a:rPr>
              <a:t>   architectural pattern.</a:t>
            </a:r>
            <a:endParaRPr i="0" u="none" cap="none" strike="noStrike">
              <a:solidFill>
                <a:srgbClr val="434343"/>
              </a:solidFill>
              <a:latin typeface="Trebuchet MS"/>
              <a:ea typeface="Trebuchet MS"/>
              <a:cs typeface="Trebuchet MS"/>
              <a:sym typeface="Trebuchet MS"/>
            </a:endParaRPr>
          </a:p>
          <a:p>
            <a:pPr indent="-85724" lvl="0" marL="179999" rtl="0" algn="l">
              <a:lnSpc>
                <a:spcPct val="115000"/>
              </a:lnSpc>
              <a:spcBef>
                <a:spcPts val="0"/>
              </a:spcBef>
              <a:spcAft>
                <a:spcPts val="0"/>
              </a:spcAft>
              <a:buClr>
                <a:srgbClr val="434343"/>
              </a:buClr>
              <a:buSzPts val="1100"/>
              <a:buFont typeface="Open Sans"/>
              <a:buNone/>
            </a:pPr>
            <a:r>
              <a:t/>
            </a:r>
            <a:endParaRPr>
              <a:solidFill>
                <a:srgbClr val="434343"/>
              </a:solidFill>
              <a:latin typeface="Trebuchet MS"/>
              <a:ea typeface="Trebuchet MS"/>
              <a:cs typeface="Trebuchet MS"/>
              <a:sym typeface="Trebuchet MS"/>
            </a:endParaRPr>
          </a:p>
          <a:p>
            <a:pPr indent="-85724" lvl="0" marL="179999" rtl="0" algn="l">
              <a:lnSpc>
                <a:spcPct val="115000"/>
              </a:lnSpc>
              <a:spcBef>
                <a:spcPts val="0"/>
              </a:spcBef>
              <a:spcAft>
                <a:spcPts val="0"/>
              </a:spcAft>
              <a:buClr>
                <a:srgbClr val="434343"/>
              </a:buClr>
              <a:buSzPts val="1100"/>
              <a:buFont typeface="Open Sans"/>
              <a:buNone/>
            </a:pPr>
            <a:r>
              <a:rPr lang="en-GB">
                <a:solidFill>
                  <a:srgbClr val="434343"/>
                </a:solidFill>
                <a:latin typeface="Trebuchet MS"/>
                <a:ea typeface="Trebuchet MS"/>
                <a:cs typeface="Trebuchet MS"/>
                <a:sym typeface="Trebuchet MS"/>
              </a:rPr>
              <a:t> </a:t>
            </a:r>
            <a:r>
              <a:rPr b="1" lang="en-GB">
                <a:solidFill>
                  <a:srgbClr val="434343"/>
                </a:solidFill>
                <a:latin typeface="Trebuchet MS"/>
                <a:ea typeface="Trebuchet MS"/>
                <a:cs typeface="Trebuchet MS"/>
                <a:sym typeface="Trebuchet MS"/>
              </a:rPr>
              <a:t>  </a:t>
            </a:r>
            <a:r>
              <a:rPr b="1" lang="en-GB" u="sng">
                <a:solidFill>
                  <a:srgbClr val="434343"/>
                </a:solidFill>
                <a:latin typeface="Trebuchet MS"/>
                <a:ea typeface="Trebuchet MS"/>
                <a:cs typeface="Trebuchet MS"/>
                <a:sym typeface="Trebuchet MS"/>
              </a:rPr>
              <a:t>SQLite</a:t>
            </a:r>
            <a:r>
              <a:rPr lang="en-GB">
                <a:solidFill>
                  <a:srgbClr val="434343"/>
                </a:solidFill>
                <a:latin typeface="Trebuchet MS"/>
                <a:ea typeface="Trebuchet MS"/>
                <a:cs typeface="Trebuchet MS"/>
                <a:sym typeface="Trebuchet MS"/>
              </a:rPr>
              <a:t> - </a:t>
            </a:r>
            <a:r>
              <a:rPr lang="en-GB">
                <a:solidFill>
                  <a:schemeClr val="dk1"/>
                </a:solidFill>
                <a:latin typeface="Trebuchet MS"/>
                <a:ea typeface="Trebuchet MS"/>
                <a:cs typeface="Trebuchet MS"/>
                <a:sym typeface="Trebuchet MS"/>
              </a:rPr>
              <a:t>SQLite is a C-language library that implements a small, fast, self-contained, high-reliability, full-featured, SQL database engine.</a:t>
            </a:r>
            <a:r>
              <a:rPr lang="en-GB">
                <a:solidFill>
                  <a:srgbClr val="434343"/>
                </a:solidFill>
                <a:latin typeface="Trebuchet MS"/>
                <a:ea typeface="Trebuchet MS"/>
                <a:cs typeface="Trebuchet MS"/>
                <a:sym typeface="Trebuchet MS"/>
              </a:rPr>
              <a:t>The machine learning data and predicted prices of Bitcoin also needed to be stored somewhere and SQLite has built-in support from Django. </a:t>
            </a:r>
            <a:endParaRPr>
              <a:solidFill>
                <a:srgbClr val="434343"/>
              </a:solidFill>
              <a:latin typeface="Trebuchet MS"/>
              <a:ea typeface="Trebuchet MS"/>
              <a:cs typeface="Trebuchet MS"/>
              <a:sym typeface="Trebuchet MS"/>
            </a:endParaRPr>
          </a:p>
          <a:p>
            <a:pPr indent="-85724" lvl="0" marL="179999" rtl="0" algn="l">
              <a:lnSpc>
                <a:spcPct val="115000"/>
              </a:lnSpc>
              <a:spcBef>
                <a:spcPts val="0"/>
              </a:spcBef>
              <a:spcAft>
                <a:spcPts val="0"/>
              </a:spcAft>
              <a:buClr>
                <a:srgbClr val="434343"/>
              </a:buClr>
              <a:buSzPts val="1100"/>
              <a:buFont typeface="Open Sans"/>
              <a:buNone/>
            </a:pPr>
            <a:r>
              <a:t/>
            </a:r>
            <a:endParaRPr>
              <a:solidFill>
                <a:srgbClr val="434343"/>
              </a:solidFill>
              <a:latin typeface="Trebuchet MS"/>
              <a:ea typeface="Trebuchet MS"/>
              <a:cs typeface="Trebuchet MS"/>
              <a:sym typeface="Trebuchet MS"/>
            </a:endParaRPr>
          </a:p>
          <a:p>
            <a:pPr indent="-85724" lvl="0" marL="179999" marR="0" rtl="0" algn="l">
              <a:lnSpc>
                <a:spcPct val="115000"/>
              </a:lnSpc>
              <a:spcBef>
                <a:spcPts val="0"/>
              </a:spcBef>
              <a:spcAft>
                <a:spcPts val="0"/>
              </a:spcAft>
              <a:buClr>
                <a:srgbClr val="434343"/>
              </a:buClr>
              <a:buSzPts val="1100"/>
              <a:buFont typeface="Open Sans"/>
              <a:buNone/>
            </a:pPr>
            <a:r>
              <a:rPr b="1" i="0" lang="en-GB" u="none" cap="none" strike="noStrike">
                <a:solidFill>
                  <a:srgbClr val="434343"/>
                </a:solidFill>
                <a:latin typeface="Trebuchet MS"/>
                <a:ea typeface="Trebuchet MS"/>
                <a:cs typeface="Trebuchet MS"/>
                <a:sym typeface="Trebuchet MS"/>
              </a:rPr>
              <a:t>   </a:t>
            </a:r>
            <a:r>
              <a:rPr b="1" i="0" lang="en-GB" u="sng" cap="none" strike="noStrike">
                <a:solidFill>
                  <a:srgbClr val="434343"/>
                </a:solidFill>
                <a:latin typeface="Trebuchet MS"/>
                <a:ea typeface="Trebuchet MS"/>
                <a:cs typeface="Trebuchet MS"/>
                <a:sym typeface="Trebuchet MS"/>
              </a:rPr>
              <a:t>TensorFlow</a:t>
            </a:r>
            <a:r>
              <a:rPr i="0" lang="en-GB" u="none" cap="none" strike="noStrike">
                <a:solidFill>
                  <a:srgbClr val="434343"/>
                </a:solidFill>
                <a:latin typeface="Trebuchet MS"/>
                <a:ea typeface="Trebuchet MS"/>
                <a:cs typeface="Trebuchet MS"/>
                <a:sym typeface="Trebuchet MS"/>
              </a:rPr>
              <a:t> -TensorFlow is an open source framework, designed to allow high performance numerical computation for machine learning purposes. The software can be used with a number of languages such as C and C++, with the most popular and well-documented language being Python. TensorFlow is based upon data flow graphs. </a:t>
            </a:r>
            <a:endParaRPr i="0" u="none" cap="none" strike="noStrike">
              <a:solidFill>
                <a:srgbClr val="434343"/>
              </a:solidFill>
              <a:latin typeface="Trebuchet MS"/>
              <a:ea typeface="Trebuchet MS"/>
              <a:cs typeface="Trebuchet MS"/>
              <a:sym typeface="Trebuchet MS"/>
            </a:endParaRPr>
          </a:p>
          <a:p>
            <a:pPr indent="-85724" lvl="0" marL="179999" marR="0" rtl="0" algn="l">
              <a:lnSpc>
                <a:spcPct val="115000"/>
              </a:lnSpc>
              <a:spcBef>
                <a:spcPts val="0"/>
              </a:spcBef>
              <a:spcAft>
                <a:spcPts val="0"/>
              </a:spcAft>
              <a:buClr>
                <a:schemeClr val="dk1"/>
              </a:buClr>
              <a:buSzPts val="1100"/>
              <a:buFont typeface="Trebuchet MS"/>
              <a:buNone/>
            </a:pPr>
            <a:r>
              <a:t/>
            </a:r>
            <a:endParaRPr b="0" i="0" sz="1100" u="none" cap="none" strike="noStrike">
              <a:solidFill>
                <a:srgbClr val="434343"/>
              </a:solidFill>
              <a:latin typeface="Open Sans"/>
              <a:ea typeface="Open Sans"/>
              <a:cs typeface="Open Sans"/>
              <a:sym typeface="Open Sans"/>
            </a:endParaRPr>
          </a:p>
          <a:p>
            <a:pPr indent="0" lvl="0" marL="94274" marR="0" rtl="0" algn="l">
              <a:lnSpc>
                <a:spcPct val="115000"/>
              </a:lnSpc>
              <a:spcBef>
                <a:spcPts val="0"/>
              </a:spcBef>
              <a:spcAft>
                <a:spcPts val="0"/>
              </a:spcAft>
              <a:buClr>
                <a:srgbClr val="434343"/>
              </a:buClr>
              <a:buSzPts val="1100"/>
              <a:buFont typeface="Open Sans"/>
              <a:buNone/>
            </a:pPr>
            <a:r>
              <a:t/>
            </a:r>
            <a:endParaRPr b="0" i="0" sz="1100" u="none" cap="none" strike="noStrike">
              <a:solidFill>
                <a:srgbClr val="434343"/>
              </a:solidFill>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1"/>
          <p:cNvSpPr/>
          <p:nvPr/>
        </p:nvSpPr>
        <p:spPr>
          <a:xfrm>
            <a:off x="157200" y="169800"/>
            <a:ext cx="8829600" cy="4803900"/>
          </a:xfrm>
          <a:prstGeom prst="rect">
            <a:avLst/>
          </a:prstGeom>
          <a:noFill/>
          <a:ln cap="flat" cmpd="sng" w="1143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177" name="Google Shape;177;p31"/>
          <p:cNvSpPr txBox="1"/>
          <p:nvPr>
            <p:ph type="title"/>
          </p:nvPr>
        </p:nvSpPr>
        <p:spPr>
          <a:xfrm>
            <a:off x="354150" y="342525"/>
            <a:ext cx="6520200" cy="456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Clr>
                <a:srgbClr val="171717"/>
              </a:buClr>
              <a:buSzPts val="3000"/>
              <a:buFont typeface="EB Garamond"/>
              <a:buNone/>
            </a:pPr>
            <a:r>
              <a:rPr b="1" lang="en-GB" sz="3400">
                <a:solidFill>
                  <a:srgbClr val="0000FF"/>
                </a:solidFill>
                <a:latin typeface="EB Garamond"/>
                <a:ea typeface="EB Garamond"/>
                <a:cs typeface="EB Garamond"/>
                <a:sym typeface="EB Garamond"/>
              </a:rPr>
              <a:t>Underlying Technologies</a:t>
            </a:r>
            <a:endParaRPr b="1" sz="3400">
              <a:solidFill>
                <a:srgbClr val="0000FF"/>
              </a:solidFill>
              <a:latin typeface="EB Garamond"/>
              <a:ea typeface="EB Garamond"/>
              <a:cs typeface="EB Garamond"/>
              <a:sym typeface="EB Garamond"/>
            </a:endParaRPr>
          </a:p>
        </p:txBody>
      </p:sp>
      <p:sp>
        <p:nvSpPr>
          <p:cNvPr id="178" name="Google Shape;178;p31"/>
          <p:cNvSpPr txBox="1"/>
          <p:nvPr/>
        </p:nvSpPr>
        <p:spPr>
          <a:xfrm>
            <a:off x="250500" y="799425"/>
            <a:ext cx="8643000" cy="4135800"/>
          </a:xfrm>
          <a:prstGeom prst="rect">
            <a:avLst/>
          </a:prstGeom>
          <a:noFill/>
          <a:ln>
            <a:noFill/>
          </a:ln>
        </p:spPr>
        <p:txBody>
          <a:bodyPr anchorCtr="0" anchor="t" bIns="91425" lIns="91425" spcFirstLastPara="1" rIns="91425" wrap="square" tIns="91425">
            <a:noAutofit/>
          </a:bodyPr>
          <a:lstStyle/>
          <a:p>
            <a:pPr indent="-85724" lvl="0" marL="179999" marR="0" rtl="0" algn="l">
              <a:lnSpc>
                <a:spcPct val="115000"/>
              </a:lnSpc>
              <a:spcBef>
                <a:spcPts val="0"/>
              </a:spcBef>
              <a:spcAft>
                <a:spcPts val="0"/>
              </a:spcAft>
              <a:buClr>
                <a:srgbClr val="434343"/>
              </a:buClr>
              <a:buSzPts val="1100"/>
              <a:buFont typeface="Open Sans"/>
              <a:buNone/>
            </a:pPr>
            <a:r>
              <a:rPr b="1" lang="en-GB" u="sng">
                <a:solidFill>
                  <a:srgbClr val="434343"/>
                </a:solidFill>
                <a:latin typeface="Trebuchet MS"/>
                <a:ea typeface="Trebuchet MS"/>
                <a:cs typeface="Trebuchet MS"/>
                <a:sym typeface="Trebuchet MS"/>
              </a:rPr>
              <a:t>FrontEnd </a:t>
            </a:r>
            <a:r>
              <a:rPr lang="en-GB">
                <a:solidFill>
                  <a:srgbClr val="434343"/>
                </a:solidFill>
                <a:latin typeface="Trebuchet MS"/>
                <a:ea typeface="Trebuchet MS"/>
                <a:cs typeface="Trebuchet MS"/>
                <a:sym typeface="Trebuchet MS"/>
              </a:rPr>
              <a:t>-</a:t>
            </a:r>
            <a:r>
              <a:rPr i="0" lang="en-GB" u="none" cap="none" strike="noStrike">
                <a:solidFill>
                  <a:srgbClr val="434343"/>
                </a:solidFill>
                <a:latin typeface="Trebuchet MS"/>
                <a:ea typeface="Trebuchet MS"/>
                <a:cs typeface="Trebuchet MS"/>
                <a:sym typeface="Trebuchet MS"/>
              </a:rPr>
              <a:t> </a:t>
            </a:r>
            <a:r>
              <a:rPr b="1" i="0" lang="en-GB" u="none" cap="none" strike="noStrike">
                <a:solidFill>
                  <a:srgbClr val="434343"/>
                </a:solidFill>
                <a:latin typeface="Trebuchet MS"/>
                <a:ea typeface="Trebuchet MS"/>
                <a:cs typeface="Trebuchet MS"/>
                <a:sym typeface="Trebuchet MS"/>
              </a:rPr>
              <a:t> </a:t>
            </a:r>
            <a:endParaRPr b="1" i="0" u="none" cap="none" strike="noStrike">
              <a:solidFill>
                <a:srgbClr val="434343"/>
              </a:solidFill>
              <a:latin typeface="Trebuchet MS"/>
              <a:ea typeface="Trebuchet MS"/>
              <a:cs typeface="Trebuchet MS"/>
              <a:sym typeface="Trebuchet MS"/>
            </a:endParaRPr>
          </a:p>
          <a:p>
            <a:pPr indent="0" lvl="0" marL="94274" marR="0" rtl="0" algn="l">
              <a:lnSpc>
                <a:spcPct val="115000"/>
              </a:lnSpc>
              <a:spcBef>
                <a:spcPts val="0"/>
              </a:spcBef>
              <a:spcAft>
                <a:spcPts val="0"/>
              </a:spcAft>
              <a:buClr>
                <a:srgbClr val="434343"/>
              </a:buClr>
              <a:buSzPts val="1100"/>
              <a:buFont typeface="Open Sans"/>
              <a:buNone/>
            </a:pPr>
            <a:r>
              <a:t/>
            </a:r>
            <a:endParaRPr b="1" u="sng">
              <a:solidFill>
                <a:srgbClr val="434343"/>
              </a:solidFill>
              <a:latin typeface="Trebuchet MS"/>
              <a:ea typeface="Trebuchet MS"/>
              <a:cs typeface="Trebuchet MS"/>
              <a:sym typeface="Trebuchet MS"/>
            </a:endParaRPr>
          </a:p>
          <a:p>
            <a:pPr indent="0" lvl="0" marL="94274" marR="0" rtl="0" algn="l">
              <a:lnSpc>
                <a:spcPct val="115000"/>
              </a:lnSpc>
              <a:spcBef>
                <a:spcPts val="0"/>
              </a:spcBef>
              <a:spcAft>
                <a:spcPts val="0"/>
              </a:spcAft>
              <a:buClr>
                <a:srgbClr val="434343"/>
              </a:buClr>
              <a:buSzPts val="1100"/>
              <a:buFont typeface="Open Sans"/>
              <a:buNone/>
            </a:pPr>
            <a:r>
              <a:rPr b="1" lang="en-GB" u="sng">
                <a:solidFill>
                  <a:srgbClr val="434343"/>
                </a:solidFill>
                <a:latin typeface="Trebuchet MS"/>
                <a:ea typeface="Trebuchet MS"/>
                <a:cs typeface="Trebuchet MS"/>
                <a:sym typeface="Trebuchet MS"/>
              </a:rPr>
              <a:t>HTML-  </a:t>
            </a:r>
            <a:r>
              <a:rPr lang="en-GB">
                <a:solidFill>
                  <a:srgbClr val="434343"/>
                </a:solidFill>
                <a:latin typeface="Trebuchet MS"/>
                <a:ea typeface="Trebuchet MS"/>
                <a:cs typeface="Trebuchet MS"/>
                <a:sym typeface="Trebuchet MS"/>
              </a:rPr>
              <a:t>The HyperText Markup Language or HTML is the standard markup language for documents designed to be displayed in a web browser.</a:t>
            </a:r>
            <a:endParaRPr>
              <a:solidFill>
                <a:srgbClr val="434343"/>
              </a:solidFill>
              <a:latin typeface="Trebuchet MS"/>
              <a:ea typeface="Trebuchet MS"/>
              <a:cs typeface="Trebuchet MS"/>
              <a:sym typeface="Trebuchet MS"/>
            </a:endParaRPr>
          </a:p>
          <a:p>
            <a:pPr indent="0" lvl="0" marL="94274" marR="0" rtl="0" algn="l">
              <a:lnSpc>
                <a:spcPct val="115000"/>
              </a:lnSpc>
              <a:spcBef>
                <a:spcPts val="0"/>
              </a:spcBef>
              <a:spcAft>
                <a:spcPts val="0"/>
              </a:spcAft>
              <a:buClr>
                <a:srgbClr val="434343"/>
              </a:buClr>
              <a:buSzPts val="1100"/>
              <a:buFont typeface="Open Sans"/>
              <a:buNone/>
            </a:pPr>
            <a:r>
              <a:t/>
            </a:r>
            <a:endParaRPr b="1" u="sng">
              <a:solidFill>
                <a:srgbClr val="434343"/>
              </a:solidFill>
              <a:latin typeface="Trebuchet MS"/>
              <a:ea typeface="Trebuchet MS"/>
              <a:cs typeface="Trebuchet MS"/>
              <a:sym typeface="Trebuchet MS"/>
            </a:endParaRPr>
          </a:p>
          <a:p>
            <a:pPr indent="0" lvl="0" marL="94274" marR="0" rtl="0" algn="l">
              <a:lnSpc>
                <a:spcPct val="115000"/>
              </a:lnSpc>
              <a:spcBef>
                <a:spcPts val="0"/>
              </a:spcBef>
              <a:spcAft>
                <a:spcPts val="0"/>
              </a:spcAft>
              <a:buClr>
                <a:srgbClr val="434343"/>
              </a:buClr>
              <a:buSzPts val="1100"/>
              <a:buFont typeface="Open Sans"/>
              <a:buNone/>
            </a:pPr>
            <a:r>
              <a:rPr b="1" lang="en-GB" u="sng">
                <a:solidFill>
                  <a:srgbClr val="434343"/>
                </a:solidFill>
                <a:latin typeface="Trebuchet MS"/>
                <a:ea typeface="Trebuchet MS"/>
                <a:cs typeface="Trebuchet MS"/>
                <a:sym typeface="Trebuchet MS"/>
              </a:rPr>
              <a:t>CSS-  </a:t>
            </a:r>
            <a:r>
              <a:rPr lang="en-GB">
                <a:solidFill>
                  <a:srgbClr val="434343"/>
                </a:solidFill>
                <a:latin typeface="Trebuchet MS"/>
                <a:ea typeface="Trebuchet MS"/>
                <a:cs typeface="Trebuchet MS"/>
                <a:sym typeface="Trebuchet MS"/>
              </a:rPr>
              <a:t>Cascading Style Sheets is a style sheet language used for describing the presentation of a document written in a markup language such as HTML.</a:t>
            </a:r>
            <a:endParaRPr>
              <a:solidFill>
                <a:srgbClr val="434343"/>
              </a:solidFill>
              <a:latin typeface="Trebuchet MS"/>
              <a:ea typeface="Trebuchet MS"/>
              <a:cs typeface="Trebuchet MS"/>
              <a:sym typeface="Trebuchet MS"/>
            </a:endParaRPr>
          </a:p>
          <a:p>
            <a:pPr indent="0" lvl="0" marL="94274" marR="0" rtl="0" algn="l">
              <a:lnSpc>
                <a:spcPct val="115000"/>
              </a:lnSpc>
              <a:spcBef>
                <a:spcPts val="0"/>
              </a:spcBef>
              <a:spcAft>
                <a:spcPts val="0"/>
              </a:spcAft>
              <a:buClr>
                <a:srgbClr val="434343"/>
              </a:buClr>
              <a:buSzPts val="1100"/>
              <a:buFont typeface="Open Sans"/>
              <a:buNone/>
            </a:pPr>
            <a:r>
              <a:t/>
            </a:r>
            <a:endParaRPr b="1" u="sng">
              <a:solidFill>
                <a:srgbClr val="434343"/>
              </a:solidFill>
              <a:latin typeface="Trebuchet MS"/>
              <a:ea typeface="Trebuchet MS"/>
              <a:cs typeface="Trebuchet MS"/>
              <a:sym typeface="Trebuchet MS"/>
            </a:endParaRPr>
          </a:p>
          <a:p>
            <a:pPr indent="0" lvl="0" marL="94274" marR="0" rtl="0" algn="l">
              <a:lnSpc>
                <a:spcPct val="115000"/>
              </a:lnSpc>
              <a:spcBef>
                <a:spcPts val="0"/>
              </a:spcBef>
              <a:spcAft>
                <a:spcPts val="0"/>
              </a:spcAft>
              <a:buClr>
                <a:srgbClr val="434343"/>
              </a:buClr>
              <a:buSzPts val="1100"/>
              <a:buFont typeface="Open Sans"/>
              <a:buNone/>
            </a:pPr>
            <a:r>
              <a:rPr b="1" lang="en-GB" u="sng">
                <a:solidFill>
                  <a:srgbClr val="434343"/>
                </a:solidFill>
                <a:latin typeface="Trebuchet MS"/>
                <a:ea typeface="Trebuchet MS"/>
                <a:cs typeface="Trebuchet MS"/>
                <a:sym typeface="Trebuchet MS"/>
              </a:rPr>
              <a:t>Javascript -  </a:t>
            </a:r>
            <a:r>
              <a:rPr lang="en-GB">
                <a:solidFill>
                  <a:srgbClr val="434343"/>
                </a:solidFill>
                <a:latin typeface="Trebuchet MS"/>
                <a:ea typeface="Trebuchet MS"/>
                <a:cs typeface="Trebuchet MS"/>
                <a:sym typeface="Trebuchet MS"/>
              </a:rPr>
              <a:t>JavaScript (JS) is a lightweight, interpreted, or just-in-time compiled programming language with first-class functions.</a:t>
            </a:r>
            <a:endParaRPr>
              <a:solidFill>
                <a:srgbClr val="434343"/>
              </a:solidFill>
              <a:latin typeface="Trebuchet MS"/>
              <a:ea typeface="Trebuchet MS"/>
              <a:cs typeface="Trebuchet MS"/>
              <a:sym typeface="Trebuchet MS"/>
            </a:endParaRPr>
          </a:p>
          <a:p>
            <a:pPr indent="0" lvl="0" marL="94274" marR="0" rtl="0" algn="l">
              <a:lnSpc>
                <a:spcPct val="115000"/>
              </a:lnSpc>
              <a:spcBef>
                <a:spcPts val="0"/>
              </a:spcBef>
              <a:spcAft>
                <a:spcPts val="0"/>
              </a:spcAft>
              <a:buClr>
                <a:srgbClr val="434343"/>
              </a:buClr>
              <a:buSzPts val="1100"/>
              <a:buFont typeface="Open Sans"/>
              <a:buNone/>
            </a:pPr>
            <a:r>
              <a:t/>
            </a:r>
            <a:endParaRPr b="1" u="sng">
              <a:solidFill>
                <a:srgbClr val="434343"/>
              </a:solidFill>
              <a:latin typeface="Trebuchet MS"/>
              <a:ea typeface="Trebuchet MS"/>
              <a:cs typeface="Trebuchet MS"/>
              <a:sym typeface="Trebuchet MS"/>
            </a:endParaRPr>
          </a:p>
          <a:p>
            <a:pPr indent="0" lvl="0" marL="94274" marR="0" rtl="0" algn="l">
              <a:lnSpc>
                <a:spcPct val="115000"/>
              </a:lnSpc>
              <a:spcBef>
                <a:spcPts val="0"/>
              </a:spcBef>
              <a:spcAft>
                <a:spcPts val="0"/>
              </a:spcAft>
              <a:buClr>
                <a:srgbClr val="434343"/>
              </a:buClr>
              <a:buSzPts val="1100"/>
              <a:buFont typeface="Open Sans"/>
              <a:buNone/>
            </a:pPr>
            <a:r>
              <a:rPr b="1" lang="en-GB" u="sng">
                <a:solidFill>
                  <a:srgbClr val="434343"/>
                </a:solidFill>
                <a:latin typeface="Trebuchet MS"/>
                <a:ea typeface="Trebuchet MS"/>
                <a:cs typeface="Trebuchet MS"/>
                <a:sym typeface="Trebuchet MS"/>
              </a:rPr>
              <a:t>Chart.js-  </a:t>
            </a:r>
            <a:r>
              <a:rPr lang="en-GB">
                <a:solidFill>
                  <a:srgbClr val="434343"/>
                </a:solidFill>
                <a:latin typeface="Trebuchet MS"/>
                <a:ea typeface="Trebuchet MS"/>
                <a:cs typeface="Trebuchet MS"/>
                <a:sym typeface="Trebuchet MS"/>
              </a:rPr>
              <a:t>Chart.js is a free, open-source JavaScript library for data visualization, which supports eight chart types: bar, line, area, pie, bubble, radar, polar, and scatter</a:t>
            </a:r>
            <a:r>
              <a:rPr lang="en-GB" sz="1200">
                <a:solidFill>
                  <a:srgbClr val="434343"/>
                </a:solidFill>
                <a:latin typeface="Open Sans"/>
                <a:ea typeface="Open Sans"/>
                <a:cs typeface="Open Sans"/>
                <a:sym typeface="Open Sans"/>
              </a:rPr>
              <a:t>.</a:t>
            </a:r>
            <a:endParaRPr sz="1200">
              <a:solidFill>
                <a:srgbClr val="434343"/>
              </a:solidFill>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2"/>
          <p:cNvSpPr/>
          <p:nvPr/>
        </p:nvSpPr>
        <p:spPr>
          <a:xfrm>
            <a:off x="157200" y="169800"/>
            <a:ext cx="8829600" cy="4803900"/>
          </a:xfrm>
          <a:prstGeom prst="rect">
            <a:avLst/>
          </a:prstGeom>
          <a:noFill/>
          <a:ln cap="flat" cmpd="sng" w="1143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184" name="Google Shape;184;p32"/>
          <p:cNvSpPr txBox="1"/>
          <p:nvPr>
            <p:ph type="title"/>
          </p:nvPr>
        </p:nvSpPr>
        <p:spPr>
          <a:xfrm>
            <a:off x="354150" y="342525"/>
            <a:ext cx="5931000" cy="456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Clr>
                <a:srgbClr val="171717"/>
              </a:buClr>
              <a:buSzPts val="3000"/>
              <a:buFont typeface="EB Garamond"/>
              <a:buNone/>
            </a:pPr>
            <a:r>
              <a:rPr b="1" lang="en-GB" sz="3400">
                <a:solidFill>
                  <a:srgbClr val="0000EE"/>
                </a:solidFill>
                <a:latin typeface="EB Garamond"/>
                <a:ea typeface="EB Garamond"/>
                <a:cs typeface="EB Garamond"/>
                <a:sym typeface="EB Garamond"/>
              </a:rPr>
              <a:t>Machine Learning</a:t>
            </a:r>
            <a:endParaRPr b="1" sz="3400">
              <a:solidFill>
                <a:srgbClr val="0000EE"/>
              </a:solidFill>
              <a:latin typeface="EB Garamond"/>
              <a:ea typeface="EB Garamond"/>
              <a:cs typeface="EB Garamond"/>
              <a:sym typeface="EB Garamond"/>
            </a:endParaRPr>
          </a:p>
        </p:txBody>
      </p:sp>
      <p:sp>
        <p:nvSpPr>
          <p:cNvPr id="185" name="Google Shape;185;p32"/>
          <p:cNvSpPr txBox="1"/>
          <p:nvPr/>
        </p:nvSpPr>
        <p:spPr>
          <a:xfrm>
            <a:off x="220000" y="799425"/>
            <a:ext cx="8311500" cy="41358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Clr>
                <a:srgbClr val="434343"/>
              </a:buClr>
              <a:buSzPts val="1400"/>
              <a:buFont typeface="Trebuchet MS"/>
              <a:buChar char="●"/>
            </a:pPr>
            <a:r>
              <a:rPr i="0" lang="en-GB" u="none" cap="none" strike="noStrike">
                <a:solidFill>
                  <a:srgbClr val="434343"/>
                </a:solidFill>
                <a:latin typeface="Trebuchet MS"/>
                <a:ea typeface="Trebuchet MS"/>
                <a:cs typeface="Trebuchet MS"/>
                <a:sym typeface="Trebuchet MS"/>
              </a:rPr>
              <a:t>The machine learning element of this application was built using </a:t>
            </a:r>
            <a:r>
              <a:rPr b="1" i="0" lang="en-GB" u="none" cap="none" strike="noStrike">
                <a:solidFill>
                  <a:srgbClr val="434343"/>
                </a:solidFill>
                <a:latin typeface="Trebuchet MS"/>
                <a:ea typeface="Trebuchet MS"/>
                <a:cs typeface="Trebuchet MS"/>
                <a:sym typeface="Trebuchet MS"/>
              </a:rPr>
              <a:t>Python 3 and TensorFlow</a:t>
            </a:r>
            <a:r>
              <a:rPr i="0" lang="en-GB" u="none" cap="none" strike="noStrike">
                <a:solidFill>
                  <a:srgbClr val="434343"/>
                </a:solidFill>
                <a:latin typeface="Trebuchet MS"/>
                <a:ea typeface="Trebuchet MS"/>
                <a:cs typeface="Trebuchet MS"/>
                <a:sym typeface="Trebuchet MS"/>
              </a:rPr>
              <a:t>. Machine learning is the use of statistics and computation in order to give systems the ability to ”learn” and improve from past experience without being explicitly programmed to do so. Artificial neural networks, inspired by the biological networks within our brains, is the particular strain of machine learning which is used within this project. </a:t>
            </a:r>
            <a:endParaRPr i="0" u="none" cap="none" strike="noStrike">
              <a:solidFill>
                <a:srgbClr val="434343"/>
              </a:solidFill>
              <a:latin typeface="Trebuchet MS"/>
              <a:ea typeface="Trebuchet MS"/>
              <a:cs typeface="Trebuchet MS"/>
              <a:sym typeface="Trebuchet MS"/>
            </a:endParaRPr>
          </a:p>
          <a:p>
            <a:pPr indent="0" lvl="0" marL="457200" marR="0" rtl="0" algn="l">
              <a:lnSpc>
                <a:spcPct val="115000"/>
              </a:lnSpc>
              <a:spcBef>
                <a:spcPts val="0"/>
              </a:spcBef>
              <a:spcAft>
                <a:spcPts val="0"/>
              </a:spcAft>
              <a:buNone/>
            </a:pPr>
            <a:r>
              <a:t/>
            </a:r>
            <a:endParaRPr i="0" u="none" cap="none" strike="noStrike">
              <a:solidFill>
                <a:srgbClr val="434343"/>
              </a:solidFill>
              <a:latin typeface="Trebuchet MS"/>
              <a:ea typeface="Trebuchet MS"/>
              <a:cs typeface="Trebuchet MS"/>
              <a:sym typeface="Trebuchet MS"/>
            </a:endParaRPr>
          </a:p>
          <a:p>
            <a:pPr indent="-317500" lvl="0" marL="457200" marR="0" rtl="0" algn="l">
              <a:lnSpc>
                <a:spcPct val="115000"/>
              </a:lnSpc>
              <a:spcBef>
                <a:spcPts val="0"/>
              </a:spcBef>
              <a:spcAft>
                <a:spcPts val="0"/>
              </a:spcAft>
              <a:buClr>
                <a:srgbClr val="434343"/>
              </a:buClr>
              <a:buSzPts val="1400"/>
              <a:buFont typeface="Trebuchet MS"/>
              <a:buChar char="●"/>
            </a:pPr>
            <a:r>
              <a:rPr i="0" lang="en-GB" u="none" cap="none" strike="noStrike">
                <a:solidFill>
                  <a:srgbClr val="434343"/>
                </a:solidFill>
                <a:latin typeface="Trebuchet MS"/>
                <a:ea typeface="Trebuchet MS"/>
                <a:cs typeface="Trebuchet MS"/>
                <a:sym typeface="Trebuchet MS"/>
              </a:rPr>
              <a:t>The </a:t>
            </a:r>
            <a:r>
              <a:rPr b="1" i="0" lang="en-GB" u="none" cap="none" strike="noStrike">
                <a:solidFill>
                  <a:srgbClr val="434343"/>
                </a:solidFill>
                <a:latin typeface="Trebuchet MS"/>
                <a:ea typeface="Trebuchet MS"/>
                <a:cs typeface="Trebuchet MS"/>
                <a:sym typeface="Trebuchet MS"/>
              </a:rPr>
              <a:t>Long Short Term Memory or LSTM algorithm</a:t>
            </a:r>
            <a:r>
              <a:rPr i="0" lang="en-GB" u="none" cap="none" strike="noStrike">
                <a:solidFill>
                  <a:srgbClr val="434343"/>
                </a:solidFill>
                <a:latin typeface="Trebuchet MS"/>
                <a:ea typeface="Trebuchet MS"/>
                <a:cs typeface="Trebuchet MS"/>
                <a:sym typeface="Trebuchet MS"/>
              </a:rPr>
              <a:t>, an efficient gradient based model introduced by Hochreiter and Schmidhuber in 1997, was used in the building of the neural network model for this system. Recurrent Neural Networks attempt to address memory issues in traditional neural networks by adding loops within them, allowing information to persist. A reasonable analogy, is to envision recurrent neural network as numerous copies of the same network, each passing a message to a parent. This chainlike nature resembles the behaviour of sequences and lists, making them naturally suited to the architecture of a neural network.</a:t>
            </a:r>
            <a:endParaRPr i="0" u="none" cap="none" strike="noStrike">
              <a:solidFill>
                <a:srgbClr val="434343"/>
              </a:solidFill>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0" y="0"/>
            <a:ext cx="9144000" cy="90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GB" sz="3400">
                <a:solidFill>
                  <a:srgbClr val="0000FF"/>
                </a:solidFill>
                <a:latin typeface="EB Garamond"/>
                <a:ea typeface="EB Garamond"/>
                <a:cs typeface="EB Garamond"/>
                <a:sym typeface="EB Garamond"/>
              </a:rPr>
              <a:t>Contents</a:t>
            </a:r>
            <a:endParaRPr b="1" sz="3400">
              <a:solidFill>
                <a:srgbClr val="0000FF"/>
              </a:solidFill>
              <a:latin typeface="EB Garamond"/>
              <a:ea typeface="EB Garamond"/>
              <a:cs typeface="EB Garamond"/>
              <a:sym typeface="EB Garamond"/>
            </a:endParaRPr>
          </a:p>
        </p:txBody>
      </p:sp>
      <p:sp>
        <p:nvSpPr>
          <p:cNvPr id="68" name="Google Shape;68;p15"/>
          <p:cNvSpPr txBox="1"/>
          <p:nvPr>
            <p:ph idx="1" type="body"/>
          </p:nvPr>
        </p:nvSpPr>
        <p:spPr>
          <a:xfrm>
            <a:off x="0" y="907800"/>
            <a:ext cx="9144000" cy="4235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Trebuchet MS"/>
              <a:buChar char="●"/>
            </a:pPr>
            <a:r>
              <a:rPr lang="en-GB" sz="1400">
                <a:latin typeface="Trebuchet MS"/>
                <a:ea typeface="Trebuchet MS"/>
                <a:cs typeface="Trebuchet MS"/>
                <a:sym typeface="Trebuchet MS"/>
              </a:rPr>
              <a:t>Introduction</a:t>
            </a:r>
            <a:endParaRPr sz="1400">
              <a:latin typeface="Trebuchet MS"/>
              <a:ea typeface="Trebuchet MS"/>
              <a:cs typeface="Trebuchet MS"/>
              <a:sym typeface="Trebuchet MS"/>
            </a:endParaRPr>
          </a:p>
          <a:p>
            <a:pPr indent="-317500" lvl="0" marL="457200" rtl="0" algn="l">
              <a:spcBef>
                <a:spcPts val="0"/>
              </a:spcBef>
              <a:spcAft>
                <a:spcPts val="0"/>
              </a:spcAft>
              <a:buSzPts val="1400"/>
              <a:buFont typeface="Trebuchet MS"/>
              <a:buChar char="●"/>
            </a:pPr>
            <a:r>
              <a:rPr lang="en-GB" sz="1400">
                <a:latin typeface="Trebuchet MS"/>
                <a:ea typeface="Trebuchet MS"/>
                <a:cs typeface="Trebuchet MS"/>
                <a:sym typeface="Trebuchet MS"/>
              </a:rPr>
              <a:t>Motivation</a:t>
            </a:r>
            <a:endParaRPr sz="1400">
              <a:latin typeface="Trebuchet MS"/>
              <a:ea typeface="Trebuchet MS"/>
              <a:cs typeface="Trebuchet MS"/>
              <a:sym typeface="Trebuchet MS"/>
            </a:endParaRPr>
          </a:p>
          <a:p>
            <a:pPr indent="-317500" lvl="0" marL="457200" rtl="0" algn="l">
              <a:spcBef>
                <a:spcPts val="0"/>
              </a:spcBef>
              <a:spcAft>
                <a:spcPts val="0"/>
              </a:spcAft>
              <a:buSzPts val="1400"/>
              <a:buFont typeface="Trebuchet MS"/>
              <a:buChar char="●"/>
            </a:pPr>
            <a:r>
              <a:rPr lang="en-GB" sz="1400">
                <a:latin typeface="Trebuchet MS"/>
                <a:ea typeface="Trebuchet MS"/>
                <a:cs typeface="Trebuchet MS"/>
                <a:sym typeface="Trebuchet MS"/>
              </a:rPr>
              <a:t>Project Objectives</a:t>
            </a:r>
            <a:endParaRPr sz="1400">
              <a:latin typeface="Trebuchet MS"/>
              <a:ea typeface="Trebuchet MS"/>
              <a:cs typeface="Trebuchet MS"/>
              <a:sym typeface="Trebuchet MS"/>
            </a:endParaRPr>
          </a:p>
          <a:p>
            <a:pPr indent="-317500" lvl="0" marL="457200" rtl="0" algn="l">
              <a:spcBef>
                <a:spcPts val="0"/>
              </a:spcBef>
              <a:spcAft>
                <a:spcPts val="0"/>
              </a:spcAft>
              <a:buSzPts val="1400"/>
              <a:buFont typeface="Trebuchet MS"/>
              <a:buChar char="●"/>
            </a:pPr>
            <a:r>
              <a:rPr lang="en-GB" sz="1400">
                <a:latin typeface="Trebuchet MS"/>
                <a:ea typeface="Trebuchet MS"/>
                <a:cs typeface="Trebuchet MS"/>
                <a:sym typeface="Trebuchet MS"/>
              </a:rPr>
              <a:t>What is Currency</a:t>
            </a:r>
            <a:endParaRPr sz="1400">
              <a:latin typeface="Trebuchet MS"/>
              <a:ea typeface="Trebuchet MS"/>
              <a:cs typeface="Trebuchet MS"/>
              <a:sym typeface="Trebuchet MS"/>
            </a:endParaRPr>
          </a:p>
          <a:p>
            <a:pPr indent="-317500" lvl="0" marL="457200" rtl="0" algn="l">
              <a:spcBef>
                <a:spcPts val="0"/>
              </a:spcBef>
              <a:spcAft>
                <a:spcPts val="0"/>
              </a:spcAft>
              <a:buSzPts val="1400"/>
              <a:buFont typeface="Trebuchet MS"/>
              <a:buChar char="●"/>
            </a:pPr>
            <a:r>
              <a:rPr lang="en-GB" sz="1400">
                <a:latin typeface="Trebuchet MS"/>
                <a:ea typeface="Trebuchet MS"/>
                <a:cs typeface="Trebuchet MS"/>
                <a:sym typeface="Trebuchet MS"/>
              </a:rPr>
              <a:t>Evolution of Currencies</a:t>
            </a:r>
            <a:endParaRPr sz="1400">
              <a:latin typeface="Trebuchet MS"/>
              <a:ea typeface="Trebuchet MS"/>
              <a:cs typeface="Trebuchet MS"/>
              <a:sym typeface="Trebuchet MS"/>
            </a:endParaRPr>
          </a:p>
          <a:p>
            <a:pPr indent="-317500" lvl="0" marL="457200" rtl="0" algn="l">
              <a:spcBef>
                <a:spcPts val="0"/>
              </a:spcBef>
              <a:spcAft>
                <a:spcPts val="0"/>
              </a:spcAft>
              <a:buSzPts val="1400"/>
              <a:buFont typeface="Trebuchet MS"/>
              <a:buChar char="●"/>
            </a:pPr>
            <a:r>
              <a:rPr lang="en-GB" sz="1400">
                <a:latin typeface="Trebuchet MS"/>
                <a:ea typeface="Trebuchet MS"/>
                <a:cs typeface="Trebuchet MS"/>
                <a:sym typeface="Trebuchet MS"/>
              </a:rPr>
              <a:t>Crypto Currencies</a:t>
            </a:r>
            <a:endParaRPr sz="1400">
              <a:latin typeface="Trebuchet MS"/>
              <a:ea typeface="Trebuchet MS"/>
              <a:cs typeface="Trebuchet MS"/>
              <a:sym typeface="Trebuchet MS"/>
            </a:endParaRPr>
          </a:p>
          <a:p>
            <a:pPr indent="-317500" lvl="0" marL="457200" rtl="0" algn="l">
              <a:spcBef>
                <a:spcPts val="0"/>
              </a:spcBef>
              <a:spcAft>
                <a:spcPts val="0"/>
              </a:spcAft>
              <a:buSzPts val="1400"/>
              <a:buFont typeface="Trebuchet MS"/>
              <a:buChar char="●"/>
            </a:pPr>
            <a:r>
              <a:rPr lang="en-GB" sz="1400">
                <a:latin typeface="Trebuchet MS"/>
                <a:ea typeface="Trebuchet MS"/>
                <a:cs typeface="Trebuchet MS"/>
                <a:sym typeface="Trebuchet MS"/>
              </a:rPr>
              <a:t>Blockchain</a:t>
            </a:r>
            <a:endParaRPr sz="1400">
              <a:latin typeface="Trebuchet MS"/>
              <a:ea typeface="Trebuchet MS"/>
              <a:cs typeface="Trebuchet MS"/>
              <a:sym typeface="Trebuchet MS"/>
            </a:endParaRPr>
          </a:p>
          <a:p>
            <a:pPr indent="-317500" lvl="0" marL="457200" rtl="0" algn="l">
              <a:spcBef>
                <a:spcPts val="0"/>
              </a:spcBef>
              <a:spcAft>
                <a:spcPts val="0"/>
              </a:spcAft>
              <a:buSzPts val="1400"/>
              <a:buFont typeface="Trebuchet MS"/>
              <a:buChar char="●"/>
            </a:pPr>
            <a:r>
              <a:rPr lang="en-GB" sz="1400">
                <a:latin typeface="Trebuchet MS"/>
                <a:ea typeface="Trebuchet MS"/>
                <a:cs typeface="Trebuchet MS"/>
                <a:sym typeface="Trebuchet MS"/>
              </a:rPr>
              <a:t>Why Cryptocurrency</a:t>
            </a:r>
            <a:endParaRPr sz="1400">
              <a:latin typeface="Trebuchet MS"/>
              <a:ea typeface="Trebuchet MS"/>
              <a:cs typeface="Trebuchet MS"/>
              <a:sym typeface="Trebuchet MS"/>
            </a:endParaRPr>
          </a:p>
          <a:p>
            <a:pPr indent="-317500" lvl="0" marL="457200" rtl="0" algn="l">
              <a:spcBef>
                <a:spcPts val="0"/>
              </a:spcBef>
              <a:spcAft>
                <a:spcPts val="0"/>
              </a:spcAft>
              <a:buSzPts val="1400"/>
              <a:buFont typeface="Trebuchet MS"/>
              <a:buChar char="●"/>
            </a:pPr>
            <a:r>
              <a:rPr lang="en-GB" sz="1400">
                <a:latin typeface="Trebuchet MS"/>
                <a:ea typeface="Trebuchet MS"/>
                <a:cs typeface="Trebuchet MS"/>
                <a:sym typeface="Trebuchet MS"/>
              </a:rPr>
              <a:t>Cryptocurrency Mining</a:t>
            </a:r>
            <a:endParaRPr sz="1400">
              <a:latin typeface="Trebuchet MS"/>
              <a:ea typeface="Trebuchet MS"/>
              <a:cs typeface="Trebuchet MS"/>
              <a:sym typeface="Trebuchet MS"/>
            </a:endParaRPr>
          </a:p>
          <a:p>
            <a:pPr indent="-317500" lvl="0" marL="457200" rtl="0" algn="l">
              <a:spcBef>
                <a:spcPts val="0"/>
              </a:spcBef>
              <a:spcAft>
                <a:spcPts val="0"/>
              </a:spcAft>
              <a:buSzPts val="1400"/>
              <a:buFont typeface="Trebuchet MS"/>
              <a:buChar char="●"/>
            </a:pPr>
            <a:r>
              <a:rPr lang="en-GB" sz="1400">
                <a:latin typeface="Trebuchet MS"/>
                <a:ea typeface="Trebuchet MS"/>
                <a:cs typeface="Trebuchet MS"/>
                <a:sym typeface="Trebuchet MS"/>
              </a:rPr>
              <a:t>Underlying Technologies</a:t>
            </a:r>
            <a:endParaRPr sz="1400">
              <a:latin typeface="Trebuchet MS"/>
              <a:ea typeface="Trebuchet MS"/>
              <a:cs typeface="Trebuchet MS"/>
              <a:sym typeface="Trebuchet MS"/>
            </a:endParaRPr>
          </a:p>
          <a:p>
            <a:pPr indent="-317500" lvl="0" marL="457200" rtl="0" algn="l">
              <a:spcBef>
                <a:spcPts val="0"/>
              </a:spcBef>
              <a:spcAft>
                <a:spcPts val="0"/>
              </a:spcAft>
              <a:buSzPts val="1400"/>
              <a:buFont typeface="Trebuchet MS"/>
              <a:buChar char="●"/>
            </a:pPr>
            <a:r>
              <a:rPr lang="en-GB" sz="1400">
                <a:latin typeface="Trebuchet MS"/>
                <a:ea typeface="Trebuchet MS"/>
                <a:cs typeface="Trebuchet MS"/>
                <a:sym typeface="Trebuchet MS"/>
              </a:rPr>
              <a:t>Conclusion</a:t>
            </a:r>
            <a:endParaRPr sz="1400">
              <a:latin typeface="Trebuchet MS"/>
              <a:ea typeface="Trebuchet MS"/>
              <a:cs typeface="Trebuchet MS"/>
              <a:sym typeface="Trebuchet MS"/>
            </a:endParaRPr>
          </a:p>
          <a:p>
            <a:pPr indent="-317500" lvl="0" marL="457200" rtl="0" algn="l">
              <a:spcBef>
                <a:spcPts val="0"/>
              </a:spcBef>
              <a:spcAft>
                <a:spcPts val="0"/>
              </a:spcAft>
              <a:buSzPts val="1400"/>
              <a:buFont typeface="Trebuchet MS"/>
              <a:buChar char="●"/>
            </a:pPr>
            <a:r>
              <a:rPr lang="en-GB" sz="1400">
                <a:latin typeface="Trebuchet MS"/>
                <a:ea typeface="Trebuchet MS"/>
                <a:cs typeface="Trebuchet MS"/>
                <a:sym typeface="Trebuchet MS"/>
              </a:rPr>
              <a:t>References</a:t>
            </a:r>
            <a:endParaRPr sz="1400">
              <a:latin typeface="Trebuchet MS"/>
              <a:ea typeface="Trebuchet MS"/>
              <a:cs typeface="Trebuchet MS"/>
              <a:sym typeface="Trebuchet MS"/>
            </a:endParaRPr>
          </a:p>
          <a:p>
            <a:pPr indent="0" lvl="0" marL="0" rtl="0" algn="l">
              <a:spcBef>
                <a:spcPts val="0"/>
              </a:spcBef>
              <a:spcAft>
                <a:spcPts val="0"/>
              </a:spcAft>
              <a:buNone/>
            </a:pPr>
            <a:r>
              <a:t/>
            </a:r>
            <a:endParaRPr sz="1400">
              <a:latin typeface="Trebuchet MS"/>
              <a:ea typeface="Trebuchet MS"/>
              <a:cs typeface="Trebuchet MS"/>
              <a:sym typeface="Trebuchet M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3"/>
          <p:cNvSpPr/>
          <p:nvPr/>
        </p:nvSpPr>
        <p:spPr>
          <a:xfrm>
            <a:off x="157200" y="169800"/>
            <a:ext cx="8829600" cy="4803900"/>
          </a:xfrm>
          <a:prstGeom prst="rect">
            <a:avLst/>
          </a:prstGeom>
          <a:noFill/>
          <a:ln cap="flat" cmpd="sng" w="1143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191" name="Google Shape;191;p33"/>
          <p:cNvSpPr txBox="1"/>
          <p:nvPr>
            <p:ph type="title"/>
          </p:nvPr>
        </p:nvSpPr>
        <p:spPr>
          <a:xfrm>
            <a:off x="354150" y="342525"/>
            <a:ext cx="5931000" cy="456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Clr>
                <a:srgbClr val="171717"/>
              </a:buClr>
              <a:buSzPts val="3000"/>
              <a:buFont typeface="EB Garamond"/>
              <a:buNone/>
            </a:pPr>
            <a:r>
              <a:rPr b="1" lang="en-GB" sz="3400">
                <a:solidFill>
                  <a:srgbClr val="0000EE"/>
                </a:solidFill>
                <a:latin typeface="EB Garamond"/>
                <a:ea typeface="EB Garamond"/>
                <a:cs typeface="EB Garamond"/>
                <a:sym typeface="EB Garamond"/>
              </a:rPr>
              <a:t>Machine Learning</a:t>
            </a:r>
            <a:endParaRPr b="1" sz="3400">
              <a:solidFill>
                <a:srgbClr val="0000EE"/>
              </a:solidFill>
              <a:latin typeface="EB Garamond"/>
              <a:ea typeface="EB Garamond"/>
              <a:cs typeface="EB Garamond"/>
              <a:sym typeface="EB Garamond"/>
            </a:endParaRPr>
          </a:p>
        </p:txBody>
      </p:sp>
      <p:sp>
        <p:nvSpPr>
          <p:cNvPr id="192" name="Google Shape;192;p33"/>
          <p:cNvSpPr txBox="1"/>
          <p:nvPr/>
        </p:nvSpPr>
        <p:spPr>
          <a:xfrm>
            <a:off x="220000" y="799425"/>
            <a:ext cx="8311500" cy="4135800"/>
          </a:xfrm>
          <a:prstGeom prst="rect">
            <a:avLst/>
          </a:prstGeom>
          <a:noFill/>
          <a:ln>
            <a:noFill/>
          </a:ln>
        </p:spPr>
        <p:txBody>
          <a:bodyPr anchorCtr="0" anchor="t" bIns="91425" lIns="91425" spcFirstLastPara="1" rIns="91425" wrap="square" tIns="91425">
            <a:noAutofit/>
          </a:bodyPr>
          <a:lstStyle/>
          <a:p>
            <a:pPr indent="-85724" lvl="0" marL="179999" marR="0" rtl="0" algn="l">
              <a:lnSpc>
                <a:spcPct val="115000"/>
              </a:lnSpc>
              <a:spcBef>
                <a:spcPts val="0"/>
              </a:spcBef>
              <a:spcAft>
                <a:spcPts val="0"/>
              </a:spcAft>
              <a:buClr>
                <a:srgbClr val="434343"/>
              </a:buClr>
              <a:buSzPts val="1100"/>
              <a:buFont typeface="Open Sans"/>
              <a:buNone/>
            </a:pPr>
            <a:r>
              <a:t/>
            </a:r>
            <a:endParaRPr b="0" i="0" sz="1100" u="none" cap="none" strike="noStrike">
              <a:solidFill>
                <a:srgbClr val="434343"/>
              </a:solidFill>
              <a:latin typeface="Open Sans"/>
              <a:ea typeface="Open Sans"/>
              <a:cs typeface="Open Sans"/>
              <a:sym typeface="Open Sans"/>
            </a:endParaRPr>
          </a:p>
          <a:p>
            <a:pPr indent="0" lvl="0" marL="0" marR="0" rtl="0" algn="l">
              <a:lnSpc>
                <a:spcPct val="115000"/>
              </a:lnSpc>
              <a:spcBef>
                <a:spcPts val="0"/>
              </a:spcBef>
              <a:spcAft>
                <a:spcPts val="0"/>
              </a:spcAft>
              <a:buClr>
                <a:schemeClr val="dk1"/>
              </a:buClr>
              <a:buSzPts val="1100"/>
              <a:buFont typeface="Trebuchet MS"/>
              <a:buNone/>
            </a:pPr>
            <a:r>
              <a:t/>
            </a:r>
            <a:endParaRPr b="0" i="0" sz="1100" u="none" cap="none" strike="noStrike">
              <a:solidFill>
                <a:srgbClr val="434343"/>
              </a:solidFill>
              <a:latin typeface="Open Sans"/>
              <a:ea typeface="Open Sans"/>
              <a:cs typeface="Open Sans"/>
              <a:sym typeface="Open Sans"/>
            </a:endParaRPr>
          </a:p>
          <a:p>
            <a:pPr indent="-317500" lvl="0" marL="457200" marR="0" rtl="0" algn="l">
              <a:lnSpc>
                <a:spcPct val="115000"/>
              </a:lnSpc>
              <a:spcBef>
                <a:spcPts val="0"/>
              </a:spcBef>
              <a:spcAft>
                <a:spcPts val="0"/>
              </a:spcAft>
              <a:buClr>
                <a:srgbClr val="434343"/>
              </a:buClr>
              <a:buSzPts val="1400"/>
              <a:buChar char="●"/>
            </a:pPr>
            <a:r>
              <a:rPr lang="en-GB" sz="1100">
                <a:solidFill>
                  <a:srgbClr val="434343"/>
                </a:solidFill>
                <a:latin typeface="Open Sans"/>
                <a:ea typeface="Open Sans"/>
                <a:cs typeface="Open Sans"/>
                <a:sym typeface="Open Sans"/>
              </a:rPr>
              <a:t>  </a:t>
            </a:r>
            <a:r>
              <a:rPr lang="en-GB">
                <a:solidFill>
                  <a:srgbClr val="434343"/>
                </a:solidFill>
                <a:latin typeface="Trebuchet MS"/>
                <a:ea typeface="Trebuchet MS"/>
                <a:cs typeface="Trebuchet MS"/>
                <a:sym typeface="Trebuchet MS"/>
              </a:rPr>
              <a:t> </a:t>
            </a:r>
            <a:r>
              <a:rPr i="0" lang="en-GB" u="none" cap="none" strike="noStrike">
                <a:solidFill>
                  <a:srgbClr val="434343"/>
                </a:solidFill>
                <a:latin typeface="Trebuchet MS"/>
                <a:ea typeface="Trebuchet MS"/>
                <a:cs typeface="Trebuchet MS"/>
                <a:sym typeface="Trebuchet MS"/>
              </a:rPr>
              <a:t>Unfortunately, recurrent neural networks are burdened with the problem of handling long-term dependencies. As the neural network grows, gaps between past relevant data grows, and the recurrent neural network model becomes unable to learn to connect the information. In theory, recurrent neural networks are absolutely capable of handling this issue. In fact, some are. Long Short Term Memory is an extension or type of recurrent neural network that is capable, being very efficient on a large variety of problems including timeline data, and is now widely used to solve these problems. LSTM models have an additional loop learning what data to forget and what data to remember; they still have the aforementioned chain like structure, but with four different layers communicating in a certain way.</a:t>
            </a:r>
            <a:endParaRPr i="0" u="none" cap="none" strike="noStrike">
              <a:solidFill>
                <a:srgbClr val="434343"/>
              </a:solidFill>
              <a:latin typeface="Trebuchet MS"/>
              <a:ea typeface="Trebuchet MS"/>
              <a:cs typeface="Trebuchet MS"/>
              <a:sym typeface="Trebuchet M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4"/>
          <p:cNvSpPr txBox="1"/>
          <p:nvPr>
            <p:ph idx="1" type="body"/>
          </p:nvPr>
        </p:nvSpPr>
        <p:spPr>
          <a:xfrm>
            <a:off x="67800" y="69400"/>
            <a:ext cx="3581100" cy="2784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171717"/>
              </a:buClr>
              <a:buSzPts val="3000"/>
              <a:buFont typeface="EB Garamond"/>
              <a:buNone/>
            </a:pPr>
            <a:r>
              <a:rPr b="1" lang="en-GB" sz="3400">
                <a:solidFill>
                  <a:srgbClr val="0000EE"/>
                </a:solidFill>
                <a:latin typeface="EB Garamond"/>
                <a:ea typeface="EB Garamond"/>
                <a:cs typeface="EB Garamond"/>
                <a:sym typeface="EB Garamond"/>
              </a:rPr>
              <a:t>Running Model</a:t>
            </a:r>
            <a:endParaRPr/>
          </a:p>
        </p:txBody>
      </p:sp>
      <p:pic>
        <p:nvPicPr>
          <p:cNvPr id="198" name="Google Shape;198;p34"/>
          <p:cNvPicPr preferRelativeResize="0"/>
          <p:nvPr/>
        </p:nvPicPr>
        <p:blipFill>
          <a:blip r:embed="rId3">
            <a:alphaModFix/>
          </a:blip>
          <a:stretch>
            <a:fillRect/>
          </a:stretch>
        </p:blipFill>
        <p:spPr>
          <a:xfrm>
            <a:off x="1070425" y="787150"/>
            <a:ext cx="3778325" cy="4258251"/>
          </a:xfrm>
          <a:prstGeom prst="rect">
            <a:avLst/>
          </a:prstGeom>
          <a:noFill/>
          <a:ln>
            <a:noFill/>
          </a:ln>
        </p:spPr>
      </p:pic>
      <p:pic>
        <p:nvPicPr>
          <p:cNvPr id="199" name="Google Shape;199;p34"/>
          <p:cNvPicPr preferRelativeResize="0"/>
          <p:nvPr/>
        </p:nvPicPr>
        <p:blipFill>
          <a:blip r:embed="rId4">
            <a:alphaModFix/>
          </a:blip>
          <a:stretch>
            <a:fillRect/>
          </a:stretch>
        </p:blipFill>
        <p:spPr>
          <a:xfrm>
            <a:off x="6019800" y="787150"/>
            <a:ext cx="2017200" cy="42582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5"/>
          <p:cNvSpPr txBox="1"/>
          <p:nvPr>
            <p:ph idx="1" type="body"/>
          </p:nvPr>
        </p:nvSpPr>
        <p:spPr>
          <a:xfrm>
            <a:off x="311700" y="1399400"/>
            <a:ext cx="2808000" cy="278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05" name="Google Shape;205;p35"/>
          <p:cNvPicPr preferRelativeResize="0"/>
          <p:nvPr/>
        </p:nvPicPr>
        <p:blipFill>
          <a:blip r:embed="rId3">
            <a:alphaModFix/>
          </a:blip>
          <a:stretch>
            <a:fillRect/>
          </a:stretch>
        </p:blipFill>
        <p:spPr>
          <a:xfrm>
            <a:off x="235050" y="623453"/>
            <a:ext cx="8673888" cy="4155301"/>
          </a:xfrm>
          <a:prstGeom prst="rect">
            <a:avLst/>
          </a:prstGeom>
          <a:noFill/>
          <a:ln>
            <a:noFill/>
          </a:ln>
        </p:spPr>
      </p:pic>
      <p:sp>
        <p:nvSpPr>
          <p:cNvPr id="206" name="Google Shape;206;p35"/>
          <p:cNvSpPr txBox="1"/>
          <p:nvPr/>
        </p:nvSpPr>
        <p:spPr>
          <a:xfrm>
            <a:off x="0" y="0"/>
            <a:ext cx="39402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3400">
                <a:solidFill>
                  <a:srgbClr val="0000EE"/>
                </a:solidFill>
                <a:latin typeface="EB Garamond"/>
                <a:ea typeface="EB Garamond"/>
                <a:cs typeface="EB Garamond"/>
                <a:sym typeface="EB Garamond"/>
              </a:rPr>
              <a:t>Prediction </a:t>
            </a:r>
            <a:r>
              <a:rPr b="1" lang="en-GB" sz="3400">
                <a:solidFill>
                  <a:srgbClr val="0000EE"/>
                </a:solidFill>
                <a:latin typeface="EB Garamond"/>
                <a:ea typeface="EB Garamond"/>
                <a:cs typeface="EB Garamond"/>
                <a:sym typeface="EB Garamond"/>
              </a:rPr>
              <a:t>Graph</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pic>
        <p:nvPicPr>
          <p:cNvPr id="211" name="Google Shape;211;p36"/>
          <p:cNvPicPr preferRelativeResize="0"/>
          <p:nvPr/>
        </p:nvPicPr>
        <p:blipFill>
          <a:blip r:embed="rId3">
            <a:alphaModFix/>
          </a:blip>
          <a:stretch>
            <a:fillRect/>
          </a:stretch>
        </p:blipFill>
        <p:spPr>
          <a:xfrm>
            <a:off x="1419975" y="211375"/>
            <a:ext cx="5719499" cy="2018276"/>
          </a:xfrm>
          <a:prstGeom prst="rect">
            <a:avLst/>
          </a:prstGeom>
          <a:noFill/>
          <a:ln>
            <a:noFill/>
          </a:ln>
        </p:spPr>
      </p:pic>
      <p:pic>
        <p:nvPicPr>
          <p:cNvPr id="212" name="Google Shape;212;p36"/>
          <p:cNvPicPr preferRelativeResize="0"/>
          <p:nvPr/>
        </p:nvPicPr>
        <p:blipFill>
          <a:blip r:embed="rId4">
            <a:alphaModFix/>
          </a:blip>
          <a:stretch>
            <a:fillRect/>
          </a:stretch>
        </p:blipFill>
        <p:spPr>
          <a:xfrm>
            <a:off x="1419975" y="3015100"/>
            <a:ext cx="5719499" cy="1928801"/>
          </a:xfrm>
          <a:prstGeom prst="rect">
            <a:avLst/>
          </a:prstGeom>
          <a:noFill/>
          <a:ln>
            <a:noFill/>
          </a:ln>
        </p:spPr>
      </p:pic>
      <p:sp>
        <p:nvSpPr>
          <p:cNvPr id="213" name="Google Shape;213;p36"/>
          <p:cNvSpPr txBox="1"/>
          <p:nvPr/>
        </p:nvSpPr>
        <p:spPr>
          <a:xfrm>
            <a:off x="1887525" y="2394800"/>
            <a:ext cx="679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7"/>
          <p:cNvSpPr/>
          <p:nvPr/>
        </p:nvSpPr>
        <p:spPr>
          <a:xfrm>
            <a:off x="157200" y="169800"/>
            <a:ext cx="8829600" cy="4803900"/>
          </a:xfrm>
          <a:prstGeom prst="rect">
            <a:avLst/>
          </a:prstGeom>
          <a:noFill/>
          <a:ln cap="flat" cmpd="sng" w="1143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219" name="Google Shape;219;p37"/>
          <p:cNvSpPr txBox="1"/>
          <p:nvPr>
            <p:ph type="title"/>
          </p:nvPr>
        </p:nvSpPr>
        <p:spPr>
          <a:xfrm>
            <a:off x="354150" y="342525"/>
            <a:ext cx="5231400" cy="456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Clr>
                <a:srgbClr val="171717"/>
              </a:buClr>
              <a:buSzPts val="3000"/>
              <a:buFont typeface="EB Garamond"/>
              <a:buNone/>
            </a:pPr>
            <a:r>
              <a:rPr b="1" lang="en-GB" sz="3400">
                <a:solidFill>
                  <a:srgbClr val="0000FF"/>
                </a:solidFill>
                <a:latin typeface="EB Garamond"/>
                <a:ea typeface="EB Garamond"/>
                <a:cs typeface="EB Garamond"/>
                <a:sym typeface="EB Garamond"/>
              </a:rPr>
              <a:t>Final Architecture</a:t>
            </a:r>
            <a:endParaRPr b="1" sz="3400">
              <a:solidFill>
                <a:srgbClr val="0000FF"/>
              </a:solidFill>
              <a:latin typeface="EB Garamond"/>
              <a:ea typeface="EB Garamond"/>
              <a:cs typeface="EB Garamond"/>
              <a:sym typeface="EB Garamond"/>
            </a:endParaRPr>
          </a:p>
        </p:txBody>
      </p:sp>
      <p:sp>
        <p:nvSpPr>
          <p:cNvPr id="220" name="Google Shape;220;p37"/>
          <p:cNvSpPr txBox="1"/>
          <p:nvPr/>
        </p:nvSpPr>
        <p:spPr>
          <a:xfrm flipH="1" rot="10800000">
            <a:off x="238050" y="799425"/>
            <a:ext cx="8667900" cy="4135800"/>
          </a:xfrm>
          <a:prstGeom prst="rect">
            <a:avLst/>
          </a:prstGeom>
          <a:noFill/>
          <a:ln>
            <a:noFill/>
          </a:ln>
        </p:spPr>
        <p:txBody>
          <a:bodyPr anchorCtr="0" anchor="t" bIns="91425" lIns="91425" spcFirstLastPara="1" rIns="91425" wrap="square" tIns="91425">
            <a:noAutofit/>
          </a:bodyPr>
          <a:lstStyle/>
          <a:p>
            <a:pPr indent="-85724" lvl="0" marL="179999" marR="0" rtl="0" algn="l">
              <a:lnSpc>
                <a:spcPct val="115000"/>
              </a:lnSpc>
              <a:spcBef>
                <a:spcPts val="0"/>
              </a:spcBef>
              <a:spcAft>
                <a:spcPts val="0"/>
              </a:spcAft>
              <a:buClr>
                <a:schemeClr val="dk1"/>
              </a:buClr>
              <a:buSzPts val="1100"/>
              <a:buFont typeface="Trebuchet MS"/>
              <a:buNone/>
            </a:pPr>
            <a:r>
              <a:t/>
            </a:r>
            <a:endParaRPr b="0" i="0" sz="1100" u="none" cap="none" strike="noStrike">
              <a:solidFill>
                <a:srgbClr val="434343"/>
              </a:solidFill>
              <a:latin typeface="Open Sans"/>
              <a:ea typeface="Open Sans"/>
              <a:cs typeface="Open Sans"/>
              <a:sym typeface="Open Sans"/>
            </a:endParaRPr>
          </a:p>
        </p:txBody>
      </p:sp>
      <p:pic>
        <p:nvPicPr>
          <p:cNvPr id="221" name="Google Shape;221;p37"/>
          <p:cNvPicPr preferRelativeResize="0"/>
          <p:nvPr/>
        </p:nvPicPr>
        <p:blipFill>
          <a:blip r:embed="rId3">
            <a:alphaModFix/>
          </a:blip>
          <a:stretch>
            <a:fillRect/>
          </a:stretch>
        </p:blipFill>
        <p:spPr>
          <a:xfrm>
            <a:off x="1325300" y="1726950"/>
            <a:ext cx="1110425" cy="747650"/>
          </a:xfrm>
          <a:prstGeom prst="rect">
            <a:avLst/>
          </a:prstGeom>
          <a:noFill/>
          <a:ln>
            <a:noFill/>
          </a:ln>
        </p:spPr>
      </p:pic>
      <p:pic>
        <p:nvPicPr>
          <p:cNvPr id="222" name="Google Shape;222;p37"/>
          <p:cNvPicPr preferRelativeResize="0"/>
          <p:nvPr/>
        </p:nvPicPr>
        <p:blipFill>
          <a:blip r:embed="rId4">
            <a:alphaModFix/>
          </a:blip>
          <a:stretch>
            <a:fillRect/>
          </a:stretch>
        </p:blipFill>
        <p:spPr>
          <a:xfrm>
            <a:off x="1325300" y="2230725"/>
            <a:ext cx="1257200" cy="870611"/>
          </a:xfrm>
          <a:prstGeom prst="rect">
            <a:avLst/>
          </a:prstGeom>
          <a:noFill/>
          <a:ln>
            <a:noFill/>
          </a:ln>
        </p:spPr>
      </p:pic>
      <p:pic>
        <p:nvPicPr>
          <p:cNvPr id="223" name="Google Shape;223;p37"/>
          <p:cNvPicPr preferRelativeResize="0"/>
          <p:nvPr/>
        </p:nvPicPr>
        <p:blipFill>
          <a:blip r:embed="rId5">
            <a:alphaModFix/>
          </a:blip>
          <a:stretch>
            <a:fillRect/>
          </a:stretch>
        </p:blipFill>
        <p:spPr>
          <a:xfrm>
            <a:off x="3442650" y="1664200"/>
            <a:ext cx="1705025" cy="1263850"/>
          </a:xfrm>
          <a:prstGeom prst="rect">
            <a:avLst/>
          </a:prstGeom>
          <a:noFill/>
          <a:ln>
            <a:noFill/>
          </a:ln>
        </p:spPr>
      </p:pic>
      <p:pic>
        <p:nvPicPr>
          <p:cNvPr id="224" name="Google Shape;224;p37"/>
          <p:cNvPicPr preferRelativeResize="0"/>
          <p:nvPr/>
        </p:nvPicPr>
        <p:blipFill>
          <a:blip r:embed="rId6">
            <a:alphaModFix/>
          </a:blip>
          <a:stretch>
            <a:fillRect/>
          </a:stretch>
        </p:blipFill>
        <p:spPr>
          <a:xfrm>
            <a:off x="6177350" y="1664200"/>
            <a:ext cx="1257200" cy="747650"/>
          </a:xfrm>
          <a:prstGeom prst="rect">
            <a:avLst/>
          </a:prstGeom>
          <a:noFill/>
          <a:ln>
            <a:noFill/>
          </a:ln>
        </p:spPr>
      </p:pic>
      <p:pic>
        <p:nvPicPr>
          <p:cNvPr id="225" name="Google Shape;225;p37"/>
          <p:cNvPicPr preferRelativeResize="0"/>
          <p:nvPr/>
        </p:nvPicPr>
        <p:blipFill>
          <a:blip r:embed="rId7">
            <a:alphaModFix/>
          </a:blip>
          <a:stretch>
            <a:fillRect/>
          </a:stretch>
        </p:blipFill>
        <p:spPr>
          <a:xfrm>
            <a:off x="6002375" y="2928050"/>
            <a:ext cx="773550" cy="660750"/>
          </a:xfrm>
          <a:prstGeom prst="rect">
            <a:avLst/>
          </a:prstGeom>
          <a:noFill/>
          <a:ln>
            <a:noFill/>
          </a:ln>
        </p:spPr>
      </p:pic>
      <p:pic>
        <p:nvPicPr>
          <p:cNvPr id="226" name="Google Shape;226;p37"/>
          <p:cNvPicPr preferRelativeResize="0"/>
          <p:nvPr/>
        </p:nvPicPr>
        <p:blipFill>
          <a:blip r:embed="rId8">
            <a:alphaModFix/>
          </a:blip>
          <a:stretch>
            <a:fillRect/>
          </a:stretch>
        </p:blipFill>
        <p:spPr>
          <a:xfrm>
            <a:off x="6775925" y="2997438"/>
            <a:ext cx="691225" cy="521975"/>
          </a:xfrm>
          <a:prstGeom prst="rect">
            <a:avLst/>
          </a:prstGeom>
          <a:noFill/>
          <a:ln>
            <a:noFill/>
          </a:ln>
        </p:spPr>
      </p:pic>
      <p:sp>
        <p:nvSpPr>
          <p:cNvPr id="227" name="Google Shape;227;p37"/>
          <p:cNvSpPr/>
          <p:nvPr/>
        </p:nvSpPr>
        <p:spPr>
          <a:xfrm>
            <a:off x="2646200" y="2336925"/>
            <a:ext cx="691200" cy="750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7"/>
          <p:cNvSpPr/>
          <p:nvPr/>
        </p:nvSpPr>
        <p:spPr>
          <a:xfrm>
            <a:off x="5235163" y="1934600"/>
            <a:ext cx="854700" cy="750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7"/>
          <p:cNvSpPr/>
          <p:nvPr/>
        </p:nvSpPr>
        <p:spPr>
          <a:xfrm>
            <a:off x="6718625" y="2437575"/>
            <a:ext cx="57300" cy="4569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7"/>
          <p:cNvSpPr/>
          <p:nvPr/>
        </p:nvSpPr>
        <p:spPr>
          <a:xfrm flipH="1" rot="10800000">
            <a:off x="4730850" y="3069300"/>
            <a:ext cx="854700" cy="275700"/>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7"/>
          <p:cNvSpPr txBox="1"/>
          <p:nvPr/>
        </p:nvSpPr>
        <p:spPr>
          <a:xfrm>
            <a:off x="1397575" y="3367900"/>
            <a:ext cx="118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Front-end</a:t>
            </a:r>
            <a:endParaRPr/>
          </a:p>
        </p:txBody>
      </p:sp>
      <p:sp>
        <p:nvSpPr>
          <p:cNvPr id="232" name="Google Shape;232;p37"/>
          <p:cNvSpPr txBox="1"/>
          <p:nvPr/>
        </p:nvSpPr>
        <p:spPr>
          <a:xfrm>
            <a:off x="3699975" y="3439000"/>
            <a:ext cx="118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Backend</a:t>
            </a:r>
            <a:endParaRPr/>
          </a:p>
        </p:txBody>
      </p:sp>
      <p:sp>
        <p:nvSpPr>
          <p:cNvPr id="233" name="Google Shape;233;p37"/>
          <p:cNvSpPr txBox="1"/>
          <p:nvPr/>
        </p:nvSpPr>
        <p:spPr>
          <a:xfrm>
            <a:off x="6154775" y="1219725"/>
            <a:ext cx="118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Database</a:t>
            </a:r>
            <a:endParaRPr/>
          </a:p>
        </p:txBody>
      </p:sp>
      <p:sp>
        <p:nvSpPr>
          <p:cNvPr id="234" name="Google Shape;234;p37"/>
          <p:cNvSpPr txBox="1"/>
          <p:nvPr/>
        </p:nvSpPr>
        <p:spPr>
          <a:xfrm>
            <a:off x="6213450" y="4420775"/>
            <a:ext cx="118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Public API</a:t>
            </a:r>
            <a:endParaRPr/>
          </a:p>
        </p:txBody>
      </p:sp>
      <p:sp>
        <p:nvSpPr>
          <p:cNvPr id="235" name="Google Shape;235;p37"/>
          <p:cNvSpPr txBox="1"/>
          <p:nvPr/>
        </p:nvSpPr>
        <p:spPr>
          <a:xfrm>
            <a:off x="7574525" y="3058338"/>
            <a:ext cx="118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ML model</a:t>
            </a:r>
            <a:endParaRPr/>
          </a:p>
        </p:txBody>
      </p:sp>
      <p:sp>
        <p:nvSpPr>
          <p:cNvPr id="236" name="Google Shape;236;p37"/>
          <p:cNvSpPr/>
          <p:nvPr/>
        </p:nvSpPr>
        <p:spPr>
          <a:xfrm>
            <a:off x="6661325" y="3712125"/>
            <a:ext cx="114600" cy="456900"/>
          </a:xfrm>
          <a:prstGeom prst="upArrow">
            <a:avLst>
              <a:gd fmla="val 29974"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8"/>
          <p:cNvSpPr txBox="1"/>
          <p:nvPr>
            <p:ph type="title"/>
          </p:nvPr>
        </p:nvSpPr>
        <p:spPr>
          <a:xfrm>
            <a:off x="0" y="0"/>
            <a:ext cx="9144000" cy="1064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GB" sz="3400">
                <a:solidFill>
                  <a:srgbClr val="0000FF"/>
                </a:solidFill>
                <a:latin typeface="EB Garamond"/>
                <a:ea typeface="EB Garamond"/>
                <a:cs typeface="EB Garamond"/>
                <a:sym typeface="EB Garamond"/>
              </a:rPr>
              <a:t>Conclusion</a:t>
            </a:r>
            <a:endParaRPr b="1" sz="3400">
              <a:solidFill>
                <a:srgbClr val="0000FF"/>
              </a:solidFill>
              <a:latin typeface="EB Garamond"/>
              <a:ea typeface="EB Garamond"/>
              <a:cs typeface="EB Garamond"/>
              <a:sym typeface="EB Garamond"/>
            </a:endParaRPr>
          </a:p>
        </p:txBody>
      </p:sp>
      <p:sp>
        <p:nvSpPr>
          <p:cNvPr id="242" name="Google Shape;242;p38"/>
          <p:cNvSpPr txBox="1"/>
          <p:nvPr>
            <p:ph idx="1" type="body"/>
          </p:nvPr>
        </p:nvSpPr>
        <p:spPr>
          <a:xfrm>
            <a:off x="0" y="1064700"/>
            <a:ext cx="9144000" cy="407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latin typeface="Trebuchet MS"/>
              <a:ea typeface="Trebuchet MS"/>
              <a:cs typeface="Trebuchet MS"/>
              <a:sym typeface="Trebuchet MS"/>
            </a:endParaRPr>
          </a:p>
          <a:p>
            <a:pPr indent="457200" lvl="0" marL="0" rtl="0" algn="l">
              <a:spcBef>
                <a:spcPts val="0"/>
              </a:spcBef>
              <a:spcAft>
                <a:spcPts val="0"/>
              </a:spcAft>
              <a:buNone/>
            </a:pPr>
            <a:r>
              <a:rPr lang="en-GB" sz="1400">
                <a:latin typeface="Trebuchet MS"/>
                <a:ea typeface="Trebuchet MS"/>
                <a:cs typeface="Trebuchet MS"/>
                <a:sym typeface="Trebuchet MS"/>
              </a:rPr>
              <a:t>With the increasing number of people using cryptocurrencies, it has become essential to </a:t>
            </a:r>
            <a:r>
              <a:rPr lang="en-GB" sz="1400">
                <a:latin typeface="Trebuchet MS"/>
                <a:ea typeface="Trebuchet MS"/>
                <a:cs typeface="Trebuchet MS"/>
                <a:sym typeface="Trebuchet MS"/>
              </a:rPr>
              <a:t>develop</a:t>
            </a:r>
            <a:r>
              <a:rPr lang="en-GB" sz="1400">
                <a:latin typeface="Trebuchet MS"/>
                <a:ea typeface="Trebuchet MS"/>
                <a:cs typeface="Trebuchet MS"/>
                <a:sym typeface="Trebuchet MS"/>
              </a:rPr>
              <a:t> a system to predict its price </a:t>
            </a:r>
            <a:r>
              <a:rPr lang="en-GB" sz="1400">
                <a:latin typeface="Trebuchet MS"/>
                <a:ea typeface="Trebuchet MS"/>
                <a:cs typeface="Trebuchet MS"/>
                <a:sym typeface="Trebuchet MS"/>
              </a:rPr>
              <a:t>efficiently</a:t>
            </a:r>
            <a:r>
              <a:rPr lang="en-GB" sz="1400">
                <a:latin typeface="Trebuchet MS"/>
                <a:ea typeface="Trebuchet MS"/>
                <a:cs typeface="Trebuchet MS"/>
                <a:sym typeface="Trebuchet MS"/>
              </a:rPr>
              <a:t> and accurately. The motivation for the study was to find the most efficient way for the prediction of cryptocurrency price. The study can be used as a simple tool by all the investors and traders. It would help the </a:t>
            </a:r>
            <a:r>
              <a:rPr lang="en-GB" sz="1400">
                <a:latin typeface="Trebuchet MS"/>
                <a:ea typeface="Trebuchet MS"/>
                <a:cs typeface="Trebuchet MS"/>
                <a:sym typeface="Trebuchet MS"/>
              </a:rPr>
              <a:t>people</a:t>
            </a:r>
            <a:r>
              <a:rPr lang="en-GB" sz="1400">
                <a:latin typeface="Trebuchet MS"/>
                <a:ea typeface="Trebuchet MS"/>
                <a:cs typeface="Trebuchet MS"/>
                <a:sym typeface="Trebuchet MS"/>
              </a:rPr>
              <a:t> to do their investment in a more efficient way.</a:t>
            </a:r>
            <a:endParaRPr sz="1400">
              <a:latin typeface="Trebuchet MS"/>
              <a:ea typeface="Trebuchet MS"/>
              <a:cs typeface="Trebuchet MS"/>
              <a:sym typeface="Trebuchet M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9"/>
          <p:cNvSpPr/>
          <p:nvPr/>
        </p:nvSpPr>
        <p:spPr>
          <a:xfrm>
            <a:off x="157200" y="169800"/>
            <a:ext cx="8829600" cy="4803900"/>
          </a:xfrm>
          <a:prstGeom prst="rect">
            <a:avLst/>
          </a:prstGeom>
          <a:noFill/>
          <a:ln cap="flat" cmpd="sng" w="1143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248" name="Google Shape;248;p39"/>
          <p:cNvSpPr txBox="1"/>
          <p:nvPr>
            <p:ph type="title"/>
          </p:nvPr>
        </p:nvSpPr>
        <p:spPr>
          <a:xfrm>
            <a:off x="354150" y="342525"/>
            <a:ext cx="5231400" cy="456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Clr>
                <a:srgbClr val="171717"/>
              </a:buClr>
              <a:buSzPts val="3000"/>
              <a:buFont typeface="EB Garamond"/>
              <a:buNone/>
            </a:pPr>
            <a:r>
              <a:rPr b="1" lang="en-GB" sz="3400">
                <a:solidFill>
                  <a:srgbClr val="0000FF"/>
                </a:solidFill>
                <a:latin typeface="EB Garamond"/>
                <a:ea typeface="EB Garamond"/>
                <a:cs typeface="EB Garamond"/>
                <a:sym typeface="EB Garamond"/>
              </a:rPr>
              <a:t>References:</a:t>
            </a:r>
            <a:endParaRPr b="1" sz="3400">
              <a:solidFill>
                <a:srgbClr val="0000FF"/>
              </a:solidFill>
              <a:latin typeface="EB Garamond"/>
              <a:ea typeface="EB Garamond"/>
              <a:cs typeface="EB Garamond"/>
              <a:sym typeface="EB Garamond"/>
            </a:endParaRPr>
          </a:p>
        </p:txBody>
      </p:sp>
      <p:sp>
        <p:nvSpPr>
          <p:cNvPr id="249" name="Google Shape;249;p39"/>
          <p:cNvSpPr txBox="1"/>
          <p:nvPr/>
        </p:nvSpPr>
        <p:spPr>
          <a:xfrm>
            <a:off x="228000" y="799425"/>
            <a:ext cx="8403000" cy="4135800"/>
          </a:xfrm>
          <a:prstGeom prst="rect">
            <a:avLst/>
          </a:prstGeom>
          <a:noFill/>
          <a:ln>
            <a:noFill/>
          </a:ln>
        </p:spPr>
        <p:txBody>
          <a:bodyPr anchorCtr="0" anchor="t" bIns="91425" lIns="91425" spcFirstLastPara="1" rIns="91425" wrap="square" tIns="91425">
            <a:noAutofit/>
          </a:bodyPr>
          <a:lstStyle/>
          <a:p>
            <a:pPr indent="-304800" lvl="0" marL="457200" marR="0" rtl="0" algn="l">
              <a:lnSpc>
                <a:spcPct val="115000"/>
              </a:lnSpc>
              <a:spcBef>
                <a:spcPts val="0"/>
              </a:spcBef>
              <a:spcAft>
                <a:spcPts val="0"/>
              </a:spcAft>
              <a:buClr>
                <a:srgbClr val="434343"/>
              </a:buClr>
              <a:buSzPts val="1200"/>
              <a:buFont typeface="Trebuchet MS"/>
              <a:buChar char="●"/>
            </a:pPr>
            <a:r>
              <a:rPr i="0" lang="en-GB" sz="1200" u="none" cap="none" strike="noStrike">
                <a:solidFill>
                  <a:srgbClr val="434343"/>
                </a:solidFill>
                <a:latin typeface="Trebuchet MS"/>
                <a:ea typeface="Trebuchet MS"/>
                <a:cs typeface="Trebuchet MS"/>
                <a:sym typeface="Trebuchet MS"/>
              </a:rPr>
              <a:t>F. Mai, Z. Shan, Q. Bai, X. Wang, R. Chiang, “How does social media impact bitcoin value? a test of the silent majority hypothesis,” Journal of Management Information Systems, vol. 35, no. 1, pp. 19–52, 2018.</a:t>
            </a:r>
            <a:endParaRPr i="0" sz="1200" u="none" cap="none" strike="noStrike">
              <a:solidFill>
                <a:srgbClr val="434343"/>
              </a:solidFill>
              <a:latin typeface="Trebuchet MS"/>
              <a:ea typeface="Trebuchet MS"/>
              <a:cs typeface="Trebuchet MS"/>
              <a:sym typeface="Trebuchet MS"/>
            </a:endParaRPr>
          </a:p>
          <a:p>
            <a:pPr indent="0" lvl="0" marL="457200" marR="0" rtl="0" algn="l">
              <a:lnSpc>
                <a:spcPct val="115000"/>
              </a:lnSpc>
              <a:spcBef>
                <a:spcPts val="0"/>
              </a:spcBef>
              <a:spcAft>
                <a:spcPts val="0"/>
              </a:spcAft>
              <a:buNone/>
            </a:pPr>
            <a:r>
              <a:t/>
            </a:r>
            <a:endParaRPr i="0" sz="1200" u="none" cap="none" strike="noStrike">
              <a:solidFill>
                <a:srgbClr val="434343"/>
              </a:solidFill>
              <a:latin typeface="Trebuchet MS"/>
              <a:ea typeface="Trebuchet MS"/>
              <a:cs typeface="Trebuchet MS"/>
              <a:sym typeface="Trebuchet MS"/>
            </a:endParaRPr>
          </a:p>
          <a:p>
            <a:pPr indent="-304800" lvl="0" marL="457200" marR="0" rtl="0" algn="l">
              <a:lnSpc>
                <a:spcPct val="115000"/>
              </a:lnSpc>
              <a:spcBef>
                <a:spcPts val="0"/>
              </a:spcBef>
              <a:spcAft>
                <a:spcPts val="0"/>
              </a:spcAft>
              <a:buClr>
                <a:srgbClr val="434343"/>
              </a:buClr>
              <a:buSzPts val="1200"/>
              <a:buFont typeface="Trebuchet MS"/>
              <a:buChar char="●"/>
            </a:pPr>
            <a:r>
              <a:rPr i="0" lang="en-GB" sz="1200" u="none" cap="none" strike="noStrike">
                <a:solidFill>
                  <a:srgbClr val="434343"/>
                </a:solidFill>
                <a:latin typeface="Trebuchet MS"/>
                <a:ea typeface="Trebuchet MS"/>
                <a:cs typeface="Trebuchet MS"/>
                <a:sym typeface="Trebuchet MS"/>
              </a:rPr>
              <a:t>D. Chaum, “Blind signatures for untraceable payments,” in Advances in Cryptology, pp. 199–203, Springer, Boston, MA, 1983.</a:t>
            </a:r>
            <a:endParaRPr i="0" sz="1200" u="none" cap="none" strike="noStrike">
              <a:solidFill>
                <a:srgbClr val="434343"/>
              </a:solidFill>
              <a:latin typeface="Trebuchet MS"/>
              <a:ea typeface="Trebuchet MS"/>
              <a:cs typeface="Trebuchet MS"/>
              <a:sym typeface="Trebuchet MS"/>
            </a:endParaRPr>
          </a:p>
          <a:p>
            <a:pPr indent="0" lvl="0" marL="457200" marR="0" rtl="0" algn="l">
              <a:lnSpc>
                <a:spcPct val="115000"/>
              </a:lnSpc>
              <a:spcBef>
                <a:spcPts val="0"/>
              </a:spcBef>
              <a:spcAft>
                <a:spcPts val="0"/>
              </a:spcAft>
              <a:buNone/>
            </a:pPr>
            <a:r>
              <a:t/>
            </a:r>
            <a:endParaRPr i="0" sz="1200" u="none" cap="none" strike="noStrike">
              <a:solidFill>
                <a:srgbClr val="434343"/>
              </a:solidFill>
              <a:latin typeface="Trebuchet MS"/>
              <a:ea typeface="Trebuchet MS"/>
              <a:cs typeface="Trebuchet MS"/>
              <a:sym typeface="Trebuchet MS"/>
            </a:endParaRPr>
          </a:p>
          <a:p>
            <a:pPr indent="-304800" lvl="0" marL="457200" marR="0" rtl="0" algn="l">
              <a:lnSpc>
                <a:spcPct val="115000"/>
              </a:lnSpc>
              <a:spcBef>
                <a:spcPts val="0"/>
              </a:spcBef>
              <a:spcAft>
                <a:spcPts val="0"/>
              </a:spcAft>
              <a:buClr>
                <a:srgbClr val="434343"/>
              </a:buClr>
              <a:buSzPts val="1200"/>
              <a:buFont typeface="Trebuchet MS"/>
              <a:buChar char="●"/>
            </a:pPr>
            <a:r>
              <a:rPr i="0" lang="en-GB" sz="1200" u="none" cap="none" strike="noStrike">
                <a:solidFill>
                  <a:srgbClr val="434343"/>
                </a:solidFill>
                <a:latin typeface="Trebuchet MS"/>
                <a:ea typeface="Trebuchet MS"/>
                <a:cs typeface="Trebuchet MS"/>
                <a:sym typeface="Trebuchet MS"/>
              </a:rPr>
              <a:t>S. Levy, “E-money (that’s what i want).” URL: https://www.wired.com/1994/12/emoney/.</a:t>
            </a:r>
            <a:endParaRPr i="0" sz="1200" u="none" cap="none" strike="noStrike">
              <a:solidFill>
                <a:srgbClr val="434343"/>
              </a:solidFill>
              <a:latin typeface="Trebuchet MS"/>
              <a:ea typeface="Trebuchet MS"/>
              <a:cs typeface="Trebuchet MS"/>
              <a:sym typeface="Trebuchet MS"/>
            </a:endParaRPr>
          </a:p>
          <a:p>
            <a:pPr indent="0" lvl="0" marL="457200" marR="0" rtl="0" algn="l">
              <a:lnSpc>
                <a:spcPct val="115000"/>
              </a:lnSpc>
              <a:spcBef>
                <a:spcPts val="0"/>
              </a:spcBef>
              <a:spcAft>
                <a:spcPts val="0"/>
              </a:spcAft>
              <a:buNone/>
            </a:pPr>
            <a:r>
              <a:t/>
            </a:r>
            <a:endParaRPr i="0" sz="1200" u="none" cap="none" strike="noStrike">
              <a:solidFill>
                <a:srgbClr val="434343"/>
              </a:solidFill>
              <a:latin typeface="Trebuchet MS"/>
              <a:ea typeface="Trebuchet MS"/>
              <a:cs typeface="Trebuchet MS"/>
              <a:sym typeface="Trebuchet MS"/>
            </a:endParaRPr>
          </a:p>
          <a:p>
            <a:pPr indent="-304800" lvl="0" marL="457200" marR="0" rtl="0" algn="l">
              <a:lnSpc>
                <a:spcPct val="115000"/>
              </a:lnSpc>
              <a:spcBef>
                <a:spcPts val="0"/>
              </a:spcBef>
              <a:spcAft>
                <a:spcPts val="0"/>
              </a:spcAft>
              <a:buClr>
                <a:srgbClr val="434343"/>
              </a:buClr>
              <a:buSzPts val="1200"/>
              <a:buFont typeface="Trebuchet MS"/>
              <a:buChar char="●"/>
            </a:pPr>
            <a:r>
              <a:rPr i="0" lang="en-GB" sz="1200" u="none" cap="none" strike="noStrike">
                <a:solidFill>
                  <a:srgbClr val="434343"/>
                </a:solidFill>
                <a:latin typeface="Trebuchet MS"/>
                <a:ea typeface="Trebuchet MS"/>
                <a:cs typeface="Trebuchet MS"/>
                <a:sym typeface="Trebuchet MS"/>
              </a:rPr>
              <a:t>S. Higgins, “3 pre-bitcoin virtual currencies that bit the dust.” URL: https://www.coindesk.com/ 3-pre-bitcoin-virtual-currencies-bit-dust/.</a:t>
            </a:r>
            <a:endParaRPr i="0" sz="1200" u="none" cap="none" strike="noStrike">
              <a:solidFill>
                <a:srgbClr val="434343"/>
              </a:solidFill>
              <a:latin typeface="Trebuchet MS"/>
              <a:ea typeface="Trebuchet MS"/>
              <a:cs typeface="Trebuchet MS"/>
              <a:sym typeface="Trebuchet MS"/>
            </a:endParaRPr>
          </a:p>
          <a:p>
            <a:pPr indent="0" lvl="0" marL="457200" marR="0" rtl="0" algn="l">
              <a:lnSpc>
                <a:spcPct val="115000"/>
              </a:lnSpc>
              <a:spcBef>
                <a:spcPts val="0"/>
              </a:spcBef>
              <a:spcAft>
                <a:spcPts val="0"/>
              </a:spcAft>
              <a:buNone/>
            </a:pPr>
            <a:r>
              <a:t/>
            </a:r>
            <a:endParaRPr i="0" sz="1200" u="none" cap="none" strike="noStrike">
              <a:solidFill>
                <a:srgbClr val="434343"/>
              </a:solidFill>
              <a:latin typeface="Trebuchet MS"/>
              <a:ea typeface="Trebuchet MS"/>
              <a:cs typeface="Trebuchet MS"/>
              <a:sym typeface="Trebuchet MS"/>
            </a:endParaRPr>
          </a:p>
          <a:p>
            <a:pPr indent="-304800" lvl="0" marL="457200" marR="0" rtl="0" algn="l">
              <a:lnSpc>
                <a:spcPct val="115000"/>
              </a:lnSpc>
              <a:spcBef>
                <a:spcPts val="0"/>
              </a:spcBef>
              <a:spcAft>
                <a:spcPts val="0"/>
              </a:spcAft>
              <a:buClr>
                <a:srgbClr val="434343"/>
              </a:buClr>
              <a:buSzPts val="1200"/>
              <a:buFont typeface="Trebuchet MS"/>
              <a:buChar char="●"/>
            </a:pPr>
            <a:r>
              <a:rPr i="0" lang="en-GB" sz="1200" u="none" cap="none" strike="noStrike">
                <a:solidFill>
                  <a:srgbClr val="434343"/>
                </a:solidFill>
                <a:latin typeface="Trebuchet MS"/>
                <a:ea typeface="Trebuchet MS"/>
                <a:cs typeface="Trebuchet MS"/>
                <a:sym typeface="Trebuchet MS"/>
              </a:rPr>
              <a:t>CoinMarketCap, “Cryptocurrency market capitalizations.” URL: https://coinmarketcap.com/.</a:t>
            </a:r>
            <a:endParaRPr i="0" sz="1200" u="none" cap="none" strike="noStrike">
              <a:solidFill>
                <a:srgbClr val="434343"/>
              </a:solidFill>
              <a:latin typeface="Trebuchet MS"/>
              <a:ea typeface="Trebuchet MS"/>
              <a:cs typeface="Trebuchet MS"/>
              <a:sym typeface="Trebuchet MS"/>
            </a:endParaRPr>
          </a:p>
          <a:p>
            <a:pPr indent="0" lvl="0" marL="457200" marR="0" rtl="0" algn="l">
              <a:lnSpc>
                <a:spcPct val="115000"/>
              </a:lnSpc>
              <a:spcBef>
                <a:spcPts val="0"/>
              </a:spcBef>
              <a:spcAft>
                <a:spcPts val="0"/>
              </a:spcAft>
              <a:buNone/>
            </a:pPr>
            <a:r>
              <a:t/>
            </a:r>
            <a:endParaRPr i="0" sz="1200" u="none" cap="none" strike="noStrike">
              <a:solidFill>
                <a:srgbClr val="434343"/>
              </a:solidFill>
              <a:latin typeface="Trebuchet MS"/>
              <a:ea typeface="Trebuchet MS"/>
              <a:cs typeface="Trebuchet MS"/>
              <a:sym typeface="Trebuchet MS"/>
            </a:endParaRPr>
          </a:p>
          <a:p>
            <a:pPr indent="-304800" lvl="0" marL="457200" marR="0" rtl="0" algn="l">
              <a:lnSpc>
                <a:spcPct val="115000"/>
              </a:lnSpc>
              <a:spcBef>
                <a:spcPts val="0"/>
              </a:spcBef>
              <a:spcAft>
                <a:spcPts val="0"/>
              </a:spcAft>
              <a:buClr>
                <a:srgbClr val="434343"/>
              </a:buClr>
              <a:buSzPts val="1200"/>
              <a:buFont typeface="Trebuchet MS"/>
              <a:buChar char="●"/>
            </a:pPr>
            <a:r>
              <a:rPr lang="en-GB" sz="1200">
                <a:solidFill>
                  <a:srgbClr val="434343"/>
                </a:solidFill>
                <a:latin typeface="Trebuchet MS"/>
                <a:ea typeface="Trebuchet MS"/>
                <a:cs typeface="Trebuchet MS"/>
                <a:sym typeface="Trebuchet MS"/>
              </a:rPr>
              <a:t>A Novel Cryptocurrency Price Prediction Model Using GRU, LSTM and bi-LSTM Machine Learning Algorithms (Arab American University)</a:t>
            </a:r>
            <a:endParaRPr i="0" sz="1200" u="none" cap="none" strike="noStrike">
              <a:solidFill>
                <a:srgbClr val="434343"/>
              </a:solidFill>
              <a:latin typeface="Trebuchet MS"/>
              <a:ea typeface="Trebuchet MS"/>
              <a:cs typeface="Trebuchet MS"/>
              <a:sym typeface="Trebuchet MS"/>
            </a:endParaRPr>
          </a:p>
          <a:p>
            <a:pPr indent="0" lvl="0" marL="457200" marR="0" rtl="0" algn="l">
              <a:lnSpc>
                <a:spcPct val="115000"/>
              </a:lnSpc>
              <a:spcBef>
                <a:spcPts val="0"/>
              </a:spcBef>
              <a:spcAft>
                <a:spcPts val="0"/>
              </a:spcAft>
              <a:buNone/>
            </a:pPr>
            <a:r>
              <a:t/>
            </a:r>
            <a:endParaRPr i="0" sz="1200" u="none" cap="none" strike="noStrike">
              <a:solidFill>
                <a:srgbClr val="434343"/>
              </a:solidFill>
              <a:latin typeface="Trebuchet MS"/>
              <a:ea typeface="Trebuchet MS"/>
              <a:cs typeface="Trebuchet MS"/>
              <a:sym typeface="Trebuchet MS"/>
            </a:endParaRPr>
          </a:p>
          <a:p>
            <a:pPr indent="-304800" lvl="0" marL="457200" marR="0" rtl="0" algn="l">
              <a:lnSpc>
                <a:spcPct val="115000"/>
              </a:lnSpc>
              <a:spcBef>
                <a:spcPts val="0"/>
              </a:spcBef>
              <a:spcAft>
                <a:spcPts val="0"/>
              </a:spcAft>
              <a:buClr>
                <a:srgbClr val="434343"/>
              </a:buClr>
              <a:buSzPts val="1200"/>
              <a:buFont typeface="Trebuchet MS"/>
              <a:buChar char="●"/>
            </a:pPr>
            <a:r>
              <a:rPr lang="en-GB" sz="1200">
                <a:solidFill>
                  <a:srgbClr val="434343"/>
                </a:solidFill>
                <a:latin typeface="Trebuchet MS"/>
                <a:ea typeface="Trebuchet MS"/>
                <a:cs typeface="Trebuchet MS"/>
                <a:sym typeface="Trebuchet MS"/>
              </a:rPr>
              <a:t>https://developer.mozilla.org/en-US/docs/Learn/Server-side/Django/skeleton_website</a:t>
            </a:r>
            <a:endParaRPr i="0" sz="1200" u="none" cap="none" strike="noStrike">
              <a:solidFill>
                <a:srgbClr val="434343"/>
              </a:solidFill>
              <a:latin typeface="Trebuchet MS"/>
              <a:ea typeface="Trebuchet MS"/>
              <a:cs typeface="Trebuchet MS"/>
              <a:sym typeface="Trebuchet MS"/>
            </a:endParaRPr>
          </a:p>
          <a:p>
            <a:pPr indent="0" lvl="0" marL="914400" marR="0" rtl="0" algn="l">
              <a:lnSpc>
                <a:spcPct val="115000"/>
              </a:lnSpc>
              <a:spcBef>
                <a:spcPts val="0"/>
              </a:spcBef>
              <a:spcAft>
                <a:spcPts val="0"/>
              </a:spcAft>
              <a:buNone/>
            </a:pPr>
            <a:r>
              <a:t/>
            </a:r>
            <a:endParaRPr i="0" sz="1200" u="none" cap="none" strike="noStrike">
              <a:solidFill>
                <a:srgbClr val="434343"/>
              </a:solidFill>
              <a:latin typeface="Trebuchet MS"/>
              <a:ea typeface="Trebuchet MS"/>
              <a:cs typeface="Trebuchet MS"/>
              <a:sym typeface="Trebuchet MS"/>
            </a:endParaRPr>
          </a:p>
          <a:p>
            <a:pPr indent="-304800" lvl="0" marL="457200" marR="0" rtl="0" algn="l">
              <a:lnSpc>
                <a:spcPct val="115000"/>
              </a:lnSpc>
              <a:spcBef>
                <a:spcPts val="0"/>
              </a:spcBef>
              <a:spcAft>
                <a:spcPts val="0"/>
              </a:spcAft>
              <a:buClr>
                <a:srgbClr val="434343"/>
              </a:buClr>
              <a:buSzPts val="1200"/>
              <a:buFont typeface="Trebuchet MS"/>
              <a:buChar char="●"/>
            </a:pPr>
            <a:r>
              <a:rPr lang="en-GB" sz="1200">
                <a:solidFill>
                  <a:srgbClr val="434343"/>
                </a:solidFill>
                <a:latin typeface="Trebuchet MS"/>
                <a:ea typeface="Trebuchet MS"/>
                <a:cs typeface="Trebuchet MS"/>
                <a:sym typeface="Trebuchet MS"/>
              </a:rPr>
              <a:t>https://www.geeksforgeeks.org/how-to-create-an-app-in-django/</a:t>
            </a:r>
            <a:endParaRPr i="0" sz="1200" u="none" cap="none" strike="noStrike">
              <a:solidFill>
                <a:srgbClr val="434343"/>
              </a:solidFill>
              <a:latin typeface="Trebuchet MS"/>
              <a:ea typeface="Trebuchet MS"/>
              <a:cs typeface="Trebuchet MS"/>
              <a:sym typeface="Trebuchet M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0"/>
          <p:cNvSpPr txBox="1"/>
          <p:nvPr>
            <p:ph idx="1" type="body"/>
          </p:nvPr>
        </p:nvSpPr>
        <p:spPr>
          <a:xfrm>
            <a:off x="0" y="0"/>
            <a:ext cx="9144000" cy="514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GB" sz="5600">
                <a:solidFill>
                  <a:srgbClr val="0000FF"/>
                </a:solidFill>
                <a:latin typeface="EB Garamond"/>
                <a:ea typeface="EB Garamond"/>
                <a:cs typeface="EB Garamond"/>
                <a:sym typeface="EB Garamond"/>
              </a:rPr>
              <a:t>Thank You</a:t>
            </a:r>
            <a:endParaRPr b="1" sz="5600">
              <a:solidFill>
                <a:srgbClr val="0000FF"/>
              </a:solidFill>
              <a:latin typeface="EB Garamond"/>
              <a:ea typeface="EB Garamond"/>
              <a:cs typeface="EB Garamond"/>
              <a:sym typeface="EB Garamon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0" y="0"/>
            <a:ext cx="9144000" cy="952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GB" sz="3400">
                <a:solidFill>
                  <a:srgbClr val="0000FF"/>
                </a:solidFill>
                <a:latin typeface="EB Garamond"/>
                <a:ea typeface="EB Garamond"/>
                <a:cs typeface="EB Garamond"/>
                <a:sym typeface="EB Garamond"/>
              </a:rPr>
              <a:t>Introduction</a:t>
            </a:r>
            <a:endParaRPr b="1" sz="3400">
              <a:solidFill>
                <a:srgbClr val="0000FF"/>
              </a:solidFill>
              <a:latin typeface="EB Garamond"/>
              <a:ea typeface="EB Garamond"/>
              <a:cs typeface="EB Garamond"/>
              <a:sym typeface="EB Garamond"/>
            </a:endParaRPr>
          </a:p>
        </p:txBody>
      </p:sp>
      <p:sp>
        <p:nvSpPr>
          <p:cNvPr id="74" name="Google Shape;74;p16"/>
          <p:cNvSpPr txBox="1"/>
          <p:nvPr>
            <p:ph idx="1" type="body"/>
          </p:nvPr>
        </p:nvSpPr>
        <p:spPr>
          <a:xfrm>
            <a:off x="0" y="952200"/>
            <a:ext cx="9144000" cy="4191300"/>
          </a:xfrm>
          <a:prstGeom prst="rect">
            <a:avLst/>
          </a:prstGeom>
        </p:spPr>
        <p:txBody>
          <a:bodyPr anchorCtr="0" anchor="t" bIns="91425" lIns="91425" spcFirstLastPara="1" rIns="91425" wrap="square" tIns="91425">
            <a:noAutofit/>
          </a:bodyPr>
          <a:lstStyle/>
          <a:p>
            <a:pPr indent="0" lvl="0" marL="0" rtl="0" algn="l">
              <a:lnSpc>
                <a:spcPct val="100000"/>
              </a:lnSpc>
              <a:spcBef>
                <a:spcPts val="1200"/>
              </a:spcBef>
              <a:spcAft>
                <a:spcPts val="0"/>
              </a:spcAft>
              <a:buNone/>
            </a:pPr>
            <a:r>
              <a:t/>
            </a:r>
            <a:endParaRPr sz="1400">
              <a:solidFill>
                <a:srgbClr val="292929"/>
              </a:solidFill>
              <a:latin typeface="Trebuchet MS"/>
              <a:ea typeface="Trebuchet MS"/>
              <a:cs typeface="Trebuchet MS"/>
              <a:sym typeface="Trebuchet MS"/>
            </a:endParaRPr>
          </a:p>
          <a:p>
            <a:pPr indent="-317500" lvl="0" marL="457200" rtl="0" algn="l">
              <a:lnSpc>
                <a:spcPct val="100000"/>
              </a:lnSpc>
              <a:spcBef>
                <a:spcPts val="1200"/>
              </a:spcBef>
              <a:spcAft>
                <a:spcPts val="0"/>
              </a:spcAft>
              <a:buClr>
                <a:srgbClr val="292929"/>
              </a:buClr>
              <a:buSzPts val="1400"/>
              <a:buFont typeface="Trebuchet MS"/>
              <a:buChar char="●"/>
            </a:pPr>
            <a:r>
              <a:rPr lang="en-GB" sz="1400">
                <a:solidFill>
                  <a:srgbClr val="292929"/>
                </a:solidFill>
                <a:latin typeface="Trebuchet MS"/>
                <a:ea typeface="Trebuchet MS"/>
                <a:cs typeface="Trebuchet MS"/>
                <a:sym typeface="Trebuchet MS"/>
              </a:rPr>
              <a:t>The field of cryptocurrency has enjoyed exponential growth in popularity in recent years. Almost ten years ago, the release of Bitcoin marked the beginning of a new era of innovation in the financial sector. In this dissertation we outline what exactly defines a cryptocurrency, describing fundamental concepts, underlying technologies such as the blockchain, and subsequently the viability of this new digital financial asset. Building on this knowledge, we examine the infamous volatility of cryptocurrency prices, analysing pricing data and the likelihood of these currencies, specifically Bitcoin, being in the midst of a financial bubble.</a:t>
            </a:r>
            <a:br>
              <a:rPr lang="en-GB" sz="1400">
                <a:solidFill>
                  <a:srgbClr val="292929"/>
                </a:solidFill>
                <a:latin typeface="Trebuchet MS"/>
                <a:ea typeface="Trebuchet MS"/>
                <a:cs typeface="Trebuchet MS"/>
                <a:sym typeface="Trebuchet MS"/>
              </a:rPr>
            </a:br>
            <a:endParaRPr sz="1400">
              <a:solidFill>
                <a:srgbClr val="292929"/>
              </a:solidFill>
              <a:latin typeface="Trebuchet MS"/>
              <a:ea typeface="Trebuchet MS"/>
              <a:cs typeface="Trebuchet MS"/>
              <a:sym typeface="Trebuchet MS"/>
            </a:endParaRPr>
          </a:p>
          <a:p>
            <a:pPr indent="-317500" lvl="0" marL="457200" rtl="0" algn="l">
              <a:lnSpc>
                <a:spcPct val="100000"/>
              </a:lnSpc>
              <a:spcBef>
                <a:spcPts val="0"/>
              </a:spcBef>
              <a:spcAft>
                <a:spcPts val="0"/>
              </a:spcAft>
              <a:buClr>
                <a:srgbClr val="292929"/>
              </a:buClr>
              <a:buSzPts val="1400"/>
              <a:buFont typeface="Trebuchet MS"/>
              <a:buChar char="●"/>
            </a:pPr>
            <a:r>
              <a:rPr lang="en-GB" sz="1400">
                <a:solidFill>
                  <a:srgbClr val="292929"/>
                </a:solidFill>
                <a:latin typeface="Trebuchet MS"/>
                <a:ea typeface="Trebuchet MS"/>
                <a:cs typeface="Trebuchet MS"/>
                <a:sym typeface="Trebuchet MS"/>
              </a:rPr>
              <a:t>We examine the prediction of prices, or rather inability to do so, before introducing the Currency Predictor.</a:t>
            </a:r>
            <a:br>
              <a:rPr lang="en-GB" sz="1400">
                <a:solidFill>
                  <a:srgbClr val="292929"/>
                </a:solidFill>
                <a:latin typeface="Trebuchet MS"/>
                <a:ea typeface="Trebuchet MS"/>
                <a:cs typeface="Trebuchet MS"/>
                <a:sym typeface="Trebuchet MS"/>
              </a:rPr>
            </a:br>
            <a:endParaRPr sz="1400">
              <a:solidFill>
                <a:srgbClr val="292929"/>
              </a:solidFill>
              <a:latin typeface="Trebuchet MS"/>
              <a:ea typeface="Trebuchet MS"/>
              <a:cs typeface="Trebuchet MS"/>
              <a:sym typeface="Trebuchet MS"/>
            </a:endParaRPr>
          </a:p>
          <a:p>
            <a:pPr indent="-317500" lvl="0" marL="457200" rtl="0" algn="l">
              <a:lnSpc>
                <a:spcPct val="100000"/>
              </a:lnSpc>
              <a:spcBef>
                <a:spcPts val="0"/>
              </a:spcBef>
              <a:spcAft>
                <a:spcPts val="0"/>
              </a:spcAft>
              <a:buClr>
                <a:srgbClr val="292929"/>
              </a:buClr>
              <a:buSzPts val="1400"/>
              <a:buFont typeface="Trebuchet MS"/>
              <a:buChar char="●"/>
            </a:pPr>
            <a:r>
              <a:rPr lang="en-GB" sz="1400">
                <a:solidFill>
                  <a:srgbClr val="292929"/>
                </a:solidFill>
                <a:latin typeface="Trebuchet MS"/>
                <a:ea typeface="Trebuchet MS"/>
                <a:cs typeface="Trebuchet MS"/>
                <a:sym typeface="Trebuchet MS"/>
              </a:rPr>
              <a:t>Web application developed as part of this project, Containing up to date prices, this web application predicts prices of Bitcoin using machine learning. The research planning methodologies, technologies, and design and evaluation of this application are described in detail in the penultimate chapter of this dissertation, followed by a concluding word on the process as a whole.</a:t>
            </a:r>
            <a:endParaRPr sz="1400">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0" y="0"/>
            <a:ext cx="9144000" cy="943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GB" sz="3400">
                <a:solidFill>
                  <a:srgbClr val="0000FF"/>
                </a:solidFill>
                <a:latin typeface="EB Garamond"/>
                <a:ea typeface="EB Garamond"/>
                <a:cs typeface="EB Garamond"/>
                <a:sym typeface="EB Garamond"/>
              </a:rPr>
              <a:t>Motivation</a:t>
            </a:r>
            <a:endParaRPr b="1" sz="3400">
              <a:solidFill>
                <a:srgbClr val="0000FF"/>
              </a:solidFill>
              <a:latin typeface="EB Garamond"/>
              <a:ea typeface="EB Garamond"/>
              <a:cs typeface="EB Garamond"/>
              <a:sym typeface="EB Garamond"/>
            </a:endParaRPr>
          </a:p>
        </p:txBody>
      </p:sp>
      <p:sp>
        <p:nvSpPr>
          <p:cNvPr id="80" name="Google Shape;80;p17"/>
          <p:cNvSpPr txBox="1"/>
          <p:nvPr>
            <p:ph idx="1" type="body"/>
          </p:nvPr>
        </p:nvSpPr>
        <p:spPr>
          <a:xfrm>
            <a:off x="0" y="943200"/>
            <a:ext cx="9144000" cy="42003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rgbClr val="292929"/>
              </a:buClr>
              <a:buSzPts val="1400"/>
              <a:buFont typeface="Trebuchet MS"/>
              <a:buChar char="●"/>
            </a:pPr>
            <a:r>
              <a:rPr lang="en-GB" sz="1400">
                <a:solidFill>
                  <a:srgbClr val="292929"/>
                </a:solidFill>
                <a:latin typeface="Trebuchet MS"/>
                <a:ea typeface="Trebuchet MS"/>
                <a:cs typeface="Trebuchet MS"/>
                <a:sym typeface="Trebuchet MS"/>
              </a:rPr>
              <a:t>The global economy is inevitably moving towards a digital ecosystem. From investment to money transfer, everything is going paperless. The newest and most promising addition to the digital payment sector is cryptocurrency. </a:t>
            </a:r>
            <a:endParaRPr sz="1400">
              <a:solidFill>
                <a:srgbClr val="292929"/>
              </a:solidFill>
              <a:latin typeface="Trebuchet MS"/>
              <a:ea typeface="Trebuchet MS"/>
              <a:cs typeface="Trebuchet MS"/>
              <a:sym typeface="Trebuchet MS"/>
            </a:endParaRPr>
          </a:p>
          <a:p>
            <a:pPr indent="0" lvl="0" marL="457200" rtl="0" algn="l">
              <a:lnSpc>
                <a:spcPct val="100000"/>
              </a:lnSpc>
              <a:spcBef>
                <a:spcPts val="0"/>
              </a:spcBef>
              <a:spcAft>
                <a:spcPts val="0"/>
              </a:spcAft>
              <a:buNone/>
            </a:pPr>
            <a:r>
              <a:t/>
            </a:r>
            <a:endParaRPr sz="1400">
              <a:solidFill>
                <a:srgbClr val="292929"/>
              </a:solidFill>
              <a:latin typeface="Trebuchet MS"/>
              <a:ea typeface="Trebuchet MS"/>
              <a:cs typeface="Trebuchet MS"/>
              <a:sym typeface="Trebuchet MS"/>
            </a:endParaRPr>
          </a:p>
          <a:p>
            <a:pPr indent="-317500" lvl="0" marL="457200" rtl="0" algn="l">
              <a:lnSpc>
                <a:spcPct val="100000"/>
              </a:lnSpc>
              <a:spcBef>
                <a:spcPts val="0"/>
              </a:spcBef>
              <a:spcAft>
                <a:spcPts val="0"/>
              </a:spcAft>
              <a:buClr>
                <a:srgbClr val="292929"/>
              </a:buClr>
              <a:buSzPts val="1400"/>
              <a:buFont typeface="Trebuchet MS"/>
              <a:buChar char="●"/>
            </a:pPr>
            <a:r>
              <a:rPr lang="en-GB" sz="1400">
                <a:solidFill>
                  <a:srgbClr val="292929"/>
                </a:solidFill>
                <a:latin typeface="Trebuchet MS"/>
                <a:ea typeface="Trebuchet MS"/>
                <a:cs typeface="Trebuchet MS"/>
                <a:sym typeface="Trebuchet MS"/>
              </a:rPr>
              <a:t>A cryptocurrency is a medium of exchange like normal currencies such as USD, but designed for the purpose of exchanging digital information. Cryptocurrency is defined by Investopedia.com as a decentralised “digital or virtual currency that uses cryptography for security” making it difficult to counterfeit. Since it is not issued by a central authority, governments can’t take it away from you. This popularity of bitcoin made us think of an analyzer to analyse it using machine learning techniques. </a:t>
            </a:r>
            <a:endParaRPr sz="1400">
              <a:solidFill>
                <a:srgbClr val="292929"/>
              </a:solidFill>
              <a:latin typeface="Trebuchet MS"/>
              <a:ea typeface="Trebuchet MS"/>
              <a:cs typeface="Trebuchet MS"/>
              <a:sym typeface="Trebuchet MS"/>
            </a:endParaRPr>
          </a:p>
          <a:p>
            <a:pPr indent="0" lvl="0" marL="457200" rtl="0" algn="l">
              <a:lnSpc>
                <a:spcPct val="100000"/>
              </a:lnSpc>
              <a:spcBef>
                <a:spcPts val="0"/>
              </a:spcBef>
              <a:spcAft>
                <a:spcPts val="0"/>
              </a:spcAft>
              <a:buNone/>
            </a:pPr>
            <a:r>
              <a:t/>
            </a:r>
            <a:endParaRPr sz="1400">
              <a:solidFill>
                <a:srgbClr val="292929"/>
              </a:solidFill>
              <a:latin typeface="Trebuchet MS"/>
              <a:ea typeface="Trebuchet MS"/>
              <a:cs typeface="Trebuchet MS"/>
              <a:sym typeface="Trebuchet MS"/>
            </a:endParaRPr>
          </a:p>
          <a:p>
            <a:pPr indent="-317500" lvl="0" marL="457200" rtl="0" algn="l">
              <a:lnSpc>
                <a:spcPct val="100000"/>
              </a:lnSpc>
              <a:spcBef>
                <a:spcPts val="0"/>
              </a:spcBef>
              <a:spcAft>
                <a:spcPts val="0"/>
              </a:spcAft>
              <a:buClr>
                <a:srgbClr val="292929"/>
              </a:buClr>
              <a:buSzPts val="1400"/>
              <a:buFont typeface="Trebuchet MS"/>
              <a:buChar char="●"/>
            </a:pPr>
            <a:r>
              <a:rPr lang="en-GB" sz="1400">
                <a:solidFill>
                  <a:srgbClr val="292929"/>
                </a:solidFill>
                <a:latin typeface="Trebuchet MS"/>
                <a:ea typeface="Trebuchet MS"/>
                <a:cs typeface="Trebuchet MS"/>
                <a:sym typeface="Trebuchet MS"/>
              </a:rPr>
              <a:t>Following Bitcoin’s dramatic surge, early investors in crypto are rueing the day that they decided to sell up — and this man’s story will make you cringe.</a:t>
            </a:r>
            <a:endParaRPr sz="1400">
              <a:solidFill>
                <a:srgbClr val="292929"/>
              </a:solidFill>
              <a:latin typeface="Trebuchet MS"/>
              <a:ea typeface="Trebuchet MS"/>
              <a:cs typeface="Trebuchet MS"/>
              <a:sym typeface="Trebuchet MS"/>
            </a:endParaRPr>
          </a:p>
          <a:p>
            <a:pPr indent="0" lvl="0" marL="457200" rtl="0" algn="l">
              <a:lnSpc>
                <a:spcPct val="100000"/>
              </a:lnSpc>
              <a:spcBef>
                <a:spcPts val="0"/>
              </a:spcBef>
              <a:spcAft>
                <a:spcPts val="0"/>
              </a:spcAft>
              <a:buNone/>
            </a:pPr>
            <a:r>
              <a:rPr lang="en-GB" sz="1400">
                <a:solidFill>
                  <a:srgbClr val="292929"/>
                </a:solidFill>
                <a:latin typeface="Trebuchet MS"/>
                <a:ea typeface="Trebuchet MS"/>
                <a:cs typeface="Trebuchet MS"/>
                <a:sym typeface="Trebuchet MS"/>
              </a:rPr>
              <a:t> </a:t>
            </a:r>
            <a:endParaRPr sz="1400">
              <a:solidFill>
                <a:srgbClr val="292929"/>
              </a:solidFill>
              <a:latin typeface="Trebuchet MS"/>
              <a:ea typeface="Trebuchet MS"/>
              <a:cs typeface="Trebuchet MS"/>
              <a:sym typeface="Trebuchet MS"/>
            </a:endParaRPr>
          </a:p>
          <a:p>
            <a:pPr indent="-317500" lvl="0" marL="457200" rtl="0" algn="l">
              <a:lnSpc>
                <a:spcPct val="100000"/>
              </a:lnSpc>
              <a:spcBef>
                <a:spcPts val="0"/>
              </a:spcBef>
              <a:spcAft>
                <a:spcPts val="0"/>
              </a:spcAft>
              <a:buClr>
                <a:srgbClr val="292929"/>
              </a:buClr>
              <a:buSzPts val="1400"/>
              <a:buFont typeface="Trebuchet MS"/>
              <a:buChar char="●"/>
            </a:pPr>
            <a:r>
              <a:rPr lang="en-GB" sz="1400">
                <a:solidFill>
                  <a:srgbClr val="292929"/>
                </a:solidFill>
                <a:latin typeface="Trebuchet MS"/>
                <a:ea typeface="Trebuchet MS"/>
                <a:cs typeface="Trebuchet MS"/>
                <a:sym typeface="Trebuchet MS"/>
              </a:rPr>
              <a:t>Martti Malmi mined 55,000 BTC on his laptop in 2009 and 2010, and turned most of them into cash before 2012. At current rates, this haul would have been worth an astounding $1.25 billion. Amazingly calm for someone who has missed out on a life-changing sum of money.</a:t>
            </a:r>
            <a:endParaRPr sz="1400">
              <a:latin typeface="Trebuchet MS"/>
              <a:ea typeface="Trebuchet MS"/>
              <a:cs typeface="Trebuchet MS"/>
              <a:sym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0" y="0"/>
            <a:ext cx="9144000" cy="918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GB" sz="3400">
                <a:solidFill>
                  <a:srgbClr val="0000FF"/>
                </a:solidFill>
                <a:latin typeface="EB Garamond"/>
                <a:ea typeface="EB Garamond"/>
                <a:cs typeface="EB Garamond"/>
                <a:sym typeface="EB Garamond"/>
              </a:rPr>
              <a:t>Project Objectives</a:t>
            </a:r>
            <a:endParaRPr b="1" sz="3400">
              <a:solidFill>
                <a:srgbClr val="0000FF"/>
              </a:solidFill>
              <a:latin typeface="EB Garamond"/>
              <a:ea typeface="EB Garamond"/>
              <a:cs typeface="EB Garamond"/>
              <a:sym typeface="EB Garamond"/>
            </a:endParaRPr>
          </a:p>
        </p:txBody>
      </p:sp>
      <p:sp>
        <p:nvSpPr>
          <p:cNvPr id="86" name="Google Shape;86;p18"/>
          <p:cNvSpPr txBox="1"/>
          <p:nvPr>
            <p:ph idx="1" type="body"/>
          </p:nvPr>
        </p:nvSpPr>
        <p:spPr>
          <a:xfrm>
            <a:off x="0" y="918900"/>
            <a:ext cx="9144000" cy="4224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434343"/>
              </a:buClr>
              <a:buSzPts val="1400"/>
              <a:buFont typeface="Trebuchet MS"/>
              <a:buChar char="●"/>
            </a:pPr>
            <a:r>
              <a:rPr lang="en-GB" sz="1400">
                <a:solidFill>
                  <a:srgbClr val="434343"/>
                </a:solidFill>
                <a:latin typeface="Trebuchet MS"/>
                <a:ea typeface="Trebuchet MS"/>
                <a:cs typeface="Trebuchet MS"/>
                <a:sym typeface="Trebuchet MS"/>
              </a:rPr>
              <a:t>Introduce the concept of this project.</a:t>
            </a:r>
            <a:endParaRPr sz="1400">
              <a:solidFill>
                <a:srgbClr val="434343"/>
              </a:solidFill>
              <a:latin typeface="Trebuchet MS"/>
              <a:ea typeface="Trebuchet MS"/>
              <a:cs typeface="Trebuchet MS"/>
              <a:sym typeface="Trebuchet MS"/>
            </a:endParaRPr>
          </a:p>
          <a:p>
            <a:pPr indent="-317500" lvl="0" marL="457200" rtl="0" algn="l">
              <a:spcBef>
                <a:spcPts val="0"/>
              </a:spcBef>
              <a:spcAft>
                <a:spcPts val="0"/>
              </a:spcAft>
              <a:buClr>
                <a:srgbClr val="434343"/>
              </a:buClr>
              <a:buSzPts val="1400"/>
              <a:buFont typeface="Trebuchet MS"/>
              <a:buChar char="●"/>
            </a:pPr>
            <a:r>
              <a:rPr lang="en-GB" sz="1400">
                <a:solidFill>
                  <a:srgbClr val="434343"/>
                </a:solidFill>
                <a:latin typeface="Trebuchet MS"/>
                <a:ea typeface="Trebuchet MS"/>
                <a:cs typeface="Trebuchet MS"/>
                <a:sym typeface="Trebuchet MS"/>
              </a:rPr>
              <a:t>Provide the reader with a rounded understanding of cryptocurrencies.</a:t>
            </a:r>
            <a:endParaRPr sz="1400">
              <a:solidFill>
                <a:srgbClr val="434343"/>
              </a:solidFill>
              <a:latin typeface="Trebuchet MS"/>
              <a:ea typeface="Trebuchet MS"/>
              <a:cs typeface="Trebuchet MS"/>
              <a:sym typeface="Trebuchet MS"/>
            </a:endParaRPr>
          </a:p>
          <a:p>
            <a:pPr indent="-317500" lvl="0" marL="457200" rtl="0" algn="l">
              <a:spcBef>
                <a:spcPts val="0"/>
              </a:spcBef>
              <a:spcAft>
                <a:spcPts val="0"/>
              </a:spcAft>
              <a:buClr>
                <a:srgbClr val="434343"/>
              </a:buClr>
              <a:buSzPts val="1400"/>
              <a:buFont typeface="Trebuchet MS"/>
              <a:buChar char="●"/>
            </a:pPr>
            <a:r>
              <a:rPr lang="en-GB" sz="1400">
                <a:solidFill>
                  <a:srgbClr val="434343"/>
                </a:solidFill>
                <a:latin typeface="Trebuchet MS"/>
                <a:ea typeface="Trebuchet MS"/>
                <a:cs typeface="Trebuchet MS"/>
                <a:sym typeface="Trebuchet MS"/>
              </a:rPr>
              <a:t>Explain to the reader how volatile cryptocurrency prices can be.</a:t>
            </a:r>
            <a:endParaRPr sz="1400">
              <a:solidFill>
                <a:srgbClr val="434343"/>
              </a:solidFill>
              <a:latin typeface="Trebuchet MS"/>
              <a:ea typeface="Trebuchet MS"/>
              <a:cs typeface="Trebuchet MS"/>
              <a:sym typeface="Trebuchet MS"/>
            </a:endParaRPr>
          </a:p>
          <a:p>
            <a:pPr indent="-317500" lvl="0" marL="457200" rtl="0" algn="l">
              <a:spcBef>
                <a:spcPts val="0"/>
              </a:spcBef>
              <a:spcAft>
                <a:spcPts val="0"/>
              </a:spcAft>
              <a:buClr>
                <a:srgbClr val="434343"/>
              </a:buClr>
              <a:buSzPts val="1400"/>
              <a:buFont typeface="Trebuchet MS"/>
              <a:buChar char="●"/>
            </a:pPr>
            <a:r>
              <a:rPr lang="en-GB" sz="1400">
                <a:solidFill>
                  <a:srgbClr val="434343"/>
                </a:solidFill>
                <a:latin typeface="Trebuchet MS"/>
                <a:ea typeface="Trebuchet MS"/>
                <a:cs typeface="Trebuchet MS"/>
                <a:sym typeface="Trebuchet MS"/>
              </a:rPr>
              <a:t>Describe in detail the applied aspect of this project.</a:t>
            </a:r>
            <a:endParaRPr sz="1400">
              <a:solidFill>
                <a:srgbClr val="434343"/>
              </a:solidFill>
              <a:latin typeface="Trebuchet MS"/>
              <a:ea typeface="Trebuchet MS"/>
              <a:cs typeface="Trebuchet MS"/>
              <a:sym typeface="Trebuchet MS"/>
            </a:endParaRPr>
          </a:p>
          <a:p>
            <a:pPr indent="-317500" lvl="0" marL="457200" rtl="0" algn="l">
              <a:spcBef>
                <a:spcPts val="0"/>
              </a:spcBef>
              <a:spcAft>
                <a:spcPts val="0"/>
              </a:spcAft>
              <a:buClr>
                <a:srgbClr val="434343"/>
              </a:buClr>
              <a:buSzPts val="1400"/>
              <a:buFont typeface="Trebuchet MS"/>
              <a:buChar char="●"/>
            </a:pPr>
            <a:r>
              <a:rPr lang="en-GB" sz="1400">
                <a:solidFill>
                  <a:srgbClr val="434343"/>
                </a:solidFill>
                <a:latin typeface="Trebuchet MS"/>
                <a:ea typeface="Trebuchet MS"/>
                <a:cs typeface="Trebuchet MS"/>
                <a:sym typeface="Trebuchet MS"/>
              </a:rPr>
              <a:t>Create a simple web application which is easy to use and clear to understand.</a:t>
            </a:r>
            <a:endParaRPr sz="1400">
              <a:solidFill>
                <a:srgbClr val="434343"/>
              </a:solidFill>
              <a:latin typeface="Trebuchet MS"/>
              <a:ea typeface="Trebuchet MS"/>
              <a:cs typeface="Trebuchet MS"/>
              <a:sym typeface="Trebuchet MS"/>
            </a:endParaRPr>
          </a:p>
          <a:p>
            <a:pPr indent="-317500" lvl="0" marL="457200" rtl="0" algn="l">
              <a:spcBef>
                <a:spcPts val="0"/>
              </a:spcBef>
              <a:spcAft>
                <a:spcPts val="0"/>
              </a:spcAft>
              <a:buClr>
                <a:srgbClr val="434343"/>
              </a:buClr>
              <a:buSzPts val="1400"/>
              <a:buFont typeface="Trebuchet MS"/>
              <a:buChar char="●"/>
            </a:pPr>
            <a:r>
              <a:rPr lang="en-GB" sz="1400">
                <a:solidFill>
                  <a:srgbClr val="434343"/>
                </a:solidFill>
                <a:latin typeface="Trebuchet MS"/>
                <a:ea typeface="Trebuchet MS"/>
                <a:cs typeface="Trebuchet MS"/>
                <a:sym typeface="Trebuchet MS"/>
              </a:rPr>
              <a:t>Deliver cryptocurrency prices to the user.</a:t>
            </a:r>
            <a:endParaRPr sz="1400">
              <a:solidFill>
                <a:srgbClr val="434343"/>
              </a:solidFill>
              <a:latin typeface="Trebuchet MS"/>
              <a:ea typeface="Trebuchet MS"/>
              <a:cs typeface="Trebuchet MS"/>
              <a:sym typeface="Trebuchet MS"/>
            </a:endParaRPr>
          </a:p>
          <a:p>
            <a:pPr indent="-317500" lvl="0" marL="457200" rtl="0" algn="l">
              <a:spcBef>
                <a:spcPts val="0"/>
              </a:spcBef>
              <a:spcAft>
                <a:spcPts val="0"/>
              </a:spcAft>
              <a:buClr>
                <a:srgbClr val="434343"/>
              </a:buClr>
              <a:buSzPts val="1400"/>
              <a:buFont typeface="Trebuchet MS"/>
              <a:buChar char="●"/>
            </a:pPr>
            <a:r>
              <a:rPr lang="en-GB" sz="1400">
                <a:solidFill>
                  <a:srgbClr val="434343"/>
                </a:solidFill>
                <a:latin typeface="Trebuchet MS"/>
                <a:ea typeface="Trebuchet MS"/>
                <a:cs typeface="Trebuchet MS"/>
                <a:sym typeface="Trebuchet MS"/>
              </a:rPr>
              <a:t>Provide an educated guess as to future changes in prices.</a:t>
            </a:r>
            <a:endParaRPr sz="1400">
              <a:solidFill>
                <a:srgbClr val="434343"/>
              </a:solidFill>
              <a:latin typeface="Trebuchet MS"/>
              <a:ea typeface="Trebuchet MS"/>
              <a:cs typeface="Trebuchet MS"/>
              <a:sym typeface="Trebuchet MS"/>
            </a:endParaRPr>
          </a:p>
          <a:p>
            <a:pPr indent="-317500" lvl="0" marL="457200" rtl="0" algn="l">
              <a:spcBef>
                <a:spcPts val="0"/>
              </a:spcBef>
              <a:spcAft>
                <a:spcPts val="0"/>
              </a:spcAft>
              <a:buClr>
                <a:srgbClr val="434343"/>
              </a:buClr>
              <a:buSzPts val="1400"/>
              <a:buFont typeface="Trebuchet MS"/>
              <a:buChar char="●"/>
            </a:pPr>
            <a:r>
              <a:rPr lang="en-GB" sz="1400">
                <a:solidFill>
                  <a:srgbClr val="434343"/>
                </a:solidFill>
                <a:latin typeface="Trebuchet MS"/>
                <a:ea typeface="Trebuchet MS"/>
                <a:cs typeface="Trebuchet MS"/>
                <a:sym typeface="Trebuchet MS"/>
              </a:rPr>
              <a:t>Work closely with the given learning outcomes for this project.</a:t>
            </a:r>
            <a:endParaRPr sz="1400">
              <a:solidFill>
                <a:srgbClr val="434343"/>
              </a:solidFill>
              <a:latin typeface="Trebuchet MS"/>
              <a:ea typeface="Trebuchet MS"/>
              <a:cs typeface="Trebuchet MS"/>
              <a:sym typeface="Trebuchet MS"/>
            </a:endParaRPr>
          </a:p>
          <a:p>
            <a:pPr indent="-317500" lvl="0" marL="457200" rtl="0" algn="l">
              <a:spcBef>
                <a:spcPts val="0"/>
              </a:spcBef>
              <a:spcAft>
                <a:spcPts val="0"/>
              </a:spcAft>
              <a:buClr>
                <a:srgbClr val="434343"/>
              </a:buClr>
              <a:buSzPts val="1400"/>
              <a:buFont typeface="Trebuchet MS"/>
              <a:buChar char="●"/>
            </a:pPr>
            <a:r>
              <a:rPr lang="en-GB" sz="1400">
                <a:solidFill>
                  <a:srgbClr val="434343"/>
                </a:solidFill>
                <a:latin typeface="Trebuchet MS"/>
                <a:ea typeface="Trebuchet MS"/>
                <a:cs typeface="Trebuchet MS"/>
                <a:sym typeface="Trebuchet MS"/>
              </a:rPr>
              <a:t>Conduct work as a team.</a:t>
            </a:r>
            <a:endParaRPr sz="1500">
              <a:latin typeface="Trebuchet MS"/>
              <a:ea typeface="Trebuchet MS"/>
              <a:cs typeface="Trebuchet MS"/>
              <a:sym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0" y="0"/>
            <a:ext cx="9144000" cy="96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GB" sz="3400">
                <a:solidFill>
                  <a:srgbClr val="0000FF"/>
                </a:solidFill>
                <a:latin typeface="EB Garamond"/>
                <a:ea typeface="EB Garamond"/>
                <a:cs typeface="EB Garamond"/>
                <a:sym typeface="EB Garamond"/>
              </a:rPr>
              <a:t>What is Currency</a:t>
            </a:r>
            <a:endParaRPr b="1" sz="3400">
              <a:solidFill>
                <a:srgbClr val="0000FF"/>
              </a:solidFill>
              <a:latin typeface="EB Garamond"/>
              <a:ea typeface="EB Garamond"/>
              <a:cs typeface="EB Garamond"/>
              <a:sym typeface="EB Garamond"/>
            </a:endParaRPr>
          </a:p>
        </p:txBody>
      </p:sp>
      <p:sp>
        <p:nvSpPr>
          <p:cNvPr id="92" name="Google Shape;92;p19"/>
          <p:cNvSpPr txBox="1"/>
          <p:nvPr>
            <p:ph idx="1" type="body"/>
          </p:nvPr>
        </p:nvSpPr>
        <p:spPr>
          <a:xfrm>
            <a:off x="0" y="963600"/>
            <a:ext cx="9144000" cy="4179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202122"/>
              </a:buClr>
              <a:buSzPts val="1400"/>
              <a:buFont typeface="Trebuchet MS"/>
              <a:buChar char="●"/>
            </a:pPr>
            <a:r>
              <a:rPr lang="en-GB" sz="1400">
                <a:solidFill>
                  <a:srgbClr val="202122"/>
                </a:solidFill>
                <a:highlight>
                  <a:srgbClr val="FFFFFF"/>
                </a:highlight>
                <a:latin typeface="Trebuchet MS"/>
                <a:ea typeface="Trebuchet MS"/>
                <a:cs typeface="Trebuchet MS"/>
                <a:sym typeface="Trebuchet MS"/>
              </a:rPr>
              <a:t>A </a:t>
            </a:r>
            <a:r>
              <a:rPr lang="en-GB" sz="1400">
                <a:solidFill>
                  <a:srgbClr val="202122"/>
                </a:solidFill>
                <a:latin typeface="Trebuchet MS"/>
                <a:ea typeface="Trebuchet MS"/>
                <a:cs typeface="Trebuchet MS"/>
                <a:sym typeface="Trebuchet MS"/>
              </a:rPr>
              <a:t>currency</a:t>
            </a:r>
            <a:r>
              <a:rPr lang="en-GB" sz="1400">
                <a:solidFill>
                  <a:srgbClr val="202122"/>
                </a:solidFill>
                <a:highlight>
                  <a:srgbClr val="FFFFFF"/>
                </a:highlight>
                <a:latin typeface="Trebuchet MS"/>
                <a:ea typeface="Trebuchet MS"/>
                <a:cs typeface="Trebuchet MS"/>
                <a:sym typeface="Trebuchet MS"/>
              </a:rPr>
              <a:t> is a standardisation of </a:t>
            </a:r>
            <a:r>
              <a:rPr lang="en-GB" sz="1400">
                <a:solidFill>
                  <a:srgbClr val="202122"/>
                </a:solidFill>
                <a:latin typeface="Trebuchet MS"/>
                <a:ea typeface="Trebuchet MS"/>
                <a:cs typeface="Trebuchet MS"/>
                <a:sym typeface="Trebuchet MS"/>
              </a:rPr>
              <a:t>money</a:t>
            </a:r>
            <a:r>
              <a:rPr lang="en-GB" sz="1400">
                <a:solidFill>
                  <a:srgbClr val="202122"/>
                </a:solidFill>
                <a:highlight>
                  <a:srgbClr val="FFFFFF"/>
                </a:highlight>
                <a:latin typeface="Trebuchet MS"/>
                <a:ea typeface="Trebuchet MS"/>
                <a:cs typeface="Trebuchet MS"/>
                <a:sym typeface="Trebuchet MS"/>
              </a:rPr>
              <a:t> in any form when in use or </a:t>
            </a:r>
            <a:r>
              <a:rPr lang="en-GB" sz="1400">
                <a:solidFill>
                  <a:srgbClr val="202122"/>
                </a:solidFill>
                <a:latin typeface="Trebuchet MS"/>
                <a:ea typeface="Trebuchet MS"/>
                <a:cs typeface="Trebuchet MS"/>
                <a:sym typeface="Trebuchet MS"/>
              </a:rPr>
              <a:t>circulation</a:t>
            </a:r>
            <a:r>
              <a:rPr lang="en-GB" sz="1400">
                <a:solidFill>
                  <a:srgbClr val="202122"/>
                </a:solidFill>
                <a:highlight>
                  <a:srgbClr val="FFFFFF"/>
                </a:highlight>
                <a:latin typeface="Trebuchet MS"/>
                <a:ea typeface="Trebuchet MS"/>
                <a:cs typeface="Trebuchet MS"/>
                <a:sym typeface="Trebuchet MS"/>
              </a:rPr>
              <a:t> as a </a:t>
            </a:r>
            <a:r>
              <a:rPr lang="en-GB" sz="1400">
                <a:solidFill>
                  <a:srgbClr val="202122"/>
                </a:solidFill>
                <a:latin typeface="Trebuchet MS"/>
                <a:ea typeface="Trebuchet MS"/>
                <a:cs typeface="Trebuchet MS"/>
                <a:sym typeface="Trebuchet MS"/>
              </a:rPr>
              <a:t>medium of exchang</a:t>
            </a:r>
            <a:r>
              <a:rPr lang="en-GB" sz="1400">
                <a:solidFill>
                  <a:srgbClr val="202122"/>
                </a:solidFill>
                <a:highlight>
                  <a:srgbClr val="FFFFFF"/>
                </a:highlight>
                <a:latin typeface="Trebuchet MS"/>
                <a:ea typeface="Trebuchet MS"/>
                <a:cs typeface="Trebuchet MS"/>
                <a:sym typeface="Trebuchet MS"/>
              </a:rPr>
              <a:t>e, for example </a:t>
            </a:r>
            <a:r>
              <a:rPr lang="en-GB" sz="1400">
                <a:solidFill>
                  <a:srgbClr val="202122"/>
                </a:solidFill>
                <a:latin typeface="Trebuchet MS"/>
                <a:ea typeface="Trebuchet MS"/>
                <a:cs typeface="Trebuchet MS"/>
                <a:sym typeface="Trebuchet MS"/>
              </a:rPr>
              <a:t>banknotes</a:t>
            </a:r>
            <a:r>
              <a:rPr lang="en-GB" sz="1400">
                <a:solidFill>
                  <a:srgbClr val="202122"/>
                </a:solidFill>
                <a:highlight>
                  <a:srgbClr val="FFFFFF"/>
                </a:highlight>
                <a:latin typeface="Trebuchet MS"/>
                <a:ea typeface="Trebuchet MS"/>
                <a:cs typeface="Trebuchet MS"/>
                <a:sym typeface="Trebuchet MS"/>
              </a:rPr>
              <a:t> and </a:t>
            </a:r>
            <a:r>
              <a:rPr lang="en-GB" sz="1400">
                <a:solidFill>
                  <a:srgbClr val="202122"/>
                </a:solidFill>
                <a:latin typeface="Trebuchet MS"/>
                <a:ea typeface="Trebuchet MS"/>
                <a:cs typeface="Trebuchet MS"/>
                <a:sym typeface="Trebuchet MS"/>
              </a:rPr>
              <a:t>coins</a:t>
            </a:r>
            <a:r>
              <a:rPr lang="en-GB" sz="1400">
                <a:solidFill>
                  <a:srgbClr val="202122"/>
                </a:solidFill>
                <a:highlight>
                  <a:srgbClr val="FFFFFF"/>
                </a:highlight>
                <a:latin typeface="Trebuchet MS"/>
                <a:ea typeface="Trebuchet MS"/>
                <a:cs typeface="Trebuchet MS"/>
                <a:sym typeface="Trebuchet MS"/>
              </a:rPr>
              <a:t>. A more general definition is that a currency is a </a:t>
            </a:r>
            <a:r>
              <a:rPr i="1" lang="en-GB" sz="1400">
                <a:solidFill>
                  <a:srgbClr val="202122"/>
                </a:solidFill>
                <a:latin typeface="Trebuchet MS"/>
                <a:ea typeface="Trebuchet MS"/>
                <a:cs typeface="Trebuchet MS"/>
                <a:sym typeface="Trebuchet MS"/>
              </a:rPr>
              <a:t>system of money</a:t>
            </a:r>
            <a:r>
              <a:rPr lang="en-GB" sz="1400">
                <a:solidFill>
                  <a:srgbClr val="202122"/>
                </a:solidFill>
                <a:highlight>
                  <a:srgbClr val="FFFFFF"/>
                </a:highlight>
                <a:latin typeface="Trebuchet MS"/>
                <a:ea typeface="Trebuchet MS"/>
                <a:cs typeface="Trebuchet MS"/>
                <a:sym typeface="Trebuchet MS"/>
              </a:rPr>
              <a:t> in common use within a specific environment over time, especially for people in a nation state.Under this definition, </a:t>
            </a:r>
            <a:r>
              <a:rPr lang="en-GB" sz="1400">
                <a:solidFill>
                  <a:srgbClr val="202122"/>
                </a:solidFill>
                <a:latin typeface="Trebuchet MS"/>
                <a:ea typeface="Trebuchet MS"/>
                <a:cs typeface="Trebuchet MS"/>
                <a:sym typeface="Trebuchet MS"/>
              </a:rPr>
              <a:t>U.S. dollars</a:t>
            </a:r>
            <a:r>
              <a:rPr lang="en-GB" sz="1400">
                <a:solidFill>
                  <a:srgbClr val="202122"/>
                </a:solidFill>
                <a:highlight>
                  <a:srgbClr val="FFFFFF"/>
                </a:highlight>
                <a:latin typeface="Trebuchet MS"/>
                <a:ea typeface="Trebuchet MS"/>
                <a:cs typeface="Trebuchet MS"/>
                <a:sym typeface="Trebuchet MS"/>
              </a:rPr>
              <a:t> (US$), </a:t>
            </a:r>
            <a:r>
              <a:rPr lang="en-GB" sz="1400">
                <a:solidFill>
                  <a:srgbClr val="202122"/>
                </a:solidFill>
                <a:latin typeface="Trebuchet MS"/>
                <a:ea typeface="Trebuchet MS"/>
                <a:cs typeface="Trebuchet MS"/>
                <a:sym typeface="Trebuchet MS"/>
              </a:rPr>
              <a:t>euros</a:t>
            </a:r>
            <a:r>
              <a:rPr lang="en-GB" sz="1400">
                <a:solidFill>
                  <a:srgbClr val="202122"/>
                </a:solidFill>
                <a:highlight>
                  <a:srgbClr val="FFFFFF"/>
                </a:highlight>
                <a:latin typeface="Trebuchet MS"/>
                <a:ea typeface="Trebuchet MS"/>
                <a:cs typeface="Trebuchet MS"/>
                <a:sym typeface="Trebuchet MS"/>
              </a:rPr>
              <a:t> (€), </a:t>
            </a:r>
            <a:r>
              <a:rPr lang="en-GB" sz="1400">
                <a:solidFill>
                  <a:srgbClr val="202122"/>
                </a:solidFill>
                <a:latin typeface="Trebuchet MS"/>
                <a:ea typeface="Trebuchet MS"/>
                <a:cs typeface="Trebuchet MS"/>
                <a:sym typeface="Trebuchet MS"/>
              </a:rPr>
              <a:t>Indian rupee</a:t>
            </a:r>
            <a:r>
              <a:rPr lang="en-GB" sz="1400">
                <a:solidFill>
                  <a:srgbClr val="202122"/>
                </a:solidFill>
                <a:highlight>
                  <a:srgbClr val="FFFFFF"/>
                </a:highlight>
                <a:latin typeface="Trebuchet MS"/>
                <a:ea typeface="Trebuchet MS"/>
                <a:cs typeface="Trebuchet MS"/>
                <a:sym typeface="Trebuchet MS"/>
              </a:rPr>
              <a:t> (₹), </a:t>
            </a:r>
            <a:r>
              <a:rPr lang="en-GB" sz="1400">
                <a:solidFill>
                  <a:srgbClr val="202122"/>
                </a:solidFill>
                <a:latin typeface="Trebuchet MS"/>
                <a:ea typeface="Trebuchet MS"/>
                <a:cs typeface="Trebuchet MS"/>
                <a:sym typeface="Trebuchet MS"/>
              </a:rPr>
              <a:t>Japanese yen</a:t>
            </a:r>
            <a:r>
              <a:rPr lang="en-GB" sz="1400">
                <a:solidFill>
                  <a:srgbClr val="202122"/>
                </a:solidFill>
                <a:highlight>
                  <a:srgbClr val="FFFFFF"/>
                </a:highlight>
                <a:latin typeface="Trebuchet MS"/>
                <a:ea typeface="Trebuchet MS"/>
                <a:cs typeface="Trebuchet MS"/>
                <a:sym typeface="Trebuchet MS"/>
              </a:rPr>
              <a:t> (¥), and </a:t>
            </a:r>
            <a:r>
              <a:rPr lang="en-GB" sz="1400">
                <a:solidFill>
                  <a:srgbClr val="202122"/>
                </a:solidFill>
                <a:latin typeface="Trebuchet MS"/>
                <a:ea typeface="Trebuchet MS"/>
                <a:cs typeface="Trebuchet MS"/>
                <a:sym typeface="Trebuchet MS"/>
              </a:rPr>
              <a:t>pounds sterling</a:t>
            </a:r>
            <a:r>
              <a:rPr lang="en-GB" sz="1400">
                <a:solidFill>
                  <a:srgbClr val="202122"/>
                </a:solidFill>
                <a:highlight>
                  <a:srgbClr val="FFFFFF"/>
                </a:highlight>
                <a:latin typeface="Trebuchet MS"/>
                <a:ea typeface="Trebuchet MS"/>
                <a:cs typeface="Trebuchet MS"/>
                <a:sym typeface="Trebuchet MS"/>
              </a:rPr>
              <a:t> (£) are examples of (government-issued) </a:t>
            </a:r>
            <a:r>
              <a:rPr lang="en-GB" sz="1400">
                <a:solidFill>
                  <a:srgbClr val="202122"/>
                </a:solidFill>
                <a:latin typeface="Trebuchet MS"/>
                <a:ea typeface="Trebuchet MS"/>
                <a:cs typeface="Trebuchet MS"/>
                <a:sym typeface="Trebuchet MS"/>
              </a:rPr>
              <a:t>fiat currencies</a:t>
            </a:r>
            <a:r>
              <a:rPr lang="en-GB" sz="1400">
                <a:solidFill>
                  <a:srgbClr val="202122"/>
                </a:solidFill>
                <a:highlight>
                  <a:srgbClr val="FFFFFF"/>
                </a:highlight>
                <a:latin typeface="Trebuchet MS"/>
                <a:ea typeface="Trebuchet MS"/>
                <a:cs typeface="Trebuchet MS"/>
                <a:sym typeface="Trebuchet MS"/>
              </a:rPr>
              <a:t>. Currencies may act as </a:t>
            </a:r>
            <a:r>
              <a:rPr lang="en-GB" sz="1400">
                <a:solidFill>
                  <a:srgbClr val="202122"/>
                </a:solidFill>
                <a:latin typeface="Trebuchet MS"/>
                <a:ea typeface="Trebuchet MS"/>
                <a:cs typeface="Trebuchet MS"/>
                <a:sym typeface="Trebuchet MS"/>
              </a:rPr>
              <a:t>stores of value</a:t>
            </a:r>
            <a:r>
              <a:rPr lang="en-GB" sz="1400">
                <a:solidFill>
                  <a:srgbClr val="202122"/>
                </a:solidFill>
                <a:highlight>
                  <a:srgbClr val="FFFFFF"/>
                </a:highlight>
                <a:latin typeface="Trebuchet MS"/>
                <a:ea typeface="Trebuchet MS"/>
                <a:cs typeface="Trebuchet MS"/>
                <a:sym typeface="Trebuchet MS"/>
              </a:rPr>
              <a:t> and be traded between nations in </a:t>
            </a:r>
            <a:r>
              <a:rPr lang="en-GB" sz="1400">
                <a:solidFill>
                  <a:srgbClr val="202122"/>
                </a:solidFill>
                <a:latin typeface="Trebuchet MS"/>
                <a:ea typeface="Trebuchet MS"/>
                <a:cs typeface="Trebuchet MS"/>
                <a:sym typeface="Trebuchet MS"/>
              </a:rPr>
              <a:t>foreign exchange markets</a:t>
            </a:r>
            <a:r>
              <a:rPr lang="en-GB" sz="1400">
                <a:solidFill>
                  <a:srgbClr val="202122"/>
                </a:solidFill>
                <a:highlight>
                  <a:srgbClr val="FFFFFF"/>
                </a:highlight>
                <a:latin typeface="Trebuchet MS"/>
                <a:ea typeface="Trebuchet MS"/>
                <a:cs typeface="Trebuchet MS"/>
                <a:sym typeface="Trebuchet MS"/>
              </a:rPr>
              <a:t>, which determine the relative values of the different currencies.Currencies in this sense are defined by governments, and each type has limited boundaries of acceptance.</a:t>
            </a:r>
            <a:br>
              <a:rPr lang="en-GB" sz="1400">
                <a:solidFill>
                  <a:srgbClr val="202122"/>
                </a:solidFill>
                <a:highlight>
                  <a:srgbClr val="FFFFFF"/>
                </a:highlight>
                <a:latin typeface="Trebuchet MS"/>
                <a:ea typeface="Trebuchet MS"/>
                <a:cs typeface="Trebuchet MS"/>
                <a:sym typeface="Trebuchet MS"/>
              </a:rPr>
            </a:br>
            <a:endParaRPr sz="1400">
              <a:solidFill>
                <a:srgbClr val="202122"/>
              </a:solidFill>
              <a:highlight>
                <a:srgbClr val="FFFFFF"/>
              </a:highlight>
              <a:latin typeface="Trebuchet MS"/>
              <a:ea typeface="Trebuchet MS"/>
              <a:cs typeface="Trebuchet MS"/>
              <a:sym typeface="Trebuchet MS"/>
            </a:endParaRPr>
          </a:p>
          <a:p>
            <a:pPr indent="-317500" lvl="0" marL="457200" rtl="0" algn="l">
              <a:spcBef>
                <a:spcPts val="0"/>
              </a:spcBef>
              <a:spcAft>
                <a:spcPts val="0"/>
              </a:spcAft>
              <a:buClr>
                <a:srgbClr val="111111"/>
              </a:buClr>
              <a:buSzPts val="1400"/>
              <a:buFont typeface="Trebuchet MS"/>
              <a:buChar char="●"/>
            </a:pPr>
            <a:r>
              <a:rPr lang="en-GB" sz="1400">
                <a:solidFill>
                  <a:srgbClr val="111111"/>
                </a:solidFill>
                <a:highlight>
                  <a:srgbClr val="FFFFFF"/>
                </a:highlight>
                <a:latin typeface="Trebuchet MS"/>
                <a:ea typeface="Trebuchet MS"/>
                <a:cs typeface="Trebuchet MS"/>
                <a:sym typeface="Trebuchet MS"/>
              </a:rPr>
              <a:t>Currency is a medium of exchange for goods and services. In short, it's money, in the form of paper or coins, usually issued by a government and generally accepted at its face value as a method of payment.</a:t>
            </a:r>
            <a:br>
              <a:rPr lang="en-GB" sz="1400">
                <a:solidFill>
                  <a:srgbClr val="111111"/>
                </a:solidFill>
                <a:highlight>
                  <a:srgbClr val="FFFFFF"/>
                </a:highlight>
                <a:latin typeface="Trebuchet MS"/>
                <a:ea typeface="Trebuchet MS"/>
                <a:cs typeface="Trebuchet MS"/>
                <a:sym typeface="Trebuchet MS"/>
              </a:rPr>
            </a:br>
            <a:endParaRPr sz="1400">
              <a:solidFill>
                <a:srgbClr val="111111"/>
              </a:solidFill>
              <a:highlight>
                <a:srgbClr val="FFFFFF"/>
              </a:highlight>
              <a:latin typeface="Trebuchet MS"/>
              <a:ea typeface="Trebuchet MS"/>
              <a:cs typeface="Trebuchet MS"/>
              <a:sym typeface="Trebuchet MS"/>
            </a:endParaRPr>
          </a:p>
          <a:p>
            <a:pPr indent="-317500" lvl="0" marL="457200" rtl="0" algn="l">
              <a:spcBef>
                <a:spcPts val="0"/>
              </a:spcBef>
              <a:spcAft>
                <a:spcPts val="0"/>
              </a:spcAft>
              <a:buClr>
                <a:srgbClr val="111111"/>
              </a:buClr>
              <a:buSzPts val="1400"/>
              <a:buFont typeface="Trebuchet MS"/>
              <a:buChar char="●"/>
            </a:pPr>
            <a:r>
              <a:rPr lang="en-GB" sz="1400">
                <a:solidFill>
                  <a:srgbClr val="111111"/>
                </a:solidFill>
                <a:highlight>
                  <a:srgbClr val="FFFFFF"/>
                </a:highlight>
                <a:latin typeface="Trebuchet MS"/>
                <a:ea typeface="Trebuchet MS"/>
                <a:cs typeface="Trebuchet MS"/>
                <a:sym typeface="Trebuchet MS"/>
              </a:rPr>
              <a:t>Currency is the primary medium of exchange in the modern world, having long ago replaced bartering as a means of trading goods and services.Currency in some form has been in use for at least 3,000 years. Money, usually in the form of coins, proved to be crucial to facilitating trade across continents.</a:t>
            </a:r>
            <a:endParaRPr sz="1400">
              <a:latin typeface="Trebuchet MS"/>
              <a:ea typeface="Trebuchet MS"/>
              <a:cs typeface="Trebuchet MS"/>
              <a:sym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p:nvPr/>
        </p:nvSpPr>
        <p:spPr>
          <a:xfrm>
            <a:off x="157200" y="169800"/>
            <a:ext cx="8829600" cy="4803900"/>
          </a:xfrm>
          <a:prstGeom prst="rect">
            <a:avLst/>
          </a:prstGeom>
          <a:noFill/>
          <a:ln cap="flat" cmpd="sng" w="1143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98" name="Google Shape;98;p20"/>
          <p:cNvSpPr txBox="1"/>
          <p:nvPr>
            <p:ph type="title"/>
          </p:nvPr>
        </p:nvSpPr>
        <p:spPr>
          <a:xfrm>
            <a:off x="354150" y="342525"/>
            <a:ext cx="4527816" cy="456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Clr>
                <a:srgbClr val="171717"/>
              </a:buClr>
              <a:buSzPts val="3000"/>
              <a:buFont typeface="EB Garamond"/>
              <a:buNone/>
            </a:pPr>
            <a:r>
              <a:rPr b="1" lang="en-GB">
                <a:solidFill>
                  <a:srgbClr val="0000FF"/>
                </a:solidFill>
                <a:latin typeface="EB Garamond"/>
                <a:ea typeface="EB Garamond"/>
                <a:cs typeface="EB Garamond"/>
                <a:sym typeface="EB Garamond"/>
              </a:rPr>
              <a:t>Evolution of Currencies</a:t>
            </a:r>
            <a:endParaRPr b="1">
              <a:solidFill>
                <a:srgbClr val="0000FF"/>
              </a:solidFill>
              <a:latin typeface="EB Garamond"/>
              <a:ea typeface="EB Garamond"/>
              <a:cs typeface="EB Garamond"/>
              <a:sym typeface="EB Garamond"/>
            </a:endParaRPr>
          </a:p>
        </p:txBody>
      </p:sp>
      <p:pic>
        <p:nvPicPr>
          <p:cNvPr id="99" name="Google Shape;99;p20"/>
          <p:cNvPicPr preferRelativeResize="0"/>
          <p:nvPr/>
        </p:nvPicPr>
        <p:blipFill rotWithShape="1">
          <a:blip r:embed="rId3">
            <a:alphaModFix/>
          </a:blip>
          <a:srcRect b="0" l="0" r="0" t="0"/>
          <a:stretch/>
        </p:blipFill>
        <p:spPr>
          <a:xfrm>
            <a:off x="557939" y="799424"/>
            <a:ext cx="7942881" cy="394305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p:nvPr/>
        </p:nvSpPr>
        <p:spPr>
          <a:xfrm>
            <a:off x="157200" y="169800"/>
            <a:ext cx="8829600" cy="4803900"/>
          </a:xfrm>
          <a:prstGeom prst="rect">
            <a:avLst/>
          </a:prstGeom>
          <a:noFill/>
          <a:ln cap="flat" cmpd="sng" w="1143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105" name="Google Shape;105;p21"/>
          <p:cNvSpPr txBox="1"/>
          <p:nvPr>
            <p:ph type="title"/>
          </p:nvPr>
        </p:nvSpPr>
        <p:spPr>
          <a:xfrm>
            <a:off x="354150" y="342525"/>
            <a:ext cx="4324800" cy="456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Clr>
                <a:srgbClr val="171717"/>
              </a:buClr>
              <a:buSzPts val="3000"/>
              <a:buFont typeface="EB Garamond"/>
              <a:buNone/>
            </a:pPr>
            <a:r>
              <a:rPr b="1" lang="en-GB" sz="3400">
                <a:solidFill>
                  <a:srgbClr val="0000FF"/>
                </a:solidFill>
                <a:latin typeface="EB Garamond"/>
                <a:ea typeface="EB Garamond"/>
                <a:cs typeface="EB Garamond"/>
                <a:sym typeface="EB Garamond"/>
              </a:rPr>
              <a:t>Crypto Currencies</a:t>
            </a:r>
            <a:endParaRPr b="1" sz="3400">
              <a:solidFill>
                <a:srgbClr val="0000FF"/>
              </a:solidFill>
              <a:latin typeface="EB Garamond"/>
              <a:ea typeface="EB Garamond"/>
              <a:cs typeface="EB Garamond"/>
              <a:sym typeface="EB Garamond"/>
            </a:endParaRPr>
          </a:p>
        </p:txBody>
      </p:sp>
      <p:sp>
        <p:nvSpPr>
          <p:cNvPr id="106" name="Google Shape;106;p21"/>
          <p:cNvSpPr txBox="1"/>
          <p:nvPr/>
        </p:nvSpPr>
        <p:spPr>
          <a:xfrm>
            <a:off x="209775" y="621715"/>
            <a:ext cx="4506000" cy="4135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rgbClr val="202124"/>
                </a:solidFill>
                <a:highlight>
                  <a:srgbClr val="FFFFFF"/>
                </a:highlight>
                <a:latin typeface="Trebuchet MS"/>
                <a:ea typeface="Trebuchet MS"/>
                <a:cs typeface="Trebuchet MS"/>
                <a:sym typeface="Trebuchet MS"/>
              </a:rPr>
              <a:t>A digital currency in which transactions are verified and records maintained by a decentralised system using cryptography, rather than by a centralised authority.</a:t>
            </a:r>
            <a:r>
              <a:rPr lang="en-GB">
                <a:solidFill>
                  <a:srgbClr val="111111"/>
                </a:solidFill>
                <a:highlight>
                  <a:srgbClr val="FFFFFF"/>
                </a:highlight>
                <a:latin typeface="Trebuchet MS"/>
                <a:ea typeface="Trebuchet MS"/>
                <a:cs typeface="Trebuchet MS"/>
                <a:sym typeface="Trebuchet MS"/>
              </a:rPr>
              <a:t>A cryptocurrency is a form of digital asset based on a network that is distributed across a large number of computers. This decentralised structure allows them to exist outside the control of governments and central authorities. </a:t>
            </a:r>
            <a:endParaRPr>
              <a:solidFill>
                <a:srgbClr val="111111"/>
              </a:solidFill>
              <a:highlight>
                <a:srgbClr val="FFFFFF"/>
              </a:highlight>
              <a:latin typeface="Trebuchet MS"/>
              <a:ea typeface="Trebuchet MS"/>
              <a:cs typeface="Trebuchet MS"/>
              <a:sym typeface="Trebuchet MS"/>
            </a:endParaRPr>
          </a:p>
          <a:p>
            <a:pPr indent="0" lvl="0" marL="0" rtl="0" algn="l">
              <a:lnSpc>
                <a:spcPct val="115000"/>
              </a:lnSpc>
              <a:spcBef>
                <a:spcPts val="0"/>
              </a:spcBef>
              <a:spcAft>
                <a:spcPts val="0"/>
              </a:spcAft>
              <a:buClr>
                <a:schemeClr val="dk1"/>
              </a:buClr>
              <a:buSzPts val="1100"/>
              <a:buFont typeface="Arial"/>
              <a:buNone/>
            </a:pPr>
            <a:r>
              <a:rPr lang="en-GB">
                <a:solidFill>
                  <a:srgbClr val="111111"/>
                </a:solidFill>
                <a:highlight>
                  <a:srgbClr val="FFFFFF"/>
                </a:highlight>
                <a:latin typeface="Trebuchet MS"/>
                <a:ea typeface="Trebuchet MS"/>
                <a:cs typeface="Trebuchet MS"/>
                <a:sym typeface="Trebuchet MS"/>
              </a:rPr>
              <a:t>Experts believe that blockchain and related technology will disrupt many industries, including finance and law. The advantages of cryptocurrencies include cheaper and faster money transfers and decentralised systems that do not collapse at a single point of failure. The disadvantages of cryptocurrencies include their price volatility, high energy consumption for mining activities, and use in criminal activities.</a:t>
            </a:r>
            <a:endParaRPr i="0" u="none" cap="none" strike="noStrike">
              <a:solidFill>
                <a:srgbClr val="434343"/>
              </a:solidFill>
              <a:latin typeface="Trebuchet MS"/>
              <a:ea typeface="Trebuchet MS"/>
              <a:cs typeface="Trebuchet MS"/>
              <a:sym typeface="Trebuchet MS"/>
            </a:endParaRPr>
          </a:p>
        </p:txBody>
      </p:sp>
      <p:pic>
        <p:nvPicPr>
          <p:cNvPr id="107" name="Google Shape;107;p21"/>
          <p:cNvPicPr preferRelativeResize="0"/>
          <p:nvPr/>
        </p:nvPicPr>
        <p:blipFill rotWithShape="1">
          <a:blip r:embed="rId3">
            <a:alphaModFix/>
          </a:blip>
          <a:srcRect b="0" l="0" r="0" t="0"/>
          <a:stretch/>
        </p:blipFill>
        <p:spPr>
          <a:xfrm>
            <a:off x="4768350" y="1661825"/>
            <a:ext cx="4324800" cy="284321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0" y="0"/>
            <a:ext cx="9144000" cy="1098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GB" sz="3400">
                <a:solidFill>
                  <a:srgbClr val="0000FF"/>
                </a:solidFill>
                <a:latin typeface="EB Garamond"/>
                <a:ea typeface="EB Garamond"/>
                <a:cs typeface="EB Garamond"/>
                <a:sym typeface="EB Garamond"/>
              </a:rPr>
              <a:t>Blockchain</a:t>
            </a:r>
            <a:endParaRPr b="1" sz="3400">
              <a:solidFill>
                <a:srgbClr val="0000FF"/>
              </a:solidFill>
              <a:latin typeface="EB Garamond"/>
              <a:ea typeface="EB Garamond"/>
              <a:cs typeface="EB Garamond"/>
              <a:sym typeface="EB Garamond"/>
            </a:endParaRPr>
          </a:p>
        </p:txBody>
      </p:sp>
      <p:sp>
        <p:nvSpPr>
          <p:cNvPr id="113" name="Google Shape;113;p22"/>
          <p:cNvSpPr txBox="1"/>
          <p:nvPr>
            <p:ph idx="1" type="body"/>
          </p:nvPr>
        </p:nvSpPr>
        <p:spPr>
          <a:xfrm>
            <a:off x="0" y="1098300"/>
            <a:ext cx="9144000" cy="4045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111111"/>
              </a:buClr>
              <a:buSzPts val="1400"/>
              <a:buFont typeface="Trebuchet MS"/>
              <a:buChar char="●"/>
            </a:pPr>
            <a:r>
              <a:rPr lang="en-GB" sz="1400">
                <a:solidFill>
                  <a:srgbClr val="111111"/>
                </a:solidFill>
                <a:highlight>
                  <a:srgbClr val="FFFFFF"/>
                </a:highlight>
                <a:latin typeface="Trebuchet MS"/>
                <a:ea typeface="Trebuchet MS"/>
                <a:cs typeface="Trebuchet MS"/>
                <a:sym typeface="Trebuchet MS"/>
              </a:rPr>
              <a:t>Central to the appeal and functionality of Bitcoin and other cryptocurrencies is blockchain technology. As its name indicates, blockchain is essentially a set of connected blocks or an online ledger. Each block contains a set of transactions that have been independently verified by each member of the network. Every new block generated must be verified by each node before being confirmed, making it almost impossible to forge transaction histories.The contents of the online ledger must be agreed upon by the entire network of an individual node, or computer maintaining a copy of the ledger.</a:t>
            </a:r>
            <a:br>
              <a:rPr lang="en-GB" sz="1400">
                <a:solidFill>
                  <a:srgbClr val="111111"/>
                </a:solidFill>
                <a:highlight>
                  <a:srgbClr val="FFFFFF"/>
                </a:highlight>
                <a:latin typeface="Trebuchet MS"/>
                <a:ea typeface="Trebuchet MS"/>
                <a:cs typeface="Trebuchet MS"/>
                <a:sym typeface="Trebuchet MS"/>
              </a:rPr>
            </a:br>
            <a:endParaRPr sz="1400">
              <a:solidFill>
                <a:srgbClr val="111111"/>
              </a:solidFill>
              <a:highlight>
                <a:srgbClr val="FFFFFF"/>
              </a:highlight>
              <a:latin typeface="Trebuchet MS"/>
              <a:ea typeface="Trebuchet MS"/>
              <a:cs typeface="Trebuchet MS"/>
              <a:sym typeface="Trebuchet MS"/>
            </a:endParaRPr>
          </a:p>
          <a:p>
            <a:pPr indent="-317500" lvl="0" marL="457200" rtl="0" algn="l">
              <a:spcBef>
                <a:spcPts val="0"/>
              </a:spcBef>
              <a:spcAft>
                <a:spcPts val="0"/>
              </a:spcAft>
              <a:buClr>
                <a:srgbClr val="111111"/>
              </a:buClr>
              <a:buSzPts val="1400"/>
              <a:buFont typeface="Trebuchet MS"/>
              <a:buChar char="●"/>
            </a:pPr>
            <a:r>
              <a:rPr lang="en-GB" sz="1400">
                <a:solidFill>
                  <a:srgbClr val="111111"/>
                </a:solidFill>
                <a:highlight>
                  <a:srgbClr val="FFFFFF"/>
                </a:highlight>
                <a:latin typeface="Trebuchet MS"/>
                <a:ea typeface="Trebuchet MS"/>
                <a:cs typeface="Trebuchet MS"/>
                <a:sym typeface="Trebuchet MS"/>
              </a:rPr>
              <a:t>Experts say that blockchain technology can serve multiple industries, such as supply chain, and processes such as online voting and crowdfunding. Financial institutions such as JPMorgan Chase &amp; Co. (JPM) are testing the use of blockchain technology to lower transaction costs by streamlining payment processing.</a:t>
            </a:r>
            <a:endParaRPr sz="1400">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