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947" r:id="rId5"/>
    <p:sldId id="940" r:id="rId6"/>
    <p:sldId id="954" r:id="rId7"/>
    <p:sldId id="959" r:id="rId8"/>
    <p:sldId id="977" r:id="rId9"/>
    <p:sldId id="962" r:id="rId10"/>
    <p:sldId id="963" r:id="rId11"/>
    <p:sldId id="964" r:id="rId12"/>
    <p:sldId id="261" r:id="rId13"/>
    <p:sldId id="273" r:id="rId14"/>
    <p:sldId id="274" r:id="rId15"/>
    <p:sldId id="966" r:id="rId16"/>
    <p:sldId id="967" r:id="rId17"/>
    <p:sldId id="968" r:id="rId18"/>
    <p:sldId id="965" r:id="rId19"/>
    <p:sldId id="960" r:id="rId20"/>
    <p:sldId id="957" r:id="rId21"/>
    <p:sldId id="9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win.ramasubramanian@ucdconnect.ie" initials="a" lastIdx="1" clrIdx="0">
    <p:extLst>
      <p:ext uri="{19B8F6BF-5375-455C-9EA6-DF929625EA0E}">
        <p15:presenceInfo xmlns:p15="http://schemas.microsoft.com/office/powerpoint/2012/main" userId="S::aswin.ramasubramanian@ucdconnect.ie::3a84bf67-1eb6-4ecf-bb4b-1ab7a419cf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0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69338" autoAdjust="0"/>
  </p:normalViewPr>
  <p:slideViewPr>
    <p:cSldViewPr snapToGrid="0">
      <p:cViewPr>
        <p:scale>
          <a:sx n="76" d="100"/>
          <a:sy n="76" d="100"/>
        </p:scale>
        <p:origin x="19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2T16:11:24.0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2T16:11:33.9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3T05:45:25.7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3B667-E70F-48EC-816E-E6192B4AFCA4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9E2B6-85B9-4F95-B158-CF77979C3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162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quick reminder of the recommendations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A9DEC-959A-AE49-AEFD-C2EB3DF5C8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6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are we doing this ??</a:t>
            </a:r>
          </a:p>
          <a:p>
            <a:endParaRPr lang="en-US" dirty="0"/>
          </a:p>
          <a:p>
            <a:r>
              <a:rPr lang="en-US" dirty="0"/>
              <a:t>This will provide us options with </a:t>
            </a:r>
          </a:p>
          <a:p>
            <a:endParaRPr lang="en-US" dirty="0"/>
          </a:p>
          <a:p>
            <a:r>
              <a:rPr lang="en-US" dirty="0"/>
              <a:t>	explore automation of AM workflow, </a:t>
            </a:r>
          </a:p>
          <a:p>
            <a:endParaRPr lang="en-US" dirty="0"/>
          </a:p>
          <a:p>
            <a:r>
              <a:rPr lang="en-US" dirty="0"/>
              <a:t>	defect detection, </a:t>
            </a:r>
          </a:p>
          <a:p>
            <a:endParaRPr lang="en-US" dirty="0"/>
          </a:p>
          <a:p>
            <a:r>
              <a:rPr lang="en-US" dirty="0"/>
              <a:t>	correlation of end factors with product process variables</a:t>
            </a:r>
          </a:p>
          <a:p>
            <a:endParaRPr lang="en-US" dirty="0"/>
          </a:p>
          <a:p>
            <a:r>
              <a:rPr lang="en-US" dirty="0"/>
              <a:t>	Enhanced process flow understanding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A9DEC-959A-AE49-AEFD-C2EB3DF5C8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15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quick reminder of the recommendations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A9DEC-959A-AE49-AEFD-C2EB3DF5C8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55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GB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/>
              <a:t>General forms of process control. Why do we do this….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/>
              <a:t>Security and output control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9E2B6-85B9-4F95-B158-CF77979C320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723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I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E" dirty="0"/>
              <a:t>To represent the workflow appropriately it is necessary that </a:t>
            </a:r>
            <a:r>
              <a:rPr lang="en-IE" dirty="0">
                <a:effectLst/>
                <a:ea typeface="Calibri" panose="020F0502020204030204" pitchFamily="34" charset="0"/>
              </a:rPr>
              <a:t>all stages can be linked at specific points throughout the part geometry.</a:t>
            </a:r>
          </a:p>
          <a:p>
            <a:pPr>
              <a:buFont typeface="Wingdings" panose="05000000000000000000" pitchFamily="2" charset="2"/>
              <a:buChar char="§"/>
            </a:pPr>
            <a:endParaRPr lang="en-IE" dirty="0">
              <a:ea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E" dirty="0">
                <a:ea typeface="Calibri" panose="020F0502020204030204" pitchFamily="34" charset="0"/>
              </a:rPr>
              <a:t>To achieve this the input files from each stage of the workflow must be discretized across the part geometry.</a:t>
            </a:r>
          </a:p>
          <a:p>
            <a:pPr>
              <a:buFont typeface="Wingdings" panose="05000000000000000000" pitchFamily="2" charset="2"/>
              <a:buChar char="§"/>
            </a:pPr>
            <a:endParaRPr lang="en-IE" dirty="0">
              <a:effectLst/>
              <a:ea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E" dirty="0">
                <a:effectLst/>
                <a:ea typeface="Calibri" panose="020F0502020204030204" pitchFamily="34" charset="0"/>
              </a:rPr>
              <a:t>Voxelization has</a:t>
            </a:r>
            <a:r>
              <a:rPr lang="en-IE" dirty="0">
                <a:ea typeface="Calibri" panose="020F0502020204030204" pitchFamily="34" charset="0"/>
              </a:rPr>
              <a:t> been identified as the most suitable technique to provide geometric discretization.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E" dirty="0">
              <a:effectLst/>
              <a:ea typeface="Calibri" panose="020F050202020403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IE" dirty="0">
                <a:effectLst/>
                <a:ea typeface="Calibri" panose="020F0502020204030204" pitchFamily="34" charset="0"/>
              </a:rPr>
              <a:t>Pros and Cons: Computationally intensive, for better results smaller voxel sizes must be used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DCFE8-91A0-4B7C-90C4-F601232BA67D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9331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E" dirty="0"/>
              <a:t>Presence or absence of feature, proximities to edges, orientation </a:t>
            </a:r>
            <a:r>
              <a:rPr lang="en-IE" dirty="0" err="1"/>
              <a:t>wrt</a:t>
            </a:r>
            <a:r>
              <a:rPr lang="en-IE" dirty="0"/>
              <a:t> reference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E" dirty="0"/>
              <a:t>discretization of data and alignment go hand in hand. It is necessary that the voxel model from each stage of the workflow are aligned along the same orientation.</a:t>
            </a:r>
          </a:p>
          <a:p>
            <a:pPr>
              <a:buFont typeface="Wingdings" panose="05000000000000000000" pitchFamily="2" charset="2"/>
              <a:buChar char="§"/>
            </a:pPr>
            <a:endParaRPr lang="en-I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E" dirty="0"/>
              <a:t>The most suitable method of doing this is by converting each voxel model to its equivalent point cloud.</a:t>
            </a:r>
          </a:p>
          <a:p>
            <a:pPr>
              <a:buFont typeface="Wingdings" panose="05000000000000000000" pitchFamily="2" charset="2"/>
              <a:buChar char="§"/>
            </a:pPr>
            <a:endParaRPr lang="en-I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E" dirty="0"/>
              <a:t>There is significant amounts of literature available that explain how it is possible to align point clouds </a:t>
            </a:r>
          </a:p>
          <a:p>
            <a:pPr>
              <a:buFont typeface="Wingdings" panose="05000000000000000000" pitchFamily="2" charset="2"/>
              <a:buChar char="§"/>
            </a:pPr>
            <a:endParaRPr lang="en-I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E" dirty="0"/>
              <a:t>In this case a non-rigid alignment algorithm “Coherent Point Drift” is the most suitable solution.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58BD1-39D1-4645-9500-B62445A95DCA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90669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IE" dirty="0"/>
          </a:p>
          <a:p>
            <a:pPr>
              <a:buFont typeface="Wingdings" panose="05000000000000000000" pitchFamily="2" charset="2"/>
              <a:buChar char="§"/>
            </a:pPr>
            <a:endParaRPr lang="en-I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E" dirty="0"/>
              <a:t> Once the information across the AM workflow has been discretized and aligned it can be stored.</a:t>
            </a:r>
          </a:p>
          <a:p>
            <a:pPr>
              <a:buFont typeface="Wingdings" panose="05000000000000000000" pitchFamily="2" charset="2"/>
              <a:buChar char="§"/>
            </a:pPr>
            <a:endParaRPr lang="en-I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E" dirty="0"/>
              <a:t> Due to the volume of data involved the selection of the correct data management format is important.</a:t>
            </a:r>
          </a:p>
          <a:p>
            <a:pPr>
              <a:buFont typeface="Wingdings" panose="05000000000000000000" pitchFamily="2" charset="2"/>
              <a:buChar char="§"/>
            </a:pPr>
            <a:endParaRPr lang="en-I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E" dirty="0"/>
              <a:t> HDF5 is a hierarchal dataset that is deemed most suitable in which to build the information model</a:t>
            </a:r>
          </a:p>
          <a:p>
            <a:pPr>
              <a:buFont typeface="Wingdings" panose="05000000000000000000" pitchFamily="2" charset="2"/>
              <a:buChar char="§"/>
            </a:pPr>
            <a:endParaRPr lang="en-I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E" dirty="0"/>
              <a:t> A MATLAB script has been developed that carries out the necessary discretization and alignment tasks on all files before writing this data to a single HDF5 file.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58BD1-39D1-4645-9500-B62445A95DCA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0834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A9DEC-959A-AE49-AEFD-C2EB3DF5C8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41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60CC7-2849-4473-AE87-642282574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33483-BCBE-4AF8-A2D5-4FDBDCEFE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78571-8F3C-482A-B004-9159691B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DA0D-52A0-4226-B992-26A0A5250A6C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152B6-2483-4225-A486-877E42B28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5DB13-335E-4118-AFE0-A8C630FD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0A38-F709-4194-BEA2-3524847D8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06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91C3-AD9F-4398-9D1D-86C2BE91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51E6F-3823-4E74-ABCC-EF7C3AF92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1F79C-4EEE-4C55-A16C-98D34CD3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DA0D-52A0-4226-B992-26A0A5250A6C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4E31C-7023-4237-98D0-6A4C4FC8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86855-66CD-495C-89DA-245B15C7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0A38-F709-4194-BEA2-3524847D8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18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BC9D1-099E-4F36-B9CC-3A3ED8153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6D928-EF90-45F3-8DF8-CCDC64A30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B6BC7-C629-4513-8EB4-87AD4ADF1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DA0D-52A0-4226-B992-26A0A5250A6C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B6DA6-2A3A-4F85-9F34-CE590320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11B03-E189-4560-ADBE-84EB8DB7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0A38-F709-4194-BEA2-3524847D8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00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C78C-0510-488D-84EB-3F3F8D42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06D81-0E5A-4737-81A2-59B74FFFE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DAC9E-0E19-4AC6-BD43-C561A0CC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DA0D-52A0-4226-B992-26A0A5250A6C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3BD4D-E969-4975-BAA8-69DD5809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57334-958A-4216-9338-A8E04EC5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0A38-F709-4194-BEA2-3524847D8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6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10BF-9992-4087-8716-BAB1A1E5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A86DA-1E52-455C-A4AF-7F811E10C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40A62-F486-407E-B943-D93FCDA25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DA0D-52A0-4226-B992-26A0A5250A6C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8FB22-A0FF-4C90-ACEE-75CA175B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A5DE0-D998-491D-9751-6322608B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0A38-F709-4194-BEA2-3524847D8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06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9AC7-0327-4A2C-A634-65B4DF31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286DB-8797-4931-A3CC-A3D65EF43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2C233-8614-447E-BC8A-3B674FD71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CA3BA-E1CD-4089-9111-0E747D70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DA0D-52A0-4226-B992-26A0A5250A6C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6E7F4-47D6-4C14-A7DE-3D1DBEE8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CDFC5-9843-4349-A7C8-8CDC59CF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0A38-F709-4194-BEA2-3524847D8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1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63AE-DDF3-4623-B60D-48B6FB49C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A8EAD-8445-4842-A37A-C835B315A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14A65-031A-4D4B-B92B-9908468A7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B998D2-FEF2-4CBC-B7D1-169CF2411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323111-FFA6-4D28-9874-EACFCA795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51F2B-4463-4505-8BDE-16499860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DA0D-52A0-4226-B992-26A0A5250A6C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CF2223-EB17-498A-B016-CE0C79A52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5C9A7-D71F-4B33-87DD-FDAC7B5E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0A38-F709-4194-BEA2-3524847D8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45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9624-B618-478A-89D9-8678A74E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4DEE1-31C7-443A-81C2-C0AAF8B4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DA0D-52A0-4226-B992-26A0A5250A6C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EEB5F-F67A-4B55-9E9E-32F4B353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B7CD8-4D23-45BD-B25F-FEF9BDBA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0A38-F709-4194-BEA2-3524847D8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17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5133CC-A128-4772-9851-740D5793F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DA0D-52A0-4226-B992-26A0A5250A6C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A4A13-6DB2-4536-A3CA-D001EFBF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FF929-7A5C-4B91-8E46-9DEF69C4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0A38-F709-4194-BEA2-3524847D8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83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5293-05E3-4246-9441-7665ECB0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02D54-5CB1-46CD-A90F-CEE5A18AE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22B78-8D40-427C-AF8D-6069555EA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9AE44-5985-4A55-BB07-0BAC934E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DA0D-52A0-4226-B992-26A0A5250A6C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78D9B-EB19-4BE9-9DA5-8714865A2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6CE34-DD9A-4579-B590-5DD33712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0A38-F709-4194-BEA2-3524847D8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35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86B2-8960-41AB-A977-BB2FBBBD4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64293-BDAB-4BD9-B3C3-B065A6B43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077A2-BA34-4CCB-BA95-13A54CBC8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8E597-45A7-4751-9C14-57F9AFEB2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DA0D-52A0-4226-B992-26A0A5250A6C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9BC88-56FE-48F1-B531-B9835E338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D2300-5008-4568-8B09-660B4B23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0A38-F709-4194-BEA2-3524847D8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11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A45C5-1F61-4E3D-B50B-A6B6831A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6E040-57A5-41A1-9504-897521D5D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FC099-4E25-4B40-9876-874285114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DA0D-52A0-4226-B992-26A0A5250A6C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D3399-11FC-42F8-8489-8F1F166D9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F9D72-A07B-4C7F-91BD-640712711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20A38-F709-4194-BEA2-3524847D8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10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EC82340-D85D-4719-8828-85446C94C8CF}"/>
              </a:ext>
            </a:extLst>
          </p:cNvPr>
          <p:cNvSpPr/>
          <p:nvPr/>
        </p:nvSpPr>
        <p:spPr>
          <a:xfrm>
            <a:off x="0" y="0"/>
            <a:ext cx="12192000" cy="244407"/>
          </a:xfrm>
          <a:prstGeom prst="rect">
            <a:avLst/>
          </a:prstGeom>
          <a:gradFill flip="none" rotWithShape="1">
            <a:gsLst>
              <a:gs pos="0">
                <a:srgbClr val="00E66C"/>
              </a:gs>
              <a:gs pos="100000">
                <a:srgbClr val="00E6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787C5D8-3F0E-4836-BFEE-D6F3617CF359}"/>
              </a:ext>
            </a:extLst>
          </p:cNvPr>
          <p:cNvGrpSpPr>
            <a:grpSpLocks noChangeAspect="1"/>
          </p:cNvGrpSpPr>
          <p:nvPr/>
        </p:nvGrpSpPr>
        <p:grpSpPr>
          <a:xfrm>
            <a:off x="3807412" y="4509795"/>
            <a:ext cx="8104161" cy="2348205"/>
            <a:chOff x="89711" y="2393341"/>
            <a:chExt cx="11929729" cy="3456675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F924488-137E-4789-B921-E3819D95622A}"/>
                </a:ext>
              </a:extLst>
            </p:cNvPr>
            <p:cNvSpPr/>
            <p:nvPr/>
          </p:nvSpPr>
          <p:spPr>
            <a:xfrm>
              <a:off x="89711" y="3656445"/>
              <a:ext cx="1755023" cy="844927"/>
            </a:xfrm>
            <a:custGeom>
              <a:avLst/>
              <a:gdLst>
                <a:gd name="connsiteX0" fmla="*/ 0 w 7143754"/>
                <a:gd name="connsiteY0" fmla="*/ 63698 h 636984"/>
                <a:gd name="connsiteX1" fmla="*/ 63698 w 7143754"/>
                <a:gd name="connsiteY1" fmla="*/ 0 h 636984"/>
                <a:gd name="connsiteX2" fmla="*/ 7080056 w 7143754"/>
                <a:gd name="connsiteY2" fmla="*/ 0 h 636984"/>
                <a:gd name="connsiteX3" fmla="*/ 7143754 w 7143754"/>
                <a:gd name="connsiteY3" fmla="*/ 63698 h 636984"/>
                <a:gd name="connsiteX4" fmla="*/ 7143754 w 7143754"/>
                <a:gd name="connsiteY4" fmla="*/ 573286 h 636984"/>
                <a:gd name="connsiteX5" fmla="*/ 7080056 w 7143754"/>
                <a:gd name="connsiteY5" fmla="*/ 636984 h 636984"/>
                <a:gd name="connsiteX6" fmla="*/ 63698 w 7143754"/>
                <a:gd name="connsiteY6" fmla="*/ 636984 h 636984"/>
                <a:gd name="connsiteX7" fmla="*/ 0 w 7143754"/>
                <a:gd name="connsiteY7" fmla="*/ 573286 h 636984"/>
                <a:gd name="connsiteX8" fmla="*/ 0 w 7143754"/>
                <a:gd name="connsiteY8" fmla="*/ 63698 h 63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43754" h="636984">
                  <a:moveTo>
                    <a:pt x="0" y="63698"/>
                  </a:moveTo>
                  <a:cubicBezTo>
                    <a:pt x="0" y="28519"/>
                    <a:pt x="28519" y="0"/>
                    <a:pt x="63698" y="0"/>
                  </a:cubicBezTo>
                  <a:lnTo>
                    <a:pt x="7080056" y="0"/>
                  </a:lnTo>
                  <a:cubicBezTo>
                    <a:pt x="7115235" y="0"/>
                    <a:pt x="7143754" y="28519"/>
                    <a:pt x="7143754" y="63698"/>
                  </a:cubicBezTo>
                  <a:lnTo>
                    <a:pt x="7143754" y="573286"/>
                  </a:lnTo>
                  <a:cubicBezTo>
                    <a:pt x="7143754" y="608465"/>
                    <a:pt x="7115235" y="636984"/>
                    <a:pt x="7080056" y="636984"/>
                  </a:cubicBezTo>
                  <a:lnTo>
                    <a:pt x="63698" y="636984"/>
                  </a:lnTo>
                  <a:cubicBezTo>
                    <a:pt x="28519" y="636984"/>
                    <a:pt x="0" y="608465"/>
                    <a:pt x="0" y="573286"/>
                  </a:cubicBezTo>
                  <a:lnTo>
                    <a:pt x="0" y="636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807" tIns="75807" rIns="75807" bIns="75807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Design and build 3D-CAD model.</a:t>
              </a:r>
              <a:endParaRPr lang="en-GB" sz="1200" kern="120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B851109-0940-40EF-AACB-94D308CC8D23}"/>
                </a:ext>
              </a:extLst>
            </p:cNvPr>
            <p:cNvSpPr/>
            <p:nvPr/>
          </p:nvSpPr>
          <p:spPr>
            <a:xfrm>
              <a:off x="2206796" y="3656445"/>
              <a:ext cx="1755023" cy="844913"/>
            </a:xfrm>
            <a:custGeom>
              <a:avLst/>
              <a:gdLst>
                <a:gd name="connsiteX0" fmla="*/ 0 w 7143754"/>
                <a:gd name="connsiteY0" fmla="*/ 63698 h 636984"/>
                <a:gd name="connsiteX1" fmla="*/ 63698 w 7143754"/>
                <a:gd name="connsiteY1" fmla="*/ 0 h 636984"/>
                <a:gd name="connsiteX2" fmla="*/ 7080056 w 7143754"/>
                <a:gd name="connsiteY2" fmla="*/ 0 h 636984"/>
                <a:gd name="connsiteX3" fmla="*/ 7143754 w 7143754"/>
                <a:gd name="connsiteY3" fmla="*/ 63698 h 636984"/>
                <a:gd name="connsiteX4" fmla="*/ 7143754 w 7143754"/>
                <a:gd name="connsiteY4" fmla="*/ 573286 h 636984"/>
                <a:gd name="connsiteX5" fmla="*/ 7080056 w 7143754"/>
                <a:gd name="connsiteY5" fmla="*/ 636984 h 636984"/>
                <a:gd name="connsiteX6" fmla="*/ 63698 w 7143754"/>
                <a:gd name="connsiteY6" fmla="*/ 636984 h 636984"/>
                <a:gd name="connsiteX7" fmla="*/ 0 w 7143754"/>
                <a:gd name="connsiteY7" fmla="*/ 573286 h 636984"/>
                <a:gd name="connsiteX8" fmla="*/ 0 w 7143754"/>
                <a:gd name="connsiteY8" fmla="*/ 63698 h 63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43754" h="636984">
                  <a:moveTo>
                    <a:pt x="0" y="63698"/>
                  </a:moveTo>
                  <a:cubicBezTo>
                    <a:pt x="0" y="28519"/>
                    <a:pt x="28519" y="0"/>
                    <a:pt x="63698" y="0"/>
                  </a:cubicBezTo>
                  <a:lnTo>
                    <a:pt x="7080056" y="0"/>
                  </a:lnTo>
                  <a:cubicBezTo>
                    <a:pt x="7115235" y="0"/>
                    <a:pt x="7143754" y="28519"/>
                    <a:pt x="7143754" y="63698"/>
                  </a:cubicBezTo>
                  <a:lnTo>
                    <a:pt x="7143754" y="573286"/>
                  </a:lnTo>
                  <a:cubicBezTo>
                    <a:pt x="7143754" y="608465"/>
                    <a:pt x="7115235" y="636984"/>
                    <a:pt x="7080056" y="636984"/>
                  </a:cubicBezTo>
                  <a:lnTo>
                    <a:pt x="63698" y="636984"/>
                  </a:lnTo>
                  <a:cubicBezTo>
                    <a:pt x="28519" y="636984"/>
                    <a:pt x="0" y="608465"/>
                    <a:pt x="0" y="573286"/>
                  </a:cubicBezTo>
                  <a:lnTo>
                    <a:pt x="0" y="636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807" tIns="75807" rIns="75807" bIns="75807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Engineering simulation and analysis </a:t>
              </a:r>
              <a:endParaRPr lang="en-GB" sz="1200" kern="12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160BE4C-A252-4F34-9720-3590D14E1FA0}"/>
                </a:ext>
              </a:extLst>
            </p:cNvPr>
            <p:cNvSpPr/>
            <p:nvPr/>
          </p:nvSpPr>
          <p:spPr>
            <a:xfrm>
              <a:off x="4219762" y="3656445"/>
              <a:ext cx="1755024" cy="844911"/>
            </a:xfrm>
            <a:custGeom>
              <a:avLst/>
              <a:gdLst>
                <a:gd name="connsiteX0" fmla="*/ 0 w 7143754"/>
                <a:gd name="connsiteY0" fmla="*/ 63698 h 636984"/>
                <a:gd name="connsiteX1" fmla="*/ 63698 w 7143754"/>
                <a:gd name="connsiteY1" fmla="*/ 0 h 636984"/>
                <a:gd name="connsiteX2" fmla="*/ 7080056 w 7143754"/>
                <a:gd name="connsiteY2" fmla="*/ 0 h 636984"/>
                <a:gd name="connsiteX3" fmla="*/ 7143754 w 7143754"/>
                <a:gd name="connsiteY3" fmla="*/ 63698 h 636984"/>
                <a:gd name="connsiteX4" fmla="*/ 7143754 w 7143754"/>
                <a:gd name="connsiteY4" fmla="*/ 573286 h 636984"/>
                <a:gd name="connsiteX5" fmla="*/ 7080056 w 7143754"/>
                <a:gd name="connsiteY5" fmla="*/ 636984 h 636984"/>
                <a:gd name="connsiteX6" fmla="*/ 63698 w 7143754"/>
                <a:gd name="connsiteY6" fmla="*/ 636984 h 636984"/>
                <a:gd name="connsiteX7" fmla="*/ 0 w 7143754"/>
                <a:gd name="connsiteY7" fmla="*/ 573286 h 636984"/>
                <a:gd name="connsiteX8" fmla="*/ 0 w 7143754"/>
                <a:gd name="connsiteY8" fmla="*/ 63698 h 63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43754" h="636984">
                  <a:moveTo>
                    <a:pt x="0" y="63698"/>
                  </a:moveTo>
                  <a:cubicBezTo>
                    <a:pt x="0" y="28519"/>
                    <a:pt x="28519" y="0"/>
                    <a:pt x="63698" y="0"/>
                  </a:cubicBezTo>
                  <a:lnTo>
                    <a:pt x="7080056" y="0"/>
                  </a:lnTo>
                  <a:cubicBezTo>
                    <a:pt x="7115235" y="0"/>
                    <a:pt x="7143754" y="28519"/>
                    <a:pt x="7143754" y="63698"/>
                  </a:cubicBezTo>
                  <a:lnTo>
                    <a:pt x="7143754" y="573286"/>
                  </a:lnTo>
                  <a:cubicBezTo>
                    <a:pt x="7143754" y="608465"/>
                    <a:pt x="7115235" y="636984"/>
                    <a:pt x="7080056" y="636984"/>
                  </a:cubicBezTo>
                  <a:lnTo>
                    <a:pt x="63698" y="636984"/>
                  </a:lnTo>
                  <a:cubicBezTo>
                    <a:pt x="28519" y="636984"/>
                    <a:pt x="0" y="608465"/>
                    <a:pt x="0" y="573286"/>
                  </a:cubicBezTo>
                  <a:lnTo>
                    <a:pt x="0" y="636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807" tIns="75807" rIns="75807" bIns="75807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Slicing and toolpath generation</a:t>
              </a:r>
              <a:endParaRPr lang="en-GB" sz="1200" kern="12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951AAB-E8AC-4133-850E-3A720A664C5D}"/>
                </a:ext>
              </a:extLst>
            </p:cNvPr>
            <p:cNvSpPr/>
            <p:nvPr/>
          </p:nvSpPr>
          <p:spPr>
            <a:xfrm>
              <a:off x="6232728" y="3656452"/>
              <a:ext cx="1755024" cy="844904"/>
            </a:xfrm>
            <a:custGeom>
              <a:avLst/>
              <a:gdLst>
                <a:gd name="connsiteX0" fmla="*/ 0 w 7143754"/>
                <a:gd name="connsiteY0" fmla="*/ 63698 h 636984"/>
                <a:gd name="connsiteX1" fmla="*/ 63698 w 7143754"/>
                <a:gd name="connsiteY1" fmla="*/ 0 h 636984"/>
                <a:gd name="connsiteX2" fmla="*/ 7080056 w 7143754"/>
                <a:gd name="connsiteY2" fmla="*/ 0 h 636984"/>
                <a:gd name="connsiteX3" fmla="*/ 7143754 w 7143754"/>
                <a:gd name="connsiteY3" fmla="*/ 63698 h 636984"/>
                <a:gd name="connsiteX4" fmla="*/ 7143754 w 7143754"/>
                <a:gd name="connsiteY4" fmla="*/ 573286 h 636984"/>
                <a:gd name="connsiteX5" fmla="*/ 7080056 w 7143754"/>
                <a:gd name="connsiteY5" fmla="*/ 636984 h 636984"/>
                <a:gd name="connsiteX6" fmla="*/ 63698 w 7143754"/>
                <a:gd name="connsiteY6" fmla="*/ 636984 h 636984"/>
                <a:gd name="connsiteX7" fmla="*/ 0 w 7143754"/>
                <a:gd name="connsiteY7" fmla="*/ 573286 h 636984"/>
                <a:gd name="connsiteX8" fmla="*/ 0 w 7143754"/>
                <a:gd name="connsiteY8" fmla="*/ 63698 h 63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43754" h="636984">
                  <a:moveTo>
                    <a:pt x="0" y="63698"/>
                  </a:moveTo>
                  <a:cubicBezTo>
                    <a:pt x="0" y="28519"/>
                    <a:pt x="28519" y="0"/>
                    <a:pt x="63698" y="0"/>
                  </a:cubicBezTo>
                  <a:lnTo>
                    <a:pt x="7080056" y="0"/>
                  </a:lnTo>
                  <a:cubicBezTo>
                    <a:pt x="7115235" y="0"/>
                    <a:pt x="7143754" y="28519"/>
                    <a:pt x="7143754" y="63698"/>
                  </a:cubicBezTo>
                  <a:lnTo>
                    <a:pt x="7143754" y="573286"/>
                  </a:lnTo>
                  <a:cubicBezTo>
                    <a:pt x="7143754" y="608465"/>
                    <a:pt x="7115235" y="636984"/>
                    <a:pt x="7080056" y="636984"/>
                  </a:cubicBezTo>
                  <a:lnTo>
                    <a:pt x="63698" y="636984"/>
                  </a:lnTo>
                  <a:cubicBezTo>
                    <a:pt x="28519" y="636984"/>
                    <a:pt x="0" y="608465"/>
                    <a:pt x="0" y="573286"/>
                  </a:cubicBezTo>
                  <a:lnTo>
                    <a:pt x="0" y="636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807" tIns="75807" rIns="75807" bIns="75807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/>
                <a:t>Build component/Part fabrication</a:t>
              </a:r>
              <a:endParaRPr lang="en-GB" sz="1200" kern="12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4B4FB74-4580-42BD-8FAD-DBDA9FF433D9}"/>
                </a:ext>
              </a:extLst>
            </p:cNvPr>
            <p:cNvSpPr/>
            <p:nvPr/>
          </p:nvSpPr>
          <p:spPr>
            <a:xfrm>
              <a:off x="8245695" y="3656457"/>
              <a:ext cx="1755023" cy="844899"/>
            </a:xfrm>
            <a:custGeom>
              <a:avLst/>
              <a:gdLst>
                <a:gd name="connsiteX0" fmla="*/ 0 w 7143754"/>
                <a:gd name="connsiteY0" fmla="*/ 63698 h 636984"/>
                <a:gd name="connsiteX1" fmla="*/ 63698 w 7143754"/>
                <a:gd name="connsiteY1" fmla="*/ 0 h 636984"/>
                <a:gd name="connsiteX2" fmla="*/ 7080056 w 7143754"/>
                <a:gd name="connsiteY2" fmla="*/ 0 h 636984"/>
                <a:gd name="connsiteX3" fmla="*/ 7143754 w 7143754"/>
                <a:gd name="connsiteY3" fmla="*/ 63698 h 636984"/>
                <a:gd name="connsiteX4" fmla="*/ 7143754 w 7143754"/>
                <a:gd name="connsiteY4" fmla="*/ 573286 h 636984"/>
                <a:gd name="connsiteX5" fmla="*/ 7080056 w 7143754"/>
                <a:gd name="connsiteY5" fmla="*/ 636984 h 636984"/>
                <a:gd name="connsiteX6" fmla="*/ 63698 w 7143754"/>
                <a:gd name="connsiteY6" fmla="*/ 636984 h 636984"/>
                <a:gd name="connsiteX7" fmla="*/ 0 w 7143754"/>
                <a:gd name="connsiteY7" fmla="*/ 573286 h 636984"/>
                <a:gd name="connsiteX8" fmla="*/ 0 w 7143754"/>
                <a:gd name="connsiteY8" fmla="*/ 63698 h 63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43754" h="636984">
                  <a:moveTo>
                    <a:pt x="0" y="63698"/>
                  </a:moveTo>
                  <a:cubicBezTo>
                    <a:pt x="0" y="28519"/>
                    <a:pt x="28519" y="0"/>
                    <a:pt x="63698" y="0"/>
                  </a:cubicBezTo>
                  <a:lnTo>
                    <a:pt x="7080056" y="0"/>
                  </a:lnTo>
                  <a:cubicBezTo>
                    <a:pt x="7115235" y="0"/>
                    <a:pt x="7143754" y="28519"/>
                    <a:pt x="7143754" y="63698"/>
                  </a:cubicBezTo>
                  <a:lnTo>
                    <a:pt x="7143754" y="573286"/>
                  </a:lnTo>
                  <a:cubicBezTo>
                    <a:pt x="7143754" y="608465"/>
                    <a:pt x="7115235" y="636984"/>
                    <a:pt x="7080056" y="636984"/>
                  </a:cubicBezTo>
                  <a:lnTo>
                    <a:pt x="63698" y="636984"/>
                  </a:lnTo>
                  <a:cubicBezTo>
                    <a:pt x="28519" y="636984"/>
                    <a:pt x="0" y="608465"/>
                    <a:pt x="0" y="573286"/>
                  </a:cubicBezTo>
                  <a:lnTo>
                    <a:pt x="0" y="636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807" tIns="75807" rIns="75807" bIns="75807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Post-Processing</a:t>
              </a:r>
              <a:endParaRPr lang="en-GB" sz="1200" kern="12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10F9FF3-66A1-4706-9D93-242CC7C26A98}"/>
                </a:ext>
              </a:extLst>
            </p:cNvPr>
            <p:cNvSpPr/>
            <p:nvPr/>
          </p:nvSpPr>
          <p:spPr>
            <a:xfrm>
              <a:off x="10258661" y="3642740"/>
              <a:ext cx="1755024" cy="844883"/>
            </a:xfrm>
            <a:custGeom>
              <a:avLst/>
              <a:gdLst>
                <a:gd name="connsiteX0" fmla="*/ 0 w 7143754"/>
                <a:gd name="connsiteY0" fmla="*/ 63698 h 636984"/>
                <a:gd name="connsiteX1" fmla="*/ 63698 w 7143754"/>
                <a:gd name="connsiteY1" fmla="*/ 0 h 636984"/>
                <a:gd name="connsiteX2" fmla="*/ 7080056 w 7143754"/>
                <a:gd name="connsiteY2" fmla="*/ 0 h 636984"/>
                <a:gd name="connsiteX3" fmla="*/ 7143754 w 7143754"/>
                <a:gd name="connsiteY3" fmla="*/ 63698 h 636984"/>
                <a:gd name="connsiteX4" fmla="*/ 7143754 w 7143754"/>
                <a:gd name="connsiteY4" fmla="*/ 573286 h 636984"/>
                <a:gd name="connsiteX5" fmla="*/ 7080056 w 7143754"/>
                <a:gd name="connsiteY5" fmla="*/ 636984 h 636984"/>
                <a:gd name="connsiteX6" fmla="*/ 63698 w 7143754"/>
                <a:gd name="connsiteY6" fmla="*/ 636984 h 636984"/>
                <a:gd name="connsiteX7" fmla="*/ 0 w 7143754"/>
                <a:gd name="connsiteY7" fmla="*/ 573286 h 636984"/>
                <a:gd name="connsiteX8" fmla="*/ 0 w 7143754"/>
                <a:gd name="connsiteY8" fmla="*/ 63698 h 63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43754" h="636984">
                  <a:moveTo>
                    <a:pt x="0" y="63698"/>
                  </a:moveTo>
                  <a:cubicBezTo>
                    <a:pt x="0" y="28519"/>
                    <a:pt x="28519" y="0"/>
                    <a:pt x="63698" y="0"/>
                  </a:cubicBezTo>
                  <a:lnTo>
                    <a:pt x="7080056" y="0"/>
                  </a:lnTo>
                  <a:cubicBezTo>
                    <a:pt x="7115235" y="0"/>
                    <a:pt x="7143754" y="28519"/>
                    <a:pt x="7143754" y="63698"/>
                  </a:cubicBezTo>
                  <a:lnTo>
                    <a:pt x="7143754" y="573286"/>
                  </a:lnTo>
                  <a:cubicBezTo>
                    <a:pt x="7143754" y="608465"/>
                    <a:pt x="7115235" y="636984"/>
                    <a:pt x="7080056" y="636984"/>
                  </a:cubicBezTo>
                  <a:lnTo>
                    <a:pt x="63698" y="636984"/>
                  </a:lnTo>
                  <a:cubicBezTo>
                    <a:pt x="28519" y="636984"/>
                    <a:pt x="0" y="608465"/>
                    <a:pt x="0" y="573286"/>
                  </a:cubicBezTo>
                  <a:lnTo>
                    <a:pt x="0" y="636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807" tIns="75807" rIns="75807" bIns="75807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Quality assessment and testing</a:t>
              </a:r>
              <a:endParaRPr lang="en-GB" sz="1200" kern="120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905B8A-BE52-43B7-B276-24EBE40BC308}"/>
                </a:ext>
              </a:extLst>
            </p:cNvPr>
            <p:cNvCxnSpPr/>
            <p:nvPr/>
          </p:nvCxnSpPr>
          <p:spPr>
            <a:xfrm>
              <a:off x="1844734" y="4078900"/>
              <a:ext cx="3620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94B2DAE-6227-4B46-A6CA-9A52A7CA4233}"/>
                </a:ext>
              </a:extLst>
            </p:cNvPr>
            <p:cNvCxnSpPr/>
            <p:nvPr/>
          </p:nvCxnSpPr>
          <p:spPr>
            <a:xfrm>
              <a:off x="3857700" y="4078900"/>
              <a:ext cx="3620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52D80E8-7DBD-4240-90C8-B6104D6E4257}"/>
                </a:ext>
              </a:extLst>
            </p:cNvPr>
            <p:cNvCxnSpPr/>
            <p:nvPr/>
          </p:nvCxnSpPr>
          <p:spPr>
            <a:xfrm>
              <a:off x="5974786" y="4078900"/>
              <a:ext cx="3620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8CAA133-B274-4C21-97E5-604D80A94AA0}"/>
                </a:ext>
              </a:extLst>
            </p:cNvPr>
            <p:cNvCxnSpPr/>
            <p:nvPr/>
          </p:nvCxnSpPr>
          <p:spPr>
            <a:xfrm>
              <a:off x="5883346" y="4078900"/>
              <a:ext cx="3620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D9C8E7D-CE60-438D-B202-5736B5D68C67}"/>
                </a:ext>
              </a:extLst>
            </p:cNvPr>
            <p:cNvCxnSpPr/>
            <p:nvPr/>
          </p:nvCxnSpPr>
          <p:spPr>
            <a:xfrm>
              <a:off x="7883633" y="4078900"/>
              <a:ext cx="3620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8802D61-3685-4A90-8B3A-0803B267665E}"/>
                </a:ext>
              </a:extLst>
            </p:cNvPr>
            <p:cNvCxnSpPr/>
            <p:nvPr/>
          </p:nvCxnSpPr>
          <p:spPr>
            <a:xfrm>
              <a:off x="9896599" y="4065181"/>
              <a:ext cx="3620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A9ABAFA5-D541-41B6-A25A-B59FC3762FC4}"/>
                </a:ext>
              </a:extLst>
            </p:cNvPr>
            <p:cNvSpPr/>
            <p:nvPr/>
          </p:nvSpPr>
          <p:spPr>
            <a:xfrm>
              <a:off x="89711" y="4798124"/>
              <a:ext cx="11923974" cy="10518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76F739-D463-4D85-AD9E-7FC60EF2AFB3}"/>
                </a:ext>
              </a:extLst>
            </p:cNvPr>
            <p:cNvSpPr txBox="1"/>
            <p:nvPr/>
          </p:nvSpPr>
          <p:spPr>
            <a:xfrm>
              <a:off x="519343" y="5145269"/>
              <a:ext cx="933975" cy="369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DESIGN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84D800-AC97-43B5-B839-27F066AD4A2F}"/>
                </a:ext>
              </a:extLst>
            </p:cNvPr>
            <p:cNvSpPr txBox="1"/>
            <p:nvPr/>
          </p:nvSpPr>
          <p:spPr>
            <a:xfrm>
              <a:off x="3198545" y="5121142"/>
              <a:ext cx="1386074" cy="360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ENGINEERING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A39419-D5E2-4918-B45B-F0A5E4A75F46}"/>
                </a:ext>
              </a:extLst>
            </p:cNvPr>
            <p:cNvSpPr txBox="1"/>
            <p:nvPr/>
          </p:nvSpPr>
          <p:spPr>
            <a:xfrm>
              <a:off x="6336848" y="5121142"/>
              <a:ext cx="1197174" cy="360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OPERATION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4A2223-B859-46C6-8EFA-EB0C282ED5E7}"/>
                </a:ext>
              </a:extLst>
            </p:cNvPr>
            <p:cNvSpPr txBox="1"/>
            <p:nvPr/>
          </p:nvSpPr>
          <p:spPr>
            <a:xfrm>
              <a:off x="9175266" y="5121142"/>
              <a:ext cx="1824391" cy="360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SERVICE/FEEDBACK</a:t>
              </a:r>
            </a:p>
          </p:txBody>
        </p:sp>
        <p:pic>
          <p:nvPicPr>
            <p:cNvPr id="32" name="Graphic 31" descr="Cube with solid fill">
              <a:extLst>
                <a:ext uri="{FF2B5EF4-FFF2-40B4-BE49-F238E27FC236}">
                  <a16:creationId xmlns:a16="http://schemas.microsoft.com/office/drawing/2014/main" id="{C3FD201B-2278-4529-A62F-12CF8E96E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0162" y="2452406"/>
              <a:ext cx="1287841" cy="1287841"/>
            </a:xfrm>
            <a:prstGeom prst="rect">
              <a:avLst/>
            </a:prstGeom>
          </p:spPr>
        </p:pic>
        <p:pic>
          <p:nvPicPr>
            <p:cNvPr id="4" name="Graphic 3" descr="Route (Two Pins With A Path) outline">
              <a:extLst>
                <a:ext uri="{FF2B5EF4-FFF2-40B4-BE49-F238E27FC236}">
                  <a16:creationId xmlns:a16="http://schemas.microsoft.com/office/drawing/2014/main" id="{0BA97A59-302C-4425-9778-5FDFCA9BE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26776" y="2393341"/>
              <a:ext cx="1287833" cy="1287833"/>
            </a:xfrm>
            <a:prstGeom prst="rect">
              <a:avLst/>
            </a:prstGeom>
          </p:spPr>
        </p:pic>
        <p:pic>
          <p:nvPicPr>
            <p:cNvPr id="8" name="Graphic 7" descr="Supply And Demand with solid fill">
              <a:extLst>
                <a:ext uri="{FF2B5EF4-FFF2-40B4-BE49-F238E27FC236}">
                  <a16:creationId xmlns:a16="http://schemas.microsoft.com/office/drawing/2014/main" id="{90A5566B-CEF2-4451-897E-44060420C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489871" y="2443496"/>
              <a:ext cx="1237677" cy="1237677"/>
            </a:xfrm>
            <a:prstGeom prst="rect">
              <a:avLst/>
            </a:prstGeom>
          </p:spPr>
        </p:pic>
        <p:pic>
          <p:nvPicPr>
            <p:cNvPr id="28" name="Graphic 27" descr="Building Brick Wall with solid fill">
              <a:extLst>
                <a:ext uri="{FF2B5EF4-FFF2-40B4-BE49-F238E27FC236}">
                  <a16:creationId xmlns:a16="http://schemas.microsoft.com/office/drawing/2014/main" id="{F48C6C43-972E-4DD8-832F-ED834F1A9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01492" y="2416914"/>
              <a:ext cx="1237677" cy="1237677"/>
            </a:xfrm>
            <a:prstGeom prst="rect">
              <a:avLst/>
            </a:prstGeom>
          </p:spPr>
        </p:pic>
        <p:pic>
          <p:nvPicPr>
            <p:cNvPr id="30" name="Graphic 29" descr="Soap with solid fill">
              <a:extLst>
                <a:ext uri="{FF2B5EF4-FFF2-40B4-BE49-F238E27FC236}">
                  <a16:creationId xmlns:a16="http://schemas.microsoft.com/office/drawing/2014/main" id="{3C3F264C-B614-4D7C-A619-89744C31C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556625" y="2431703"/>
              <a:ext cx="1237659" cy="1237659"/>
            </a:xfrm>
            <a:prstGeom prst="rect">
              <a:avLst/>
            </a:prstGeom>
          </p:spPr>
        </p:pic>
        <p:pic>
          <p:nvPicPr>
            <p:cNvPr id="33" name="Graphic 32" descr="Clipboard Mixed with solid fill">
              <a:extLst>
                <a:ext uri="{FF2B5EF4-FFF2-40B4-BE49-F238E27FC236}">
                  <a16:creationId xmlns:a16="http://schemas.microsoft.com/office/drawing/2014/main" id="{3E1B7A90-80FF-4854-8972-7F6BD097D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483720" y="2405123"/>
              <a:ext cx="1237658" cy="123765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F9644B-6390-42EB-BF71-7E2D0E616F6C}"/>
                </a:ext>
              </a:extLst>
            </p:cNvPr>
            <p:cNvSpPr/>
            <p:nvPr/>
          </p:nvSpPr>
          <p:spPr>
            <a:xfrm>
              <a:off x="10265070" y="2414696"/>
              <a:ext cx="1754370" cy="12316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F5D3F90-97B8-44A2-A465-368A9BA78E9B}"/>
                </a:ext>
              </a:extLst>
            </p:cNvPr>
            <p:cNvSpPr/>
            <p:nvPr/>
          </p:nvSpPr>
          <p:spPr>
            <a:xfrm>
              <a:off x="8271464" y="2396975"/>
              <a:ext cx="1701208" cy="12847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1704071-50B1-4380-9D34-4E47B7A454FA}"/>
                </a:ext>
              </a:extLst>
            </p:cNvPr>
            <p:cNvSpPr/>
            <p:nvPr/>
          </p:nvSpPr>
          <p:spPr>
            <a:xfrm>
              <a:off x="6259294" y="2423767"/>
              <a:ext cx="1701208" cy="12316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30F37BC-75D0-4859-9AC2-75CE8B868EB0}"/>
                </a:ext>
              </a:extLst>
            </p:cNvPr>
            <p:cNvSpPr/>
            <p:nvPr/>
          </p:nvSpPr>
          <p:spPr>
            <a:xfrm>
              <a:off x="4248812" y="2396974"/>
              <a:ext cx="1701208" cy="12847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0632063-D021-4F14-9D9F-6456392D43F4}"/>
                </a:ext>
              </a:extLst>
            </p:cNvPr>
            <p:cNvSpPr/>
            <p:nvPr/>
          </p:nvSpPr>
          <p:spPr>
            <a:xfrm>
              <a:off x="2210905" y="2396974"/>
              <a:ext cx="1701208" cy="12847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E8C8D82-B851-43EE-87A8-ACF1F4D184A0}"/>
                </a:ext>
              </a:extLst>
            </p:cNvPr>
            <p:cNvSpPr/>
            <p:nvPr/>
          </p:nvSpPr>
          <p:spPr>
            <a:xfrm>
              <a:off x="119835" y="2396974"/>
              <a:ext cx="1701208" cy="12847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626E35F-4BA5-4072-989A-750AC92A5B48}"/>
              </a:ext>
            </a:extLst>
          </p:cNvPr>
          <p:cNvSpPr txBox="1"/>
          <p:nvPr/>
        </p:nvSpPr>
        <p:spPr>
          <a:xfrm>
            <a:off x="1131640" y="2327536"/>
            <a:ext cx="10294090" cy="63094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3500" b="1" dirty="0">
                <a:solidFill>
                  <a:srgbClr val="234198"/>
                </a:solidFill>
              </a:rPr>
              <a:t>AM - </a:t>
            </a:r>
            <a:r>
              <a:rPr lang="en-IE" sz="3500" b="1" dirty="0" err="1">
                <a:solidFill>
                  <a:srgbClr val="234198"/>
                </a:solidFill>
              </a:rPr>
              <a:t>CAx</a:t>
            </a:r>
            <a:r>
              <a:rPr lang="en-IE" sz="3500" b="1" dirty="0">
                <a:solidFill>
                  <a:srgbClr val="234198"/>
                </a:solidFill>
              </a:rPr>
              <a:t> Analytics</a:t>
            </a:r>
            <a:endParaRPr lang="en-US" sz="3500" b="1" dirty="0">
              <a:solidFill>
                <a:srgbClr val="2341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748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4281-415D-4FAE-8FDB-AD3C79A2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2800" b="1" dirty="0">
                <a:latin typeface="+mn-lt"/>
              </a:rPr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0C734-5E04-4C75-958C-2024A018F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89" y="1693012"/>
            <a:ext cx="9838150" cy="836573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E" sz="1800" dirty="0"/>
              <a:t>After the data is discretized from each stage of the workflow, it is aligned with respect to each other.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sz="1800" dirty="0"/>
              <a:t>This will help us associate data with different stages of the workflow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60650-34F2-41AB-8C55-AF98FBB1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824D-40A1-4737-9BF1-0D2859AC7301}" type="slidenum">
              <a:rPr lang="en-IE" smtClean="0"/>
              <a:t>10</a:t>
            </a:fld>
            <a:endParaRPr lang="en-I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693975-BD8B-4547-950D-D18A6FCD993D}"/>
              </a:ext>
            </a:extLst>
          </p:cNvPr>
          <p:cNvGrpSpPr/>
          <p:nvPr/>
        </p:nvGrpSpPr>
        <p:grpSpPr>
          <a:xfrm>
            <a:off x="218166" y="2673727"/>
            <a:ext cx="11787368" cy="4047748"/>
            <a:chOff x="240063" y="2524385"/>
            <a:chExt cx="11787368" cy="404774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6A063C1-AF72-42C2-9371-F42B0AE16B7F}"/>
                </a:ext>
              </a:extLst>
            </p:cNvPr>
            <p:cNvSpPr/>
            <p:nvPr/>
          </p:nvSpPr>
          <p:spPr>
            <a:xfrm>
              <a:off x="240063" y="2577755"/>
              <a:ext cx="2042480" cy="8022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1.STL Files from each stage.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E8325A3-9FB6-4318-B9DB-3C69ABA0A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68120" y="2577755"/>
              <a:ext cx="825460" cy="819521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57351BC-12CD-4073-80BC-AC2FA25F009A}"/>
                </a:ext>
              </a:extLst>
            </p:cNvPr>
            <p:cNvSpPr/>
            <p:nvPr/>
          </p:nvSpPr>
          <p:spPr>
            <a:xfrm>
              <a:off x="3439175" y="2560485"/>
              <a:ext cx="1863743" cy="8022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2.Voxelization of each STL.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D4CE7C3-037D-43E5-A604-BABFC45047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884" b="2088"/>
            <a:stretch/>
          </p:blipFill>
          <p:spPr>
            <a:xfrm>
              <a:off x="5486982" y="2524385"/>
              <a:ext cx="855225" cy="863682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060E57A-0C37-4293-8775-FCEF0D993156}"/>
                </a:ext>
              </a:extLst>
            </p:cNvPr>
            <p:cNvSpPr/>
            <p:nvPr/>
          </p:nvSpPr>
          <p:spPr>
            <a:xfrm>
              <a:off x="6705019" y="2560485"/>
              <a:ext cx="2126973" cy="8195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3.Conversion from voxel model to point cloud.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570A6E9-02A6-4AC4-808B-65A0576C70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9408" t="7715" r="19063" b="12788"/>
            <a:stretch/>
          </p:blipFill>
          <p:spPr>
            <a:xfrm>
              <a:off x="8934112" y="2524385"/>
              <a:ext cx="855225" cy="942236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2B57294-A9E4-42E1-B4EE-60D873D54A6F}"/>
                </a:ext>
              </a:extLst>
            </p:cNvPr>
            <p:cNvSpPr/>
            <p:nvPr/>
          </p:nvSpPr>
          <p:spPr>
            <a:xfrm>
              <a:off x="9900458" y="2550881"/>
              <a:ext cx="2126973" cy="837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4.Alignment of all point clouds.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1F36068-A60E-41C9-9558-DE63A6269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785" y="3594787"/>
              <a:ext cx="7353552" cy="2977346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C12A8-53E7-4985-A9BD-7A8C5952F192}"/>
              </a:ext>
            </a:extLst>
          </p:cNvPr>
          <p:cNvSpPr/>
          <p:nvPr/>
        </p:nvSpPr>
        <p:spPr>
          <a:xfrm>
            <a:off x="0" y="-17092"/>
            <a:ext cx="12192000" cy="244407"/>
          </a:xfrm>
          <a:prstGeom prst="rect">
            <a:avLst/>
          </a:prstGeom>
          <a:gradFill flip="none" rotWithShape="1">
            <a:gsLst>
              <a:gs pos="0">
                <a:srgbClr val="00E66C"/>
              </a:gs>
              <a:gs pos="100000">
                <a:srgbClr val="00E6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2988BA-AFF9-4FE6-B4B4-2B2C2B25EBB6}"/>
              </a:ext>
            </a:extLst>
          </p:cNvPr>
          <p:cNvCxnSpPr>
            <a:cxnSpLocks/>
          </p:cNvCxnSpPr>
          <p:nvPr/>
        </p:nvCxnSpPr>
        <p:spPr>
          <a:xfrm>
            <a:off x="457828" y="1520304"/>
            <a:ext cx="10171845" cy="0"/>
          </a:xfrm>
          <a:prstGeom prst="line">
            <a:avLst/>
          </a:prstGeom>
          <a:ln>
            <a:solidFill>
              <a:srgbClr val="2341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459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FC13-4F32-4F4A-A92B-0245A912C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550" y="325669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IE" sz="2800" b="1" dirty="0">
                <a:latin typeface="+mn-lt"/>
              </a:rPr>
              <a:t>Generated unified Information Model – based on HDF5 file format.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B4CCF-82E3-40AF-A4A1-09B9E1528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550" y="2374525"/>
            <a:ext cx="6454987" cy="34603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E" sz="1800" dirty="0"/>
              <a:t>Due to the volume of data involved the selection of the correct data management format is important.</a:t>
            </a:r>
          </a:p>
          <a:p>
            <a:pPr marL="0" indent="0">
              <a:buNone/>
            </a:pPr>
            <a:endParaRPr lang="en-IE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E" sz="1800" dirty="0"/>
              <a:t>HDF5 is a hierarchal dataset that is deemed most suitable in which to build the information model</a:t>
            </a:r>
          </a:p>
          <a:p>
            <a:pPr marL="0" indent="0">
              <a:buNone/>
            </a:pPr>
            <a:endParaRPr lang="en-IE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E" sz="1800" dirty="0"/>
              <a:t>A MATLAB script has been developed that carries out the necessary discretization and alignment tasks on all files before writing this data to a single HDF5 file.</a:t>
            </a:r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620A5AE2-961B-404D-9074-5D80CEB44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628" y="1693235"/>
            <a:ext cx="3047231" cy="475344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E1292-A174-4011-B486-B1DF62CB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824D-40A1-4737-9BF1-0D2859AC7301}" type="slidenum">
              <a:rPr lang="en-IE" smtClean="0"/>
              <a:t>11</a:t>
            </a:fld>
            <a:endParaRPr lang="en-I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54504A-8D98-4DF3-B833-BF7D14FF2A1F}"/>
              </a:ext>
            </a:extLst>
          </p:cNvPr>
          <p:cNvSpPr/>
          <p:nvPr/>
        </p:nvSpPr>
        <p:spPr>
          <a:xfrm>
            <a:off x="0" y="-17092"/>
            <a:ext cx="12192000" cy="244407"/>
          </a:xfrm>
          <a:prstGeom prst="rect">
            <a:avLst/>
          </a:prstGeom>
          <a:gradFill flip="none" rotWithShape="1">
            <a:gsLst>
              <a:gs pos="0">
                <a:srgbClr val="00E66C"/>
              </a:gs>
              <a:gs pos="100000">
                <a:srgbClr val="00E6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9FADE9-8592-4CD8-AD4B-F317D3A30D97}"/>
              </a:ext>
            </a:extLst>
          </p:cNvPr>
          <p:cNvCxnSpPr>
            <a:cxnSpLocks/>
          </p:cNvCxnSpPr>
          <p:nvPr/>
        </p:nvCxnSpPr>
        <p:spPr>
          <a:xfrm>
            <a:off x="457828" y="1520304"/>
            <a:ext cx="10171845" cy="0"/>
          </a:xfrm>
          <a:prstGeom prst="line">
            <a:avLst/>
          </a:prstGeom>
          <a:ln>
            <a:solidFill>
              <a:srgbClr val="2341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811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AF0A1C-A9E7-4F04-8DAF-5D1E4F58FC0B}"/>
              </a:ext>
            </a:extLst>
          </p:cNvPr>
          <p:cNvSpPr/>
          <p:nvPr/>
        </p:nvSpPr>
        <p:spPr>
          <a:xfrm>
            <a:off x="0" y="-17092"/>
            <a:ext cx="12192000" cy="244407"/>
          </a:xfrm>
          <a:prstGeom prst="rect">
            <a:avLst/>
          </a:prstGeom>
          <a:gradFill flip="none" rotWithShape="1">
            <a:gsLst>
              <a:gs pos="0">
                <a:srgbClr val="00E66C"/>
              </a:gs>
              <a:gs pos="100000">
                <a:srgbClr val="00E6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37A6D4-51AB-448B-B0BB-54858C80F24B}"/>
              </a:ext>
            </a:extLst>
          </p:cNvPr>
          <p:cNvCxnSpPr>
            <a:cxnSpLocks/>
          </p:cNvCxnSpPr>
          <p:nvPr/>
        </p:nvCxnSpPr>
        <p:spPr>
          <a:xfrm>
            <a:off x="457828" y="1520304"/>
            <a:ext cx="10171845" cy="0"/>
          </a:xfrm>
          <a:prstGeom prst="line">
            <a:avLst/>
          </a:prstGeom>
          <a:ln>
            <a:solidFill>
              <a:srgbClr val="2341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9F27423-9949-4C44-93ED-84AC675C5285}"/>
              </a:ext>
            </a:extLst>
          </p:cNvPr>
          <p:cNvSpPr txBox="1">
            <a:spLocks/>
          </p:cNvSpPr>
          <p:nvPr/>
        </p:nvSpPr>
        <p:spPr>
          <a:xfrm>
            <a:off x="514550" y="325669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sz="2800" b="1" dirty="0">
                <a:latin typeface="+mn-lt"/>
              </a:rPr>
              <a:t>Data Preparation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23CA37B-1A18-4A41-A901-E162D49B2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580" y="1874780"/>
            <a:ext cx="3270811" cy="32169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231D35-EE17-4B2F-B566-5082BCD19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764" y="1874780"/>
            <a:ext cx="3270811" cy="32169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522F30-73D5-4C37-9903-CC03D1B9A598}"/>
              </a:ext>
            </a:extLst>
          </p:cNvPr>
          <p:cNvSpPr txBox="1"/>
          <p:nvPr/>
        </p:nvSpPr>
        <p:spPr>
          <a:xfrm>
            <a:off x="5600155" y="5081575"/>
            <a:ext cx="289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Defective regions of interest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0D49A2-D6B8-4124-A54B-7F8D829654EA}"/>
              </a:ext>
            </a:extLst>
          </p:cNvPr>
          <p:cNvSpPr txBox="1"/>
          <p:nvPr/>
        </p:nvSpPr>
        <p:spPr>
          <a:xfrm>
            <a:off x="8798764" y="5081575"/>
            <a:ext cx="327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Non-defective regions of interest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8BBFC8-DD4F-4C89-87C3-77DBBB9FAC08}"/>
              </a:ext>
            </a:extLst>
          </p:cNvPr>
          <p:cNvSpPr txBox="1"/>
          <p:nvPr/>
        </p:nvSpPr>
        <p:spPr>
          <a:xfrm>
            <a:off x="322886" y="2054242"/>
            <a:ext cx="478074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rgbClr val="000000"/>
                </a:solidFill>
                <a:effectLst/>
              </a:rPr>
              <a:t>For efficient discovery of data pattern, it is essential to create a comprehensive and well documented dataset.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E" dirty="0"/>
              <a:t>It should make use of shared and managed storage – a relational database, network file system or big data repository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E" dirty="0"/>
              <a:t>The raw data must be cleaned and processed to be documented with metadata.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E" dirty="0"/>
              <a:t>Deliver the data in a suitable format for the end-user with descriptive information.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9994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AF0A1C-A9E7-4F04-8DAF-5D1E4F58FC0B}"/>
              </a:ext>
            </a:extLst>
          </p:cNvPr>
          <p:cNvSpPr/>
          <p:nvPr/>
        </p:nvSpPr>
        <p:spPr>
          <a:xfrm>
            <a:off x="0" y="-17092"/>
            <a:ext cx="12192000" cy="244407"/>
          </a:xfrm>
          <a:prstGeom prst="rect">
            <a:avLst/>
          </a:prstGeom>
          <a:gradFill flip="none" rotWithShape="1">
            <a:gsLst>
              <a:gs pos="0">
                <a:srgbClr val="00E66C"/>
              </a:gs>
              <a:gs pos="100000">
                <a:srgbClr val="00E6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37A6D4-51AB-448B-B0BB-54858C80F24B}"/>
              </a:ext>
            </a:extLst>
          </p:cNvPr>
          <p:cNvCxnSpPr>
            <a:cxnSpLocks/>
          </p:cNvCxnSpPr>
          <p:nvPr/>
        </p:nvCxnSpPr>
        <p:spPr>
          <a:xfrm>
            <a:off x="457828" y="1520304"/>
            <a:ext cx="10171845" cy="0"/>
          </a:xfrm>
          <a:prstGeom prst="line">
            <a:avLst/>
          </a:prstGeom>
          <a:ln>
            <a:solidFill>
              <a:srgbClr val="2341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9F27423-9949-4C44-93ED-84AC675C5285}"/>
              </a:ext>
            </a:extLst>
          </p:cNvPr>
          <p:cNvSpPr txBox="1">
            <a:spLocks/>
          </p:cNvSpPr>
          <p:nvPr/>
        </p:nvSpPr>
        <p:spPr>
          <a:xfrm>
            <a:off x="514550" y="325669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sz="2800" b="1" dirty="0">
                <a:latin typeface="+mn-lt"/>
              </a:rPr>
              <a:t>Analysis/Processing Techniques and Algorithms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4CEA8B-5975-4230-ADDA-30D4766EF8D1}"/>
              </a:ext>
            </a:extLst>
          </p:cNvPr>
          <p:cNvSpPr txBox="1"/>
          <p:nvPr/>
        </p:nvSpPr>
        <p:spPr>
          <a:xfrm>
            <a:off x="514549" y="2714940"/>
            <a:ext cx="57592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E" dirty="0"/>
              <a:t>The expected output of an algorithm will be based on whether the dataset features within a region of interest are likely to form a relationship or pattern.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E" dirty="0"/>
              <a:t>Compounded learning models, filters on datasets would be required to form meaningful relationships between the data variables.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84E978D-1E7C-491E-81D6-A2F71577E2C0}"/>
              </a:ext>
            </a:extLst>
          </p:cNvPr>
          <p:cNvGrpSpPr/>
          <p:nvPr/>
        </p:nvGrpSpPr>
        <p:grpSpPr>
          <a:xfrm>
            <a:off x="7443225" y="1577442"/>
            <a:ext cx="3129725" cy="2731806"/>
            <a:chOff x="7310985" y="866667"/>
            <a:chExt cx="3129725" cy="273180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D0A4DE5-FFFA-4977-9264-844E8EFC4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33260" y="866667"/>
              <a:ext cx="1885182" cy="1995372"/>
            </a:xfrm>
            <a:prstGeom prst="flowChartConnector">
              <a:avLst/>
            </a:prstGeom>
          </p:spPr>
        </p:pic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B912AF8C-B11A-476C-90F4-931030E25A6A}"/>
                </a:ext>
              </a:extLst>
            </p:cNvPr>
            <p:cNvSpPr/>
            <p:nvPr/>
          </p:nvSpPr>
          <p:spPr>
            <a:xfrm rot="5400000">
              <a:off x="8570040" y="1633501"/>
              <a:ext cx="611616" cy="312972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7111FB-F3EE-46BB-A99D-A3A24994F863}"/>
                </a:ext>
              </a:extLst>
            </p:cNvPr>
            <p:cNvSpPr/>
            <p:nvPr/>
          </p:nvSpPr>
          <p:spPr>
            <a:xfrm>
              <a:off x="7933260" y="877094"/>
              <a:ext cx="1885182" cy="1995372"/>
            </a:xfrm>
            <a:prstGeom prst="ellipse">
              <a:avLst/>
            </a:prstGeom>
            <a:noFill/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7693EB-A889-4FFF-949C-FD8A50C0F7C1}"/>
                </a:ext>
              </a:extLst>
            </p:cNvPr>
            <p:cNvSpPr txBox="1"/>
            <p:nvPr/>
          </p:nvSpPr>
          <p:spPr>
            <a:xfrm>
              <a:off x="7432058" y="3198363"/>
              <a:ext cx="30086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E" sz="2000" dirty="0"/>
                <a:t>Dataset features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3C5C44-9A23-4F7B-AE25-746DB947CB43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9068619" y="4385493"/>
            <a:ext cx="9" cy="5674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65E0005-026A-4147-9C69-C2EC2E2358CF}"/>
              </a:ext>
            </a:extLst>
          </p:cNvPr>
          <p:cNvSpPr txBox="1"/>
          <p:nvPr/>
        </p:nvSpPr>
        <p:spPr>
          <a:xfrm>
            <a:off x="7564305" y="4952912"/>
            <a:ext cx="3008645" cy="369332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/>
              <a:t>Learning Model / Algorithm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C9EF0B-75B2-4CB0-A13F-A39319DB3136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7745744" y="5322244"/>
            <a:ext cx="1322884" cy="7561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80E51D-A68F-4CD0-A444-AC362FAFD648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9068628" y="5322244"/>
            <a:ext cx="1561045" cy="7491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8FEBC89-6A22-449B-A5A3-B7FAE3C62143}"/>
              </a:ext>
            </a:extLst>
          </p:cNvPr>
          <p:cNvSpPr/>
          <p:nvPr/>
        </p:nvSpPr>
        <p:spPr>
          <a:xfrm>
            <a:off x="6615639" y="6078379"/>
            <a:ext cx="2260209" cy="61161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No defect predicted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DC8DB3-B432-4B2F-96C5-5128736500EA}"/>
              </a:ext>
            </a:extLst>
          </p:cNvPr>
          <p:cNvSpPr/>
          <p:nvPr/>
        </p:nvSpPr>
        <p:spPr>
          <a:xfrm>
            <a:off x="9499568" y="6071383"/>
            <a:ext cx="2260209" cy="611617"/>
          </a:xfrm>
          <a:prstGeom prst="rect">
            <a:avLst/>
          </a:prstGeom>
          <a:solidFill>
            <a:srgbClr val="F35C2D"/>
          </a:solidFill>
          <a:ln>
            <a:solidFill>
              <a:srgbClr val="F35C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Defect is predicted</a:t>
            </a:r>
          </a:p>
        </p:txBody>
      </p:sp>
    </p:spTree>
    <p:extLst>
      <p:ext uri="{BB962C8B-B14F-4D97-AF65-F5344CB8AC3E}">
        <p14:creationId xmlns:p14="http://schemas.microsoft.com/office/powerpoint/2010/main" val="2639426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AF0A1C-A9E7-4F04-8DAF-5D1E4F58FC0B}"/>
              </a:ext>
            </a:extLst>
          </p:cNvPr>
          <p:cNvSpPr/>
          <p:nvPr/>
        </p:nvSpPr>
        <p:spPr>
          <a:xfrm>
            <a:off x="0" y="-17092"/>
            <a:ext cx="12192000" cy="244407"/>
          </a:xfrm>
          <a:prstGeom prst="rect">
            <a:avLst/>
          </a:prstGeom>
          <a:gradFill flip="none" rotWithShape="1">
            <a:gsLst>
              <a:gs pos="0">
                <a:srgbClr val="00E66C"/>
              </a:gs>
              <a:gs pos="100000">
                <a:srgbClr val="00E6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37A6D4-51AB-448B-B0BB-54858C80F24B}"/>
              </a:ext>
            </a:extLst>
          </p:cNvPr>
          <p:cNvCxnSpPr>
            <a:cxnSpLocks/>
          </p:cNvCxnSpPr>
          <p:nvPr/>
        </p:nvCxnSpPr>
        <p:spPr>
          <a:xfrm>
            <a:off x="457828" y="1520304"/>
            <a:ext cx="10171845" cy="0"/>
          </a:xfrm>
          <a:prstGeom prst="line">
            <a:avLst/>
          </a:prstGeom>
          <a:ln>
            <a:solidFill>
              <a:srgbClr val="2341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9F27423-9949-4C44-93ED-84AC675C5285}"/>
              </a:ext>
            </a:extLst>
          </p:cNvPr>
          <p:cNvSpPr txBox="1">
            <a:spLocks/>
          </p:cNvSpPr>
          <p:nvPr/>
        </p:nvSpPr>
        <p:spPr>
          <a:xfrm>
            <a:off x="514550" y="325669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sz="2800" b="1" dirty="0">
                <a:latin typeface="+mn-lt"/>
              </a:rPr>
              <a:t>Data Visualization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A7D2B8-D134-4D48-A4CA-9B630B981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236" y="1546757"/>
            <a:ext cx="8381622" cy="47771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453769-0FA8-413F-B766-8BE728AF2272}"/>
              </a:ext>
            </a:extLst>
          </p:cNvPr>
          <p:cNvSpPr txBox="1"/>
          <p:nvPr/>
        </p:nvSpPr>
        <p:spPr>
          <a:xfrm>
            <a:off x="3725965" y="6350340"/>
            <a:ext cx="458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 of results of a test algorithm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8097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AF0A1C-A9E7-4F04-8DAF-5D1E4F58FC0B}"/>
              </a:ext>
            </a:extLst>
          </p:cNvPr>
          <p:cNvSpPr/>
          <p:nvPr/>
        </p:nvSpPr>
        <p:spPr>
          <a:xfrm>
            <a:off x="0" y="-17092"/>
            <a:ext cx="12192000" cy="244407"/>
          </a:xfrm>
          <a:prstGeom prst="rect">
            <a:avLst/>
          </a:prstGeom>
          <a:gradFill flip="none" rotWithShape="1">
            <a:gsLst>
              <a:gs pos="0">
                <a:srgbClr val="00E66C"/>
              </a:gs>
              <a:gs pos="100000">
                <a:srgbClr val="00E6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37A6D4-51AB-448B-B0BB-54858C80F24B}"/>
              </a:ext>
            </a:extLst>
          </p:cNvPr>
          <p:cNvCxnSpPr>
            <a:cxnSpLocks/>
          </p:cNvCxnSpPr>
          <p:nvPr/>
        </p:nvCxnSpPr>
        <p:spPr>
          <a:xfrm>
            <a:off x="457828" y="1520304"/>
            <a:ext cx="10171845" cy="0"/>
          </a:xfrm>
          <a:prstGeom prst="line">
            <a:avLst/>
          </a:prstGeom>
          <a:ln>
            <a:solidFill>
              <a:srgbClr val="2341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9F27423-9949-4C44-93ED-84AC675C5285}"/>
              </a:ext>
            </a:extLst>
          </p:cNvPr>
          <p:cNvSpPr txBox="1">
            <a:spLocks/>
          </p:cNvSpPr>
          <p:nvPr/>
        </p:nvSpPr>
        <p:spPr>
          <a:xfrm>
            <a:off x="1066800" y="193354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sz="2800" b="1" dirty="0">
                <a:latin typeface="+mn-lt"/>
              </a:rPr>
              <a:t>Potential Solution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ADF21D-04A1-4A10-B5F9-22B485A8F1F7}"/>
              </a:ext>
            </a:extLst>
          </p:cNvPr>
          <p:cNvGrpSpPr/>
          <p:nvPr/>
        </p:nvGrpSpPr>
        <p:grpSpPr>
          <a:xfrm>
            <a:off x="4572000" y="1874780"/>
            <a:ext cx="7620000" cy="4345866"/>
            <a:chOff x="4057450" y="1815164"/>
            <a:chExt cx="7620000" cy="434586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28B6565-7329-49C0-B17A-DC350BE7D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7450" y="1874780"/>
              <a:ext cx="7620000" cy="42862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BA34E4-0990-445F-8D5E-92A3DFF72F53}"/>
                </a:ext>
              </a:extLst>
            </p:cNvPr>
            <p:cNvSpPr txBox="1"/>
            <p:nvPr/>
          </p:nvSpPr>
          <p:spPr>
            <a:xfrm>
              <a:off x="4699652" y="1815164"/>
              <a:ext cx="97155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Laser Power</a:t>
              </a:r>
              <a:endParaRPr lang="en-GB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6BE11C-B727-48B4-96D5-3A90A3047955}"/>
                </a:ext>
              </a:extLst>
            </p:cNvPr>
            <p:cNvSpPr txBox="1"/>
            <p:nvPr/>
          </p:nvSpPr>
          <p:spPr>
            <a:xfrm>
              <a:off x="4699652" y="3167770"/>
              <a:ext cx="97155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Laser Temp.</a:t>
              </a:r>
              <a:endParaRPr lang="en-GB"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0824A6-0417-4EE7-8DC9-42C0D02BDC61}"/>
                </a:ext>
              </a:extLst>
            </p:cNvPr>
            <p:cNvSpPr txBox="1"/>
            <p:nvPr/>
          </p:nvSpPr>
          <p:spPr>
            <a:xfrm>
              <a:off x="4580588" y="4627338"/>
              <a:ext cx="13416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Melt-pool Width</a:t>
              </a:r>
              <a:endParaRPr lang="en-GB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F5F904-8DDE-4421-98F1-30EC803DDC25}"/>
                </a:ext>
              </a:extLst>
            </p:cNvPr>
            <p:cNvSpPr txBox="1"/>
            <p:nvPr/>
          </p:nvSpPr>
          <p:spPr>
            <a:xfrm>
              <a:off x="7143749" y="4627338"/>
              <a:ext cx="97155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Scan Speed</a:t>
              </a:r>
              <a:endParaRPr lang="en-GB" sz="12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CC5F08E-A30D-4DFF-9151-D163B4121EB4}"/>
              </a:ext>
            </a:extLst>
          </p:cNvPr>
          <p:cNvSpPr txBox="1"/>
          <p:nvPr/>
        </p:nvSpPr>
        <p:spPr>
          <a:xfrm>
            <a:off x="326599" y="2211723"/>
            <a:ext cx="39243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Selection of baseline for machine and process parameters, based on previous observations on build quality.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Deviation from ideal range of parameters, could lead to an anomaly.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With further refinements, this model could be developed for active in-situ process control.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627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AF0A1C-A9E7-4F04-8DAF-5D1E4F58FC0B}"/>
              </a:ext>
            </a:extLst>
          </p:cNvPr>
          <p:cNvSpPr/>
          <p:nvPr/>
        </p:nvSpPr>
        <p:spPr>
          <a:xfrm>
            <a:off x="0" y="-17092"/>
            <a:ext cx="12192000" cy="244407"/>
          </a:xfrm>
          <a:prstGeom prst="rect">
            <a:avLst/>
          </a:prstGeom>
          <a:gradFill flip="none" rotWithShape="1">
            <a:gsLst>
              <a:gs pos="0">
                <a:srgbClr val="00E66C"/>
              </a:gs>
              <a:gs pos="100000">
                <a:srgbClr val="00E6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37A6D4-51AB-448B-B0BB-54858C80F24B}"/>
              </a:ext>
            </a:extLst>
          </p:cNvPr>
          <p:cNvCxnSpPr>
            <a:cxnSpLocks/>
          </p:cNvCxnSpPr>
          <p:nvPr/>
        </p:nvCxnSpPr>
        <p:spPr>
          <a:xfrm>
            <a:off x="1010077" y="1488407"/>
            <a:ext cx="10171845" cy="0"/>
          </a:xfrm>
          <a:prstGeom prst="line">
            <a:avLst/>
          </a:prstGeom>
          <a:ln>
            <a:solidFill>
              <a:srgbClr val="2341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9F27423-9949-4C44-93ED-84AC675C5285}"/>
              </a:ext>
            </a:extLst>
          </p:cNvPr>
          <p:cNvSpPr txBox="1">
            <a:spLocks/>
          </p:cNvSpPr>
          <p:nvPr/>
        </p:nvSpPr>
        <p:spPr>
          <a:xfrm>
            <a:off x="1066799" y="283351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sz="2800" b="1" dirty="0">
                <a:latin typeface="+mn-lt"/>
              </a:rPr>
              <a:t>Monitoring systems currently available in AM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88FE30EE-2C01-4E86-8308-DB77188A9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358210"/>
              </p:ext>
            </p:extLst>
          </p:nvPr>
        </p:nvGraphicFramePr>
        <p:xfrm>
          <a:off x="609599" y="1544444"/>
          <a:ext cx="109728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5138">
                  <a:extLst>
                    <a:ext uri="{9D8B030D-6E8A-4147-A177-3AD203B41FA5}">
                      <a16:colId xmlns:a16="http://schemas.microsoft.com/office/drawing/2014/main" val="271409920"/>
                    </a:ext>
                  </a:extLst>
                </a:gridCol>
                <a:gridCol w="1916899">
                  <a:extLst>
                    <a:ext uri="{9D8B030D-6E8A-4147-A177-3AD203B41FA5}">
                      <a16:colId xmlns:a16="http://schemas.microsoft.com/office/drawing/2014/main" val="1167883507"/>
                    </a:ext>
                  </a:extLst>
                </a:gridCol>
                <a:gridCol w="2690037">
                  <a:extLst>
                    <a:ext uri="{9D8B030D-6E8A-4147-A177-3AD203B41FA5}">
                      <a16:colId xmlns:a16="http://schemas.microsoft.com/office/drawing/2014/main" val="2850182064"/>
                    </a:ext>
                  </a:extLst>
                </a:gridCol>
                <a:gridCol w="3450726">
                  <a:extLst>
                    <a:ext uri="{9D8B030D-6E8A-4147-A177-3AD203B41FA5}">
                      <a16:colId xmlns:a16="http://schemas.microsoft.com/office/drawing/2014/main" val="3400217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Monitoring System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Developer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Monitor zone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994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QM </a:t>
                      </a:r>
                      <a:r>
                        <a:rPr lang="en-US" sz="1400" dirty="0" err="1"/>
                        <a:t>meltpool</a:t>
                      </a:r>
                      <a:r>
                        <a:rPr lang="en-US" sz="1400" dirty="0"/>
                        <a:t> 3D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Concept Laser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Melt poot (area and </a:t>
                      </a:r>
                      <a:r>
                        <a:rPr lang="en-US" sz="1400" dirty="0" err="1"/>
                        <a:t>intesity</a:t>
                      </a:r>
                      <a:r>
                        <a:rPr lang="en-US" sz="1400" dirty="0"/>
                        <a:t>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Co-axial photodiodes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662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QM Coating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Concept Laser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Powder bed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Off-axial camera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096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EOSTATE </a:t>
                      </a:r>
                      <a:r>
                        <a:rPr lang="en-US" sz="1400" dirty="0" err="1"/>
                        <a:t>Meltpool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EOS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Melt pool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Co-axial and off-axial sensors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905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EOSTATE </a:t>
                      </a:r>
                      <a:r>
                        <a:rPr lang="en-US" sz="1400" dirty="0" err="1"/>
                        <a:t>PowderBed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EOS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Powder bed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Off-axial camera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254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EOSTATE Exposure OT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EOS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Thermal map of powder bed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Off-axis camera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572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Meltpool</a:t>
                      </a:r>
                      <a:r>
                        <a:rPr lang="en-US" sz="1400" dirty="0"/>
                        <a:t> monitoring (MPM) system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SLM Solutions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Melt pool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Co-axial pyrometer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24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Laser Control System (LCS)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SLM Solutions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Powder bed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Off-axial camera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51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MeltView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Renishaw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Melt pool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Co-axial photodiodes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325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LaserView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Renishaw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Powder bed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Co-axial photodiodes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688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Aconity3D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Melt pool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Co-axial photodiodes and CMOS Camera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221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Truprint</a:t>
                      </a:r>
                      <a:r>
                        <a:rPr lang="en-US" sz="1400" dirty="0"/>
                        <a:t> Monitoring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Trumpf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Melt pool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Co-axial photodiodes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8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Truprint</a:t>
                      </a:r>
                      <a:r>
                        <a:rPr lang="en-US" sz="1400" dirty="0"/>
                        <a:t> Monitoring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Trumpf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Powder bed and part geometry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Off-axial camera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700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SISMA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Powder bed 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Off-axial camera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385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LayerQam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Arcam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Intensity map in a layer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Off-axial camera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174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Xqam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Arcam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X-ray Emissions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X-ray detector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053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PrintRite3D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B6 Sigma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End-to-end monitoring system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Co-axial and off-axial sensors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596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624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EC82340-D85D-4719-8828-85446C94C8CF}"/>
              </a:ext>
            </a:extLst>
          </p:cNvPr>
          <p:cNvSpPr/>
          <p:nvPr/>
        </p:nvSpPr>
        <p:spPr>
          <a:xfrm>
            <a:off x="0" y="0"/>
            <a:ext cx="12192000" cy="244407"/>
          </a:xfrm>
          <a:prstGeom prst="rect">
            <a:avLst/>
          </a:prstGeom>
          <a:gradFill flip="none" rotWithShape="1">
            <a:gsLst>
              <a:gs pos="0">
                <a:srgbClr val="00E66C"/>
              </a:gs>
              <a:gs pos="100000">
                <a:srgbClr val="00E6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8D6FAD-8E37-4D33-9DEA-5CC90A304B24}"/>
              </a:ext>
            </a:extLst>
          </p:cNvPr>
          <p:cNvCxnSpPr>
            <a:cxnSpLocks/>
          </p:cNvCxnSpPr>
          <p:nvPr/>
        </p:nvCxnSpPr>
        <p:spPr>
          <a:xfrm>
            <a:off x="212172" y="1172058"/>
            <a:ext cx="10171845" cy="0"/>
          </a:xfrm>
          <a:prstGeom prst="line">
            <a:avLst/>
          </a:prstGeom>
          <a:ln>
            <a:solidFill>
              <a:srgbClr val="2341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9516A6A-F8B9-4196-9EA6-29D17C0BF24D}"/>
              </a:ext>
            </a:extLst>
          </p:cNvPr>
          <p:cNvSpPr txBox="1"/>
          <p:nvPr/>
        </p:nvSpPr>
        <p:spPr>
          <a:xfrm>
            <a:off x="744717" y="400210"/>
            <a:ext cx="9639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Future steps: Structuring the data using a Standard AM Schema</a:t>
            </a:r>
            <a:endParaRPr lang="en-GB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EA9383-F808-412C-B6B9-41EF1D22BFFB}"/>
              </a:ext>
            </a:extLst>
          </p:cNvPr>
          <p:cNvSpPr txBox="1"/>
          <p:nvPr/>
        </p:nvSpPr>
        <p:spPr>
          <a:xfrm>
            <a:off x="7861239" y="2404510"/>
            <a:ext cx="40100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E" dirty="0"/>
              <a:t>A data schema is a database with a data structure, described and supported by the database management system. </a:t>
            </a:r>
          </a:p>
          <a:p>
            <a:pPr algn="just"/>
            <a:endParaRPr lang="en-IE" dirty="0"/>
          </a:p>
          <a:p>
            <a:pPr algn="just"/>
            <a:r>
              <a:rPr lang="en-IE" dirty="0"/>
              <a:t>Here, the data is organized in different classes according the nature and volume of data.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787FA5-E709-4A1C-9649-71CE898E8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400658"/>
            <a:ext cx="3965514" cy="51053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F06AE3-FFED-4905-B038-13C613FB0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72" y="2947872"/>
            <a:ext cx="1876687" cy="164805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6A134CA-5ED6-497D-99F6-AE2AC5D6BD58}"/>
              </a:ext>
            </a:extLst>
          </p:cNvPr>
          <p:cNvSpPr/>
          <p:nvPr/>
        </p:nvSpPr>
        <p:spPr>
          <a:xfrm>
            <a:off x="495300" y="3619500"/>
            <a:ext cx="923925" cy="20002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5C1892B-22A1-4027-827F-48F0AC36BBAD}"/>
              </a:ext>
            </a:extLst>
          </p:cNvPr>
          <p:cNvSpPr/>
          <p:nvPr/>
        </p:nvSpPr>
        <p:spPr>
          <a:xfrm>
            <a:off x="2219325" y="3705225"/>
            <a:ext cx="1200150" cy="314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3143A4B8-BB13-4D8B-8399-0BE36DC1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89622" y="6492875"/>
            <a:ext cx="7702378" cy="365125"/>
          </a:xfrm>
        </p:spPr>
        <p:txBody>
          <a:bodyPr/>
          <a:lstStyle/>
          <a:p>
            <a:r>
              <a:rPr lang="en-IE" dirty="0">
                <a:effectLst/>
              </a:rPr>
              <a:t>AM Material Database, (n.d.). https://ammd.nist.gov/schema_viewer/ (accessed February 10, 2021).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44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AF0A1C-A9E7-4F04-8DAF-5D1E4F58FC0B}"/>
              </a:ext>
            </a:extLst>
          </p:cNvPr>
          <p:cNvSpPr/>
          <p:nvPr/>
        </p:nvSpPr>
        <p:spPr>
          <a:xfrm>
            <a:off x="0" y="-17092"/>
            <a:ext cx="12192000" cy="244407"/>
          </a:xfrm>
          <a:prstGeom prst="rect">
            <a:avLst/>
          </a:prstGeom>
          <a:gradFill flip="none" rotWithShape="1">
            <a:gsLst>
              <a:gs pos="0">
                <a:srgbClr val="00E66C"/>
              </a:gs>
              <a:gs pos="100000">
                <a:srgbClr val="00E6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37A6D4-51AB-448B-B0BB-54858C80F24B}"/>
              </a:ext>
            </a:extLst>
          </p:cNvPr>
          <p:cNvCxnSpPr>
            <a:cxnSpLocks/>
          </p:cNvCxnSpPr>
          <p:nvPr/>
        </p:nvCxnSpPr>
        <p:spPr>
          <a:xfrm>
            <a:off x="1114320" y="4052489"/>
            <a:ext cx="10171845" cy="0"/>
          </a:xfrm>
          <a:prstGeom prst="line">
            <a:avLst/>
          </a:prstGeom>
          <a:ln>
            <a:solidFill>
              <a:srgbClr val="2341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1FE2F69-0EFB-449A-89FA-BBF4D989069C}"/>
              </a:ext>
            </a:extLst>
          </p:cNvPr>
          <p:cNvSpPr txBox="1"/>
          <p:nvPr/>
        </p:nvSpPr>
        <p:spPr>
          <a:xfrm>
            <a:off x="4964662" y="3266985"/>
            <a:ext cx="2471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1607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3EC43E-F0AA-2E4C-9599-C87EA774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2891-DA64-A04B-A72D-16379BD008AE}" type="slidenum">
              <a:rPr lang="en-US" smtClean="0"/>
              <a:t>2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C82340-D85D-4719-8828-85446C94C8CF}"/>
              </a:ext>
            </a:extLst>
          </p:cNvPr>
          <p:cNvSpPr/>
          <p:nvPr/>
        </p:nvSpPr>
        <p:spPr>
          <a:xfrm>
            <a:off x="0" y="-17092"/>
            <a:ext cx="12192000" cy="244407"/>
          </a:xfrm>
          <a:prstGeom prst="rect">
            <a:avLst/>
          </a:prstGeom>
          <a:gradFill flip="none" rotWithShape="1">
            <a:gsLst>
              <a:gs pos="0">
                <a:srgbClr val="00E66C"/>
              </a:gs>
              <a:gs pos="100000">
                <a:srgbClr val="00E6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652446-FB66-4CE4-BC7E-EAFB713F3629}"/>
              </a:ext>
            </a:extLst>
          </p:cNvPr>
          <p:cNvSpPr txBox="1"/>
          <p:nvPr/>
        </p:nvSpPr>
        <p:spPr>
          <a:xfrm>
            <a:off x="948955" y="627309"/>
            <a:ext cx="1029409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Use of information model for structuring AM-CAx information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8D6FAD-8E37-4D33-9DEA-5CC90A304B24}"/>
              </a:ext>
            </a:extLst>
          </p:cNvPr>
          <p:cNvCxnSpPr>
            <a:cxnSpLocks/>
          </p:cNvCxnSpPr>
          <p:nvPr/>
        </p:nvCxnSpPr>
        <p:spPr>
          <a:xfrm>
            <a:off x="457828" y="1520304"/>
            <a:ext cx="10171845" cy="0"/>
          </a:xfrm>
          <a:prstGeom prst="line">
            <a:avLst/>
          </a:prstGeom>
          <a:ln>
            <a:solidFill>
              <a:srgbClr val="2341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43B5D78-2175-334D-B089-17C8F7172781}"/>
              </a:ext>
            </a:extLst>
          </p:cNvPr>
          <p:cNvSpPr/>
          <p:nvPr/>
        </p:nvSpPr>
        <p:spPr>
          <a:xfrm>
            <a:off x="-325510" y="1685262"/>
            <a:ext cx="5317352" cy="452431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742950" lvl="1" indent="-285750">
              <a:lnSpc>
                <a:spcPct val="150000"/>
              </a:lnSpc>
              <a:buBlip>
                <a:blip r:embed="rId3"/>
              </a:buBlip>
            </a:pPr>
            <a:endParaRPr lang="en-IE" sz="2000" dirty="0">
              <a:cs typeface="Times New Roman" panose="02020603050405020304" pitchFamily="18" charset="0"/>
            </a:endParaRPr>
          </a:p>
          <a:p>
            <a:pPr marL="742950" lvl="1" indent="-285750">
              <a:buBlip>
                <a:blip r:embed="rId3"/>
              </a:buBlip>
            </a:pPr>
            <a:r>
              <a:rPr lang="en-IE" sz="2000" dirty="0" err="1">
                <a:cs typeface="Times New Roman" panose="02020603050405020304" pitchFamily="18" charset="0"/>
              </a:rPr>
              <a:t>CAx</a:t>
            </a:r>
            <a:r>
              <a:rPr lang="en-IE" sz="2000" dirty="0">
                <a:cs typeface="Times New Roman" panose="02020603050405020304" pitchFamily="18" charset="0"/>
              </a:rPr>
              <a:t> data contain inherent useful information for the selection of process parameters for an AM build.</a:t>
            </a:r>
          </a:p>
          <a:p>
            <a:pPr lvl="1"/>
            <a:endParaRPr lang="en-IE" dirty="0">
              <a:cs typeface="Times New Roman" panose="02020603050405020304" pitchFamily="18" charset="0"/>
            </a:endParaRPr>
          </a:p>
          <a:p>
            <a:pPr marL="1200150" lvl="2" indent="-285750">
              <a:buBlip>
                <a:blip r:embed="rId3"/>
              </a:buBlip>
            </a:pPr>
            <a:r>
              <a:rPr lang="en-IE" dirty="0">
                <a:cs typeface="Times New Roman" panose="02020603050405020304" pitchFamily="18" charset="0"/>
              </a:rPr>
              <a:t>CAD data: Mesh Information</a:t>
            </a:r>
          </a:p>
          <a:p>
            <a:pPr marL="1200150" lvl="2" indent="-285750">
              <a:buBlip>
                <a:blip r:embed="rId3"/>
              </a:buBlip>
            </a:pPr>
            <a:r>
              <a:rPr lang="en-IE" dirty="0">
                <a:cs typeface="Times New Roman" panose="02020603050405020304" pitchFamily="18" charset="0"/>
              </a:rPr>
              <a:t>CAE data: Simulation / Analysis information</a:t>
            </a:r>
          </a:p>
          <a:p>
            <a:pPr marL="1657350" lvl="3" indent="-285750">
              <a:buBlip>
                <a:blip r:embed="rId3"/>
              </a:buBlip>
            </a:pPr>
            <a:r>
              <a:rPr lang="en-IE" dirty="0">
                <a:cs typeface="Times New Roman" panose="02020603050405020304" pitchFamily="18" charset="0"/>
              </a:rPr>
              <a:t>Material information (Mechanical)</a:t>
            </a:r>
          </a:p>
          <a:p>
            <a:pPr marL="1200150" lvl="2" indent="-285750">
              <a:buBlip>
                <a:blip r:embed="rId3"/>
              </a:buBlip>
            </a:pPr>
            <a:r>
              <a:rPr lang="en-IE" dirty="0">
                <a:cs typeface="Times New Roman" panose="02020603050405020304" pitchFamily="18" charset="0"/>
              </a:rPr>
              <a:t>CAM Data: Manufacturing / Process data</a:t>
            </a:r>
          </a:p>
          <a:p>
            <a:pPr marL="1657350" lvl="3" indent="-285750">
              <a:buBlip>
                <a:blip r:embed="rId3"/>
              </a:buBlip>
            </a:pPr>
            <a:r>
              <a:rPr lang="en-IE" dirty="0">
                <a:cs typeface="Times New Roman" panose="02020603050405020304" pitchFamily="18" charset="0"/>
              </a:rPr>
              <a:t>Build Information</a:t>
            </a:r>
          </a:p>
          <a:p>
            <a:pPr marL="1657350" lvl="3" indent="-285750">
              <a:buBlip>
                <a:blip r:embed="rId3"/>
              </a:buBlip>
            </a:pPr>
            <a:r>
              <a:rPr lang="en-IE" dirty="0">
                <a:cs typeface="Times New Roman" panose="02020603050405020304" pitchFamily="18" charset="0"/>
              </a:rPr>
              <a:t>Material information </a:t>
            </a:r>
          </a:p>
          <a:p>
            <a:pPr marL="1200150" lvl="2" indent="-285750">
              <a:buBlip>
                <a:blip r:embed="rId3"/>
              </a:buBlip>
            </a:pPr>
            <a:r>
              <a:rPr lang="en-IE" dirty="0">
                <a:cs typeface="Times New Roman" panose="02020603050405020304" pitchFamily="18" charset="0"/>
              </a:rPr>
              <a:t>QC/QA data: Testing and measurement data</a:t>
            </a:r>
          </a:p>
          <a:p>
            <a:pPr lvl="1"/>
            <a:endParaRPr lang="en-IE" dirty="0">
              <a:cs typeface="Times New Roman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BD95A67-7546-42A9-A699-193C651B684C}"/>
              </a:ext>
            </a:extLst>
          </p:cNvPr>
          <p:cNvGrpSpPr>
            <a:grpSpLocks noChangeAspect="1"/>
          </p:cNvGrpSpPr>
          <p:nvPr/>
        </p:nvGrpSpPr>
        <p:grpSpPr>
          <a:xfrm>
            <a:off x="4815113" y="1951635"/>
            <a:ext cx="7247204" cy="4115360"/>
            <a:chOff x="1102989" y="1469263"/>
            <a:chExt cx="8437854" cy="481898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E09DAE3-F469-4767-97D3-88D764ABA474}"/>
                </a:ext>
              </a:extLst>
            </p:cNvPr>
            <p:cNvSpPr/>
            <p:nvPr/>
          </p:nvSpPr>
          <p:spPr>
            <a:xfrm>
              <a:off x="1114909" y="1725419"/>
              <a:ext cx="4450827" cy="4450823"/>
            </a:xfrm>
            <a:custGeom>
              <a:avLst/>
              <a:gdLst>
                <a:gd name="connsiteX0" fmla="*/ 2225410 w 4450821"/>
                <a:gd name="connsiteY0" fmla="*/ 0 h 4450821"/>
                <a:gd name="connsiteX1" fmla="*/ 4152672 w 4450821"/>
                <a:gd name="connsiteY1" fmla="*/ 1112705 h 4450821"/>
                <a:gd name="connsiteX2" fmla="*/ 2225411 w 4450821"/>
                <a:gd name="connsiteY2" fmla="*/ 2225411 h 4450821"/>
                <a:gd name="connsiteX3" fmla="*/ 2225410 w 4450821"/>
                <a:gd name="connsiteY3" fmla="*/ 0 h 445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821" h="4450821">
                  <a:moveTo>
                    <a:pt x="2225410" y="0"/>
                  </a:moveTo>
                  <a:cubicBezTo>
                    <a:pt x="3020473" y="0"/>
                    <a:pt x="3755141" y="424161"/>
                    <a:pt x="4152672" y="1112705"/>
                  </a:cubicBezTo>
                  <a:lnTo>
                    <a:pt x="2225411" y="2225411"/>
                  </a:lnTo>
                  <a:cubicBezTo>
                    <a:pt x="2225411" y="1483607"/>
                    <a:pt x="2225410" y="741804"/>
                    <a:pt x="2225410" y="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93418" tIns="497194" rIns="899887" bIns="304052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CAD Model</a:t>
              </a:r>
              <a:endParaRPr lang="en-GB" sz="1200" kern="120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B70CCAA-D012-49D9-B148-A99BD662E6D9}"/>
                </a:ext>
              </a:extLst>
            </p:cNvPr>
            <p:cNvSpPr/>
            <p:nvPr/>
          </p:nvSpPr>
          <p:spPr>
            <a:xfrm>
              <a:off x="1102989" y="1743045"/>
              <a:ext cx="4450827" cy="4450823"/>
            </a:xfrm>
            <a:custGeom>
              <a:avLst/>
              <a:gdLst>
                <a:gd name="connsiteX0" fmla="*/ 4152673 w 4450821"/>
                <a:gd name="connsiteY0" fmla="*/ 1112705 h 4450821"/>
                <a:gd name="connsiteX1" fmla="*/ 4152673 w 4450821"/>
                <a:gd name="connsiteY1" fmla="*/ 3338116 h 4450821"/>
                <a:gd name="connsiteX2" fmla="*/ 2225411 w 4450821"/>
                <a:gd name="connsiteY2" fmla="*/ 2225411 h 4450821"/>
                <a:gd name="connsiteX3" fmla="*/ 4152673 w 4450821"/>
                <a:gd name="connsiteY3" fmla="*/ 1112705 h 445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821" h="4450821">
                  <a:moveTo>
                    <a:pt x="4152673" y="1112705"/>
                  </a:moveTo>
                  <a:cubicBezTo>
                    <a:pt x="4550204" y="1801250"/>
                    <a:pt x="4550204" y="2649571"/>
                    <a:pt x="4152673" y="3338116"/>
                  </a:cubicBezTo>
                  <a:lnTo>
                    <a:pt x="2225411" y="2225411"/>
                  </a:lnTo>
                  <a:lnTo>
                    <a:pt x="4152673" y="11127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67013" tIns="1795350" rIns="78605" bIns="179535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CAE Simulation and Analysis</a:t>
              </a:r>
              <a:endParaRPr lang="en-GB" sz="1200" kern="120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89B07C-2E80-4047-A07E-C9AD6C424734}"/>
                </a:ext>
              </a:extLst>
            </p:cNvPr>
            <p:cNvSpPr/>
            <p:nvPr/>
          </p:nvSpPr>
          <p:spPr>
            <a:xfrm>
              <a:off x="1102989" y="1743045"/>
              <a:ext cx="4450827" cy="4450823"/>
            </a:xfrm>
            <a:custGeom>
              <a:avLst/>
              <a:gdLst>
                <a:gd name="connsiteX0" fmla="*/ 4152673 w 4450821"/>
                <a:gd name="connsiteY0" fmla="*/ 3338116 h 4450821"/>
                <a:gd name="connsiteX1" fmla="*/ 2225411 w 4450821"/>
                <a:gd name="connsiteY1" fmla="*/ 4450822 h 4450821"/>
                <a:gd name="connsiteX2" fmla="*/ 2225411 w 4450821"/>
                <a:gd name="connsiteY2" fmla="*/ 2225411 h 4450821"/>
                <a:gd name="connsiteX3" fmla="*/ 4152673 w 4450821"/>
                <a:gd name="connsiteY3" fmla="*/ 3338116 h 445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821" h="4450821">
                  <a:moveTo>
                    <a:pt x="4152673" y="3338116"/>
                  </a:moveTo>
                  <a:cubicBezTo>
                    <a:pt x="3755142" y="4026661"/>
                    <a:pt x="3020473" y="4450822"/>
                    <a:pt x="2225411" y="4450822"/>
                  </a:cubicBezTo>
                  <a:lnTo>
                    <a:pt x="2225411" y="2225411"/>
                  </a:lnTo>
                  <a:lnTo>
                    <a:pt x="4152673" y="333811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93418" tIns="3040520" rIns="899887" bIns="49719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CAM Tool / Slicing Engine</a:t>
              </a:r>
              <a:endParaRPr lang="en-GB" sz="1200" kern="1200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2903613-F44C-49CA-AD42-D8D35FFDD047}"/>
                </a:ext>
              </a:extLst>
            </p:cNvPr>
            <p:cNvSpPr/>
            <p:nvPr/>
          </p:nvSpPr>
          <p:spPr>
            <a:xfrm>
              <a:off x="1102989" y="1743045"/>
              <a:ext cx="4450827" cy="4450823"/>
            </a:xfrm>
            <a:custGeom>
              <a:avLst/>
              <a:gdLst>
                <a:gd name="connsiteX0" fmla="*/ 2225411 w 4450821"/>
                <a:gd name="connsiteY0" fmla="*/ 4450821 h 4450821"/>
                <a:gd name="connsiteX1" fmla="*/ 298149 w 4450821"/>
                <a:gd name="connsiteY1" fmla="*/ 3338116 h 4450821"/>
                <a:gd name="connsiteX2" fmla="*/ 2225411 w 4450821"/>
                <a:gd name="connsiteY2" fmla="*/ 2225411 h 4450821"/>
                <a:gd name="connsiteX3" fmla="*/ 2225411 w 4450821"/>
                <a:gd name="connsiteY3" fmla="*/ 4450821 h 445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821" h="4450821">
                  <a:moveTo>
                    <a:pt x="2225411" y="4450821"/>
                  </a:moveTo>
                  <a:cubicBezTo>
                    <a:pt x="1430348" y="4450821"/>
                    <a:pt x="695680" y="4026660"/>
                    <a:pt x="298149" y="3338116"/>
                  </a:cubicBezTo>
                  <a:lnTo>
                    <a:pt x="2225411" y="2225411"/>
                  </a:lnTo>
                  <a:lnTo>
                    <a:pt x="2225411" y="44508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9887" tIns="3040520" rIns="2293418" bIns="49719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In-Situ data from  AM machine</a:t>
              </a:r>
              <a:endParaRPr lang="en-GB" sz="1200" kern="120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E8609B8-BF71-47F2-8698-18340F06E677}"/>
                </a:ext>
              </a:extLst>
            </p:cNvPr>
            <p:cNvSpPr/>
            <p:nvPr/>
          </p:nvSpPr>
          <p:spPr>
            <a:xfrm>
              <a:off x="1102989" y="1743045"/>
              <a:ext cx="4450827" cy="4450823"/>
            </a:xfrm>
            <a:custGeom>
              <a:avLst/>
              <a:gdLst>
                <a:gd name="connsiteX0" fmla="*/ 298148 w 4450821"/>
                <a:gd name="connsiteY0" fmla="*/ 3338116 h 4450821"/>
                <a:gd name="connsiteX1" fmla="*/ 298148 w 4450821"/>
                <a:gd name="connsiteY1" fmla="*/ 1112705 h 4450821"/>
                <a:gd name="connsiteX2" fmla="*/ 2225411 w 4450821"/>
                <a:gd name="connsiteY2" fmla="*/ 2225411 h 4450821"/>
                <a:gd name="connsiteX3" fmla="*/ 298148 w 4450821"/>
                <a:gd name="connsiteY3" fmla="*/ 3338116 h 445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821" h="4450821">
                  <a:moveTo>
                    <a:pt x="298148" y="3338116"/>
                  </a:moveTo>
                  <a:cubicBezTo>
                    <a:pt x="-99383" y="2649571"/>
                    <a:pt x="-99383" y="1801250"/>
                    <a:pt x="298148" y="1112705"/>
                  </a:cubicBezTo>
                  <a:lnTo>
                    <a:pt x="2225411" y="2225411"/>
                  </a:lnTo>
                  <a:lnTo>
                    <a:pt x="298148" y="333811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202" tIns="1795350" rIns="3056416" bIns="179535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Post-Processing data</a:t>
              </a:r>
              <a:endParaRPr lang="en-GB" sz="1200" kern="120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B739126-E21D-44DB-9B17-770D466E0BE5}"/>
                </a:ext>
              </a:extLst>
            </p:cNvPr>
            <p:cNvSpPr/>
            <p:nvPr/>
          </p:nvSpPr>
          <p:spPr>
            <a:xfrm>
              <a:off x="1102989" y="1734232"/>
              <a:ext cx="4450827" cy="4450823"/>
            </a:xfrm>
            <a:custGeom>
              <a:avLst/>
              <a:gdLst>
                <a:gd name="connsiteX0" fmla="*/ 298148 w 4450821"/>
                <a:gd name="connsiteY0" fmla="*/ 1112705 h 4450821"/>
                <a:gd name="connsiteX1" fmla="*/ 2225410 w 4450821"/>
                <a:gd name="connsiteY1" fmla="*/ -1 h 4450821"/>
                <a:gd name="connsiteX2" fmla="*/ 2225411 w 4450821"/>
                <a:gd name="connsiteY2" fmla="*/ 2225411 h 4450821"/>
                <a:gd name="connsiteX3" fmla="*/ 298148 w 4450821"/>
                <a:gd name="connsiteY3" fmla="*/ 1112705 h 445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821" h="4450821">
                  <a:moveTo>
                    <a:pt x="298148" y="1112705"/>
                  </a:moveTo>
                  <a:cubicBezTo>
                    <a:pt x="695679" y="424160"/>
                    <a:pt x="1430348" y="-1"/>
                    <a:pt x="2225410" y="-1"/>
                  </a:cubicBezTo>
                  <a:cubicBezTo>
                    <a:pt x="2225410" y="741803"/>
                    <a:pt x="2225411" y="1483607"/>
                    <a:pt x="2225411" y="2225411"/>
                  </a:cubicBezTo>
                  <a:lnTo>
                    <a:pt x="298148" y="11127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9887" tIns="497194" rIns="2293418" bIns="304052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QA/QC &amp; Testing.</a:t>
              </a:r>
              <a:endParaRPr lang="en-GB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50" kern="1200" dirty="0"/>
                <a:t>CT SCAN data</a:t>
              </a:r>
              <a:endParaRPr lang="en-GB" sz="105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50" kern="1200" dirty="0"/>
                <a:t>NDT data</a:t>
              </a:r>
              <a:endParaRPr lang="en-GB" sz="1050" kern="1200" dirty="0"/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298F5C46-B15F-44E2-B1BD-C27BBEBC1ABF}"/>
                </a:ext>
              </a:extLst>
            </p:cNvPr>
            <p:cNvCxnSpPr>
              <a:cxnSpLocks/>
              <a:stCxn id="18" idx="0"/>
              <a:endCxn id="70" idx="1"/>
            </p:cNvCxnSpPr>
            <p:nvPr/>
          </p:nvCxnSpPr>
          <p:spPr>
            <a:xfrm flipV="1">
              <a:off x="5255668" y="1597341"/>
              <a:ext cx="1095003" cy="1258410"/>
            </a:xfrm>
            <a:prstGeom prst="bentConnector3">
              <a:avLst>
                <a:gd name="adj1" fmla="val 5694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A747283-B7B5-4744-B8FE-82D376002174}"/>
                </a:ext>
              </a:extLst>
            </p:cNvPr>
            <p:cNvGrpSpPr/>
            <p:nvPr/>
          </p:nvGrpSpPr>
          <p:grpSpPr>
            <a:xfrm>
              <a:off x="6350671" y="1469263"/>
              <a:ext cx="1912838" cy="651511"/>
              <a:chOff x="7520300" y="1937210"/>
              <a:chExt cx="2671985" cy="986178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F0C2E5A8-D401-43BA-A3F3-460AF5F362D7}"/>
                  </a:ext>
                </a:extLst>
              </p:cNvPr>
              <p:cNvSpPr/>
              <p:nvPr/>
            </p:nvSpPr>
            <p:spPr>
              <a:xfrm>
                <a:off x="7520300" y="1937210"/>
                <a:ext cx="2273182" cy="3877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pic>
            <p:nvPicPr>
              <p:cNvPr id="71" name="Graphic 70" descr="Table outline">
                <a:extLst>
                  <a:ext uri="{FF2B5EF4-FFF2-40B4-BE49-F238E27FC236}">
                    <a16:creationId xmlns:a16="http://schemas.microsoft.com/office/drawing/2014/main" id="{0A05E65B-6ED7-46AF-9079-4B2C887EA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742491" y="200898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2" name="Graphic 71" descr="Table outline">
                <a:extLst>
                  <a:ext uri="{FF2B5EF4-FFF2-40B4-BE49-F238E27FC236}">
                    <a16:creationId xmlns:a16="http://schemas.microsoft.com/office/drawing/2014/main" id="{9D8E5468-42E1-4B29-8567-C093877768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10188" y="200898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3" name="Graphic 72" descr="Table outline">
                <a:extLst>
                  <a:ext uri="{FF2B5EF4-FFF2-40B4-BE49-F238E27FC236}">
                    <a16:creationId xmlns:a16="http://schemas.microsoft.com/office/drawing/2014/main" id="{7C6D1D8C-CEC4-4800-90EE-6F9DDF44E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277885" y="200898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37C9D53-C986-4B2D-AD5D-3990BD68EDFC}"/>
                </a:ext>
              </a:extLst>
            </p:cNvPr>
            <p:cNvGrpSpPr/>
            <p:nvPr/>
          </p:nvGrpSpPr>
          <p:grpSpPr>
            <a:xfrm>
              <a:off x="6503072" y="1621664"/>
              <a:ext cx="1912838" cy="651511"/>
              <a:chOff x="7520300" y="1937210"/>
              <a:chExt cx="2671985" cy="986178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D1716593-43D5-470B-AE72-7E925EA324C2}"/>
                  </a:ext>
                </a:extLst>
              </p:cNvPr>
              <p:cNvSpPr/>
              <p:nvPr/>
            </p:nvSpPr>
            <p:spPr>
              <a:xfrm>
                <a:off x="7520300" y="1937210"/>
                <a:ext cx="2273182" cy="3877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pic>
            <p:nvPicPr>
              <p:cNvPr id="67" name="Graphic 66" descr="Table outline">
                <a:extLst>
                  <a:ext uri="{FF2B5EF4-FFF2-40B4-BE49-F238E27FC236}">
                    <a16:creationId xmlns:a16="http://schemas.microsoft.com/office/drawing/2014/main" id="{9371CA9A-A668-499F-9A92-A0F5E84E8F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742491" y="200898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8" name="Graphic 67" descr="Table outline">
                <a:extLst>
                  <a:ext uri="{FF2B5EF4-FFF2-40B4-BE49-F238E27FC236}">
                    <a16:creationId xmlns:a16="http://schemas.microsoft.com/office/drawing/2014/main" id="{EE436D80-BE72-4DC8-9AC6-79D6F93AF8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10188" y="200898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9" name="Graphic 68" descr="Table outline">
                <a:extLst>
                  <a:ext uri="{FF2B5EF4-FFF2-40B4-BE49-F238E27FC236}">
                    <a16:creationId xmlns:a16="http://schemas.microsoft.com/office/drawing/2014/main" id="{0C3562F6-C157-4832-A16C-DE1FA3AD1F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277885" y="200898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057D758-0D37-4EA5-A727-DCC77F08516C}"/>
                </a:ext>
              </a:extLst>
            </p:cNvPr>
            <p:cNvGrpSpPr/>
            <p:nvPr/>
          </p:nvGrpSpPr>
          <p:grpSpPr>
            <a:xfrm>
              <a:off x="6655472" y="1774064"/>
              <a:ext cx="1912838" cy="651511"/>
              <a:chOff x="7520300" y="1937210"/>
              <a:chExt cx="2671985" cy="986178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7ADF90BC-DB3D-4BC1-A563-B1AEA66D81FF}"/>
                  </a:ext>
                </a:extLst>
              </p:cNvPr>
              <p:cNvSpPr/>
              <p:nvPr/>
            </p:nvSpPr>
            <p:spPr>
              <a:xfrm>
                <a:off x="7520300" y="1937210"/>
                <a:ext cx="2273182" cy="3877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pic>
            <p:nvPicPr>
              <p:cNvPr id="63" name="Graphic 62" descr="Table outline">
                <a:extLst>
                  <a:ext uri="{FF2B5EF4-FFF2-40B4-BE49-F238E27FC236}">
                    <a16:creationId xmlns:a16="http://schemas.microsoft.com/office/drawing/2014/main" id="{FBC88AAA-BCBC-4008-9783-88D142FCF1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742491" y="200898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4" name="Graphic 63" descr="Table outline">
                <a:extLst>
                  <a:ext uri="{FF2B5EF4-FFF2-40B4-BE49-F238E27FC236}">
                    <a16:creationId xmlns:a16="http://schemas.microsoft.com/office/drawing/2014/main" id="{10398A21-D3E4-405B-A7D8-E55C1DFEF4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10188" y="200898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5" name="Graphic 64" descr="Table outline">
                <a:extLst>
                  <a:ext uri="{FF2B5EF4-FFF2-40B4-BE49-F238E27FC236}">
                    <a16:creationId xmlns:a16="http://schemas.microsoft.com/office/drawing/2014/main" id="{775BCE4E-4CF5-40B3-AD04-C1CDB57BBD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277885" y="200898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B174BFF-3859-4A28-A2FB-6AD41DB44D3C}"/>
                </a:ext>
              </a:extLst>
            </p:cNvPr>
            <p:cNvGrpSpPr/>
            <p:nvPr/>
          </p:nvGrpSpPr>
          <p:grpSpPr>
            <a:xfrm>
              <a:off x="6807872" y="1926464"/>
              <a:ext cx="1912838" cy="651511"/>
              <a:chOff x="7520300" y="1937210"/>
              <a:chExt cx="2671985" cy="986178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9C7D313-58BF-4EC0-8150-E5722C249370}"/>
                  </a:ext>
                </a:extLst>
              </p:cNvPr>
              <p:cNvSpPr/>
              <p:nvPr/>
            </p:nvSpPr>
            <p:spPr>
              <a:xfrm>
                <a:off x="7520300" y="1937210"/>
                <a:ext cx="2273182" cy="3877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pic>
            <p:nvPicPr>
              <p:cNvPr id="59" name="Graphic 58" descr="Table outline">
                <a:extLst>
                  <a:ext uri="{FF2B5EF4-FFF2-40B4-BE49-F238E27FC236}">
                    <a16:creationId xmlns:a16="http://schemas.microsoft.com/office/drawing/2014/main" id="{2B2E8006-01D2-4E6F-B554-FF61CCB1F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742491" y="200898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0" name="Graphic 59" descr="Table outline">
                <a:extLst>
                  <a:ext uri="{FF2B5EF4-FFF2-40B4-BE49-F238E27FC236}">
                    <a16:creationId xmlns:a16="http://schemas.microsoft.com/office/drawing/2014/main" id="{CDF5FA7B-BE1F-491A-A615-D360DCE740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10188" y="200898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1" name="Graphic 60" descr="Table outline">
                <a:extLst>
                  <a:ext uri="{FF2B5EF4-FFF2-40B4-BE49-F238E27FC236}">
                    <a16:creationId xmlns:a16="http://schemas.microsoft.com/office/drawing/2014/main" id="{843E0AA6-906B-4576-A9F4-B52BFB7744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277885" y="200898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18CF1C1-E1E0-4841-827E-D327B1FAF41C}"/>
                </a:ext>
              </a:extLst>
            </p:cNvPr>
            <p:cNvGrpSpPr/>
            <p:nvPr/>
          </p:nvGrpSpPr>
          <p:grpSpPr>
            <a:xfrm>
              <a:off x="6960272" y="2078864"/>
              <a:ext cx="1912838" cy="651511"/>
              <a:chOff x="7520300" y="1937210"/>
              <a:chExt cx="2671985" cy="986178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0178FD31-3F27-4AD6-8253-7218A084C7EF}"/>
                  </a:ext>
                </a:extLst>
              </p:cNvPr>
              <p:cNvSpPr/>
              <p:nvPr/>
            </p:nvSpPr>
            <p:spPr>
              <a:xfrm>
                <a:off x="7520300" y="1937210"/>
                <a:ext cx="2273182" cy="3877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pic>
            <p:nvPicPr>
              <p:cNvPr id="55" name="Graphic 54" descr="Table outline">
                <a:extLst>
                  <a:ext uri="{FF2B5EF4-FFF2-40B4-BE49-F238E27FC236}">
                    <a16:creationId xmlns:a16="http://schemas.microsoft.com/office/drawing/2014/main" id="{9F4B3036-0F45-40CC-8335-531F197F8A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742491" y="200898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6" name="Graphic 55" descr="Table outline">
                <a:extLst>
                  <a:ext uri="{FF2B5EF4-FFF2-40B4-BE49-F238E27FC236}">
                    <a16:creationId xmlns:a16="http://schemas.microsoft.com/office/drawing/2014/main" id="{871319A5-A205-4D36-B207-39902ABCB8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10188" y="200898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7" name="Graphic 56" descr="Table outline">
                <a:extLst>
                  <a:ext uri="{FF2B5EF4-FFF2-40B4-BE49-F238E27FC236}">
                    <a16:creationId xmlns:a16="http://schemas.microsoft.com/office/drawing/2014/main" id="{CBEFA1C7-893C-4004-B08E-4714A2E9DE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277885" y="200898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B621C81-CDF2-44FE-B29B-E936CB192FD6}"/>
                </a:ext>
              </a:extLst>
            </p:cNvPr>
            <p:cNvGrpSpPr/>
            <p:nvPr/>
          </p:nvGrpSpPr>
          <p:grpSpPr>
            <a:xfrm>
              <a:off x="7112673" y="2231264"/>
              <a:ext cx="1912838" cy="651511"/>
              <a:chOff x="7520300" y="1937210"/>
              <a:chExt cx="2671985" cy="986178"/>
            </a:xfrm>
          </p:grpSpPr>
          <p:pic>
            <p:nvPicPr>
              <p:cNvPr id="50" name="Graphic 49" descr="Table outline">
                <a:extLst>
                  <a:ext uri="{FF2B5EF4-FFF2-40B4-BE49-F238E27FC236}">
                    <a16:creationId xmlns:a16="http://schemas.microsoft.com/office/drawing/2014/main" id="{24D701A3-20B7-4C52-8A66-8641F98882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742491" y="200898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1" name="Graphic 50" descr="Table outline">
                <a:extLst>
                  <a:ext uri="{FF2B5EF4-FFF2-40B4-BE49-F238E27FC236}">
                    <a16:creationId xmlns:a16="http://schemas.microsoft.com/office/drawing/2014/main" id="{95957C8B-379B-4E9B-8975-A144B82BE8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10188" y="200898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2" name="Graphic 51" descr="Table outline">
                <a:extLst>
                  <a:ext uri="{FF2B5EF4-FFF2-40B4-BE49-F238E27FC236}">
                    <a16:creationId xmlns:a16="http://schemas.microsoft.com/office/drawing/2014/main" id="{6E9D38F1-729E-4A3F-89C3-62C9D1B8B6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277885" y="200898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A0681C23-58FF-4D3A-97DB-7DCC49C866DE}"/>
                  </a:ext>
                </a:extLst>
              </p:cNvPr>
              <p:cNvSpPr/>
              <p:nvPr/>
            </p:nvSpPr>
            <p:spPr>
              <a:xfrm>
                <a:off x="7520300" y="1937210"/>
                <a:ext cx="2273182" cy="3877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Datasets</a:t>
                </a:r>
                <a:endParaRPr lang="en-GB" sz="1200"/>
              </a:p>
            </p:txBody>
          </p:sp>
        </p:grp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75AD8AAB-FB54-4F32-95B8-F010DB13A5BB}"/>
                </a:ext>
              </a:extLst>
            </p:cNvPr>
            <p:cNvCxnSpPr>
              <a:stCxn id="19" idx="0"/>
              <a:endCxn id="66" idx="1"/>
            </p:cNvCxnSpPr>
            <p:nvPr/>
          </p:nvCxnSpPr>
          <p:spPr>
            <a:xfrm flipV="1">
              <a:off x="5255668" y="1749742"/>
              <a:ext cx="1247404" cy="33314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9F913F21-29E8-49FF-85E6-335A2A3735F5}"/>
                </a:ext>
              </a:extLst>
            </p:cNvPr>
            <p:cNvCxnSpPr>
              <a:stCxn id="20" idx="0"/>
              <a:endCxn id="62" idx="1"/>
            </p:cNvCxnSpPr>
            <p:nvPr/>
          </p:nvCxnSpPr>
          <p:spPr>
            <a:xfrm flipV="1">
              <a:off x="3328403" y="1902142"/>
              <a:ext cx="3327068" cy="4291726"/>
            </a:xfrm>
            <a:prstGeom prst="bentConnector3">
              <a:avLst>
                <a:gd name="adj1" fmla="val 7644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42B26DB6-EFA7-4862-A0EF-2D2CE2196090}"/>
                </a:ext>
              </a:extLst>
            </p:cNvPr>
            <p:cNvCxnSpPr>
              <a:stCxn id="21" idx="0"/>
              <a:endCxn id="58" idx="1"/>
            </p:cNvCxnSpPr>
            <p:nvPr/>
          </p:nvCxnSpPr>
          <p:spPr>
            <a:xfrm flipV="1">
              <a:off x="1401137" y="2054542"/>
              <a:ext cx="5406734" cy="3026621"/>
            </a:xfrm>
            <a:prstGeom prst="bentConnector3">
              <a:avLst>
                <a:gd name="adj1" fmla="val 50000"/>
              </a:avLst>
            </a:prstGeom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FCCC3255-311F-4703-AE1D-83C7CE1CB7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2138" y="2206943"/>
              <a:ext cx="6449951" cy="648809"/>
            </a:xfrm>
            <a:prstGeom prst="bentConnector3">
              <a:avLst>
                <a:gd name="adj1" fmla="val 75348"/>
              </a:avLst>
            </a:prstGeom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row: Down 33">
              <a:extLst>
                <a:ext uri="{FF2B5EF4-FFF2-40B4-BE49-F238E27FC236}">
                  <a16:creationId xmlns:a16="http://schemas.microsoft.com/office/drawing/2014/main" id="{55D7BC51-D7EF-41A1-AB7F-3A6A894E3A5D}"/>
                </a:ext>
              </a:extLst>
            </p:cNvPr>
            <p:cNvSpPr/>
            <p:nvPr/>
          </p:nvSpPr>
          <p:spPr>
            <a:xfrm>
              <a:off x="7936206" y="2804066"/>
              <a:ext cx="304800" cy="7226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3D7FAC2-EB15-47E2-9931-5AB12C8582F3}"/>
                </a:ext>
              </a:extLst>
            </p:cNvPr>
            <p:cNvGrpSpPr/>
            <p:nvPr/>
          </p:nvGrpSpPr>
          <p:grpSpPr>
            <a:xfrm>
              <a:off x="6719978" y="4798776"/>
              <a:ext cx="2820865" cy="1489472"/>
              <a:chOff x="193065" y="2601057"/>
              <a:chExt cx="3676705" cy="2087525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65B57BD4-87D6-4996-87DD-48CF786A8C0E}"/>
                  </a:ext>
                </a:extLst>
              </p:cNvPr>
              <p:cNvGrpSpPr/>
              <p:nvPr/>
            </p:nvGrpSpPr>
            <p:grpSpPr>
              <a:xfrm>
                <a:off x="212170" y="3141000"/>
                <a:ext cx="3657600" cy="457200"/>
                <a:chOff x="492122" y="4781682"/>
                <a:chExt cx="7143754" cy="636984"/>
              </a:xfrm>
            </p:grpSpPr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1886796D-8105-43A1-BA88-4FB703CB7375}"/>
                    </a:ext>
                  </a:extLst>
                </p:cNvPr>
                <p:cNvSpPr/>
                <p:nvPr/>
              </p:nvSpPr>
              <p:spPr>
                <a:xfrm>
                  <a:off x="492122" y="4781682"/>
                  <a:ext cx="7143754" cy="636984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9" name="Rectangle: Rounded Corners 4">
                  <a:extLst>
                    <a:ext uri="{FF2B5EF4-FFF2-40B4-BE49-F238E27FC236}">
                      <a16:creationId xmlns:a16="http://schemas.microsoft.com/office/drawing/2014/main" id="{FBBB690B-5A5B-4F4E-8057-372C43F88A2A}"/>
                    </a:ext>
                  </a:extLst>
                </p:cNvPr>
                <p:cNvSpPr txBox="1"/>
                <p:nvPr/>
              </p:nvSpPr>
              <p:spPr>
                <a:xfrm>
                  <a:off x="510778" y="4800335"/>
                  <a:ext cx="7106440" cy="599671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57150" tIns="57150" rIns="57150" bIns="57150" numCol="1" spcCol="1270" anchor="ctr" anchorCtr="0">
                  <a:noAutofit/>
                </a:bodyPr>
                <a:lstStyle/>
                <a:p>
                  <a:pPr marL="0" lvl="0" indent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100" kern="1200"/>
                    <a:t>Data Visualization </a:t>
                  </a:r>
                  <a:endParaRPr lang="en-GB" sz="1100" kern="1200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2F2DF596-4D59-4A6D-BDF5-B043C2DBAE88}"/>
                  </a:ext>
                </a:extLst>
              </p:cNvPr>
              <p:cNvGrpSpPr/>
              <p:nvPr/>
            </p:nvGrpSpPr>
            <p:grpSpPr>
              <a:xfrm>
                <a:off x="202618" y="3686191"/>
                <a:ext cx="3657600" cy="457200"/>
                <a:chOff x="492122" y="4781682"/>
                <a:chExt cx="7143754" cy="636984"/>
              </a:xfrm>
            </p:grpSpPr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2F5843B3-0FF0-4195-ABEB-14B67B8CAAF5}"/>
                    </a:ext>
                  </a:extLst>
                </p:cNvPr>
                <p:cNvSpPr/>
                <p:nvPr/>
              </p:nvSpPr>
              <p:spPr>
                <a:xfrm>
                  <a:off x="492122" y="4781682"/>
                  <a:ext cx="7143754" cy="636984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7" name="Rectangle: Rounded Corners 4">
                  <a:extLst>
                    <a:ext uri="{FF2B5EF4-FFF2-40B4-BE49-F238E27FC236}">
                      <a16:creationId xmlns:a16="http://schemas.microsoft.com/office/drawing/2014/main" id="{D889A29A-BB67-4284-9335-AB69AAF533C7}"/>
                    </a:ext>
                  </a:extLst>
                </p:cNvPr>
                <p:cNvSpPr txBox="1"/>
                <p:nvPr/>
              </p:nvSpPr>
              <p:spPr>
                <a:xfrm>
                  <a:off x="510779" y="4800339"/>
                  <a:ext cx="7106440" cy="59967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57150" tIns="57150" rIns="57150" bIns="57150" numCol="1" spcCol="1270" anchor="ctr" anchorCtr="0">
                  <a:noAutofit/>
                </a:bodyPr>
                <a:lstStyle/>
                <a:p>
                  <a:pPr marL="0" lvl="0" indent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100" kern="1200"/>
                    <a:t>Machine learning techniques</a:t>
                  </a:r>
                  <a:endParaRPr lang="en-GB" sz="1100" kern="1200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5168837-C4C4-4E51-A42E-008CEB0CEBB9}"/>
                  </a:ext>
                </a:extLst>
              </p:cNvPr>
              <p:cNvGrpSpPr/>
              <p:nvPr/>
            </p:nvGrpSpPr>
            <p:grpSpPr>
              <a:xfrm>
                <a:off x="202617" y="2601057"/>
                <a:ext cx="3657600" cy="457200"/>
                <a:chOff x="492122" y="4781682"/>
                <a:chExt cx="7143754" cy="636984"/>
              </a:xfrm>
            </p:grpSpPr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B49E0AE3-283E-4457-B963-58CB80BE7C2A}"/>
                    </a:ext>
                  </a:extLst>
                </p:cNvPr>
                <p:cNvSpPr/>
                <p:nvPr/>
              </p:nvSpPr>
              <p:spPr>
                <a:xfrm>
                  <a:off x="492122" y="4781682"/>
                  <a:ext cx="7143754" cy="636984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5" name="Rectangle: Rounded Corners 4">
                  <a:extLst>
                    <a:ext uri="{FF2B5EF4-FFF2-40B4-BE49-F238E27FC236}">
                      <a16:creationId xmlns:a16="http://schemas.microsoft.com/office/drawing/2014/main" id="{6DEB7E0A-BC42-44EF-AB4E-805ADE0778F9}"/>
                    </a:ext>
                  </a:extLst>
                </p:cNvPr>
                <p:cNvSpPr txBox="1"/>
                <p:nvPr/>
              </p:nvSpPr>
              <p:spPr>
                <a:xfrm>
                  <a:off x="510779" y="4800339"/>
                  <a:ext cx="7106440" cy="59967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57150" tIns="57150" rIns="57150" bIns="57150" numCol="1" spcCol="1270" anchor="ctr" anchorCtr="0">
                  <a:noAutofit/>
                </a:bodyPr>
                <a:lstStyle/>
                <a:p>
                  <a:pPr marL="0" lvl="0" indent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100" kern="1200"/>
                    <a:t>Data Preparation and cleaning</a:t>
                  </a:r>
                  <a:endParaRPr lang="en-GB" sz="1100" kern="1200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D376239-0235-4B95-80EF-2130CFD733E7}"/>
                  </a:ext>
                </a:extLst>
              </p:cNvPr>
              <p:cNvGrpSpPr/>
              <p:nvPr/>
            </p:nvGrpSpPr>
            <p:grpSpPr>
              <a:xfrm>
                <a:off x="193065" y="4231382"/>
                <a:ext cx="3657600" cy="457200"/>
                <a:chOff x="492122" y="4781682"/>
                <a:chExt cx="7143754" cy="636984"/>
              </a:xfrm>
            </p:grpSpPr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C0DF43F2-C988-4D89-8F30-B9BAFCCC2653}"/>
                    </a:ext>
                  </a:extLst>
                </p:cNvPr>
                <p:cNvSpPr/>
                <p:nvPr/>
              </p:nvSpPr>
              <p:spPr>
                <a:xfrm>
                  <a:off x="492122" y="4781682"/>
                  <a:ext cx="7143754" cy="636984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3" name="Rectangle: Rounded Corners 4">
                  <a:extLst>
                    <a:ext uri="{FF2B5EF4-FFF2-40B4-BE49-F238E27FC236}">
                      <a16:creationId xmlns:a16="http://schemas.microsoft.com/office/drawing/2014/main" id="{B24A5658-4F52-4593-B9ED-95B299100F11}"/>
                    </a:ext>
                  </a:extLst>
                </p:cNvPr>
                <p:cNvSpPr txBox="1"/>
                <p:nvPr/>
              </p:nvSpPr>
              <p:spPr>
                <a:xfrm>
                  <a:off x="510779" y="4800339"/>
                  <a:ext cx="7106440" cy="59967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57150" tIns="57150" rIns="57150" bIns="57150" numCol="1" spcCol="1270" anchor="ctr" anchorCtr="0">
                  <a:noAutofit/>
                </a:bodyPr>
                <a:lstStyle/>
                <a:p>
                  <a:pPr marL="0" lvl="0" indent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100" kern="1200"/>
                    <a:t>Artificial Intelligence algorithms</a:t>
                  </a:r>
                  <a:endParaRPr lang="en-GB" sz="1100" kern="1200"/>
                </a:p>
              </p:txBody>
            </p:sp>
          </p:grpSp>
        </p:grp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D3DEA17F-9748-4A0C-ABDA-F1591CCF331C}"/>
                </a:ext>
              </a:extLst>
            </p:cNvPr>
            <p:cNvSpPr/>
            <p:nvPr/>
          </p:nvSpPr>
          <p:spPr>
            <a:xfrm>
              <a:off x="6692832" y="3583754"/>
              <a:ext cx="2791546" cy="4048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Unified Data Model</a:t>
              </a:r>
              <a:endParaRPr lang="en-GB" sz="1200" dirty="0"/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1BA78917-0112-497F-A7DF-7352D9D22265}"/>
                </a:ext>
              </a:extLst>
            </p:cNvPr>
            <p:cNvSpPr/>
            <p:nvPr/>
          </p:nvSpPr>
          <p:spPr>
            <a:xfrm>
              <a:off x="7963961" y="4048546"/>
              <a:ext cx="304800" cy="7226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</p:spTree>
    <p:extLst>
      <p:ext uri="{BB962C8B-B14F-4D97-AF65-F5344CB8AC3E}">
        <p14:creationId xmlns:p14="http://schemas.microsoft.com/office/powerpoint/2010/main" val="220936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43E6980-FD22-4CA4-8ECA-35029AEE72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3859" y="400210"/>
            <a:ext cx="1301675" cy="6508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EC82340-D85D-4719-8828-85446C94C8CF}"/>
              </a:ext>
            </a:extLst>
          </p:cNvPr>
          <p:cNvSpPr/>
          <p:nvPr/>
        </p:nvSpPr>
        <p:spPr>
          <a:xfrm>
            <a:off x="0" y="0"/>
            <a:ext cx="12192000" cy="244407"/>
          </a:xfrm>
          <a:prstGeom prst="rect">
            <a:avLst/>
          </a:prstGeom>
          <a:gradFill flip="none" rotWithShape="1">
            <a:gsLst>
              <a:gs pos="0">
                <a:srgbClr val="00E66C"/>
              </a:gs>
              <a:gs pos="100000">
                <a:srgbClr val="00E6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8D6FAD-8E37-4D33-9DEA-5CC90A304B24}"/>
              </a:ext>
            </a:extLst>
          </p:cNvPr>
          <p:cNvCxnSpPr>
            <a:cxnSpLocks/>
          </p:cNvCxnSpPr>
          <p:nvPr/>
        </p:nvCxnSpPr>
        <p:spPr>
          <a:xfrm>
            <a:off x="532014" y="1143483"/>
            <a:ext cx="10171845" cy="0"/>
          </a:xfrm>
          <a:prstGeom prst="line">
            <a:avLst/>
          </a:prstGeom>
          <a:ln>
            <a:solidFill>
              <a:srgbClr val="2341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63F708-335E-4423-98FE-95BB6003E350}"/>
              </a:ext>
            </a:extLst>
          </p:cNvPr>
          <p:cNvSpPr txBox="1"/>
          <p:nvPr/>
        </p:nvSpPr>
        <p:spPr>
          <a:xfrm>
            <a:off x="1771650" y="456547"/>
            <a:ext cx="8648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Impact of Data Analytics</a:t>
            </a:r>
            <a:endParaRPr lang="en-GB" sz="24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2A4354-0943-4432-9844-C32FC039A7A0}"/>
              </a:ext>
            </a:extLst>
          </p:cNvPr>
          <p:cNvGrpSpPr/>
          <p:nvPr/>
        </p:nvGrpSpPr>
        <p:grpSpPr>
          <a:xfrm>
            <a:off x="4519774" y="4876089"/>
            <a:ext cx="2757529" cy="1532982"/>
            <a:chOff x="4717235" y="3007091"/>
            <a:chExt cx="2757529" cy="153298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98617F5-D101-4F21-99F2-FF3657D6241D}"/>
                </a:ext>
              </a:extLst>
            </p:cNvPr>
            <p:cNvGrpSpPr/>
            <p:nvPr/>
          </p:nvGrpSpPr>
          <p:grpSpPr>
            <a:xfrm>
              <a:off x="4724400" y="3007091"/>
              <a:ext cx="2743200" cy="457200"/>
              <a:chOff x="492122" y="4781682"/>
              <a:chExt cx="7143754" cy="636984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B06C1A64-6F00-4E01-9522-334B41334ED5}"/>
                  </a:ext>
                </a:extLst>
              </p:cNvPr>
              <p:cNvSpPr/>
              <p:nvPr/>
            </p:nvSpPr>
            <p:spPr>
              <a:xfrm>
                <a:off x="492122" y="4781682"/>
                <a:ext cx="7143754" cy="63698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Rectangle: Rounded Corners 4">
                <a:extLst>
                  <a:ext uri="{FF2B5EF4-FFF2-40B4-BE49-F238E27FC236}">
                    <a16:creationId xmlns:a16="http://schemas.microsoft.com/office/drawing/2014/main" id="{65720837-C3F1-4488-A8CE-7D69E10C3CD3}"/>
                  </a:ext>
                </a:extLst>
              </p:cNvPr>
              <p:cNvSpPr txBox="1"/>
              <p:nvPr/>
            </p:nvSpPr>
            <p:spPr>
              <a:xfrm>
                <a:off x="510779" y="4800339"/>
                <a:ext cx="7106440" cy="5996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kern="1200" dirty="0"/>
                  <a:t>Improved decision </a:t>
                </a:r>
                <a:r>
                  <a:rPr lang="en-US" sz="1500" dirty="0"/>
                  <a:t>m</a:t>
                </a:r>
                <a:r>
                  <a:rPr lang="en-US" sz="1500" kern="1200" dirty="0"/>
                  <a:t>aking</a:t>
                </a:r>
                <a:endParaRPr lang="en-GB" sz="1500" kern="1200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3569838-C600-48B7-AB14-F2A0B339E56E}"/>
                </a:ext>
              </a:extLst>
            </p:cNvPr>
            <p:cNvGrpSpPr/>
            <p:nvPr/>
          </p:nvGrpSpPr>
          <p:grpSpPr>
            <a:xfrm>
              <a:off x="4717235" y="3544982"/>
              <a:ext cx="2743200" cy="457200"/>
              <a:chOff x="492122" y="4781682"/>
              <a:chExt cx="7143754" cy="636984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DFC4F6BE-5F67-40A1-90A0-C93BCD1C81C9}"/>
                  </a:ext>
                </a:extLst>
              </p:cNvPr>
              <p:cNvSpPr/>
              <p:nvPr/>
            </p:nvSpPr>
            <p:spPr>
              <a:xfrm>
                <a:off x="492122" y="4781682"/>
                <a:ext cx="7143754" cy="63698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5" name="Rectangle: Rounded Corners 4">
                <a:extLst>
                  <a:ext uri="{FF2B5EF4-FFF2-40B4-BE49-F238E27FC236}">
                    <a16:creationId xmlns:a16="http://schemas.microsoft.com/office/drawing/2014/main" id="{CB659C35-4AC1-4F3E-9860-47C847822E36}"/>
                  </a:ext>
                </a:extLst>
              </p:cNvPr>
              <p:cNvSpPr txBox="1"/>
              <p:nvPr/>
            </p:nvSpPr>
            <p:spPr>
              <a:xfrm>
                <a:off x="510779" y="4800339"/>
                <a:ext cx="7106440" cy="5996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kern="1200" dirty="0"/>
                  <a:t>Automation capabilities</a:t>
                </a:r>
                <a:endParaRPr lang="en-GB" sz="1500" kern="1200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C79257B-475B-4FF9-ADE9-5A1DCE664185}"/>
                </a:ext>
              </a:extLst>
            </p:cNvPr>
            <p:cNvGrpSpPr/>
            <p:nvPr/>
          </p:nvGrpSpPr>
          <p:grpSpPr>
            <a:xfrm>
              <a:off x="4731564" y="4082873"/>
              <a:ext cx="2743200" cy="457200"/>
              <a:chOff x="492122" y="4781682"/>
              <a:chExt cx="7143754" cy="636984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1EA80AC0-9F5C-4C2A-BB81-8CFB8347BF40}"/>
                  </a:ext>
                </a:extLst>
              </p:cNvPr>
              <p:cNvSpPr/>
              <p:nvPr/>
            </p:nvSpPr>
            <p:spPr>
              <a:xfrm>
                <a:off x="492122" y="4781682"/>
                <a:ext cx="7143754" cy="63698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8" name="Rectangle: Rounded Corners 4">
                <a:extLst>
                  <a:ext uri="{FF2B5EF4-FFF2-40B4-BE49-F238E27FC236}">
                    <a16:creationId xmlns:a16="http://schemas.microsoft.com/office/drawing/2014/main" id="{F2F00A46-3314-4FC2-A612-D7921F62115D}"/>
                  </a:ext>
                </a:extLst>
              </p:cNvPr>
              <p:cNvSpPr txBox="1"/>
              <p:nvPr/>
            </p:nvSpPr>
            <p:spPr>
              <a:xfrm>
                <a:off x="510779" y="4800339"/>
                <a:ext cx="7106440" cy="5996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kern="1200" dirty="0"/>
                  <a:t>Predictive modelling capability</a:t>
                </a:r>
                <a:endParaRPr lang="en-GB" sz="1500" kern="1200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CB05E27-AF57-432F-8B97-A5A4EB4AF463}"/>
              </a:ext>
            </a:extLst>
          </p:cNvPr>
          <p:cNvGrpSpPr/>
          <p:nvPr/>
        </p:nvGrpSpPr>
        <p:grpSpPr>
          <a:xfrm>
            <a:off x="4060186" y="2186363"/>
            <a:ext cx="3657600" cy="457200"/>
            <a:chOff x="492122" y="4781682"/>
            <a:chExt cx="7143754" cy="636984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4EF158F-1F28-4B1A-B76B-96D2D372D152}"/>
                </a:ext>
              </a:extLst>
            </p:cNvPr>
            <p:cNvSpPr/>
            <p:nvPr/>
          </p:nvSpPr>
          <p:spPr>
            <a:xfrm>
              <a:off x="492122" y="4781682"/>
              <a:ext cx="7143754" cy="63698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AABDAE94-7F88-4898-986A-A79C5677A818}"/>
                </a:ext>
              </a:extLst>
            </p:cNvPr>
            <p:cNvSpPr txBox="1"/>
            <p:nvPr/>
          </p:nvSpPr>
          <p:spPr>
            <a:xfrm>
              <a:off x="510778" y="4800335"/>
              <a:ext cx="7106440" cy="599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Data Visualization </a:t>
              </a:r>
              <a:endParaRPr lang="en-GB" sz="1500" kern="12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72A570-56B6-4600-B1CC-1DF104687EA5}"/>
              </a:ext>
            </a:extLst>
          </p:cNvPr>
          <p:cNvGrpSpPr/>
          <p:nvPr/>
        </p:nvGrpSpPr>
        <p:grpSpPr>
          <a:xfrm>
            <a:off x="4060186" y="2678530"/>
            <a:ext cx="3657600" cy="457200"/>
            <a:chOff x="492122" y="4781682"/>
            <a:chExt cx="7143754" cy="63698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908F9FF4-F392-4CF1-92EA-569E9E1D67F1}"/>
                </a:ext>
              </a:extLst>
            </p:cNvPr>
            <p:cNvSpPr/>
            <p:nvPr/>
          </p:nvSpPr>
          <p:spPr>
            <a:xfrm>
              <a:off x="492122" y="4781682"/>
              <a:ext cx="7143754" cy="63698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ectangle: Rounded Corners 4">
              <a:extLst>
                <a:ext uri="{FF2B5EF4-FFF2-40B4-BE49-F238E27FC236}">
                  <a16:creationId xmlns:a16="http://schemas.microsoft.com/office/drawing/2014/main" id="{392C924E-483E-401C-8A7A-33D362BA7F01}"/>
                </a:ext>
              </a:extLst>
            </p:cNvPr>
            <p:cNvSpPr txBox="1"/>
            <p:nvPr/>
          </p:nvSpPr>
          <p:spPr>
            <a:xfrm>
              <a:off x="510779" y="4800339"/>
              <a:ext cx="7106440" cy="599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Machine learning techniques</a:t>
              </a:r>
              <a:endParaRPr lang="en-GB" sz="1500" kern="12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9B9560D-F0F1-4F9F-8F42-278C89628486}"/>
              </a:ext>
            </a:extLst>
          </p:cNvPr>
          <p:cNvGrpSpPr/>
          <p:nvPr/>
        </p:nvGrpSpPr>
        <p:grpSpPr>
          <a:xfrm>
            <a:off x="4060186" y="1694196"/>
            <a:ext cx="3657600" cy="457200"/>
            <a:chOff x="492122" y="4781682"/>
            <a:chExt cx="7143754" cy="63698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E8FC5848-6448-4F42-8942-2CA2820F46DE}"/>
                </a:ext>
              </a:extLst>
            </p:cNvPr>
            <p:cNvSpPr/>
            <p:nvPr/>
          </p:nvSpPr>
          <p:spPr>
            <a:xfrm>
              <a:off x="492122" y="4781682"/>
              <a:ext cx="7143754" cy="63698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ectangle: Rounded Corners 4">
              <a:extLst>
                <a:ext uri="{FF2B5EF4-FFF2-40B4-BE49-F238E27FC236}">
                  <a16:creationId xmlns:a16="http://schemas.microsoft.com/office/drawing/2014/main" id="{254B6BCB-F544-4491-9FF3-55918691FC58}"/>
                </a:ext>
              </a:extLst>
            </p:cNvPr>
            <p:cNvSpPr txBox="1"/>
            <p:nvPr/>
          </p:nvSpPr>
          <p:spPr>
            <a:xfrm>
              <a:off x="510779" y="4800339"/>
              <a:ext cx="7106440" cy="599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Data Preparation and cleaning</a:t>
              </a:r>
              <a:endParaRPr lang="en-GB" sz="1500" kern="1200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9D67727-A664-45AC-BF78-29C8C222E845}"/>
              </a:ext>
            </a:extLst>
          </p:cNvPr>
          <p:cNvGrpSpPr/>
          <p:nvPr/>
        </p:nvGrpSpPr>
        <p:grpSpPr>
          <a:xfrm>
            <a:off x="4060186" y="3170695"/>
            <a:ext cx="3657600" cy="457200"/>
            <a:chOff x="492122" y="4781682"/>
            <a:chExt cx="7143754" cy="636984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CD043837-1348-4643-AF5C-3184F9D826D1}"/>
                </a:ext>
              </a:extLst>
            </p:cNvPr>
            <p:cNvSpPr/>
            <p:nvPr/>
          </p:nvSpPr>
          <p:spPr>
            <a:xfrm>
              <a:off x="492122" y="4781682"/>
              <a:ext cx="7143754" cy="63698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ectangle: Rounded Corners 4">
              <a:extLst>
                <a:ext uri="{FF2B5EF4-FFF2-40B4-BE49-F238E27FC236}">
                  <a16:creationId xmlns:a16="http://schemas.microsoft.com/office/drawing/2014/main" id="{E585DD88-7A72-4A40-A693-C06B7EBD8A83}"/>
                </a:ext>
              </a:extLst>
            </p:cNvPr>
            <p:cNvSpPr txBox="1"/>
            <p:nvPr/>
          </p:nvSpPr>
          <p:spPr>
            <a:xfrm>
              <a:off x="510779" y="4800339"/>
              <a:ext cx="7106440" cy="599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Artificial Intelligence algorithms</a:t>
              </a:r>
              <a:endParaRPr lang="en-GB" sz="1500" kern="12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DFDE7B2-CE61-4A9E-86B3-808BF9A7CF66}"/>
              </a:ext>
            </a:extLst>
          </p:cNvPr>
          <p:cNvGrpSpPr/>
          <p:nvPr/>
        </p:nvGrpSpPr>
        <p:grpSpPr>
          <a:xfrm>
            <a:off x="350416" y="4316552"/>
            <a:ext cx="2771856" cy="2087800"/>
            <a:chOff x="9012417" y="1598391"/>
            <a:chExt cx="2771856" cy="20878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34FEFFE-F731-446C-9080-58F88C3BE283}"/>
                </a:ext>
              </a:extLst>
            </p:cNvPr>
            <p:cNvGrpSpPr/>
            <p:nvPr/>
          </p:nvGrpSpPr>
          <p:grpSpPr>
            <a:xfrm>
              <a:off x="9026745" y="2138609"/>
              <a:ext cx="2743200" cy="457200"/>
              <a:chOff x="492122" y="4781682"/>
              <a:chExt cx="7143754" cy="636984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C8A3660F-DFDD-47AB-A9C4-EA69A0BDFC0F}"/>
                  </a:ext>
                </a:extLst>
              </p:cNvPr>
              <p:cNvSpPr/>
              <p:nvPr/>
            </p:nvSpPr>
            <p:spPr>
              <a:xfrm>
                <a:off x="492122" y="4781682"/>
                <a:ext cx="7143754" cy="63698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Rectangle: Rounded Corners 4">
                <a:extLst>
                  <a:ext uri="{FF2B5EF4-FFF2-40B4-BE49-F238E27FC236}">
                    <a16:creationId xmlns:a16="http://schemas.microsoft.com/office/drawing/2014/main" id="{0CEF4C83-E447-4C9B-9AF1-018F5015B14F}"/>
                  </a:ext>
                </a:extLst>
              </p:cNvPr>
              <p:cNvSpPr txBox="1"/>
              <p:nvPr/>
            </p:nvSpPr>
            <p:spPr>
              <a:xfrm>
                <a:off x="510779" y="4800339"/>
                <a:ext cx="7106440" cy="5996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kern="1200" dirty="0"/>
                  <a:t>Cost reduction</a:t>
                </a:r>
                <a:endParaRPr lang="en-GB" sz="1500" kern="1200" dirty="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B0C36CF-ECC2-46A5-9843-1A34A3299028}"/>
                </a:ext>
              </a:extLst>
            </p:cNvPr>
            <p:cNvGrpSpPr/>
            <p:nvPr/>
          </p:nvGrpSpPr>
          <p:grpSpPr>
            <a:xfrm>
              <a:off x="9033909" y="2683800"/>
              <a:ext cx="2743200" cy="457200"/>
              <a:chOff x="492122" y="4781682"/>
              <a:chExt cx="7143754" cy="636984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84C84CE4-208C-4E8B-B850-54290CFAD172}"/>
                  </a:ext>
                </a:extLst>
              </p:cNvPr>
              <p:cNvSpPr/>
              <p:nvPr/>
            </p:nvSpPr>
            <p:spPr>
              <a:xfrm>
                <a:off x="492122" y="4781682"/>
                <a:ext cx="7143754" cy="63698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0" name="Rectangle: Rounded Corners 4">
                <a:extLst>
                  <a:ext uri="{FF2B5EF4-FFF2-40B4-BE49-F238E27FC236}">
                    <a16:creationId xmlns:a16="http://schemas.microsoft.com/office/drawing/2014/main" id="{D890A4E0-2FA3-47A7-A69A-27062022977F}"/>
                  </a:ext>
                </a:extLst>
              </p:cNvPr>
              <p:cNvSpPr txBox="1"/>
              <p:nvPr/>
            </p:nvSpPr>
            <p:spPr>
              <a:xfrm>
                <a:off x="510779" y="4800339"/>
                <a:ext cx="7106440" cy="5996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kern="1200" dirty="0"/>
                  <a:t>Achieve higher levels of customization</a:t>
                </a:r>
                <a:endParaRPr lang="en-GB" sz="1500" kern="1200" dirty="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953D1B6-DE81-4C34-A610-44D95BD1B3C1}"/>
                </a:ext>
              </a:extLst>
            </p:cNvPr>
            <p:cNvGrpSpPr/>
            <p:nvPr/>
          </p:nvGrpSpPr>
          <p:grpSpPr>
            <a:xfrm>
              <a:off x="9041073" y="3228991"/>
              <a:ext cx="2743200" cy="457200"/>
              <a:chOff x="492122" y="4781682"/>
              <a:chExt cx="7143754" cy="636984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3E6A10A8-4CD5-4AB0-88C0-9B302DC4D09D}"/>
                  </a:ext>
                </a:extLst>
              </p:cNvPr>
              <p:cNvSpPr/>
              <p:nvPr/>
            </p:nvSpPr>
            <p:spPr>
              <a:xfrm>
                <a:off x="492122" y="4781682"/>
                <a:ext cx="7143754" cy="63698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3" name="Rectangle: Rounded Corners 4">
                <a:extLst>
                  <a:ext uri="{FF2B5EF4-FFF2-40B4-BE49-F238E27FC236}">
                    <a16:creationId xmlns:a16="http://schemas.microsoft.com/office/drawing/2014/main" id="{ED114829-1849-4D7D-94ED-DBA50EEE633A}"/>
                  </a:ext>
                </a:extLst>
              </p:cNvPr>
              <p:cNvSpPr txBox="1"/>
              <p:nvPr/>
            </p:nvSpPr>
            <p:spPr>
              <a:xfrm>
                <a:off x="510779" y="4800339"/>
                <a:ext cx="7106440" cy="5996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dirty="0"/>
                  <a:t>Improved innovation</a:t>
                </a:r>
                <a:endParaRPr lang="en-GB" sz="1500" kern="1200" dirty="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2C48C37-327D-4707-A856-D62CD8C44AE9}"/>
                </a:ext>
              </a:extLst>
            </p:cNvPr>
            <p:cNvGrpSpPr/>
            <p:nvPr/>
          </p:nvGrpSpPr>
          <p:grpSpPr>
            <a:xfrm>
              <a:off x="9012417" y="1598391"/>
              <a:ext cx="2743200" cy="457200"/>
              <a:chOff x="492122" y="4781682"/>
              <a:chExt cx="7143754" cy="636984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398B2164-025C-41A7-BCCE-D96701BA720F}"/>
                  </a:ext>
                </a:extLst>
              </p:cNvPr>
              <p:cNvSpPr/>
              <p:nvPr/>
            </p:nvSpPr>
            <p:spPr>
              <a:xfrm>
                <a:off x="492122" y="4781682"/>
                <a:ext cx="7143754" cy="63698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2" name="Rectangle: Rounded Corners 4">
                <a:extLst>
                  <a:ext uri="{FF2B5EF4-FFF2-40B4-BE49-F238E27FC236}">
                    <a16:creationId xmlns:a16="http://schemas.microsoft.com/office/drawing/2014/main" id="{D8CDB949-D011-4907-9BFD-0330C1AEE135}"/>
                  </a:ext>
                </a:extLst>
              </p:cNvPr>
              <p:cNvSpPr txBox="1"/>
              <p:nvPr/>
            </p:nvSpPr>
            <p:spPr>
              <a:xfrm>
                <a:off x="510779" y="4800339"/>
                <a:ext cx="7106440" cy="5996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kern="1200" dirty="0"/>
                  <a:t>Improved process intelligence</a:t>
                </a:r>
                <a:endParaRPr lang="en-GB" sz="1500" kern="1200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B3CDC0-CC7D-49EE-95DE-21E9E24148F3}"/>
              </a:ext>
            </a:extLst>
          </p:cNvPr>
          <p:cNvGrpSpPr/>
          <p:nvPr/>
        </p:nvGrpSpPr>
        <p:grpSpPr>
          <a:xfrm>
            <a:off x="8604330" y="4312300"/>
            <a:ext cx="2757529" cy="2089342"/>
            <a:chOff x="9055400" y="4303161"/>
            <a:chExt cx="2757529" cy="208934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596C7FB-2348-40CF-B985-932E3AA7AD59}"/>
                </a:ext>
              </a:extLst>
            </p:cNvPr>
            <p:cNvGrpSpPr/>
            <p:nvPr/>
          </p:nvGrpSpPr>
          <p:grpSpPr>
            <a:xfrm>
              <a:off x="9055400" y="4303161"/>
              <a:ext cx="2743200" cy="457200"/>
              <a:chOff x="492122" y="4781682"/>
              <a:chExt cx="7143754" cy="636984"/>
            </a:xfrm>
            <a:solidFill>
              <a:schemeClr val="accent2"/>
            </a:solidFill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47661A2A-80A1-4A3B-876A-27390D6B4030}"/>
                  </a:ext>
                </a:extLst>
              </p:cNvPr>
              <p:cNvSpPr/>
              <p:nvPr/>
            </p:nvSpPr>
            <p:spPr>
              <a:xfrm>
                <a:off x="492122" y="4781682"/>
                <a:ext cx="7143754" cy="636984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8" name="Rectangle: Rounded Corners 4">
                <a:extLst>
                  <a:ext uri="{FF2B5EF4-FFF2-40B4-BE49-F238E27FC236}">
                    <a16:creationId xmlns:a16="http://schemas.microsoft.com/office/drawing/2014/main" id="{99F4D8CF-CEF2-4A3D-B8B0-44C429406269}"/>
                  </a:ext>
                </a:extLst>
              </p:cNvPr>
              <p:cNvSpPr txBox="1"/>
              <p:nvPr/>
            </p:nvSpPr>
            <p:spPr>
              <a:xfrm>
                <a:off x="510779" y="4800339"/>
                <a:ext cx="7106440" cy="599670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kern="1200" dirty="0"/>
                  <a:t>Significant time and </a:t>
                </a:r>
                <a:r>
                  <a:rPr lang="en-US" sz="1500" dirty="0"/>
                  <a:t>r</a:t>
                </a:r>
                <a:r>
                  <a:rPr lang="en-US" sz="1500" kern="1200" dirty="0"/>
                  <a:t>esour</a:t>
                </a:r>
                <a:r>
                  <a:rPr lang="en-US" sz="1500" dirty="0"/>
                  <a:t>ces</a:t>
                </a:r>
                <a:endParaRPr lang="en-GB" sz="1500" kern="1200" dirty="0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EC595DF-F18B-4AD1-A3AF-860456EF90B8}"/>
                </a:ext>
              </a:extLst>
            </p:cNvPr>
            <p:cNvGrpSpPr/>
            <p:nvPr/>
          </p:nvGrpSpPr>
          <p:grpSpPr>
            <a:xfrm>
              <a:off x="9062565" y="4847742"/>
              <a:ext cx="2743200" cy="457200"/>
              <a:chOff x="492122" y="4781682"/>
              <a:chExt cx="7143754" cy="636984"/>
            </a:xfrm>
            <a:solidFill>
              <a:schemeClr val="accent2"/>
            </a:solidFill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F725BBC4-2FFE-4290-9E08-072FFE34945E}"/>
                  </a:ext>
                </a:extLst>
              </p:cNvPr>
              <p:cNvSpPr/>
              <p:nvPr/>
            </p:nvSpPr>
            <p:spPr>
              <a:xfrm>
                <a:off x="492122" y="4781682"/>
                <a:ext cx="7143754" cy="636984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1" name="Rectangle: Rounded Corners 4">
                <a:extLst>
                  <a:ext uri="{FF2B5EF4-FFF2-40B4-BE49-F238E27FC236}">
                    <a16:creationId xmlns:a16="http://schemas.microsoft.com/office/drawing/2014/main" id="{96849535-AF51-471D-8B4F-714EE5B5827D}"/>
                  </a:ext>
                </a:extLst>
              </p:cNvPr>
              <p:cNvSpPr txBox="1"/>
              <p:nvPr/>
            </p:nvSpPr>
            <p:spPr>
              <a:xfrm>
                <a:off x="510779" y="4800339"/>
                <a:ext cx="7106440" cy="599670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kern="1200" dirty="0"/>
                  <a:t>High error </a:t>
                </a:r>
                <a:r>
                  <a:rPr lang="en-US" sz="1500" dirty="0"/>
                  <a:t>s</a:t>
                </a:r>
                <a:r>
                  <a:rPr lang="en-US" sz="1500" kern="1200" dirty="0"/>
                  <a:t>usceptibility</a:t>
                </a:r>
                <a:endParaRPr lang="en-GB" sz="1500" kern="1200" dirty="0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2714192-1D0B-494D-B04E-CC6EEB65B853}"/>
                </a:ext>
              </a:extLst>
            </p:cNvPr>
            <p:cNvGrpSpPr/>
            <p:nvPr/>
          </p:nvGrpSpPr>
          <p:grpSpPr>
            <a:xfrm>
              <a:off x="9069729" y="5392323"/>
              <a:ext cx="2743200" cy="457200"/>
              <a:chOff x="492122" y="4781682"/>
              <a:chExt cx="7143754" cy="636984"/>
            </a:xfrm>
            <a:solidFill>
              <a:schemeClr val="accent2"/>
            </a:solidFill>
          </p:grpSpPr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FB63ABD8-C9F3-414D-9AB5-D6E8F077DED0}"/>
                  </a:ext>
                </a:extLst>
              </p:cNvPr>
              <p:cNvSpPr/>
              <p:nvPr/>
            </p:nvSpPr>
            <p:spPr>
              <a:xfrm>
                <a:off x="492122" y="4781682"/>
                <a:ext cx="7143754" cy="636984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4" name="Rectangle: Rounded Corners 4">
                <a:extLst>
                  <a:ext uri="{FF2B5EF4-FFF2-40B4-BE49-F238E27FC236}">
                    <a16:creationId xmlns:a16="http://schemas.microsoft.com/office/drawing/2014/main" id="{BA803474-34A4-40DB-BD86-A9D6815390D7}"/>
                  </a:ext>
                </a:extLst>
              </p:cNvPr>
              <p:cNvSpPr txBox="1"/>
              <p:nvPr/>
            </p:nvSpPr>
            <p:spPr>
              <a:xfrm>
                <a:off x="510779" y="4800339"/>
                <a:ext cx="7106440" cy="599670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kern="1200" dirty="0"/>
                  <a:t>Proper interpretation of results</a:t>
                </a:r>
                <a:endParaRPr lang="en-GB" sz="1500" kern="1200" dirty="0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E73D05E-DB49-4D4C-890C-0E56298F1C03}"/>
                </a:ext>
              </a:extLst>
            </p:cNvPr>
            <p:cNvGrpSpPr/>
            <p:nvPr/>
          </p:nvGrpSpPr>
          <p:grpSpPr>
            <a:xfrm>
              <a:off x="9062564" y="5935303"/>
              <a:ext cx="2743200" cy="457200"/>
              <a:chOff x="492122" y="4781682"/>
              <a:chExt cx="7143754" cy="636984"/>
            </a:xfrm>
            <a:solidFill>
              <a:schemeClr val="accent2"/>
            </a:solidFill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DD935FF4-8FBD-4130-87E7-5C187D2B538E}"/>
                  </a:ext>
                </a:extLst>
              </p:cNvPr>
              <p:cNvSpPr/>
              <p:nvPr/>
            </p:nvSpPr>
            <p:spPr>
              <a:xfrm>
                <a:off x="492122" y="4781682"/>
                <a:ext cx="7143754" cy="636984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7" name="Rectangle: Rounded Corners 4">
                <a:extLst>
                  <a:ext uri="{FF2B5EF4-FFF2-40B4-BE49-F238E27FC236}">
                    <a16:creationId xmlns:a16="http://schemas.microsoft.com/office/drawing/2014/main" id="{F29F90E1-CEF3-4B36-819F-62323C730CE8}"/>
                  </a:ext>
                </a:extLst>
              </p:cNvPr>
              <p:cNvSpPr txBox="1"/>
              <p:nvPr/>
            </p:nvSpPr>
            <p:spPr>
              <a:xfrm>
                <a:off x="510779" y="4800339"/>
                <a:ext cx="7106440" cy="599670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kern="1200" dirty="0"/>
                  <a:t>Data acquisition across domains</a:t>
                </a:r>
                <a:endParaRPr lang="en-GB" sz="1500" kern="1200" dirty="0"/>
              </a:p>
            </p:txBody>
          </p:sp>
        </p:grpSp>
      </p:grpSp>
      <p:sp>
        <p:nvSpPr>
          <p:cNvPr id="9" name="Arrow: Down 8">
            <a:extLst>
              <a:ext uri="{FF2B5EF4-FFF2-40B4-BE49-F238E27FC236}">
                <a16:creationId xmlns:a16="http://schemas.microsoft.com/office/drawing/2014/main" id="{85A00C44-0F1D-4723-B71C-F8151148F500}"/>
              </a:ext>
            </a:extLst>
          </p:cNvPr>
          <p:cNvSpPr/>
          <p:nvPr/>
        </p:nvSpPr>
        <p:spPr>
          <a:xfrm>
            <a:off x="5546114" y="3853168"/>
            <a:ext cx="704850" cy="1021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301AE8-2540-49DD-828A-806802F4075C}"/>
              </a:ext>
            </a:extLst>
          </p:cNvPr>
          <p:cNvSpPr txBox="1"/>
          <p:nvPr/>
        </p:nvSpPr>
        <p:spPr>
          <a:xfrm>
            <a:off x="685800" y="3942968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Advantages</a:t>
            </a:r>
            <a:endParaRPr lang="en-GB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D57D98E-CEF9-460C-A517-B3A5DE8A2868}"/>
              </a:ext>
            </a:extLst>
          </p:cNvPr>
          <p:cNvSpPr txBox="1"/>
          <p:nvPr/>
        </p:nvSpPr>
        <p:spPr>
          <a:xfrm>
            <a:off x="9011545" y="3942968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Disadvantages</a:t>
            </a:r>
            <a:endParaRPr lang="en-GB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C7128DC-6008-4F38-8E47-1FEC1F2B4D20}"/>
              </a:ext>
            </a:extLst>
          </p:cNvPr>
          <p:cNvCxnSpPr>
            <a:stCxn id="9" idx="0"/>
            <a:endCxn id="13" idx="0"/>
          </p:cNvCxnSpPr>
          <p:nvPr/>
        </p:nvCxnSpPr>
        <p:spPr>
          <a:xfrm rot="16200000" flipH="1" flipV="1">
            <a:off x="3733045" y="1777473"/>
            <a:ext cx="89800" cy="4241189"/>
          </a:xfrm>
          <a:prstGeom prst="bentConnector3">
            <a:avLst>
              <a:gd name="adj1" fmla="val -2545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6C7E453-F771-40D5-AE90-8646A4894572}"/>
              </a:ext>
            </a:extLst>
          </p:cNvPr>
          <p:cNvCxnSpPr>
            <a:stCxn id="9" idx="0"/>
            <a:endCxn id="78" idx="0"/>
          </p:cNvCxnSpPr>
          <p:nvPr/>
        </p:nvCxnSpPr>
        <p:spPr>
          <a:xfrm rot="16200000" flipH="1">
            <a:off x="7895917" y="1855790"/>
            <a:ext cx="89800" cy="4084556"/>
          </a:xfrm>
          <a:prstGeom prst="bentConnector3">
            <a:avLst>
              <a:gd name="adj1" fmla="val -2545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A739B1E-6855-41F1-BD7F-3581A331078B}"/>
              </a:ext>
            </a:extLst>
          </p:cNvPr>
          <p:cNvGrpSpPr/>
          <p:nvPr/>
        </p:nvGrpSpPr>
        <p:grpSpPr>
          <a:xfrm>
            <a:off x="4060186" y="1202029"/>
            <a:ext cx="3657600" cy="457200"/>
            <a:chOff x="492122" y="4781682"/>
            <a:chExt cx="7143754" cy="636984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6DA37B51-9998-4FB0-B542-ABEFF01A34DA}"/>
                </a:ext>
              </a:extLst>
            </p:cNvPr>
            <p:cNvSpPr/>
            <p:nvPr/>
          </p:nvSpPr>
          <p:spPr>
            <a:xfrm>
              <a:off x="492122" y="4781682"/>
              <a:ext cx="7143754" cy="63698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Rectangle: Rounded Corners 4">
              <a:extLst>
                <a:ext uri="{FF2B5EF4-FFF2-40B4-BE49-F238E27FC236}">
                  <a16:creationId xmlns:a16="http://schemas.microsoft.com/office/drawing/2014/main" id="{6B4D6816-7E40-44BD-86B3-B88C7CB86F20}"/>
                </a:ext>
              </a:extLst>
            </p:cNvPr>
            <p:cNvSpPr txBox="1"/>
            <p:nvPr/>
          </p:nvSpPr>
          <p:spPr>
            <a:xfrm>
              <a:off x="510779" y="4800339"/>
              <a:ext cx="7106440" cy="599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Data </a:t>
              </a:r>
              <a:r>
                <a:rPr lang="en-US" sz="1500" dirty="0"/>
                <a:t>collection</a:t>
              </a:r>
              <a:endParaRPr lang="en-GB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7044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AF0A1C-A9E7-4F04-8DAF-5D1E4F58FC0B}"/>
              </a:ext>
            </a:extLst>
          </p:cNvPr>
          <p:cNvSpPr/>
          <p:nvPr/>
        </p:nvSpPr>
        <p:spPr>
          <a:xfrm>
            <a:off x="0" y="-17092"/>
            <a:ext cx="12192000" cy="244407"/>
          </a:xfrm>
          <a:prstGeom prst="rect">
            <a:avLst/>
          </a:prstGeom>
          <a:gradFill flip="none" rotWithShape="1">
            <a:gsLst>
              <a:gs pos="0">
                <a:srgbClr val="00E66C"/>
              </a:gs>
              <a:gs pos="100000">
                <a:srgbClr val="00E6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37A6D4-51AB-448B-B0BB-54858C80F24B}"/>
              </a:ext>
            </a:extLst>
          </p:cNvPr>
          <p:cNvCxnSpPr>
            <a:cxnSpLocks/>
          </p:cNvCxnSpPr>
          <p:nvPr/>
        </p:nvCxnSpPr>
        <p:spPr>
          <a:xfrm>
            <a:off x="457828" y="1520304"/>
            <a:ext cx="10171845" cy="0"/>
          </a:xfrm>
          <a:prstGeom prst="line">
            <a:avLst/>
          </a:prstGeom>
          <a:ln>
            <a:solidFill>
              <a:srgbClr val="2341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9F27423-9949-4C44-93ED-84AC675C5285}"/>
              </a:ext>
            </a:extLst>
          </p:cNvPr>
          <p:cNvSpPr txBox="1">
            <a:spLocks/>
          </p:cNvSpPr>
          <p:nvPr/>
        </p:nvSpPr>
        <p:spPr>
          <a:xfrm>
            <a:off x="514550" y="325669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sz="2800" b="1" dirty="0">
                <a:latin typeface="+mn-lt"/>
              </a:rPr>
              <a:t>Process Control in Additive Manufacturing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12CD39F-83DD-4EEE-B4FB-CE90243789ED}"/>
              </a:ext>
            </a:extLst>
          </p:cNvPr>
          <p:cNvGrpSpPr>
            <a:grpSpLocks noChangeAspect="1"/>
          </p:cNvGrpSpPr>
          <p:nvPr/>
        </p:nvGrpSpPr>
        <p:grpSpPr>
          <a:xfrm>
            <a:off x="762662" y="1828905"/>
            <a:ext cx="9562176" cy="1804762"/>
            <a:chOff x="2503918" y="1883326"/>
            <a:chExt cx="5742774" cy="108388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C203DC6-A128-487B-ABE4-71C5B17B500F}"/>
                </a:ext>
              </a:extLst>
            </p:cNvPr>
            <p:cNvSpPr/>
            <p:nvPr/>
          </p:nvSpPr>
          <p:spPr>
            <a:xfrm>
              <a:off x="4614729" y="1883326"/>
              <a:ext cx="1905712" cy="5357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 (AM)</a:t>
              </a:r>
              <a:endParaRPr lang="en-GB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859DF76-76F2-4228-89D2-406BF3833E87}"/>
                </a:ext>
              </a:extLst>
            </p:cNvPr>
            <p:cNvCxnSpPr>
              <a:endCxn id="7" idx="1"/>
            </p:cNvCxnSpPr>
            <p:nvPr/>
          </p:nvCxnSpPr>
          <p:spPr>
            <a:xfrm>
              <a:off x="2503918" y="2151207"/>
              <a:ext cx="211081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D6849B8-236C-4102-B5AE-C5E59EE75496}"/>
                </a:ext>
              </a:extLst>
            </p:cNvPr>
            <p:cNvSpPr txBox="1"/>
            <p:nvPr/>
          </p:nvSpPr>
          <p:spPr>
            <a:xfrm>
              <a:off x="3320083" y="1918634"/>
              <a:ext cx="478480" cy="240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Input</a:t>
              </a:r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112BDF-BE21-43F6-90D5-AFBB779F101E}"/>
                </a:ext>
              </a:extLst>
            </p:cNvPr>
            <p:cNvSpPr txBox="1"/>
            <p:nvPr/>
          </p:nvSpPr>
          <p:spPr>
            <a:xfrm>
              <a:off x="7067443" y="1921510"/>
              <a:ext cx="646254" cy="240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Output</a:t>
              </a:r>
              <a:endParaRPr lang="en-GB" sz="20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883C4F-14DD-4656-BBF0-04091BF03765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6520441" y="2151207"/>
              <a:ext cx="172625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1D78E793-59E6-41E1-AE03-FE7FEB63F1C4}"/>
                </a:ext>
              </a:extLst>
            </p:cNvPr>
            <p:cNvCxnSpPr>
              <a:cxnSpLocks/>
              <a:stCxn id="7" idx="2"/>
              <a:endCxn id="10" idx="2"/>
            </p:cNvCxnSpPr>
            <p:nvPr/>
          </p:nvCxnSpPr>
          <p:spPr>
            <a:xfrm rot="5400000" flipH="1">
              <a:off x="4433375" y="1284878"/>
              <a:ext cx="260159" cy="2008261"/>
            </a:xfrm>
            <a:prstGeom prst="bentConnector3">
              <a:avLst>
                <a:gd name="adj1" fmla="val -125765"/>
              </a:avLst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8A900807-7890-4312-9A06-145C62D9DC63}"/>
                </a:ext>
              </a:extLst>
            </p:cNvPr>
            <p:cNvCxnSpPr>
              <a:cxnSpLocks/>
              <a:stCxn id="11" idx="2"/>
              <a:endCxn id="10" idx="2"/>
            </p:cNvCxnSpPr>
            <p:nvPr/>
          </p:nvCxnSpPr>
          <p:spPr>
            <a:xfrm rot="5400000" flipH="1">
              <a:off x="5473509" y="244744"/>
              <a:ext cx="2876" cy="3831247"/>
            </a:xfrm>
            <a:prstGeom prst="bentConnector3">
              <a:avLst>
                <a:gd name="adj1" fmla="val -28150908"/>
              </a:avLst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81E29B-6990-445C-8E79-BBAC70A14586}"/>
                </a:ext>
              </a:extLst>
            </p:cNvPr>
            <p:cNvSpPr txBox="1"/>
            <p:nvPr/>
          </p:nvSpPr>
          <p:spPr>
            <a:xfrm>
              <a:off x="3994803" y="2543164"/>
              <a:ext cx="485018" cy="221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In-Situ</a:t>
              </a:r>
              <a:endParaRPr lang="en-GB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2E99FA-4308-4058-A403-69875A10BA18}"/>
                </a:ext>
              </a:extLst>
            </p:cNvPr>
            <p:cNvSpPr txBox="1"/>
            <p:nvPr/>
          </p:nvSpPr>
          <p:spPr>
            <a:xfrm>
              <a:off x="6578268" y="2745405"/>
              <a:ext cx="550566" cy="221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Ex-Situ</a:t>
              </a:r>
              <a:endParaRPr lang="en-GB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497CE0A-A06C-4B8A-98B1-663BF021D96A}"/>
              </a:ext>
            </a:extLst>
          </p:cNvPr>
          <p:cNvSpPr txBox="1"/>
          <p:nvPr/>
        </p:nvSpPr>
        <p:spPr>
          <a:xfrm>
            <a:off x="1180540" y="4126714"/>
            <a:ext cx="2680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In-Situ Process control</a:t>
            </a:r>
            <a:endParaRPr lang="en-GB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3DEF63-5C68-474A-986D-5E2D1F399369}"/>
              </a:ext>
            </a:extLst>
          </p:cNvPr>
          <p:cNvSpPr txBox="1"/>
          <p:nvPr/>
        </p:nvSpPr>
        <p:spPr>
          <a:xfrm>
            <a:off x="7098554" y="4126714"/>
            <a:ext cx="2769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Ex-Situ Process control</a:t>
            </a:r>
            <a:endParaRPr lang="en-GB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C566AC-BC55-4F4B-AF20-430CE3F1173D}"/>
              </a:ext>
            </a:extLst>
          </p:cNvPr>
          <p:cNvSpPr txBox="1"/>
          <p:nvPr/>
        </p:nvSpPr>
        <p:spPr>
          <a:xfrm>
            <a:off x="7098555" y="4603054"/>
            <a:ext cx="3735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Porosity analysis and modelling using µ-CT Scan.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point cloud based geometric and dimensional assessment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12BC95-CA7E-434A-B71B-DC8B29898392}"/>
              </a:ext>
            </a:extLst>
          </p:cNvPr>
          <p:cNvSpPr txBox="1"/>
          <p:nvPr/>
        </p:nvSpPr>
        <p:spPr>
          <a:xfrm>
            <a:off x="1180540" y="4596874"/>
            <a:ext cx="45109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Melt pool monitoring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Emission monitoring sensors from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Thermal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Acoustic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Electromagnetic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238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AF0A1C-A9E7-4F04-8DAF-5D1E4F58FC0B}"/>
              </a:ext>
            </a:extLst>
          </p:cNvPr>
          <p:cNvSpPr/>
          <p:nvPr/>
        </p:nvSpPr>
        <p:spPr>
          <a:xfrm>
            <a:off x="0" y="-17092"/>
            <a:ext cx="12192000" cy="244407"/>
          </a:xfrm>
          <a:prstGeom prst="rect">
            <a:avLst/>
          </a:prstGeom>
          <a:gradFill flip="none" rotWithShape="1">
            <a:gsLst>
              <a:gs pos="0">
                <a:srgbClr val="00E66C"/>
              </a:gs>
              <a:gs pos="100000">
                <a:srgbClr val="00E6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37A6D4-51AB-448B-B0BB-54858C80F24B}"/>
              </a:ext>
            </a:extLst>
          </p:cNvPr>
          <p:cNvCxnSpPr>
            <a:cxnSpLocks/>
          </p:cNvCxnSpPr>
          <p:nvPr/>
        </p:nvCxnSpPr>
        <p:spPr>
          <a:xfrm>
            <a:off x="457828" y="1520304"/>
            <a:ext cx="10171845" cy="0"/>
          </a:xfrm>
          <a:prstGeom prst="line">
            <a:avLst/>
          </a:prstGeom>
          <a:ln>
            <a:solidFill>
              <a:srgbClr val="2341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9F27423-9949-4C44-93ED-84AC675C5285}"/>
              </a:ext>
            </a:extLst>
          </p:cNvPr>
          <p:cNvSpPr txBox="1">
            <a:spLocks/>
          </p:cNvSpPr>
          <p:nvPr/>
        </p:nvSpPr>
        <p:spPr>
          <a:xfrm>
            <a:off x="514550" y="325669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sz="2800" b="1" dirty="0">
                <a:latin typeface="+mn-lt"/>
              </a:rPr>
              <a:t>Data Analytics in AM - </a:t>
            </a:r>
            <a:r>
              <a:rPr lang="en-IE" sz="2800" b="1" dirty="0" err="1">
                <a:latin typeface="+mn-lt"/>
              </a:rPr>
              <a:t>CAx</a:t>
            </a:r>
            <a:endParaRPr lang="en-IE" sz="2800" b="1" dirty="0">
              <a:latin typeface="+mn-lt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63CC1A8-FAB1-4C7A-AC1B-23FD999BF67C}"/>
              </a:ext>
            </a:extLst>
          </p:cNvPr>
          <p:cNvGrpSpPr/>
          <p:nvPr/>
        </p:nvGrpSpPr>
        <p:grpSpPr>
          <a:xfrm>
            <a:off x="215902" y="2500665"/>
            <a:ext cx="3294600" cy="2780777"/>
            <a:chOff x="226295" y="2502553"/>
            <a:chExt cx="3294600" cy="278077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370E3D4-1F76-4E95-A899-5EE11CB10018}"/>
                </a:ext>
              </a:extLst>
            </p:cNvPr>
            <p:cNvGrpSpPr/>
            <p:nvPr/>
          </p:nvGrpSpPr>
          <p:grpSpPr>
            <a:xfrm>
              <a:off x="226295" y="2502553"/>
              <a:ext cx="2286000" cy="457200"/>
              <a:chOff x="492122" y="4781682"/>
              <a:chExt cx="7143754" cy="636984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BA6236B1-1663-412F-8235-0BB040E52F19}"/>
                  </a:ext>
                </a:extLst>
              </p:cNvPr>
              <p:cNvSpPr/>
              <p:nvPr/>
            </p:nvSpPr>
            <p:spPr>
              <a:xfrm>
                <a:off x="492122" y="4781682"/>
                <a:ext cx="7143754" cy="63698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Rectangle: Rounded Corners 4">
                <a:extLst>
                  <a:ext uri="{FF2B5EF4-FFF2-40B4-BE49-F238E27FC236}">
                    <a16:creationId xmlns:a16="http://schemas.microsoft.com/office/drawing/2014/main" id="{F854D040-96D8-454B-AAD7-99CF4EEDAD74}"/>
                  </a:ext>
                </a:extLst>
              </p:cNvPr>
              <p:cNvSpPr txBox="1"/>
              <p:nvPr/>
            </p:nvSpPr>
            <p:spPr>
              <a:xfrm>
                <a:off x="510779" y="4800339"/>
                <a:ext cx="7106440" cy="5996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kern="1200" dirty="0"/>
                  <a:t>Data Collection</a:t>
                </a:r>
                <a:endParaRPr lang="en-GB" sz="1500" kern="1200" dirty="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39383DB-3B71-4C31-97A3-420AD5AD5E03}"/>
                </a:ext>
              </a:extLst>
            </p:cNvPr>
            <p:cNvGrpSpPr/>
            <p:nvPr/>
          </p:nvGrpSpPr>
          <p:grpSpPr>
            <a:xfrm>
              <a:off x="1600655" y="3281542"/>
              <a:ext cx="1920240" cy="2001788"/>
              <a:chOff x="838993" y="3307053"/>
              <a:chExt cx="2303910" cy="2001788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ADC41D89-D5B4-469E-B53B-301FEC09A6B9}"/>
                  </a:ext>
                </a:extLst>
              </p:cNvPr>
              <p:cNvGrpSpPr/>
              <p:nvPr/>
            </p:nvGrpSpPr>
            <p:grpSpPr>
              <a:xfrm>
                <a:off x="844963" y="3307053"/>
                <a:ext cx="2286000" cy="457200"/>
                <a:chOff x="492122" y="4781682"/>
                <a:chExt cx="7143754" cy="636984"/>
              </a:xfrm>
            </p:grpSpPr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A6A14991-F669-431F-B55E-FCB5B12F3F7B}"/>
                    </a:ext>
                  </a:extLst>
                </p:cNvPr>
                <p:cNvSpPr/>
                <p:nvPr/>
              </p:nvSpPr>
              <p:spPr>
                <a:xfrm>
                  <a:off x="492122" y="4781682"/>
                  <a:ext cx="7143754" cy="636984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7" name="Rectangle: Rounded Corners 4">
                  <a:extLst>
                    <a:ext uri="{FF2B5EF4-FFF2-40B4-BE49-F238E27FC236}">
                      <a16:creationId xmlns:a16="http://schemas.microsoft.com/office/drawing/2014/main" id="{51DBC934-6E5C-4503-B241-A8318848FD4F}"/>
                    </a:ext>
                  </a:extLst>
                </p:cNvPr>
                <p:cNvSpPr txBox="1"/>
                <p:nvPr/>
              </p:nvSpPr>
              <p:spPr>
                <a:xfrm>
                  <a:off x="510779" y="4800339"/>
                  <a:ext cx="7106440" cy="59967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57150" tIns="57150" rIns="57150" bIns="57150" numCol="1" spcCol="1270" anchor="ctr" anchorCtr="0">
                  <a:noAutofit/>
                </a:bodyPr>
                <a:lstStyle/>
                <a:p>
                  <a:pPr marL="0" lvl="0" indent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500" dirty="0"/>
                    <a:t>Machine Sensors</a:t>
                  </a:r>
                  <a:endParaRPr lang="en-GB" sz="1500" kern="1200" dirty="0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29282657-6B97-40D7-9649-13B657375BEB}"/>
                  </a:ext>
                </a:extLst>
              </p:cNvPr>
              <p:cNvGrpSpPr/>
              <p:nvPr/>
            </p:nvGrpSpPr>
            <p:grpSpPr>
              <a:xfrm>
                <a:off x="850933" y="4341834"/>
                <a:ext cx="2286000" cy="457200"/>
                <a:chOff x="492122" y="4781682"/>
                <a:chExt cx="7143754" cy="636984"/>
              </a:xfrm>
            </p:grpSpPr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439B116E-F90C-47A9-B6B1-5E9D1C9AACBA}"/>
                    </a:ext>
                  </a:extLst>
                </p:cNvPr>
                <p:cNvSpPr/>
                <p:nvPr/>
              </p:nvSpPr>
              <p:spPr>
                <a:xfrm>
                  <a:off x="492122" y="4781682"/>
                  <a:ext cx="7143754" cy="636984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0" name="Rectangle: Rounded Corners 4">
                  <a:extLst>
                    <a:ext uri="{FF2B5EF4-FFF2-40B4-BE49-F238E27FC236}">
                      <a16:creationId xmlns:a16="http://schemas.microsoft.com/office/drawing/2014/main" id="{B0949428-DF0A-4790-892D-085BC06B3A51}"/>
                    </a:ext>
                  </a:extLst>
                </p:cNvPr>
                <p:cNvSpPr txBox="1"/>
                <p:nvPr/>
              </p:nvSpPr>
              <p:spPr>
                <a:xfrm>
                  <a:off x="510779" y="4800339"/>
                  <a:ext cx="7106440" cy="59967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57150" tIns="57150" rIns="57150" bIns="57150" numCol="1" spcCol="1270" anchor="ctr" anchorCtr="0">
                  <a:noAutofit/>
                </a:bodyPr>
                <a:lstStyle/>
                <a:p>
                  <a:pPr marL="0" lvl="0" indent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500" kern="1200" dirty="0"/>
                    <a:t>IR/Thermal Cameras</a:t>
                  </a:r>
                  <a:endParaRPr lang="en-GB" sz="1500" kern="1200" dirty="0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C2981CF-B742-4A2E-91C5-48DAD5CC9B51}"/>
                  </a:ext>
                </a:extLst>
              </p:cNvPr>
              <p:cNvGrpSpPr/>
              <p:nvPr/>
            </p:nvGrpSpPr>
            <p:grpSpPr>
              <a:xfrm>
                <a:off x="856903" y="3823032"/>
                <a:ext cx="2286000" cy="457200"/>
                <a:chOff x="492122" y="4781682"/>
                <a:chExt cx="7143754" cy="636984"/>
              </a:xfrm>
            </p:grpSpPr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80057456-92A1-48DC-81DD-B4BE5A74C36E}"/>
                    </a:ext>
                  </a:extLst>
                </p:cNvPr>
                <p:cNvSpPr/>
                <p:nvPr/>
              </p:nvSpPr>
              <p:spPr>
                <a:xfrm>
                  <a:off x="492122" y="4781682"/>
                  <a:ext cx="7143754" cy="636984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3" name="Rectangle: Rounded Corners 4">
                  <a:extLst>
                    <a:ext uri="{FF2B5EF4-FFF2-40B4-BE49-F238E27FC236}">
                      <a16:creationId xmlns:a16="http://schemas.microsoft.com/office/drawing/2014/main" id="{55F4869B-50A6-484E-9498-B6A01E9B1AFB}"/>
                    </a:ext>
                  </a:extLst>
                </p:cNvPr>
                <p:cNvSpPr txBox="1"/>
                <p:nvPr/>
              </p:nvSpPr>
              <p:spPr>
                <a:xfrm>
                  <a:off x="510779" y="4800339"/>
                  <a:ext cx="7106440" cy="59967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57150" tIns="57150" rIns="57150" bIns="57150" numCol="1" spcCol="1270" anchor="ctr" anchorCtr="0">
                  <a:noAutofit/>
                </a:bodyPr>
                <a:lstStyle/>
                <a:p>
                  <a:pPr marL="0" lvl="0" indent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500" dirty="0"/>
                    <a:t>Optical Microscopes</a:t>
                  </a:r>
                  <a:endParaRPr lang="en-GB" sz="1500" kern="1200" dirty="0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020A34AC-8C6A-44A5-998D-7F0BE374BB03}"/>
                  </a:ext>
                </a:extLst>
              </p:cNvPr>
              <p:cNvGrpSpPr/>
              <p:nvPr/>
            </p:nvGrpSpPr>
            <p:grpSpPr>
              <a:xfrm>
                <a:off x="838993" y="4851641"/>
                <a:ext cx="2286000" cy="457200"/>
                <a:chOff x="492122" y="4781682"/>
                <a:chExt cx="7143754" cy="636984"/>
              </a:xfrm>
            </p:grpSpPr>
            <p:sp>
              <p:nvSpPr>
                <p:cNvPr id="45" name="Rectangle: Rounded Corners 44">
                  <a:extLst>
                    <a:ext uri="{FF2B5EF4-FFF2-40B4-BE49-F238E27FC236}">
                      <a16:creationId xmlns:a16="http://schemas.microsoft.com/office/drawing/2014/main" id="{07760C33-6D76-42A0-9EC3-E6C2A616BCA3}"/>
                    </a:ext>
                  </a:extLst>
                </p:cNvPr>
                <p:cNvSpPr/>
                <p:nvPr/>
              </p:nvSpPr>
              <p:spPr>
                <a:xfrm>
                  <a:off x="492122" y="4781682"/>
                  <a:ext cx="7143754" cy="636984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6" name="Rectangle: Rounded Corners 4">
                  <a:extLst>
                    <a:ext uri="{FF2B5EF4-FFF2-40B4-BE49-F238E27FC236}">
                      <a16:creationId xmlns:a16="http://schemas.microsoft.com/office/drawing/2014/main" id="{102EDFD5-CFED-451D-9327-C5DFEBCDD4B5}"/>
                    </a:ext>
                  </a:extLst>
                </p:cNvPr>
                <p:cNvSpPr txBox="1"/>
                <p:nvPr/>
              </p:nvSpPr>
              <p:spPr>
                <a:xfrm>
                  <a:off x="510779" y="4800339"/>
                  <a:ext cx="7106440" cy="59967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57150" tIns="57150" rIns="57150" bIns="57150" numCol="1" spcCol="1270" anchor="ctr" anchorCtr="0">
                  <a:noAutofit/>
                </a:bodyPr>
                <a:lstStyle/>
                <a:p>
                  <a:pPr marL="0" lvl="0" indent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500" kern="1200" dirty="0"/>
                    <a:t>X-ray Modules</a:t>
                  </a:r>
                  <a:endParaRPr lang="en-GB" sz="1500" kern="1200" dirty="0"/>
                </a:p>
              </p:txBody>
            </p:sp>
          </p:grpSp>
        </p:grp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91F0C135-75C5-4B05-BE02-D5CAD49FCFEA}"/>
                </a:ext>
              </a:extLst>
            </p:cNvPr>
            <p:cNvCxnSpPr>
              <a:stCxn id="25" idx="2"/>
              <a:endCxn id="37" idx="1"/>
            </p:cNvCxnSpPr>
            <p:nvPr/>
          </p:nvCxnSpPr>
          <p:spPr>
            <a:xfrm rot="16200000" flipH="1">
              <a:off x="1214757" y="3114291"/>
              <a:ext cx="550389" cy="24131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1C1D6C72-105E-43F8-9001-BBE05CEBF68F}"/>
                </a:ext>
              </a:extLst>
            </p:cNvPr>
            <p:cNvCxnSpPr>
              <a:stCxn id="26" idx="2"/>
              <a:endCxn id="43" idx="1"/>
            </p:cNvCxnSpPr>
            <p:nvPr/>
          </p:nvCxnSpPr>
          <p:spPr>
            <a:xfrm rot="16200000" flipH="1">
              <a:off x="955047" y="3360609"/>
              <a:ext cx="1079759" cy="2512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C766B92F-D8FE-4E05-8511-709CCF47E9B7}"/>
                </a:ext>
              </a:extLst>
            </p:cNvPr>
            <p:cNvCxnSpPr>
              <a:stCxn id="25" idx="2"/>
              <a:endCxn id="40" idx="1"/>
            </p:cNvCxnSpPr>
            <p:nvPr/>
          </p:nvCxnSpPr>
          <p:spPr>
            <a:xfrm rot="16200000" flipH="1">
              <a:off x="699854" y="3629194"/>
              <a:ext cx="1585170" cy="2462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8AD2F294-C992-42AE-8A5C-8AD09B82B648}"/>
                </a:ext>
              </a:extLst>
            </p:cNvPr>
            <p:cNvCxnSpPr>
              <a:stCxn id="26" idx="2"/>
              <a:endCxn id="46" idx="1"/>
            </p:cNvCxnSpPr>
            <p:nvPr/>
          </p:nvCxnSpPr>
          <p:spPr>
            <a:xfrm rot="16200000" flipH="1">
              <a:off x="433279" y="3882378"/>
              <a:ext cx="2108368" cy="2363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4D96B0C3-5FCE-4136-9668-BE325B035E65}"/>
                  </a:ext>
                </a:extLst>
              </p14:cNvPr>
              <p14:cNvContentPartPr/>
              <p14:nvPr/>
            </p14:nvContentPartPr>
            <p14:xfrm>
              <a:off x="8596883" y="6283640"/>
              <a:ext cx="360" cy="3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4D96B0C3-5FCE-4136-9668-BE325B035E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87883" y="627464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A786574-5DFE-41BF-B61B-A37DCAB590AA}"/>
              </a:ext>
            </a:extLst>
          </p:cNvPr>
          <p:cNvGrpSpPr/>
          <p:nvPr/>
        </p:nvGrpSpPr>
        <p:grpSpPr>
          <a:xfrm>
            <a:off x="2939002" y="2487274"/>
            <a:ext cx="3298494" cy="3341047"/>
            <a:chOff x="3180302" y="2487274"/>
            <a:chExt cx="3298494" cy="334104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F20CB3B-9DB9-4971-9E68-3B724439F2A4}"/>
                </a:ext>
              </a:extLst>
            </p:cNvPr>
            <p:cNvGrpSpPr/>
            <p:nvPr/>
          </p:nvGrpSpPr>
          <p:grpSpPr>
            <a:xfrm>
              <a:off x="3180302" y="2487274"/>
              <a:ext cx="2286000" cy="457200"/>
              <a:chOff x="492122" y="4781682"/>
              <a:chExt cx="7143754" cy="636984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15A09DE0-FC50-441F-A607-2D0292581F90}"/>
                  </a:ext>
                </a:extLst>
              </p:cNvPr>
              <p:cNvSpPr/>
              <p:nvPr/>
            </p:nvSpPr>
            <p:spPr>
              <a:xfrm>
                <a:off x="492122" y="4781682"/>
                <a:ext cx="7143754" cy="63698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Rectangle: Rounded Corners 4">
                <a:extLst>
                  <a:ext uri="{FF2B5EF4-FFF2-40B4-BE49-F238E27FC236}">
                    <a16:creationId xmlns:a16="http://schemas.microsoft.com/office/drawing/2014/main" id="{FC55E3A3-5893-4385-9452-739B7D2EE698}"/>
                  </a:ext>
                </a:extLst>
              </p:cNvPr>
              <p:cNvSpPr txBox="1"/>
              <p:nvPr/>
            </p:nvSpPr>
            <p:spPr>
              <a:xfrm>
                <a:off x="510779" y="4800339"/>
                <a:ext cx="7106440" cy="5996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kern="1200" dirty="0"/>
                  <a:t>Data Preparation and cleaning</a:t>
                </a:r>
                <a:endParaRPr lang="en-GB" sz="1500" kern="1200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99A4826-8278-4627-9701-9472CC5FF0BF}"/>
                </a:ext>
              </a:extLst>
            </p:cNvPr>
            <p:cNvGrpSpPr/>
            <p:nvPr/>
          </p:nvGrpSpPr>
          <p:grpSpPr>
            <a:xfrm>
              <a:off x="4558556" y="3282405"/>
              <a:ext cx="1920240" cy="2545916"/>
              <a:chOff x="4558556" y="3282405"/>
              <a:chExt cx="2286000" cy="2545916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F8DB2F4-FF72-4866-B34B-A98C520EE9D2}"/>
                  </a:ext>
                </a:extLst>
              </p:cNvPr>
              <p:cNvGrpSpPr/>
              <p:nvPr/>
            </p:nvGrpSpPr>
            <p:grpSpPr>
              <a:xfrm>
                <a:off x="4558556" y="3282405"/>
                <a:ext cx="2286000" cy="457200"/>
                <a:chOff x="492122" y="4781682"/>
                <a:chExt cx="7143754" cy="636984"/>
              </a:xfrm>
            </p:grpSpPr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38F8B339-0307-4F24-8C80-E57ADE22B32B}"/>
                    </a:ext>
                  </a:extLst>
                </p:cNvPr>
                <p:cNvSpPr/>
                <p:nvPr/>
              </p:nvSpPr>
              <p:spPr>
                <a:xfrm>
                  <a:off x="492122" y="4781682"/>
                  <a:ext cx="7143754" cy="636984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70" name="Rectangle: Rounded Corners 4">
                  <a:extLst>
                    <a:ext uri="{FF2B5EF4-FFF2-40B4-BE49-F238E27FC236}">
                      <a16:creationId xmlns:a16="http://schemas.microsoft.com/office/drawing/2014/main" id="{0F67237B-EA56-40AF-B1BB-8E3DBCCB5285}"/>
                    </a:ext>
                  </a:extLst>
                </p:cNvPr>
                <p:cNvSpPr txBox="1"/>
                <p:nvPr/>
              </p:nvSpPr>
              <p:spPr>
                <a:xfrm>
                  <a:off x="510779" y="4800339"/>
                  <a:ext cx="7106440" cy="59967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57150" tIns="57150" rIns="57150" bIns="57150" numCol="1" spcCol="1270" anchor="ctr" anchorCtr="0">
                  <a:noAutofit/>
                </a:bodyPr>
                <a:lstStyle/>
                <a:p>
                  <a:pPr marL="0" lvl="0" indent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500" kern="1200" dirty="0"/>
                    <a:t>Data Profiling</a:t>
                  </a:r>
                  <a:endParaRPr lang="en-GB" sz="1500" kern="1200" dirty="0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662FFCB8-133E-4B6D-AE43-C3A74E1A8F0A}"/>
                  </a:ext>
                </a:extLst>
              </p:cNvPr>
              <p:cNvGrpSpPr/>
              <p:nvPr/>
            </p:nvGrpSpPr>
            <p:grpSpPr>
              <a:xfrm>
                <a:off x="4558556" y="3807467"/>
                <a:ext cx="2286000" cy="457200"/>
                <a:chOff x="492122" y="4781682"/>
                <a:chExt cx="7143754" cy="636984"/>
              </a:xfrm>
            </p:grpSpPr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BE4B03E9-166A-4202-8693-975680AE1094}"/>
                    </a:ext>
                  </a:extLst>
                </p:cNvPr>
                <p:cNvSpPr/>
                <p:nvPr/>
              </p:nvSpPr>
              <p:spPr>
                <a:xfrm>
                  <a:off x="492122" y="4781682"/>
                  <a:ext cx="7143754" cy="636984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74" name="Rectangle: Rounded Corners 4">
                  <a:extLst>
                    <a:ext uri="{FF2B5EF4-FFF2-40B4-BE49-F238E27FC236}">
                      <a16:creationId xmlns:a16="http://schemas.microsoft.com/office/drawing/2014/main" id="{77376904-71DF-45ED-97B3-8C62B4688C5C}"/>
                    </a:ext>
                  </a:extLst>
                </p:cNvPr>
                <p:cNvSpPr txBox="1"/>
                <p:nvPr/>
              </p:nvSpPr>
              <p:spPr>
                <a:xfrm>
                  <a:off x="510779" y="4800339"/>
                  <a:ext cx="7106440" cy="59967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57150" tIns="57150" rIns="57150" bIns="57150" numCol="1" spcCol="1270" anchor="ctr" anchorCtr="0">
                  <a:noAutofit/>
                </a:bodyPr>
                <a:lstStyle/>
                <a:p>
                  <a:pPr marL="0" lvl="0" indent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500" kern="1200" dirty="0"/>
                    <a:t>Detain and Distilling</a:t>
                  </a:r>
                  <a:endParaRPr lang="en-GB" sz="1500" kern="1200" dirty="0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FC6BAAE6-4651-4A5E-ADD5-B6AA81322260}"/>
                  </a:ext>
                </a:extLst>
              </p:cNvPr>
              <p:cNvGrpSpPr/>
              <p:nvPr/>
            </p:nvGrpSpPr>
            <p:grpSpPr>
              <a:xfrm>
                <a:off x="4558556" y="4330436"/>
                <a:ext cx="2286000" cy="457200"/>
                <a:chOff x="492122" y="4781682"/>
                <a:chExt cx="7143754" cy="636984"/>
              </a:xfrm>
            </p:grpSpPr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5B7947A4-96B6-49B4-8CC2-80057F9702F6}"/>
                    </a:ext>
                  </a:extLst>
                </p:cNvPr>
                <p:cNvSpPr/>
                <p:nvPr/>
              </p:nvSpPr>
              <p:spPr>
                <a:xfrm>
                  <a:off x="492122" y="4781682"/>
                  <a:ext cx="7143754" cy="636984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77" name="Rectangle: Rounded Corners 4">
                  <a:extLst>
                    <a:ext uri="{FF2B5EF4-FFF2-40B4-BE49-F238E27FC236}">
                      <a16:creationId xmlns:a16="http://schemas.microsoft.com/office/drawing/2014/main" id="{54020270-8F95-4024-96E6-AEE79952F513}"/>
                    </a:ext>
                  </a:extLst>
                </p:cNvPr>
                <p:cNvSpPr txBox="1"/>
                <p:nvPr/>
              </p:nvSpPr>
              <p:spPr>
                <a:xfrm>
                  <a:off x="510779" y="4800339"/>
                  <a:ext cx="7106440" cy="59967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57150" tIns="57150" rIns="57150" bIns="57150" numCol="1" spcCol="1270" anchor="ctr" anchorCtr="0">
                  <a:noAutofit/>
                </a:bodyPr>
                <a:lstStyle/>
                <a:p>
                  <a:pPr marL="0" lvl="0" indent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500" kern="1200" dirty="0"/>
                    <a:t>Assess Data Quality</a:t>
                  </a:r>
                  <a:endParaRPr lang="en-GB" sz="1500" kern="1200" dirty="0"/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8F9D9932-DC66-4A2C-AC5A-EB6AEC80D0F5}"/>
                  </a:ext>
                </a:extLst>
              </p:cNvPr>
              <p:cNvGrpSpPr/>
              <p:nvPr/>
            </p:nvGrpSpPr>
            <p:grpSpPr>
              <a:xfrm>
                <a:off x="4558556" y="4857140"/>
                <a:ext cx="2286000" cy="457200"/>
                <a:chOff x="492122" y="4781682"/>
                <a:chExt cx="7143754" cy="636984"/>
              </a:xfrm>
            </p:grpSpPr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AC23AC69-AFB5-419E-911B-0515A70F3488}"/>
                    </a:ext>
                  </a:extLst>
                </p:cNvPr>
                <p:cNvSpPr/>
                <p:nvPr/>
              </p:nvSpPr>
              <p:spPr>
                <a:xfrm>
                  <a:off x="492122" y="4781682"/>
                  <a:ext cx="7143754" cy="636984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80" name="Rectangle: Rounded Corners 4">
                  <a:extLst>
                    <a:ext uri="{FF2B5EF4-FFF2-40B4-BE49-F238E27FC236}">
                      <a16:creationId xmlns:a16="http://schemas.microsoft.com/office/drawing/2014/main" id="{6E7D79AB-A9AA-4B0C-BFF3-98CCFD99EF5D}"/>
                    </a:ext>
                  </a:extLst>
                </p:cNvPr>
                <p:cNvSpPr txBox="1"/>
                <p:nvPr/>
              </p:nvSpPr>
              <p:spPr>
                <a:xfrm>
                  <a:off x="510779" y="4800339"/>
                  <a:ext cx="7106440" cy="59967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57150" tIns="57150" rIns="57150" bIns="57150" numCol="1" spcCol="1270" anchor="ctr" anchorCtr="0">
                  <a:noAutofit/>
                </a:bodyPr>
                <a:lstStyle/>
                <a:p>
                  <a:pPr marL="0" lvl="0" indent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500" kern="1200" dirty="0"/>
                    <a:t>Documenting (metadata)</a:t>
                  </a:r>
                  <a:endParaRPr lang="en-GB" sz="1500" kern="1200" dirty="0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32815C68-91C0-461F-B99E-6FA12AF752BF}"/>
                  </a:ext>
                </a:extLst>
              </p:cNvPr>
              <p:cNvGrpSpPr/>
              <p:nvPr/>
            </p:nvGrpSpPr>
            <p:grpSpPr>
              <a:xfrm>
                <a:off x="4558556" y="5371121"/>
                <a:ext cx="2286000" cy="457200"/>
                <a:chOff x="492122" y="4781682"/>
                <a:chExt cx="7143754" cy="636984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4B78B946-7B9C-48A4-BA10-642D1CCD538A}"/>
                    </a:ext>
                  </a:extLst>
                </p:cNvPr>
                <p:cNvSpPr/>
                <p:nvPr/>
              </p:nvSpPr>
              <p:spPr>
                <a:xfrm>
                  <a:off x="492122" y="4781682"/>
                  <a:ext cx="7143754" cy="636984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83" name="Rectangle: Rounded Corners 4">
                  <a:extLst>
                    <a:ext uri="{FF2B5EF4-FFF2-40B4-BE49-F238E27FC236}">
                      <a16:creationId xmlns:a16="http://schemas.microsoft.com/office/drawing/2014/main" id="{B3FBE8D7-DF30-4F34-A569-C90860C431BE}"/>
                    </a:ext>
                  </a:extLst>
                </p:cNvPr>
                <p:cNvSpPr txBox="1"/>
                <p:nvPr/>
              </p:nvSpPr>
              <p:spPr>
                <a:xfrm>
                  <a:off x="510779" y="4800339"/>
                  <a:ext cx="7106440" cy="59967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57150" tIns="57150" rIns="57150" bIns="57150" numCol="1" spcCol="1270" anchor="ctr" anchorCtr="0">
                  <a:noAutofit/>
                </a:bodyPr>
                <a:lstStyle/>
                <a:p>
                  <a:pPr marL="0" lvl="0" indent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500" kern="1200" dirty="0"/>
                    <a:t>Data Deli</a:t>
                  </a:r>
                  <a:r>
                    <a:rPr lang="en-US" sz="1500" dirty="0"/>
                    <a:t>very</a:t>
                  </a:r>
                  <a:endParaRPr lang="en-GB" sz="1500" kern="1200" dirty="0"/>
                </a:p>
              </p:txBody>
            </p:sp>
          </p:grpSp>
        </p:grpSp>
        <p:cxnSp>
          <p:nvCxnSpPr>
            <p:cNvPr id="97" name="Connector: Elbow 96">
              <a:extLst>
                <a:ext uri="{FF2B5EF4-FFF2-40B4-BE49-F238E27FC236}">
                  <a16:creationId xmlns:a16="http://schemas.microsoft.com/office/drawing/2014/main" id="{802FB6F6-D166-46A3-8E48-23525E493530}"/>
                </a:ext>
              </a:extLst>
            </p:cNvPr>
            <p:cNvCxnSpPr>
              <a:stCxn id="22" idx="2"/>
              <a:endCxn id="70" idx="1"/>
            </p:cNvCxnSpPr>
            <p:nvPr/>
          </p:nvCxnSpPr>
          <p:spPr>
            <a:xfrm rot="16200000" flipH="1">
              <a:off x="4153475" y="3100909"/>
              <a:ext cx="579922" cy="24026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819339D0-3AC1-473E-A6AA-0AD62EB0DC0A}"/>
                </a:ext>
              </a:extLst>
            </p:cNvPr>
            <p:cNvCxnSpPr>
              <a:stCxn id="22" idx="2"/>
              <a:endCxn id="74" idx="1"/>
            </p:cNvCxnSpPr>
            <p:nvPr/>
          </p:nvCxnSpPr>
          <p:spPr>
            <a:xfrm rot="16200000" flipH="1">
              <a:off x="3890944" y="3363440"/>
              <a:ext cx="1104984" cy="24026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41FD3245-019A-42E1-916E-B2EE8B0A1D7A}"/>
                </a:ext>
              </a:extLst>
            </p:cNvPr>
            <p:cNvCxnSpPr>
              <a:stCxn id="21" idx="2"/>
              <a:endCxn id="77" idx="1"/>
            </p:cNvCxnSpPr>
            <p:nvPr/>
          </p:nvCxnSpPr>
          <p:spPr>
            <a:xfrm rot="16200000" flipH="1">
              <a:off x="3636155" y="3631620"/>
              <a:ext cx="1614562" cy="24026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61B984FB-36AE-43A0-B82D-81EA042BE9BC}"/>
                </a:ext>
              </a:extLst>
            </p:cNvPr>
            <p:cNvCxnSpPr>
              <a:stCxn id="22" idx="2"/>
              <a:endCxn id="80" idx="1"/>
            </p:cNvCxnSpPr>
            <p:nvPr/>
          </p:nvCxnSpPr>
          <p:spPr>
            <a:xfrm rot="16200000" flipH="1">
              <a:off x="3366108" y="3888276"/>
              <a:ext cx="2154657" cy="24026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8F5E00F2-2EF5-4130-9ADB-1FBF1D77CD0C}"/>
                </a:ext>
              </a:extLst>
            </p:cNvPr>
            <p:cNvCxnSpPr>
              <a:stCxn id="21" idx="2"/>
              <a:endCxn id="83" idx="1"/>
            </p:cNvCxnSpPr>
            <p:nvPr/>
          </p:nvCxnSpPr>
          <p:spPr>
            <a:xfrm rot="16200000" flipH="1">
              <a:off x="3115813" y="4151962"/>
              <a:ext cx="2655247" cy="24026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5C53039-1970-4035-A3FF-6A54A38ACFE7}"/>
              </a:ext>
            </a:extLst>
          </p:cNvPr>
          <p:cNvGrpSpPr/>
          <p:nvPr/>
        </p:nvGrpSpPr>
        <p:grpSpPr>
          <a:xfrm>
            <a:off x="5804109" y="2475960"/>
            <a:ext cx="3276354" cy="3400104"/>
            <a:chOff x="6134309" y="2475960"/>
            <a:chExt cx="3276354" cy="340010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47D713F-E884-4060-A41A-9E0B1EB3D21D}"/>
                    </a:ext>
                  </a:extLst>
                </p14:cNvPr>
                <p14:cNvContentPartPr/>
                <p14:nvPr/>
              </p14:nvContentPartPr>
              <p14:xfrm>
                <a:off x="7078925" y="5875704"/>
                <a:ext cx="360" cy="3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47D713F-E884-4060-A41A-9E0B1EB3D21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69925" y="586670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3820B88-B005-45DD-AF8B-029AC85E6654}"/>
                </a:ext>
              </a:extLst>
            </p:cNvPr>
            <p:cNvGrpSpPr/>
            <p:nvPr/>
          </p:nvGrpSpPr>
          <p:grpSpPr>
            <a:xfrm>
              <a:off x="6134309" y="2475960"/>
              <a:ext cx="2286000" cy="457200"/>
              <a:chOff x="492122" y="4781682"/>
              <a:chExt cx="7143754" cy="636984"/>
            </a:xfrm>
          </p:grpSpPr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86E7DD8A-41CC-4BC6-B6A0-1BDA58FB9331}"/>
                  </a:ext>
                </a:extLst>
              </p:cNvPr>
              <p:cNvSpPr/>
              <p:nvPr/>
            </p:nvSpPr>
            <p:spPr>
              <a:xfrm>
                <a:off x="492122" y="4781682"/>
                <a:ext cx="7143754" cy="63698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4" name="Rectangle: Rounded Corners 4">
                <a:extLst>
                  <a:ext uri="{FF2B5EF4-FFF2-40B4-BE49-F238E27FC236}">
                    <a16:creationId xmlns:a16="http://schemas.microsoft.com/office/drawing/2014/main" id="{BD139D75-B178-40FF-97F3-90BF8EFF3FEE}"/>
                  </a:ext>
                </a:extLst>
              </p:cNvPr>
              <p:cNvSpPr txBox="1"/>
              <p:nvPr/>
            </p:nvSpPr>
            <p:spPr>
              <a:xfrm>
                <a:off x="510779" y="4800339"/>
                <a:ext cx="7106440" cy="5996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dirty="0"/>
                  <a:t>Analysis/Processing Techniques and Algorithms</a:t>
                </a:r>
                <a:endParaRPr lang="en-GB" sz="1500" kern="1200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9091DB1-4EF6-46CC-B8B7-B48EB234CA60}"/>
                </a:ext>
              </a:extLst>
            </p:cNvPr>
            <p:cNvGrpSpPr/>
            <p:nvPr/>
          </p:nvGrpSpPr>
          <p:grpSpPr>
            <a:xfrm>
              <a:off x="7490423" y="3487955"/>
              <a:ext cx="1920240" cy="1462910"/>
              <a:chOff x="7490423" y="3487955"/>
              <a:chExt cx="2297940" cy="1462910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0DD5C9C3-FE6B-4A86-8D4D-13ECBA716857}"/>
                  </a:ext>
                </a:extLst>
              </p:cNvPr>
              <p:cNvGrpSpPr/>
              <p:nvPr/>
            </p:nvGrpSpPr>
            <p:grpSpPr>
              <a:xfrm>
                <a:off x="7490423" y="3487955"/>
                <a:ext cx="2286000" cy="457200"/>
                <a:chOff x="492122" y="4781682"/>
                <a:chExt cx="7143754" cy="636984"/>
              </a:xfrm>
            </p:grpSpPr>
            <p:sp>
              <p:nvSpPr>
                <p:cNvPr id="110" name="Rectangle: Rounded Corners 109">
                  <a:extLst>
                    <a:ext uri="{FF2B5EF4-FFF2-40B4-BE49-F238E27FC236}">
                      <a16:creationId xmlns:a16="http://schemas.microsoft.com/office/drawing/2014/main" id="{AB602A39-B115-4906-8D6E-718A9A2DDE89}"/>
                    </a:ext>
                  </a:extLst>
                </p:cNvPr>
                <p:cNvSpPr/>
                <p:nvPr/>
              </p:nvSpPr>
              <p:spPr>
                <a:xfrm>
                  <a:off x="492122" y="4781682"/>
                  <a:ext cx="7143754" cy="636984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12" name="Rectangle: Rounded Corners 4">
                  <a:extLst>
                    <a:ext uri="{FF2B5EF4-FFF2-40B4-BE49-F238E27FC236}">
                      <a16:creationId xmlns:a16="http://schemas.microsoft.com/office/drawing/2014/main" id="{D315358E-4133-4658-8AAD-24155E83F816}"/>
                    </a:ext>
                  </a:extLst>
                </p:cNvPr>
                <p:cNvSpPr txBox="1"/>
                <p:nvPr/>
              </p:nvSpPr>
              <p:spPr>
                <a:xfrm>
                  <a:off x="510778" y="4800339"/>
                  <a:ext cx="7106441" cy="599671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57150" tIns="57150" rIns="57150" bIns="57150" numCol="1" spcCol="1270" anchor="ctr" anchorCtr="0">
                  <a:noAutofit/>
                </a:bodyPr>
                <a:lstStyle/>
                <a:p>
                  <a:pPr marL="0" lvl="0" indent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500" kern="1200" dirty="0"/>
                    <a:t>Machine learning techniques</a:t>
                  </a:r>
                  <a:endParaRPr lang="en-GB" sz="1500" kern="1200" dirty="0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2085CB66-129D-4559-A1C3-553B27D1A211}"/>
                  </a:ext>
                </a:extLst>
              </p:cNvPr>
              <p:cNvGrpSpPr/>
              <p:nvPr/>
            </p:nvGrpSpPr>
            <p:grpSpPr>
              <a:xfrm>
                <a:off x="7490423" y="3987403"/>
                <a:ext cx="2286000" cy="457200"/>
                <a:chOff x="492122" y="4781682"/>
                <a:chExt cx="7143754" cy="636984"/>
              </a:xfrm>
            </p:grpSpPr>
            <p:sp>
              <p:nvSpPr>
                <p:cNvPr id="106" name="Rectangle: Rounded Corners 105">
                  <a:extLst>
                    <a:ext uri="{FF2B5EF4-FFF2-40B4-BE49-F238E27FC236}">
                      <a16:creationId xmlns:a16="http://schemas.microsoft.com/office/drawing/2014/main" id="{55CA6601-AE04-43D0-B4A4-EEA3E4FA2173}"/>
                    </a:ext>
                  </a:extLst>
                </p:cNvPr>
                <p:cNvSpPr/>
                <p:nvPr/>
              </p:nvSpPr>
              <p:spPr>
                <a:xfrm>
                  <a:off x="492122" y="4781682"/>
                  <a:ext cx="7143754" cy="636984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08" name="Rectangle: Rounded Corners 4">
                  <a:extLst>
                    <a:ext uri="{FF2B5EF4-FFF2-40B4-BE49-F238E27FC236}">
                      <a16:creationId xmlns:a16="http://schemas.microsoft.com/office/drawing/2014/main" id="{80D099E8-A1DF-4884-86A6-B9C743E0E136}"/>
                    </a:ext>
                  </a:extLst>
                </p:cNvPr>
                <p:cNvSpPr txBox="1"/>
                <p:nvPr/>
              </p:nvSpPr>
              <p:spPr>
                <a:xfrm>
                  <a:off x="510778" y="4800339"/>
                  <a:ext cx="7106441" cy="599671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57150" tIns="57150" rIns="57150" bIns="57150" numCol="1" spcCol="1270" anchor="ctr" anchorCtr="0">
                  <a:noAutofit/>
                </a:bodyPr>
                <a:lstStyle/>
                <a:p>
                  <a:pPr marL="0" lvl="0" indent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500" kern="1200" dirty="0"/>
                    <a:t>Artificial Intelligence algorithms</a:t>
                  </a:r>
                  <a:endParaRPr lang="en-GB" sz="1500" kern="1200" dirty="0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4DE20AE5-5FD0-49E4-86EC-0F82E95182D7}"/>
                  </a:ext>
                </a:extLst>
              </p:cNvPr>
              <p:cNvGrpSpPr/>
              <p:nvPr/>
            </p:nvGrpSpPr>
            <p:grpSpPr>
              <a:xfrm>
                <a:off x="7502363" y="4493665"/>
                <a:ext cx="2286000" cy="457200"/>
                <a:chOff x="492122" y="4781682"/>
                <a:chExt cx="7143754" cy="636984"/>
              </a:xfrm>
            </p:grpSpPr>
            <p:sp>
              <p:nvSpPr>
                <p:cNvPr id="98" name="Rectangle: Rounded Corners 97">
                  <a:extLst>
                    <a:ext uri="{FF2B5EF4-FFF2-40B4-BE49-F238E27FC236}">
                      <a16:creationId xmlns:a16="http://schemas.microsoft.com/office/drawing/2014/main" id="{7F0EBA11-0900-4470-9635-97671B70476D}"/>
                    </a:ext>
                  </a:extLst>
                </p:cNvPr>
                <p:cNvSpPr/>
                <p:nvPr/>
              </p:nvSpPr>
              <p:spPr>
                <a:xfrm>
                  <a:off x="492122" y="4781682"/>
                  <a:ext cx="7143754" cy="636984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00" name="Rectangle: Rounded Corners 4">
                  <a:extLst>
                    <a:ext uri="{FF2B5EF4-FFF2-40B4-BE49-F238E27FC236}">
                      <a16:creationId xmlns:a16="http://schemas.microsoft.com/office/drawing/2014/main" id="{AD76A70E-022D-4ABA-A423-38C61E2197D1}"/>
                    </a:ext>
                  </a:extLst>
                </p:cNvPr>
                <p:cNvSpPr txBox="1"/>
                <p:nvPr/>
              </p:nvSpPr>
              <p:spPr>
                <a:xfrm>
                  <a:off x="510778" y="4800339"/>
                  <a:ext cx="7106441" cy="599671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57150" tIns="57150" rIns="57150" bIns="57150" numCol="1" spcCol="1270" anchor="ctr" anchorCtr="0">
                  <a:noAutofit/>
                </a:bodyPr>
                <a:lstStyle/>
                <a:p>
                  <a:pPr marL="0" lvl="0" indent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500" kern="1200" dirty="0"/>
                    <a:t>Custom Algorithms</a:t>
                  </a:r>
                  <a:endParaRPr lang="en-GB" sz="1500" kern="1200" dirty="0"/>
                </a:p>
              </p:txBody>
            </p:sp>
          </p:grpSp>
        </p:grpSp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1A2A496D-2D40-4367-8B96-D3F7DB08E777}"/>
                </a:ext>
              </a:extLst>
            </p:cNvPr>
            <p:cNvCxnSpPr>
              <a:stCxn id="104" idx="2"/>
              <a:endCxn id="112" idx="1"/>
            </p:cNvCxnSpPr>
            <p:nvPr/>
          </p:nvCxnSpPr>
          <p:spPr>
            <a:xfrm rot="16200000" flipH="1">
              <a:off x="6987967" y="3209110"/>
              <a:ext cx="796786" cy="21810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CE2B4C85-0305-4278-8073-520F2F10BA4D}"/>
                </a:ext>
              </a:extLst>
            </p:cNvPr>
            <p:cNvCxnSpPr>
              <a:stCxn id="102" idx="2"/>
              <a:endCxn id="106" idx="1"/>
            </p:cNvCxnSpPr>
            <p:nvPr/>
          </p:nvCxnSpPr>
          <p:spPr>
            <a:xfrm rot="16200000" flipH="1">
              <a:off x="6742445" y="3468024"/>
              <a:ext cx="1282843" cy="21311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3FCE2221-989E-4C98-8E86-44F07006501D}"/>
                </a:ext>
              </a:extLst>
            </p:cNvPr>
            <p:cNvCxnSpPr>
              <a:stCxn id="102" idx="2"/>
              <a:endCxn id="98" idx="1"/>
            </p:cNvCxnSpPr>
            <p:nvPr/>
          </p:nvCxnSpPr>
          <p:spPr>
            <a:xfrm rot="16200000" flipH="1">
              <a:off x="6494302" y="3716166"/>
              <a:ext cx="1789105" cy="2230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2B06500-08A9-4150-B1C9-F48EF4E8D950}"/>
              </a:ext>
            </a:extLst>
          </p:cNvPr>
          <p:cNvGrpSpPr/>
          <p:nvPr/>
        </p:nvGrpSpPr>
        <p:grpSpPr>
          <a:xfrm>
            <a:off x="8618416" y="2460683"/>
            <a:ext cx="3292818" cy="2450665"/>
            <a:chOff x="9189916" y="2460683"/>
            <a:chExt cx="3292818" cy="2450665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1D76C10C-01ED-4D09-831B-8188CC08CC8E}"/>
                </a:ext>
              </a:extLst>
            </p:cNvPr>
            <p:cNvGrpSpPr/>
            <p:nvPr/>
          </p:nvGrpSpPr>
          <p:grpSpPr>
            <a:xfrm>
              <a:off x="9189916" y="2460683"/>
              <a:ext cx="2286000" cy="457200"/>
              <a:chOff x="492122" y="4781682"/>
              <a:chExt cx="7143754" cy="636984"/>
            </a:xfrm>
          </p:grpSpPr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E34838CA-EFD6-439F-8C54-FCDF197C208B}"/>
                  </a:ext>
                </a:extLst>
              </p:cNvPr>
              <p:cNvSpPr/>
              <p:nvPr/>
            </p:nvSpPr>
            <p:spPr>
              <a:xfrm>
                <a:off x="492122" y="4781682"/>
                <a:ext cx="7143754" cy="63698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2" name="Rectangle: Rounded Corners 4">
                <a:extLst>
                  <a:ext uri="{FF2B5EF4-FFF2-40B4-BE49-F238E27FC236}">
                    <a16:creationId xmlns:a16="http://schemas.microsoft.com/office/drawing/2014/main" id="{5A713883-6C15-4E8F-8206-AF60621E1C57}"/>
                  </a:ext>
                </a:extLst>
              </p:cNvPr>
              <p:cNvSpPr txBox="1"/>
              <p:nvPr/>
            </p:nvSpPr>
            <p:spPr>
              <a:xfrm>
                <a:off x="510778" y="4800335"/>
                <a:ext cx="7106440" cy="59967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kern="1200" dirty="0"/>
                  <a:t>Data Visualization </a:t>
                </a:r>
                <a:endParaRPr lang="en-GB" sz="1500" kern="1200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F2DD4DA-B8BA-4098-ABC3-A02C1B0CE4CB}"/>
                </a:ext>
              </a:extLst>
            </p:cNvPr>
            <p:cNvGrpSpPr/>
            <p:nvPr/>
          </p:nvGrpSpPr>
          <p:grpSpPr>
            <a:xfrm>
              <a:off x="10562494" y="3459287"/>
              <a:ext cx="1920240" cy="1452061"/>
              <a:chOff x="10562494" y="3459287"/>
              <a:chExt cx="2286000" cy="1452061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FB2C2A17-B2EE-4B22-83DA-C7C4E9931613}"/>
                  </a:ext>
                </a:extLst>
              </p:cNvPr>
              <p:cNvGrpSpPr/>
              <p:nvPr/>
            </p:nvGrpSpPr>
            <p:grpSpPr>
              <a:xfrm>
                <a:off x="10562494" y="3958139"/>
                <a:ext cx="2286000" cy="457200"/>
                <a:chOff x="492122" y="4781682"/>
                <a:chExt cx="7143754" cy="636984"/>
              </a:xfrm>
            </p:grpSpPr>
            <p:sp>
              <p:nvSpPr>
                <p:cNvPr id="129" name="Rectangle: Rounded Corners 128">
                  <a:extLst>
                    <a:ext uri="{FF2B5EF4-FFF2-40B4-BE49-F238E27FC236}">
                      <a16:creationId xmlns:a16="http://schemas.microsoft.com/office/drawing/2014/main" id="{422EDB9A-3248-43D3-8939-8A483CBB417A}"/>
                    </a:ext>
                  </a:extLst>
                </p:cNvPr>
                <p:cNvSpPr/>
                <p:nvPr/>
              </p:nvSpPr>
              <p:spPr>
                <a:xfrm>
                  <a:off x="492122" y="4781682"/>
                  <a:ext cx="7143754" cy="636984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30" name="Rectangle: Rounded Corners 4">
                  <a:extLst>
                    <a:ext uri="{FF2B5EF4-FFF2-40B4-BE49-F238E27FC236}">
                      <a16:creationId xmlns:a16="http://schemas.microsoft.com/office/drawing/2014/main" id="{F16DB09F-4E67-42ED-866C-16331B55D169}"/>
                    </a:ext>
                  </a:extLst>
                </p:cNvPr>
                <p:cNvSpPr txBox="1"/>
                <p:nvPr/>
              </p:nvSpPr>
              <p:spPr>
                <a:xfrm>
                  <a:off x="510779" y="4800339"/>
                  <a:ext cx="7106440" cy="59967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57150" tIns="57150" rIns="57150" bIns="57150" numCol="1" spcCol="1270" anchor="ctr" anchorCtr="0">
                  <a:noAutofit/>
                </a:bodyPr>
                <a:lstStyle/>
                <a:p>
                  <a:pPr marL="0" lvl="0" indent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500" kern="1200" dirty="0"/>
                    <a:t>Maps</a:t>
                  </a:r>
                  <a:endParaRPr lang="en-GB" sz="1500" kern="1200" dirty="0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1D724AD3-96F5-499E-AAC0-04B6DE691379}"/>
                  </a:ext>
                </a:extLst>
              </p:cNvPr>
              <p:cNvGrpSpPr/>
              <p:nvPr/>
            </p:nvGrpSpPr>
            <p:grpSpPr>
              <a:xfrm>
                <a:off x="10562494" y="3459287"/>
                <a:ext cx="2286000" cy="457200"/>
                <a:chOff x="492122" y="4781682"/>
                <a:chExt cx="7143754" cy="636984"/>
              </a:xfrm>
            </p:grpSpPr>
            <p:sp>
              <p:nvSpPr>
                <p:cNvPr id="127" name="Rectangle: Rounded Corners 126">
                  <a:extLst>
                    <a:ext uri="{FF2B5EF4-FFF2-40B4-BE49-F238E27FC236}">
                      <a16:creationId xmlns:a16="http://schemas.microsoft.com/office/drawing/2014/main" id="{7B314D75-5611-4E0D-B8EC-08839D162C0B}"/>
                    </a:ext>
                  </a:extLst>
                </p:cNvPr>
                <p:cNvSpPr/>
                <p:nvPr/>
              </p:nvSpPr>
              <p:spPr>
                <a:xfrm>
                  <a:off x="492122" y="4781682"/>
                  <a:ext cx="7143754" cy="636984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28" name="Rectangle: Rounded Corners 4">
                  <a:extLst>
                    <a:ext uri="{FF2B5EF4-FFF2-40B4-BE49-F238E27FC236}">
                      <a16:creationId xmlns:a16="http://schemas.microsoft.com/office/drawing/2014/main" id="{66C02952-1994-4F5A-9FCF-45A979C96217}"/>
                    </a:ext>
                  </a:extLst>
                </p:cNvPr>
                <p:cNvSpPr txBox="1"/>
                <p:nvPr/>
              </p:nvSpPr>
              <p:spPr>
                <a:xfrm>
                  <a:off x="510779" y="4800339"/>
                  <a:ext cx="7106440" cy="59967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57150" tIns="57150" rIns="57150" bIns="57150" numCol="1" spcCol="1270" anchor="ctr" anchorCtr="0">
                  <a:noAutofit/>
                </a:bodyPr>
                <a:lstStyle/>
                <a:p>
                  <a:pPr marL="0" lvl="0" indent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500" kern="1200" dirty="0"/>
                    <a:t>Charts/Graphing</a:t>
                  </a:r>
                  <a:endParaRPr lang="en-GB" sz="1500" kern="1200" dirty="0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A87CB2FB-42D5-4E41-986A-677961EEE69C}"/>
                  </a:ext>
                </a:extLst>
              </p:cNvPr>
              <p:cNvGrpSpPr/>
              <p:nvPr/>
            </p:nvGrpSpPr>
            <p:grpSpPr>
              <a:xfrm>
                <a:off x="10562494" y="4454148"/>
                <a:ext cx="2286000" cy="457200"/>
                <a:chOff x="492122" y="4781682"/>
                <a:chExt cx="7143754" cy="636984"/>
              </a:xfrm>
            </p:grpSpPr>
            <p:sp>
              <p:nvSpPr>
                <p:cNvPr id="125" name="Rectangle: Rounded Corners 124">
                  <a:extLst>
                    <a:ext uri="{FF2B5EF4-FFF2-40B4-BE49-F238E27FC236}">
                      <a16:creationId xmlns:a16="http://schemas.microsoft.com/office/drawing/2014/main" id="{DF6804BE-BA9D-4F3B-816E-D104431982ED}"/>
                    </a:ext>
                  </a:extLst>
                </p:cNvPr>
                <p:cNvSpPr/>
                <p:nvPr/>
              </p:nvSpPr>
              <p:spPr>
                <a:xfrm>
                  <a:off x="492122" y="4781682"/>
                  <a:ext cx="7143754" cy="636984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26" name="Rectangle: Rounded Corners 4">
                  <a:extLst>
                    <a:ext uri="{FF2B5EF4-FFF2-40B4-BE49-F238E27FC236}">
                      <a16:creationId xmlns:a16="http://schemas.microsoft.com/office/drawing/2014/main" id="{A5214D15-5F19-46BA-ACA8-1F6AE44385AF}"/>
                    </a:ext>
                  </a:extLst>
                </p:cNvPr>
                <p:cNvSpPr txBox="1"/>
                <p:nvPr/>
              </p:nvSpPr>
              <p:spPr>
                <a:xfrm>
                  <a:off x="510779" y="4800339"/>
                  <a:ext cx="7106440" cy="59967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57150" tIns="57150" rIns="57150" bIns="57150" numCol="1" spcCol="1270" anchor="ctr" anchorCtr="0">
                  <a:noAutofit/>
                </a:bodyPr>
                <a:lstStyle/>
                <a:p>
                  <a:pPr marL="0" lvl="0" indent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500" dirty="0"/>
                    <a:t>Tables</a:t>
                  </a:r>
                  <a:endParaRPr lang="en-GB" sz="1500" kern="1200" dirty="0"/>
                </a:p>
              </p:txBody>
            </p:sp>
          </p:grpSp>
        </p:grp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65F89940-6D34-4748-8459-928A45F9CCF6}"/>
                </a:ext>
              </a:extLst>
            </p:cNvPr>
            <p:cNvCxnSpPr>
              <a:stCxn id="132" idx="2"/>
              <a:endCxn id="128" idx="1"/>
            </p:cNvCxnSpPr>
            <p:nvPr/>
          </p:nvCxnSpPr>
          <p:spPr>
            <a:xfrm rot="16200000" flipH="1">
              <a:off x="10058513" y="3178891"/>
              <a:ext cx="783398" cy="2345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or: Elbow 121">
              <a:extLst>
                <a:ext uri="{FF2B5EF4-FFF2-40B4-BE49-F238E27FC236}">
                  <a16:creationId xmlns:a16="http://schemas.microsoft.com/office/drawing/2014/main" id="{A0475CF3-D5E2-43EA-B8BC-CB9B4D0A9E89}"/>
                </a:ext>
              </a:extLst>
            </p:cNvPr>
            <p:cNvCxnSpPr>
              <a:stCxn id="131" idx="2"/>
              <a:endCxn id="130" idx="1"/>
            </p:cNvCxnSpPr>
            <p:nvPr/>
          </p:nvCxnSpPr>
          <p:spPr>
            <a:xfrm rot="16200000" flipH="1">
              <a:off x="9815784" y="3435014"/>
              <a:ext cx="1268856" cy="2345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or: Elbow 122">
              <a:extLst>
                <a:ext uri="{FF2B5EF4-FFF2-40B4-BE49-F238E27FC236}">
                  <a16:creationId xmlns:a16="http://schemas.microsoft.com/office/drawing/2014/main" id="{A81C0E4E-B9FB-49F4-BD5E-6CA091E0982D}"/>
                </a:ext>
              </a:extLst>
            </p:cNvPr>
            <p:cNvCxnSpPr>
              <a:stCxn id="131" idx="2"/>
              <a:endCxn id="126" idx="1"/>
            </p:cNvCxnSpPr>
            <p:nvPr/>
          </p:nvCxnSpPr>
          <p:spPr>
            <a:xfrm rot="16200000" flipH="1">
              <a:off x="9567780" y="3683018"/>
              <a:ext cx="1764865" cy="2345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DB1700CF-0CA1-45CA-BFD3-EFC0E556BF1E}"/>
                  </a:ext>
                </a:extLst>
              </p14:cNvPr>
              <p14:cNvContentPartPr/>
              <p14:nvPr/>
            </p14:nvContentPartPr>
            <p14:xfrm>
              <a:off x="13327404" y="5337336"/>
              <a:ext cx="360" cy="3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DB1700CF-0CA1-45CA-BFD3-EFC0E556BF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18404" y="53283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501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AF0A1C-A9E7-4F04-8DAF-5D1E4F58FC0B}"/>
              </a:ext>
            </a:extLst>
          </p:cNvPr>
          <p:cNvSpPr/>
          <p:nvPr/>
        </p:nvSpPr>
        <p:spPr>
          <a:xfrm>
            <a:off x="0" y="-17092"/>
            <a:ext cx="12192000" cy="244407"/>
          </a:xfrm>
          <a:prstGeom prst="rect">
            <a:avLst/>
          </a:prstGeom>
          <a:gradFill flip="none" rotWithShape="1">
            <a:gsLst>
              <a:gs pos="0">
                <a:srgbClr val="00E66C"/>
              </a:gs>
              <a:gs pos="100000">
                <a:srgbClr val="00E6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37A6D4-51AB-448B-B0BB-54858C80F24B}"/>
              </a:ext>
            </a:extLst>
          </p:cNvPr>
          <p:cNvCxnSpPr>
            <a:cxnSpLocks/>
          </p:cNvCxnSpPr>
          <p:nvPr/>
        </p:nvCxnSpPr>
        <p:spPr>
          <a:xfrm>
            <a:off x="457828" y="1520304"/>
            <a:ext cx="10171845" cy="0"/>
          </a:xfrm>
          <a:prstGeom prst="line">
            <a:avLst/>
          </a:prstGeom>
          <a:ln>
            <a:solidFill>
              <a:srgbClr val="2341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9F27423-9949-4C44-93ED-84AC675C5285}"/>
              </a:ext>
            </a:extLst>
          </p:cNvPr>
          <p:cNvSpPr txBox="1">
            <a:spLocks/>
          </p:cNvSpPr>
          <p:nvPr/>
        </p:nvSpPr>
        <p:spPr>
          <a:xfrm>
            <a:off x="514550" y="325669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sz="2800" b="1" dirty="0">
                <a:latin typeface="+mn-lt"/>
              </a:rPr>
              <a:t>PBF process – product variables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C94547D-DF8C-4DEB-9E5E-32F2EBA4F1BA}"/>
              </a:ext>
            </a:extLst>
          </p:cNvPr>
          <p:cNvGrpSpPr/>
          <p:nvPr/>
        </p:nvGrpSpPr>
        <p:grpSpPr>
          <a:xfrm>
            <a:off x="177372" y="1776426"/>
            <a:ext cx="3274191" cy="3808588"/>
            <a:chOff x="613210" y="1099726"/>
            <a:chExt cx="3274191" cy="380858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3E35083-0D9A-4781-B834-A56D4F7EFB56}"/>
                </a:ext>
              </a:extLst>
            </p:cNvPr>
            <p:cNvSpPr/>
            <p:nvPr/>
          </p:nvSpPr>
          <p:spPr>
            <a:xfrm>
              <a:off x="613210" y="1099726"/>
              <a:ext cx="2011680" cy="3657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Control Process Variables</a:t>
              </a:r>
              <a:endParaRPr lang="en-GB" sz="1400" kern="1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43DCAB-E642-4032-AC00-E19C842BA4DA}"/>
                </a:ext>
              </a:extLst>
            </p:cNvPr>
            <p:cNvSpPr/>
            <p:nvPr/>
          </p:nvSpPr>
          <p:spPr>
            <a:xfrm>
              <a:off x="1875721" y="1738941"/>
              <a:ext cx="2011680" cy="36576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Laser Speed</a:t>
              </a:r>
              <a:endParaRPr lang="en-GB" sz="1400" kern="1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D3A42F8-D4BA-4270-B412-5F2B65F4D0FC}"/>
                </a:ext>
              </a:extLst>
            </p:cNvPr>
            <p:cNvSpPr/>
            <p:nvPr/>
          </p:nvSpPr>
          <p:spPr>
            <a:xfrm>
              <a:off x="1875721" y="2139457"/>
              <a:ext cx="2011680" cy="36576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Laser Power</a:t>
              </a:r>
              <a:endParaRPr lang="en-GB" sz="1400" kern="1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CF8603-D486-4CFE-B879-4E0834F92F08}"/>
                </a:ext>
              </a:extLst>
            </p:cNvPr>
            <p:cNvSpPr/>
            <p:nvPr/>
          </p:nvSpPr>
          <p:spPr>
            <a:xfrm>
              <a:off x="1875721" y="2539973"/>
              <a:ext cx="2011680" cy="36576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/>
                <a:t>Spot Size</a:t>
              </a:r>
              <a:endParaRPr lang="en-GB" sz="1400" kern="1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7896729-20BF-4E8F-831B-3D48CCDFC8FA}"/>
                </a:ext>
              </a:extLst>
            </p:cNvPr>
            <p:cNvSpPr/>
            <p:nvPr/>
          </p:nvSpPr>
          <p:spPr>
            <a:xfrm>
              <a:off x="1875721" y="2940489"/>
              <a:ext cx="2011680" cy="36576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Layer Thickness</a:t>
              </a:r>
              <a:endParaRPr lang="en-GB" sz="1400" kern="12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A5C7BB2-7AA7-4AE3-85AC-930C63BF94A3}"/>
                </a:ext>
              </a:extLst>
            </p:cNvPr>
            <p:cNvSpPr/>
            <p:nvPr/>
          </p:nvSpPr>
          <p:spPr>
            <a:xfrm>
              <a:off x="1875721" y="3341005"/>
              <a:ext cx="2011680" cy="36576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/>
                <a:t>Gas Flow Rate and Pattern</a:t>
              </a:r>
              <a:endParaRPr lang="en-GB" sz="1400" kern="12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72B829-9F1B-446D-85B4-94E2F4C71847}"/>
                </a:ext>
              </a:extLst>
            </p:cNvPr>
            <p:cNvSpPr/>
            <p:nvPr/>
          </p:nvSpPr>
          <p:spPr>
            <a:xfrm>
              <a:off x="1875721" y="3741521"/>
              <a:ext cx="2011680" cy="36576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Scanning Pattern</a:t>
              </a:r>
              <a:endParaRPr lang="en-GB" sz="1400" kern="12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1AEDC9E-900D-40B3-9684-4AE39F02CEDC}"/>
                </a:ext>
              </a:extLst>
            </p:cNvPr>
            <p:cNvSpPr/>
            <p:nvPr/>
          </p:nvSpPr>
          <p:spPr>
            <a:xfrm>
              <a:off x="1875721" y="4142037"/>
              <a:ext cx="2011680" cy="36576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/>
                <a:t>Powder Size</a:t>
              </a:r>
              <a:endParaRPr lang="en-GB" sz="1400" kern="1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D100EC9-C426-4B74-84EC-39EF0D8DC4CA}"/>
                </a:ext>
              </a:extLst>
            </p:cNvPr>
            <p:cNvSpPr/>
            <p:nvPr/>
          </p:nvSpPr>
          <p:spPr>
            <a:xfrm>
              <a:off x="1875721" y="4542554"/>
              <a:ext cx="2011680" cy="36576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/>
                <a:t>Packing Density</a:t>
              </a:r>
              <a:endParaRPr lang="en-GB" sz="1400" kern="1200" dirty="0"/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1FB0F0D4-2096-45BD-A958-6CD5672933D0}"/>
                </a:ext>
              </a:extLst>
            </p:cNvPr>
            <p:cNvCxnSpPr>
              <a:stCxn id="16" idx="2"/>
              <a:endCxn id="17" idx="1"/>
            </p:cNvCxnSpPr>
            <p:nvPr/>
          </p:nvCxnSpPr>
          <p:spPr>
            <a:xfrm rot="16200000" flipH="1">
              <a:off x="1519218" y="1565317"/>
              <a:ext cx="456335" cy="2566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26B07E31-6031-4774-925C-913D5FFCF0C8}"/>
                </a:ext>
              </a:extLst>
            </p:cNvPr>
            <p:cNvCxnSpPr>
              <a:stCxn id="16" idx="2"/>
              <a:endCxn id="18" idx="1"/>
            </p:cNvCxnSpPr>
            <p:nvPr/>
          </p:nvCxnSpPr>
          <p:spPr>
            <a:xfrm rot="16200000" flipH="1">
              <a:off x="1318960" y="1765575"/>
              <a:ext cx="856851" cy="2566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6C925E52-890E-47B1-99CE-E4297037008D}"/>
                </a:ext>
              </a:extLst>
            </p:cNvPr>
            <p:cNvCxnSpPr>
              <a:stCxn id="16" idx="2"/>
              <a:endCxn id="19" idx="1"/>
            </p:cNvCxnSpPr>
            <p:nvPr/>
          </p:nvCxnSpPr>
          <p:spPr>
            <a:xfrm rot="16200000" flipH="1">
              <a:off x="1118702" y="1965833"/>
              <a:ext cx="1257367" cy="2566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0643BE0-BF28-46BE-A67A-8AE6661F0FE3}"/>
                </a:ext>
              </a:extLst>
            </p:cNvPr>
            <p:cNvCxnSpPr>
              <a:stCxn id="16" idx="2"/>
              <a:endCxn id="20" idx="1"/>
            </p:cNvCxnSpPr>
            <p:nvPr/>
          </p:nvCxnSpPr>
          <p:spPr>
            <a:xfrm rot="16200000" flipH="1">
              <a:off x="918444" y="2166091"/>
              <a:ext cx="1657883" cy="2566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DA6B8EE4-5A4C-4A73-B9BF-152BE9A762D8}"/>
                </a:ext>
              </a:extLst>
            </p:cNvPr>
            <p:cNvCxnSpPr>
              <a:stCxn id="16" idx="2"/>
              <a:endCxn id="21" idx="1"/>
            </p:cNvCxnSpPr>
            <p:nvPr/>
          </p:nvCxnSpPr>
          <p:spPr>
            <a:xfrm rot="16200000" flipH="1">
              <a:off x="718186" y="2366349"/>
              <a:ext cx="2058399" cy="2566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2D0DD9B1-4467-44BC-9D3C-84EDD8201810}"/>
                </a:ext>
              </a:extLst>
            </p:cNvPr>
            <p:cNvCxnSpPr>
              <a:stCxn id="16" idx="2"/>
              <a:endCxn id="22" idx="1"/>
            </p:cNvCxnSpPr>
            <p:nvPr/>
          </p:nvCxnSpPr>
          <p:spPr>
            <a:xfrm rot="16200000" flipH="1">
              <a:off x="517928" y="2566607"/>
              <a:ext cx="2458915" cy="2566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1DB1F3E9-527D-4252-844C-CB145FC98B88}"/>
                </a:ext>
              </a:extLst>
            </p:cNvPr>
            <p:cNvCxnSpPr>
              <a:stCxn id="16" idx="2"/>
              <a:endCxn id="23" idx="1"/>
            </p:cNvCxnSpPr>
            <p:nvPr/>
          </p:nvCxnSpPr>
          <p:spPr>
            <a:xfrm rot="16200000" flipH="1">
              <a:off x="317670" y="2766865"/>
              <a:ext cx="2859431" cy="2566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005DF140-AFAA-416A-B7E2-5C6A3EBB69A0}"/>
                </a:ext>
              </a:extLst>
            </p:cNvPr>
            <p:cNvCxnSpPr>
              <a:stCxn id="16" idx="2"/>
              <a:endCxn id="24" idx="1"/>
            </p:cNvCxnSpPr>
            <p:nvPr/>
          </p:nvCxnSpPr>
          <p:spPr>
            <a:xfrm rot="16200000" flipH="1">
              <a:off x="117411" y="2967124"/>
              <a:ext cx="3259948" cy="2566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FEA39AB-B2EC-464E-85A5-6EC10E259F42}"/>
              </a:ext>
            </a:extLst>
          </p:cNvPr>
          <p:cNvGrpSpPr/>
          <p:nvPr/>
        </p:nvGrpSpPr>
        <p:grpSpPr>
          <a:xfrm>
            <a:off x="8740437" y="1776426"/>
            <a:ext cx="3274191" cy="4625934"/>
            <a:chOff x="8525190" y="2065401"/>
            <a:chExt cx="3274191" cy="4625934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10742F3C-2FAA-4D78-81CE-A12F603331B3}"/>
                </a:ext>
              </a:extLst>
            </p:cNvPr>
            <p:cNvSpPr/>
            <p:nvPr/>
          </p:nvSpPr>
          <p:spPr>
            <a:xfrm>
              <a:off x="8525190" y="2065401"/>
              <a:ext cx="2011680" cy="3657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Product Variables</a:t>
              </a:r>
              <a:endParaRPr lang="en-GB" sz="1400" kern="1200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2206B8F-8C87-4A1D-B5EC-6A54D2F3CD19}"/>
                </a:ext>
              </a:extLst>
            </p:cNvPr>
            <p:cNvSpPr/>
            <p:nvPr/>
          </p:nvSpPr>
          <p:spPr>
            <a:xfrm>
              <a:off x="9787701" y="2704616"/>
              <a:ext cx="2011680" cy="36576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Geometric Deviation	</a:t>
              </a:r>
              <a:endParaRPr lang="en-GB" sz="1400" kern="120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DE8BBB4-9532-4E6F-BF74-94A4486F13FD}"/>
                </a:ext>
              </a:extLst>
            </p:cNvPr>
            <p:cNvSpPr/>
            <p:nvPr/>
          </p:nvSpPr>
          <p:spPr>
            <a:xfrm>
              <a:off x="9787701" y="3106945"/>
              <a:ext cx="2011680" cy="36576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Dimensional Deviation</a:t>
              </a:r>
              <a:endParaRPr lang="en-GB" sz="1400" kern="12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EECE0FA-1101-4025-8402-491025886E1D}"/>
                </a:ext>
              </a:extLst>
            </p:cNvPr>
            <p:cNvSpPr/>
            <p:nvPr/>
          </p:nvSpPr>
          <p:spPr>
            <a:xfrm>
              <a:off x="9787701" y="3509274"/>
              <a:ext cx="2011680" cy="36576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Strength</a:t>
              </a:r>
              <a:endParaRPr lang="en-GB" sz="1400" kern="12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AB10640-365D-4C3D-BD12-2E195643D631}"/>
                </a:ext>
              </a:extLst>
            </p:cNvPr>
            <p:cNvSpPr/>
            <p:nvPr/>
          </p:nvSpPr>
          <p:spPr>
            <a:xfrm>
              <a:off x="9787701" y="3911603"/>
              <a:ext cx="2011680" cy="36576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Hardness</a:t>
              </a:r>
              <a:endParaRPr lang="en-GB" sz="1400" kern="120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6F9DA71-2F92-4B6E-BBAE-1B5B0842BC13}"/>
                </a:ext>
              </a:extLst>
            </p:cNvPr>
            <p:cNvSpPr/>
            <p:nvPr/>
          </p:nvSpPr>
          <p:spPr>
            <a:xfrm>
              <a:off x="9787701" y="4313932"/>
              <a:ext cx="2011680" cy="36576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Toughness</a:t>
              </a:r>
              <a:endParaRPr lang="en-GB" sz="1400" kern="120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6BE2246-7C15-48D8-9F1B-13FB20FCD857}"/>
                </a:ext>
              </a:extLst>
            </p:cNvPr>
            <p:cNvSpPr/>
            <p:nvPr/>
          </p:nvSpPr>
          <p:spPr>
            <a:xfrm>
              <a:off x="9787701" y="4716261"/>
              <a:ext cx="2011680" cy="36576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Fatigue</a:t>
              </a:r>
              <a:endParaRPr lang="en-GB" sz="1400" kern="12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D31CCE7-1D8D-4201-8A1B-E0CDF8501B13}"/>
                </a:ext>
              </a:extLst>
            </p:cNvPr>
            <p:cNvSpPr/>
            <p:nvPr/>
          </p:nvSpPr>
          <p:spPr>
            <a:xfrm>
              <a:off x="9787701" y="5118590"/>
              <a:ext cx="2011680" cy="36576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Residual Stress</a:t>
              </a:r>
              <a:endParaRPr lang="en-GB" sz="1400" kern="12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556F3FB-F1CB-4C8F-B58A-1A337E20DC1D}"/>
                </a:ext>
              </a:extLst>
            </p:cNvPr>
            <p:cNvSpPr/>
            <p:nvPr/>
          </p:nvSpPr>
          <p:spPr>
            <a:xfrm>
              <a:off x="9787701" y="5520919"/>
              <a:ext cx="2011680" cy="36576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Surface Roughness</a:t>
              </a:r>
              <a:endParaRPr lang="en-GB" sz="1400" kern="1200" dirty="0"/>
            </a:p>
          </p:txBody>
        </p: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E97B785C-1B72-4237-939C-8B14F64E836C}"/>
                </a:ext>
              </a:extLst>
            </p:cNvPr>
            <p:cNvCxnSpPr>
              <a:stCxn id="53" idx="2"/>
              <a:endCxn id="54" idx="1"/>
            </p:cNvCxnSpPr>
            <p:nvPr/>
          </p:nvCxnSpPr>
          <p:spPr>
            <a:xfrm rot="16200000" flipH="1">
              <a:off x="9431198" y="2530992"/>
              <a:ext cx="456335" cy="2566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DAE52DEE-83C8-4753-B3EA-F57C5C88439B}"/>
                </a:ext>
              </a:extLst>
            </p:cNvPr>
            <p:cNvCxnSpPr>
              <a:stCxn id="53" idx="2"/>
              <a:endCxn id="55" idx="1"/>
            </p:cNvCxnSpPr>
            <p:nvPr/>
          </p:nvCxnSpPr>
          <p:spPr>
            <a:xfrm rot="16200000" flipH="1">
              <a:off x="9230033" y="2732157"/>
              <a:ext cx="858664" cy="2566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3E610C90-3E91-422B-B631-5F45C9CAF8F6}"/>
                </a:ext>
              </a:extLst>
            </p:cNvPr>
            <p:cNvCxnSpPr>
              <a:stCxn id="53" idx="2"/>
              <a:endCxn id="56" idx="1"/>
            </p:cNvCxnSpPr>
            <p:nvPr/>
          </p:nvCxnSpPr>
          <p:spPr>
            <a:xfrm rot="16200000" flipH="1">
              <a:off x="9028869" y="2933321"/>
              <a:ext cx="1260993" cy="2566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EC132DD0-BD09-4A27-AB2C-6911D746EF7D}"/>
                </a:ext>
              </a:extLst>
            </p:cNvPr>
            <p:cNvCxnSpPr>
              <a:stCxn id="53" idx="2"/>
              <a:endCxn id="57" idx="1"/>
            </p:cNvCxnSpPr>
            <p:nvPr/>
          </p:nvCxnSpPr>
          <p:spPr>
            <a:xfrm rot="16200000" flipH="1">
              <a:off x="8827704" y="3134486"/>
              <a:ext cx="1663322" cy="2566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A61CFD05-EDBD-423E-80E1-7D5ACA0DD659}"/>
                </a:ext>
              </a:extLst>
            </p:cNvPr>
            <p:cNvCxnSpPr>
              <a:stCxn id="53" idx="2"/>
              <a:endCxn id="58" idx="1"/>
            </p:cNvCxnSpPr>
            <p:nvPr/>
          </p:nvCxnSpPr>
          <p:spPr>
            <a:xfrm rot="16200000" flipH="1">
              <a:off x="8626540" y="3335650"/>
              <a:ext cx="2065651" cy="2566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09E4E652-7507-480A-94F5-3E99B1273F13}"/>
                </a:ext>
              </a:extLst>
            </p:cNvPr>
            <p:cNvCxnSpPr>
              <a:stCxn id="53" idx="2"/>
              <a:endCxn id="59" idx="1"/>
            </p:cNvCxnSpPr>
            <p:nvPr/>
          </p:nvCxnSpPr>
          <p:spPr>
            <a:xfrm rot="16200000" flipH="1">
              <a:off x="8425375" y="3536815"/>
              <a:ext cx="2467980" cy="2566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C2D1AEEC-68D1-4ABB-87F7-B2A86DA46358}"/>
                </a:ext>
              </a:extLst>
            </p:cNvPr>
            <p:cNvCxnSpPr>
              <a:stCxn id="53" idx="2"/>
              <a:endCxn id="60" idx="1"/>
            </p:cNvCxnSpPr>
            <p:nvPr/>
          </p:nvCxnSpPr>
          <p:spPr>
            <a:xfrm rot="16200000" flipH="1">
              <a:off x="8224211" y="3737979"/>
              <a:ext cx="2870309" cy="2566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68379196-C161-4D48-9155-81B5A877853D}"/>
                </a:ext>
              </a:extLst>
            </p:cNvPr>
            <p:cNvCxnSpPr>
              <a:stCxn id="53" idx="2"/>
              <a:endCxn id="61" idx="1"/>
            </p:cNvCxnSpPr>
            <p:nvPr/>
          </p:nvCxnSpPr>
          <p:spPr>
            <a:xfrm rot="16200000" flipH="1">
              <a:off x="8023046" y="3939144"/>
              <a:ext cx="3272638" cy="2566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F3D3DBC-CEBA-4374-AD76-531266F7B296}"/>
                </a:ext>
              </a:extLst>
            </p:cNvPr>
            <p:cNvSpPr/>
            <p:nvPr/>
          </p:nvSpPr>
          <p:spPr>
            <a:xfrm>
              <a:off x="9787701" y="5923248"/>
              <a:ext cx="2011680" cy="36576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Porosity</a:t>
              </a:r>
              <a:endParaRPr lang="en-GB" sz="1400" kern="12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7CFD9AF-C401-4509-AC7C-B944AAB31776}"/>
                </a:ext>
              </a:extLst>
            </p:cNvPr>
            <p:cNvSpPr/>
            <p:nvPr/>
          </p:nvSpPr>
          <p:spPr>
            <a:xfrm>
              <a:off x="9787701" y="6325575"/>
              <a:ext cx="2011680" cy="36576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Other defects</a:t>
              </a:r>
              <a:endParaRPr lang="en-GB" sz="1400" kern="1200" dirty="0"/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8E54CF9B-D16C-40B5-AE61-A959EF45E05F}"/>
                </a:ext>
              </a:extLst>
            </p:cNvPr>
            <p:cNvCxnSpPr>
              <a:stCxn id="53" idx="2"/>
              <a:endCxn id="70" idx="1"/>
            </p:cNvCxnSpPr>
            <p:nvPr/>
          </p:nvCxnSpPr>
          <p:spPr>
            <a:xfrm rot="16200000" flipH="1">
              <a:off x="7821882" y="4140308"/>
              <a:ext cx="3674967" cy="2566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BA1CAA6C-EF4F-47BB-96D9-2D3F4D06796F}"/>
                </a:ext>
              </a:extLst>
            </p:cNvPr>
            <p:cNvCxnSpPr>
              <a:stCxn id="53" idx="2"/>
              <a:endCxn id="71" idx="1"/>
            </p:cNvCxnSpPr>
            <p:nvPr/>
          </p:nvCxnSpPr>
          <p:spPr>
            <a:xfrm rot="16200000" flipH="1">
              <a:off x="7620718" y="4341472"/>
              <a:ext cx="4077294" cy="2566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CC7C7950-4FAD-414B-B264-12A6802BA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773" y="2903157"/>
            <a:ext cx="5591955" cy="1495634"/>
          </a:xfrm>
          <a:prstGeom prst="rect">
            <a:avLst/>
          </a:prstGeom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0DB2884-8625-479A-AF30-9D5D9FB52CF9}"/>
              </a:ext>
            </a:extLst>
          </p:cNvPr>
          <p:cNvGrpSpPr/>
          <p:nvPr/>
        </p:nvGrpSpPr>
        <p:grpSpPr>
          <a:xfrm>
            <a:off x="3626082" y="5159762"/>
            <a:ext cx="5945675" cy="1135692"/>
            <a:chOff x="3672883" y="4677536"/>
            <a:chExt cx="5945675" cy="1135692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AB9D294-A385-4C2E-8879-3ECFE6EE76C2}"/>
                </a:ext>
              </a:extLst>
            </p:cNvPr>
            <p:cNvSpPr/>
            <p:nvPr/>
          </p:nvSpPr>
          <p:spPr>
            <a:xfrm>
              <a:off x="5195889" y="4677536"/>
              <a:ext cx="1371600" cy="274320"/>
            </a:xfrm>
            <a:custGeom>
              <a:avLst/>
              <a:gdLst>
                <a:gd name="connsiteX0" fmla="*/ 0 w 1602316"/>
                <a:gd name="connsiteY0" fmla="*/ 0 h 488706"/>
                <a:gd name="connsiteX1" fmla="*/ 1602316 w 1602316"/>
                <a:gd name="connsiteY1" fmla="*/ 0 h 488706"/>
                <a:gd name="connsiteX2" fmla="*/ 1602316 w 1602316"/>
                <a:gd name="connsiteY2" fmla="*/ 488706 h 488706"/>
                <a:gd name="connsiteX3" fmla="*/ 0 w 1602316"/>
                <a:gd name="connsiteY3" fmla="*/ 488706 h 488706"/>
                <a:gd name="connsiteX4" fmla="*/ 0 w 1602316"/>
                <a:gd name="connsiteY4" fmla="*/ 0 h 48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2316" h="488706">
                  <a:moveTo>
                    <a:pt x="0" y="0"/>
                  </a:moveTo>
                  <a:lnTo>
                    <a:pt x="1602316" y="0"/>
                  </a:lnTo>
                  <a:lnTo>
                    <a:pt x="1602316" y="488706"/>
                  </a:lnTo>
                  <a:lnTo>
                    <a:pt x="0" y="4887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/>
                <a:t>Melt pool size</a:t>
              </a:r>
              <a:endParaRPr lang="en-US" sz="1100" kern="1200" dirty="0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E2497CE-87BE-4EF0-8C43-4E44AB22DDD9}"/>
                </a:ext>
              </a:extLst>
            </p:cNvPr>
            <p:cNvGrpSpPr/>
            <p:nvPr/>
          </p:nvGrpSpPr>
          <p:grpSpPr>
            <a:xfrm>
              <a:off x="3672883" y="4677536"/>
              <a:ext cx="5945675" cy="1135692"/>
              <a:chOff x="3672883" y="4677536"/>
              <a:chExt cx="5945675" cy="1135692"/>
            </a:xfrm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17B73B37-AEA9-4D03-B1C8-D5B08A3DA392}"/>
                  </a:ext>
                </a:extLst>
              </p:cNvPr>
              <p:cNvSpPr/>
              <p:nvPr/>
            </p:nvSpPr>
            <p:spPr>
              <a:xfrm>
                <a:off x="5064146" y="5324522"/>
                <a:ext cx="3182812" cy="488706"/>
              </a:xfrm>
              <a:custGeom>
                <a:avLst/>
                <a:gdLst>
                  <a:gd name="connsiteX0" fmla="*/ 0 w 1602316"/>
                  <a:gd name="connsiteY0" fmla="*/ 0 h 488706"/>
                  <a:gd name="connsiteX1" fmla="*/ 1602316 w 1602316"/>
                  <a:gd name="connsiteY1" fmla="*/ 0 h 488706"/>
                  <a:gd name="connsiteX2" fmla="*/ 1602316 w 1602316"/>
                  <a:gd name="connsiteY2" fmla="*/ 488706 h 488706"/>
                  <a:gd name="connsiteX3" fmla="*/ 0 w 1602316"/>
                  <a:gd name="connsiteY3" fmla="*/ 488706 h 488706"/>
                  <a:gd name="connsiteX4" fmla="*/ 0 w 1602316"/>
                  <a:gd name="connsiteY4" fmla="*/ 0 h 488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2316" h="488706">
                    <a:moveTo>
                      <a:pt x="0" y="0"/>
                    </a:moveTo>
                    <a:lnTo>
                      <a:pt x="1602316" y="0"/>
                    </a:lnTo>
                    <a:lnTo>
                      <a:pt x="1602316" y="488706"/>
                    </a:lnTo>
                    <a:lnTo>
                      <a:pt x="0" y="4887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marL="0" lvl="0" indent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kern="1200" dirty="0"/>
                  <a:t>Monitored Process Variables</a:t>
                </a:r>
                <a:endParaRPr lang="en-GB" sz="2000" kern="1200" dirty="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D17B3899-033F-4C03-B335-466CD39406A6}"/>
                  </a:ext>
                </a:extLst>
              </p:cNvPr>
              <p:cNvSpPr/>
              <p:nvPr/>
            </p:nvSpPr>
            <p:spPr>
              <a:xfrm>
                <a:off x="6718895" y="4677536"/>
                <a:ext cx="1371600" cy="274320"/>
              </a:xfrm>
              <a:custGeom>
                <a:avLst/>
                <a:gdLst>
                  <a:gd name="connsiteX0" fmla="*/ 0 w 1602316"/>
                  <a:gd name="connsiteY0" fmla="*/ 0 h 488706"/>
                  <a:gd name="connsiteX1" fmla="*/ 1602316 w 1602316"/>
                  <a:gd name="connsiteY1" fmla="*/ 0 h 488706"/>
                  <a:gd name="connsiteX2" fmla="*/ 1602316 w 1602316"/>
                  <a:gd name="connsiteY2" fmla="*/ 488706 h 488706"/>
                  <a:gd name="connsiteX3" fmla="*/ 0 w 1602316"/>
                  <a:gd name="connsiteY3" fmla="*/ 488706 h 488706"/>
                  <a:gd name="connsiteX4" fmla="*/ 0 w 1602316"/>
                  <a:gd name="connsiteY4" fmla="*/ 0 h 488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2316" h="488706">
                    <a:moveTo>
                      <a:pt x="0" y="0"/>
                    </a:moveTo>
                    <a:lnTo>
                      <a:pt x="1602316" y="0"/>
                    </a:lnTo>
                    <a:lnTo>
                      <a:pt x="1602316" y="488706"/>
                    </a:lnTo>
                    <a:lnTo>
                      <a:pt x="0" y="4887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985" tIns="6985" rIns="6985" bIns="6985" numCol="1" spcCol="1270" anchor="ctr" anchorCtr="0">
                <a:noAutofit/>
              </a:bodyPr>
              <a:lstStyle/>
              <a:p>
                <a:pPr marL="0" lvl="0" indent="0" algn="ctr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100" kern="1200" dirty="0"/>
                  <a:t>Melt pool temperature</a:t>
                </a:r>
                <a:endParaRPr lang="en-GB" sz="1100" kern="1200" dirty="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7D00E30D-6B1A-4CBF-99F1-293EC9CEFB2E}"/>
                  </a:ext>
                </a:extLst>
              </p:cNvPr>
              <p:cNvSpPr/>
              <p:nvPr/>
            </p:nvSpPr>
            <p:spPr>
              <a:xfrm>
                <a:off x="3672883" y="4988296"/>
                <a:ext cx="1371600" cy="274320"/>
              </a:xfrm>
              <a:custGeom>
                <a:avLst/>
                <a:gdLst>
                  <a:gd name="connsiteX0" fmla="*/ 0 w 1602316"/>
                  <a:gd name="connsiteY0" fmla="*/ 0 h 488706"/>
                  <a:gd name="connsiteX1" fmla="*/ 1602316 w 1602316"/>
                  <a:gd name="connsiteY1" fmla="*/ 0 h 488706"/>
                  <a:gd name="connsiteX2" fmla="*/ 1602316 w 1602316"/>
                  <a:gd name="connsiteY2" fmla="*/ 488706 h 488706"/>
                  <a:gd name="connsiteX3" fmla="*/ 0 w 1602316"/>
                  <a:gd name="connsiteY3" fmla="*/ 488706 h 488706"/>
                  <a:gd name="connsiteX4" fmla="*/ 0 w 1602316"/>
                  <a:gd name="connsiteY4" fmla="*/ 0 h 488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2316" h="488706">
                    <a:moveTo>
                      <a:pt x="0" y="0"/>
                    </a:moveTo>
                    <a:lnTo>
                      <a:pt x="1602316" y="0"/>
                    </a:lnTo>
                    <a:lnTo>
                      <a:pt x="1602316" y="488706"/>
                    </a:lnTo>
                    <a:lnTo>
                      <a:pt x="0" y="4887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985" tIns="6985" rIns="6985" bIns="6985" numCol="1" spcCol="1270" anchor="ctr" anchorCtr="0">
                <a:noAutofit/>
              </a:bodyPr>
              <a:lstStyle/>
              <a:p>
                <a:pPr marL="0" lvl="0" indent="0" algn="ctr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1100" kern="1200" dirty="0"/>
                  <a:t>Melt pool geometry</a:t>
                </a: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76D16B3-DC99-4865-9152-F76E39EBD11D}"/>
                  </a:ext>
                </a:extLst>
              </p:cNvPr>
              <p:cNvSpPr/>
              <p:nvPr/>
            </p:nvSpPr>
            <p:spPr>
              <a:xfrm>
                <a:off x="8246958" y="4988296"/>
                <a:ext cx="1371600" cy="274320"/>
              </a:xfrm>
              <a:custGeom>
                <a:avLst/>
                <a:gdLst>
                  <a:gd name="connsiteX0" fmla="*/ 0 w 1602316"/>
                  <a:gd name="connsiteY0" fmla="*/ 0 h 488706"/>
                  <a:gd name="connsiteX1" fmla="*/ 1602316 w 1602316"/>
                  <a:gd name="connsiteY1" fmla="*/ 0 h 488706"/>
                  <a:gd name="connsiteX2" fmla="*/ 1602316 w 1602316"/>
                  <a:gd name="connsiteY2" fmla="*/ 488706 h 488706"/>
                  <a:gd name="connsiteX3" fmla="*/ 0 w 1602316"/>
                  <a:gd name="connsiteY3" fmla="*/ 488706 h 488706"/>
                  <a:gd name="connsiteX4" fmla="*/ 0 w 1602316"/>
                  <a:gd name="connsiteY4" fmla="*/ 0 h 488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2316" h="488706">
                    <a:moveTo>
                      <a:pt x="0" y="0"/>
                    </a:moveTo>
                    <a:lnTo>
                      <a:pt x="1602316" y="0"/>
                    </a:lnTo>
                    <a:lnTo>
                      <a:pt x="1602316" y="488706"/>
                    </a:lnTo>
                    <a:lnTo>
                      <a:pt x="0" y="4887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985" tIns="6985" rIns="6985" bIns="6985" numCol="1" spcCol="1270" anchor="ctr" anchorCtr="0">
                <a:noAutofit/>
              </a:bodyPr>
              <a:lstStyle/>
              <a:p>
                <a:pPr marL="0" lvl="0" indent="0" algn="ctr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100" kern="1200" dirty="0"/>
                  <a:t>Residual stress build-up</a:t>
                </a:r>
                <a:endParaRPr lang="en-GB" sz="1100" kern="1200" dirty="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28B523DA-1946-4447-86C6-492EFDAD4A79}"/>
                  </a:ext>
                </a:extLst>
              </p:cNvPr>
              <p:cNvSpPr/>
              <p:nvPr/>
            </p:nvSpPr>
            <p:spPr>
              <a:xfrm>
                <a:off x="8246958" y="4677536"/>
                <a:ext cx="1371600" cy="274320"/>
              </a:xfrm>
              <a:custGeom>
                <a:avLst/>
                <a:gdLst>
                  <a:gd name="connsiteX0" fmla="*/ 0 w 1602316"/>
                  <a:gd name="connsiteY0" fmla="*/ 0 h 488706"/>
                  <a:gd name="connsiteX1" fmla="*/ 1602316 w 1602316"/>
                  <a:gd name="connsiteY1" fmla="*/ 0 h 488706"/>
                  <a:gd name="connsiteX2" fmla="*/ 1602316 w 1602316"/>
                  <a:gd name="connsiteY2" fmla="*/ 488706 h 488706"/>
                  <a:gd name="connsiteX3" fmla="*/ 0 w 1602316"/>
                  <a:gd name="connsiteY3" fmla="*/ 488706 h 488706"/>
                  <a:gd name="connsiteX4" fmla="*/ 0 w 1602316"/>
                  <a:gd name="connsiteY4" fmla="*/ 0 h 488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2316" h="488706">
                    <a:moveTo>
                      <a:pt x="0" y="0"/>
                    </a:moveTo>
                    <a:lnTo>
                      <a:pt x="1602316" y="0"/>
                    </a:lnTo>
                    <a:lnTo>
                      <a:pt x="1602316" y="488706"/>
                    </a:lnTo>
                    <a:lnTo>
                      <a:pt x="0" y="4887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985" tIns="6985" rIns="6985" bIns="6985" numCol="1" spcCol="1270" anchor="ctr" anchorCtr="0">
                <a:noAutofit/>
              </a:bodyPr>
              <a:lstStyle/>
              <a:p>
                <a:pPr marL="0" lvl="0" indent="0" algn="ctr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100" kern="1200" dirty="0"/>
                  <a:t>Un-melted zones</a:t>
                </a:r>
                <a:endParaRPr lang="en-GB" sz="1100" kern="1200" dirty="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BD440821-629F-481E-AA76-11FF83EA0038}"/>
                  </a:ext>
                </a:extLst>
              </p:cNvPr>
              <p:cNvSpPr/>
              <p:nvPr/>
            </p:nvSpPr>
            <p:spPr>
              <a:xfrm>
                <a:off x="6718895" y="4988296"/>
                <a:ext cx="1371600" cy="274320"/>
              </a:xfrm>
              <a:custGeom>
                <a:avLst/>
                <a:gdLst>
                  <a:gd name="connsiteX0" fmla="*/ 0 w 1602316"/>
                  <a:gd name="connsiteY0" fmla="*/ 0 h 488706"/>
                  <a:gd name="connsiteX1" fmla="*/ 1602316 w 1602316"/>
                  <a:gd name="connsiteY1" fmla="*/ 0 h 488706"/>
                  <a:gd name="connsiteX2" fmla="*/ 1602316 w 1602316"/>
                  <a:gd name="connsiteY2" fmla="*/ 488706 h 488706"/>
                  <a:gd name="connsiteX3" fmla="*/ 0 w 1602316"/>
                  <a:gd name="connsiteY3" fmla="*/ 488706 h 488706"/>
                  <a:gd name="connsiteX4" fmla="*/ 0 w 1602316"/>
                  <a:gd name="connsiteY4" fmla="*/ 0 h 488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2316" h="488706">
                    <a:moveTo>
                      <a:pt x="0" y="0"/>
                    </a:moveTo>
                    <a:lnTo>
                      <a:pt x="1602316" y="0"/>
                    </a:lnTo>
                    <a:lnTo>
                      <a:pt x="1602316" y="488706"/>
                    </a:lnTo>
                    <a:lnTo>
                      <a:pt x="0" y="4887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985" tIns="6985" rIns="6985" bIns="6985" numCol="1" spcCol="1270" anchor="ctr" anchorCtr="0">
                <a:noAutofit/>
              </a:bodyPr>
              <a:lstStyle/>
              <a:p>
                <a:pPr marL="0" lvl="0" indent="0" algn="ctr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100" kern="1200" dirty="0"/>
                  <a:t>Hot/cold  zones</a:t>
                </a:r>
                <a:endParaRPr lang="en-GB" sz="1100" kern="1200" dirty="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3A80F404-1BD1-4C89-AA31-DC53EF8D039A}"/>
                  </a:ext>
                </a:extLst>
              </p:cNvPr>
              <p:cNvSpPr/>
              <p:nvPr/>
            </p:nvSpPr>
            <p:spPr>
              <a:xfrm>
                <a:off x="5195889" y="4988296"/>
                <a:ext cx="1371600" cy="274320"/>
              </a:xfrm>
              <a:custGeom>
                <a:avLst/>
                <a:gdLst>
                  <a:gd name="connsiteX0" fmla="*/ 0 w 1602316"/>
                  <a:gd name="connsiteY0" fmla="*/ 0 h 488706"/>
                  <a:gd name="connsiteX1" fmla="*/ 1602316 w 1602316"/>
                  <a:gd name="connsiteY1" fmla="*/ 0 h 488706"/>
                  <a:gd name="connsiteX2" fmla="*/ 1602316 w 1602316"/>
                  <a:gd name="connsiteY2" fmla="*/ 488706 h 488706"/>
                  <a:gd name="connsiteX3" fmla="*/ 0 w 1602316"/>
                  <a:gd name="connsiteY3" fmla="*/ 488706 h 488706"/>
                  <a:gd name="connsiteX4" fmla="*/ 0 w 1602316"/>
                  <a:gd name="connsiteY4" fmla="*/ 0 h 488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2316" h="488706">
                    <a:moveTo>
                      <a:pt x="0" y="0"/>
                    </a:moveTo>
                    <a:lnTo>
                      <a:pt x="1602316" y="0"/>
                    </a:lnTo>
                    <a:lnTo>
                      <a:pt x="1602316" y="488706"/>
                    </a:lnTo>
                    <a:lnTo>
                      <a:pt x="0" y="4887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985" tIns="6985" rIns="6985" bIns="6985" numCol="1" spcCol="1270" anchor="ctr" anchorCtr="0">
                <a:noAutofit/>
              </a:bodyPr>
              <a:lstStyle/>
              <a:p>
                <a:pPr marL="0" lvl="0" indent="0" algn="ctr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100" kern="1200"/>
                  <a:t>Shrinkage</a:t>
                </a:r>
                <a:endParaRPr lang="en-GB" sz="1100" kern="1200" dirty="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14D562DB-7A6D-40DA-8E2D-C0E2A4A1B76E}"/>
                  </a:ext>
                </a:extLst>
              </p:cNvPr>
              <p:cNvSpPr/>
              <p:nvPr/>
            </p:nvSpPr>
            <p:spPr>
              <a:xfrm>
                <a:off x="3672883" y="4677536"/>
                <a:ext cx="1371600" cy="274320"/>
              </a:xfrm>
              <a:custGeom>
                <a:avLst/>
                <a:gdLst>
                  <a:gd name="connsiteX0" fmla="*/ 0 w 1602316"/>
                  <a:gd name="connsiteY0" fmla="*/ 0 h 488706"/>
                  <a:gd name="connsiteX1" fmla="*/ 1602316 w 1602316"/>
                  <a:gd name="connsiteY1" fmla="*/ 0 h 488706"/>
                  <a:gd name="connsiteX2" fmla="*/ 1602316 w 1602316"/>
                  <a:gd name="connsiteY2" fmla="*/ 488706 h 488706"/>
                  <a:gd name="connsiteX3" fmla="*/ 0 w 1602316"/>
                  <a:gd name="connsiteY3" fmla="*/ 488706 h 488706"/>
                  <a:gd name="connsiteX4" fmla="*/ 0 w 1602316"/>
                  <a:gd name="connsiteY4" fmla="*/ 0 h 488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2316" h="488706">
                    <a:moveTo>
                      <a:pt x="0" y="0"/>
                    </a:moveTo>
                    <a:lnTo>
                      <a:pt x="1602316" y="0"/>
                    </a:lnTo>
                    <a:lnTo>
                      <a:pt x="1602316" y="488706"/>
                    </a:lnTo>
                    <a:lnTo>
                      <a:pt x="0" y="4887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985" tIns="6985" rIns="6985" bIns="6985" numCol="1" spcCol="1270" anchor="ctr" anchorCtr="0">
                <a:noAutofit/>
              </a:bodyPr>
              <a:lstStyle/>
              <a:p>
                <a:pPr marL="0" lvl="0" indent="0" algn="ctr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1100" kern="1200" dirty="0"/>
                  <a:t>Voids</a:t>
                </a:r>
              </a:p>
            </p:txBody>
          </p:sp>
        </p:grpSp>
      </p:grp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5D2D6F7E-5214-4749-84D3-688448A70868}"/>
              </a:ext>
            </a:extLst>
          </p:cNvPr>
          <p:cNvSpPr/>
          <p:nvPr/>
        </p:nvSpPr>
        <p:spPr>
          <a:xfrm>
            <a:off x="3535679" y="1726746"/>
            <a:ext cx="4114800" cy="443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52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AF0A1C-A9E7-4F04-8DAF-5D1E4F58FC0B}"/>
              </a:ext>
            </a:extLst>
          </p:cNvPr>
          <p:cNvSpPr/>
          <p:nvPr/>
        </p:nvSpPr>
        <p:spPr>
          <a:xfrm>
            <a:off x="0" y="-17092"/>
            <a:ext cx="12192000" cy="244407"/>
          </a:xfrm>
          <a:prstGeom prst="rect">
            <a:avLst/>
          </a:prstGeom>
          <a:gradFill flip="none" rotWithShape="1">
            <a:gsLst>
              <a:gs pos="0">
                <a:srgbClr val="00E66C"/>
              </a:gs>
              <a:gs pos="100000">
                <a:srgbClr val="00E6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37A6D4-51AB-448B-B0BB-54858C80F24B}"/>
              </a:ext>
            </a:extLst>
          </p:cNvPr>
          <p:cNvCxnSpPr>
            <a:cxnSpLocks/>
          </p:cNvCxnSpPr>
          <p:nvPr/>
        </p:nvCxnSpPr>
        <p:spPr>
          <a:xfrm>
            <a:off x="457828" y="1520304"/>
            <a:ext cx="10171845" cy="0"/>
          </a:xfrm>
          <a:prstGeom prst="line">
            <a:avLst/>
          </a:prstGeom>
          <a:ln>
            <a:solidFill>
              <a:srgbClr val="2341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9F27423-9949-4C44-93ED-84AC675C5285}"/>
              </a:ext>
            </a:extLst>
          </p:cNvPr>
          <p:cNvSpPr txBox="1">
            <a:spLocks/>
          </p:cNvSpPr>
          <p:nvPr/>
        </p:nvSpPr>
        <p:spPr>
          <a:xfrm>
            <a:off x="514550" y="325669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sz="2800" b="1" dirty="0">
                <a:latin typeface="+mn-lt"/>
              </a:rPr>
              <a:t>Data Collection from AM system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E81568-AEAD-40C2-9DA0-920C367CF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15" y="2755193"/>
            <a:ext cx="3910620" cy="34144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C35CAB-703C-4612-95AE-982CADB5D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04194"/>
            <a:ext cx="5901472" cy="13898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9331D3-F2A4-4A60-BC0F-2ED9E14691E5}"/>
              </a:ext>
            </a:extLst>
          </p:cNvPr>
          <p:cNvSpPr txBox="1"/>
          <p:nvPr/>
        </p:nvSpPr>
        <p:spPr>
          <a:xfrm>
            <a:off x="514550" y="1831863"/>
            <a:ext cx="4476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Signals from sensors embedded in the AM machine – Gas flow, build chamber, powder flow 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0896F4-B00F-483B-AC8F-8D0073637A37}"/>
              </a:ext>
            </a:extLst>
          </p:cNvPr>
          <p:cNvSpPr txBox="1"/>
          <p:nvPr/>
        </p:nvSpPr>
        <p:spPr>
          <a:xfrm>
            <a:off x="6926598" y="2158484"/>
            <a:ext cx="424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Monitoring the powder bed and print layer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5CF49D-8D29-4021-A562-8746D1DDD65A}"/>
              </a:ext>
            </a:extLst>
          </p:cNvPr>
          <p:cNvCxnSpPr>
            <a:stCxn id="6" idx="2"/>
          </p:cNvCxnSpPr>
          <p:nvPr/>
        </p:nvCxnSpPr>
        <p:spPr>
          <a:xfrm>
            <a:off x="5543750" y="1776426"/>
            <a:ext cx="0" cy="481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E0ED03-1972-4B91-BCDC-CC386E6527CC}"/>
              </a:ext>
            </a:extLst>
          </p:cNvPr>
          <p:cNvSpPr txBox="1"/>
          <p:nvPr/>
        </p:nvSpPr>
        <p:spPr>
          <a:xfrm>
            <a:off x="7231398" y="4876031"/>
            <a:ext cx="4766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Powder bed and printed layer : geometrical distortions, powder bed inhomogeneity,  levelling issues.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EEAC1A-7AF8-4D0C-8023-77481F142F87}"/>
              </a:ext>
            </a:extLst>
          </p:cNvPr>
          <p:cNvSpPr txBox="1"/>
          <p:nvPr/>
        </p:nvSpPr>
        <p:spPr>
          <a:xfrm>
            <a:off x="1041400" y="6350000"/>
            <a:ext cx="391061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202E00-2CB4-411C-95A6-BAFDD61F03A9}"/>
              </a:ext>
            </a:extLst>
          </p:cNvPr>
          <p:cNvSpPr txBox="1"/>
          <p:nvPr/>
        </p:nvSpPr>
        <p:spPr>
          <a:xfrm>
            <a:off x="2264636" y="6272613"/>
            <a:ext cx="914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Sensor data</a:t>
            </a:r>
            <a:endParaRPr lang="en-GB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ED738A-7687-4C10-9AA5-AE96CD94F435}"/>
              </a:ext>
            </a:extLst>
          </p:cNvPr>
          <p:cNvSpPr txBox="1"/>
          <p:nvPr/>
        </p:nvSpPr>
        <p:spPr>
          <a:xfrm>
            <a:off x="8093250" y="4323904"/>
            <a:ext cx="247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Powder bed layer scans and images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09663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AF0A1C-A9E7-4F04-8DAF-5D1E4F58FC0B}"/>
              </a:ext>
            </a:extLst>
          </p:cNvPr>
          <p:cNvSpPr/>
          <p:nvPr/>
        </p:nvSpPr>
        <p:spPr>
          <a:xfrm>
            <a:off x="0" y="-17092"/>
            <a:ext cx="12192000" cy="244407"/>
          </a:xfrm>
          <a:prstGeom prst="rect">
            <a:avLst/>
          </a:prstGeom>
          <a:gradFill flip="none" rotWithShape="1">
            <a:gsLst>
              <a:gs pos="0">
                <a:srgbClr val="00E66C"/>
              </a:gs>
              <a:gs pos="100000">
                <a:srgbClr val="00E6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37A6D4-51AB-448B-B0BB-54858C80F24B}"/>
              </a:ext>
            </a:extLst>
          </p:cNvPr>
          <p:cNvCxnSpPr>
            <a:cxnSpLocks/>
          </p:cNvCxnSpPr>
          <p:nvPr/>
        </p:nvCxnSpPr>
        <p:spPr>
          <a:xfrm>
            <a:off x="457828" y="1520304"/>
            <a:ext cx="10171845" cy="0"/>
          </a:xfrm>
          <a:prstGeom prst="line">
            <a:avLst/>
          </a:prstGeom>
          <a:ln>
            <a:solidFill>
              <a:srgbClr val="2341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9F27423-9949-4C44-93ED-84AC675C5285}"/>
              </a:ext>
            </a:extLst>
          </p:cNvPr>
          <p:cNvSpPr txBox="1">
            <a:spLocks/>
          </p:cNvSpPr>
          <p:nvPr/>
        </p:nvSpPr>
        <p:spPr>
          <a:xfrm>
            <a:off x="514550" y="325669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sz="2800" b="1" dirty="0">
                <a:latin typeface="+mn-lt"/>
              </a:rPr>
              <a:t>Data Collection from AM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3E40C7-AB9B-4B88-BFDA-C438947D9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0" r="2840"/>
          <a:stretch/>
        </p:blipFill>
        <p:spPr>
          <a:xfrm>
            <a:off x="6645569" y="2958261"/>
            <a:ext cx="4744921" cy="3510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F46D9D-EB62-4D91-B509-E0368ABAB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403" y="3429000"/>
            <a:ext cx="2450592" cy="290484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6AEED80-F33A-45E4-917E-BE9BCE215C38}"/>
              </a:ext>
            </a:extLst>
          </p:cNvPr>
          <p:cNvCxnSpPr>
            <a:stCxn id="6" idx="2"/>
          </p:cNvCxnSpPr>
          <p:nvPr/>
        </p:nvCxnSpPr>
        <p:spPr>
          <a:xfrm>
            <a:off x="5543750" y="1776426"/>
            <a:ext cx="2471" cy="4755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DE0278-E730-43D6-BB86-3F57A57375EA}"/>
              </a:ext>
            </a:extLst>
          </p:cNvPr>
          <p:cNvSpPr txBox="1"/>
          <p:nvPr/>
        </p:nvSpPr>
        <p:spPr>
          <a:xfrm>
            <a:off x="6645569" y="1803006"/>
            <a:ext cx="225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Melt pool monitoring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0E54AA-6BE3-485A-B0F9-F3094381BC15}"/>
              </a:ext>
            </a:extLst>
          </p:cNvPr>
          <p:cNvSpPr txBox="1"/>
          <p:nvPr/>
        </p:nvSpPr>
        <p:spPr>
          <a:xfrm>
            <a:off x="914417" y="1803006"/>
            <a:ext cx="330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Scan track / laser melting zones 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BD24DE-DD72-4E5E-AAD1-1B5A1DCB6E1B}"/>
              </a:ext>
            </a:extLst>
          </p:cNvPr>
          <p:cNvSpPr txBox="1"/>
          <p:nvPr/>
        </p:nvSpPr>
        <p:spPr>
          <a:xfrm>
            <a:off x="7025976" y="2239183"/>
            <a:ext cx="4478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Temperature distribution, melting inconsistencies, melt pool geometries.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BA2280-FC25-4608-9227-FFC8D3C63FF4}"/>
              </a:ext>
            </a:extLst>
          </p:cNvPr>
          <p:cNvSpPr txBox="1"/>
          <p:nvPr/>
        </p:nvSpPr>
        <p:spPr>
          <a:xfrm>
            <a:off x="863612" y="2360211"/>
            <a:ext cx="44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Temperature hotspots, spatters and plume give us an idea about the interaction between laser and powder bed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30656D-B6A2-404E-A5CE-B3D941C31CB1}"/>
              </a:ext>
            </a:extLst>
          </p:cNvPr>
          <p:cNvSpPr txBox="1"/>
          <p:nvPr/>
        </p:nvSpPr>
        <p:spPr>
          <a:xfrm>
            <a:off x="1615874" y="6393455"/>
            <a:ext cx="2448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Laser interaction with powder bed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D5DC2-F5F5-42DF-97C2-8357E9C3A432}"/>
              </a:ext>
            </a:extLst>
          </p:cNvPr>
          <p:cNvSpPr txBox="1"/>
          <p:nvPr/>
        </p:nvSpPr>
        <p:spPr>
          <a:xfrm>
            <a:off x="8124830" y="6517829"/>
            <a:ext cx="244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Melt pool characteristics mapping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915249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79FBC0-A29F-4DCF-8968-9E149C8267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84" b="2088"/>
          <a:stretch/>
        </p:blipFill>
        <p:spPr>
          <a:xfrm>
            <a:off x="8562201" y="1675118"/>
            <a:ext cx="3002502" cy="260894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393DFB-28F4-41D3-B358-47485BC8AA69}"/>
              </a:ext>
            </a:extLst>
          </p:cNvPr>
          <p:cNvCxnSpPr>
            <a:cxnSpLocks/>
            <a:stCxn id="14" idx="3"/>
            <a:endCxn id="3" idx="7"/>
          </p:cNvCxnSpPr>
          <p:nvPr/>
        </p:nvCxnSpPr>
        <p:spPr>
          <a:xfrm flipH="1">
            <a:off x="6566055" y="2206563"/>
            <a:ext cx="1996146" cy="13406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90A41DC-9E09-45DF-855B-AB5036A2A1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4926" t="-19310" r="-18163" b="-19557"/>
          <a:stretch/>
        </p:blipFill>
        <p:spPr>
          <a:xfrm>
            <a:off x="5431231" y="3344783"/>
            <a:ext cx="1329529" cy="1382420"/>
          </a:xfrm>
          <a:prstGeom prst="ellipse">
            <a:avLst/>
          </a:prstGeom>
          <a:ln w="63500" cap="rnd">
            <a:solidFill>
              <a:schemeClr val="accent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6DE46B12-0D0A-4C84-86AD-CC698910C611}"/>
              </a:ext>
            </a:extLst>
          </p:cNvPr>
          <p:cNvSpPr/>
          <p:nvPr/>
        </p:nvSpPr>
        <p:spPr>
          <a:xfrm>
            <a:off x="8458131" y="1633927"/>
            <a:ext cx="710631" cy="670885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B84961D9-B5C4-455A-8E5D-10234916B9BC}"/>
              </a:ext>
            </a:extLst>
          </p:cNvPr>
          <p:cNvSpPr/>
          <p:nvPr/>
        </p:nvSpPr>
        <p:spPr>
          <a:xfrm rot="5400000">
            <a:off x="5746506" y="104322"/>
            <a:ext cx="698981" cy="9973997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D6662E8-16E9-4074-8610-6A01E3AD3C92}"/>
              </a:ext>
            </a:extLst>
          </p:cNvPr>
          <p:cNvSpPr/>
          <p:nvPr/>
        </p:nvSpPr>
        <p:spPr>
          <a:xfrm>
            <a:off x="9378540" y="5274998"/>
            <a:ext cx="1434904" cy="921651"/>
          </a:xfrm>
          <a:prstGeom prst="roundRect">
            <a:avLst/>
          </a:prstGeom>
          <a:solidFill>
            <a:srgbClr val="F6D292"/>
          </a:solidFill>
          <a:ln>
            <a:solidFill>
              <a:srgbClr val="F6D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>
                <a:solidFill>
                  <a:schemeClr val="tx1"/>
                </a:solidFill>
              </a:rPr>
              <a:t>Analysis Data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8D390FE-DE93-4313-843B-18878EB50F0E}"/>
              </a:ext>
            </a:extLst>
          </p:cNvPr>
          <p:cNvSpPr/>
          <p:nvPr/>
        </p:nvSpPr>
        <p:spPr>
          <a:xfrm>
            <a:off x="7378543" y="5274999"/>
            <a:ext cx="1434904" cy="921651"/>
          </a:xfrm>
          <a:prstGeom prst="roundRect">
            <a:avLst/>
          </a:prstGeom>
          <a:solidFill>
            <a:srgbClr val="F6D292"/>
          </a:solidFill>
          <a:ln>
            <a:solidFill>
              <a:srgbClr val="F6D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>
                <a:solidFill>
                  <a:schemeClr val="tx1"/>
                </a:solidFill>
              </a:rPr>
              <a:t>CT Scan Data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584235C-C851-4181-A072-FD1AB185AFBE}"/>
              </a:ext>
            </a:extLst>
          </p:cNvPr>
          <p:cNvSpPr/>
          <p:nvPr/>
        </p:nvSpPr>
        <p:spPr>
          <a:xfrm>
            <a:off x="1378552" y="5275001"/>
            <a:ext cx="1434904" cy="921651"/>
          </a:xfrm>
          <a:prstGeom prst="roundRect">
            <a:avLst/>
          </a:prstGeom>
          <a:solidFill>
            <a:srgbClr val="F6D292"/>
          </a:solidFill>
          <a:ln>
            <a:solidFill>
              <a:srgbClr val="F6D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>
                <a:solidFill>
                  <a:schemeClr val="tx1"/>
                </a:solidFill>
              </a:rPr>
              <a:t>Part Data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F9719E0-A808-41D4-BE4D-BF8A26813F41}"/>
              </a:ext>
            </a:extLst>
          </p:cNvPr>
          <p:cNvSpPr/>
          <p:nvPr/>
        </p:nvSpPr>
        <p:spPr>
          <a:xfrm>
            <a:off x="5378546" y="5275000"/>
            <a:ext cx="1434904" cy="921651"/>
          </a:xfrm>
          <a:prstGeom prst="roundRect">
            <a:avLst/>
          </a:prstGeom>
          <a:solidFill>
            <a:srgbClr val="F6D292"/>
          </a:solidFill>
          <a:ln>
            <a:solidFill>
              <a:srgbClr val="F6D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>
                <a:solidFill>
                  <a:schemeClr val="tx1"/>
                </a:solidFill>
              </a:rPr>
              <a:t>Process Data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E77ECC9-68EB-4AB7-A65D-3370EC43A287}"/>
              </a:ext>
            </a:extLst>
          </p:cNvPr>
          <p:cNvSpPr/>
          <p:nvPr/>
        </p:nvSpPr>
        <p:spPr>
          <a:xfrm>
            <a:off x="3378549" y="5275001"/>
            <a:ext cx="1434904" cy="921651"/>
          </a:xfrm>
          <a:prstGeom prst="roundRect">
            <a:avLst/>
          </a:prstGeom>
          <a:solidFill>
            <a:srgbClr val="F6D292"/>
          </a:solidFill>
          <a:ln>
            <a:solidFill>
              <a:srgbClr val="F6D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Tool Path Data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5FE2E307-7151-4722-971C-4D9F3669D185}"/>
              </a:ext>
            </a:extLst>
          </p:cNvPr>
          <p:cNvSpPr txBox="1"/>
          <p:nvPr/>
        </p:nvSpPr>
        <p:spPr>
          <a:xfrm>
            <a:off x="404910" y="2139331"/>
            <a:ext cx="48170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E" dirty="0">
                <a:effectLst/>
                <a:ea typeface="Calibri" panose="020F0502020204030204" pitchFamily="34" charset="0"/>
              </a:rPr>
              <a:t>All stages of the workflow </a:t>
            </a:r>
            <a:r>
              <a:rPr lang="en-IE" dirty="0">
                <a:ea typeface="Calibri" panose="020F0502020204030204" pitchFamily="34" charset="0"/>
              </a:rPr>
              <a:t>should</a:t>
            </a:r>
            <a:r>
              <a:rPr lang="en-IE" dirty="0">
                <a:effectLst/>
                <a:ea typeface="Calibri" panose="020F0502020204030204" pitchFamily="34" charset="0"/>
              </a:rPr>
              <a:t> be linked at specific points throughout the part geometry.</a:t>
            </a:r>
          </a:p>
          <a:p>
            <a:pPr>
              <a:buFont typeface="Wingdings" panose="05000000000000000000" pitchFamily="2" charset="2"/>
              <a:buChar char="§"/>
            </a:pPr>
            <a:endParaRPr lang="en-IE" dirty="0">
              <a:effectLst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E" dirty="0">
                <a:ea typeface="Calibri" panose="020F0502020204030204" pitchFamily="34" charset="0"/>
              </a:rPr>
              <a:t>The 3D files from each stage of the workflow must be discretized to track changes.</a:t>
            </a:r>
          </a:p>
          <a:p>
            <a:endParaRPr lang="en-IE" dirty="0"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E" dirty="0">
                <a:effectLst/>
                <a:ea typeface="Calibri" panose="020F0502020204030204" pitchFamily="34" charset="0"/>
              </a:rPr>
              <a:t>Voxelization </a:t>
            </a:r>
            <a:r>
              <a:rPr lang="en-IE" dirty="0">
                <a:ea typeface="Calibri" panose="020F0502020204030204" pitchFamily="34" charset="0"/>
              </a:rPr>
              <a:t>is the most suitable technique to provide geometric discretization.</a:t>
            </a:r>
            <a:endParaRPr lang="en-IE" dirty="0">
              <a:effectLst/>
              <a:ea typeface="Calibri" panose="020F0502020204030204" pitchFamily="34" charset="0"/>
            </a:endParaRP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5981FF4C-C844-4560-B6E3-0C2601F4A879}"/>
              </a:ext>
            </a:extLst>
          </p:cNvPr>
          <p:cNvSpPr txBox="1"/>
          <p:nvPr/>
        </p:nvSpPr>
        <p:spPr>
          <a:xfrm>
            <a:off x="1209366" y="548019"/>
            <a:ext cx="8443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b="1" dirty="0"/>
              <a:t>Our approach: Discretisation using voxelization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986512-EEBB-4840-AA10-976E936ED188}"/>
              </a:ext>
            </a:extLst>
          </p:cNvPr>
          <p:cNvSpPr txBox="1"/>
          <p:nvPr/>
        </p:nvSpPr>
        <p:spPr>
          <a:xfrm>
            <a:off x="7016749" y="4366054"/>
            <a:ext cx="4770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This procedure allows each location on a model to be associated with the following data: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E472E-6132-4764-8266-3EAF71F85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824D-40A1-4737-9BF1-0D2859AC7301}" type="slidenum">
              <a:rPr lang="en-IE" smtClean="0"/>
              <a:t>9</a:t>
            </a:fld>
            <a:endParaRPr lang="en-I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4B5207-CAEB-45E8-81B1-A17069BC2E26}"/>
              </a:ext>
            </a:extLst>
          </p:cNvPr>
          <p:cNvSpPr/>
          <p:nvPr/>
        </p:nvSpPr>
        <p:spPr>
          <a:xfrm>
            <a:off x="0" y="-17092"/>
            <a:ext cx="12192000" cy="244407"/>
          </a:xfrm>
          <a:prstGeom prst="rect">
            <a:avLst/>
          </a:prstGeom>
          <a:gradFill flip="none" rotWithShape="1">
            <a:gsLst>
              <a:gs pos="0">
                <a:srgbClr val="00E66C"/>
              </a:gs>
              <a:gs pos="100000">
                <a:srgbClr val="00E6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3AA5C8-ADBA-40F2-BA55-E3C5AA1F1BD3}"/>
              </a:ext>
            </a:extLst>
          </p:cNvPr>
          <p:cNvCxnSpPr>
            <a:cxnSpLocks/>
          </p:cNvCxnSpPr>
          <p:nvPr/>
        </p:nvCxnSpPr>
        <p:spPr>
          <a:xfrm>
            <a:off x="457828" y="1520304"/>
            <a:ext cx="10171845" cy="0"/>
          </a:xfrm>
          <a:prstGeom prst="line">
            <a:avLst/>
          </a:prstGeom>
          <a:ln>
            <a:solidFill>
              <a:srgbClr val="2341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33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C8775ECD171A4DB8FA203DE1DA0CD2" ma:contentTypeVersion="7" ma:contentTypeDescription="Create a new document." ma:contentTypeScope="" ma:versionID="7936141c0538bf0f85050623e4e19121">
  <xsd:schema xmlns:xsd="http://www.w3.org/2001/XMLSchema" xmlns:xs="http://www.w3.org/2001/XMLSchema" xmlns:p="http://schemas.microsoft.com/office/2006/metadata/properties" xmlns:ns3="63b2cc3a-9cb9-439a-b9b4-4d76f700deed" xmlns:ns4="379ef75a-ac1d-42db-abdf-6ec9ce1235fd" targetNamespace="http://schemas.microsoft.com/office/2006/metadata/properties" ma:root="true" ma:fieldsID="85a7731f2fb1851c03640c74ea357ce4" ns3:_="" ns4:_="">
    <xsd:import namespace="63b2cc3a-9cb9-439a-b9b4-4d76f700deed"/>
    <xsd:import namespace="379ef75a-ac1d-42db-abdf-6ec9ce1235f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b2cc3a-9cb9-439a-b9b4-4d76f700dee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9ef75a-ac1d-42db-abdf-6ec9ce1235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2B06ED-059D-4E98-A1AB-439DB7F35FD2}">
  <ds:schemaRefs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63b2cc3a-9cb9-439a-b9b4-4d76f700deed"/>
    <ds:schemaRef ds:uri="379ef75a-ac1d-42db-abdf-6ec9ce1235fd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B110A43-E4B7-455A-A756-99D4B9F16D72}">
  <ds:schemaRefs>
    <ds:schemaRef ds:uri="379ef75a-ac1d-42db-abdf-6ec9ce1235fd"/>
    <ds:schemaRef ds:uri="63b2cc3a-9cb9-439a-b9b4-4d76f700dee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861853D-57C6-4A47-AAB7-9976412096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9723</TotalTime>
  <Words>1459</Words>
  <Application>Microsoft Office PowerPoint</Application>
  <PresentationFormat>Widescreen</PresentationFormat>
  <Paragraphs>320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Alignment</vt:lpstr>
      <vt:lpstr>Generated unified Information Model – based on HDF5 file format.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abraham.george@ucdconnect.ie</dc:creator>
  <cp:lastModifiedBy>abraham.george@ucdconnect.ie</cp:lastModifiedBy>
  <cp:revision>20</cp:revision>
  <dcterms:created xsi:type="dcterms:W3CDTF">2021-02-09T19:48:27Z</dcterms:created>
  <dcterms:modified xsi:type="dcterms:W3CDTF">2021-06-25T08:01:32Z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0x010100F4C8775ECD171A4DB8FA203DE1DA0CD2</vt:lpwstr>
  </property>
</Properties>
</file>