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Now" charset="1" panose="00000500000000000000"/>
      <p:regular r:id="rId14"/>
    </p:embeddedFont>
    <p:embeddedFont>
      <p:font typeface="Now Bold" charset="1" panose="00000800000000000000"/>
      <p:regular r:id="rId15"/>
    </p:embeddedFont>
    <p:embeddedFont>
      <p:font typeface="Now Thin" charset="1" panose="00000300000000000000"/>
      <p:regular r:id="rId16"/>
    </p:embeddedFont>
    <p:embeddedFont>
      <p:font typeface="Now Light" charset="1" panose="00000400000000000000"/>
      <p:regular r:id="rId17"/>
    </p:embeddedFont>
    <p:embeddedFont>
      <p:font typeface="Now Medium" charset="1" panose="00000600000000000000"/>
      <p:regular r:id="rId18"/>
    </p:embeddedFont>
    <p:embeddedFont>
      <p:font typeface="Now Heavy" charset="1" panose="00000A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7.png" Type="http://schemas.openxmlformats.org/officeDocument/2006/relationships/image"/><Relationship Id="rId6" Target="../media/image35.png" Type="http://schemas.openxmlformats.org/officeDocument/2006/relationships/image"/><Relationship Id="rId7" Target="../media/image36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7.png" Type="http://schemas.openxmlformats.org/officeDocument/2006/relationships/image"/><Relationship Id="rId6" Target="../media/image37.png" Type="http://schemas.openxmlformats.org/officeDocument/2006/relationships/image"/><Relationship Id="rId7" Target="../media/image38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28.png" Type="http://schemas.openxmlformats.org/officeDocument/2006/relationships/image"/><Relationship Id="rId14" Target="../media/image29.svg" Type="http://schemas.openxmlformats.org/officeDocument/2006/relationships/image"/><Relationship Id="rId2" Target="../media/image1.jpe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0.png" Type="http://schemas.openxmlformats.org/officeDocument/2006/relationships/image"/><Relationship Id="rId4" Target="../media/image31.jpe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32.png" Type="http://schemas.openxmlformats.org/officeDocument/2006/relationships/image"/><Relationship Id="rId8" Target="../media/image33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0.png" Type="http://schemas.openxmlformats.org/officeDocument/2006/relationships/image"/><Relationship Id="rId4" Target="../media/image31.jpe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0.png" Type="http://schemas.openxmlformats.org/officeDocument/2006/relationships/image"/><Relationship Id="rId4" Target="../media/image31.jpe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0.png" Type="http://schemas.openxmlformats.org/officeDocument/2006/relationships/image"/><Relationship Id="rId4" Target="../media/image31.jpe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7.png" Type="http://schemas.openxmlformats.org/officeDocument/2006/relationships/image"/><Relationship Id="rId6" Target="../media/image3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748409">
            <a:off x="-2214711" y="8093828"/>
            <a:ext cx="6755091" cy="6130246"/>
          </a:xfrm>
          <a:custGeom>
            <a:avLst/>
            <a:gdLst/>
            <a:ahLst/>
            <a:cxnLst/>
            <a:rect r="r" b="b" t="t" l="l"/>
            <a:pathLst>
              <a:path h="6130246" w="6755091">
                <a:moveTo>
                  <a:pt x="0" y="0"/>
                </a:moveTo>
                <a:lnTo>
                  <a:pt x="6755092" y="0"/>
                </a:lnTo>
                <a:lnTo>
                  <a:pt x="6755092" y="6130245"/>
                </a:lnTo>
                <a:lnTo>
                  <a:pt x="0" y="61302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223819">
            <a:off x="11192235" y="-7398460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28700" y="-143539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8194833">
            <a:off x="14482979" y="8370874"/>
            <a:ext cx="5020066" cy="5020066"/>
          </a:xfrm>
          <a:custGeom>
            <a:avLst/>
            <a:gdLst/>
            <a:ahLst/>
            <a:cxnLst/>
            <a:rect r="r" b="b" t="t" l="l"/>
            <a:pathLst>
              <a:path h="5020066" w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10443425" y="5678096"/>
            <a:ext cx="0" cy="3923410"/>
          </a:xfrm>
          <a:prstGeom prst="line">
            <a:avLst/>
          </a:prstGeom>
          <a:ln cap="flat" w="28575">
            <a:solidFill>
              <a:srgbClr val="048A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866965" y="551578"/>
            <a:ext cx="877182" cy="889826"/>
          </a:xfrm>
          <a:custGeom>
            <a:avLst/>
            <a:gdLst/>
            <a:ahLst/>
            <a:cxnLst/>
            <a:rect r="r" b="b" t="t" l="l"/>
            <a:pathLst>
              <a:path h="889826" w="877182">
                <a:moveTo>
                  <a:pt x="0" y="0"/>
                </a:moveTo>
                <a:lnTo>
                  <a:pt x="877183" y="0"/>
                </a:lnTo>
                <a:lnTo>
                  <a:pt x="877183" y="889826"/>
                </a:lnTo>
                <a:lnTo>
                  <a:pt x="0" y="8898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91593" y="2536526"/>
            <a:ext cx="7328194" cy="1455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638"/>
              </a:lnSpc>
            </a:pPr>
            <a:r>
              <a:rPr lang="en-US" sz="8495">
                <a:solidFill>
                  <a:srgbClr val="B100E8"/>
                </a:solidFill>
                <a:latin typeface="Now Bold"/>
              </a:rPr>
              <a:t>SIMULATOR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91593" y="1746182"/>
            <a:ext cx="8042743" cy="768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87"/>
              </a:lnSpc>
            </a:pPr>
            <a:r>
              <a:rPr lang="en-US" sz="4523">
                <a:solidFill>
                  <a:srgbClr val="048AFF"/>
                </a:solidFill>
                <a:latin typeface="Now Bold"/>
              </a:rPr>
              <a:t>DATA STRUCTURE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99115" y="3878640"/>
            <a:ext cx="7827699" cy="43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83"/>
              </a:lnSpc>
              <a:spcBef>
                <a:spcPct val="0"/>
              </a:spcBef>
            </a:pPr>
            <a:r>
              <a:rPr lang="en-US" sz="2913">
                <a:solidFill>
                  <a:srgbClr val="FFFAEB"/>
                </a:solidFill>
                <a:latin typeface="DM Sans Italics"/>
              </a:rPr>
              <a:t>An interactive learning tool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08647" y="986966"/>
            <a:ext cx="741885" cy="385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92"/>
              </a:lnSpc>
              <a:spcBef>
                <a:spcPct val="0"/>
              </a:spcBef>
            </a:pPr>
            <a:r>
              <a:rPr lang="en-US" sz="2513" spc="-50">
                <a:solidFill>
                  <a:srgbClr val="FFFAEB"/>
                </a:solidFill>
                <a:latin typeface="DM Sans Bold"/>
              </a:rPr>
              <a:t>DSS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999104" y="6398732"/>
            <a:ext cx="3201662" cy="428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9"/>
              </a:lnSpc>
            </a:pPr>
            <a:r>
              <a:rPr lang="en-US" sz="2345">
                <a:solidFill>
                  <a:srgbClr val="FFFAEB"/>
                </a:solidFill>
                <a:latin typeface="DM Sans"/>
              </a:rPr>
              <a:t>Habibur Rahman Mahin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040387" y="5611421"/>
            <a:ext cx="3119097" cy="51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6"/>
              </a:lnSpc>
            </a:pPr>
            <a:r>
              <a:rPr lang="en-US" sz="2961" spc="201">
                <a:solidFill>
                  <a:srgbClr val="048AFF"/>
                </a:solidFill>
                <a:latin typeface="Now Bold"/>
              </a:rPr>
              <a:t>Submitted by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728798" y="5660284"/>
            <a:ext cx="2605436" cy="469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3"/>
              </a:lnSpc>
              <a:spcBef>
                <a:spcPct val="0"/>
              </a:spcBef>
            </a:pPr>
            <a:r>
              <a:rPr lang="en-US" sz="2937">
                <a:solidFill>
                  <a:srgbClr val="048AFF"/>
                </a:solidFill>
                <a:latin typeface="Now Bold"/>
              </a:rPr>
              <a:t>Supervised by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56870" y="6910187"/>
            <a:ext cx="2784581" cy="482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8"/>
              </a:lnSpc>
            </a:pPr>
            <a:r>
              <a:rPr lang="en-US" sz="2621">
                <a:solidFill>
                  <a:srgbClr val="FFFAEB"/>
                </a:solidFill>
                <a:latin typeface="DM Sans Bold"/>
              </a:rPr>
              <a:t>BSSE-1422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605443" y="7487933"/>
            <a:ext cx="4434619" cy="387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4"/>
              </a:lnSpc>
            </a:pPr>
            <a:r>
              <a:rPr lang="en-US" sz="2073">
                <a:solidFill>
                  <a:srgbClr val="FFFAEB"/>
                </a:solidFill>
                <a:latin typeface="DM Sans"/>
              </a:rPr>
              <a:t>Institute of Information Technology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184814" y="8132820"/>
            <a:ext cx="2830242" cy="459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8"/>
              </a:lnSpc>
            </a:pPr>
            <a:r>
              <a:rPr lang="en-US" sz="2460">
                <a:solidFill>
                  <a:srgbClr val="FFFAEB"/>
                </a:solidFill>
                <a:latin typeface="DM Sans"/>
              </a:rPr>
              <a:t>University of Dhaka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467082" y="6297067"/>
            <a:ext cx="4407353" cy="530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3"/>
              </a:lnSpc>
            </a:pPr>
            <a:r>
              <a:rPr lang="en-US" sz="2873">
                <a:solidFill>
                  <a:srgbClr val="FFFAEB"/>
                </a:solidFill>
                <a:latin typeface="DM Sans Bold"/>
              </a:rPr>
              <a:t>Dr.Ahmedul Kabir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728798" y="6955506"/>
            <a:ext cx="4518685" cy="401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3"/>
              </a:lnSpc>
            </a:pPr>
            <a:r>
              <a:rPr lang="en-US" sz="2169">
                <a:solidFill>
                  <a:srgbClr val="FFFAEB"/>
                </a:solidFill>
                <a:latin typeface="DM Sans"/>
              </a:rPr>
              <a:t>Associate Professor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814206" y="7543239"/>
            <a:ext cx="4434619" cy="387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4"/>
              </a:lnSpc>
            </a:pPr>
            <a:r>
              <a:rPr lang="en-US" sz="2073">
                <a:solidFill>
                  <a:srgbClr val="FFFAEB"/>
                </a:solidFill>
                <a:latin typeface="DM Sans"/>
              </a:rPr>
              <a:t>Institute of Information Technology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503991" y="8132820"/>
            <a:ext cx="2830242" cy="459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8"/>
              </a:lnSpc>
            </a:pPr>
            <a:r>
              <a:rPr lang="en-US" sz="2460">
                <a:solidFill>
                  <a:srgbClr val="FFFAEB"/>
                </a:solidFill>
                <a:latin typeface="DM Sans"/>
              </a:rPr>
              <a:t>University of Dhaka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747209" y="5143500"/>
            <a:ext cx="17894953" cy="17894953"/>
          </a:xfrm>
          <a:custGeom>
            <a:avLst/>
            <a:gdLst/>
            <a:ahLst/>
            <a:cxnLst/>
            <a:rect r="r" b="b" t="t" l="l"/>
            <a:pathLst>
              <a:path h="17894953" w="17894953">
                <a:moveTo>
                  <a:pt x="0" y="0"/>
                </a:moveTo>
                <a:lnTo>
                  <a:pt x="17894952" y="0"/>
                </a:lnTo>
                <a:lnTo>
                  <a:pt x="17894952" y="17894953"/>
                </a:lnTo>
                <a:lnTo>
                  <a:pt x="0" y="178949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24620" y="-1132633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33710" y="8634778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86892" y="6288471"/>
            <a:ext cx="9108052" cy="3258276"/>
          </a:xfrm>
          <a:custGeom>
            <a:avLst/>
            <a:gdLst/>
            <a:ahLst/>
            <a:cxnLst/>
            <a:rect r="r" b="b" t="t" l="l"/>
            <a:pathLst>
              <a:path h="3258276" w="9108052">
                <a:moveTo>
                  <a:pt x="0" y="0"/>
                </a:moveTo>
                <a:lnTo>
                  <a:pt x="9108052" y="0"/>
                </a:lnTo>
                <a:lnTo>
                  <a:pt x="9108052" y="3258276"/>
                </a:lnTo>
                <a:lnTo>
                  <a:pt x="0" y="32582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115" t="-167609" r="-239250" b="-352486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29670" y="1808044"/>
            <a:ext cx="9307886" cy="3982782"/>
          </a:xfrm>
          <a:custGeom>
            <a:avLst/>
            <a:gdLst/>
            <a:ahLst/>
            <a:cxnLst/>
            <a:rect r="r" b="b" t="t" l="l"/>
            <a:pathLst>
              <a:path h="3982782" w="9307886">
                <a:moveTo>
                  <a:pt x="0" y="0"/>
                </a:moveTo>
                <a:lnTo>
                  <a:pt x="9307886" y="0"/>
                </a:lnTo>
                <a:lnTo>
                  <a:pt x="9307886" y="3982782"/>
                </a:lnTo>
                <a:lnTo>
                  <a:pt x="0" y="39827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4334" t="-40537" r="-85460" b="-122107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320533" y="2241779"/>
            <a:ext cx="7024255" cy="2377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263"/>
              </a:lnSpc>
              <a:spcBef>
                <a:spcPct val="0"/>
              </a:spcBef>
            </a:pPr>
            <a:r>
              <a:rPr lang="en-US" sz="4505">
                <a:solidFill>
                  <a:srgbClr val="048AFF"/>
                </a:solidFill>
                <a:latin typeface="Now Bold"/>
              </a:rPr>
              <a:t>Get visually adapted to different data structures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747209" y="5143500"/>
            <a:ext cx="17894953" cy="17894953"/>
          </a:xfrm>
          <a:custGeom>
            <a:avLst/>
            <a:gdLst/>
            <a:ahLst/>
            <a:cxnLst/>
            <a:rect r="r" b="b" t="t" l="l"/>
            <a:pathLst>
              <a:path h="17894953" w="17894953">
                <a:moveTo>
                  <a:pt x="0" y="0"/>
                </a:moveTo>
                <a:lnTo>
                  <a:pt x="17894952" y="0"/>
                </a:lnTo>
                <a:lnTo>
                  <a:pt x="17894952" y="17894953"/>
                </a:lnTo>
                <a:lnTo>
                  <a:pt x="0" y="178949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24620" y="-1132633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33710" y="8634778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64199" y="1028700"/>
            <a:ext cx="6469511" cy="5067103"/>
          </a:xfrm>
          <a:custGeom>
            <a:avLst/>
            <a:gdLst/>
            <a:ahLst/>
            <a:cxnLst/>
            <a:rect r="r" b="b" t="t" l="l"/>
            <a:pathLst>
              <a:path h="5067103" w="6469511">
                <a:moveTo>
                  <a:pt x="0" y="0"/>
                </a:moveTo>
                <a:lnTo>
                  <a:pt x="6469511" y="0"/>
                </a:lnTo>
                <a:lnTo>
                  <a:pt x="6469511" y="5067103"/>
                </a:lnTo>
                <a:lnTo>
                  <a:pt x="0" y="50671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0690" t="-83944" r="-273566" b="-12793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96666" y="4206703"/>
            <a:ext cx="8198619" cy="5051597"/>
          </a:xfrm>
          <a:custGeom>
            <a:avLst/>
            <a:gdLst/>
            <a:ahLst/>
            <a:cxnLst/>
            <a:rect r="r" b="b" t="t" l="l"/>
            <a:pathLst>
              <a:path h="5051597" w="8198619">
                <a:moveTo>
                  <a:pt x="0" y="0"/>
                </a:moveTo>
                <a:lnTo>
                  <a:pt x="8198619" y="0"/>
                </a:lnTo>
                <a:lnTo>
                  <a:pt x="8198619" y="5051597"/>
                </a:lnTo>
                <a:lnTo>
                  <a:pt x="0" y="50515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4926" t="-63250" r="-176278" b="-12085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57988" y="2086086"/>
            <a:ext cx="7024255" cy="164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541"/>
              </a:lnSpc>
              <a:spcBef>
                <a:spcPct val="0"/>
              </a:spcBef>
            </a:pPr>
            <a:r>
              <a:rPr lang="en-US" sz="4705">
                <a:solidFill>
                  <a:srgbClr val="048AFF"/>
                </a:solidFill>
                <a:latin typeface="Now Bold"/>
              </a:rPr>
              <a:t>Dynamic inputs and outputs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001244">
            <a:off x="10917706" y="7049713"/>
            <a:ext cx="14283863" cy="12962606"/>
          </a:xfrm>
          <a:custGeom>
            <a:avLst/>
            <a:gdLst/>
            <a:ahLst/>
            <a:cxnLst/>
            <a:rect r="r" b="b" t="t" l="l"/>
            <a:pathLst>
              <a:path h="12962606" w="14283863">
                <a:moveTo>
                  <a:pt x="0" y="0"/>
                </a:moveTo>
                <a:lnTo>
                  <a:pt x="14283863" y="0"/>
                </a:lnTo>
                <a:lnTo>
                  <a:pt x="14283863" y="12962606"/>
                </a:lnTo>
                <a:lnTo>
                  <a:pt x="0" y="129626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84654">
            <a:off x="-6628924" y="-8283079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7"/>
                </a:lnTo>
                <a:lnTo>
                  <a:pt x="0" y="11431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141139" y="6290427"/>
            <a:ext cx="6437528" cy="496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</a:pPr>
            <a:r>
              <a:rPr lang="en-US" sz="2925">
                <a:solidFill>
                  <a:srgbClr val="B100E8"/>
                </a:solidFill>
                <a:latin typeface="Now Bold"/>
              </a:rPr>
              <a:t>For watching this presentation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545481" y="-69377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74634" y="4668471"/>
            <a:ext cx="11370537" cy="1396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2"/>
              </a:lnSpc>
            </a:pPr>
            <a:r>
              <a:rPr lang="en-US" sz="8087">
                <a:solidFill>
                  <a:srgbClr val="048AFF"/>
                </a:solidFill>
                <a:latin typeface="Now Bold"/>
              </a:rPr>
              <a:t>THANK YOU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23831" y="4213681"/>
            <a:ext cx="1782975" cy="39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32"/>
              </a:lnSpc>
              <a:spcBef>
                <a:spcPct val="0"/>
              </a:spcBef>
            </a:pPr>
            <a:r>
              <a:rPr lang="en-US" sz="2546" spc="-50">
                <a:solidFill>
                  <a:srgbClr val="FFFAEB"/>
                </a:solidFill>
                <a:latin typeface="DM Sans Bold"/>
              </a:rPr>
              <a:t>DSS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4274880" y="3778293"/>
            <a:ext cx="877182" cy="889826"/>
          </a:xfrm>
          <a:custGeom>
            <a:avLst/>
            <a:gdLst/>
            <a:ahLst/>
            <a:cxnLst/>
            <a:rect r="r" b="b" t="t" l="l"/>
            <a:pathLst>
              <a:path h="889826" w="877182">
                <a:moveTo>
                  <a:pt x="0" y="0"/>
                </a:moveTo>
                <a:lnTo>
                  <a:pt x="877183" y="0"/>
                </a:lnTo>
                <a:lnTo>
                  <a:pt x="877183" y="889827"/>
                </a:lnTo>
                <a:lnTo>
                  <a:pt x="0" y="8898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89719" y="-1276542"/>
            <a:ext cx="2556280" cy="2553085"/>
          </a:xfrm>
          <a:custGeom>
            <a:avLst/>
            <a:gdLst/>
            <a:ahLst/>
            <a:cxnLst/>
            <a:rect r="r" b="b" t="t" l="l"/>
            <a:pathLst>
              <a:path h="2553085" w="2556280">
                <a:moveTo>
                  <a:pt x="0" y="0"/>
                </a:moveTo>
                <a:lnTo>
                  <a:pt x="2556280" y="0"/>
                </a:lnTo>
                <a:lnTo>
                  <a:pt x="2556280" y="2553084"/>
                </a:lnTo>
                <a:lnTo>
                  <a:pt x="0" y="2553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84476" y="8616204"/>
            <a:ext cx="4010261" cy="4005248"/>
          </a:xfrm>
          <a:custGeom>
            <a:avLst/>
            <a:gdLst/>
            <a:ahLst/>
            <a:cxnLst/>
            <a:rect r="r" b="b" t="t" l="l"/>
            <a:pathLst>
              <a:path h="4005248" w="4010261">
                <a:moveTo>
                  <a:pt x="0" y="0"/>
                </a:moveTo>
                <a:lnTo>
                  <a:pt x="4010261" y="0"/>
                </a:lnTo>
                <a:lnTo>
                  <a:pt x="4010261" y="4005248"/>
                </a:lnTo>
                <a:lnTo>
                  <a:pt x="0" y="40052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58979" y="2718871"/>
            <a:ext cx="8965162" cy="468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14415" indent="-307207" lvl="1">
              <a:lnSpc>
                <a:spcPts val="4154"/>
              </a:lnSpc>
              <a:buFont typeface="Arial"/>
              <a:buChar char="•"/>
            </a:pPr>
            <a:r>
              <a:rPr lang="en-US" sz="2845">
                <a:solidFill>
                  <a:srgbClr val="FFFFFF"/>
                </a:solidFill>
                <a:latin typeface="DM Sans"/>
              </a:rPr>
              <a:t>The </a:t>
            </a:r>
            <a:r>
              <a:rPr lang="en-US" sz="2845">
                <a:solidFill>
                  <a:srgbClr val="FFFFFF"/>
                </a:solidFill>
                <a:latin typeface="DM Sans Bold"/>
              </a:rPr>
              <a:t>Data structure Simulator(DSS</a:t>
            </a:r>
            <a:r>
              <a:rPr lang="en-US" sz="2845">
                <a:solidFill>
                  <a:srgbClr val="FFFFFF"/>
                </a:solidFill>
                <a:latin typeface="DM Sans"/>
              </a:rPr>
              <a:t>)  provides a visual and interactive learning experience for users .</a:t>
            </a:r>
          </a:p>
          <a:p>
            <a:pPr marL="614415" indent="-307207" lvl="1">
              <a:lnSpc>
                <a:spcPts val="4154"/>
              </a:lnSpc>
              <a:buFont typeface="Arial"/>
              <a:buChar char="•"/>
            </a:pPr>
            <a:r>
              <a:rPr lang="en-US" sz="2845">
                <a:solidFill>
                  <a:srgbClr val="FFFFFF"/>
                </a:solidFill>
                <a:latin typeface="DM Sans"/>
              </a:rPr>
              <a:t>The simulator aims to help beginners and students gasp the underlying concepts of fundemental data structures.</a:t>
            </a:r>
          </a:p>
          <a:p>
            <a:pPr marL="614415" indent="-307207" lvl="1">
              <a:lnSpc>
                <a:spcPts val="4154"/>
              </a:lnSpc>
              <a:buFont typeface="Arial"/>
              <a:buChar char="•"/>
            </a:pPr>
            <a:r>
              <a:rPr lang="en-US" sz="2845">
                <a:solidFill>
                  <a:srgbClr val="FFFFFF"/>
                </a:solidFill>
                <a:latin typeface="DM Sans"/>
              </a:rPr>
              <a:t> Stacks, queues, trees, graphs sorting techniques such as bubble sort, insertion sort, merge sort etc are visualized.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855821" y="769658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792965" y="-4982246"/>
            <a:ext cx="8083465" cy="8073361"/>
          </a:xfrm>
          <a:custGeom>
            <a:avLst/>
            <a:gdLst/>
            <a:ahLst/>
            <a:cxnLst/>
            <a:rect r="r" b="b" t="t" l="l"/>
            <a:pathLst>
              <a:path h="8073361" w="8083465">
                <a:moveTo>
                  <a:pt x="0" y="0"/>
                </a:moveTo>
                <a:lnTo>
                  <a:pt x="8083465" y="0"/>
                </a:lnTo>
                <a:lnTo>
                  <a:pt x="8083465" y="8073361"/>
                </a:lnTo>
                <a:lnTo>
                  <a:pt x="0" y="80733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235612" y="2474206"/>
            <a:ext cx="1549551" cy="2052385"/>
          </a:xfrm>
          <a:custGeom>
            <a:avLst/>
            <a:gdLst/>
            <a:ahLst/>
            <a:cxnLst/>
            <a:rect r="r" b="b" t="t" l="l"/>
            <a:pathLst>
              <a:path h="2052385" w="1549551">
                <a:moveTo>
                  <a:pt x="0" y="0"/>
                </a:moveTo>
                <a:lnTo>
                  <a:pt x="1549551" y="0"/>
                </a:lnTo>
                <a:lnTo>
                  <a:pt x="1549551" y="2052385"/>
                </a:lnTo>
                <a:lnTo>
                  <a:pt x="0" y="20523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010388" y="5143500"/>
            <a:ext cx="3808769" cy="1575878"/>
          </a:xfrm>
          <a:custGeom>
            <a:avLst/>
            <a:gdLst/>
            <a:ahLst/>
            <a:cxnLst/>
            <a:rect r="r" b="b" t="t" l="l"/>
            <a:pathLst>
              <a:path h="1575878" w="3808769">
                <a:moveTo>
                  <a:pt x="0" y="0"/>
                </a:moveTo>
                <a:lnTo>
                  <a:pt x="3808769" y="0"/>
                </a:lnTo>
                <a:lnTo>
                  <a:pt x="3808769" y="1575878"/>
                </a:lnTo>
                <a:lnTo>
                  <a:pt x="0" y="15758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115104" y="1585374"/>
            <a:ext cx="5189556" cy="888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73"/>
              </a:lnSpc>
            </a:pPr>
            <a:r>
              <a:rPr lang="en-US" sz="5160">
                <a:solidFill>
                  <a:srgbClr val="048AFF"/>
                </a:solidFill>
                <a:latin typeface="Now Bold"/>
              </a:rPr>
              <a:t>About DSS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438410" y="-5076387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89970" y="7909420"/>
            <a:ext cx="1469330" cy="1421243"/>
          </a:xfrm>
          <a:custGeom>
            <a:avLst/>
            <a:gdLst/>
            <a:ahLst/>
            <a:cxnLst/>
            <a:rect r="r" b="b" t="t" l="l"/>
            <a:pathLst>
              <a:path h="1421243" w="1469330">
                <a:moveTo>
                  <a:pt x="0" y="0"/>
                </a:moveTo>
                <a:lnTo>
                  <a:pt x="1469330" y="0"/>
                </a:lnTo>
                <a:lnTo>
                  <a:pt x="1469330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457520" y="1560523"/>
            <a:ext cx="5372960" cy="89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7"/>
              </a:lnSpc>
            </a:pPr>
            <a:r>
              <a:rPr lang="en-US" sz="5343">
                <a:solidFill>
                  <a:srgbClr val="048AFF"/>
                </a:solidFill>
                <a:latin typeface="Now Bold"/>
              </a:rPr>
              <a:t>Goals</a:t>
            </a:r>
          </a:p>
        </p:txBody>
      </p:sp>
      <p:sp>
        <p:nvSpPr>
          <p:cNvPr name="AutoShape 6" id="6"/>
          <p:cNvSpPr/>
          <p:nvPr/>
        </p:nvSpPr>
        <p:spPr>
          <a:xfrm>
            <a:off x="9211339" y="2867678"/>
            <a:ext cx="0" cy="553813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989273" y="3016765"/>
            <a:ext cx="1536576" cy="1536576"/>
          </a:xfrm>
          <a:custGeom>
            <a:avLst/>
            <a:gdLst/>
            <a:ahLst/>
            <a:cxnLst/>
            <a:rect r="r" b="b" t="t" l="l"/>
            <a:pathLst>
              <a:path h="1536576" w="1536576">
                <a:moveTo>
                  <a:pt x="0" y="0"/>
                </a:moveTo>
                <a:lnTo>
                  <a:pt x="1536576" y="0"/>
                </a:lnTo>
                <a:lnTo>
                  <a:pt x="1536576" y="1536576"/>
                </a:lnTo>
                <a:lnTo>
                  <a:pt x="0" y="15365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622845" y="3016765"/>
            <a:ext cx="1536576" cy="1536576"/>
          </a:xfrm>
          <a:custGeom>
            <a:avLst/>
            <a:gdLst/>
            <a:ahLst/>
            <a:cxnLst/>
            <a:rect r="r" b="b" t="t" l="l"/>
            <a:pathLst>
              <a:path h="1536576" w="1536576">
                <a:moveTo>
                  <a:pt x="0" y="0"/>
                </a:moveTo>
                <a:lnTo>
                  <a:pt x="1536576" y="0"/>
                </a:lnTo>
                <a:lnTo>
                  <a:pt x="1536576" y="1536576"/>
                </a:lnTo>
                <a:lnTo>
                  <a:pt x="0" y="15365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313516" y="6010745"/>
            <a:ext cx="4288008" cy="137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8"/>
              </a:lnSpc>
            </a:pPr>
            <a:r>
              <a:rPr lang="en-US" sz="2580">
                <a:solidFill>
                  <a:srgbClr val="FFFFFF"/>
                </a:solidFill>
                <a:latin typeface="DM Sans"/>
              </a:rPr>
              <a:t>To make data structures easier to understand for the users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10311" y="4857033"/>
            <a:ext cx="3894417" cy="658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3"/>
              </a:lnSpc>
            </a:pPr>
            <a:r>
              <a:rPr lang="en-US" sz="3872">
                <a:solidFill>
                  <a:srgbClr val="B100E8"/>
                </a:solidFill>
                <a:latin typeface="Now Bold"/>
              </a:rPr>
              <a:t>Objective 01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4327715" y="6542790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812169" y="4857576"/>
            <a:ext cx="3890784" cy="657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78"/>
              </a:lnSpc>
            </a:pPr>
            <a:r>
              <a:rPr lang="en-US" sz="3869">
                <a:solidFill>
                  <a:srgbClr val="B100E8"/>
                </a:solidFill>
                <a:latin typeface="Now Bold"/>
              </a:rPr>
              <a:t>Objective 02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14681" y="6010745"/>
            <a:ext cx="4288008" cy="137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8"/>
              </a:lnSpc>
            </a:pPr>
            <a:r>
              <a:rPr lang="en-US" sz="2580">
                <a:solidFill>
                  <a:srgbClr val="FFFFFF"/>
                </a:solidFill>
                <a:latin typeface="DM Sans"/>
              </a:rPr>
              <a:t>To let users visualize how various algorithms actually work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631128" y="3623274"/>
            <a:ext cx="1875852" cy="187585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H="true" flipV="true">
            <a:off x="5506972" y="4564938"/>
            <a:ext cx="7052472" cy="28111"/>
          </a:xfrm>
          <a:prstGeom prst="line">
            <a:avLst/>
          </a:prstGeom>
          <a:ln cap="rnd" w="66675">
            <a:solidFill>
              <a:srgbClr val="3652DD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6598108" y="3623274"/>
            <a:ext cx="1875852" cy="187585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565325" y="3623274"/>
            <a:ext cx="1875852" cy="1875852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559437" y="3658862"/>
            <a:ext cx="1875852" cy="187585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2965880" y="3984640"/>
            <a:ext cx="1062966" cy="1153119"/>
          </a:xfrm>
          <a:custGeom>
            <a:avLst/>
            <a:gdLst/>
            <a:ahLst/>
            <a:cxnLst/>
            <a:rect r="r" b="b" t="t" l="l"/>
            <a:pathLst>
              <a:path h="1153119" w="1062966">
                <a:moveTo>
                  <a:pt x="0" y="0"/>
                </a:moveTo>
                <a:lnTo>
                  <a:pt x="1062966" y="0"/>
                </a:lnTo>
                <a:lnTo>
                  <a:pt x="1062966" y="1153119"/>
                </a:lnTo>
                <a:lnTo>
                  <a:pt x="0" y="11531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514924" y="6790263"/>
            <a:ext cx="4035161" cy="1002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7"/>
              </a:lnSpc>
            </a:pPr>
            <a:r>
              <a:rPr lang="en-US" sz="2799">
                <a:solidFill>
                  <a:srgbClr val="FFFFFF"/>
                </a:solidFill>
                <a:latin typeface="DM Sans"/>
              </a:rPr>
              <a:t>Interactive </a:t>
            </a:r>
          </a:p>
          <a:p>
            <a:pPr algn="ctr">
              <a:lnSpc>
                <a:spcPts val="4087"/>
              </a:lnSpc>
            </a:pPr>
            <a:r>
              <a:rPr lang="en-US" sz="2799">
                <a:solidFill>
                  <a:srgbClr val="FFFFFF"/>
                </a:solidFill>
                <a:latin typeface="DM Sans"/>
              </a:rPr>
              <a:t>Interface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857620" y="5889526"/>
            <a:ext cx="1094341" cy="775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3"/>
              </a:lnSpc>
            </a:pPr>
            <a:r>
              <a:rPr lang="en-US" sz="4585">
                <a:solidFill>
                  <a:srgbClr val="B100E8"/>
                </a:solidFill>
                <a:latin typeface="Now Bold"/>
              </a:rPr>
              <a:t>04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4997491" y="6987560"/>
            <a:ext cx="8403333" cy="8403333"/>
          </a:xfrm>
          <a:custGeom>
            <a:avLst/>
            <a:gdLst/>
            <a:ahLst/>
            <a:cxnLst/>
            <a:rect r="r" b="b" t="t" l="l"/>
            <a:pathLst>
              <a:path h="8403333" w="8403333">
                <a:moveTo>
                  <a:pt x="0" y="0"/>
                </a:moveTo>
                <a:lnTo>
                  <a:pt x="8403332" y="0"/>
                </a:lnTo>
                <a:lnTo>
                  <a:pt x="8403332" y="8403333"/>
                </a:lnTo>
                <a:lnTo>
                  <a:pt x="0" y="84033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3328407" y="-4780871"/>
            <a:ext cx="11445409" cy="11445409"/>
          </a:xfrm>
          <a:custGeom>
            <a:avLst/>
            <a:gdLst/>
            <a:ahLst/>
            <a:cxnLst/>
            <a:rect r="r" b="b" t="t" l="l"/>
            <a:pathLst>
              <a:path h="11445409" w="11445409">
                <a:moveTo>
                  <a:pt x="0" y="0"/>
                </a:moveTo>
                <a:lnTo>
                  <a:pt x="11445410" y="0"/>
                </a:lnTo>
                <a:lnTo>
                  <a:pt x="11445410" y="11445409"/>
                </a:lnTo>
                <a:lnTo>
                  <a:pt x="0" y="114454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7130575" y="3896738"/>
            <a:ext cx="860176" cy="1328923"/>
          </a:xfrm>
          <a:custGeom>
            <a:avLst/>
            <a:gdLst/>
            <a:ahLst/>
            <a:cxnLst/>
            <a:rect r="r" b="b" t="t" l="l"/>
            <a:pathLst>
              <a:path h="1328923" w="860176">
                <a:moveTo>
                  <a:pt x="0" y="0"/>
                </a:moveTo>
                <a:lnTo>
                  <a:pt x="860175" y="0"/>
                </a:lnTo>
                <a:lnTo>
                  <a:pt x="860175" y="1328923"/>
                </a:lnTo>
                <a:lnTo>
                  <a:pt x="0" y="13289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967865" y="4001082"/>
            <a:ext cx="1070772" cy="1061038"/>
          </a:xfrm>
          <a:custGeom>
            <a:avLst/>
            <a:gdLst/>
            <a:ahLst/>
            <a:cxnLst/>
            <a:rect r="r" b="b" t="t" l="l"/>
            <a:pathLst>
              <a:path h="1061038" w="1070772">
                <a:moveTo>
                  <a:pt x="0" y="0"/>
                </a:moveTo>
                <a:lnTo>
                  <a:pt x="1070772" y="0"/>
                </a:lnTo>
                <a:lnTo>
                  <a:pt x="1070772" y="1061038"/>
                </a:lnTo>
                <a:lnTo>
                  <a:pt x="0" y="106103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3902280" y="4001082"/>
            <a:ext cx="1260450" cy="1017527"/>
          </a:xfrm>
          <a:custGeom>
            <a:avLst/>
            <a:gdLst/>
            <a:ahLst/>
            <a:cxnLst/>
            <a:rect r="r" b="b" t="t" l="l"/>
            <a:pathLst>
              <a:path h="1017527" w="1260450">
                <a:moveTo>
                  <a:pt x="0" y="0"/>
                </a:moveTo>
                <a:lnTo>
                  <a:pt x="1260450" y="0"/>
                </a:lnTo>
                <a:lnTo>
                  <a:pt x="1260450" y="1017527"/>
                </a:lnTo>
                <a:lnTo>
                  <a:pt x="0" y="101752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4263955" y="1971504"/>
            <a:ext cx="9233408" cy="899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46"/>
              </a:lnSpc>
            </a:pPr>
            <a:r>
              <a:rPr lang="en-US" sz="5213">
                <a:solidFill>
                  <a:srgbClr val="048AFF"/>
                </a:solidFill>
                <a:latin typeface="Now Bold"/>
              </a:rPr>
              <a:t>Project Features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902280" y="5889526"/>
            <a:ext cx="1094341" cy="775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3"/>
              </a:lnSpc>
            </a:pPr>
            <a:r>
              <a:rPr lang="en-US" sz="4585">
                <a:solidFill>
                  <a:srgbClr val="B100E8"/>
                </a:solidFill>
                <a:latin typeface="Now Bold"/>
              </a:rPr>
              <a:t>01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896409" y="5889526"/>
            <a:ext cx="1094341" cy="775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3"/>
              </a:lnSpc>
            </a:pPr>
            <a:r>
              <a:rPr lang="en-US" sz="4585">
                <a:solidFill>
                  <a:srgbClr val="B100E8"/>
                </a:solidFill>
                <a:latin typeface="Now Bold"/>
              </a:rPr>
              <a:t>02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863508" y="5889526"/>
            <a:ext cx="1094341" cy="775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3"/>
              </a:lnSpc>
            </a:pPr>
            <a:r>
              <a:rPr lang="en-US" sz="4585">
                <a:solidFill>
                  <a:srgbClr val="B100E8"/>
                </a:solidFill>
                <a:latin typeface="Now Bold"/>
              </a:rPr>
              <a:t>03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362257" y="6807525"/>
            <a:ext cx="2270212" cy="985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8"/>
              </a:lnSpc>
            </a:pPr>
            <a:r>
              <a:rPr lang="en-US" sz="2745">
                <a:solidFill>
                  <a:srgbClr val="FFFFFF"/>
                </a:solidFill>
                <a:latin typeface="DM Sans"/>
              </a:rPr>
              <a:t>Interactive</a:t>
            </a:r>
          </a:p>
          <a:p>
            <a:pPr algn="ctr">
              <a:lnSpc>
                <a:spcPts val="4008"/>
              </a:lnSpc>
            </a:pPr>
            <a:r>
              <a:rPr lang="en-US" sz="2745">
                <a:solidFill>
                  <a:srgbClr val="FFFFFF"/>
                </a:solidFill>
                <a:latin typeface="DM Sans"/>
              </a:rPr>
              <a:t> Manipulation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027834" y="6790263"/>
            <a:ext cx="3016401" cy="1002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7"/>
              </a:lnSpc>
            </a:pPr>
            <a:r>
              <a:rPr lang="en-US" sz="2799">
                <a:solidFill>
                  <a:srgbClr val="FFFFFF"/>
                </a:solidFill>
                <a:latin typeface="DM Sans"/>
              </a:rPr>
              <a:t>Step-by-Step</a:t>
            </a:r>
          </a:p>
          <a:p>
            <a:pPr algn="ctr">
              <a:lnSpc>
                <a:spcPts val="4087"/>
              </a:lnSpc>
            </a:pPr>
            <a:r>
              <a:rPr lang="en-US" sz="2799">
                <a:solidFill>
                  <a:srgbClr val="FFFFFF"/>
                </a:solidFill>
                <a:latin typeface="DM Sans"/>
              </a:rPr>
              <a:t>Process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473960" y="6790263"/>
            <a:ext cx="4035161" cy="1002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7"/>
              </a:lnSpc>
            </a:pPr>
            <a:r>
              <a:rPr lang="en-US" sz="2799">
                <a:solidFill>
                  <a:srgbClr val="FFFFFF"/>
                </a:solidFill>
                <a:latin typeface="DM Sans"/>
              </a:rPr>
              <a:t>Dynamic </a:t>
            </a:r>
          </a:p>
          <a:p>
            <a:pPr algn="ctr">
              <a:lnSpc>
                <a:spcPts val="4087"/>
              </a:lnSpc>
            </a:pPr>
            <a:r>
              <a:rPr lang="en-US" sz="2799">
                <a:solidFill>
                  <a:srgbClr val="FFFFFF"/>
                </a:solidFill>
                <a:latin typeface="DM Sans"/>
              </a:rPr>
              <a:t>Data Input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567097">
            <a:off x="14917313" y="-3057579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2878546" y="3596887"/>
            <a:ext cx="2878546" cy="2878546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8900" y="88900"/>
              <a:ext cx="6172200" cy="6172200"/>
            </a:xfrm>
            <a:custGeom>
              <a:avLst/>
              <a:gdLst/>
              <a:ahLst/>
              <a:cxnLst/>
              <a:rect r="r" b="b" t="t" l="l"/>
              <a:pathLst>
                <a:path h="6172200" w="6172200">
                  <a:moveTo>
                    <a:pt x="6172200" y="5864860"/>
                  </a:moveTo>
                  <a:cubicBezTo>
                    <a:pt x="6172200" y="6033770"/>
                    <a:pt x="6035040" y="6170930"/>
                    <a:pt x="5866130" y="6170930"/>
                  </a:cubicBezTo>
                  <a:lnTo>
                    <a:pt x="307340" y="6170930"/>
                  </a:lnTo>
                  <a:cubicBezTo>
                    <a:pt x="137160" y="6172200"/>
                    <a:pt x="0" y="6035040"/>
                    <a:pt x="0" y="5864860"/>
                  </a:cubicBezTo>
                  <a:lnTo>
                    <a:pt x="0" y="307340"/>
                  </a:lnTo>
                  <a:cubicBezTo>
                    <a:pt x="0" y="137160"/>
                    <a:pt x="137160" y="0"/>
                    <a:pt x="307340" y="0"/>
                  </a:cubicBezTo>
                  <a:lnTo>
                    <a:pt x="5866130" y="0"/>
                  </a:lnTo>
                  <a:cubicBezTo>
                    <a:pt x="6035040" y="0"/>
                    <a:pt x="6172200" y="137160"/>
                    <a:pt x="6172200" y="307340"/>
                  </a:cubicBezTo>
                  <a:lnTo>
                    <a:pt x="6172200" y="5864860"/>
                  </a:lnTo>
                  <a:close/>
                </a:path>
              </a:pathLst>
            </a:custGeom>
            <a:blipFill>
              <a:blip r:embed="rId4"/>
              <a:stretch>
                <a:fillRect l="-25031" t="0" r="-25031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953760" y="6350000"/>
                  </a:moveTo>
                  <a:lnTo>
                    <a:pt x="396240" y="6350000"/>
                  </a:lnTo>
                  <a:cubicBezTo>
                    <a:pt x="177800" y="6350000"/>
                    <a:pt x="0" y="6172200"/>
                    <a:pt x="0" y="5953760"/>
                  </a:cubicBezTo>
                  <a:lnTo>
                    <a:pt x="0" y="396240"/>
                  </a:lnTo>
                  <a:cubicBezTo>
                    <a:pt x="0" y="177800"/>
                    <a:pt x="177800" y="0"/>
                    <a:pt x="396240" y="0"/>
                  </a:cubicBezTo>
                  <a:lnTo>
                    <a:pt x="5955030" y="0"/>
                  </a:lnTo>
                  <a:cubicBezTo>
                    <a:pt x="6172200" y="0"/>
                    <a:pt x="6350000" y="177800"/>
                    <a:pt x="6350000" y="396240"/>
                  </a:cubicBezTo>
                  <a:lnTo>
                    <a:pt x="6350000" y="5955030"/>
                  </a:lnTo>
                  <a:cubicBezTo>
                    <a:pt x="6350000" y="6172200"/>
                    <a:pt x="6172200" y="6350000"/>
                    <a:pt x="5953760" y="6350000"/>
                  </a:cubicBezTo>
                  <a:close/>
                  <a:moveTo>
                    <a:pt x="396240" y="179070"/>
                  </a:moveTo>
                  <a:cubicBezTo>
                    <a:pt x="276860" y="179070"/>
                    <a:pt x="179070" y="276860"/>
                    <a:pt x="179070" y="396240"/>
                  </a:cubicBezTo>
                  <a:lnTo>
                    <a:pt x="179070" y="5955030"/>
                  </a:lnTo>
                  <a:cubicBezTo>
                    <a:pt x="179070" y="6074410"/>
                    <a:pt x="276860" y="6172200"/>
                    <a:pt x="396240" y="6172200"/>
                  </a:cubicBezTo>
                  <a:lnTo>
                    <a:pt x="5955030" y="6172200"/>
                  </a:lnTo>
                  <a:cubicBezTo>
                    <a:pt x="6074410" y="6172200"/>
                    <a:pt x="6172200" y="6074410"/>
                    <a:pt x="6172200" y="5955030"/>
                  </a:cubicBezTo>
                  <a:lnTo>
                    <a:pt x="6172200" y="396240"/>
                  </a:lnTo>
                  <a:cubicBezTo>
                    <a:pt x="6172200" y="276860"/>
                    <a:pt x="6074410" y="179070"/>
                    <a:pt x="5955030" y="179070"/>
                  </a:cubicBezTo>
                  <a:lnTo>
                    <a:pt x="396240" y="179070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sp>
        <p:nvSpPr>
          <p:cNvPr name="Freeform 7" id="7"/>
          <p:cNvSpPr/>
          <p:nvPr/>
        </p:nvSpPr>
        <p:spPr>
          <a:xfrm flipH="false" flipV="false" rot="3567097">
            <a:off x="-1235714" y="8182719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16775" y="2620615"/>
            <a:ext cx="9474742" cy="975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81"/>
              </a:lnSpc>
              <a:spcBef>
                <a:spcPct val="0"/>
              </a:spcBef>
            </a:pPr>
            <a:r>
              <a:rPr lang="en-US" sz="5741">
                <a:solidFill>
                  <a:srgbClr val="048AFF"/>
                </a:solidFill>
                <a:latin typeface="Now Bold"/>
              </a:rPr>
              <a:t>Interactive Interface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238397" y="8125265"/>
            <a:ext cx="1469330" cy="1421243"/>
          </a:xfrm>
          <a:custGeom>
            <a:avLst/>
            <a:gdLst/>
            <a:ahLst/>
            <a:cxnLst/>
            <a:rect r="r" b="b" t="t" l="l"/>
            <a:pathLst>
              <a:path h="1421243" w="1469330">
                <a:moveTo>
                  <a:pt x="0" y="0"/>
                </a:moveTo>
                <a:lnTo>
                  <a:pt x="1469331" y="0"/>
                </a:lnTo>
                <a:lnTo>
                  <a:pt x="1469331" y="1421244"/>
                </a:lnTo>
                <a:lnTo>
                  <a:pt x="0" y="14212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3567097">
            <a:off x="-1605616" y="-3257626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986550" y="2652175"/>
            <a:ext cx="1260450" cy="1017527"/>
          </a:xfrm>
          <a:custGeom>
            <a:avLst/>
            <a:gdLst/>
            <a:ahLst/>
            <a:cxnLst/>
            <a:rect r="r" b="b" t="t" l="l"/>
            <a:pathLst>
              <a:path h="1017527" w="1260450">
                <a:moveTo>
                  <a:pt x="0" y="0"/>
                </a:moveTo>
                <a:lnTo>
                  <a:pt x="1260450" y="0"/>
                </a:lnTo>
                <a:lnTo>
                  <a:pt x="1260450" y="1017527"/>
                </a:lnTo>
                <a:lnTo>
                  <a:pt x="0" y="10175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484355" y="4082263"/>
            <a:ext cx="8135053" cy="3574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4087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DM Sans"/>
              </a:rPr>
              <a:t>The simulator boasts a user-friendly interface.</a:t>
            </a:r>
          </a:p>
          <a:p>
            <a:pPr>
              <a:lnSpc>
                <a:spcPts val="4087"/>
              </a:lnSpc>
            </a:pPr>
          </a:p>
          <a:p>
            <a:pPr marL="604519" indent="-302260" lvl="1">
              <a:lnSpc>
                <a:spcPts val="4087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DM Sans"/>
              </a:rPr>
              <a:t>Allows users to select and interact with different data structures and algorithms easily.</a:t>
            </a:r>
          </a:p>
          <a:p>
            <a:pPr>
              <a:lnSpc>
                <a:spcPts val="4087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567097">
            <a:off x="14917313" y="-3057579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2878546" y="3596887"/>
            <a:ext cx="2878546" cy="2878546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8900" y="88900"/>
              <a:ext cx="6172200" cy="6172200"/>
            </a:xfrm>
            <a:custGeom>
              <a:avLst/>
              <a:gdLst/>
              <a:ahLst/>
              <a:cxnLst/>
              <a:rect r="r" b="b" t="t" l="l"/>
              <a:pathLst>
                <a:path h="6172200" w="6172200">
                  <a:moveTo>
                    <a:pt x="6172200" y="5864860"/>
                  </a:moveTo>
                  <a:cubicBezTo>
                    <a:pt x="6172200" y="6033770"/>
                    <a:pt x="6035040" y="6170930"/>
                    <a:pt x="5866130" y="6170930"/>
                  </a:cubicBezTo>
                  <a:lnTo>
                    <a:pt x="307340" y="6170930"/>
                  </a:lnTo>
                  <a:cubicBezTo>
                    <a:pt x="137160" y="6172200"/>
                    <a:pt x="0" y="6035040"/>
                    <a:pt x="0" y="5864860"/>
                  </a:cubicBezTo>
                  <a:lnTo>
                    <a:pt x="0" y="307340"/>
                  </a:lnTo>
                  <a:cubicBezTo>
                    <a:pt x="0" y="137160"/>
                    <a:pt x="137160" y="0"/>
                    <a:pt x="307340" y="0"/>
                  </a:cubicBezTo>
                  <a:lnTo>
                    <a:pt x="5866130" y="0"/>
                  </a:lnTo>
                  <a:cubicBezTo>
                    <a:pt x="6035040" y="0"/>
                    <a:pt x="6172200" y="137160"/>
                    <a:pt x="6172200" y="307340"/>
                  </a:cubicBezTo>
                  <a:lnTo>
                    <a:pt x="6172200" y="5864860"/>
                  </a:lnTo>
                  <a:close/>
                </a:path>
              </a:pathLst>
            </a:custGeom>
            <a:blipFill>
              <a:blip r:embed="rId4"/>
              <a:stretch>
                <a:fillRect l="-25031" t="0" r="-25031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953760" y="6350000"/>
                  </a:moveTo>
                  <a:lnTo>
                    <a:pt x="396240" y="6350000"/>
                  </a:lnTo>
                  <a:cubicBezTo>
                    <a:pt x="177800" y="6350000"/>
                    <a:pt x="0" y="6172200"/>
                    <a:pt x="0" y="5953760"/>
                  </a:cubicBezTo>
                  <a:lnTo>
                    <a:pt x="0" y="396240"/>
                  </a:lnTo>
                  <a:cubicBezTo>
                    <a:pt x="0" y="177800"/>
                    <a:pt x="177800" y="0"/>
                    <a:pt x="396240" y="0"/>
                  </a:cubicBezTo>
                  <a:lnTo>
                    <a:pt x="5955030" y="0"/>
                  </a:lnTo>
                  <a:cubicBezTo>
                    <a:pt x="6172200" y="0"/>
                    <a:pt x="6350000" y="177800"/>
                    <a:pt x="6350000" y="396240"/>
                  </a:cubicBezTo>
                  <a:lnTo>
                    <a:pt x="6350000" y="5955030"/>
                  </a:lnTo>
                  <a:cubicBezTo>
                    <a:pt x="6350000" y="6172200"/>
                    <a:pt x="6172200" y="6350000"/>
                    <a:pt x="5953760" y="6350000"/>
                  </a:cubicBezTo>
                  <a:close/>
                  <a:moveTo>
                    <a:pt x="396240" y="179070"/>
                  </a:moveTo>
                  <a:cubicBezTo>
                    <a:pt x="276860" y="179070"/>
                    <a:pt x="179070" y="276860"/>
                    <a:pt x="179070" y="396240"/>
                  </a:cubicBezTo>
                  <a:lnTo>
                    <a:pt x="179070" y="5955030"/>
                  </a:lnTo>
                  <a:cubicBezTo>
                    <a:pt x="179070" y="6074410"/>
                    <a:pt x="276860" y="6172200"/>
                    <a:pt x="396240" y="6172200"/>
                  </a:cubicBezTo>
                  <a:lnTo>
                    <a:pt x="5955030" y="6172200"/>
                  </a:lnTo>
                  <a:cubicBezTo>
                    <a:pt x="6074410" y="6172200"/>
                    <a:pt x="6172200" y="6074410"/>
                    <a:pt x="6172200" y="5955030"/>
                  </a:cubicBezTo>
                  <a:lnTo>
                    <a:pt x="6172200" y="396240"/>
                  </a:lnTo>
                  <a:cubicBezTo>
                    <a:pt x="6172200" y="276860"/>
                    <a:pt x="6074410" y="179070"/>
                    <a:pt x="5955030" y="179070"/>
                  </a:cubicBezTo>
                  <a:lnTo>
                    <a:pt x="396240" y="179070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sp>
        <p:nvSpPr>
          <p:cNvPr name="Freeform 7" id="7"/>
          <p:cNvSpPr/>
          <p:nvPr/>
        </p:nvSpPr>
        <p:spPr>
          <a:xfrm flipH="false" flipV="false" rot="3567097">
            <a:off x="-1235714" y="8182719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915417" y="2621014"/>
            <a:ext cx="9474742" cy="975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81"/>
              </a:lnSpc>
              <a:spcBef>
                <a:spcPct val="0"/>
              </a:spcBef>
            </a:pPr>
            <a:r>
              <a:rPr lang="en-US" sz="5741">
                <a:solidFill>
                  <a:srgbClr val="048AFF"/>
                </a:solidFill>
                <a:latin typeface="Now Bold"/>
              </a:rPr>
              <a:t>Step-by-Step Process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238397" y="8125265"/>
            <a:ext cx="1469330" cy="1421243"/>
          </a:xfrm>
          <a:custGeom>
            <a:avLst/>
            <a:gdLst/>
            <a:ahLst/>
            <a:cxnLst/>
            <a:rect r="r" b="b" t="t" l="l"/>
            <a:pathLst>
              <a:path h="1421243" w="1469330">
                <a:moveTo>
                  <a:pt x="0" y="0"/>
                </a:moveTo>
                <a:lnTo>
                  <a:pt x="1469331" y="0"/>
                </a:lnTo>
                <a:lnTo>
                  <a:pt x="1469331" y="1421244"/>
                </a:lnTo>
                <a:lnTo>
                  <a:pt x="0" y="14212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3567097">
            <a:off x="-1605616" y="-3257626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585261" y="4119964"/>
            <a:ext cx="8135053" cy="3574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4087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DM Sans"/>
              </a:rPr>
              <a:t>The DSS  provides a step-by-step demonstration of how each data structure and sorting algorithm works.</a:t>
            </a:r>
          </a:p>
          <a:p>
            <a:pPr>
              <a:lnSpc>
                <a:spcPts val="4087"/>
              </a:lnSpc>
            </a:pPr>
          </a:p>
          <a:p>
            <a:pPr marL="604519" indent="-302260" lvl="1">
              <a:lnSpc>
                <a:spcPts val="4087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DM Sans"/>
              </a:rPr>
              <a:t>Users can follow along with the simulation to undersatnd the data flow and changes at each stage 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3004873" y="2329978"/>
            <a:ext cx="1076233" cy="1662719"/>
          </a:xfrm>
          <a:custGeom>
            <a:avLst/>
            <a:gdLst/>
            <a:ahLst/>
            <a:cxnLst/>
            <a:rect r="r" b="b" t="t" l="l"/>
            <a:pathLst>
              <a:path h="1662719" w="1076233">
                <a:moveTo>
                  <a:pt x="0" y="0"/>
                </a:moveTo>
                <a:lnTo>
                  <a:pt x="1076233" y="0"/>
                </a:lnTo>
                <a:lnTo>
                  <a:pt x="1076233" y="1662720"/>
                </a:lnTo>
                <a:lnTo>
                  <a:pt x="0" y="16627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567097">
            <a:off x="14917313" y="-3057579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2878546" y="3596887"/>
            <a:ext cx="2878546" cy="2878546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8900" y="88900"/>
              <a:ext cx="6172200" cy="6172200"/>
            </a:xfrm>
            <a:custGeom>
              <a:avLst/>
              <a:gdLst/>
              <a:ahLst/>
              <a:cxnLst/>
              <a:rect r="r" b="b" t="t" l="l"/>
              <a:pathLst>
                <a:path h="6172200" w="6172200">
                  <a:moveTo>
                    <a:pt x="6172200" y="5864860"/>
                  </a:moveTo>
                  <a:cubicBezTo>
                    <a:pt x="6172200" y="6033770"/>
                    <a:pt x="6035040" y="6170930"/>
                    <a:pt x="5866130" y="6170930"/>
                  </a:cubicBezTo>
                  <a:lnTo>
                    <a:pt x="307340" y="6170930"/>
                  </a:lnTo>
                  <a:cubicBezTo>
                    <a:pt x="137160" y="6172200"/>
                    <a:pt x="0" y="6035040"/>
                    <a:pt x="0" y="5864860"/>
                  </a:cubicBezTo>
                  <a:lnTo>
                    <a:pt x="0" y="307340"/>
                  </a:lnTo>
                  <a:cubicBezTo>
                    <a:pt x="0" y="137160"/>
                    <a:pt x="137160" y="0"/>
                    <a:pt x="307340" y="0"/>
                  </a:cubicBezTo>
                  <a:lnTo>
                    <a:pt x="5866130" y="0"/>
                  </a:lnTo>
                  <a:cubicBezTo>
                    <a:pt x="6035040" y="0"/>
                    <a:pt x="6172200" y="137160"/>
                    <a:pt x="6172200" y="307340"/>
                  </a:cubicBezTo>
                  <a:lnTo>
                    <a:pt x="6172200" y="5864860"/>
                  </a:lnTo>
                  <a:close/>
                </a:path>
              </a:pathLst>
            </a:custGeom>
            <a:blipFill>
              <a:blip r:embed="rId4"/>
              <a:stretch>
                <a:fillRect l="-25031" t="0" r="-25031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953760" y="6350000"/>
                  </a:moveTo>
                  <a:lnTo>
                    <a:pt x="396240" y="6350000"/>
                  </a:lnTo>
                  <a:cubicBezTo>
                    <a:pt x="177800" y="6350000"/>
                    <a:pt x="0" y="6172200"/>
                    <a:pt x="0" y="5953760"/>
                  </a:cubicBezTo>
                  <a:lnTo>
                    <a:pt x="0" y="396240"/>
                  </a:lnTo>
                  <a:cubicBezTo>
                    <a:pt x="0" y="177800"/>
                    <a:pt x="177800" y="0"/>
                    <a:pt x="396240" y="0"/>
                  </a:cubicBezTo>
                  <a:lnTo>
                    <a:pt x="5955030" y="0"/>
                  </a:lnTo>
                  <a:cubicBezTo>
                    <a:pt x="6172200" y="0"/>
                    <a:pt x="6350000" y="177800"/>
                    <a:pt x="6350000" y="396240"/>
                  </a:cubicBezTo>
                  <a:lnTo>
                    <a:pt x="6350000" y="5955030"/>
                  </a:lnTo>
                  <a:cubicBezTo>
                    <a:pt x="6350000" y="6172200"/>
                    <a:pt x="6172200" y="6350000"/>
                    <a:pt x="5953760" y="6350000"/>
                  </a:cubicBezTo>
                  <a:close/>
                  <a:moveTo>
                    <a:pt x="396240" y="179070"/>
                  </a:moveTo>
                  <a:cubicBezTo>
                    <a:pt x="276860" y="179070"/>
                    <a:pt x="179070" y="276860"/>
                    <a:pt x="179070" y="396240"/>
                  </a:cubicBezTo>
                  <a:lnTo>
                    <a:pt x="179070" y="5955030"/>
                  </a:lnTo>
                  <a:cubicBezTo>
                    <a:pt x="179070" y="6074410"/>
                    <a:pt x="276860" y="6172200"/>
                    <a:pt x="396240" y="6172200"/>
                  </a:cubicBezTo>
                  <a:lnTo>
                    <a:pt x="5955030" y="6172200"/>
                  </a:lnTo>
                  <a:cubicBezTo>
                    <a:pt x="6074410" y="6172200"/>
                    <a:pt x="6172200" y="6074410"/>
                    <a:pt x="6172200" y="5955030"/>
                  </a:cubicBezTo>
                  <a:lnTo>
                    <a:pt x="6172200" y="396240"/>
                  </a:lnTo>
                  <a:cubicBezTo>
                    <a:pt x="6172200" y="276860"/>
                    <a:pt x="6074410" y="179070"/>
                    <a:pt x="5955030" y="179070"/>
                  </a:cubicBezTo>
                  <a:lnTo>
                    <a:pt x="396240" y="179070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sp>
        <p:nvSpPr>
          <p:cNvPr name="Freeform 7" id="7"/>
          <p:cNvSpPr/>
          <p:nvPr/>
        </p:nvSpPr>
        <p:spPr>
          <a:xfrm flipH="false" flipV="false" rot="3567097">
            <a:off x="-1235714" y="8182719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716167" y="2627836"/>
            <a:ext cx="9474742" cy="975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81"/>
              </a:lnSpc>
              <a:spcBef>
                <a:spcPct val="0"/>
              </a:spcBef>
            </a:pPr>
            <a:r>
              <a:rPr lang="en-US" sz="5741">
                <a:solidFill>
                  <a:srgbClr val="048AFF"/>
                </a:solidFill>
                <a:latin typeface="Now Bold"/>
              </a:rPr>
              <a:t>Dynamic Data Input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238397" y="8125265"/>
            <a:ext cx="1469330" cy="1421243"/>
          </a:xfrm>
          <a:custGeom>
            <a:avLst/>
            <a:gdLst/>
            <a:ahLst/>
            <a:cxnLst/>
            <a:rect r="r" b="b" t="t" l="l"/>
            <a:pathLst>
              <a:path h="1421243" w="1469330">
                <a:moveTo>
                  <a:pt x="0" y="0"/>
                </a:moveTo>
                <a:lnTo>
                  <a:pt x="1469331" y="0"/>
                </a:lnTo>
                <a:lnTo>
                  <a:pt x="1469331" y="1421244"/>
                </a:lnTo>
                <a:lnTo>
                  <a:pt x="0" y="14212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3567097">
            <a:off x="-1605616" y="-3257626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658290" y="4085673"/>
            <a:ext cx="8135053" cy="3574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4087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DM Sans"/>
              </a:rPr>
              <a:t>Users have the option to input their data elements.</a:t>
            </a:r>
          </a:p>
          <a:p>
            <a:pPr>
              <a:lnSpc>
                <a:spcPts val="4087"/>
              </a:lnSpc>
            </a:pPr>
          </a:p>
          <a:p>
            <a:pPr marL="604519" indent="-302260" lvl="1">
              <a:lnSpc>
                <a:spcPts val="4087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DM Sans"/>
              </a:rPr>
              <a:t> This flexibility allows them to see first hand how the structure handles different data sets and how sorting algorithms arrange them in real-time.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3098892" y="2556497"/>
            <a:ext cx="1234548" cy="1223325"/>
          </a:xfrm>
          <a:custGeom>
            <a:avLst/>
            <a:gdLst/>
            <a:ahLst/>
            <a:cxnLst/>
            <a:rect r="r" b="b" t="t" l="l"/>
            <a:pathLst>
              <a:path h="1223325" w="1234548">
                <a:moveTo>
                  <a:pt x="0" y="0"/>
                </a:moveTo>
                <a:lnTo>
                  <a:pt x="1234549" y="0"/>
                </a:lnTo>
                <a:lnTo>
                  <a:pt x="1234549" y="1223325"/>
                </a:lnTo>
                <a:lnTo>
                  <a:pt x="0" y="12233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567097">
            <a:off x="14917313" y="-3057579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2878546" y="3596887"/>
            <a:ext cx="2878546" cy="2878546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8900" y="88900"/>
              <a:ext cx="6172200" cy="6172200"/>
            </a:xfrm>
            <a:custGeom>
              <a:avLst/>
              <a:gdLst/>
              <a:ahLst/>
              <a:cxnLst/>
              <a:rect r="r" b="b" t="t" l="l"/>
              <a:pathLst>
                <a:path h="6172200" w="6172200">
                  <a:moveTo>
                    <a:pt x="6172200" y="5864860"/>
                  </a:moveTo>
                  <a:cubicBezTo>
                    <a:pt x="6172200" y="6033770"/>
                    <a:pt x="6035040" y="6170930"/>
                    <a:pt x="5866130" y="6170930"/>
                  </a:cubicBezTo>
                  <a:lnTo>
                    <a:pt x="307340" y="6170930"/>
                  </a:lnTo>
                  <a:cubicBezTo>
                    <a:pt x="137160" y="6172200"/>
                    <a:pt x="0" y="6035040"/>
                    <a:pt x="0" y="5864860"/>
                  </a:cubicBezTo>
                  <a:lnTo>
                    <a:pt x="0" y="307340"/>
                  </a:lnTo>
                  <a:cubicBezTo>
                    <a:pt x="0" y="137160"/>
                    <a:pt x="137160" y="0"/>
                    <a:pt x="307340" y="0"/>
                  </a:cubicBezTo>
                  <a:lnTo>
                    <a:pt x="5866130" y="0"/>
                  </a:lnTo>
                  <a:cubicBezTo>
                    <a:pt x="6035040" y="0"/>
                    <a:pt x="6172200" y="137160"/>
                    <a:pt x="6172200" y="307340"/>
                  </a:cubicBezTo>
                  <a:lnTo>
                    <a:pt x="6172200" y="5864860"/>
                  </a:lnTo>
                  <a:close/>
                </a:path>
              </a:pathLst>
            </a:custGeom>
            <a:blipFill>
              <a:blip r:embed="rId4"/>
              <a:stretch>
                <a:fillRect l="-25031" t="0" r="-25031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953760" y="6350000"/>
                  </a:moveTo>
                  <a:lnTo>
                    <a:pt x="396240" y="6350000"/>
                  </a:lnTo>
                  <a:cubicBezTo>
                    <a:pt x="177800" y="6350000"/>
                    <a:pt x="0" y="6172200"/>
                    <a:pt x="0" y="5953760"/>
                  </a:cubicBezTo>
                  <a:lnTo>
                    <a:pt x="0" y="396240"/>
                  </a:lnTo>
                  <a:cubicBezTo>
                    <a:pt x="0" y="177800"/>
                    <a:pt x="177800" y="0"/>
                    <a:pt x="396240" y="0"/>
                  </a:cubicBezTo>
                  <a:lnTo>
                    <a:pt x="5955030" y="0"/>
                  </a:lnTo>
                  <a:cubicBezTo>
                    <a:pt x="6172200" y="0"/>
                    <a:pt x="6350000" y="177800"/>
                    <a:pt x="6350000" y="396240"/>
                  </a:cubicBezTo>
                  <a:lnTo>
                    <a:pt x="6350000" y="5955030"/>
                  </a:lnTo>
                  <a:cubicBezTo>
                    <a:pt x="6350000" y="6172200"/>
                    <a:pt x="6172200" y="6350000"/>
                    <a:pt x="5953760" y="6350000"/>
                  </a:cubicBezTo>
                  <a:close/>
                  <a:moveTo>
                    <a:pt x="396240" y="179070"/>
                  </a:moveTo>
                  <a:cubicBezTo>
                    <a:pt x="276860" y="179070"/>
                    <a:pt x="179070" y="276860"/>
                    <a:pt x="179070" y="396240"/>
                  </a:cubicBezTo>
                  <a:lnTo>
                    <a:pt x="179070" y="5955030"/>
                  </a:lnTo>
                  <a:cubicBezTo>
                    <a:pt x="179070" y="6074410"/>
                    <a:pt x="276860" y="6172200"/>
                    <a:pt x="396240" y="6172200"/>
                  </a:cubicBezTo>
                  <a:lnTo>
                    <a:pt x="5955030" y="6172200"/>
                  </a:lnTo>
                  <a:cubicBezTo>
                    <a:pt x="6074410" y="6172200"/>
                    <a:pt x="6172200" y="6074410"/>
                    <a:pt x="6172200" y="5955030"/>
                  </a:cubicBezTo>
                  <a:lnTo>
                    <a:pt x="6172200" y="396240"/>
                  </a:lnTo>
                  <a:cubicBezTo>
                    <a:pt x="6172200" y="276860"/>
                    <a:pt x="6074410" y="179070"/>
                    <a:pt x="5955030" y="179070"/>
                  </a:cubicBezTo>
                  <a:lnTo>
                    <a:pt x="396240" y="179070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sp>
        <p:nvSpPr>
          <p:cNvPr name="Freeform 7" id="7"/>
          <p:cNvSpPr/>
          <p:nvPr/>
        </p:nvSpPr>
        <p:spPr>
          <a:xfrm flipH="false" flipV="false" rot="3567097">
            <a:off x="-1235714" y="8182719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520326" y="2624026"/>
            <a:ext cx="9474742" cy="975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81"/>
              </a:lnSpc>
              <a:spcBef>
                <a:spcPct val="0"/>
              </a:spcBef>
            </a:pPr>
            <a:r>
              <a:rPr lang="en-US" sz="5741">
                <a:solidFill>
                  <a:srgbClr val="048AFF"/>
                </a:solidFill>
                <a:latin typeface="Now Bold"/>
              </a:rPr>
              <a:t>Interactive Manipulation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238397" y="8125265"/>
            <a:ext cx="1469330" cy="1421243"/>
          </a:xfrm>
          <a:custGeom>
            <a:avLst/>
            <a:gdLst/>
            <a:ahLst/>
            <a:cxnLst/>
            <a:rect r="r" b="b" t="t" l="l"/>
            <a:pathLst>
              <a:path h="1421243" w="1469330">
                <a:moveTo>
                  <a:pt x="0" y="0"/>
                </a:moveTo>
                <a:lnTo>
                  <a:pt x="1469331" y="0"/>
                </a:lnTo>
                <a:lnTo>
                  <a:pt x="1469331" y="1421244"/>
                </a:lnTo>
                <a:lnTo>
                  <a:pt x="0" y="14212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3567097">
            <a:off x="-1605616" y="-3257626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585261" y="4085673"/>
            <a:ext cx="8135053" cy="3574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4087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DM Sans"/>
              </a:rPr>
              <a:t>DSS allows users to interact with the simulated structure directly. </a:t>
            </a:r>
          </a:p>
          <a:p>
            <a:pPr>
              <a:lnSpc>
                <a:spcPts val="4087"/>
              </a:lnSpc>
            </a:pPr>
          </a:p>
          <a:p>
            <a:pPr marL="604519" indent="-302260" lvl="1">
              <a:lnSpc>
                <a:spcPts val="4087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DM Sans"/>
              </a:rPr>
              <a:t>They can add, remove, or modify elements.</a:t>
            </a:r>
          </a:p>
          <a:p>
            <a:pPr>
              <a:lnSpc>
                <a:spcPts val="4087"/>
              </a:lnSpc>
            </a:pPr>
          </a:p>
          <a:p>
            <a:pPr marL="604519" indent="-302260" lvl="1">
              <a:lnSpc>
                <a:spcPts val="4087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DM Sans"/>
              </a:rPr>
              <a:t> Test various operations,and observe how these actions affect the overall structure.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3108128" y="2504741"/>
            <a:ext cx="1216078" cy="1319216"/>
          </a:xfrm>
          <a:custGeom>
            <a:avLst/>
            <a:gdLst/>
            <a:ahLst/>
            <a:cxnLst/>
            <a:rect r="r" b="b" t="t" l="l"/>
            <a:pathLst>
              <a:path h="1319216" w="1216078">
                <a:moveTo>
                  <a:pt x="0" y="0"/>
                </a:moveTo>
                <a:lnTo>
                  <a:pt x="1216077" y="0"/>
                </a:lnTo>
                <a:lnTo>
                  <a:pt x="1216077" y="1319217"/>
                </a:lnTo>
                <a:lnTo>
                  <a:pt x="0" y="13192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747209" y="5143500"/>
            <a:ext cx="17894953" cy="17894953"/>
          </a:xfrm>
          <a:custGeom>
            <a:avLst/>
            <a:gdLst/>
            <a:ahLst/>
            <a:cxnLst/>
            <a:rect r="r" b="b" t="t" l="l"/>
            <a:pathLst>
              <a:path h="17894953" w="17894953">
                <a:moveTo>
                  <a:pt x="0" y="0"/>
                </a:moveTo>
                <a:lnTo>
                  <a:pt x="17894952" y="0"/>
                </a:lnTo>
                <a:lnTo>
                  <a:pt x="17894952" y="17894953"/>
                </a:lnTo>
                <a:lnTo>
                  <a:pt x="0" y="178949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24620" y="-1132633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33710" y="8634778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464465" y="2171811"/>
            <a:ext cx="11794835" cy="6033561"/>
          </a:xfrm>
          <a:custGeom>
            <a:avLst/>
            <a:gdLst/>
            <a:ahLst/>
            <a:cxnLst/>
            <a:rect r="r" b="b" t="t" l="l"/>
            <a:pathLst>
              <a:path h="6033561" w="11794835">
                <a:moveTo>
                  <a:pt x="0" y="0"/>
                </a:moveTo>
                <a:lnTo>
                  <a:pt x="11794835" y="0"/>
                </a:lnTo>
                <a:lnTo>
                  <a:pt x="11794835" y="6033562"/>
                </a:lnTo>
                <a:lnTo>
                  <a:pt x="0" y="60335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0120" t="-65097" r="-85302" b="-71785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387595"/>
            <a:ext cx="4932562" cy="1559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74"/>
              </a:lnSpc>
            </a:pPr>
            <a:r>
              <a:rPr lang="en-US" sz="4657">
                <a:solidFill>
                  <a:srgbClr val="048AFF"/>
                </a:solidFill>
                <a:latin typeface="Now Bold"/>
              </a:rPr>
              <a:t>User-friendly </a:t>
            </a:r>
          </a:p>
          <a:p>
            <a:pPr marL="0" indent="0" lvl="0">
              <a:lnSpc>
                <a:spcPts val="5918"/>
              </a:lnSpc>
              <a:spcBef>
                <a:spcPct val="0"/>
              </a:spcBef>
            </a:pPr>
            <a:r>
              <a:rPr lang="en-US" sz="4257">
                <a:solidFill>
                  <a:srgbClr val="048AFF"/>
                </a:solidFill>
                <a:latin typeface="Now Bold"/>
              </a:rPr>
              <a:t>interface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DAFtyOpvLgU</dc:identifier>
  <dcterms:modified xsi:type="dcterms:W3CDTF">2011-08-01T06:04:30Z</dcterms:modified>
  <cp:revision>1</cp:revision>
  <dc:title>Data Structure Simulator</dc:title>
</cp:coreProperties>
</file>