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4712" autoAdjust="0"/>
  </p:normalViewPr>
  <p:slideViewPr>
    <p:cSldViewPr>
      <p:cViewPr varScale="1">
        <p:scale>
          <a:sx n="70" d="100"/>
          <a:sy n="70" d="100"/>
        </p:scale>
        <p:origin x="-90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2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BAA2-B195-4EAD-8BF0-3DE6AFF60EE1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97BF-BE93-4EE5-B0B4-FAB164AE97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1%D0%B8%D1%8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5"/>
            <a:ext cx="7772400" cy="571503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</a:t>
            </a:r>
            <a:r>
              <a:rPr lang="ru-RU" sz="3200" b="1" dirty="0" smtClean="0"/>
              <a:t>компьютер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1285860"/>
            <a:ext cx="842968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u="sng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Компьютер</a:t>
            </a:r>
            <a:r>
              <a:rPr lang="ru-RU" sz="16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(англ.</a:t>
            </a:r>
            <a:r>
              <a:rPr lang="ru-RU" sz="16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i="1" dirty="0" err="1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computer</a:t>
            </a:r>
            <a:r>
              <a:rPr lang="ru-RU" sz="16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- вычислитель) представляет собой программируемое электронное устройство, способное обрабатывать данные и производить вычисления</a:t>
            </a:r>
            <a:r>
              <a:rPr lang="ru-RU" sz="1600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indent="304800" algn="just" fontAlgn="base">
              <a:spcBef>
                <a:spcPct val="0"/>
              </a:spcBef>
              <a:spcAft>
                <a:spcPct val="0"/>
              </a:spcAft>
            </a:pPr>
            <a:endParaRPr lang="ru-RU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Существует два основных класса компьютеров</a:t>
            </a:r>
            <a:r>
              <a:rPr lang="ru-RU" sz="1600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b="1" i="1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цифровые компьютеры</a:t>
            </a: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, обрабатывающие данные в виде числовых двоичных кодов</a:t>
            </a:r>
            <a:r>
              <a:rPr lang="ru-RU" sz="1600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600" b="1" i="1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аналоговые компьютеры</a:t>
            </a: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, обрабатывающие непрерывно меняющиеся физические величины (электрическое напряжение, время и т.д.), которые являются аналогами вычисляемых величин</a:t>
            </a:r>
            <a:r>
              <a:rPr lang="ru-RU" sz="1600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Основу компьютеров образует</a:t>
            </a:r>
            <a:r>
              <a:rPr lang="ru-RU" sz="16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i="1" u="sng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аппаратура</a:t>
            </a:r>
            <a:r>
              <a:rPr lang="ru-RU" sz="16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ru-RU" sz="1600" i="1" dirty="0" err="1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HardWare</a:t>
            </a:r>
            <a:r>
              <a:rPr lang="ru-RU" sz="1600" i="1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indent="3048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Принцип действия компьютеров состоит в выполнении</a:t>
            </a:r>
            <a:r>
              <a:rPr lang="ru-RU" sz="16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i="1" u="sng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программ</a:t>
            </a:r>
            <a:r>
              <a:rPr lang="ru-RU" sz="16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ru-RU" sz="1600" i="1" dirty="0" err="1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SoftWare</a:t>
            </a:r>
            <a:r>
              <a:rPr lang="ru-RU" sz="1600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Обработка информации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i="1" u="sng" dirty="0" smtClean="0"/>
              <a:t>Обработка </a:t>
            </a:r>
            <a:r>
              <a:rPr lang="ru-RU" sz="1800" i="1" u="sng" dirty="0"/>
              <a:t>информации</a:t>
            </a:r>
            <a:r>
              <a:rPr lang="ru-RU" sz="1800" dirty="0"/>
              <a:t> - получение одних информационных объектов из других информационных объектов путем выполнения некоторых </a:t>
            </a:r>
            <a:r>
              <a:rPr lang="ru-RU" sz="1800" dirty="0" smtClean="0"/>
              <a:t>алгоритмов.</a:t>
            </a:r>
            <a:endParaRPr lang="ru-RU" sz="1800" dirty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Обработка </a:t>
            </a:r>
            <a:r>
              <a:rPr lang="ru-RU" sz="1800" dirty="0"/>
              <a:t>является одной из основных операций, выполняемых над информацией, и главным средством увеличения объёма и разнообразия информации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b="1" dirty="0"/>
              <a:t>Средства обработки информации - это всевозможные устройства и системы, созданные человечеством, и в первую очередь, компьютер</a:t>
            </a:r>
            <a:r>
              <a:rPr lang="ru-RU" sz="1800" dirty="0"/>
              <a:t> - универсальная машина для обработки информации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b="1" dirty="0"/>
              <a:t>Компьютеры обрабатывают информацию путем выполнения некоторых алгоритмов</a:t>
            </a:r>
            <a:r>
              <a:rPr lang="ru-RU" sz="1800" b="1" dirty="0" smtClean="0"/>
              <a:t>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b="1" dirty="0"/>
              <a:t>Живые организмы и растения обрабатывают информацию с помощью своих органов и систем.</a:t>
            </a:r>
            <a:endParaRPr lang="ru-RU" sz="1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Мера информации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ru-RU" sz="1800" b="1" i="1" dirty="0" smtClean="0"/>
              <a:t>В </a:t>
            </a:r>
            <a:r>
              <a:rPr lang="ru-RU" sz="1800" b="1" i="1" dirty="0"/>
              <a:t>качестве единицы информации условились принять один бит</a:t>
            </a:r>
            <a:r>
              <a:rPr lang="ru-RU" sz="1800" dirty="0"/>
              <a:t> (</a:t>
            </a:r>
            <a:r>
              <a:rPr lang="ru-RU" sz="1800" i="1" dirty="0"/>
              <a:t>англ</a:t>
            </a:r>
            <a:r>
              <a:rPr lang="ru-RU" sz="1800" dirty="0"/>
              <a:t>. </a:t>
            </a:r>
            <a:r>
              <a:rPr lang="ru-RU" sz="1800" i="1" dirty="0" err="1"/>
              <a:t>bit</a:t>
            </a:r>
            <a:r>
              <a:rPr lang="ru-RU" sz="1800" dirty="0"/>
              <a:t> - </a:t>
            </a:r>
            <a:r>
              <a:rPr lang="ru-RU" sz="1800" b="1" i="1" dirty="0" err="1"/>
              <a:t>bi</a:t>
            </a:r>
            <a:r>
              <a:rPr lang="ru-RU" sz="1800" i="1" dirty="0" err="1"/>
              <a:t>nary</a:t>
            </a:r>
            <a:r>
              <a:rPr lang="ru-RU" sz="1800" dirty="0"/>
              <a:t>, </a:t>
            </a:r>
            <a:r>
              <a:rPr lang="ru-RU" sz="1800" i="1" dirty="0" err="1"/>
              <a:t>digi</a:t>
            </a:r>
            <a:r>
              <a:rPr lang="ru-RU" sz="1800" b="1" i="1" dirty="0" err="1"/>
              <a:t>t</a:t>
            </a:r>
            <a:r>
              <a:rPr lang="ru-RU" sz="1800" dirty="0"/>
              <a:t> - двоичная цифра). </a:t>
            </a:r>
            <a:r>
              <a:rPr lang="ru-RU" sz="1800" i="1" u="sng" dirty="0"/>
              <a:t>Бит</a:t>
            </a:r>
            <a:r>
              <a:rPr lang="ru-RU" sz="1800" dirty="0"/>
              <a:t> в теории информации - количество информации, необходимое для различения двух равновероятных </a:t>
            </a:r>
            <a:r>
              <a:rPr lang="ru-RU" sz="1800" dirty="0" smtClean="0"/>
              <a:t>сообщений.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Байт - единица </a:t>
            </a:r>
            <a:r>
              <a:rPr lang="ru-RU" sz="1800" dirty="0"/>
              <a:t>хранения и обработки цифровой информации; совокупность </a:t>
            </a:r>
            <a:r>
              <a:rPr lang="ru-RU" sz="1800" dirty="0">
                <a:hlinkClick r:id="rId2" tooltip="Бит"/>
              </a:rPr>
              <a:t>битов</a:t>
            </a:r>
            <a:r>
              <a:rPr lang="ru-RU" sz="1800" dirty="0"/>
              <a:t>, обрабатываемая компьютером </a:t>
            </a:r>
            <a:r>
              <a:rPr lang="ru-RU" sz="1800" dirty="0" err="1" smtClean="0"/>
              <a:t>одномоментно</a:t>
            </a:r>
            <a:r>
              <a:rPr lang="ru-RU" sz="1800" dirty="0" smtClean="0"/>
              <a:t>.</a:t>
            </a:r>
          </a:p>
          <a:p>
            <a:pPr algn="just"/>
            <a:endParaRPr lang="ru-RU" sz="1800" dirty="0" smtClean="0"/>
          </a:p>
          <a:p>
            <a:pPr lvl="0" algn="just"/>
            <a:r>
              <a:rPr lang="ru-RU" sz="1800" b="1" dirty="0" smtClean="0"/>
              <a:t>1 </a:t>
            </a:r>
            <a:r>
              <a:rPr lang="ru-RU" sz="1800" b="1" dirty="0"/>
              <a:t>Килобайт (Кбайт) = 1024 байт = 2</a:t>
            </a:r>
            <a:r>
              <a:rPr lang="ru-RU" sz="1800" b="1" baseline="30000" dirty="0"/>
              <a:t>10</a:t>
            </a:r>
            <a:r>
              <a:rPr lang="ru-RU" sz="1800" b="1" dirty="0"/>
              <a:t> байт,</a:t>
            </a:r>
            <a:endParaRPr lang="ru-RU" sz="1800" dirty="0"/>
          </a:p>
          <a:p>
            <a:pPr lvl="0" algn="just"/>
            <a:r>
              <a:rPr lang="ru-RU" sz="1800" b="1" dirty="0"/>
              <a:t>1 Мегабайт (Мбайт) = 1024 Кбайт = 2</a:t>
            </a:r>
            <a:r>
              <a:rPr lang="ru-RU" sz="1800" b="1" baseline="30000" dirty="0"/>
              <a:t>20</a:t>
            </a:r>
            <a:r>
              <a:rPr lang="ru-RU" sz="1800" b="1" dirty="0"/>
              <a:t> байт,</a:t>
            </a:r>
            <a:endParaRPr lang="ru-RU" sz="1800" dirty="0"/>
          </a:p>
          <a:p>
            <a:pPr lvl="0" algn="just"/>
            <a:r>
              <a:rPr lang="ru-RU" sz="1800" b="1" dirty="0"/>
              <a:t>1 Гигабайт (Гбайт) = 1024 Мбайт = 2</a:t>
            </a:r>
            <a:r>
              <a:rPr lang="ru-RU" sz="1800" b="1" baseline="30000" dirty="0"/>
              <a:t>30</a:t>
            </a:r>
            <a:r>
              <a:rPr lang="ru-RU" sz="1800" b="1" dirty="0"/>
              <a:t> байт.</a:t>
            </a:r>
            <a:endParaRPr lang="ru-RU" sz="1800" dirty="0"/>
          </a:p>
          <a:p>
            <a:pPr lvl="0" algn="just"/>
            <a:r>
              <a:rPr lang="ru-RU" sz="1800" b="1" dirty="0" smtClean="0"/>
              <a:t>1 </a:t>
            </a:r>
            <a:r>
              <a:rPr lang="ru-RU" sz="1800" b="1" dirty="0"/>
              <a:t>Терабайт (Тбайт) = 1024 Гбайт = 2</a:t>
            </a:r>
            <a:r>
              <a:rPr lang="ru-RU" sz="1800" b="1" baseline="30000" dirty="0"/>
              <a:t>40</a:t>
            </a:r>
            <a:r>
              <a:rPr lang="ru-RU" sz="1800" b="1" dirty="0"/>
              <a:t> байт,</a:t>
            </a:r>
            <a:endParaRPr lang="ru-RU" sz="1800" dirty="0"/>
          </a:p>
          <a:p>
            <a:pPr lvl="0" algn="just"/>
            <a:r>
              <a:rPr lang="ru-RU" sz="1800" b="1" dirty="0"/>
              <a:t>1 Петабайт (Пбайт) = 1024 Тбайт = 2</a:t>
            </a:r>
            <a:r>
              <a:rPr lang="ru-RU" sz="1800" b="1" baseline="30000" dirty="0"/>
              <a:t>50</a:t>
            </a:r>
            <a:r>
              <a:rPr lang="ru-RU" sz="1800" b="1" dirty="0"/>
              <a:t> байт.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Понятие алгебры логики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i="1" u="sng" dirty="0" smtClean="0"/>
              <a:t>Алгебра </a:t>
            </a:r>
            <a:r>
              <a:rPr lang="ru-RU" sz="1800" i="1" u="sng" dirty="0"/>
              <a:t>логики</a:t>
            </a:r>
            <a:r>
              <a:rPr lang="ru-RU" sz="1800" dirty="0"/>
              <a:t> - это математический аппарат, с помощью которого записывают, вычисляют, упрощают и преобразовывают логические высказывания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dirty="0" smtClean="0"/>
              <a:t>Создателем </a:t>
            </a:r>
            <a:r>
              <a:rPr lang="ru-RU" sz="1800" dirty="0"/>
              <a:t>алгебры логики является живший в ХIХ веке английский математик Джордж Буль, в честь которого эта алгебра названа </a:t>
            </a:r>
            <a:r>
              <a:rPr lang="ru-RU" sz="1800" b="1" dirty="0"/>
              <a:t>булевой алгеброй высказываний</a:t>
            </a:r>
            <a:r>
              <a:rPr lang="ru-RU" sz="1800" dirty="0"/>
              <a:t>. </a:t>
            </a:r>
            <a:endParaRPr lang="ru-RU" sz="1800" dirty="0" smtClean="0"/>
          </a:p>
          <a:p>
            <a:pPr algn="just"/>
            <a:endParaRPr lang="ru-RU" sz="1800" dirty="0"/>
          </a:p>
          <a:p>
            <a:pPr algn="just"/>
            <a:r>
              <a:rPr lang="ru-RU" sz="1800" i="1" u="sng" dirty="0" smtClean="0"/>
              <a:t>Логическое высказывание</a:t>
            </a:r>
            <a:r>
              <a:rPr lang="ru-RU" sz="1800" dirty="0" smtClean="0"/>
              <a:t> - это </a:t>
            </a:r>
            <a:r>
              <a:rPr lang="ru-RU" sz="1800" dirty="0" err="1" smtClean="0"/>
              <a:t>любoе</a:t>
            </a:r>
            <a:r>
              <a:rPr lang="ru-RU" sz="1800" dirty="0" smtClean="0"/>
              <a:t> повествовательное </a:t>
            </a:r>
            <a:r>
              <a:rPr lang="ru-RU" sz="1800" dirty="0" err="1" smtClean="0"/>
              <a:t>пpедлoжение</a:t>
            </a:r>
            <a:r>
              <a:rPr lang="ru-RU" sz="1800" dirty="0" smtClean="0"/>
              <a:t>, в </a:t>
            </a:r>
            <a:r>
              <a:rPr lang="ru-RU" sz="1800" dirty="0" err="1" smtClean="0"/>
              <a:t>oтнoшении</a:t>
            </a:r>
            <a:r>
              <a:rPr lang="ru-RU" sz="1800" dirty="0" smtClean="0"/>
              <a:t> </a:t>
            </a:r>
            <a:r>
              <a:rPr lang="ru-RU" sz="1800" dirty="0" err="1" smtClean="0"/>
              <a:t>кoтopoгo</a:t>
            </a:r>
            <a:r>
              <a:rPr lang="ru-RU" sz="1800" dirty="0" smtClean="0"/>
              <a:t> </a:t>
            </a:r>
            <a:r>
              <a:rPr lang="ru-RU" sz="1800" dirty="0" err="1" smtClean="0"/>
              <a:t>мoжно</a:t>
            </a:r>
            <a:r>
              <a:rPr lang="ru-RU" sz="1800" dirty="0" smtClean="0"/>
              <a:t> </a:t>
            </a:r>
            <a:r>
              <a:rPr lang="ru-RU" sz="1800" dirty="0" err="1" smtClean="0"/>
              <a:t>oднoзначнo</a:t>
            </a:r>
            <a:r>
              <a:rPr lang="ru-RU" sz="1800" dirty="0" smtClean="0"/>
              <a:t> сказать, </a:t>
            </a:r>
            <a:r>
              <a:rPr lang="ru-RU" sz="1800" dirty="0" err="1" smtClean="0"/>
              <a:t>истиннo</a:t>
            </a:r>
            <a:r>
              <a:rPr lang="ru-RU" sz="1800" dirty="0" smtClean="0"/>
              <a:t> </a:t>
            </a:r>
            <a:r>
              <a:rPr lang="ru-RU" sz="1800" dirty="0" err="1" smtClean="0"/>
              <a:t>oнo</a:t>
            </a:r>
            <a:r>
              <a:rPr lang="ru-RU" sz="1800" dirty="0" smtClean="0"/>
              <a:t> или </a:t>
            </a:r>
            <a:r>
              <a:rPr lang="ru-RU" sz="1800" dirty="0" err="1" smtClean="0"/>
              <a:t>лoжнo</a:t>
            </a:r>
            <a:r>
              <a:rPr lang="ru-RU" sz="1800" dirty="0" smtClean="0"/>
              <a:t>.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dirty="0"/>
              <a:t>Математический аппарат алгебры логики очень удобен для описания того, как функционируют аппаратные средства компьютера, поскольку основной системой счисления в компьютере является двоичная, в которой используются цифры 1 и 0, а значений логических переменных тоже два: "1" и "0".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законы алгебры логики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Содержимое 4" descr="https://spravochnick.ru/assets/files/articles/inf3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572427" cy="481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Сумма по модулю 2</a:t>
            </a:r>
            <a:br>
              <a:rPr lang="ru-RU" b="1" dirty="0" smtClean="0"/>
            </a:br>
            <a:r>
              <a:rPr lang="ru-RU" b="1" dirty="0" smtClean="0"/>
              <a:t>(исключающее или)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6874646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/>
              <a:t>Принципы построения компьютеров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В основу построения подавляющего большинства компьютеров положены следующие общие принципы, сформулированные в 1945 г. </a:t>
            </a:r>
            <a:r>
              <a:rPr lang="ru-RU" sz="1800" dirty="0" smtClean="0"/>
              <a:t>американским </a:t>
            </a:r>
            <a:r>
              <a:rPr lang="ru-RU" sz="1800" dirty="0"/>
              <a:t>ученым </a:t>
            </a:r>
            <a:r>
              <a:rPr lang="ru-RU" sz="1800" b="1" dirty="0"/>
              <a:t>Джоном фон Нейманом</a:t>
            </a:r>
            <a:r>
              <a:rPr lang="ru-RU" sz="1800" dirty="0" smtClean="0"/>
              <a:t>.</a:t>
            </a:r>
          </a:p>
          <a:p>
            <a:pPr lvl="0" algn="just"/>
            <a:r>
              <a:rPr lang="ru-RU" sz="1800" b="1" u="sng" dirty="0" smtClean="0"/>
              <a:t>Принцип </a:t>
            </a:r>
            <a:r>
              <a:rPr lang="ru-RU" sz="1800" b="1" u="sng" dirty="0"/>
              <a:t>программного управления</a:t>
            </a:r>
            <a:r>
              <a:rPr lang="ru-RU" sz="1800" b="1" dirty="0"/>
              <a:t>. Из него следует, что программа состоит из набора команд, которые выполняются процессором автоматически друг за другом в определенной последовательности</a:t>
            </a:r>
            <a:r>
              <a:rPr lang="ru-RU" sz="1800" b="1" dirty="0" smtClean="0"/>
              <a:t>.</a:t>
            </a:r>
          </a:p>
          <a:p>
            <a:pPr marL="358775" indent="0" algn="just">
              <a:buNone/>
            </a:pPr>
            <a:r>
              <a:rPr lang="ru-RU" sz="1800" dirty="0" smtClean="0"/>
              <a:t>Выборка </a:t>
            </a:r>
            <a:r>
              <a:rPr lang="ru-RU" sz="1800" dirty="0"/>
              <a:t>программы из памяти осуществляется с помощью </a:t>
            </a:r>
            <a:r>
              <a:rPr lang="ru-RU" sz="1800" b="1" u="sng" dirty="0"/>
              <a:t>счетчика команд</a:t>
            </a:r>
            <a:r>
              <a:rPr lang="ru-RU" sz="1800" dirty="0"/>
              <a:t>. </a:t>
            </a:r>
            <a:endParaRPr lang="ru-RU" sz="1800" dirty="0" smtClean="0"/>
          </a:p>
          <a:p>
            <a:pPr marL="358775" indent="0" algn="just">
              <a:buNone/>
            </a:pPr>
            <a:r>
              <a:rPr lang="ru-RU" sz="1800" dirty="0" smtClean="0"/>
              <a:t>А </a:t>
            </a:r>
            <a:r>
              <a:rPr lang="ru-RU" sz="1800" dirty="0"/>
              <a:t>так как команды программы расположены в памяти друг за другом, то тем самым организуется выборка цепочки команд из последовательно расположенных ячеек памяти.</a:t>
            </a:r>
          </a:p>
          <a:p>
            <a:pPr lvl="0" algn="just"/>
            <a:r>
              <a:rPr lang="ru-RU" sz="1800" b="1" u="sng" dirty="0" smtClean="0"/>
              <a:t>Принцип </a:t>
            </a:r>
            <a:r>
              <a:rPr lang="ru-RU" sz="1800" b="1" u="sng" dirty="0"/>
              <a:t>однородности памяти</a:t>
            </a:r>
            <a:r>
              <a:rPr lang="ru-RU" sz="1800" b="1" dirty="0"/>
              <a:t>. Программы и данные хранятся в одной и той же памяти. </a:t>
            </a:r>
            <a:endParaRPr lang="ru-RU" sz="1800" b="1" dirty="0" smtClean="0"/>
          </a:p>
          <a:p>
            <a:pPr lvl="0" indent="15875" algn="just">
              <a:buNone/>
            </a:pPr>
            <a:r>
              <a:rPr lang="ru-RU" sz="1800" b="1" dirty="0" smtClean="0"/>
              <a:t>Поэтому </a:t>
            </a:r>
            <a:r>
              <a:rPr lang="ru-RU" sz="1800" b="1" dirty="0"/>
              <a:t>компьютер не различает, что хранится в данной ячейке памяти - число, текст или команда. Над командами можно выполнять такие же действия, как и над данными.</a:t>
            </a:r>
            <a:endParaRPr lang="ru-RU" sz="1800" dirty="0"/>
          </a:p>
          <a:p>
            <a:pPr lvl="0" algn="just"/>
            <a:r>
              <a:rPr lang="ru-RU" sz="1800" b="1" u="sng" dirty="0" smtClean="0"/>
              <a:t>Принцип </a:t>
            </a:r>
            <a:r>
              <a:rPr lang="ru-RU" sz="1800" b="1" u="sng" dirty="0" err="1"/>
              <a:t>адресности</a:t>
            </a:r>
            <a:r>
              <a:rPr lang="ru-RU" sz="1800" b="1" dirty="0"/>
              <a:t>. Структурно основная память состоит из перенумерованных ячеек; процессору в произвольный момент времени доступна любая ячейка</a:t>
            </a:r>
            <a:r>
              <a:rPr lang="ru-RU" sz="1800" b="1" dirty="0" smtClean="0"/>
              <a:t>.</a:t>
            </a: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Общая схема компьютера</a:t>
            </a:r>
            <a:endParaRPr lang="ru-RU" sz="3200" dirty="0"/>
          </a:p>
        </p:txBody>
      </p:sp>
      <p:pic>
        <p:nvPicPr>
          <p:cNvPr id="4" name="Содержимое 3" descr="http://de.ifmo.ru/bk_netra/image.php?img=g45/0001.gif&amp;bn=19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6357981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000364" y="1000108"/>
            <a:ext cx="282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Общая схема компьютера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Архитектура и структура компьютера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sz="1800" i="1" u="sng" dirty="0" smtClean="0"/>
              <a:t>Архитектурой</a:t>
            </a:r>
            <a:r>
              <a:rPr lang="ru-RU" sz="1800" dirty="0"/>
              <a:t> компьютера называется его описание на некотором общем уровне, включающее описание пользовательских возможностей программирования, системы команд, системы адресации, организации памяти и т.д. </a:t>
            </a:r>
            <a:endParaRPr lang="ru-RU" sz="1800" dirty="0" smtClean="0"/>
          </a:p>
          <a:p>
            <a:pPr lvl="0" indent="15875" algn="just">
              <a:buNone/>
            </a:pPr>
            <a:r>
              <a:rPr lang="ru-RU" sz="1800" dirty="0" smtClean="0"/>
              <a:t>Архитектура </a:t>
            </a:r>
            <a:r>
              <a:rPr lang="ru-RU" sz="1800" dirty="0"/>
              <a:t>определяет принципы действия, информационные связи и взаимное соединение основных логических узлов компьютера: процессора, оперативного ЗУ, внешних ЗУ и периферийных устройств. Общность архитектуры разных компьютеров обеспечивает их совместимость с точки зрения пользователя</a:t>
            </a:r>
            <a:r>
              <a:rPr lang="ru-RU" sz="1800" dirty="0" smtClean="0"/>
              <a:t>.</a:t>
            </a:r>
          </a:p>
          <a:p>
            <a:pPr lvl="0" algn="just"/>
            <a:endParaRPr lang="ru-RU" sz="1800" dirty="0"/>
          </a:p>
          <a:p>
            <a:pPr lvl="0" algn="just"/>
            <a:r>
              <a:rPr lang="ru-RU" sz="1800" i="1" u="sng" dirty="0"/>
              <a:t>Структура</a:t>
            </a:r>
            <a:r>
              <a:rPr lang="ru-RU" sz="1800" dirty="0"/>
              <a:t> компьютера - это совокупность его функциональных элементов и связей между ними. Элементами могут быть самые различные устройства - от основных логических узлов компьютера до простейших схем. </a:t>
            </a:r>
            <a:endParaRPr lang="ru-RU" sz="1800" dirty="0" smtClean="0"/>
          </a:p>
          <a:p>
            <a:pPr lvl="0" indent="15875" algn="just">
              <a:buNone/>
            </a:pPr>
            <a:r>
              <a:rPr lang="ru-RU" sz="1800" dirty="0" smtClean="0"/>
              <a:t>Структура </a:t>
            </a:r>
            <a:r>
              <a:rPr lang="ru-RU" sz="1800" dirty="0"/>
              <a:t>компьютера графически представляется в виде структурных схем, с помощью которых можно дать описание компьютера на любом уровне детализации.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Классическая архитектура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>
            <a:normAutofit lnSpcReduction="10000"/>
          </a:bodyPr>
          <a:lstStyle/>
          <a:p>
            <a:pPr marL="96838" indent="12700" algn="just">
              <a:buNone/>
            </a:pPr>
            <a:r>
              <a:rPr lang="ru-RU" sz="1800" dirty="0" smtClean="0"/>
              <a:t>Архитектура </a:t>
            </a:r>
            <a:r>
              <a:rPr lang="ru-RU" sz="1800" dirty="0"/>
              <a:t>фон </a:t>
            </a:r>
            <a:r>
              <a:rPr lang="ru-RU" sz="1800" dirty="0" smtClean="0"/>
              <a:t>Неймана </a:t>
            </a:r>
            <a:r>
              <a:rPr lang="ru-RU" sz="1800" dirty="0"/>
              <a:t>- </a:t>
            </a:r>
            <a:r>
              <a:rPr lang="ru-RU" sz="1800" i="1" dirty="0"/>
              <a:t>одно арифметико-логическое устройство</a:t>
            </a:r>
            <a:r>
              <a:rPr lang="ru-RU" sz="1800" dirty="0"/>
              <a:t> (АЛУ), через которое проходит </a:t>
            </a:r>
            <a:r>
              <a:rPr lang="ru-RU" sz="1800" i="1" dirty="0"/>
              <a:t>поток данных</a:t>
            </a:r>
            <a:r>
              <a:rPr lang="ru-RU" sz="1800" dirty="0"/>
              <a:t>, и </a:t>
            </a:r>
            <a:r>
              <a:rPr lang="ru-RU" sz="1800" i="1" dirty="0"/>
              <a:t>одно устройство управления</a:t>
            </a:r>
            <a:r>
              <a:rPr lang="ru-RU" sz="1800" dirty="0"/>
              <a:t> (УУ), через которое проходит </a:t>
            </a:r>
            <a:r>
              <a:rPr lang="ru-RU" sz="1800" i="1" dirty="0"/>
              <a:t>поток команд. </a:t>
            </a:r>
            <a:r>
              <a:rPr lang="ru-RU" sz="1800" dirty="0"/>
              <a:t>Это </a:t>
            </a:r>
            <a:r>
              <a:rPr lang="ru-RU" sz="1800" b="1" i="1" dirty="0"/>
              <a:t>однопроцессорный компьютер</a:t>
            </a:r>
            <a:r>
              <a:rPr lang="ru-RU" sz="1800" dirty="0"/>
              <a:t>.</a:t>
            </a:r>
          </a:p>
          <a:p>
            <a:pPr marL="96838" indent="12700" algn="just">
              <a:buNone/>
            </a:pPr>
            <a:r>
              <a:rPr lang="ru-RU" sz="1800" dirty="0"/>
              <a:t> </a:t>
            </a:r>
          </a:p>
          <a:p>
            <a:pPr marL="96838" indent="12700" algn="just">
              <a:buNone/>
            </a:pPr>
            <a:r>
              <a:rPr lang="ru-RU" sz="1800" dirty="0"/>
              <a:t>К этому типу архитектуры относится и архитектура персонального компьютера с </a:t>
            </a:r>
            <a:r>
              <a:rPr lang="ru-RU" sz="1800" b="1" i="1" dirty="0"/>
              <a:t>общей шиной. </a:t>
            </a:r>
            <a:r>
              <a:rPr lang="ru-RU" sz="1800" dirty="0"/>
              <a:t>Все функциональные блоки здесь связаны между собой общей </a:t>
            </a:r>
            <a:r>
              <a:rPr lang="ru-RU" sz="1800" dirty="0" smtClean="0"/>
              <a:t>шиной (системной шиной).</a:t>
            </a:r>
            <a:endParaRPr lang="ru-RU" sz="1800" dirty="0"/>
          </a:p>
          <a:p>
            <a:pPr marL="96838" indent="12700" algn="just">
              <a:buNone/>
            </a:pPr>
            <a:r>
              <a:rPr lang="ru-RU" sz="1800" dirty="0"/>
              <a:t> </a:t>
            </a:r>
          </a:p>
          <a:p>
            <a:pPr marL="96838" indent="12700" algn="just">
              <a:buNone/>
            </a:pPr>
            <a:r>
              <a:rPr lang="ru-RU" sz="1800" dirty="0"/>
              <a:t>Периферийные устройства (принтер и др.) подключаются к аппаратуре компьютера через специальные </a:t>
            </a:r>
            <a:r>
              <a:rPr lang="ru-RU" sz="1800" b="1" dirty="0"/>
              <a:t>контроллеры - устройства управления периферийными устройствами.</a:t>
            </a:r>
            <a:endParaRPr lang="ru-RU" sz="1800" dirty="0"/>
          </a:p>
          <a:p>
            <a:pPr marL="96838" indent="12700" algn="just">
              <a:buNone/>
            </a:pPr>
            <a:r>
              <a:rPr lang="ru-RU" sz="1800" dirty="0"/>
              <a:t> </a:t>
            </a:r>
          </a:p>
          <a:p>
            <a:pPr marL="96838" indent="12700" algn="just">
              <a:buNone/>
            </a:pPr>
            <a:r>
              <a:rPr lang="ru-RU" sz="1800" i="1" u="sng" dirty="0"/>
              <a:t>Контроллер</a:t>
            </a:r>
            <a:r>
              <a:rPr lang="ru-RU" sz="1800" dirty="0"/>
              <a:t> - устройство, которое связывает периферийное оборудование или каналы связи с центральным процессором, освобождая процессор от непосредственного управления функционированием данного оборудования.</a:t>
            </a:r>
          </a:p>
          <a:p>
            <a:pPr marL="96838" indent="12700"/>
            <a:endParaRPr lang="ru-RU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Многопроцессорная архитектура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smtClean="0"/>
              <a:t>Наличие </a:t>
            </a:r>
            <a:r>
              <a:rPr lang="ru-RU" sz="1800" dirty="0"/>
              <a:t>в компьютере нескольких процессоров означает, что </a:t>
            </a:r>
            <a:r>
              <a:rPr lang="ru-RU" sz="1800" b="1" dirty="0"/>
              <a:t>параллельно</a:t>
            </a:r>
            <a:r>
              <a:rPr lang="ru-RU" sz="1800" dirty="0"/>
              <a:t> может быть </a:t>
            </a:r>
            <a:r>
              <a:rPr lang="ru-RU" sz="1800" b="1" dirty="0"/>
              <a:t>организовано много потоков данных и много потоков команд</a:t>
            </a:r>
            <a:r>
              <a:rPr lang="ru-RU" sz="1800" dirty="0"/>
              <a:t>. Таким образом, </a:t>
            </a:r>
            <a:r>
              <a:rPr lang="ru-RU" sz="1800" b="1" dirty="0"/>
              <a:t>параллельно могут выполняться несколько фрагментов одной задачи</a:t>
            </a:r>
            <a:r>
              <a:rPr lang="ru-RU" sz="1800" dirty="0"/>
              <a:t>.</a:t>
            </a:r>
          </a:p>
        </p:txBody>
      </p:sp>
      <p:pic>
        <p:nvPicPr>
          <p:cNvPr id="4" name="Рисунок 3" descr="http://de.ifmo.ru/bk_netra/image.php?img=g45/0003.gif&amp;bn=1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071810"/>
            <a:ext cx="578647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Архитектура с параллельными процессорами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700" dirty="0" smtClean="0"/>
              <a:t>Здесь</a:t>
            </a:r>
            <a:r>
              <a:rPr lang="ru-RU" sz="1700" dirty="0"/>
              <a:t> </a:t>
            </a:r>
            <a:r>
              <a:rPr lang="ru-RU" sz="1700" b="1" i="1" dirty="0"/>
              <a:t>несколько АЛУ работают под управлением одного УУ</a:t>
            </a:r>
            <a:r>
              <a:rPr lang="ru-RU" sz="1700" b="1" dirty="0"/>
              <a:t>.</a:t>
            </a:r>
            <a:r>
              <a:rPr lang="ru-RU" sz="1700" dirty="0"/>
              <a:t> Это означает, что множество данных может обрабатываться по одной программе - то есть по одному потоку команд.</a:t>
            </a:r>
          </a:p>
          <a:p>
            <a:pPr marL="0" indent="0" algn="just">
              <a:buNone/>
            </a:pPr>
            <a:r>
              <a:rPr lang="ru-RU" sz="1700" i="1" dirty="0" smtClean="0"/>
              <a:t>Высокое </a:t>
            </a:r>
            <a:r>
              <a:rPr lang="ru-RU" sz="1700" i="1" dirty="0"/>
              <a:t>быстродействие такой архитектуры можно получить только на задачах, в которых одинаковые вычислительные операции выполняются одновременно на различных однотипных наборах данных.</a:t>
            </a:r>
            <a:r>
              <a:rPr lang="ru-RU" sz="1700" dirty="0"/>
              <a:t> </a:t>
            </a:r>
          </a:p>
          <a:p>
            <a:endParaRPr lang="ru-RU" dirty="0"/>
          </a:p>
        </p:txBody>
      </p:sp>
      <p:pic>
        <p:nvPicPr>
          <p:cNvPr id="4" name="Рисунок 3" descr="http://de.ifmo.ru/bk_netra/image.php?img=g45/0004.gif&amp;bn=1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643314"/>
            <a:ext cx="43577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Многомашинная вычислительная система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Здесь</a:t>
            </a:r>
            <a:r>
              <a:rPr lang="ru-RU" dirty="0"/>
              <a:t> </a:t>
            </a:r>
            <a:r>
              <a:rPr lang="ru-RU" b="1" dirty="0"/>
              <a:t>несколько процессоров,</a:t>
            </a:r>
            <a:r>
              <a:rPr lang="ru-RU" dirty="0"/>
              <a:t> входящих в вычислительную систему, </a:t>
            </a:r>
            <a:r>
              <a:rPr lang="ru-RU" b="1" dirty="0"/>
              <a:t>не имеют общей оперативной памяти, а имеют каждый свою (локальную).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 </a:t>
            </a:r>
          </a:p>
          <a:p>
            <a:pPr marL="0" indent="0" algn="just">
              <a:buNone/>
            </a:pPr>
            <a:r>
              <a:rPr lang="ru-RU" dirty="0"/>
              <a:t>Каждый компьютер в многомашинной системе имеет классическую архитектуру, и такая система применяется достаточно широко.</a:t>
            </a:r>
          </a:p>
          <a:p>
            <a:pPr marL="0" indent="0"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Однако эффект от применения такой вычислительной системы может быть получен только при решении задач, </a:t>
            </a:r>
            <a:r>
              <a:rPr lang="ru-RU" b="1" dirty="0"/>
              <a:t>имеющих очень специальную структуру</a:t>
            </a:r>
            <a:r>
              <a:rPr lang="ru-RU" dirty="0"/>
              <a:t>: </a:t>
            </a:r>
            <a:r>
              <a:rPr lang="ru-RU" b="1" dirty="0"/>
              <a:t>она должна разбиваться на столько слабо связанных подзадач</a:t>
            </a:r>
            <a:r>
              <a:rPr lang="ru-RU" dirty="0"/>
              <a:t>, </a:t>
            </a:r>
            <a:r>
              <a:rPr lang="ru-RU" b="1" dirty="0"/>
              <a:t>сколько компьютеров в системе.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Структура персонального компьютера</a:t>
            </a:r>
            <a:endParaRPr lang="ru-RU" sz="3200" dirty="0"/>
          </a:p>
        </p:txBody>
      </p:sp>
      <p:pic>
        <p:nvPicPr>
          <p:cNvPr id="4" name="Содержимое 3" descr="http://de.ifmo.ru/bk_netra/image.php?img=g45/0029.gif&amp;bn=19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3" y="1214422"/>
            <a:ext cx="7215238" cy="452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91</Words>
  <Application>Microsoft Office PowerPoint</Application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Что такое компьютер</vt:lpstr>
      <vt:lpstr>Принципы построения компьютеров</vt:lpstr>
      <vt:lpstr>Общая схема компьютера</vt:lpstr>
      <vt:lpstr>Архитектура и структура компьютера</vt:lpstr>
      <vt:lpstr>Классическая архитектура</vt:lpstr>
      <vt:lpstr>Многопроцессорная архитектура</vt:lpstr>
      <vt:lpstr>Архитектура с параллельными процессорами</vt:lpstr>
      <vt:lpstr>Многомашинная вычислительная система</vt:lpstr>
      <vt:lpstr>Структура персонального компьютера</vt:lpstr>
      <vt:lpstr>Обработка информации</vt:lpstr>
      <vt:lpstr>Мера информации</vt:lpstr>
      <vt:lpstr>Понятие алгебры логики</vt:lpstr>
      <vt:lpstr>Основные законы алгебры логики </vt:lpstr>
      <vt:lpstr>Сумма по модулю 2 (исключающее или)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компьютер</dc:title>
  <dc:creator>Boris</dc:creator>
  <cp:lastModifiedBy>Boris</cp:lastModifiedBy>
  <cp:revision>9</cp:revision>
  <dcterms:created xsi:type="dcterms:W3CDTF">2020-02-09T15:13:32Z</dcterms:created>
  <dcterms:modified xsi:type="dcterms:W3CDTF">2020-02-09T16:40:54Z</dcterms:modified>
</cp:coreProperties>
</file>