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19"/>
  </p:notesMasterIdLst>
  <p:handoutMasterIdLst>
    <p:handoutMasterId r:id="rId20"/>
  </p:handoutMasterIdLst>
  <p:sldIdLst>
    <p:sldId id="283" r:id="rId2"/>
    <p:sldId id="265" r:id="rId3"/>
    <p:sldId id="257" r:id="rId4"/>
    <p:sldId id="272" r:id="rId5"/>
    <p:sldId id="273" r:id="rId6"/>
    <p:sldId id="282" r:id="rId7"/>
    <p:sldId id="275" r:id="rId8"/>
    <p:sldId id="276" r:id="rId9"/>
    <p:sldId id="277" r:id="rId10"/>
    <p:sldId id="278" r:id="rId11"/>
    <p:sldId id="274" r:id="rId12"/>
    <p:sldId id="279" r:id="rId13"/>
    <p:sldId id="280" r:id="rId14"/>
    <p:sldId id="281" r:id="rId15"/>
    <p:sldId id="269" r:id="rId16"/>
    <p:sldId id="284" r:id="rId17"/>
    <p:sldId id="285" r:id="rId1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706" autoAdjust="0"/>
  </p:normalViewPr>
  <p:slideViewPr>
    <p:cSldViewPr snapToGrid="0">
      <p:cViewPr varScale="1">
        <p:scale>
          <a:sx n="115" d="100"/>
          <a:sy n="115" d="100"/>
        </p:scale>
        <p:origin x="384" y="22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582579-3308-4F8D-BA28-A7A1D96DAF03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</dgm:pt>
    <dgm:pt modelId="{9B47389C-F0F9-4A47-93FB-D207D4B08A19}">
      <dgm:prSet phldrT="[文字]"/>
      <dgm:spPr/>
      <dgm:t>
        <a:bodyPr/>
        <a:lstStyle/>
        <a:p>
          <a:r>
            <a:rPr lang="en-US" altLang="zh-TW" dirty="0" smtClean="0"/>
            <a:t>Model construction</a:t>
          </a:r>
          <a:endParaRPr lang="zh-TW" altLang="en-US" dirty="0"/>
        </a:p>
      </dgm:t>
    </dgm:pt>
    <dgm:pt modelId="{70300216-C3D1-4C4D-A9AE-38100524FB4C}" type="parTrans" cxnId="{110D1066-2DF5-4ABC-B41D-2F2A1DAC2A0D}">
      <dgm:prSet/>
      <dgm:spPr/>
      <dgm:t>
        <a:bodyPr/>
        <a:lstStyle/>
        <a:p>
          <a:endParaRPr lang="zh-TW" altLang="en-US"/>
        </a:p>
      </dgm:t>
    </dgm:pt>
    <dgm:pt modelId="{8F7C7F22-B9DA-45DE-BB21-865D247FE4C0}" type="sibTrans" cxnId="{110D1066-2DF5-4ABC-B41D-2F2A1DAC2A0D}">
      <dgm:prSet/>
      <dgm:spPr/>
      <dgm:t>
        <a:bodyPr/>
        <a:lstStyle/>
        <a:p>
          <a:endParaRPr lang="zh-TW" altLang="en-US"/>
        </a:p>
      </dgm:t>
    </dgm:pt>
    <dgm:pt modelId="{CB424B3C-9DA2-4CBF-83AA-E9D28F99B05A}">
      <dgm:prSet phldrT="[文字]"/>
      <dgm:spPr/>
      <dgm:t>
        <a:bodyPr/>
        <a:lstStyle/>
        <a:p>
          <a:r>
            <a:rPr lang="en-US" altLang="zh-TW" dirty="0" smtClean="0"/>
            <a:t>Variable selection</a:t>
          </a:r>
          <a:endParaRPr lang="zh-TW" altLang="en-US" dirty="0"/>
        </a:p>
      </dgm:t>
    </dgm:pt>
    <dgm:pt modelId="{CC41CD8B-CA76-42F8-8EAA-0C3861FA3777}" type="parTrans" cxnId="{3FFC277A-AAAF-4FC6-9B39-5FC0F76B4C45}">
      <dgm:prSet/>
      <dgm:spPr/>
      <dgm:t>
        <a:bodyPr/>
        <a:lstStyle/>
        <a:p>
          <a:endParaRPr lang="zh-TW" altLang="en-US"/>
        </a:p>
      </dgm:t>
    </dgm:pt>
    <dgm:pt modelId="{0B0A5165-5202-4F70-BC30-DDAC743B77C2}" type="sibTrans" cxnId="{3FFC277A-AAAF-4FC6-9B39-5FC0F76B4C45}">
      <dgm:prSet/>
      <dgm:spPr/>
      <dgm:t>
        <a:bodyPr/>
        <a:lstStyle/>
        <a:p>
          <a:endParaRPr lang="zh-TW" altLang="en-US"/>
        </a:p>
      </dgm:t>
    </dgm:pt>
    <dgm:pt modelId="{8A2DEE14-A515-4559-83ED-05062C716C78}">
      <dgm:prSet phldrT="[文字]"/>
      <dgm:spPr/>
      <dgm:t>
        <a:bodyPr/>
        <a:lstStyle/>
        <a:p>
          <a:r>
            <a:rPr lang="en-US" dirty="0" smtClean="0"/>
            <a:t>Comparing models using Q-Q plot</a:t>
          </a:r>
          <a:endParaRPr lang="zh-TW" altLang="en-US" dirty="0"/>
        </a:p>
      </dgm:t>
    </dgm:pt>
    <dgm:pt modelId="{311779E2-7BBB-4475-ADA1-672859B51893}" type="parTrans" cxnId="{0B518B84-E5F0-42E2-AB8E-40F92CC81118}">
      <dgm:prSet/>
      <dgm:spPr/>
      <dgm:t>
        <a:bodyPr/>
        <a:lstStyle/>
        <a:p>
          <a:endParaRPr lang="zh-TW" altLang="en-US"/>
        </a:p>
      </dgm:t>
    </dgm:pt>
    <dgm:pt modelId="{E3222101-EF71-452E-8211-AD876F2A3556}" type="sibTrans" cxnId="{0B518B84-E5F0-42E2-AB8E-40F92CC81118}">
      <dgm:prSet/>
      <dgm:spPr/>
      <dgm:t>
        <a:bodyPr/>
        <a:lstStyle/>
        <a:p>
          <a:endParaRPr lang="zh-TW" altLang="en-US"/>
        </a:p>
      </dgm:t>
    </dgm:pt>
    <dgm:pt modelId="{212748A7-42F9-4847-B221-744DCE18466F}" type="pres">
      <dgm:prSet presAssocID="{2F582579-3308-4F8D-BA28-A7A1D96DAF03}" presName="Name0" presStyleCnt="0">
        <dgm:presLayoutVars>
          <dgm:dir/>
          <dgm:resizeHandles val="exact"/>
        </dgm:presLayoutVars>
      </dgm:prSet>
      <dgm:spPr/>
    </dgm:pt>
    <dgm:pt modelId="{F482BC27-C2F8-4D22-A605-73756316D0CF}" type="pres">
      <dgm:prSet presAssocID="{9B47389C-F0F9-4A47-93FB-D207D4B08A19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43292D8-0189-4B7B-80D6-B59411709F77}" type="pres">
      <dgm:prSet presAssocID="{8F7C7F22-B9DA-45DE-BB21-865D247FE4C0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DE535D9E-E90B-49C3-8B88-EBA68A769217}" type="pres">
      <dgm:prSet presAssocID="{8F7C7F22-B9DA-45DE-BB21-865D247FE4C0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A1A88D39-7899-4016-8DA1-C6DB6C9A8D32}" type="pres">
      <dgm:prSet presAssocID="{CB424B3C-9DA2-4CBF-83AA-E9D28F99B05A}" presName="node" presStyleLbl="node1" presStyleIdx="1" presStyleCnt="3" custLinFactNeighborX="-6019" custLinFactNeighborY="200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187CF4D-17E1-4B12-9DC8-596BA5576295}" type="pres">
      <dgm:prSet presAssocID="{0B0A5165-5202-4F70-BC30-DDAC743B77C2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012C6494-23EE-4188-9632-7B50C74FECF8}" type="pres">
      <dgm:prSet presAssocID="{0B0A5165-5202-4F70-BC30-DDAC743B77C2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  <dgm:pt modelId="{FA71914B-16D5-45FB-8DEC-0E711CEE3758}" type="pres">
      <dgm:prSet presAssocID="{8A2DEE14-A515-4559-83ED-05062C716C7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24330561-95E1-4923-8EE8-0DE87F46AF56}" type="presOf" srcId="{8F7C7F22-B9DA-45DE-BB21-865D247FE4C0}" destId="{DE535D9E-E90B-49C3-8B88-EBA68A769217}" srcOrd="1" destOrd="0" presId="urn:microsoft.com/office/officeart/2005/8/layout/process1"/>
    <dgm:cxn modelId="{0B518B84-E5F0-42E2-AB8E-40F92CC81118}" srcId="{2F582579-3308-4F8D-BA28-A7A1D96DAF03}" destId="{8A2DEE14-A515-4559-83ED-05062C716C78}" srcOrd="2" destOrd="0" parTransId="{311779E2-7BBB-4475-ADA1-672859B51893}" sibTransId="{E3222101-EF71-452E-8211-AD876F2A3556}"/>
    <dgm:cxn modelId="{04C4707F-BEB3-4C7E-AA4F-C2AAFD6D9029}" type="presOf" srcId="{8A2DEE14-A515-4559-83ED-05062C716C78}" destId="{FA71914B-16D5-45FB-8DEC-0E711CEE3758}" srcOrd="0" destOrd="0" presId="urn:microsoft.com/office/officeart/2005/8/layout/process1"/>
    <dgm:cxn modelId="{45799728-022E-4E2E-9B6C-7F5E9CD74BD2}" type="presOf" srcId="{0B0A5165-5202-4F70-BC30-DDAC743B77C2}" destId="{F187CF4D-17E1-4B12-9DC8-596BA5576295}" srcOrd="0" destOrd="0" presId="urn:microsoft.com/office/officeart/2005/8/layout/process1"/>
    <dgm:cxn modelId="{4653B1D2-A74F-4F73-BD89-E8750DBFFE65}" type="presOf" srcId="{0B0A5165-5202-4F70-BC30-DDAC743B77C2}" destId="{012C6494-23EE-4188-9632-7B50C74FECF8}" srcOrd="1" destOrd="0" presId="urn:microsoft.com/office/officeart/2005/8/layout/process1"/>
    <dgm:cxn modelId="{7DC7E67C-F56D-449B-AA49-96F25CAB31D4}" type="presOf" srcId="{9B47389C-F0F9-4A47-93FB-D207D4B08A19}" destId="{F482BC27-C2F8-4D22-A605-73756316D0CF}" srcOrd="0" destOrd="0" presId="urn:microsoft.com/office/officeart/2005/8/layout/process1"/>
    <dgm:cxn modelId="{9FE6CB89-E89E-4B35-B021-EA915B5D6921}" type="presOf" srcId="{2F582579-3308-4F8D-BA28-A7A1D96DAF03}" destId="{212748A7-42F9-4847-B221-744DCE18466F}" srcOrd="0" destOrd="0" presId="urn:microsoft.com/office/officeart/2005/8/layout/process1"/>
    <dgm:cxn modelId="{0AB47B3E-B82B-41C1-83C2-395B29D21B73}" type="presOf" srcId="{8F7C7F22-B9DA-45DE-BB21-865D247FE4C0}" destId="{E43292D8-0189-4B7B-80D6-B59411709F77}" srcOrd="0" destOrd="0" presId="urn:microsoft.com/office/officeart/2005/8/layout/process1"/>
    <dgm:cxn modelId="{110D1066-2DF5-4ABC-B41D-2F2A1DAC2A0D}" srcId="{2F582579-3308-4F8D-BA28-A7A1D96DAF03}" destId="{9B47389C-F0F9-4A47-93FB-D207D4B08A19}" srcOrd="0" destOrd="0" parTransId="{70300216-C3D1-4C4D-A9AE-38100524FB4C}" sibTransId="{8F7C7F22-B9DA-45DE-BB21-865D247FE4C0}"/>
    <dgm:cxn modelId="{3FFC277A-AAAF-4FC6-9B39-5FC0F76B4C45}" srcId="{2F582579-3308-4F8D-BA28-A7A1D96DAF03}" destId="{CB424B3C-9DA2-4CBF-83AA-E9D28F99B05A}" srcOrd="1" destOrd="0" parTransId="{CC41CD8B-CA76-42F8-8EAA-0C3861FA3777}" sibTransId="{0B0A5165-5202-4F70-BC30-DDAC743B77C2}"/>
    <dgm:cxn modelId="{63DF7353-D6D8-4804-A85F-7BDF0B79549D}" type="presOf" srcId="{CB424B3C-9DA2-4CBF-83AA-E9D28F99B05A}" destId="{A1A88D39-7899-4016-8DA1-C6DB6C9A8D32}" srcOrd="0" destOrd="0" presId="urn:microsoft.com/office/officeart/2005/8/layout/process1"/>
    <dgm:cxn modelId="{1781E4A5-3E8D-4BE7-913A-4DAB23A53780}" type="presParOf" srcId="{212748A7-42F9-4847-B221-744DCE18466F}" destId="{F482BC27-C2F8-4D22-A605-73756316D0CF}" srcOrd="0" destOrd="0" presId="urn:microsoft.com/office/officeart/2005/8/layout/process1"/>
    <dgm:cxn modelId="{FD9D1C08-F8A5-4B70-BBE5-5C9D9CE82E4C}" type="presParOf" srcId="{212748A7-42F9-4847-B221-744DCE18466F}" destId="{E43292D8-0189-4B7B-80D6-B59411709F77}" srcOrd="1" destOrd="0" presId="urn:microsoft.com/office/officeart/2005/8/layout/process1"/>
    <dgm:cxn modelId="{184734CC-1BFD-4DFC-AD5C-93CD44A09714}" type="presParOf" srcId="{E43292D8-0189-4B7B-80D6-B59411709F77}" destId="{DE535D9E-E90B-49C3-8B88-EBA68A769217}" srcOrd="0" destOrd="0" presId="urn:microsoft.com/office/officeart/2005/8/layout/process1"/>
    <dgm:cxn modelId="{94E0C641-392C-4FC4-BE5F-85122992294A}" type="presParOf" srcId="{212748A7-42F9-4847-B221-744DCE18466F}" destId="{A1A88D39-7899-4016-8DA1-C6DB6C9A8D32}" srcOrd="2" destOrd="0" presId="urn:microsoft.com/office/officeart/2005/8/layout/process1"/>
    <dgm:cxn modelId="{740CE22F-2A99-4D73-87F2-4C271776E372}" type="presParOf" srcId="{212748A7-42F9-4847-B221-744DCE18466F}" destId="{F187CF4D-17E1-4B12-9DC8-596BA5576295}" srcOrd="3" destOrd="0" presId="urn:microsoft.com/office/officeart/2005/8/layout/process1"/>
    <dgm:cxn modelId="{F5BAF5C4-F1E7-49D8-9051-5B131C8D0E42}" type="presParOf" srcId="{F187CF4D-17E1-4B12-9DC8-596BA5576295}" destId="{012C6494-23EE-4188-9632-7B50C74FECF8}" srcOrd="0" destOrd="0" presId="urn:microsoft.com/office/officeart/2005/8/layout/process1"/>
    <dgm:cxn modelId="{EE858D41-A2C5-4B85-B943-B7A458A9985F}" type="presParOf" srcId="{212748A7-42F9-4847-B221-744DCE18466F}" destId="{FA71914B-16D5-45FB-8DEC-0E711CEE37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2BC27-C2F8-4D22-A605-73756316D0CF}">
      <dsp:nvSpPr>
        <dsp:cNvPr id="0" name=""/>
        <dsp:cNvSpPr/>
      </dsp:nvSpPr>
      <dsp:spPr>
        <a:xfrm>
          <a:off x="9242" y="1346949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Model construction</a:t>
          </a:r>
          <a:endParaRPr lang="zh-TW" altLang="en-US" sz="3100" kern="1200" dirty="0"/>
        </a:p>
      </dsp:txBody>
      <dsp:txXfrm>
        <a:off x="57787" y="1395494"/>
        <a:ext cx="2665308" cy="1560349"/>
      </dsp:txXfrm>
    </dsp:sp>
    <dsp:sp modelId="{E43292D8-0189-4B7B-80D6-B59411709F77}">
      <dsp:nvSpPr>
        <dsp:cNvPr id="0" name=""/>
        <dsp:cNvSpPr/>
      </dsp:nvSpPr>
      <dsp:spPr>
        <a:xfrm rot="30071">
          <a:off x="3031243" y="1849891"/>
          <a:ext cx="550400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500" kern="1200"/>
        </a:p>
      </dsp:txBody>
      <dsp:txXfrm>
        <a:off x="3031246" y="1986184"/>
        <a:ext cx="385280" cy="411044"/>
      </dsp:txXfrm>
    </dsp:sp>
    <dsp:sp modelId="{A1A88D39-7899-4016-8DA1-C6DB6C9A8D32}">
      <dsp:nvSpPr>
        <dsp:cNvPr id="0" name=""/>
        <dsp:cNvSpPr/>
      </dsp:nvSpPr>
      <dsp:spPr>
        <a:xfrm>
          <a:off x="3810093" y="1380197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100" kern="1200" dirty="0" smtClean="0"/>
            <a:t>Variable selection</a:t>
          </a:r>
          <a:endParaRPr lang="zh-TW" altLang="en-US" sz="3100" kern="1200" dirty="0"/>
        </a:p>
      </dsp:txBody>
      <dsp:txXfrm>
        <a:off x="3858638" y="1428742"/>
        <a:ext cx="2665308" cy="1560349"/>
      </dsp:txXfrm>
    </dsp:sp>
    <dsp:sp modelId="{F187CF4D-17E1-4B12-9DC8-596BA5576295}">
      <dsp:nvSpPr>
        <dsp:cNvPr id="0" name=""/>
        <dsp:cNvSpPr/>
      </dsp:nvSpPr>
      <dsp:spPr>
        <a:xfrm rot="21570946">
          <a:off x="6865347" y="1849607"/>
          <a:ext cx="620899" cy="6850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500" kern="1200"/>
        </a:p>
      </dsp:txBody>
      <dsp:txXfrm>
        <a:off x="6865350" y="1987409"/>
        <a:ext cx="434629" cy="411044"/>
      </dsp:txXfrm>
    </dsp:sp>
    <dsp:sp modelId="{FA71914B-16D5-45FB-8DEC-0E711CEE3758}">
      <dsp:nvSpPr>
        <dsp:cNvPr id="0" name=""/>
        <dsp:cNvSpPr/>
      </dsp:nvSpPr>
      <dsp:spPr>
        <a:xfrm>
          <a:off x="7743958" y="1346949"/>
          <a:ext cx="2762398" cy="16574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Comparing models using Q-Q plot</a:t>
          </a:r>
          <a:endParaRPr lang="zh-TW" altLang="en-US" sz="3100" kern="1200" dirty="0"/>
        </a:p>
      </dsp:txBody>
      <dsp:txXfrm>
        <a:off x="7792503" y="1395494"/>
        <a:ext cx="2665308" cy="1560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預留位置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0E8C005-3172-4E56-9156-FD7870F94231}" type="datetime2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2019年8月8日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08FAD1D-910E-4884-9F17-0200497759DD}" type="datetime2">
              <a:rPr lang="zh-TW" altLang="en-US" smtClean="0"/>
              <a:pPr/>
              <a:t>2019年8月8日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 smtClean="0"/>
              <a:t>按一下以編輯母片文字樣式</a:t>
            </a:r>
          </a:p>
          <a:p>
            <a:pPr lvl="1" rtl="0"/>
            <a:r>
              <a:rPr lang="zh-TW" altLang="en-US" noProof="0" dirty="0" smtClean="0"/>
              <a:t>第二層</a:t>
            </a:r>
          </a:p>
          <a:p>
            <a:pPr lvl="2" rtl="0"/>
            <a:r>
              <a:rPr lang="zh-TW" altLang="en-US" noProof="0" dirty="0" smtClean="0"/>
              <a:t>第三層</a:t>
            </a:r>
          </a:p>
          <a:p>
            <a:pPr lvl="3" rtl="0"/>
            <a:r>
              <a:rPr lang="zh-TW" altLang="en-US" noProof="0" dirty="0" smtClean="0"/>
              <a:t>第四層</a:t>
            </a:r>
          </a:p>
          <a:p>
            <a:pPr lvl="4" rtl="0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2869989-EB00-4EE7-BCB5-25BDC5BB29F8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2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55115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15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1680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altLang="zh-TW" noProof="0" smtClean="0"/>
              <a:pPr/>
              <a:t>16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4687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3E4A-C54A-4DF4-A5BC-8FE2EA05F7E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1C69-9923-4FC6-B080-C35D27CE07C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​​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​​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32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78392-5C5C-45F6-8F89-DC4807D81C95}" type="datetime2">
              <a:rPr lang="zh-TW" altLang="en-US" smtClean="0"/>
              <a:pPr/>
              <a:t>2019年8月8日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571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02441-A415-40E6-B767-261B5D217FD4}" type="datetime2">
              <a:rPr lang="zh-TW" altLang="en-US" smtClean="0"/>
              <a:pPr/>
              <a:t>2019年8月8日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164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DC83-CBC4-433C-A680-A4A18AB55000}" type="datetime2">
              <a:rPr lang="zh-TW" altLang="en-US" smtClean="0"/>
              <a:pPr/>
              <a:t>2019年8月8日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271498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3E4A-C54A-4DF4-A5BC-8FE2EA05F7E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1C69-9923-4FC6-B080-C35D27CE07C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群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線接點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直線接點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68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DC83-CBC4-433C-A680-A4A18AB55000}" type="datetime2">
              <a:rPr lang="zh-TW" altLang="en-US" smtClean="0"/>
              <a:pPr/>
              <a:t>2019年8月8日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052575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DC83-CBC4-433C-A680-A4A18AB55000}" type="datetime2">
              <a:rPr lang="zh-TW" altLang="en-US" smtClean="0"/>
              <a:pPr/>
              <a:t>2019年8月8日</a:t>
            </a:fld>
            <a:endParaRPr lang="zh-TW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07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14D5-A26D-4BC6-B967-5C8DC462FB42}" type="datetime2">
              <a:rPr lang="zh-TW" altLang="en-US" smtClean="0"/>
              <a:pPr/>
              <a:t>2019年8月8日</a:t>
            </a:fld>
            <a:endParaRPr lang="zh-TW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566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9A11-8BF8-45F7-B92C-261B55DE08FE}" type="datetime2">
              <a:rPr lang="zh-TW" altLang="en-US" smtClean="0"/>
              <a:pPr/>
              <a:t>2019年8月8日</a:t>
            </a:fld>
            <a:endParaRPr lang="zh-TW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5" name="群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線接點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群組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直線接點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​​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接點​​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​​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群組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直線接點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線接點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接點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​​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線接點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​​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接點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群組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直線接點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​​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群組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直線接點​​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線接點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直線接點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7822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C134-9EF5-4B7F-A61E-56D77C662044}" type="datetime2">
              <a:rPr lang="zh-TW" altLang="en-US" smtClean="0"/>
              <a:pPr/>
              <a:t>2019年8月8日</a:t>
            </a:fld>
            <a:endParaRPr lang="zh-TW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8" name="群組 7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線接點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​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​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​​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​​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群組 24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線接點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線接點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線接點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線接點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群組 25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線接點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線接點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線接點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矩形 58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60" name="直線接點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93E4A-C54A-4DF4-A5BC-8FE2EA05F7E0}" type="datetimeFigureOut">
              <a:rPr lang="en-US" smtClean="0"/>
              <a:t>8/8/2019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51C69-9923-4FC6-B080-C35D27CE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4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DDC83-CBC4-433C-A680-A4A18AB55000}" type="datetime2">
              <a:rPr lang="zh-TW" altLang="en-US" smtClean="0"/>
              <a:pPr/>
              <a:t>2019年8月8日</a:t>
            </a:fld>
            <a:endParaRPr lang="zh-TW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7" name="群組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直線接點​​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​​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​​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​​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​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​​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群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線接點​​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​​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​​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接點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群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線接點​​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接點​​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​​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​​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線接點​​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接點​​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線接點​​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​​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群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線接點​​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​​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​​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​​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​​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群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線接點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線接點​​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線接點​​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接點​​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​​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​​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​​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直線接點​​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03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Report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I-</a:t>
            </a:r>
            <a:r>
              <a:rPr lang="en-US" dirty="0" err="1" smtClean="0"/>
              <a:t>Hsuan</a:t>
            </a:r>
            <a:r>
              <a:rPr lang="en-US" dirty="0" smtClean="0"/>
              <a:t> WU</a:t>
            </a:r>
          </a:p>
          <a:p>
            <a:pPr algn="r"/>
            <a:r>
              <a:rPr lang="en-US" dirty="0" smtClean="0"/>
              <a:t>2019/8/9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20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 using Q-Q plot</a:t>
            </a:r>
            <a:endParaRPr 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847" y="1448821"/>
            <a:ext cx="7118621" cy="4608000"/>
          </a:xfrm>
        </p:spPr>
      </p:pic>
      <p:sp>
        <p:nvSpPr>
          <p:cNvPr id="5" name="文字方塊 4"/>
          <p:cNvSpPr txBox="1"/>
          <p:nvPr/>
        </p:nvSpPr>
        <p:spPr>
          <a:xfrm>
            <a:off x="2883158" y="1775797"/>
            <a:ext cx="835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Climate variant                                        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Climate </a:t>
            </a:r>
            <a:r>
              <a:rPr lang="en-US" dirty="0" smtClean="0">
                <a:solidFill>
                  <a:srgbClr val="FF0000"/>
                </a:solidFill>
              </a:rPr>
              <a:t>variant + Imported cases variant                                 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02189" y="6141930"/>
            <a:ext cx="8943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The residuals are essentially the difference between the predicted value and the actual </a:t>
            </a:r>
            <a:r>
              <a:rPr lang="en-HK" dirty="0" smtClean="0"/>
              <a:t>value.</a:t>
            </a:r>
          </a:p>
          <a:p>
            <a:r>
              <a:rPr lang="en-HK" dirty="0"/>
              <a:t>Normal Q-Q Plot: </a:t>
            </a:r>
            <a:r>
              <a:rPr lang="en-HK" dirty="0" smtClean="0"/>
              <a:t>used </a:t>
            </a:r>
            <a:r>
              <a:rPr lang="en-HK" dirty="0"/>
              <a:t>to assess if your residuals are normally distributed.</a:t>
            </a:r>
            <a:endParaRPr 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867088" y="1293609"/>
            <a:ext cx="61563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When imported cases variant is </a:t>
            </a:r>
            <a:r>
              <a:rPr lang="en-US" dirty="0"/>
              <a:t>added</a:t>
            </a:r>
            <a:r>
              <a:rPr lang="en-US" dirty="0" smtClean="0"/>
              <a:t>, the model is more fitted.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3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dirty="0"/>
              <a:t>Variable </a:t>
            </a:r>
            <a:r>
              <a:rPr lang="en-US" altLang="zh-TW" dirty="0" smtClean="0"/>
              <a:t>selection</a:t>
            </a:r>
            <a:r>
              <a:rPr lang="en-US" sz="2400" dirty="0" smtClean="0"/>
              <a:t>(Tainan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92" y="2136820"/>
            <a:ext cx="5895106" cy="3816000"/>
          </a:xfrm>
        </p:spPr>
      </p:pic>
      <p:sp>
        <p:nvSpPr>
          <p:cNvPr id="9" name="矩形 8"/>
          <p:cNvSpPr/>
          <p:nvPr/>
        </p:nvSpPr>
        <p:spPr>
          <a:xfrm>
            <a:off x="2453951" y="2659224"/>
            <a:ext cx="2034073" cy="2836507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98" y="88688"/>
            <a:ext cx="4949665" cy="320400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782315" y="256735"/>
            <a:ext cx="2473652" cy="2757054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98" y="3290226"/>
            <a:ext cx="4949665" cy="3204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782314" y="3432056"/>
            <a:ext cx="2436331" cy="2757054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6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Variable </a:t>
            </a:r>
            <a:r>
              <a:rPr lang="en-US" altLang="zh-TW" dirty="0" smtClean="0"/>
              <a:t>selection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200" dirty="0" smtClean="0"/>
              <a:t>(Climate variant - Tainan)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476" t="41076" r="49444" b="7425"/>
          <a:stretch/>
        </p:blipFill>
        <p:spPr>
          <a:xfrm>
            <a:off x="503852" y="1465034"/>
            <a:ext cx="11173798" cy="5297716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503852" y="6426459"/>
            <a:ext cx="111034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31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Variable </a:t>
            </a:r>
            <a:r>
              <a:rPr lang="en-US" altLang="zh-TW" dirty="0" smtClean="0"/>
              <a:t>selection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200" dirty="0" smtClean="0"/>
              <a:t>(Climate variant </a:t>
            </a:r>
            <a:r>
              <a:rPr lang="en-US" altLang="zh-TW" sz="3200" dirty="0" smtClean="0">
                <a:solidFill>
                  <a:schemeClr val="accent5"/>
                </a:solidFill>
              </a:rPr>
              <a:t>+ Imported cases variant </a:t>
            </a:r>
            <a:r>
              <a:rPr lang="en-US" altLang="zh-TW" sz="3200" dirty="0" smtClean="0"/>
              <a:t>- Tainan)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10109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635" t="54057" r="50000" b="7848"/>
          <a:stretch/>
        </p:blipFill>
        <p:spPr>
          <a:xfrm>
            <a:off x="514350" y="1690688"/>
            <a:ext cx="11588475" cy="4805878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514350" y="6176963"/>
            <a:ext cx="1110343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141094" y="5942568"/>
            <a:ext cx="7961731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When imported cases variant is </a:t>
            </a:r>
            <a:r>
              <a:rPr lang="en-US" dirty="0"/>
              <a:t>added</a:t>
            </a:r>
            <a:r>
              <a:rPr lang="en-US" dirty="0" smtClean="0"/>
              <a:t>, the fitting of model is no different so much.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73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Comparing models using Q-Q plot</a:t>
            </a:r>
            <a:endParaRPr 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19" y="1501551"/>
            <a:ext cx="7118617" cy="4608000"/>
          </a:xfrm>
        </p:spPr>
      </p:pic>
      <p:sp>
        <p:nvSpPr>
          <p:cNvPr id="5" name="文字方塊 4"/>
          <p:cNvSpPr txBox="1"/>
          <p:nvPr/>
        </p:nvSpPr>
        <p:spPr>
          <a:xfrm>
            <a:off x="2883158" y="1775797"/>
            <a:ext cx="835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Climate variant                                                 </a:t>
            </a:r>
            <a:r>
              <a:rPr lang="en-US" dirty="0">
                <a:solidFill>
                  <a:schemeClr val="accent1"/>
                </a:solidFill>
              </a:rPr>
              <a:t>Climate </a:t>
            </a:r>
            <a:r>
              <a:rPr lang="en-US" dirty="0" smtClean="0">
                <a:solidFill>
                  <a:schemeClr val="accent1"/>
                </a:solidFill>
              </a:rPr>
              <a:t>variant + Imported cases variant                                         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313319" y="1304741"/>
            <a:ext cx="9607054" cy="369332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When imported cases variant is </a:t>
            </a:r>
            <a:r>
              <a:rPr lang="en-US" dirty="0"/>
              <a:t>added</a:t>
            </a:r>
            <a:r>
              <a:rPr lang="en-US" dirty="0" smtClean="0"/>
              <a:t>, the residuals of model more follow Normal distribution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8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預留位置 4"/>
          <p:cNvSpPr>
            <a:spLocks noGrp="1"/>
          </p:cNvSpPr>
          <p:nvPr>
            <p:ph idx="1"/>
          </p:nvPr>
        </p:nvSpPr>
        <p:spPr>
          <a:xfrm>
            <a:off x="838200" y="1808518"/>
            <a:ext cx="10515600" cy="4873625"/>
          </a:xfrm>
        </p:spPr>
        <p:txBody>
          <a:bodyPr rtlCol="0"/>
          <a:lstStyle/>
          <a:p>
            <a:pPr rtl="0"/>
            <a:r>
              <a:rPr lang="en-US" altLang="zh-TW" dirty="0" smtClean="0"/>
              <a:t>We can use climate data and imported cases data to predict dengue incidence in Taiwan.</a:t>
            </a:r>
          </a:p>
          <a:p>
            <a:r>
              <a:rPr lang="en-HK" altLang="zh-TW" dirty="0" smtClean="0"/>
              <a:t>Predicting the incidence of dengue can help to prepare </a:t>
            </a:r>
            <a:r>
              <a:rPr lang="en-HK" altLang="zh-TW" dirty="0"/>
              <a:t>for, manage and control the epidemic.</a:t>
            </a:r>
            <a:endParaRPr lang="en-US" altLang="zh-TW" dirty="0" smtClean="0"/>
          </a:p>
          <a:p>
            <a:pPr rtl="0"/>
            <a:endParaRPr lang="zh-TW" altLang="en-US" dirty="0"/>
          </a:p>
        </p:txBody>
      </p:sp>
      <p:sp>
        <p:nvSpPr>
          <p:cNvPr id="8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Conclusion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0160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56541" y="329825"/>
            <a:ext cx="10515600" cy="2852737"/>
          </a:xfrm>
        </p:spPr>
        <p:txBody>
          <a:bodyPr rtlCol="0">
            <a:normAutofit/>
          </a:bodyPr>
          <a:lstStyle/>
          <a:p>
            <a:r>
              <a:rPr lang="en-HK" altLang="zh-TW" dirty="0"/>
              <a:t>T</a:t>
            </a:r>
            <a:r>
              <a:rPr lang="en-HK" altLang="zh-TW" dirty="0" smtClean="0"/>
              <a:t>he </a:t>
            </a:r>
            <a:r>
              <a:rPr lang="en-HK" altLang="zh-TW" dirty="0"/>
              <a:t>C</a:t>
            </a:r>
            <a:r>
              <a:rPr lang="en-HK" altLang="zh-TW" dirty="0" smtClean="0"/>
              <a:t>ultural </a:t>
            </a:r>
            <a:r>
              <a:rPr lang="en-HK" altLang="zh-TW" dirty="0"/>
              <a:t>and </a:t>
            </a:r>
            <a:r>
              <a:rPr lang="en-HK" altLang="zh-TW" dirty="0" smtClean="0"/>
              <a:t>Industrial Visits</a:t>
            </a:r>
            <a:endParaRPr lang="en-US" altLang="zh-TW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r"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3664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20797" b="22209"/>
          <a:stretch/>
        </p:blipFill>
        <p:spPr>
          <a:xfrm>
            <a:off x="1219200" y="580570"/>
            <a:ext cx="9753600" cy="55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8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r>
              <a:rPr lang="en-HK" dirty="0"/>
              <a:t>Predicting annual dengue incidence by using climate data and imported cases data in Taiwan</a:t>
            </a:r>
            <a:endParaRPr lang="en-US" altLang="zh-TW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r" rtl="0"/>
            <a:r>
              <a:rPr lang="en-US" altLang="zh-TW" dirty="0" smtClean="0"/>
              <a:t>Supervisor: Dr. YUAN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TW" dirty="0" smtClean="0"/>
              <a:t>Dengue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46" y="1925606"/>
            <a:ext cx="4698076" cy="375846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206" y="503853"/>
            <a:ext cx="5637415" cy="563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Dengue Distribution</a:t>
            </a:r>
            <a:endParaRPr 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151" y="1710403"/>
            <a:ext cx="6151938" cy="434402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089" y="393950"/>
            <a:ext cx="5066215" cy="572464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573848" y="563935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1998–2002</a:t>
            </a:r>
          </a:p>
        </p:txBody>
      </p:sp>
      <p:sp>
        <p:nvSpPr>
          <p:cNvPr id="8" name="矩形 7"/>
          <p:cNvSpPr/>
          <p:nvPr/>
        </p:nvSpPr>
        <p:spPr>
          <a:xfrm>
            <a:off x="7787511" y="6228493"/>
            <a:ext cx="37217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sz="1000" dirty="0"/>
              <a:t>Higher temperature and urbanization affect the spatial patterns of dengue fever transmission in subtropical Taiwan</a:t>
            </a:r>
            <a:endParaRPr lang="en-US" sz="1000" dirty="0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4937760" y="465513"/>
            <a:ext cx="1505329" cy="3009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77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 model to predict dengue incidence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5813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91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3200" b="1" dirty="0"/>
              <a:t>Model </a:t>
            </a:r>
            <a:r>
              <a:rPr lang="en-US" altLang="zh-TW" sz="3200" b="1" dirty="0" smtClean="0"/>
              <a:t>construction </a:t>
            </a:r>
            <a:r>
              <a:rPr lang="en-US" altLang="zh-TW" sz="3200" dirty="0" smtClean="0"/>
              <a:t>-Poisson Regression Model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HK" dirty="0" smtClean="0"/>
              <a:t>Poisson regression model is a generalized linear model form of regression analysis used to model “count data”.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25396" t="46578" r="44603" b="32681"/>
          <a:stretch/>
        </p:blipFill>
        <p:spPr>
          <a:xfrm>
            <a:off x="1419225" y="2660898"/>
            <a:ext cx="2777145" cy="108000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330931" y="2962233"/>
            <a:ext cx="54410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denotes </a:t>
            </a:r>
            <a:r>
              <a:rPr lang="en-US" dirty="0"/>
              <a:t>the total number of dengue cases in </a:t>
            </a:r>
            <a:r>
              <a:rPr lang="en-US" dirty="0" err="1"/>
              <a:t>jth</a:t>
            </a:r>
            <a:r>
              <a:rPr lang="en-US" dirty="0"/>
              <a:t> </a:t>
            </a:r>
            <a:r>
              <a:rPr lang="en-US" dirty="0" smtClean="0"/>
              <a:t>year, where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/>
              <a:t>= </a:t>
            </a:r>
            <a:r>
              <a:rPr lang="en-US" dirty="0"/>
              <a:t>1, …, 12 and </a:t>
            </a:r>
            <a:r>
              <a:rPr lang="en-US" i="1" baseline="-25000" dirty="0"/>
              <a:t>j</a:t>
            </a:r>
            <a:r>
              <a:rPr lang="en-US" dirty="0"/>
              <a:t> = 1, 2, 3, … 17(1999, 2000, 2001, … 2015)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3"/>
          <a:srcRect l="21458" t="48333" r="29688" b="36852"/>
          <a:stretch/>
        </p:blipFill>
        <p:spPr>
          <a:xfrm>
            <a:off x="1419225" y="4442765"/>
            <a:ext cx="7905750" cy="134852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l="53750" t="60926" r="32084" b="33149"/>
          <a:stretch/>
        </p:blipFill>
        <p:spPr>
          <a:xfrm>
            <a:off x="1419225" y="3845917"/>
            <a:ext cx="2090273" cy="49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Weather and Dengue Cases in Kaohsiung</a:t>
            </a:r>
            <a:endParaRPr lang="en-US" sz="2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71" y="1799078"/>
            <a:ext cx="5895109" cy="3816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481943" y="2323322"/>
            <a:ext cx="2015412" cy="282717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149" y="60009"/>
            <a:ext cx="4949676" cy="3204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782315" y="256735"/>
            <a:ext cx="2520305" cy="2757054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149" y="3264009"/>
            <a:ext cx="4949664" cy="3204000"/>
          </a:xfrm>
        </p:spPr>
      </p:pic>
      <p:sp>
        <p:nvSpPr>
          <p:cNvPr id="8" name="矩形 7"/>
          <p:cNvSpPr/>
          <p:nvPr/>
        </p:nvSpPr>
        <p:spPr>
          <a:xfrm>
            <a:off x="6782315" y="3425970"/>
            <a:ext cx="2520305" cy="2757054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5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/>
          <a:srcRect l="475" t="36560" r="49683" b="8696"/>
          <a:stretch/>
        </p:blipFill>
        <p:spPr>
          <a:xfrm>
            <a:off x="541563" y="1472990"/>
            <a:ext cx="11084379" cy="5385010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541563" y="6515098"/>
            <a:ext cx="11103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5413828" y="175331"/>
            <a:ext cx="7416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 smtClean="0">
                <a:solidFill>
                  <a:schemeClr val="accent5"/>
                </a:solidFill>
              </a:rPr>
              <a:t>The </a:t>
            </a:r>
            <a:r>
              <a:rPr lang="en-HK" dirty="0" err="1">
                <a:solidFill>
                  <a:schemeClr val="accent5"/>
                </a:solidFill>
              </a:rPr>
              <a:t>Akaike</a:t>
            </a:r>
            <a:r>
              <a:rPr lang="en-HK" dirty="0">
                <a:solidFill>
                  <a:schemeClr val="accent5"/>
                </a:solidFill>
              </a:rPr>
              <a:t> information criterion (AIC</a:t>
            </a:r>
            <a:r>
              <a:rPr lang="en-US" altLang="zh-TW" dirty="0">
                <a:solidFill>
                  <a:schemeClr val="accent5"/>
                </a:solidFill>
              </a:rPr>
              <a:t>)</a:t>
            </a:r>
            <a:r>
              <a:rPr lang="en-HK" dirty="0" smtClean="0">
                <a:solidFill>
                  <a:schemeClr val="accent5"/>
                </a:solidFill>
              </a:rPr>
              <a:t> </a:t>
            </a:r>
            <a:r>
              <a:rPr lang="en-HK" dirty="0">
                <a:solidFill>
                  <a:schemeClr val="accent5"/>
                </a:solidFill>
              </a:rPr>
              <a:t>estimates the relative amount of information lost by a given model: </a:t>
            </a:r>
            <a:endParaRPr lang="en-HK" dirty="0" smtClean="0">
              <a:solidFill>
                <a:schemeClr val="accent5"/>
              </a:solidFill>
            </a:endParaRPr>
          </a:p>
          <a:p>
            <a:r>
              <a:rPr lang="en-HK" dirty="0" smtClean="0">
                <a:solidFill>
                  <a:schemeClr val="accent5"/>
                </a:solidFill>
              </a:rPr>
              <a:t>the </a:t>
            </a:r>
            <a:r>
              <a:rPr lang="en-HK" dirty="0">
                <a:solidFill>
                  <a:schemeClr val="accent5"/>
                </a:solidFill>
              </a:rPr>
              <a:t>less information a model loses, the higher the quality of that model.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Variable </a:t>
            </a:r>
            <a:r>
              <a:rPr lang="en-US" altLang="zh-TW" dirty="0" smtClean="0"/>
              <a:t>selection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200" dirty="0" smtClean="0"/>
              <a:t>(Climate variant - Kaohsiung)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350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Variable </a:t>
            </a:r>
            <a:r>
              <a:rPr lang="en-US" altLang="zh-TW" dirty="0" smtClean="0"/>
              <a:t>selection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3200" dirty="0" smtClean="0"/>
              <a:t>(Climate variant </a:t>
            </a:r>
            <a:r>
              <a:rPr lang="en-US" altLang="zh-TW" sz="3200" dirty="0" smtClean="0">
                <a:solidFill>
                  <a:srgbClr val="FF0000"/>
                </a:solidFill>
              </a:rPr>
              <a:t>+ Imported cases variant </a:t>
            </a:r>
            <a:r>
              <a:rPr lang="en-US" altLang="zh-TW" sz="3200" dirty="0" smtClean="0"/>
              <a:t>- Kaohsiung)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634" t="49400" r="49762" b="7707"/>
          <a:stretch/>
        </p:blipFill>
        <p:spPr>
          <a:xfrm>
            <a:off x="594000" y="1583128"/>
            <a:ext cx="11090000" cy="5006358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594000" y="6238734"/>
            <a:ext cx="111034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4506685" y="6331944"/>
            <a:ext cx="741472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When imported cases variant is </a:t>
            </a:r>
            <a:r>
              <a:rPr lang="en-US" dirty="0"/>
              <a:t>added</a:t>
            </a:r>
            <a:r>
              <a:rPr lang="en-US" dirty="0" smtClean="0"/>
              <a:t>, the model is more fitted significantly.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83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1002</TotalTime>
  <Words>330</Words>
  <Application>Microsoft Office PowerPoint</Application>
  <PresentationFormat>Widescreen</PresentationFormat>
  <Paragraphs>42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Microsoft JhengHei UI</vt:lpstr>
      <vt:lpstr>新細明體</vt:lpstr>
      <vt:lpstr>Arial</vt:lpstr>
      <vt:lpstr>Calibri</vt:lpstr>
      <vt:lpstr>Calibri Light</vt:lpstr>
      <vt:lpstr>Times New Roman</vt:lpstr>
      <vt:lpstr>Office Theme</vt:lpstr>
      <vt:lpstr>Final Report</vt:lpstr>
      <vt:lpstr>Predicting annual dengue incidence by using climate data and imported cases data in Taiwan</vt:lpstr>
      <vt:lpstr>Dengue</vt:lpstr>
      <vt:lpstr>Dengue Distribution</vt:lpstr>
      <vt:lpstr>Construct model to predict dengue incidence</vt:lpstr>
      <vt:lpstr>Model construction -Poisson Regression Model</vt:lpstr>
      <vt:lpstr>Weather and Dengue Cases in Kaohsiung</vt:lpstr>
      <vt:lpstr>Variable selection (Climate variant - Kaohsiung)</vt:lpstr>
      <vt:lpstr>Variable selection (Climate variant + Imported cases variant - Kaohsiung)</vt:lpstr>
      <vt:lpstr>Comparing models using Q-Q plot</vt:lpstr>
      <vt:lpstr>Variable selection(Tainan)</vt:lpstr>
      <vt:lpstr>Variable selection (Climate variant - Tainan)</vt:lpstr>
      <vt:lpstr>Variable selection (Climate variant + Imported cases variant - Tainan)</vt:lpstr>
      <vt:lpstr>Comparing models using Q-Q plot</vt:lpstr>
      <vt:lpstr>PowerPoint Presentation</vt:lpstr>
      <vt:lpstr>The Cultural and Industrial Visits</vt:lpstr>
      <vt:lpstr>PowerPoint Presentation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annual dengue incidence by using climate data and imported cases data in Taiwan</dc:title>
  <dc:creator>win10_local</dc:creator>
  <cp:lastModifiedBy>win10_local</cp:lastModifiedBy>
  <cp:revision>24</cp:revision>
  <dcterms:created xsi:type="dcterms:W3CDTF">2019-08-07T02:52:01Z</dcterms:created>
  <dcterms:modified xsi:type="dcterms:W3CDTF">2019-08-08T10:51:50Z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