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j0OZTt9U/VANfHGYwDvnWnjwo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3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Tutorial 3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209150" y="243610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Fall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6. DropDown Menu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5892600" y="2193200"/>
            <a:ext cx="27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“Select” element creates a dropdown list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5940625" y="4331675"/>
            <a:ext cx="27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Only one option could be selected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5892600" y="2964725"/>
            <a:ext cx="27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“Option” element creates the options inside the list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25" y="3556925"/>
            <a:ext cx="261319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050" y="2026200"/>
            <a:ext cx="4314825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10"/>
          <p:cNvCxnSpPr>
            <a:endCxn id="233" idx="1"/>
          </p:cNvCxnSpPr>
          <p:nvPr/>
        </p:nvCxnSpPr>
        <p:spPr>
          <a:xfrm flipH="1" rot="10800000">
            <a:off x="1051200" y="2454800"/>
            <a:ext cx="4841400" cy="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>
            <a:endCxn id="235" idx="1"/>
          </p:cNvCxnSpPr>
          <p:nvPr/>
        </p:nvCxnSpPr>
        <p:spPr>
          <a:xfrm>
            <a:off x="1079400" y="2662325"/>
            <a:ext cx="4813200" cy="564000"/>
          </a:xfrm>
          <a:prstGeom prst="bentConnector3">
            <a:avLst>
              <a:gd fmla="val 80136" name="adj1"/>
            </a:avLst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>
            <a:stCxn id="236" idx="3"/>
            <a:endCxn id="234" idx="1"/>
          </p:cNvCxnSpPr>
          <p:nvPr/>
        </p:nvCxnSpPr>
        <p:spPr>
          <a:xfrm>
            <a:off x="3035115" y="4176050"/>
            <a:ext cx="2905500" cy="33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7.   TextArea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5869075" y="2910500"/>
            <a:ext cx="277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“textarea” element creates a large writing space. Suitable fo comments, messages, etc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25" y="2142663"/>
            <a:ext cx="46577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500" y="3050425"/>
            <a:ext cx="2984975" cy="16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11"/>
          <p:cNvCxnSpPr>
            <a:endCxn id="247" idx="0"/>
          </p:cNvCxnSpPr>
          <p:nvPr/>
        </p:nvCxnSpPr>
        <p:spPr>
          <a:xfrm>
            <a:off x="1091275" y="2662400"/>
            <a:ext cx="6162900" cy="248100"/>
          </a:xfrm>
          <a:prstGeom prst="bentConnector2">
            <a:avLst/>
          </a:prstGeom>
          <a:noFill/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4. Submission Button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8600" y="1921525"/>
            <a:ext cx="2984975" cy="16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7500" y="1921525"/>
            <a:ext cx="37242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/>
        </p:nvSpPr>
        <p:spPr>
          <a:xfrm>
            <a:off x="1466275" y="3055875"/>
            <a:ext cx="27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“submit” creates a button. Clicking the submit button triggers the form action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12"/>
          <p:cNvCxnSpPr>
            <a:stCxn id="258" idx="0"/>
            <a:endCxn id="257" idx="2"/>
          </p:cNvCxnSpPr>
          <p:nvPr/>
        </p:nvCxnSpPr>
        <p:spPr>
          <a:xfrm rot="-5400000">
            <a:off x="2644675" y="2540925"/>
            <a:ext cx="724800" cy="305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2"/>
          <p:cNvCxnSpPr>
            <a:stCxn id="258" idx="3"/>
          </p:cNvCxnSpPr>
          <p:nvPr/>
        </p:nvCxnSpPr>
        <p:spPr>
          <a:xfrm>
            <a:off x="4242775" y="3317475"/>
            <a:ext cx="1975500" cy="15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80000" y="1361100"/>
            <a:ext cx="31923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Exo 1: </a:t>
            </a:r>
            <a:r>
              <a:rPr lang="en-GB" sz="1800">
                <a:solidFill>
                  <a:schemeClr val="dk1"/>
                </a:solidFill>
              </a:rPr>
              <a:t>Create the following form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6" name="Google Shape;2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050" y="0"/>
            <a:ext cx="39990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ctrTitle"/>
          </p:nvPr>
        </p:nvSpPr>
        <p:spPr>
          <a:xfrm>
            <a:off x="3509300" y="1959050"/>
            <a:ext cx="5017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CSS Basics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type="title"/>
          </p:nvPr>
        </p:nvSpPr>
        <p:spPr>
          <a:xfrm>
            <a:off x="1288225" y="77440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What is CSS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334650" y="2124850"/>
            <a:ext cx="6865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CSS (Cascading Style Sheets) is a style sheet language used to describe the </a:t>
            </a:r>
            <a:r>
              <a:rPr b="1" i="1" lang="en-GB" sz="1300" u="none" cap="none" strike="noStrike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presentation </a:t>
            </a:r>
            <a:r>
              <a:rPr b="0" i="0" lang="en-GB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a document written in HTML. It controls how HTML elements are displayed on a webpage, including </a:t>
            </a:r>
            <a:r>
              <a:rPr b="1" i="0" lang="en-GB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layout, colors, fonts, and spacing.</a:t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CSS is NOT a programming language</a:t>
            </a:r>
            <a:endParaRPr b="1" i="0" sz="13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1288225" y="77440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1569"/>
              <a:buAutoNum type="arabicPeriod"/>
            </a:pPr>
            <a:r>
              <a:rPr lang="en-GB">
                <a:solidFill>
                  <a:schemeClr val="dk1"/>
                </a:solidFill>
              </a:rPr>
              <a:t>How to Include CSS in HTML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1288225" y="2092675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Inline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4155775" y="209267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Internat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6749950" y="2092675"/>
            <a:ext cx="13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6" name="Google Shape;286;p16"/>
          <p:cNvCxnSpPr>
            <a:stCxn id="282" idx="2"/>
            <a:endCxn id="283" idx="0"/>
          </p:cNvCxnSpPr>
          <p:nvPr/>
        </p:nvCxnSpPr>
        <p:spPr>
          <a:xfrm flipH="1">
            <a:off x="1789375" y="1349800"/>
            <a:ext cx="3018300" cy="742800"/>
          </a:xfrm>
          <a:prstGeom prst="straightConnector1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7" name="Google Shape;287;p16"/>
          <p:cNvCxnSpPr>
            <a:stCxn id="282" idx="2"/>
            <a:endCxn id="284" idx="0"/>
          </p:cNvCxnSpPr>
          <p:nvPr/>
        </p:nvCxnSpPr>
        <p:spPr>
          <a:xfrm>
            <a:off x="4807675" y="1349800"/>
            <a:ext cx="140100" cy="74280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16"/>
          <p:cNvCxnSpPr>
            <a:stCxn id="282" idx="2"/>
            <a:endCxn id="285" idx="0"/>
          </p:cNvCxnSpPr>
          <p:nvPr/>
        </p:nvCxnSpPr>
        <p:spPr>
          <a:xfrm>
            <a:off x="4807675" y="1349800"/>
            <a:ext cx="2620800" cy="742800"/>
          </a:xfrm>
          <a:prstGeom prst="straightConnector1">
            <a:avLst/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16"/>
          <p:cNvSpPr txBox="1"/>
          <p:nvPr/>
        </p:nvSpPr>
        <p:spPr>
          <a:xfrm>
            <a:off x="1288225" y="2727850"/>
            <a:ext cx="709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1.1 Inline CSS: 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styles directly to an HTML element using the style attribute. It's </a:t>
            </a:r>
            <a:r>
              <a:rPr b="1" i="1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recommended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large-scale styling.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238" y="3620275"/>
            <a:ext cx="5325519" cy="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1288225" y="77440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1569"/>
              <a:buAutoNum type="arabicPeriod"/>
            </a:pPr>
            <a:r>
              <a:rPr lang="en-GB">
                <a:solidFill>
                  <a:schemeClr val="dk1"/>
                </a:solidFill>
              </a:rPr>
              <a:t>How to Include CSS in HTML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1288225" y="1879125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Inline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4155775" y="18791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Internat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6749950" y="1879125"/>
            <a:ext cx="13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17"/>
          <p:cNvCxnSpPr>
            <a:stCxn id="295" idx="2"/>
            <a:endCxn id="296" idx="0"/>
          </p:cNvCxnSpPr>
          <p:nvPr/>
        </p:nvCxnSpPr>
        <p:spPr>
          <a:xfrm flipH="1">
            <a:off x="1789375" y="1349800"/>
            <a:ext cx="3018300" cy="529200"/>
          </a:xfrm>
          <a:prstGeom prst="straightConnector1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0" name="Google Shape;300;p17"/>
          <p:cNvCxnSpPr>
            <a:stCxn id="295" idx="2"/>
            <a:endCxn id="297" idx="0"/>
          </p:cNvCxnSpPr>
          <p:nvPr/>
        </p:nvCxnSpPr>
        <p:spPr>
          <a:xfrm>
            <a:off x="4807675" y="1349800"/>
            <a:ext cx="140100" cy="52920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17"/>
          <p:cNvCxnSpPr>
            <a:stCxn id="295" idx="2"/>
            <a:endCxn id="298" idx="0"/>
          </p:cNvCxnSpPr>
          <p:nvPr/>
        </p:nvCxnSpPr>
        <p:spPr>
          <a:xfrm>
            <a:off x="4807675" y="1349800"/>
            <a:ext cx="2620800" cy="529200"/>
          </a:xfrm>
          <a:prstGeom prst="straightConnector1">
            <a:avLst/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17"/>
          <p:cNvSpPr txBox="1"/>
          <p:nvPr/>
        </p:nvSpPr>
        <p:spPr>
          <a:xfrm>
            <a:off x="1258975" y="2449488"/>
            <a:ext cx="70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rPr>
              <a:t>1.2 Internal CSS:</a:t>
            </a:r>
            <a:r>
              <a:rPr b="1" i="0" lang="en-GB" sz="1400" u="none" cap="none" strike="noStrike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styles within the &lt;style&gt; element in the document's &lt;head&gt; section.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425" y="3019863"/>
            <a:ext cx="4433139" cy="198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88225" y="77440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1569"/>
              <a:buAutoNum type="arabicPeriod"/>
            </a:pPr>
            <a:r>
              <a:rPr lang="en-GB">
                <a:solidFill>
                  <a:schemeClr val="dk1"/>
                </a:solidFill>
              </a:rPr>
              <a:t>How to Include CSS in HTML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1288225" y="1879125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Inline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4155775" y="187912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Internat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6749950" y="1879125"/>
            <a:ext cx="13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CSS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p18"/>
          <p:cNvCxnSpPr>
            <a:stCxn id="308" idx="2"/>
            <a:endCxn id="309" idx="0"/>
          </p:cNvCxnSpPr>
          <p:nvPr/>
        </p:nvCxnSpPr>
        <p:spPr>
          <a:xfrm flipH="1">
            <a:off x="1789375" y="1349800"/>
            <a:ext cx="3018300" cy="529200"/>
          </a:xfrm>
          <a:prstGeom prst="straightConnector1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3" name="Google Shape;313;p18"/>
          <p:cNvCxnSpPr>
            <a:stCxn id="308" idx="2"/>
            <a:endCxn id="310" idx="0"/>
          </p:cNvCxnSpPr>
          <p:nvPr/>
        </p:nvCxnSpPr>
        <p:spPr>
          <a:xfrm>
            <a:off x="4807675" y="1349800"/>
            <a:ext cx="140100" cy="52920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18"/>
          <p:cNvCxnSpPr>
            <a:stCxn id="308" idx="2"/>
            <a:endCxn id="311" idx="0"/>
          </p:cNvCxnSpPr>
          <p:nvPr/>
        </p:nvCxnSpPr>
        <p:spPr>
          <a:xfrm>
            <a:off x="4807675" y="1349800"/>
            <a:ext cx="2620800" cy="529200"/>
          </a:xfrm>
          <a:prstGeom prst="straightConnector1">
            <a:avLst/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18"/>
          <p:cNvSpPr txBox="1"/>
          <p:nvPr/>
        </p:nvSpPr>
        <p:spPr>
          <a:xfrm>
            <a:off x="1258975" y="2449488"/>
            <a:ext cx="709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1.3 External CSS:</a:t>
            </a:r>
            <a:r>
              <a:rPr b="1" i="0" lang="en-GB" sz="1400" u="none" cap="none" strike="noStrike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a separate .css file and link it to your HTML document using the &lt;link&gt; element.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75" y="3108538"/>
            <a:ext cx="61626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3800" y="3950925"/>
            <a:ext cx="4953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227275" y="22575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2.   Selecting HTML Elements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1227275" y="133047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selector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094825" y="133047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 selector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6689000" y="1330475"/>
            <a:ext cx="13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 selector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19"/>
          <p:cNvCxnSpPr>
            <a:stCxn id="322" idx="2"/>
            <a:endCxn id="323" idx="0"/>
          </p:cNvCxnSpPr>
          <p:nvPr/>
        </p:nvCxnSpPr>
        <p:spPr>
          <a:xfrm flipH="1">
            <a:off x="2019125" y="801150"/>
            <a:ext cx="2727600" cy="529200"/>
          </a:xfrm>
          <a:prstGeom prst="straightConnector1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19"/>
          <p:cNvCxnSpPr>
            <a:stCxn id="322" idx="2"/>
            <a:endCxn id="324" idx="0"/>
          </p:cNvCxnSpPr>
          <p:nvPr/>
        </p:nvCxnSpPr>
        <p:spPr>
          <a:xfrm>
            <a:off x="4746725" y="801150"/>
            <a:ext cx="140100" cy="52920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19"/>
          <p:cNvCxnSpPr>
            <a:stCxn id="322" idx="2"/>
            <a:endCxn id="325" idx="0"/>
          </p:cNvCxnSpPr>
          <p:nvPr/>
        </p:nvCxnSpPr>
        <p:spPr>
          <a:xfrm>
            <a:off x="4746725" y="801150"/>
            <a:ext cx="2620800" cy="529200"/>
          </a:xfrm>
          <a:prstGeom prst="straightConnector1">
            <a:avLst/>
          </a:prstGeom>
          <a:noFill/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19"/>
          <p:cNvSpPr txBox="1"/>
          <p:nvPr/>
        </p:nvSpPr>
        <p:spPr>
          <a:xfrm>
            <a:off x="1198025" y="1900838"/>
            <a:ext cx="70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2.1  Type Selector:</a:t>
            </a:r>
            <a:r>
              <a:rPr b="1" i="0" lang="en-GB" sz="1400" u="none" cap="none" strike="noStrike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Selects elements by their HTML tag name.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2.2 Class Selector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Selects elements with a specific class attribute.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2.3 ID selector:</a:t>
            </a:r>
            <a:r>
              <a:rPr b="0" i="0" lang="en-GB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Selects a single element with a specific ID attribute.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388" y="2902313"/>
            <a:ext cx="3600674" cy="210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ctrTitle"/>
          </p:nvPr>
        </p:nvSpPr>
        <p:spPr>
          <a:xfrm>
            <a:off x="3555725" y="1875500"/>
            <a:ext cx="50175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Form Basics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227275" y="22575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3.   Some CSS elements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227275" y="1243100"/>
            <a:ext cx="77826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Sets the text color.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color: red; makes the text color red.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font-family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Specifies the font for text.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font-family: Arial, sans-serif; sets the font to Arial or a sans-serif backup.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font-size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Defines the size of the font.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font-size: 16px; sets the font size to 16 pixels.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font-weight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Determines the thickness of the font.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font-weight: bold; makes the text bold.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text-align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Aligns text within its container.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text-align: center; centers the text within its container.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text-decoration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Adds decoration to text (e.g., underline).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text-decoration: underline; underlines the text.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background-color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Sets the background color of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background-color: #f0f0f0; sets the background color to light gray.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Controls the space outside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margin: 10px; adds a 10-pixel margin around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227275" y="22575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3.   Some CSS elements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1052525" y="996700"/>
            <a:ext cx="8091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Adjusts the space inside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padding: 20px; adds 20 pixels of padding inside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Defines the border around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border: 1px solid #ccc; creates a 1-pixel solid border with a light gray color.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Sets the width of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width: 300px; sets the element's width to 300 pixels.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t: Specifies the height of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height: 200px; sets the element's height to 200 pixels.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Determines how an element is displayed.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display: inline-block; makes an element an inline block-level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Floats an element to the left or right within its container.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float: left; floats the element to the left.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position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Defines the positioning method for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position: absolute; positions the element absolutely within its closest positioned ancestor.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top, right, bottom, left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Adjusts the position of an element when used with the position property.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top: 10px; moves the element 10 pixels down from the top.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border-radius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Rounds the corners of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border-radius: 5px; creates 5-pixel rounded corners.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GB" sz="1200" u="none" cap="none" strike="noStrike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box-shadow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Adds a shadow effect to an element.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box-shadow: 2px 2px 4px #888888; creates a subtle box shadow.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548300" y="0"/>
            <a:ext cx="7038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5" y="546075"/>
            <a:ext cx="4629701" cy="4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3125" y="1489863"/>
            <a:ext cx="4049225" cy="2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Simple way to center a Div</a:t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500" y="1028375"/>
            <a:ext cx="5434324" cy="35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249575" y="1421400"/>
            <a:ext cx="22914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Exo2: Try to remake this example using CSS and HTML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200" y="308581"/>
            <a:ext cx="6316800" cy="42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646025" y="1452700"/>
            <a:ext cx="27156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Exo3: Try to remake the form you created earlier with some CSS style adjustments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3833" y="0"/>
            <a:ext cx="50238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331500" y="1380600"/>
            <a:ext cx="21096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616"/>
              <a:buNone/>
            </a:pPr>
            <a:r>
              <a:rPr lang="en-GB">
                <a:solidFill>
                  <a:schemeClr val="dk1"/>
                </a:solidFill>
              </a:rPr>
              <a:t>Exo4: If you’re a Cristiano or a CSS fan. Try to make this page</a:t>
            </a:r>
            <a:endParaRPr b="1" sz="1650">
              <a:solidFill>
                <a:srgbClr val="000000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864" y="0"/>
            <a:ext cx="61574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1. Setting up the HTML Structure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325" y="1784525"/>
            <a:ext cx="4951850" cy="22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2581500" y="2468225"/>
            <a:ext cx="5390100" cy="914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581500" y="2553250"/>
            <a:ext cx="4668300" cy="299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628025" y="2968475"/>
            <a:ext cx="4668300" cy="299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010150" y="2751438"/>
            <a:ext cx="8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296325" y="2533750"/>
            <a:ext cx="5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296313" y="2948975"/>
            <a:ext cx="5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2. Creating the Form Element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5872975" y="3930951"/>
            <a:ext cx="25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method attribute defines how the data is sent (usually 'GET' or 'POST').</a:t>
            </a:r>
            <a:endParaRPr b="0" i="0" sz="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100" y="1991475"/>
            <a:ext cx="4277125" cy="12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3957900" y="1093600"/>
            <a:ext cx="445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Inside the &lt;body&gt; element, add the &lt;form&gt; element to create your form.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4"/>
          <p:cNvCxnSpPr>
            <a:endCxn id="160" idx="1"/>
          </p:cNvCxnSpPr>
          <p:nvPr/>
        </p:nvCxnSpPr>
        <p:spPr>
          <a:xfrm flipH="1" rot="10800000">
            <a:off x="2658600" y="1355200"/>
            <a:ext cx="1299300" cy="958800"/>
          </a:xfrm>
          <a:prstGeom prst="bentConnector3">
            <a:avLst>
              <a:gd fmla="val -748" name="adj1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"/>
          <p:cNvSpPr txBox="1"/>
          <p:nvPr/>
        </p:nvSpPr>
        <p:spPr>
          <a:xfrm>
            <a:off x="723825" y="3930950"/>
            <a:ext cx="274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action attribute specifies where the form data should be sent when submitted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4"/>
          <p:cNvCxnSpPr>
            <a:endCxn id="162" idx="0"/>
          </p:cNvCxnSpPr>
          <p:nvPr/>
        </p:nvCxnSpPr>
        <p:spPr>
          <a:xfrm rot="5400000">
            <a:off x="1890525" y="2729750"/>
            <a:ext cx="1405200" cy="99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>
            <a:endCxn id="158" idx="0"/>
          </p:cNvCxnSpPr>
          <p:nvPr/>
        </p:nvCxnSpPr>
        <p:spPr>
          <a:xfrm>
            <a:off x="4381525" y="2535351"/>
            <a:ext cx="2785500" cy="1395600"/>
          </a:xfrm>
          <a:prstGeom prst="bentConnector2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900"/>
              <a:buFont typeface="Montserrat"/>
              <a:buAutoNum type="arabicPeriod"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Text Input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25" y="2664175"/>
            <a:ext cx="5061058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425" y="3246200"/>
            <a:ext cx="3725271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5459425" y="1707525"/>
            <a:ext cx="33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Identifier of the field. Required to identify and use the information sent in the field to the backend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 flipH="1">
            <a:off x="1869325" y="1901750"/>
            <a:ext cx="3590100" cy="1124400"/>
          </a:xfrm>
          <a:prstGeom prst="bentConnector3">
            <a:avLst>
              <a:gd fmla="val 11528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5"/>
          <p:cNvSpPr txBox="1"/>
          <p:nvPr/>
        </p:nvSpPr>
        <p:spPr>
          <a:xfrm>
            <a:off x="5592575" y="3472025"/>
            <a:ext cx="33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would be written in the field as an example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5"/>
          <p:cNvCxnSpPr>
            <a:endCxn id="175" idx="1"/>
          </p:cNvCxnSpPr>
          <p:nvPr/>
        </p:nvCxnSpPr>
        <p:spPr>
          <a:xfrm>
            <a:off x="3553775" y="3045425"/>
            <a:ext cx="2038800" cy="60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2.   Email Input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21" y="2040888"/>
            <a:ext cx="3943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25" y="3037373"/>
            <a:ext cx="5239674" cy="11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5623175" y="2040900"/>
            <a:ext cx="339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“email” will require the user to follow the appropriate email form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6"/>
          <p:cNvCxnSpPr>
            <a:stCxn id="183" idx="3"/>
            <a:endCxn id="185" idx="1"/>
          </p:cNvCxnSpPr>
          <p:nvPr/>
        </p:nvCxnSpPr>
        <p:spPr>
          <a:xfrm flipH="1" rot="10800000">
            <a:off x="4718371" y="2302413"/>
            <a:ext cx="904800" cy="12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6"/>
          <p:cNvCxnSpPr>
            <a:endCxn id="185" idx="1"/>
          </p:cNvCxnSpPr>
          <p:nvPr/>
        </p:nvCxnSpPr>
        <p:spPr>
          <a:xfrm rot="-5400000">
            <a:off x="5155475" y="2548800"/>
            <a:ext cx="714000" cy="221400"/>
          </a:xfrm>
          <a:prstGeom prst="bentConnector2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3.   Password Input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50" y="2182900"/>
            <a:ext cx="4781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50" y="2963950"/>
            <a:ext cx="43815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6065850" y="2756700"/>
            <a:ext cx="27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“Password” will hide what the user is typing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7"/>
          <p:cNvCxnSpPr>
            <a:stCxn id="194" idx="3"/>
            <a:endCxn id="196" idx="0"/>
          </p:cNvCxnSpPr>
          <p:nvPr/>
        </p:nvCxnSpPr>
        <p:spPr>
          <a:xfrm>
            <a:off x="5578700" y="2497225"/>
            <a:ext cx="1872300" cy="259500"/>
          </a:xfrm>
          <a:prstGeom prst="bentConnector2">
            <a:avLst/>
          </a:prstGeom>
          <a:noFill/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7"/>
          <p:cNvCxnSpPr>
            <a:stCxn id="195" idx="3"/>
            <a:endCxn id="196" idx="2"/>
          </p:cNvCxnSpPr>
          <p:nvPr/>
        </p:nvCxnSpPr>
        <p:spPr>
          <a:xfrm flipH="1" rot="10800000">
            <a:off x="5178650" y="3279850"/>
            <a:ext cx="2272200" cy="217500"/>
          </a:xfrm>
          <a:prstGeom prst="bentConnector2">
            <a:avLst/>
          </a:prstGeom>
          <a:noFill/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4.   Radio Buttons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5911850" y="1825725"/>
            <a:ext cx="27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“Radio” creates a selectable item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75" y="1825725"/>
            <a:ext cx="4632834" cy="1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175" y="3376125"/>
            <a:ext cx="2636376" cy="11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5911850" y="2697600"/>
            <a:ext cx="277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Giving “radio” the same “name” attribute, will allow the selection of only one option of the group. When you select one the other will be deselected automatically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5911850" y="3793275"/>
            <a:ext cx="277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information sent to the backend is the value of the attribute “value” and NOT the label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8"/>
          <p:cNvCxnSpPr>
            <a:endCxn id="205" idx="1"/>
          </p:cNvCxnSpPr>
          <p:nvPr/>
        </p:nvCxnSpPr>
        <p:spPr>
          <a:xfrm flipH="1" rot="10800000">
            <a:off x="2071250" y="2002725"/>
            <a:ext cx="3840600" cy="195600"/>
          </a:xfrm>
          <a:prstGeom prst="bentConnector3">
            <a:avLst>
              <a:gd fmla="val 75439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>
            <a:endCxn id="208" idx="1"/>
          </p:cNvCxnSpPr>
          <p:nvPr/>
        </p:nvCxnSpPr>
        <p:spPr>
          <a:xfrm>
            <a:off x="2976050" y="2506350"/>
            <a:ext cx="2935800" cy="622200"/>
          </a:xfrm>
          <a:prstGeom prst="bentConnector3">
            <a:avLst>
              <a:gd fmla="val 71476" name="adj1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>
            <a:endCxn id="209" idx="1"/>
          </p:cNvCxnSpPr>
          <p:nvPr/>
        </p:nvCxnSpPr>
        <p:spPr>
          <a:xfrm>
            <a:off x="4102250" y="2852925"/>
            <a:ext cx="1809600" cy="1286700"/>
          </a:xfrm>
          <a:prstGeom prst="bentConnector3">
            <a:avLst>
              <a:gd fmla="val 39362" name="adj1"/>
            </a:avLst>
          </a:prstGeom>
          <a:noFill/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3. Adding Form Fields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1657475" y="1139625"/>
            <a:ext cx="306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5.   Checkboxes</a:t>
            </a:r>
            <a:endParaRPr b="1" i="0" sz="900" u="none" cap="none" strike="noStrike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911850" y="1825725"/>
            <a:ext cx="27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“Checkbox” creates  a selectable item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960000" y="3656475"/>
            <a:ext cx="27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Multiple checkboxes can be selected. Unlike type “Radio”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5911850" y="2571750"/>
            <a:ext cx="277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information sent to the backend is the value of the attribute “value” and NOT the label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75" y="2038350"/>
            <a:ext cx="455958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175" y="3321500"/>
            <a:ext cx="2636199" cy="91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9"/>
          <p:cNvCxnSpPr>
            <a:endCxn id="219" idx="1"/>
          </p:cNvCxnSpPr>
          <p:nvPr/>
        </p:nvCxnSpPr>
        <p:spPr>
          <a:xfrm flipH="1" rot="10800000">
            <a:off x="1830650" y="2002725"/>
            <a:ext cx="4081200" cy="417000"/>
          </a:xfrm>
          <a:prstGeom prst="bentConnector3">
            <a:avLst>
              <a:gd fmla="val 8325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9"/>
          <p:cNvCxnSpPr>
            <a:endCxn id="221" idx="1"/>
          </p:cNvCxnSpPr>
          <p:nvPr/>
        </p:nvCxnSpPr>
        <p:spPr>
          <a:xfrm>
            <a:off x="4034750" y="2766300"/>
            <a:ext cx="1877100" cy="151800"/>
          </a:xfrm>
          <a:prstGeom prst="bentConnector3">
            <a:avLst>
              <a:gd fmla="val 63593" name="adj1"/>
            </a:avLst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9"/>
          <p:cNvCxnSpPr>
            <a:stCxn id="223" idx="3"/>
            <a:endCxn id="220" idx="1"/>
          </p:cNvCxnSpPr>
          <p:nvPr/>
        </p:nvCxnSpPr>
        <p:spPr>
          <a:xfrm>
            <a:off x="3077374" y="3778550"/>
            <a:ext cx="2882700" cy="139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