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44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Hammersmith One" panose="020B0604020202020204" charset="-18"/>
      <p:regular r:id="rId49"/>
    </p:embeddedFont>
    <p:embeddedFont>
      <p:font typeface="Leelawadee UI" panose="020B0502040204020203" pitchFamily="34" charset="-34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112912-1078-40CD-8C19-769A8A98CCEC}">
  <a:tblStyle styleId="{87112912-1078-40CD-8C19-769A8A98CC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6CB352-B297-4F45-BF78-31791F6DAE5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150AE8-1611-4B51-9945-0D94BD63F0DB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65AB6E-0E40-4D41-9911-AD58FF7507F4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362CB2-094F-4C89-89A5-55FE836CFF45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75D8A5-212A-4C08-9728-0F4651AFC174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1" autoAdjust="0"/>
    <p:restoredTop sz="94660"/>
  </p:normalViewPr>
  <p:slideViewPr>
    <p:cSldViewPr snapToGrid="0">
      <p:cViewPr varScale="1">
        <p:scale>
          <a:sx n="97" d="100"/>
          <a:sy n="97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75b12e4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75b12e4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75b12e4a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75b12e4a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75b12e4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75b12e4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5b12e4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75b12e4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75b12e4a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75b12e4a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75b12e4a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75b12e4a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75b12e4a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75b12e4a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75b12e4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75b12e4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75b12e4a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75b12e4a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75b12e4a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75b12e4a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75b12e4a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75b12e4a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75b12e4a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75b12e4a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75b12e4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75b12e4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75b12e4a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75b12e4a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75b12e4a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75b12e4a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75b12e4a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75b12e4a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75b12e4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75b12e4a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75b12e4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75b12e4a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75b12e4a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75b12e4a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Cím és tartal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06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70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75b12e4ab_0_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75"/>
          </a:xfrm>
          <a:prstGeom prst="rect">
            <a:avLst/>
          </a:prstGeom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hu-HU" dirty="0" err="1">
                <a:latin typeface="Hammersmith One" panose="020B0604020202020204" charset="-18"/>
                <a:ea typeface="Calibri" panose="020F0502020204030204" pitchFamily="34" charset="0"/>
                <a:cs typeface="Calibri" panose="020F0502020204030204" pitchFamily="34" charset="0"/>
              </a:rPr>
              <a:t>Kip</a:t>
            </a:r>
            <a:r>
              <a:rPr lang="hu-HU" dirty="0">
                <a:latin typeface="Hammersmith One" panose="020B0604020202020204" charset="-18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Hammersmith One" panose="020B0604020202020204" charset="-18"/>
                <a:ea typeface="Calibri" panose="020F0502020204030204" pitchFamily="34" charset="0"/>
                <a:cs typeface="Calibri" panose="020F0502020204030204" pitchFamily="34" charset="0"/>
              </a:rPr>
              <a:t>kop</a:t>
            </a:r>
            <a:r>
              <a:rPr lang="hu-HU" dirty="0">
                <a:latin typeface="Hammersmith One" panose="020B0604020202020204" charset="-18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Hammersmith One" panose="020B0604020202020204" charset="-18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dirty="0">
              <a:latin typeface="Hammersmith One" panose="020B0604020202020204" charset="-18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85;g1b75b12e4ab_0_0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75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spcBef>
                <a:spcPts val="750"/>
              </a:spcBef>
            </a:pPr>
            <a:r>
              <a:rPr lang="hu-HU" sz="1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Ocskó Gábor, </a:t>
            </a:r>
            <a:r>
              <a:rPr lang="hu-HU" sz="14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Jelenovics</a:t>
            </a:r>
            <a:r>
              <a:rPr lang="hu-HU" sz="1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Milán, Kómár Attila</a:t>
            </a:r>
            <a:endParaRPr sz="14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C56ABB-B872-41CC-BE83-D0D69D82A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100" y="1545450"/>
            <a:ext cx="6577800" cy="2052600"/>
          </a:xfrm>
        </p:spPr>
        <p:txBody>
          <a:bodyPr/>
          <a:lstStyle/>
          <a:p>
            <a:r>
              <a:rPr lang="en-US" dirty="0"/>
              <a:t>Google network and DNS configuration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EFDC4F-51DC-4E3E-81E0-DE7BB253F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106" y="3649325"/>
            <a:ext cx="6577800" cy="458100"/>
          </a:xfrm>
        </p:spPr>
        <p:txBody>
          <a:bodyPr/>
          <a:lstStyle/>
          <a:p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Kómár Attila</a:t>
            </a:r>
          </a:p>
        </p:txBody>
      </p:sp>
    </p:spTree>
    <p:extLst>
      <p:ext uri="{BB962C8B-B14F-4D97-AF65-F5344CB8AC3E}">
        <p14:creationId xmlns:p14="http://schemas.microsoft.com/office/powerpoint/2010/main" val="378103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F028B-843D-41B0-8661-DAA74ECB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Server IP </a:t>
            </a:r>
            <a:r>
              <a:rPr lang="hu-HU" dirty="0" err="1"/>
              <a:t>configuration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ACFF10-84E1-479F-BA2F-20C70CA2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97083"/>
            <a:ext cx="7886700" cy="2735639"/>
          </a:xfrm>
        </p:spPr>
        <p:txBody>
          <a:bodyPr/>
          <a:lstStyle/>
          <a:p>
            <a:pPr marL="2571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IP address: 8.8.8.8</a:t>
            </a:r>
          </a:p>
          <a:p>
            <a:pPr marL="2571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Mask: /16 (255.255.0.0)</a:t>
            </a:r>
          </a:p>
          <a:p>
            <a:pPr marL="2571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Default gateway: 8.8.0.1</a:t>
            </a:r>
          </a:p>
          <a:p>
            <a:pPr marL="2571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DNS Server’s IP is itself</a:t>
            </a:r>
          </a:p>
        </p:txBody>
      </p:sp>
      <p:pic>
        <p:nvPicPr>
          <p:cNvPr id="6" name="Google Shape;183;g18fd315c07e_0_277">
            <a:extLst>
              <a:ext uri="{FF2B5EF4-FFF2-40B4-BE49-F238E27FC236}">
                <a16:creationId xmlns:a16="http://schemas.microsoft.com/office/drawing/2014/main" id="{1C1B1C0B-6DBF-4222-B514-0BE86A7D26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7687" y="1502846"/>
            <a:ext cx="4617664" cy="2137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64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4EE481-6CE2-4278-835A-EEBB96C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(Domain Name System)</a:t>
            </a:r>
            <a:endParaRPr lang="hu-H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878A82-6D93-45CB-AE68-27EEEEC7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8653"/>
            <a:ext cx="7886700" cy="3154070"/>
          </a:xfrm>
        </p:spPr>
        <p:txBody>
          <a:bodyPr/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Turn the DNS Service on</a:t>
            </a: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Website’s name: gdprojekt.net</a:t>
            </a: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Address: 185.62.128.1</a:t>
            </a:r>
            <a:endParaRPr lang="hu-HU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Google Shape;184;g18fd315c07e_0_277">
            <a:extLst>
              <a:ext uri="{FF2B5EF4-FFF2-40B4-BE49-F238E27FC236}">
                <a16:creationId xmlns:a16="http://schemas.microsoft.com/office/drawing/2014/main" id="{1BAADD70-B844-484A-B055-DFB96A305133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28956" y="1268016"/>
            <a:ext cx="4614306" cy="2186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60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4214B1-57CA-4687-9DE8-19BB45F2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R_BP Router configuration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7CAF2B-5699-4E1A-B0B7-289DF3046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0.0.0.0 0.0.0.0 GigabitEthernet0/0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GigabitEthernet0/0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8.8.0.1 255.255.0.0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57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75b12e4ab_0_39"/>
          <p:cNvSpPr txBox="1">
            <a:spLocks noGrp="1"/>
          </p:cNvSpPr>
          <p:nvPr>
            <p:ph type="subTitle" idx="1"/>
          </p:nvPr>
        </p:nvSpPr>
        <p:spPr>
          <a:xfrm>
            <a:off x="1143000" y="3598050"/>
            <a:ext cx="6858000" cy="1241775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spcBef>
                <a:spcPts val="750"/>
              </a:spcBef>
            </a:pP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Ocskó Gábor</a:t>
            </a:r>
            <a:endParaRPr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CFD2454A-EA27-4EA4-9065-8ECA8D8C8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100" y="1545450"/>
            <a:ext cx="6577800" cy="2052600"/>
          </a:xfrm>
        </p:spPr>
        <p:txBody>
          <a:bodyPr/>
          <a:lstStyle/>
          <a:p>
            <a:r>
              <a:rPr lang="hu-HU" dirty="0"/>
              <a:t>Budapest-net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75b12e4ab_0_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r>
              <a:rPr lang="hu-HU" sz="1903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switch:</a:t>
            </a: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r>
              <a:rPr lang="hu-HU" sz="1903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r>
              <a:rPr lang="hu-HU" sz="1903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-add a username and password</a:t>
            </a: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r>
              <a:rPr lang="hu-HU" sz="1903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telnet</a:t>
            </a: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r>
              <a:rPr lang="hu-HU" sz="1903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login message</a:t>
            </a: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r>
              <a:rPr lang="hu-HU" sz="1903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-config to the tftp server</a:t>
            </a: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r>
              <a:rPr lang="hu-HU" sz="1903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router:</a:t>
            </a: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r>
              <a:rPr lang="hu-HU" sz="1903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r>
              <a:rPr lang="hu-HU" sz="1903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-enter username with password</a:t>
            </a: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r>
              <a:rPr lang="hu-HU" sz="1903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ssh</a:t>
            </a:r>
            <a:endParaRPr sz="190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08571"/>
              </a:lnSpc>
              <a:spcBef>
                <a:spcPts val="0"/>
              </a:spcBef>
              <a:buSzPts val="275"/>
              <a:buNone/>
            </a:pPr>
            <a:endParaRPr sz="1453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70000"/>
              </a:lnSpc>
              <a:buSzPts val="275"/>
              <a:buNone/>
            </a:pPr>
            <a:endParaRPr sz="525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F6F82126-7C2E-4112-8CD5-313E8E8F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have to do?</a:t>
            </a:r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75b12e4ab_0_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hu-HU"/>
              <a:t>Implementation the commands on the switch</a:t>
            </a:r>
            <a:endParaRPr/>
          </a:p>
        </p:txBody>
      </p:sp>
      <p:pic>
        <p:nvPicPr>
          <p:cNvPr id="128" name="Google Shape;128;g1b75b12e4ab_0_53" descr="A képen szöveg látható&#10;&#10;Automatikusan generált leírá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3062" y="1204603"/>
            <a:ext cx="3429937" cy="330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75b12e4ab_0_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hu-HU"/>
              <a:t>Implementation the commands on the router</a:t>
            </a:r>
            <a:endParaRPr/>
          </a:p>
        </p:txBody>
      </p:sp>
      <p:pic>
        <p:nvPicPr>
          <p:cNvPr id="134" name="Google Shape;134;g1b75b12e4ab_0_60" descr="A képen szöveg látható&#10;&#10;Automatikusan generált leírá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099" y="1118569"/>
            <a:ext cx="4493301" cy="304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b75b12e4ab_0_60" descr="A képen szöveg látható&#10;&#10;Automatikusan generált leírá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3972" y="1318189"/>
            <a:ext cx="4113863" cy="283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GB" dirty="0"/>
              <a:t>Webpage</a:t>
            </a:r>
            <a:endParaRPr dirty="0"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By </a:t>
            </a: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Jelenovits Milán</a:t>
            </a:r>
            <a:endParaRPr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GB" dirty="0"/>
              <a:t>Copying source</a:t>
            </a:r>
            <a:endParaRPr dirty="0"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5938" y="1468724"/>
            <a:ext cx="2656575" cy="25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5611" y="1443087"/>
            <a:ext cx="4051244" cy="26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3488774" y="1849324"/>
            <a:ext cx="1050620" cy="105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75b12e4ab_0_5"/>
          <p:cNvSpPr txBox="1">
            <a:spLocks noGrp="1"/>
          </p:cNvSpPr>
          <p:nvPr>
            <p:ph type="ctrTitle"/>
          </p:nvPr>
        </p:nvSpPr>
        <p:spPr>
          <a:xfrm>
            <a:off x="1143000" y="1166892"/>
            <a:ext cx="6858000" cy="1790775"/>
          </a:xfrm>
          <a:prstGeom prst="rect">
            <a:avLst/>
          </a:prstGeom>
        </p:spPr>
        <p:txBody>
          <a:bodyPr spcFirstLastPara="1" wrap="square" lIns="68569" tIns="34275" rIns="68569" bIns="34275" anchor="b" anchorCtr="0">
            <a:normAutofit fontScale="90000"/>
          </a:bodyPr>
          <a:lstStyle/>
          <a:p>
            <a:pPr marR="28575" algn="l">
              <a:lnSpc>
                <a:spcPct val="128571"/>
              </a:lnSpc>
              <a:buClr>
                <a:schemeClr val="dk1"/>
              </a:buClr>
              <a:buSzPts val="1100"/>
            </a:pPr>
            <a:endParaRPr sz="1575" dirty="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hu-HU" dirty="0"/>
              <a:t>IP </a:t>
            </a:r>
            <a:r>
              <a:rPr lang="hu-HU" dirty="0" err="1"/>
              <a:t>address</a:t>
            </a:r>
            <a:r>
              <a:rPr lang="hu-HU" dirty="0"/>
              <a:t> </a:t>
            </a:r>
            <a:r>
              <a:rPr lang="hu-HU" dirty="0" err="1"/>
              <a:t>allocation</a:t>
            </a:r>
            <a:r>
              <a:rPr lang="hu-HU" dirty="0"/>
              <a:t> (VLSM)</a:t>
            </a:r>
            <a:endParaRPr dirty="0"/>
          </a:p>
        </p:txBody>
      </p:sp>
      <p:sp>
        <p:nvSpPr>
          <p:cNvPr id="91" name="Google Shape;91;g1b75b12e4ab_0_5"/>
          <p:cNvSpPr txBox="1">
            <a:spLocks noGrp="1"/>
          </p:cNvSpPr>
          <p:nvPr>
            <p:ph type="subTitle" idx="1"/>
          </p:nvPr>
        </p:nvSpPr>
        <p:spPr>
          <a:xfrm>
            <a:off x="1143000" y="3026649"/>
            <a:ext cx="6858000" cy="1241775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spcBef>
                <a:spcPts val="750"/>
              </a:spcBef>
            </a:pP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Ocskó Gábor</a:t>
            </a:r>
            <a:endParaRPr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628649" y="150891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buSzPts val="4400"/>
            </a:pPr>
            <a:r>
              <a:rPr lang="en-GB" dirty="0"/>
              <a:t>Text layout</a:t>
            </a:r>
            <a:endParaRPr dirty="0"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628649" y="10592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 algn="ctr">
              <a:spcBef>
                <a:spcPts val="0"/>
              </a:spcBef>
              <a:buSzPts val="2800"/>
            </a:pPr>
            <a:r>
              <a:rPr lang="en-GB" dirty="0"/>
              <a:t>Arrangements of paragraphs, lists and links</a:t>
            </a:r>
            <a:endParaRPr dirty="0"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7035" y="1565280"/>
            <a:ext cx="4429928" cy="31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2555309" y="2132556"/>
            <a:ext cx="2016675" cy="12494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3563654" y="3485367"/>
            <a:ext cx="2542725" cy="1221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2544347" y="3801307"/>
            <a:ext cx="4144500" cy="36045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1700408" y="1944666"/>
            <a:ext cx="843975" cy="46035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5679086" y="2945439"/>
            <a:ext cx="1545300" cy="512325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1700408" y="3640376"/>
            <a:ext cx="855000" cy="3717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616652" y="1688335"/>
            <a:ext cx="1072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050" dirty="0"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409445" y="3294128"/>
            <a:ext cx="125624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Paragraph</a:t>
            </a:r>
            <a:endParaRPr sz="1050" dirty="0"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7236383" y="2584168"/>
            <a:ext cx="1278965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sz="10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buSzPts val="4400"/>
            </a:pPr>
            <a:r>
              <a:rPr lang="en-GB" dirty="0"/>
              <a:t>Style</a:t>
            </a:r>
            <a:endParaRPr dirty="0"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628650" y="118132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 algn="ctr">
              <a:spcBef>
                <a:spcPts val="0"/>
              </a:spcBef>
              <a:buSzPts val="2800"/>
            </a:pPr>
            <a:r>
              <a:rPr lang="en-GB" dirty="0"/>
              <a:t>Background,</a:t>
            </a:r>
            <a:r>
              <a:rPr lang="hu-HU" dirty="0"/>
              <a:t> </a:t>
            </a:r>
            <a:r>
              <a:rPr lang="en-GB" dirty="0"/>
              <a:t>Resizing image,</a:t>
            </a:r>
            <a:r>
              <a:rPr lang="hu-HU" dirty="0"/>
              <a:t> </a:t>
            </a:r>
            <a:r>
              <a:rPr lang="en-GB" dirty="0"/>
              <a:t>Text indent and font size</a:t>
            </a:r>
            <a:endParaRPr dirty="0"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8362" y="1633801"/>
            <a:ext cx="4787142" cy="307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B1F718-1651-45EE-99E6-2991892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75" y="77037"/>
            <a:ext cx="5885651" cy="49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1FBC59-FEA6-6792-CEAC-FC9D4F44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Kecskemét-net </a:t>
            </a:r>
            <a:r>
              <a:rPr lang="en-GB" dirty="0"/>
              <a:t>network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4EE50B-3929-4A19-4180-E4CB31782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By </a:t>
            </a: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815363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D66F6-221F-6517-B75B-6DE43063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Topology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EBDCE1C-DEDE-227B-13F2-2CF57377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34" y="1268016"/>
            <a:ext cx="3193533" cy="32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2E9B0-1B88-88A4-933D-6D7A827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IP </a:t>
            </a:r>
            <a:r>
              <a:rPr lang="en-GB" dirty="0"/>
              <a:t>addresses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93980F-EA8C-2B1E-42C8-F1DC69ED0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PC-K1: 185.62.128.132</a:t>
            </a:r>
          </a:p>
          <a:p>
            <a:pPr algn="ctr"/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PC-K2: 185.62.128.133</a:t>
            </a:r>
          </a:p>
          <a:p>
            <a:pPr algn="ctr"/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PC-K3: 185.62.128.134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9CEFCD-E2F1-9190-6411-C1D920B8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27" y="2763760"/>
            <a:ext cx="6576947" cy="17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5B8BD-2A15-0A53-F377-DDC050F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SW Kecskemé</a:t>
            </a:r>
            <a:r>
              <a:rPr lang="en-GB" dirty="0">
                <a:effectLst/>
              </a:rPr>
              <a:t>t configuration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588077-A0E1-90BF-B193-4980082D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8" y="1156954"/>
            <a:ext cx="3298042" cy="36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5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25F5AD-37FF-4402-BBAE-50EBFE31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100" y="1545450"/>
            <a:ext cx="6577800" cy="2052600"/>
          </a:xfrm>
        </p:spPr>
        <p:txBody>
          <a:bodyPr/>
          <a:lstStyle/>
          <a:p>
            <a:r>
              <a:rPr lang="en-US" dirty="0"/>
              <a:t>Szolnok </a:t>
            </a:r>
            <a:r>
              <a:rPr lang="en-US" dirty="0" err="1"/>
              <a:t>Wifi</a:t>
            </a:r>
            <a:r>
              <a:rPr lang="en-US" dirty="0"/>
              <a:t> subnet configuration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4EDDEA-0E21-4C9F-9F90-F6F627B8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106" y="3649325"/>
            <a:ext cx="6577800" cy="458100"/>
          </a:xfrm>
        </p:spPr>
        <p:txBody>
          <a:bodyPr/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Kómár Attila</a:t>
            </a:r>
            <a:endParaRPr lang="hu-HU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425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70AAD-935C-4B2A-B6D3-756ECF27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EFC632-1359-4609-ADF6-D7C28AF62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B94A59-E63D-4F6C-A343-8B821779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81" y="861615"/>
            <a:ext cx="4096639" cy="42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D0D469-5325-49D7-8F94-4BB3CE5D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82042A-6CD2-4731-AB59-9FB6D41E9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Printer: 192.168.10.2</a:t>
            </a:r>
          </a:p>
          <a:p>
            <a:pPr algn="ctr"/>
            <a:r>
              <a:rPr lang="en-US" dirty="0"/>
              <a:t>PC: 192.168.10.3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C87979F-E539-4422-991B-262945EE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28" y="2221734"/>
            <a:ext cx="4693545" cy="141566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ABAD4B6-DCBC-495F-BD3B-1F0B6AFC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228" y="3637399"/>
            <a:ext cx="4693545" cy="9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75b12e4ab_0_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marR="28575">
              <a:lnSpc>
                <a:spcPct val="128571"/>
              </a:lnSpc>
              <a:buSzPts val="1100"/>
            </a:pPr>
            <a:endParaRPr sz="1575" dirty="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?</a:t>
            </a:r>
            <a:endParaRPr dirty="0"/>
          </a:p>
        </p:txBody>
      </p:sp>
      <p:sp>
        <p:nvSpPr>
          <p:cNvPr id="97" name="Google Shape;97;g1b75b12e4ab_0_12"/>
          <p:cNvSpPr txBox="1">
            <a:spLocks noGrp="1"/>
          </p:cNvSpPr>
          <p:nvPr>
            <p:ph type="body" idx="1"/>
          </p:nvPr>
        </p:nvSpPr>
        <p:spPr>
          <a:xfrm>
            <a:off x="628650" y="1364325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Network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form</a:t>
            </a:r>
            <a:endParaRPr sz="19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Scatter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form</a:t>
            </a:r>
            <a:endParaRPr sz="19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assignable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IP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- in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form</a:t>
            </a:r>
            <a:endParaRPr sz="19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Last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assignable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IP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switches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they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receive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last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assignable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IP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) - in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form</a:t>
            </a:r>
            <a:endParaRPr sz="19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assignable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IP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servers,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they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receive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assignable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IP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) - in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form</a:t>
            </a:r>
            <a:endParaRPr sz="19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Subnet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masks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and prefix</a:t>
            </a:r>
            <a:endParaRPr sz="19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28571"/>
              </a:lnSpc>
              <a:spcBef>
                <a:spcPts val="0"/>
              </a:spcBef>
              <a:buSzPts val="1100"/>
              <a:buNone/>
            </a:pP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Total cost of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IP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hu-HU" sz="19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hu-HU" sz="19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purchased</a:t>
            </a:r>
            <a:endParaRPr sz="19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F4E7C-0C22-46E7-9231-2629182C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Setup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EAAB24-EB69-4FA2-8645-82C41140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3D2B40A-9DE5-4142-9241-C4FEBF71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94" y="1369219"/>
            <a:ext cx="5821613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20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CB60E-2DD7-4689-8002-CC733810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Wireless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AE34A05-1961-426C-B12D-54C1FE739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C0690F8-86B4-4027-A277-BD31DB69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3" y="1129045"/>
            <a:ext cx="3901032" cy="374384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7A4C7C-79D5-4C51-BCC5-9E2E6B9BF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180" y="2409838"/>
            <a:ext cx="4435574" cy="11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05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4C5E7C-7386-4098-A7A8-86BD83A9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Wireless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9CDC7D-EBFE-4ABE-A2B6-F462D33FF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DD293FD-6905-4BDF-85D6-02E7425F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47" y="1174736"/>
            <a:ext cx="4337307" cy="36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2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75b12e4ab_0_68"/>
          <p:cNvSpPr txBox="1">
            <a:spLocks noGrp="1"/>
          </p:cNvSpPr>
          <p:nvPr>
            <p:ph type="ctrTitle"/>
          </p:nvPr>
        </p:nvSpPr>
        <p:spPr>
          <a:xfrm>
            <a:off x="1143000" y="1188159"/>
            <a:ext cx="6858000" cy="1790775"/>
          </a:xfrm>
          <a:prstGeom prst="rect">
            <a:avLst/>
          </a:prstGeom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buClr>
                <a:schemeClr val="dk1"/>
              </a:buClr>
              <a:buSzPts val="6000"/>
            </a:pPr>
            <a:r>
              <a:rPr lang="hu-HU" dirty="0"/>
              <a:t>I, K, S </a:t>
            </a:r>
            <a:r>
              <a:rPr lang="en-US" dirty="0"/>
              <a:t>and</a:t>
            </a:r>
            <a:r>
              <a:rPr lang="hu-HU" dirty="0"/>
              <a:t> O </a:t>
            </a:r>
            <a:r>
              <a:rPr lang="hu-HU" dirty="0" err="1"/>
              <a:t>network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141" name="Google Shape;141;g1b75b12e4ab_0_68"/>
          <p:cNvSpPr txBox="1">
            <a:spLocks noGrp="1"/>
          </p:cNvSpPr>
          <p:nvPr>
            <p:ph type="subTitle" idx="1"/>
          </p:nvPr>
        </p:nvSpPr>
        <p:spPr>
          <a:xfrm>
            <a:off x="1143000" y="3059953"/>
            <a:ext cx="6858000" cy="1241775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spcBef>
                <a:spcPts val="750"/>
              </a:spcBef>
            </a:pP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Ocskó Gábor</a:t>
            </a:r>
            <a:endParaRPr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75b12e4ab_0_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hu-HU"/>
              <a:t>The topology</a:t>
            </a:r>
            <a:endParaRPr/>
          </a:p>
        </p:txBody>
      </p:sp>
      <p:pic>
        <p:nvPicPr>
          <p:cNvPr id="147" name="Google Shape;147;g1b75b12e4ab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6" y="1286775"/>
            <a:ext cx="8001935" cy="320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75b12e4ab_0_7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hu-HU"/>
              <a:t>What was the task?</a:t>
            </a:r>
            <a:endParaRPr/>
          </a:p>
        </p:txBody>
      </p:sp>
      <p:sp>
        <p:nvSpPr>
          <p:cNvPr id="153" name="Google Shape;153;g1b75b12e4ab_0_7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buNone/>
            </a:pPr>
            <a:r>
              <a:rPr lang="hu-HU" sz="225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set the ip addresses of R-SZOLNOK</a:t>
            </a:r>
            <a:endParaRPr sz="22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225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a password and set a message of the day</a:t>
            </a:r>
            <a:endParaRPr sz="22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28571"/>
              </a:lnSpc>
              <a:spcBef>
                <a:spcPts val="0"/>
              </a:spcBef>
              <a:buSzPts val="1100"/>
              <a:buNone/>
            </a:pPr>
            <a:r>
              <a:rPr lang="hu-HU" sz="225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-Save config to tftp server</a:t>
            </a:r>
            <a:endParaRPr sz="22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75b12e4ab_0_8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hu-HU"/>
              <a:t>R-SZOLNOK</a:t>
            </a:r>
            <a:endParaRPr/>
          </a:p>
        </p:txBody>
      </p:sp>
      <p:sp>
        <p:nvSpPr>
          <p:cNvPr id="159" name="Google Shape;159;g1b75b12e4ab_0_8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marR="28575" indent="0">
              <a:lnSpc>
                <a:spcPct val="128571"/>
              </a:lnSpc>
              <a:spcBef>
                <a:spcPts val="0"/>
              </a:spcBef>
              <a:buSzPts val="1100"/>
              <a:buNone/>
            </a:pPr>
            <a:r>
              <a:rPr lang="hu-HU" sz="195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 set the ip address and the other stuff listed, you needed these:</a:t>
            </a:r>
            <a:endParaRPr sz="19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/>
          </a:p>
        </p:txBody>
      </p:sp>
      <p:pic>
        <p:nvPicPr>
          <p:cNvPr id="160" name="Google Shape;160;g1b75b12e4ab_0_85" descr="A képen szöveg látható&#10;&#10;Automatikusan generált leírá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6382" y="1928110"/>
            <a:ext cx="3578081" cy="27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75b12e4ab_0_92"/>
          <p:cNvSpPr txBox="1">
            <a:spLocks noGrp="1"/>
          </p:cNvSpPr>
          <p:nvPr>
            <p:ph type="subTitle" idx="1"/>
          </p:nvPr>
        </p:nvSpPr>
        <p:spPr>
          <a:xfrm>
            <a:off x="1142994" y="3343350"/>
            <a:ext cx="6858000" cy="1241775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spcBef>
                <a:spcPts val="750"/>
              </a:spcBef>
            </a:pP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P A I N</a:t>
            </a:r>
            <a:endParaRPr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FBF31FA6-145D-415E-8198-56AF6AD3D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Checking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endParaRPr lang="hu-H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75b12e4ab_0_9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hu-HU"/>
              <a:t>What was the task?</a:t>
            </a:r>
            <a:endParaRPr/>
          </a:p>
        </p:txBody>
      </p:sp>
      <p:sp>
        <p:nvSpPr>
          <p:cNvPr id="172" name="Google Shape;172;g1b75b12e4ab_0_9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buNone/>
            </a:pPr>
            <a:r>
              <a:rPr lang="hu-HU" sz="315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-Check with the courier</a:t>
            </a:r>
            <a:endParaRPr sz="31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315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ping</a:t>
            </a:r>
            <a:endParaRPr sz="31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315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-Is the Gdprojekt.net page available?</a:t>
            </a:r>
            <a:endParaRPr sz="31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28571"/>
              </a:lnSpc>
              <a:spcBef>
                <a:spcPts val="0"/>
              </a:spcBef>
              <a:buSzPts val="1100"/>
              <a:buNone/>
            </a:pPr>
            <a:r>
              <a:rPr lang="hu-HU" sz="315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-Ssh and telnet</a:t>
            </a:r>
            <a:endParaRPr sz="31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75b12e4ab_0_104"/>
          <p:cNvSpPr txBox="1">
            <a:spLocks noGrp="1"/>
          </p:cNvSpPr>
          <p:nvPr>
            <p:ph type="title"/>
          </p:nvPr>
        </p:nvSpPr>
        <p:spPr>
          <a:xfrm>
            <a:off x="628650" y="41550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marR="28575">
              <a:lnSpc>
                <a:spcPct val="128571"/>
              </a:lnSpc>
            </a:pPr>
            <a:r>
              <a:rPr lang="hu-HU" sz="4950" dirty="0"/>
              <a:t>Mail and </a:t>
            </a:r>
            <a:r>
              <a:rPr lang="hu-HU" sz="4950" dirty="0" err="1"/>
              <a:t>ping</a:t>
            </a:r>
            <a:endParaRPr sz="4950" dirty="0"/>
          </a:p>
        </p:txBody>
      </p:sp>
      <p:sp>
        <p:nvSpPr>
          <p:cNvPr id="178" name="Google Shape;178;g1b75b12e4ab_0_10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179" name="Google Shape;179;g1b75b12e4ab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5825"/>
            <a:ext cx="9144002" cy="410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75b12e4ab_0_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buNone/>
            </a:pP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empty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vlsm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table</a:t>
            </a:r>
            <a:endParaRPr sz="22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ip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place</a:t>
            </a:r>
            <a:endParaRPr sz="22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arrange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transparent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2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DEC.BIN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convert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needed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binary</a:t>
            </a:r>
            <a:endParaRPr sz="22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8575" indent="0">
              <a:lnSpc>
                <a:spcPct val="128571"/>
              </a:lnSpc>
              <a:spcBef>
                <a:spcPts val="0"/>
              </a:spcBef>
              <a:buSzPts val="1100"/>
              <a:buNone/>
            </a:pP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calculate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bad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forint is,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is,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calculate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much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2250" dirty="0" err="1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hu-HU" sz="2250" dirty="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cost</a:t>
            </a:r>
            <a:endParaRPr sz="22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57EE891-273D-4534-937B-8A23600A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hu-H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75b12e4ab_0_1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hu-HU"/>
              <a:t>gdszeged.net from the szeged pc</a:t>
            </a:r>
            <a:endParaRPr/>
          </a:p>
        </p:txBody>
      </p:sp>
      <p:pic>
        <p:nvPicPr>
          <p:cNvPr id="185" name="Google Shape;185;g1b75b12e4ab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7874" y="1327691"/>
            <a:ext cx="3369039" cy="328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75b12e4ab_0_1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hu-HU"/>
              <a:t>SSH and Telnet</a:t>
            </a:r>
            <a:endParaRPr/>
          </a:p>
        </p:txBody>
      </p:sp>
      <p:sp>
        <p:nvSpPr>
          <p:cNvPr id="191" name="Google Shape;191;g1b75b12e4ab_0_1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marR="28575" indent="0">
              <a:lnSpc>
                <a:spcPct val="128571"/>
              </a:lnSpc>
              <a:spcBef>
                <a:spcPts val="0"/>
              </a:spcBef>
              <a:buSzPts val="1100"/>
              <a:buNone/>
            </a:pPr>
            <a:r>
              <a:rPr lang="hu-HU" sz="2025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ssh also requires a user, but telnet only requires an ip address</a:t>
            </a:r>
            <a:endParaRPr sz="2025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/>
          </a:p>
        </p:txBody>
      </p:sp>
      <p:pic>
        <p:nvPicPr>
          <p:cNvPr id="192" name="Google Shape;192;g1b75b12e4ab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6339"/>
            <a:ext cx="9144002" cy="356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75b12e4ab_0_124"/>
          <p:cNvSpPr txBox="1">
            <a:spLocks noGrp="1"/>
          </p:cNvSpPr>
          <p:nvPr>
            <p:ph type="ctrTitle"/>
          </p:nvPr>
        </p:nvSpPr>
        <p:spPr>
          <a:xfrm>
            <a:off x="997527" y="1676362"/>
            <a:ext cx="7148945" cy="1790775"/>
          </a:xfrm>
          <a:prstGeom prst="rect">
            <a:avLst/>
          </a:prstGeom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hu-HU" dirty="0"/>
              <a:t>Thank</a:t>
            </a:r>
            <a:r>
              <a:rPr lang="en-GB" dirty="0"/>
              <a:t> you for your attention!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b75b12e4ab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700" y="475557"/>
            <a:ext cx="3523259" cy="159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b75b12e4ab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5544" y="475556"/>
            <a:ext cx="4105013" cy="159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b75b12e4ab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6863" y="2743613"/>
            <a:ext cx="5720194" cy="12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143000" y="375695"/>
            <a:ext cx="6858000" cy="179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GB" dirty="0"/>
              <a:t>Creating the network topology</a:t>
            </a:r>
            <a:endParaRPr dirty="0"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143000" y="2235451"/>
            <a:ext cx="6858000" cy="12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By </a:t>
            </a:r>
            <a:r>
              <a:rPr lang="hu-HU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Jelenovits</a:t>
            </a: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 Milán</a:t>
            </a:r>
            <a:endParaRPr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A25936-1D4D-4379-868E-3BAFAA14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761" y="2571751"/>
            <a:ext cx="3788479" cy="23348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hu-HU" dirty="0"/>
              <a:t>Router</a:t>
            </a:r>
            <a:r>
              <a:rPr lang="en-GB" dirty="0"/>
              <a:t>s</a:t>
            </a:r>
            <a:r>
              <a:rPr lang="hu-HU" dirty="0"/>
              <a:t>, Switche</a:t>
            </a:r>
            <a:r>
              <a:rPr lang="en-GB" dirty="0"/>
              <a:t>s</a:t>
            </a:r>
            <a:endParaRPr dirty="0"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Router(2911): </a:t>
            </a:r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Adding network cards </a:t>
            </a: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(HWIC-1GE-SFP)</a:t>
            </a:r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 for</a:t>
            </a: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 Gigabit Ethernet port</a:t>
            </a:r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s</a:t>
            </a: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 (GLC-LH-SMD)</a:t>
            </a:r>
            <a:endParaRPr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171450" indent="-171450">
              <a:buSzPts val="2800"/>
            </a:pP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Switch(PT-Empty): </a:t>
            </a:r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Adding </a:t>
            </a: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Gigabit Ethernet port</a:t>
            </a:r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s</a:t>
            </a: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(NM-1CGE)</a:t>
            </a:r>
            <a:endParaRPr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SzPts val="4400"/>
            </a:pPr>
            <a:r>
              <a:rPr lang="en-GB" dirty="0"/>
              <a:t>Computers, printers</a:t>
            </a:r>
            <a:endParaRPr dirty="0"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Replacing network cards from </a:t>
            </a: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Fast Ethernet (100 Mbps) </a:t>
            </a:r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to </a:t>
            </a: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Gigabit Ethernet</a:t>
            </a:r>
            <a:r>
              <a:rPr lang="en-GB" dirty="0">
                <a:latin typeface="Leelawadee UI" panose="020B0502040204020203" pitchFamily="34" charset="-34"/>
                <a:cs typeface="Leelawadee UI" panose="020B0502040204020203" pitchFamily="34" charset="-34"/>
              </a:rPr>
              <a:t> cards</a:t>
            </a:r>
            <a:endParaRPr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5ACA5D-F1F4-4FF9-886A-61558F83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571750"/>
            <a:ext cx="2525111" cy="1210779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6BDB22D-635A-49B8-A09D-92F8EBB0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00" y="2194322"/>
            <a:ext cx="1776664" cy="215595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AA2E304-2C5F-4214-929F-E6963775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289" y="2331711"/>
            <a:ext cx="2186525" cy="1740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buSzPts val="4400"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 marL="171450" indent="-171450" algn="ctr">
              <a:spcBef>
                <a:spcPts val="0"/>
              </a:spcBef>
              <a:buSzPts val="2800"/>
            </a:pPr>
            <a:r>
              <a:rPr lang="hu-HU" dirty="0">
                <a:latin typeface="Leelawadee UI" panose="020B0502040204020203" pitchFamily="34" charset="-34"/>
                <a:cs typeface="Leelawadee UI" panose="020B0502040204020203" pitchFamily="34" charset="-34"/>
              </a:rPr>
              <a:t>1 Switch (2960), 1 DNS Server</a:t>
            </a:r>
            <a:endParaRPr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6744" y="2273833"/>
            <a:ext cx="3009318" cy="235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EBF1"/>
      </a:lt1>
      <a:dk2>
        <a:srgbClr val="91C4DB"/>
      </a:dk2>
      <a:lt2>
        <a:srgbClr val="FFFFFF"/>
      </a:lt2>
      <a:accent1>
        <a:srgbClr val="B9AAB5"/>
      </a:accent1>
      <a:accent2>
        <a:srgbClr val="40474B"/>
      </a:accent2>
      <a:accent3>
        <a:srgbClr val="91C4DB"/>
      </a:accent3>
      <a:accent4>
        <a:srgbClr val="DEEBF1"/>
      </a:accent4>
      <a:accent5>
        <a:srgbClr val="B9AAB5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601</Words>
  <Application>Microsoft Office PowerPoint</Application>
  <PresentationFormat>Diavetítés a képernyőre (16:9 oldalarány)</PresentationFormat>
  <Paragraphs>114</Paragraphs>
  <Slides>42</Slides>
  <Notes>27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9" baseType="lpstr">
      <vt:lpstr>Hammersmith One</vt:lpstr>
      <vt:lpstr>Courier New</vt:lpstr>
      <vt:lpstr>Calibri</vt:lpstr>
      <vt:lpstr>Arial</vt:lpstr>
      <vt:lpstr>Leelawadee UI</vt:lpstr>
      <vt:lpstr>Manjari</vt:lpstr>
      <vt:lpstr>Elegant Education Pack for Students by Slidesgo</vt:lpstr>
      <vt:lpstr>Kip kop network</vt:lpstr>
      <vt:lpstr> IP address allocation (VLSM)</vt:lpstr>
      <vt:lpstr> What was the task?</vt:lpstr>
      <vt:lpstr>Implementation</vt:lpstr>
      <vt:lpstr>PowerPoint-bemutató</vt:lpstr>
      <vt:lpstr>Creating the network topology</vt:lpstr>
      <vt:lpstr>Routers, Switches</vt:lpstr>
      <vt:lpstr>Computers, printers</vt:lpstr>
      <vt:lpstr>Google Cloud</vt:lpstr>
      <vt:lpstr>Google network and DNS configuration</vt:lpstr>
      <vt:lpstr>Server IP configuration</vt:lpstr>
      <vt:lpstr>DNS (Domain Name System)</vt:lpstr>
      <vt:lpstr>R_BP Router configuration</vt:lpstr>
      <vt:lpstr>Budapest-net network configuration</vt:lpstr>
      <vt:lpstr>What did you have to do?</vt:lpstr>
      <vt:lpstr>Implementation the commands on the switch</vt:lpstr>
      <vt:lpstr>Implementation the commands on the router</vt:lpstr>
      <vt:lpstr>Webpage</vt:lpstr>
      <vt:lpstr>Copying source</vt:lpstr>
      <vt:lpstr>Text layout</vt:lpstr>
      <vt:lpstr>Style</vt:lpstr>
      <vt:lpstr>PowerPoint-bemutató</vt:lpstr>
      <vt:lpstr>Kecskemét-net network</vt:lpstr>
      <vt:lpstr>Topology</vt:lpstr>
      <vt:lpstr>IP addresses</vt:lpstr>
      <vt:lpstr>SW Kecskemét configuration</vt:lpstr>
      <vt:lpstr>Szolnok Wifi subnet configuration</vt:lpstr>
      <vt:lpstr>Topology</vt:lpstr>
      <vt:lpstr>IP addresses</vt:lpstr>
      <vt:lpstr>Wifi Setup</vt:lpstr>
      <vt:lpstr>Wifi Wireless</vt:lpstr>
      <vt:lpstr>Wireless devices</vt:lpstr>
      <vt:lpstr>I, K, S and O networks</vt:lpstr>
      <vt:lpstr>The topology</vt:lpstr>
      <vt:lpstr>What was the task?</vt:lpstr>
      <vt:lpstr>R-SZOLNOK</vt:lpstr>
      <vt:lpstr>Checking the network</vt:lpstr>
      <vt:lpstr>What was the task?</vt:lpstr>
      <vt:lpstr>Mail and ping</vt:lpstr>
      <vt:lpstr>gdszeged.net from the szeged pc</vt:lpstr>
      <vt:lpstr>SSH and Telnet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Kip kop network</dc:title>
  <cp:lastModifiedBy>Attila</cp:lastModifiedBy>
  <cp:revision>2</cp:revision>
  <dcterms:modified xsi:type="dcterms:W3CDTF">2022-12-13T19:21:39Z</dcterms:modified>
</cp:coreProperties>
</file>