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78" r:id="rId10"/>
    <p:sldId id="288" r:id="rId11"/>
    <p:sldId id="289" r:id="rId12"/>
    <p:sldId id="290" r:id="rId13"/>
    <p:sldId id="291" r:id="rId14"/>
    <p:sldId id="261" r:id="rId15"/>
    <p:sldId id="262" r:id="rId16"/>
    <p:sldId id="263" r:id="rId17"/>
    <p:sldId id="264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92" r:id="rId28"/>
    <p:sldId id="293" r:id="rId29"/>
    <p:sldId id="294" r:id="rId30"/>
    <p:sldId id="295" r:id="rId31"/>
    <p:sldId id="296" r:id="rId32"/>
    <p:sldId id="297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hc5oIVybdUqGHTia28sBjjzI29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75b12e4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75b12e4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75b12e4a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75b12e4a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75b12e4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75b12e4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75b12e4a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75b12e4a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75b12e4a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75b12e4a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fd315c07e_0_3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8fd315c07e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fd315c07e_0_3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8fd315c07e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fd315c07e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8fd315c07e_0_3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8fd315c07e_0_3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20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fd315c07e_0_4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8fd315c07e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75b12e4a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75b12e4a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75b12e4a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75b12e4a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75b12e4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75b12e4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75b12e4a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75b12e4a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75b12e4a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75b12e4a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75b12e4a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75b12e4a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75b12e4a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75b12e4a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75b12e4a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75b12e4a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75b12e4a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75b12e4a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75b12e4a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75b12e4a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75b12e4a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75b12e4a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75b12e4a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75b12e4a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75b12e4a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75b12e4a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75b12e4a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75b12e4a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fd315c07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8fd315c07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fd315c0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8fd315c0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fd315c07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8fd315c07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fd315c07e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8fd315c07e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75b12e4ab_0_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Kip kop network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Google Shape;85;g1b75b12e4ab_0_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1200"/>
              <a:t>Ocskó Gábor, Jelenovics Milán, Kómár Attila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C56ABB-B872-41CC-BE83-D0D69D82A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network and DNS configuration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2EFDC4F-51DC-4E3E-81E0-DE7BB253F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Kómár Attila</a:t>
            </a:r>
          </a:p>
        </p:txBody>
      </p:sp>
    </p:spTree>
    <p:extLst>
      <p:ext uri="{BB962C8B-B14F-4D97-AF65-F5344CB8AC3E}">
        <p14:creationId xmlns:p14="http://schemas.microsoft.com/office/powerpoint/2010/main" val="378103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F028B-843D-41B0-8661-DAA74ECB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Server IP </a:t>
            </a:r>
            <a:r>
              <a:rPr lang="hu-HU" dirty="0" err="1"/>
              <a:t>configuration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8ACFF10-84E1-479F-BA2F-20C70CA23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29443"/>
            <a:ext cx="10515600" cy="3647519"/>
          </a:xfrm>
        </p:spPr>
        <p:txBody>
          <a:bodyPr/>
          <a:lstStyle/>
          <a:p>
            <a:pPr marL="342900"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IP address: 8.8.8.8</a:t>
            </a:r>
          </a:p>
          <a:p>
            <a:pPr marL="342900"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Mask: /16 </a:t>
            </a:r>
            <a:r>
              <a:rPr lang="en-US" sz="2400" dirty="0"/>
              <a:t>(255.255.0.0)</a:t>
            </a:r>
          </a:p>
          <a:p>
            <a:pPr marL="342900"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Default gateway: 8.8.0.1</a:t>
            </a:r>
          </a:p>
          <a:p>
            <a:pPr marL="342900"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DNS Server’s IP is itself</a:t>
            </a:r>
          </a:p>
        </p:txBody>
      </p:sp>
      <p:pic>
        <p:nvPicPr>
          <p:cNvPr id="6" name="Google Shape;183;g18fd315c07e_0_277">
            <a:extLst>
              <a:ext uri="{FF2B5EF4-FFF2-40B4-BE49-F238E27FC236}">
                <a16:creationId xmlns:a16="http://schemas.microsoft.com/office/drawing/2014/main" id="{1C1B1C0B-6DBF-4222-B514-0BE86A7D26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96915" y="2003795"/>
            <a:ext cx="6156885" cy="2850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64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4EE481-6CE2-4278-835A-EEBB96CE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DNS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(Domain Name System)</a:t>
            </a:r>
            <a:endParaRPr lang="hu-H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7878A82-6D93-45CB-AE68-27EEEEC76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Turn the DNS Service on</a:t>
            </a:r>
          </a:p>
          <a:p>
            <a:r>
              <a:rPr lang="en-US" dirty="0"/>
              <a:t>Website’s name: gdprojekt.net</a:t>
            </a:r>
          </a:p>
          <a:p>
            <a:r>
              <a:rPr lang="en-US" dirty="0" err="1"/>
              <a:t>Adress</a:t>
            </a:r>
            <a:r>
              <a:rPr lang="en-US" dirty="0"/>
              <a:t>: 185.62.128.1</a:t>
            </a:r>
            <a:endParaRPr lang="hu-HU" dirty="0"/>
          </a:p>
        </p:txBody>
      </p:sp>
      <p:pic>
        <p:nvPicPr>
          <p:cNvPr id="4" name="Google Shape;184;g18fd315c07e_0_277">
            <a:extLst>
              <a:ext uri="{FF2B5EF4-FFF2-40B4-BE49-F238E27FC236}">
                <a16:creationId xmlns:a16="http://schemas.microsoft.com/office/drawing/2014/main" id="{1BAADD70-B844-484A-B055-DFB96A305133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913911" y="1971537"/>
            <a:ext cx="6152408" cy="2914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760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4214B1-57CA-4687-9DE8-19BB45F2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R_BP Router configuration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67CAF2B-5699-4E1A-B0B7-289DF3046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terminal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0.0.0.0 0.0.0.0 GigabitEthernet0/0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GigabitEthernet0/0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8.8.0.1 255.255.0.0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057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75b12e4ab_0_39"/>
          <p:cNvSpPr txBox="1">
            <a:spLocks noGrp="1"/>
          </p:cNvSpPr>
          <p:nvPr>
            <p:ph type="ctrTitle"/>
          </p:nvPr>
        </p:nvSpPr>
        <p:spPr>
          <a:xfrm>
            <a:off x="1524000" y="54051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Budapest-net network configuration</a:t>
            </a:r>
            <a:endParaRPr sz="4700"/>
          </a:p>
        </p:txBody>
      </p:sp>
      <p:sp>
        <p:nvSpPr>
          <p:cNvPr id="116" name="Google Shape;116;g1b75b12e4ab_0_3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75b12e4ab_0_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1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What did you have to do?</a:t>
            </a:r>
            <a:endParaRPr sz="5400"/>
          </a:p>
        </p:txBody>
      </p:sp>
      <p:sp>
        <p:nvSpPr>
          <p:cNvPr id="122" name="Google Shape;122;g1b75b12e4ab_0_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On the switch: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password in privileged EXEC mode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-add a username and password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-remote access with telnet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login message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-config to the tftp server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On the router: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password in privileged EXEC mode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-enter username with password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-remote access with ssh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9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endParaRPr sz="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75b12e4ab_0_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Implementation the commands on the switch</a:t>
            </a:r>
            <a:endParaRPr/>
          </a:p>
        </p:txBody>
      </p:sp>
      <p:pic>
        <p:nvPicPr>
          <p:cNvPr id="128" name="Google Shape;128;g1b75b12e4ab_0_53" descr="A képen szöveg látható&#10;&#10;Automatikusan generált leírá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7416" y="1606137"/>
            <a:ext cx="4573249" cy="44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75b12e4ab_0_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Implementation the commands on the router</a:t>
            </a:r>
            <a:endParaRPr/>
          </a:p>
        </p:txBody>
      </p:sp>
      <p:pic>
        <p:nvPicPr>
          <p:cNvPr id="134" name="Google Shape;134;g1b75b12e4ab_0_60" descr="A képen szöveg látható&#10;&#10;Automatikusan generált leírá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465" y="1491425"/>
            <a:ext cx="5991068" cy="406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b75b12e4ab_0_60" descr="A képen szöveg látható&#10;&#10;Automatikusan generált leírá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98629" y="1757584"/>
            <a:ext cx="5485150" cy="3786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fd315c07e_0_37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 dirty="0"/>
              <a:t>Webpage</a:t>
            </a:r>
            <a:endParaRPr dirty="0"/>
          </a:p>
        </p:txBody>
      </p:sp>
      <p:sp>
        <p:nvSpPr>
          <p:cNvPr id="222" name="Google Shape;222;g18fd315c07e_0_37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dirty="0"/>
              <a:t>By </a:t>
            </a:r>
            <a:r>
              <a:rPr lang="hu-HU" dirty="0"/>
              <a:t>Jelenovits Milán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fd315c07e_0_3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Copying source</a:t>
            </a:r>
            <a:endParaRPr dirty="0"/>
          </a:p>
        </p:txBody>
      </p:sp>
      <p:pic>
        <p:nvPicPr>
          <p:cNvPr id="228" name="Google Shape;228;g18fd315c07e_0_37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7917" y="1958299"/>
            <a:ext cx="3542100" cy="3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8fd315c07e_0_3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4147" y="1924116"/>
            <a:ext cx="5401659" cy="347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8fd315c07e_0_379" descr="Vissza egyszínű kitöltésse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137493">
            <a:off x="4651698" y="2465764"/>
            <a:ext cx="1400827" cy="140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75b12e4ab_0_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rgbClr val="E8EAED"/>
              </a:solidFill>
              <a:highlight>
                <a:srgbClr val="30313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IP address allocation (VLSM)</a:t>
            </a:r>
            <a:endParaRPr/>
          </a:p>
        </p:txBody>
      </p:sp>
      <p:sp>
        <p:nvSpPr>
          <p:cNvPr id="91" name="Google Shape;91;g1b75b12e4ab_0_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d315c07e_0_386"/>
          <p:cNvSpPr txBox="1">
            <a:spLocks noGrp="1"/>
          </p:cNvSpPr>
          <p:nvPr>
            <p:ph type="title"/>
          </p:nvPr>
        </p:nvSpPr>
        <p:spPr>
          <a:xfrm>
            <a:off x="838199" y="20118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Text layout</a:t>
            </a:r>
            <a:endParaRPr dirty="0"/>
          </a:p>
        </p:txBody>
      </p:sp>
      <p:sp>
        <p:nvSpPr>
          <p:cNvPr id="237" name="Google Shape;237;g18fd315c07e_0_386"/>
          <p:cNvSpPr txBox="1">
            <a:spLocks noGrp="1"/>
          </p:cNvSpPr>
          <p:nvPr>
            <p:ph type="body" idx="1"/>
          </p:nvPr>
        </p:nvSpPr>
        <p:spPr>
          <a:xfrm>
            <a:off x="838199" y="141226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Arrangements of paragraphs, lists and links</a:t>
            </a:r>
            <a:endParaRPr dirty="0"/>
          </a:p>
        </p:txBody>
      </p:sp>
      <p:pic>
        <p:nvPicPr>
          <p:cNvPr id="238" name="Google Shape;238;g18fd315c07e_0_3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2713" y="2087040"/>
            <a:ext cx="5906570" cy="42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8fd315c07e_0_386"/>
          <p:cNvSpPr/>
          <p:nvPr/>
        </p:nvSpPr>
        <p:spPr>
          <a:xfrm>
            <a:off x="3407079" y="2843408"/>
            <a:ext cx="2688900" cy="1665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8fd315c07e_0_386"/>
          <p:cNvSpPr/>
          <p:nvPr/>
        </p:nvSpPr>
        <p:spPr>
          <a:xfrm>
            <a:off x="4751539" y="4647156"/>
            <a:ext cx="3390300" cy="162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8fd315c07e_0_386"/>
          <p:cNvSpPr/>
          <p:nvPr/>
        </p:nvSpPr>
        <p:spPr>
          <a:xfrm>
            <a:off x="3392463" y="5068409"/>
            <a:ext cx="5526000" cy="480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g18fd315c07e_0_386"/>
          <p:cNvCxnSpPr/>
          <p:nvPr/>
        </p:nvCxnSpPr>
        <p:spPr>
          <a:xfrm>
            <a:off x="2267211" y="2592888"/>
            <a:ext cx="1125300" cy="6138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g18fd315c07e_0_386"/>
          <p:cNvCxnSpPr/>
          <p:nvPr/>
        </p:nvCxnSpPr>
        <p:spPr>
          <a:xfrm flipH="1">
            <a:off x="7572115" y="3927252"/>
            <a:ext cx="2060400" cy="6831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g18fd315c07e_0_386"/>
          <p:cNvCxnSpPr/>
          <p:nvPr/>
        </p:nvCxnSpPr>
        <p:spPr>
          <a:xfrm>
            <a:off x="2267211" y="4853835"/>
            <a:ext cx="1140000" cy="4956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g18fd315c07e_0_386"/>
          <p:cNvSpPr txBox="1"/>
          <p:nvPr/>
        </p:nvSpPr>
        <p:spPr>
          <a:xfrm>
            <a:off x="822203" y="2251112"/>
            <a:ext cx="143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dirty="0"/>
          </a:p>
        </p:txBody>
      </p:sp>
      <p:sp>
        <p:nvSpPr>
          <p:cNvPr id="246" name="Google Shape;246;g18fd315c07e_0_386"/>
          <p:cNvSpPr txBox="1"/>
          <p:nvPr/>
        </p:nvSpPr>
        <p:spPr>
          <a:xfrm>
            <a:off x="545927" y="4392170"/>
            <a:ext cx="167498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Paragraph</a:t>
            </a:r>
            <a:endParaRPr dirty="0"/>
          </a:p>
        </p:txBody>
      </p:sp>
      <p:sp>
        <p:nvSpPr>
          <p:cNvPr id="247" name="Google Shape;247;g18fd315c07e_0_386"/>
          <p:cNvSpPr txBox="1"/>
          <p:nvPr/>
        </p:nvSpPr>
        <p:spPr>
          <a:xfrm>
            <a:off x="9648511" y="3445556"/>
            <a:ext cx="170528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fd315c07e_0_4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Style</a:t>
            </a:r>
            <a:endParaRPr dirty="0"/>
          </a:p>
        </p:txBody>
      </p:sp>
      <p:sp>
        <p:nvSpPr>
          <p:cNvPr id="253" name="Google Shape;253;g18fd315c07e_0_402"/>
          <p:cNvSpPr txBox="1">
            <a:spLocks noGrp="1"/>
          </p:cNvSpPr>
          <p:nvPr>
            <p:ph type="body" idx="1"/>
          </p:nvPr>
        </p:nvSpPr>
        <p:spPr>
          <a:xfrm>
            <a:off x="838200" y="157510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Background,</a:t>
            </a:r>
            <a:r>
              <a:rPr lang="hu-HU" dirty="0"/>
              <a:t> </a:t>
            </a:r>
            <a:r>
              <a:rPr lang="en-GB" dirty="0"/>
              <a:t>Resizing image,</a:t>
            </a:r>
            <a:r>
              <a:rPr lang="hu-HU" dirty="0"/>
              <a:t> </a:t>
            </a:r>
            <a:r>
              <a:rPr lang="en-GB" dirty="0"/>
              <a:t>Text indent and font size</a:t>
            </a:r>
            <a:endParaRPr dirty="0"/>
          </a:p>
        </p:txBody>
      </p:sp>
      <p:pic>
        <p:nvPicPr>
          <p:cNvPr id="254" name="Google Shape;254;g18fd315c07e_0_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4482" y="2178401"/>
            <a:ext cx="6382856" cy="410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3B1F718-1651-45EE-99E6-29918927A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32" y="102715"/>
            <a:ext cx="7847535" cy="665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82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1FBC59-FEA6-6792-CEAC-FC9D4F44A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Kecskemét-net </a:t>
            </a:r>
            <a:r>
              <a:rPr lang="en-GB" dirty="0"/>
              <a:t>network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B4EE50B-3929-4A19-4180-E4CB31782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</a:t>
            </a:r>
            <a:r>
              <a:rPr lang="hu-HU" dirty="0"/>
              <a:t>Jelenovits Milán</a:t>
            </a:r>
          </a:p>
        </p:txBody>
      </p:sp>
    </p:spTree>
    <p:extLst>
      <p:ext uri="{BB962C8B-B14F-4D97-AF65-F5344CB8AC3E}">
        <p14:creationId xmlns:p14="http://schemas.microsoft.com/office/powerpoint/2010/main" val="2815363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AD66F6-221F-6517-B75B-6DE43063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Topology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EBDCE1C-DEDE-227B-13F2-2CF57377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978" y="1690688"/>
            <a:ext cx="4258044" cy="429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35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62E9B0-1B88-88A4-933D-6D7A8274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IP </a:t>
            </a:r>
            <a:r>
              <a:rPr lang="en-GB" dirty="0"/>
              <a:t>addresses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A93980F-EA8C-2B1E-42C8-F1DC69ED0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/>
              <a:t>PC-K1: 185.62.128.132</a:t>
            </a:r>
          </a:p>
          <a:p>
            <a:pPr algn="ctr"/>
            <a:r>
              <a:rPr lang="hu-HU" dirty="0"/>
              <a:t>PC-K2: 185.62.128.133</a:t>
            </a:r>
          </a:p>
          <a:p>
            <a:pPr algn="ctr"/>
            <a:r>
              <a:rPr lang="hu-HU" dirty="0"/>
              <a:t>PC-K3: 185.62.128.134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89CEFCD-E2F1-9190-6411-C1D920B8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68" y="3685013"/>
            <a:ext cx="8769263" cy="22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40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55B8BD-2A15-0A53-F377-DDC050FE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/>
              </a:rPr>
              <a:t>SW Kecskemé</a:t>
            </a:r>
            <a:r>
              <a:rPr lang="en-GB" dirty="0">
                <a:effectLst/>
              </a:rPr>
              <a:t>t configuration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1588077-A0E1-90BF-B193-4980082D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84" y="1542605"/>
            <a:ext cx="4397389" cy="485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55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25F5AD-37FF-4402-BBAE-50EBFE311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Szolnok </a:t>
            </a:r>
            <a:r>
              <a:rPr lang="en-US" dirty="0" err="1"/>
              <a:t>Wifi</a:t>
            </a:r>
            <a:r>
              <a:rPr lang="en-US" dirty="0"/>
              <a:t> subnet configuration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84EDDEA-0E21-4C9F-9F90-F6F627B83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Kómár Attila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4250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70AAD-935C-4B2A-B6D3-756ECF27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7EFC632-1359-4609-ADF6-D7C28AF62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EB94A59-E63D-4F6C-A343-8B8217799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907" y="1148819"/>
            <a:ext cx="5462185" cy="57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40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D0D469-5325-49D7-8F94-4BB3CE5D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082042A-6CD2-4731-AB59-9FB6D41E9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Printer: 192.168.10.2</a:t>
            </a:r>
          </a:p>
          <a:p>
            <a:pPr algn="ctr"/>
            <a:r>
              <a:rPr lang="en-US" dirty="0"/>
              <a:t>PC: 192.168.10.3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C87979F-E539-4422-991B-262945EE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970" y="2962312"/>
            <a:ext cx="6258060" cy="188755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ABAD4B6-DCBC-495F-BD3B-1F0B6AFC0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70" y="4849864"/>
            <a:ext cx="6258060" cy="1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3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75b12e4ab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rgbClr val="E8EAED"/>
              </a:solidFill>
              <a:highlight>
                <a:srgbClr val="30313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What was the task?</a:t>
            </a:r>
            <a:endParaRPr/>
          </a:p>
        </p:txBody>
      </p:sp>
      <p:sp>
        <p:nvSpPr>
          <p:cNvPr id="97" name="Google Shape;97;g1b75b12e4ab_0_12"/>
          <p:cNvSpPr txBox="1">
            <a:spLocks noGrp="1"/>
          </p:cNvSpPr>
          <p:nvPr>
            <p:ph type="body" idx="1"/>
          </p:nvPr>
        </p:nvSpPr>
        <p:spPr>
          <a:xfrm>
            <a:off x="838200" y="181910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Network identifier - both in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Scatter address - both in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First assignable IP address - in both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Last assignable IP address (If the network contains switches, they will receive the last assignable IP address) - in both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Second assignable IP address (If the network contains servers, they will receive the second assignable IP address) - in both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Subnet masks - binary, decimal and prefix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Total cost of all IP addresses to be purchased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DF4E7C-0C22-46E7-9231-2629182C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Setup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EAAB24-EB69-4FA2-8645-82C41140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3D2B40A-9DE5-4142-9241-C4FEBF711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24" y="1825625"/>
            <a:ext cx="77621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20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5CB60E-2DD7-4689-8002-CC733810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Wireless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AE34A05-1961-426C-B12D-54C1FE739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C0690F8-86B4-4027-A277-BD31DB69A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1" y="1505393"/>
            <a:ext cx="5201376" cy="499179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47A4C7C-79D5-4C51-BCC5-9E2E6B9BF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907" y="3213117"/>
            <a:ext cx="5914098" cy="15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05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4C5E7C-7386-4098-A7A8-86BD83A9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Wireless</a:t>
            </a:r>
            <a:r>
              <a:rPr lang="hu-HU" dirty="0"/>
              <a:t> </a:t>
            </a:r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9CDC7D-EBFE-4ABE-A2B6-F462D33FF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DD293FD-6905-4BDF-85D6-02E7425F4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462" y="1566315"/>
            <a:ext cx="5783076" cy="48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12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75b12e4ab_0_6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 dirty="0"/>
              <a:t>I, K, S </a:t>
            </a:r>
            <a:r>
              <a:rPr lang="en-US" dirty="0"/>
              <a:t>and</a:t>
            </a:r>
            <a:r>
              <a:rPr lang="hu-HU" dirty="0"/>
              <a:t> O </a:t>
            </a:r>
            <a:r>
              <a:rPr lang="hu-HU" dirty="0" err="1"/>
              <a:t>network</a:t>
            </a:r>
            <a:endParaRPr dirty="0"/>
          </a:p>
        </p:txBody>
      </p:sp>
      <p:sp>
        <p:nvSpPr>
          <p:cNvPr id="141" name="Google Shape;141;g1b75b12e4ab_0_6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75b12e4ab_0_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The topology</a:t>
            </a:r>
            <a:endParaRPr/>
          </a:p>
        </p:txBody>
      </p:sp>
      <p:pic>
        <p:nvPicPr>
          <p:cNvPr id="147" name="Google Shape;147;g1b75b12e4ab_0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647" y="1715700"/>
            <a:ext cx="10669247" cy="426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75b12e4ab_0_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What was the task?</a:t>
            </a:r>
            <a:endParaRPr/>
          </a:p>
        </p:txBody>
      </p:sp>
      <p:sp>
        <p:nvSpPr>
          <p:cNvPr id="153" name="Google Shape;153;g1b75b12e4ab_0_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-To set the ip addresses of R-SZOLNOK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a password and set a message of the day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-Save config to tftp server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75b12e4ab_0_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hu-HU"/>
              <a:t>R-SZOLNOK</a:t>
            </a:r>
            <a:endParaRPr/>
          </a:p>
        </p:txBody>
      </p:sp>
      <p:sp>
        <p:nvSpPr>
          <p:cNvPr id="159" name="Google Shape;159;g1b75b12e4ab_0_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To set the ip address and the other stuff listed, you needed these: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g1b75b12e4ab_0_85" descr="A képen szöveg látható&#10;&#10;Automatikusan generált leírá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1842" y="2570813"/>
            <a:ext cx="4770775" cy="361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75b12e4ab_0_92"/>
          <p:cNvSpPr txBox="1">
            <a:spLocks noGrp="1"/>
          </p:cNvSpPr>
          <p:nvPr>
            <p:ph type="ctrTitle"/>
          </p:nvPr>
        </p:nvSpPr>
        <p:spPr>
          <a:xfrm>
            <a:off x="1445550" y="8281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4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Checking the network</a:t>
            </a:r>
            <a:endParaRPr sz="7300"/>
          </a:p>
        </p:txBody>
      </p:sp>
      <p:sp>
        <p:nvSpPr>
          <p:cNvPr id="166" name="Google Shape;166;g1b75b12e4ab_0_9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P A I 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75b12e4ab_0_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What was the task?</a:t>
            </a:r>
            <a:endParaRPr/>
          </a:p>
        </p:txBody>
      </p:sp>
      <p:sp>
        <p:nvSpPr>
          <p:cNvPr id="172" name="Google Shape;172;g1b75b12e4ab_0_9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42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-Check with the courier</a:t>
            </a:r>
            <a:endParaRPr sz="42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42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-To ping</a:t>
            </a:r>
            <a:endParaRPr sz="42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42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-Is the Gdprojekt.net page available?</a:t>
            </a:r>
            <a:endParaRPr sz="42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42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-Ssh and telnet</a:t>
            </a:r>
            <a:endParaRPr sz="42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75b12e4ab_0_1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3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Mail and ping</a:t>
            </a:r>
            <a:endParaRPr sz="6600"/>
          </a:p>
        </p:txBody>
      </p:sp>
      <p:sp>
        <p:nvSpPr>
          <p:cNvPr id="178" name="Google Shape;178;g1b75b12e4ab_0_10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g1b75b12e4ab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1100"/>
            <a:ext cx="12192002" cy="54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75b12e4ab_0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4000"/>
          </a:p>
        </p:txBody>
      </p:sp>
      <p:sp>
        <p:nvSpPr>
          <p:cNvPr id="103" name="Google Shape;103;g1b75b12e4ab_0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-create an empty vlsm table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-put the ip addresses in the right place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-arrange to be transparent (optional)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-Use the DEC.BIN command to convert what was needed to binary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calculate how bad the forint is, that is, calculate how much it will cost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75b12e4ab_0_1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gdszeged.net from the szeged pc</a:t>
            </a:r>
            <a:endParaRPr/>
          </a:p>
        </p:txBody>
      </p:sp>
      <p:pic>
        <p:nvPicPr>
          <p:cNvPr id="185" name="Google Shape;185;g1b75b12e4ab_0_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0499" y="1770255"/>
            <a:ext cx="4492052" cy="437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75b12e4ab_0_1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SSH and Telnet</a:t>
            </a:r>
            <a:endParaRPr/>
          </a:p>
        </p:txBody>
      </p:sp>
      <p:sp>
        <p:nvSpPr>
          <p:cNvPr id="191" name="Google Shape;191;g1b75b12e4ab_0_1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7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ssh also requires a user, but telnet only requires an ip address</a:t>
            </a:r>
            <a:endParaRPr sz="27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g1b75b12e4ab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01784"/>
            <a:ext cx="12192002" cy="4759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75b12e4ab_0_124"/>
          <p:cNvSpPr txBox="1">
            <a:spLocks noGrp="1"/>
          </p:cNvSpPr>
          <p:nvPr>
            <p:ph type="ctrTitle"/>
          </p:nvPr>
        </p:nvSpPr>
        <p:spPr>
          <a:xfrm>
            <a:off x="1330036" y="1041300"/>
            <a:ext cx="9531927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Thank</a:t>
            </a:r>
            <a:r>
              <a:rPr lang="en-GB" dirty="0"/>
              <a:t> you for your attention!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b75b12e4ab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600" y="634075"/>
            <a:ext cx="4697678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b75b12e4ab_0_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725" y="634074"/>
            <a:ext cx="5473350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b75b12e4ab_0_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49150" y="3658151"/>
            <a:ext cx="7626925" cy="17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fd315c07e_0_177"/>
          <p:cNvSpPr txBox="1">
            <a:spLocks noGrp="1"/>
          </p:cNvSpPr>
          <p:nvPr>
            <p:ph type="ctrTitle"/>
          </p:nvPr>
        </p:nvSpPr>
        <p:spPr>
          <a:xfrm>
            <a:off x="1524000" y="50092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 dirty="0"/>
              <a:t>Creating the network topology</a:t>
            </a:r>
            <a:endParaRPr dirty="0"/>
          </a:p>
        </p:txBody>
      </p:sp>
      <p:sp>
        <p:nvSpPr>
          <p:cNvPr id="153" name="Google Shape;153;g18fd315c07e_0_177"/>
          <p:cNvSpPr txBox="1">
            <a:spLocks noGrp="1"/>
          </p:cNvSpPr>
          <p:nvPr>
            <p:ph type="subTitle" idx="1"/>
          </p:nvPr>
        </p:nvSpPr>
        <p:spPr>
          <a:xfrm>
            <a:off x="1524000" y="2980601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dirty="0"/>
              <a:t>by</a:t>
            </a:r>
            <a:r>
              <a:rPr lang="hu-HU" dirty="0"/>
              <a:t>Jelenovits Milán</a:t>
            </a:r>
            <a:endParaRPr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DA25936-1D4D-4379-868E-3BAFAA14C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347" y="3429000"/>
            <a:ext cx="5051305" cy="31131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fd315c07e_0_1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dirty="0"/>
              <a:t>Router</a:t>
            </a:r>
            <a:r>
              <a:rPr lang="en-GB" dirty="0"/>
              <a:t>s</a:t>
            </a:r>
            <a:r>
              <a:rPr lang="hu-HU" dirty="0"/>
              <a:t>, Switche</a:t>
            </a:r>
            <a:r>
              <a:rPr lang="en-GB" dirty="0"/>
              <a:t>s</a:t>
            </a:r>
            <a:endParaRPr dirty="0"/>
          </a:p>
        </p:txBody>
      </p:sp>
      <p:sp>
        <p:nvSpPr>
          <p:cNvPr id="159" name="Google Shape;159;g18fd315c07e_0_1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 dirty="0"/>
              <a:t>Router(2911): </a:t>
            </a:r>
            <a:r>
              <a:rPr lang="en-GB" dirty="0"/>
              <a:t>Adding network cards </a:t>
            </a:r>
            <a:r>
              <a:rPr lang="hu-HU" dirty="0"/>
              <a:t>(HWIC-1GE-SFP)</a:t>
            </a:r>
            <a:r>
              <a:rPr lang="en-GB" dirty="0"/>
              <a:t> for</a:t>
            </a:r>
            <a:r>
              <a:rPr lang="hu-HU" dirty="0"/>
              <a:t> Gigabit Ethernet port</a:t>
            </a:r>
            <a:r>
              <a:rPr lang="en-GB" dirty="0"/>
              <a:t>s</a:t>
            </a:r>
            <a:r>
              <a:rPr lang="hu-HU" dirty="0"/>
              <a:t> (GLC-LH-SMD)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 dirty="0"/>
              <a:t>Switch(PT-Empty): </a:t>
            </a:r>
            <a:r>
              <a:rPr lang="en-GB" dirty="0"/>
              <a:t>Adding </a:t>
            </a:r>
            <a:r>
              <a:rPr lang="hu-HU" dirty="0"/>
              <a:t>Gigabit Ethernet port</a:t>
            </a:r>
            <a:r>
              <a:rPr lang="en-GB" dirty="0"/>
              <a:t>s</a:t>
            </a:r>
            <a:r>
              <a:rPr lang="hu-HU" dirty="0"/>
              <a:t>(NM-1CGE)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fd315c07e_0_1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Computers, printers</a:t>
            </a:r>
            <a:endParaRPr dirty="0"/>
          </a:p>
        </p:txBody>
      </p:sp>
      <p:sp>
        <p:nvSpPr>
          <p:cNvPr id="165" name="Google Shape;165;g18fd315c07e_0_1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Replacing network cards from </a:t>
            </a:r>
            <a:r>
              <a:rPr lang="hu-HU" dirty="0"/>
              <a:t>Fast Ethernet (100 Mbps) </a:t>
            </a:r>
            <a:r>
              <a:rPr lang="en-GB" dirty="0"/>
              <a:t>to </a:t>
            </a:r>
            <a:r>
              <a:rPr lang="hu-HU" dirty="0"/>
              <a:t>Gigabit Ethernet</a:t>
            </a:r>
            <a:r>
              <a:rPr lang="en-GB" dirty="0"/>
              <a:t> cards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A5ACA5D-F1F4-4FF9-886A-61558F83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3366815" cy="1614372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16BDB22D-635A-49B8-A09D-92F8EBB04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533" y="2925762"/>
            <a:ext cx="2368885" cy="287460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AA2E304-2C5F-4214-929F-E6963775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385" y="3108948"/>
            <a:ext cx="2915366" cy="23203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fd315c07e_0_1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Google Cloud</a:t>
            </a:r>
            <a:endParaRPr/>
          </a:p>
        </p:txBody>
      </p:sp>
      <p:sp>
        <p:nvSpPr>
          <p:cNvPr id="171" name="Google Shape;171;g18fd315c07e_0_1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 dirty="0"/>
              <a:t>1 Switch (2960), 1 DNS Server</a:t>
            </a:r>
            <a:endParaRPr dirty="0"/>
          </a:p>
        </p:txBody>
      </p:sp>
      <p:pic>
        <p:nvPicPr>
          <p:cNvPr id="172" name="Google Shape;172;g18fd315c07e_0_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8992" y="3031777"/>
            <a:ext cx="4012424" cy="314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600</Words>
  <Application>Microsoft Office PowerPoint</Application>
  <PresentationFormat>Szélesvásznú</PresentationFormat>
  <Paragraphs>114</Paragraphs>
  <Slides>42</Slides>
  <Notes>27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42</vt:i4>
      </vt:variant>
    </vt:vector>
  </HeadingPairs>
  <TitlesOfParts>
    <vt:vector size="46" baseType="lpstr">
      <vt:lpstr>Arial</vt:lpstr>
      <vt:lpstr>Calibri</vt:lpstr>
      <vt:lpstr>Courier New</vt:lpstr>
      <vt:lpstr>Office-téma</vt:lpstr>
      <vt:lpstr>Kip kop network</vt:lpstr>
      <vt:lpstr> IP address allocation (VLSM)</vt:lpstr>
      <vt:lpstr> What was the task?</vt:lpstr>
      <vt:lpstr>Implementation</vt:lpstr>
      <vt:lpstr>PowerPoint-bemutató</vt:lpstr>
      <vt:lpstr>Creating the network topology</vt:lpstr>
      <vt:lpstr>Routers, Switches</vt:lpstr>
      <vt:lpstr>Computers, printers</vt:lpstr>
      <vt:lpstr>Google Cloud</vt:lpstr>
      <vt:lpstr>Google network and DNS configuration</vt:lpstr>
      <vt:lpstr>Server IP configuration</vt:lpstr>
      <vt:lpstr>DNS (Domain Name System)</vt:lpstr>
      <vt:lpstr>R_BP Router configuration</vt:lpstr>
      <vt:lpstr>Budapest-net network configuration</vt:lpstr>
      <vt:lpstr>What did you have to do?</vt:lpstr>
      <vt:lpstr>Implementation the commands on the switch</vt:lpstr>
      <vt:lpstr>Implementation the commands on the router</vt:lpstr>
      <vt:lpstr>Webpage</vt:lpstr>
      <vt:lpstr>Copying source</vt:lpstr>
      <vt:lpstr>Text layout</vt:lpstr>
      <vt:lpstr>Style</vt:lpstr>
      <vt:lpstr>PowerPoint-bemutató</vt:lpstr>
      <vt:lpstr>Kecskemét-net network</vt:lpstr>
      <vt:lpstr>Topology</vt:lpstr>
      <vt:lpstr>IP addresses</vt:lpstr>
      <vt:lpstr>SW Kecskemét configuration</vt:lpstr>
      <vt:lpstr>Szolnok Wifi subnet configuration</vt:lpstr>
      <vt:lpstr>Topology</vt:lpstr>
      <vt:lpstr>IP addresses</vt:lpstr>
      <vt:lpstr>Wifi Setup</vt:lpstr>
      <vt:lpstr>Wifi Wireless</vt:lpstr>
      <vt:lpstr>Wireless devices</vt:lpstr>
      <vt:lpstr>I, K, S and O network</vt:lpstr>
      <vt:lpstr>The topology</vt:lpstr>
      <vt:lpstr>What was the task?</vt:lpstr>
      <vt:lpstr>R-SZOLNOK</vt:lpstr>
      <vt:lpstr>Checking the network</vt:lpstr>
      <vt:lpstr>What was the task?</vt:lpstr>
      <vt:lpstr>Mail and ping</vt:lpstr>
      <vt:lpstr>gdszeged.net from the szeged pc</vt:lpstr>
      <vt:lpstr>SSH and Telnet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Github Repository</dc:title>
  <dc:creator>Attila Kómár</dc:creator>
  <cp:lastModifiedBy>Attila</cp:lastModifiedBy>
  <cp:revision>13</cp:revision>
  <dcterms:created xsi:type="dcterms:W3CDTF">2022-11-14T09:15:50Z</dcterms:created>
  <dcterms:modified xsi:type="dcterms:W3CDTF">2022-12-13T18:59:07Z</dcterms:modified>
</cp:coreProperties>
</file>