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5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1" r:id="rId26"/>
    <p:sldId id="282" r:id="rId27"/>
    <p:sldId id="283" r:id="rId28"/>
    <p:sldId id="284" r:id="rId29"/>
    <p:sldId id="285" r:id="rId30"/>
    <p:sldId id="286" r:id="rId31"/>
    <p:sldId id="289" r:id="rId32"/>
    <p:sldId id="294" r:id="rId33"/>
    <p:sldId id="295" r:id="rId34"/>
    <p:sldId id="296" r:id="rId35"/>
    <p:sldId id="297" r:id="rId36"/>
    <p:sldId id="298" r:id="rId37"/>
    <p:sldId id="287" r:id="rId38"/>
    <p:sldId id="288" r:id="rId39"/>
    <p:sldId id="290" r:id="rId40"/>
    <p:sldId id="291" r:id="rId41"/>
    <p:sldId id="292" r:id="rId42"/>
    <p:sldId id="293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280" r:id="rId5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5" roundtripDataSignature="AMtx7mh4tgGCVRmDJL4jUWD9jkarnXnmP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94A305-E4B5-EE3B-FD6C-ADBBD3EFC034}" v="3" dt="2022-12-05T00:30:19.575"/>
    <p1510:client id="{5BB938A3-DAED-2D6C-F574-E62D55234E16}" v="706" dt="2022-12-04T19:01:25.957"/>
    <p1510:client id="{F5BC2DF5-922C-6107-9206-8EA42FDEC88B}" v="23" dt="2022-12-05T00:32:11.8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5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customschemas.google.com/relationships/presentationmetadata" Target="meta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8fd315c07e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g18fd315c07e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8fd315c07e_0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g18fd315c07e_0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8fd315c07e_0_1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g18fd315c07e_0_1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8fd315c07e_0_1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g18fd315c07e_0_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8fd315c07e_0_2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g18fd315c07e_0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8fd315c07e_0_2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g18fd315c07e_0_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8fd315c07e_0_2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g18fd315c07e_0_2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8fd315c07e_0_3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8fd315c07e_0_3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8fd315c07e_0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8fd315c07e_0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8fd315c07e_0_4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8fd315c07e_0_4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8fd315c07e_0_4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8fd315c07e_0_4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8fd315c07e_0_37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g18fd315c07e_0_3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8fd315c07e_0_37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g18fd315c07e_0_3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8fd315c07e_0_3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3" name="Google Shape;233;g18fd315c07e_0_38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g18fd315c07e_0_38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23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8fd315c07e_0_40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g18fd315c07e_0_4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8fd315c07e_0_4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18fd315c07e_0_4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8fd315c07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8fd315c07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8fd315c07e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8fd315c07e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8fd315c07e_0_5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8fd315c07e_0_5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8fd315c07e_0_5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8fd315c07e_0_5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8fd315c07e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g18fd315c07e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8fd315c07e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g18fd315c07e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ímdia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ím és függőleges szöveg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üggőleges cím és szöveg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ím és tartalom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zakaszfejléc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tartalomrész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9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Összehasonlítás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0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0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sak cím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Üres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rtalomrész képaláírással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ép képaláírással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4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4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hu-HU"/>
              <a:t>Github repo létrehozása</a:t>
            </a:r>
            <a:endParaRPr/>
          </a:p>
        </p:txBody>
      </p:sp>
      <p:sp>
        <p:nvSpPr>
          <p:cNvPr id="85" name="Google Shape;85;p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hu-HU"/>
              <a:t>Készítette: Jelenovits Milán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8fd315c07e_0_177"/>
          <p:cNvSpPr txBox="1">
            <a:spLocks noGrp="1"/>
          </p:cNvSpPr>
          <p:nvPr>
            <p:ph type="ctrTitle"/>
          </p:nvPr>
        </p:nvSpPr>
        <p:spPr>
          <a:xfrm>
            <a:off x="1524000" y="500926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hu-HU" dirty="0"/>
              <a:t>Hálózati topológia elkészítése</a:t>
            </a:r>
            <a:endParaRPr dirty="0"/>
          </a:p>
        </p:txBody>
      </p:sp>
      <p:sp>
        <p:nvSpPr>
          <p:cNvPr id="153" name="Google Shape;153;g18fd315c07e_0_177"/>
          <p:cNvSpPr txBox="1">
            <a:spLocks noGrp="1"/>
          </p:cNvSpPr>
          <p:nvPr>
            <p:ph type="subTitle" idx="1"/>
          </p:nvPr>
        </p:nvSpPr>
        <p:spPr>
          <a:xfrm>
            <a:off x="1524000" y="2980601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hu-HU" dirty="0"/>
              <a:t>Készítette: Jelenovits Milán</a:t>
            </a:r>
            <a:endParaRPr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6DA25936-1D4D-4379-868E-3BAFAA14CB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0347" y="3429000"/>
            <a:ext cx="5051305" cy="3113191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8fd315c07e_0_18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hu-HU"/>
              <a:t>Routerek, Switchek</a:t>
            </a:r>
            <a:endParaRPr/>
          </a:p>
        </p:txBody>
      </p:sp>
      <p:sp>
        <p:nvSpPr>
          <p:cNvPr id="159" name="Google Shape;159;g18fd315c07e_0_18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hu-HU"/>
              <a:t>Router(2911): Hálózati kártyák hozzáadása (HWIC-1GE-SFP)a Gigabit Ethernet portoknak (GLC-LH-SMD)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hu-HU"/>
              <a:t>Switch(PT-Empty): Gigabit Ethernet portok hozzáadása (NM-1CGE)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8fd315c07e_0_18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hu-HU"/>
              <a:t>Számítógépek, nyomtatók</a:t>
            </a:r>
            <a:endParaRPr/>
          </a:p>
        </p:txBody>
      </p:sp>
      <p:sp>
        <p:nvSpPr>
          <p:cNvPr id="165" name="Google Shape;165;g18fd315c07e_0_18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hu-HU"/>
              <a:t>Hálózati kártyák kicserélése Fast Ethernet-ről (100 Mbps) Gigabit Ethernetre</a:t>
            </a:r>
            <a:endParaRPr/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EA5ACA5D-F1F4-4FF9-886A-61558F83A4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429000"/>
            <a:ext cx="3366815" cy="1614372"/>
          </a:xfrm>
          <a:prstGeom prst="rect">
            <a:avLst/>
          </a:prstGeom>
        </p:spPr>
      </p:pic>
      <p:pic>
        <p:nvPicPr>
          <p:cNvPr id="4" name="Kép 3">
            <a:extLst>
              <a:ext uri="{FF2B5EF4-FFF2-40B4-BE49-F238E27FC236}">
                <a16:creationId xmlns:a16="http://schemas.microsoft.com/office/drawing/2014/main" id="{16BDB22D-635A-49B8-A09D-92F8EBB048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2533" y="2925762"/>
            <a:ext cx="2368885" cy="2874601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2AA2E304-2C5F-4214-929F-E6963775D8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60385" y="3108948"/>
            <a:ext cx="2915366" cy="2320393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8fd315c07e_0_19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hu-HU"/>
              <a:t>Google Cloud</a:t>
            </a:r>
            <a:endParaRPr/>
          </a:p>
        </p:txBody>
      </p:sp>
      <p:sp>
        <p:nvSpPr>
          <p:cNvPr id="171" name="Google Shape;171;g18fd315c07e_0_19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hu-HU"/>
              <a:t>Tartalmaz: 1 Switch (2960), 1 DNS Server</a:t>
            </a:r>
            <a:endParaRPr/>
          </a:p>
        </p:txBody>
      </p:sp>
      <p:pic>
        <p:nvPicPr>
          <p:cNvPr id="172" name="Google Shape;172;g18fd315c07e_0_19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08992" y="3031777"/>
            <a:ext cx="4012424" cy="31451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8fd315c07e_0_27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hu-HU"/>
              <a:t>Google hálózat és DNS konfiguráció</a:t>
            </a:r>
            <a:endParaRPr/>
          </a:p>
        </p:txBody>
      </p:sp>
      <p:sp>
        <p:nvSpPr>
          <p:cNvPr id="178" name="Google Shape;178;g18fd315c07e_0_27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hu-HU"/>
              <a:t>Kómár Attila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g18fd315c07e_0_2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50404" y="600635"/>
            <a:ext cx="5387191" cy="24940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g18fd315c07e_0_277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6096000" y="3574027"/>
            <a:ext cx="6096000" cy="2888201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g18fd315c07e_0_277"/>
          <p:cNvSpPr txBox="1"/>
          <p:nvPr/>
        </p:nvSpPr>
        <p:spPr>
          <a:xfrm>
            <a:off x="361079" y="1256229"/>
            <a:ext cx="5387100" cy="4832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Szerver IP konfiguráció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IP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címe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8.8.8.8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Maszk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/16 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(11111111.11111111.00000000.00000000)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Alapértelmezett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átjáró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 router IP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címe</a:t>
            </a:r>
            <a:endParaRPr lang="en-US"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DNS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szerver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ez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szerver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IP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címe</a:t>
            </a:r>
            <a:endParaRPr lang="en-US"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endParaRPr lang="en-US"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endParaRPr lang="en-US"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/>
            <a:r>
              <a:rPr lang="hu-HU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DNS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(Domain Name System):</a:t>
            </a:r>
            <a:endParaRPr lang="en-US"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“Services”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tabon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belül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bekapcsoljuk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 DNS-t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Weboldal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neve: gd-projekt.net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IP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címe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185.62.128.1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8fd315c07e_0_283"/>
          <p:cNvSpPr txBox="1"/>
          <p:nvPr/>
        </p:nvSpPr>
        <p:spPr>
          <a:xfrm>
            <a:off x="197476" y="1213029"/>
            <a:ext cx="11797047" cy="4062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R_BP Routerbe beírt parancsok:</a:t>
            </a:r>
            <a:endParaRPr lang="en-US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400" dirty="0" err="1">
                <a:solidFill>
                  <a:schemeClr val="dk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enable</a:t>
            </a:r>
            <a:endParaRPr sz="2400" dirty="0">
              <a:solidFill>
                <a:schemeClr val="dk1"/>
              </a:solidFill>
              <a:latin typeface="Courier New" panose="02070309020205020404" pitchFamily="49" charset="0"/>
              <a:ea typeface="Calibri"/>
              <a:cs typeface="Courier New" panose="02070309020205020404" pitchFamily="49" charset="0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400" dirty="0" err="1">
                <a:solidFill>
                  <a:schemeClr val="dk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configure</a:t>
            </a:r>
            <a:r>
              <a:rPr lang="hu-HU" sz="2400" dirty="0">
                <a:solidFill>
                  <a:schemeClr val="dk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 </a:t>
            </a:r>
            <a:r>
              <a:rPr lang="hu-HU" sz="2400" dirty="0" err="1">
                <a:solidFill>
                  <a:schemeClr val="dk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terminal</a:t>
            </a:r>
            <a:endParaRPr sz="2400" dirty="0">
              <a:solidFill>
                <a:schemeClr val="dk1"/>
              </a:solidFill>
              <a:latin typeface="Courier New" panose="02070309020205020404" pitchFamily="49" charset="0"/>
              <a:ea typeface="Calibri"/>
              <a:cs typeface="Courier New" panose="02070309020205020404" pitchFamily="49" charset="0"/>
              <a:sym typeface="Calibri"/>
            </a:endParaRPr>
          </a:p>
          <a:p>
            <a:r>
              <a:rPr lang="hu-HU" sz="2400" dirty="0" err="1">
                <a:solidFill>
                  <a:schemeClr val="dk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ip</a:t>
            </a:r>
            <a:r>
              <a:rPr lang="hu-HU" sz="2400" dirty="0">
                <a:solidFill>
                  <a:schemeClr val="dk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 </a:t>
            </a:r>
            <a:r>
              <a:rPr lang="hu-HU" sz="2400" dirty="0" err="1">
                <a:solidFill>
                  <a:schemeClr val="dk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route</a:t>
            </a:r>
            <a:r>
              <a:rPr lang="hu-HU" sz="2400" dirty="0">
                <a:solidFill>
                  <a:schemeClr val="dk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 0.0.0.0 0.0.0.0 GigabitEthernet0/0</a:t>
            </a:r>
            <a:r>
              <a:rPr lang="en-US" sz="2400" dirty="0">
                <a:solidFill>
                  <a:schemeClr val="dk1"/>
                </a:solidFill>
                <a:latin typeface="+mj-lt"/>
                <a:ea typeface="Calibri"/>
                <a:cs typeface="Courier New" panose="02070309020205020404" pitchFamily="49" charset="0"/>
                <a:sym typeface="Calibri"/>
              </a:rPr>
              <a:t>    </a:t>
            </a:r>
            <a:r>
              <a:rPr lang="en-US" sz="1600" dirty="0">
                <a:solidFill>
                  <a:schemeClr val="dk1"/>
                </a:solidFill>
                <a:latin typeface="+mj-lt"/>
                <a:ea typeface="Calibri"/>
                <a:cs typeface="Courier New" panose="02070309020205020404" pitchFamily="49" charset="0"/>
                <a:sym typeface="Calibri"/>
              </a:rPr>
              <a:t>0.0.0.0 </a:t>
            </a:r>
            <a:r>
              <a:rPr lang="en-US" sz="1600" dirty="0" err="1">
                <a:solidFill>
                  <a:schemeClr val="dk1"/>
                </a:solidFill>
                <a:latin typeface="+mj-lt"/>
                <a:ea typeface="Calibri"/>
                <a:cs typeface="Courier New" panose="02070309020205020404" pitchFamily="49" charset="0"/>
                <a:sym typeface="Calibri"/>
              </a:rPr>
              <a:t>az</a:t>
            </a:r>
            <a:r>
              <a:rPr lang="en-US" sz="1600" dirty="0">
                <a:solidFill>
                  <a:schemeClr val="dk1"/>
                </a:solidFill>
                <a:latin typeface="+mj-lt"/>
                <a:ea typeface="Calibri"/>
                <a:cs typeface="Courier New" panose="02070309020205020404" pitchFamily="49" charset="0"/>
                <a:sym typeface="Calibri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+mj-lt"/>
                <a:ea typeface="Calibri"/>
                <a:cs typeface="Courier New" panose="02070309020205020404" pitchFamily="49" charset="0"/>
                <a:sym typeface="Calibri"/>
              </a:rPr>
              <a:t>összes</a:t>
            </a:r>
            <a:r>
              <a:rPr lang="en-US" sz="1600" dirty="0">
                <a:solidFill>
                  <a:schemeClr val="dk1"/>
                </a:solidFill>
                <a:latin typeface="+mj-lt"/>
                <a:ea typeface="Calibri"/>
                <a:cs typeface="Courier New" panose="02070309020205020404" pitchFamily="49" charset="0"/>
                <a:sym typeface="Calibri"/>
              </a:rPr>
              <a:t> IP </a:t>
            </a:r>
            <a:r>
              <a:rPr lang="en-US" sz="1600" dirty="0" err="1">
                <a:solidFill>
                  <a:schemeClr val="dk1"/>
                </a:solidFill>
                <a:latin typeface="+mj-lt"/>
                <a:ea typeface="Calibri"/>
                <a:cs typeface="Courier New" panose="02070309020205020404" pitchFamily="49" charset="0"/>
                <a:sym typeface="Calibri"/>
              </a:rPr>
              <a:t>címre</a:t>
            </a:r>
            <a:r>
              <a:rPr lang="en-US" sz="1600" dirty="0">
                <a:solidFill>
                  <a:schemeClr val="dk1"/>
                </a:solidFill>
                <a:latin typeface="+mj-lt"/>
                <a:ea typeface="Calibri"/>
                <a:cs typeface="Courier New" panose="02070309020205020404" pitchFamily="49" charset="0"/>
                <a:sym typeface="Calibri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+mj-lt"/>
                <a:ea typeface="Calibri"/>
                <a:cs typeface="Courier New" panose="02070309020205020404" pitchFamily="49" charset="0"/>
                <a:sym typeface="Calibri"/>
              </a:rPr>
              <a:t>vonatkozik</a:t>
            </a:r>
            <a:endParaRPr lang="en-US" sz="1600" dirty="0">
              <a:solidFill>
                <a:schemeClr val="dk1"/>
              </a:solidFill>
              <a:latin typeface="+mj-lt"/>
              <a:ea typeface="Calibri"/>
              <a:cs typeface="Courier New" panose="02070309020205020404" pitchFamily="49" charset="0"/>
              <a:sym typeface="Calibri"/>
            </a:endParaRPr>
          </a:p>
          <a:p>
            <a:endParaRPr sz="2400" dirty="0">
              <a:solidFill>
                <a:schemeClr val="dk1"/>
              </a:solidFill>
              <a:latin typeface="Courier New" panose="02070309020205020404" pitchFamily="49" charset="0"/>
              <a:ea typeface="Calibri"/>
              <a:cs typeface="Courier New" panose="02070309020205020404" pitchFamily="49" charset="0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400" dirty="0" err="1">
                <a:solidFill>
                  <a:schemeClr val="dk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interface</a:t>
            </a:r>
            <a:r>
              <a:rPr lang="hu-HU" sz="2400" dirty="0">
                <a:solidFill>
                  <a:schemeClr val="dk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 GigabitEthernet0/0</a:t>
            </a:r>
            <a:endParaRPr sz="2400" dirty="0">
              <a:solidFill>
                <a:schemeClr val="dk1"/>
              </a:solidFill>
              <a:latin typeface="Courier New" panose="02070309020205020404" pitchFamily="49" charset="0"/>
              <a:ea typeface="Calibri"/>
              <a:cs typeface="Courier New" panose="02070309020205020404" pitchFamily="49" charset="0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400" dirty="0" err="1">
                <a:solidFill>
                  <a:schemeClr val="dk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ip</a:t>
            </a:r>
            <a:r>
              <a:rPr lang="hu-HU" sz="2400" dirty="0">
                <a:solidFill>
                  <a:schemeClr val="dk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 </a:t>
            </a:r>
            <a:r>
              <a:rPr lang="hu-HU" sz="2400" dirty="0" err="1">
                <a:solidFill>
                  <a:schemeClr val="dk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address</a:t>
            </a:r>
            <a:r>
              <a:rPr lang="hu-HU" sz="2400" dirty="0">
                <a:solidFill>
                  <a:schemeClr val="dk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 8.8.0.1 255.255.0.0</a:t>
            </a:r>
            <a:r>
              <a:rPr lang="en-US" sz="2400" dirty="0">
                <a:solidFill>
                  <a:schemeClr val="dk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		         </a:t>
            </a:r>
            <a:r>
              <a:rPr lang="en-US" sz="1600" dirty="0" err="1">
                <a:solidFill>
                  <a:schemeClr val="dk1"/>
                </a:solidFill>
                <a:latin typeface="+mj-lt"/>
                <a:ea typeface="Calibri"/>
                <a:cs typeface="Courier New" panose="02070309020205020404" pitchFamily="49" charset="0"/>
                <a:sym typeface="Calibri"/>
              </a:rPr>
              <a:t>Beállítjuk</a:t>
            </a:r>
            <a:r>
              <a:rPr lang="en-US" sz="1600" dirty="0">
                <a:solidFill>
                  <a:schemeClr val="dk1"/>
                </a:solidFill>
                <a:latin typeface="+mj-lt"/>
                <a:ea typeface="Calibri"/>
                <a:cs typeface="Courier New" panose="02070309020205020404" pitchFamily="49" charset="0"/>
                <a:sym typeface="Calibri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+mj-lt"/>
                <a:ea typeface="Calibri"/>
                <a:cs typeface="Courier New" panose="02070309020205020404" pitchFamily="49" charset="0"/>
                <a:sym typeface="Calibri"/>
              </a:rPr>
              <a:t>az</a:t>
            </a:r>
            <a:r>
              <a:rPr lang="en-US" sz="1600" dirty="0">
                <a:solidFill>
                  <a:schemeClr val="dk1"/>
                </a:solidFill>
                <a:latin typeface="+mj-lt"/>
                <a:ea typeface="Calibri"/>
                <a:cs typeface="Courier New" panose="02070309020205020404" pitchFamily="49" charset="0"/>
                <a:sym typeface="Calibri"/>
              </a:rPr>
              <a:t> IP </a:t>
            </a:r>
            <a:r>
              <a:rPr lang="en-US" sz="1600" dirty="0" err="1">
                <a:solidFill>
                  <a:schemeClr val="dk1"/>
                </a:solidFill>
                <a:latin typeface="+mj-lt"/>
                <a:ea typeface="Calibri"/>
                <a:cs typeface="Courier New" panose="02070309020205020404" pitchFamily="49" charset="0"/>
                <a:sym typeface="Calibri"/>
              </a:rPr>
              <a:t>címet</a:t>
            </a:r>
            <a:endParaRPr lang="en-US" sz="1600" dirty="0">
              <a:solidFill>
                <a:schemeClr val="dk1"/>
              </a:solidFill>
              <a:latin typeface="+mj-lt"/>
              <a:ea typeface="Calibri"/>
              <a:cs typeface="Courier New" panose="02070309020205020404" pitchFamily="49" charset="0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no shutdown					         </a:t>
            </a:r>
            <a:r>
              <a:rPr lang="en-US" sz="1600" dirty="0" err="1">
                <a:solidFill>
                  <a:schemeClr val="dk1"/>
                </a:solidFill>
                <a:latin typeface="+mj-lt"/>
                <a:cs typeface="Courier New" panose="02070309020205020404" pitchFamily="49" charset="0"/>
                <a:sym typeface="Calibri"/>
              </a:rPr>
              <a:t>Felkapcsoljuk</a:t>
            </a:r>
            <a:r>
              <a:rPr lang="en-US" sz="1600" dirty="0">
                <a:solidFill>
                  <a:schemeClr val="dk1"/>
                </a:solidFill>
                <a:latin typeface="+mj-lt"/>
                <a:cs typeface="Courier New" panose="02070309020205020404" pitchFamily="49" charset="0"/>
                <a:sym typeface="Calibri"/>
              </a:rPr>
              <a:t> a </a:t>
            </a:r>
            <a:r>
              <a:rPr lang="en-US" sz="1600" dirty="0" err="1">
                <a:solidFill>
                  <a:schemeClr val="dk1"/>
                </a:solidFill>
                <a:latin typeface="+mj-lt"/>
                <a:cs typeface="Courier New" panose="02070309020205020404" pitchFamily="49" charset="0"/>
                <a:sym typeface="Calibri"/>
              </a:rPr>
              <a:t>portot</a:t>
            </a:r>
            <a:endParaRPr sz="1600" dirty="0">
              <a:latin typeface="+mj-lt"/>
              <a:cs typeface="Courier New" panose="02070309020205020404" pitchFamily="49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400" dirty="0" err="1">
                <a:solidFill>
                  <a:schemeClr val="dk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exit</a:t>
            </a:r>
            <a:endParaRPr sz="2400" dirty="0">
              <a:solidFill>
                <a:schemeClr val="dk1"/>
              </a:solidFill>
              <a:latin typeface="Courier New" panose="02070309020205020404" pitchFamily="49" charset="0"/>
              <a:ea typeface="Calibri"/>
              <a:cs typeface="Courier New" panose="02070309020205020404" pitchFamily="49" charset="0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8fd315c07e_0_36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48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Budapest-net hálózat konfigurálása</a:t>
            </a:r>
            <a:endParaRPr sz="4800"/>
          </a:p>
        </p:txBody>
      </p:sp>
      <p:sp>
        <p:nvSpPr>
          <p:cNvPr id="196" name="Google Shape;196;g18fd315c07e_0_36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hu-HU"/>
              <a:t>Ocskó Gábor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8fd315c07e_0_36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/>
              <a:t>Mit is kellett csinálni?</a:t>
            </a:r>
            <a:endParaRPr/>
          </a:p>
        </p:txBody>
      </p:sp>
      <p:sp>
        <p:nvSpPr>
          <p:cNvPr id="202" name="Google Shape;202;g18fd315c07e_0_36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hu-HU" sz="2600"/>
              <a:t>A switchen:</a:t>
            </a:r>
            <a:endParaRPr sz="2600"/>
          </a:p>
          <a:p>
            <a:pPr marL="457200" lvl="0" indent="-330200" algn="l" rtl="0">
              <a:spcBef>
                <a:spcPts val="1000"/>
              </a:spcBef>
              <a:spcAft>
                <a:spcPts val="0"/>
              </a:spcAft>
              <a:buSzPts val="1600"/>
              <a:buChar char="-"/>
            </a:pPr>
            <a:r>
              <a:rPr lang="hu-HU" sz="2600"/>
              <a:t>privilegizált EXEC módban jelszót állítani</a:t>
            </a:r>
            <a:endParaRPr sz="2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hu-HU" sz="2600"/>
              <a:t>felhasználónevet jelszóval felvenni</a:t>
            </a:r>
            <a:endParaRPr sz="2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hu-HU" sz="2600"/>
              <a:t>távoli elérés telnet-tel</a:t>
            </a:r>
            <a:endParaRPr sz="2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hu-HU" sz="2600"/>
              <a:t>bejelentkezési üzenetet állítani</a:t>
            </a:r>
            <a:endParaRPr sz="2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hu-HU" sz="2600"/>
              <a:t>konfigot a tftp szerverre </a:t>
            </a:r>
            <a:endParaRPr sz="26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hu-HU" sz="2600"/>
              <a:t>A routeren:</a:t>
            </a:r>
            <a:endParaRPr sz="2600"/>
          </a:p>
          <a:p>
            <a:pPr marL="457200" lvl="0" indent="-330200" algn="l" rtl="0">
              <a:spcBef>
                <a:spcPts val="1000"/>
              </a:spcBef>
              <a:spcAft>
                <a:spcPts val="0"/>
              </a:spcAft>
              <a:buSzPts val="1600"/>
              <a:buChar char="-"/>
            </a:pPr>
            <a:r>
              <a:rPr lang="hu-HU" sz="2600"/>
              <a:t>privilegizált EXEC módban jelszót állítani</a:t>
            </a:r>
            <a:endParaRPr sz="2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hu-HU" sz="2600"/>
              <a:t>felhasználónevet jelszóval megadni</a:t>
            </a:r>
            <a:endParaRPr sz="2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hu-HU" sz="2600"/>
              <a:t>távoli elérés ssh-val</a:t>
            </a:r>
            <a:endParaRPr sz="26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8fd315c07e_0_49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/>
              <a:t>Megvalósítás avagy a parancsok a switchen</a:t>
            </a:r>
            <a:endParaRPr/>
          </a:p>
        </p:txBody>
      </p:sp>
      <p:pic>
        <p:nvPicPr>
          <p:cNvPr id="2" name="Kép 2" descr="A képen szöveg látható&#10;&#10;Automatikusan generált leírás">
            <a:extLst>
              <a:ext uri="{FF2B5EF4-FFF2-40B4-BE49-F238E27FC236}">
                <a16:creationId xmlns:a16="http://schemas.microsoft.com/office/drawing/2014/main" id="{DA02C96C-48AC-1DE1-7905-DEDF4A31DC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7416" y="1606137"/>
            <a:ext cx="4573249" cy="4407725"/>
          </a:xfrm>
          <a:prstGeom prst="rect">
            <a:avLst/>
          </a:prstGeom>
        </p:spPr>
      </p:pic>
      <p:sp>
        <p:nvSpPr>
          <p:cNvPr id="4" name="Cím 3">
            <a:extLst>
              <a:ext uri="{FF2B5EF4-FFF2-40B4-BE49-F238E27FC236}">
                <a16:creationId xmlns:a16="http://schemas.microsoft.com/office/drawing/2014/main" id="{FD807869-F8C1-3865-1A0E-A9FB6CEB3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hu-HU"/>
              <a:t>Új repository létrehozása</a:t>
            </a:r>
            <a:endParaRPr/>
          </a:p>
        </p:txBody>
      </p:sp>
      <p:sp>
        <p:nvSpPr>
          <p:cNvPr id="91" name="Google Shape;91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hu-HU"/>
              <a:t>Profile -&gt; Repositories -&gt; New repository</a:t>
            </a:r>
            <a:endParaRPr/>
          </a:p>
        </p:txBody>
      </p:sp>
      <p:pic>
        <p:nvPicPr>
          <p:cNvPr id="92" name="Google Shape;92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14080" y="3914895"/>
            <a:ext cx="2114550" cy="120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66793" y="3412628"/>
            <a:ext cx="2086266" cy="2343477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195477" y="4003260"/>
            <a:ext cx="3057952" cy="116221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5" name="Google Shape;95;p2"/>
          <p:cNvCxnSpPr/>
          <p:nvPr/>
        </p:nvCxnSpPr>
        <p:spPr>
          <a:xfrm>
            <a:off x="3231472" y="4584366"/>
            <a:ext cx="852256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96" name="Google Shape;96;p2"/>
          <p:cNvCxnSpPr/>
          <p:nvPr/>
        </p:nvCxnSpPr>
        <p:spPr>
          <a:xfrm>
            <a:off x="7520866" y="4584366"/>
            <a:ext cx="852256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pic>
        <p:nvPicPr>
          <p:cNvPr id="97" name="Google Shape;97;p2" descr="Kurzor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153404" y="4498760"/>
            <a:ext cx="383958" cy="383958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2" descr="Kurzor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300755" y="4489882"/>
            <a:ext cx="383958" cy="383958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2" descr="Kurzor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806968" y="4531100"/>
            <a:ext cx="383958" cy="3839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8fd315c07e_0_49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/>
              <a:t>Megvalósítás vagyis parancsok a routeren</a:t>
            </a:r>
            <a:endParaRPr/>
          </a:p>
        </p:txBody>
      </p:sp>
      <p:pic>
        <p:nvPicPr>
          <p:cNvPr id="4" name="Kép 4" descr="A képen szöveg látható&#10;&#10;Automatikusan generált leírás">
            <a:extLst>
              <a:ext uri="{FF2B5EF4-FFF2-40B4-BE49-F238E27FC236}">
                <a16:creationId xmlns:a16="http://schemas.microsoft.com/office/drawing/2014/main" id="{A943AA9D-35CE-52AF-E66F-AFD06618CD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465" y="1491425"/>
            <a:ext cx="5991068" cy="4062526"/>
          </a:xfrm>
          <a:prstGeom prst="rect">
            <a:avLst/>
          </a:prstGeom>
        </p:spPr>
      </p:pic>
      <p:pic>
        <p:nvPicPr>
          <p:cNvPr id="5" name="Kép 5" descr="A képen szöveg látható&#10;&#10;Automatikusan generált leírás">
            <a:extLst>
              <a:ext uri="{FF2B5EF4-FFF2-40B4-BE49-F238E27FC236}">
                <a16:creationId xmlns:a16="http://schemas.microsoft.com/office/drawing/2014/main" id="{0B3B9245-A60A-852F-68DE-ED77C95A22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8629" y="1757584"/>
            <a:ext cx="5485150" cy="3786291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8fd315c07e_0_37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hu-HU"/>
              <a:t>A weboldal kódolása</a:t>
            </a:r>
            <a:endParaRPr/>
          </a:p>
        </p:txBody>
      </p:sp>
      <p:sp>
        <p:nvSpPr>
          <p:cNvPr id="222" name="Google Shape;222;g18fd315c07e_0_37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hu-HU"/>
              <a:t>Készítette: Jelenovits Milán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8fd315c07e_0_37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hu-HU"/>
              <a:t>Forrás átmásolása</a:t>
            </a:r>
            <a:endParaRPr/>
          </a:p>
        </p:txBody>
      </p:sp>
      <p:pic>
        <p:nvPicPr>
          <p:cNvPr id="228" name="Google Shape;228;g18fd315c07e_0_379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447917" y="1958299"/>
            <a:ext cx="3542100" cy="344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g18fd315c07e_0_37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714147" y="1924116"/>
            <a:ext cx="5401659" cy="347916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g18fd315c07e_0_379" descr="Vissza egyszínű kitöltéssel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1137493">
            <a:off x="4651698" y="2465764"/>
            <a:ext cx="1400827" cy="14008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8fd315c07e_0_386"/>
          <p:cNvSpPr txBox="1">
            <a:spLocks noGrp="1"/>
          </p:cNvSpPr>
          <p:nvPr>
            <p:ph type="title"/>
          </p:nvPr>
        </p:nvSpPr>
        <p:spPr>
          <a:xfrm>
            <a:off x="838199" y="201188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hu-HU"/>
              <a:t>Szöveg elrendezése</a:t>
            </a:r>
            <a:endParaRPr/>
          </a:p>
        </p:txBody>
      </p:sp>
      <p:sp>
        <p:nvSpPr>
          <p:cNvPr id="237" name="Google Shape;237;g18fd315c07e_0_386"/>
          <p:cNvSpPr txBox="1">
            <a:spLocks noGrp="1"/>
          </p:cNvSpPr>
          <p:nvPr>
            <p:ph type="body" idx="1"/>
          </p:nvPr>
        </p:nvSpPr>
        <p:spPr>
          <a:xfrm>
            <a:off x="838199" y="1412266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hu-HU"/>
              <a:t>Bekezdések, felsorolások, hivatkozások elrendezése</a:t>
            </a:r>
            <a:endParaRPr/>
          </a:p>
        </p:txBody>
      </p:sp>
      <p:pic>
        <p:nvPicPr>
          <p:cNvPr id="238" name="Google Shape;238;g18fd315c07e_0_38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42713" y="2087040"/>
            <a:ext cx="5906570" cy="4234900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g18fd315c07e_0_386"/>
          <p:cNvSpPr/>
          <p:nvPr/>
        </p:nvSpPr>
        <p:spPr>
          <a:xfrm>
            <a:off x="3407079" y="2843408"/>
            <a:ext cx="2688900" cy="16659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g18fd315c07e_0_386"/>
          <p:cNvSpPr/>
          <p:nvPr/>
        </p:nvSpPr>
        <p:spPr>
          <a:xfrm>
            <a:off x="4751539" y="4647156"/>
            <a:ext cx="3390300" cy="1629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g18fd315c07e_0_386"/>
          <p:cNvSpPr/>
          <p:nvPr/>
        </p:nvSpPr>
        <p:spPr>
          <a:xfrm>
            <a:off x="3392463" y="5068409"/>
            <a:ext cx="5526000" cy="4806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2" name="Google Shape;242;g18fd315c07e_0_386"/>
          <p:cNvCxnSpPr/>
          <p:nvPr/>
        </p:nvCxnSpPr>
        <p:spPr>
          <a:xfrm>
            <a:off x="2267211" y="2592888"/>
            <a:ext cx="1125300" cy="613800"/>
          </a:xfrm>
          <a:prstGeom prst="straightConnector1">
            <a:avLst/>
          </a:prstGeom>
          <a:noFill/>
          <a:ln w="76200" cap="flat" cmpd="sng">
            <a:solidFill>
              <a:srgbClr val="2F5496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43" name="Google Shape;243;g18fd315c07e_0_386"/>
          <p:cNvCxnSpPr/>
          <p:nvPr/>
        </p:nvCxnSpPr>
        <p:spPr>
          <a:xfrm flipH="1">
            <a:off x="7572115" y="3927252"/>
            <a:ext cx="2060400" cy="683100"/>
          </a:xfrm>
          <a:prstGeom prst="straightConnector1">
            <a:avLst/>
          </a:prstGeom>
          <a:noFill/>
          <a:ln w="76200" cap="flat" cmpd="sng">
            <a:solidFill>
              <a:srgbClr val="2F5496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44" name="Google Shape;244;g18fd315c07e_0_386"/>
          <p:cNvCxnSpPr/>
          <p:nvPr/>
        </p:nvCxnSpPr>
        <p:spPr>
          <a:xfrm>
            <a:off x="2267211" y="4853835"/>
            <a:ext cx="1140000" cy="495600"/>
          </a:xfrm>
          <a:prstGeom prst="straightConnector1">
            <a:avLst/>
          </a:prstGeom>
          <a:noFill/>
          <a:ln w="76200" cap="flat" cmpd="sng">
            <a:solidFill>
              <a:srgbClr val="2F5496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45" name="Google Shape;245;g18fd315c07e_0_386"/>
          <p:cNvSpPr txBox="1"/>
          <p:nvPr/>
        </p:nvSpPr>
        <p:spPr>
          <a:xfrm>
            <a:off x="822203" y="2251112"/>
            <a:ext cx="1430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Felsorolás</a:t>
            </a:r>
            <a:endParaRPr/>
          </a:p>
        </p:txBody>
      </p:sp>
      <p:sp>
        <p:nvSpPr>
          <p:cNvPr id="246" name="Google Shape;246;g18fd315c07e_0_386"/>
          <p:cNvSpPr txBox="1"/>
          <p:nvPr/>
        </p:nvSpPr>
        <p:spPr>
          <a:xfrm>
            <a:off x="884413" y="4392170"/>
            <a:ext cx="1336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Bekezdés</a:t>
            </a:r>
            <a:endParaRPr/>
          </a:p>
        </p:txBody>
      </p:sp>
      <p:sp>
        <p:nvSpPr>
          <p:cNvPr id="247" name="Google Shape;247;g18fd315c07e_0_386"/>
          <p:cNvSpPr txBox="1"/>
          <p:nvPr/>
        </p:nvSpPr>
        <p:spPr>
          <a:xfrm>
            <a:off x="9648511" y="3445556"/>
            <a:ext cx="1501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Hivatkozás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8fd315c07e_0_40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hu-HU"/>
              <a:t>Stílus megírása</a:t>
            </a:r>
            <a:endParaRPr/>
          </a:p>
        </p:txBody>
      </p:sp>
      <p:sp>
        <p:nvSpPr>
          <p:cNvPr id="253" name="Google Shape;253;g18fd315c07e_0_402"/>
          <p:cNvSpPr txBox="1">
            <a:spLocks noGrp="1"/>
          </p:cNvSpPr>
          <p:nvPr>
            <p:ph type="body" idx="1"/>
          </p:nvPr>
        </p:nvSpPr>
        <p:spPr>
          <a:xfrm>
            <a:off x="838200" y="1575104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hu-HU"/>
              <a:t>Háttér; kép mérete; szöveg behúzása, mérete</a:t>
            </a:r>
            <a:endParaRPr/>
          </a:p>
        </p:txBody>
      </p:sp>
      <p:pic>
        <p:nvPicPr>
          <p:cNvPr id="254" name="Google Shape;254;g18fd315c07e_0_40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64482" y="2178401"/>
            <a:ext cx="6382856" cy="41015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>
            <a:extLst>
              <a:ext uri="{FF2B5EF4-FFF2-40B4-BE49-F238E27FC236}">
                <a16:creationId xmlns:a16="http://schemas.microsoft.com/office/drawing/2014/main" id="{43B1F718-1651-45EE-99E6-29918927A1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2232" y="102715"/>
            <a:ext cx="7847535" cy="6652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9822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71FBC59-FEA6-6792-CEAC-FC9D4F44A1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Kecskemét-net hálózat konfigurálása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3B4EE50B-3929-4A19-4180-E4CB31782A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Készítette: Jelenovits Milán</a:t>
            </a:r>
          </a:p>
        </p:txBody>
      </p:sp>
    </p:spTree>
    <p:extLst>
      <p:ext uri="{BB962C8B-B14F-4D97-AF65-F5344CB8AC3E}">
        <p14:creationId xmlns:p14="http://schemas.microsoft.com/office/powerpoint/2010/main" val="28153630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7AD66F6-221F-6517-B75B-6DE430632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/>
              <a:t>Topológia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DEBDCE1C-DEDE-227B-13F2-2CF5737706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6978" y="1690688"/>
            <a:ext cx="4258044" cy="4298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2352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062E9B0-1B88-88A4-933D-6D7A82749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/>
              <a:t>Számítógépeken IP címek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1A93980F-EA8C-2B1E-42C8-F1DC69ED03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hu-HU" dirty="0"/>
              <a:t>PC-K1: 185.62.128.132</a:t>
            </a:r>
          </a:p>
          <a:p>
            <a:pPr algn="ctr"/>
            <a:r>
              <a:rPr lang="hu-HU" dirty="0"/>
              <a:t>PC-K2: 185.62.128.133</a:t>
            </a:r>
          </a:p>
          <a:p>
            <a:pPr algn="ctr"/>
            <a:r>
              <a:rPr lang="hu-HU" dirty="0"/>
              <a:t>PC-K3: 185.62.128.134</a:t>
            </a:r>
          </a:p>
          <a:p>
            <a:endParaRPr lang="hu-HU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E89CEFCD-E2F1-9190-6411-C1D920B8C8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1368" y="3685013"/>
            <a:ext cx="8769263" cy="2271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9409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155B8BD-2A15-0A53-F377-DDC050FE8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effectLst/>
              </a:rPr>
              <a:t>SW Kecskemét konfigurációja</a:t>
            </a:r>
            <a:endParaRPr lang="hu-HU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01588077-A0E1-90BF-B193-4980082D2F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184" y="1542605"/>
            <a:ext cx="4397389" cy="4850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055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hu-HU"/>
              <a:t>Adatok megadása</a:t>
            </a:r>
            <a:endParaRPr/>
          </a:p>
        </p:txBody>
      </p:sp>
      <p:sp>
        <p:nvSpPr>
          <p:cNvPr id="105" name="Google Shape;105;p3"/>
          <p:cNvSpPr txBox="1">
            <a:spLocks noGrp="1"/>
          </p:cNvSpPr>
          <p:nvPr>
            <p:ph type="body" idx="1"/>
          </p:nvPr>
        </p:nvSpPr>
        <p:spPr>
          <a:xfrm>
            <a:off x="767179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hu-HU"/>
              <a:t>Név megadása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hu-HU"/>
              <a:t>Public / Private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hu-HU"/>
              <a:t>Létrehozás</a:t>
            </a:r>
            <a:endParaRPr/>
          </a:p>
        </p:txBody>
      </p:sp>
      <p:pic>
        <p:nvPicPr>
          <p:cNvPr id="106" name="Google Shape;106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83227" y="1576421"/>
            <a:ext cx="3019846" cy="8287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083227" y="2761956"/>
            <a:ext cx="5763429" cy="1324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877056" y="4442860"/>
            <a:ext cx="2295845" cy="9621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3" descr="Kurzor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401171" y="4897621"/>
            <a:ext cx="383958" cy="3839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2A2FC31-A4ED-457C-AC6C-25B5C59143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Szeged-net hálózat konfigurálása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2AE3C4AD-341B-40F8-86CB-0B0CDAEB2A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Készítette:</a:t>
            </a:r>
            <a:r>
              <a:rPr lang="en-US" dirty="0"/>
              <a:t> </a:t>
            </a:r>
            <a:r>
              <a:rPr lang="en-US" dirty="0" err="1"/>
              <a:t>Ocskó</a:t>
            </a:r>
            <a:r>
              <a:rPr lang="en-US" dirty="0"/>
              <a:t> </a:t>
            </a:r>
            <a:r>
              <a:rPr lang="en-US" dirty="0" err="1"/>
              <a:t>Gábor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2723667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787CE07-2703-4852-A509-E6D81D6B9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Topológia</a:t>
            </a:r>
          </a:p>
        </p:txBody>
      </p:sp>
      <p:pic>
        <p:nvPicPr>
          <p:cNvPr id="4" name="Kép 4">
            <a:extLst>
              <a:ext uri="{FF2B5EF4-FFF2-40B4-BE49-F238E27FC236}">
                <a16:creationId xmlns:a16="http://schemas.microsoft.com/office/drawing/2014/main" id="{D4384957-B707-B63A-7259-790FB55C86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1563" y="1674642"/>
            <a:ext cx="4086068" cy="4464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4669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B3D2223-6EC9-FBA8-BE93-2A08B8969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Mit kellett csinálni?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1BA65A07-2DEE-BBE0-F4C2-BCE866A392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Eszközöknek </a:t>
            </a:r>
            <a:r>
              <a:rPr lang="hu-HU" dirty="0" err="1"/>
              <a:t>ip</a:t>
            </a:r>
            <a:r>
              <a:rPr lang="hu-HU" dirty="0"/>
              <a:t> cím és </a:t>
            </a:r>
            <a:r>
              <a:rPr lang="hu-HU" dirty="0" err="1"/>
              <a:t>dns</a:t>
            </a:r>
            <a:r>
              <a:rPr lang="hu-HU" dirty="0"/>
              <a:t> </a:t>
            </a:r>
            <a:r>
              <a:rPr lang="hu-HU" dirty="0" err="1"/>
              <a:t>google</a:t>
            </a:r>
            <a:r>
              <a:rPr lang="hu-HU" dirty="0"/>
              <a:t> felé</a:t>
            </a:r>
          </a:p>
          <a:p>
            <a:r>
              <a:rPr lang="hu-HU" dirty="0" err="1"/>
              <a:t>Switchen</a:t>
            </a:r>
            <a:r>
              <a:rPr lang="hu-HU" dirty="0"/>
              <a:t> jelszót és telnetet állítani</a:t>
            </a:r>
          </a:p>
          <a:p>
            <a:r>
              <a:rPr lang="hu-HU" dirty="0"/>
              <a:t>A routeren </a:t>
            </a:r>
            <a:r>
              <a:rPr lang="hu-HU" dirty="0" err="1"/>
              <a:t>ip</a:t>
            </a:r>
            <a:r>
              <a:rPr lang="hu-HU" dirty="0"/>
              <a:t> címet, átjárót és bejelentkezési üzenetet állítani</a:t>
            </a:r>
          </a:p>
          <a:p>
            <a:r>
              <a:rPr lang="hu-HU" dirty="0"/>
              <a:t>A nap üzenetét beállítani</a:t>
            </a:r>
          </a:p>
          <a:p>
            <a:r>
              <a:rPr lang="hu-HU" dirty="0"/>
              <a:t>Elmenteni a </a:t>
            </a:r>
            <a:r>
              <a:rPr lang="hu-HU" dirty="0" err="1"/>
              <a:t>konfigot</a:t>
            </a:r>
            <a:r>
              <a:rPr lang="hu-HU" dirty="0"/>
              <a:t> a TFTP szerverre</a:t>
            </a:r>
          </a:p>
        </p:txBody>
      </p:sp>
    </p:spTree>
    <p:extLst>
      <p:ext uri="{BB962C8B-B14F-4D97-AF65-F5344CB8AC3E}">
        <p14:creationId xmlns:p14="http://schemas.microsoft.com/office/powerpoint/2010/main" val="11244951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0CA3E98-456F-D7FA-AC13-AFF47CBB3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Megvalósítás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DD09B15F-DA4B-1C17-9E94-0E8296A0BC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Az eszközök </a:t>
            </a:r>
            <a:r>
              <a:rPr lang="hu-HU" dirty="0" err="1"/>
              <a:t>ip</a:t>
            </a:r>
            <a:r>
              <a:rPr lang="hu-HU" dirty="0"/>
              <a:t> címét kinézni az ipcim.xlsx-</a:t>
            </a:r>
            <a:r>
              <a:rPr lang="hu-HU" dirty="0" err="1"/>
              <a:t>ből</a:t>
            </a:r>
            <a:br>
              <a:rPr lang="hu-HU" dirty="0"/>
            </a:br>
            <a:r>
              <a:rPr lang="hu-HU" dirty="0"/>
              <a:t>és beállítani az adott eszközön</a:t>
            </a:r>
          </a:p>
        </p:txBody>
      </p:sp>
      <p:pic>
        <p:nvPicPr>
          <p:cNvPr id="4" name="Kép 4" descr="A képen asztal látható&#10;&#10;Automatikusan generált leírás">
            <a:extLst>
              <a:ext uri="{FF2B5EF4-FFF2-40B4-BE49-F238E27FC236}">
                <a16:creationId xmlns:a16="http://schemas.microsoft.com/office/drawing/2014/main" id="{439337FC-5059-87DA-7B85-8EACFE6F7B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3269" y="2180165"/>
            <a:ext cx="2743200" cy="3447047"/>
          </a:xfrm>
          <a:prstGeom prst="rect">
            <a:avLst/>
          </a:prstGeom>
        </p:spPr>
      </p:pic>
      <p:pic>
        <p:nvPicPr>
          <p:cNvPr id="9" name="Kép 9">
            <a:extLst>
              <a:ext uri="{FF2B5EF4-FFF2-40B4-BE49-F238E27FC236}">
                <a16:creationId xmlns:a16="http://schemas.microsoft.com/office/drawing/2014/main" id="{FB36ED72-7255-E189-CA25-CF7AFCB377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2842" y="3048622"/>
            <a:ext cx="6209675" cy="1778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6115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4A341E0-B181-A567-647E-108D98892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</a:t>
            </a:r>
            <a:r>
              <a:rPr lang="hu-HU" dirty="0" err="1"/>
              <a:t>switchen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93FF38D0-A065-AF5E-A84B-A71B43F3C2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/>
              <a:t>Switchen</a:t>
            </a:r>
            <a:r>
              <a:rPr lang="hu-HU" dirty="0"/>
              <a:t> jelszó és telnet beállítása</a:t>
            </a:r>
          </a:p>
        </p:txBody>
      </p:sp>
      <p:pic>
        <p:nvPicPr>
          <p:cNvPr id="4" name="Kép 4" descr="A képen szöveg látható&#10;&#10;Automatikusan generált leírás">
            <a:extLst>
              <a:ext uri="{FF2B5EF4-FFF2-40B4-BE49-F238E27FC236}">
                <a16:creationId xmlns:a16="http://schemas.microsoft.com/office/drawing/2014/main" id="{083E9C44-8BC4-C8DE-D4F3-F0EBA994C2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3810" y="2372811"/>
            <a:ext cx="7471346" cy="3536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6681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65A31D5-E8AB-AADC-BE65-EBDAA82EC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routeren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E9572B3A-EE35-BD7F-EBF4-ED80AF8857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 routeren </a:t>
            </a:r>
            <a:r>
              <a:rPr lang="hu-HU" dirty="0" err="1"/>
              <a:t>ip</a:t>
            </a:r>
            <a:r>
              <a:rPr lang="hu-HU" dirty="0"/>
              <a:t> cím, átjáró és bejelentkezési üzenet</a:t>
            </a:r>
          </a:p>
        </p:txBody>
      </p:sp>
      <p:pic>
        <p:nvPicPr>
          <p:cNvPr id="4" name="Kép 4" descr="A képen szöveg, beltéri, képernyőkép látható&#10;&#10;Automatikusan generált leírás">
            <a:extLst>
              <a:ext uri="{FF2B5EF4-FFF2-40B4-BE49-F238E27FC236}">
                <a16:creationId xmlns:a16="http://schemas.microsoft.com/office/drawing/2014/main" id="{819D582C-18AC-C57B-6B13-7740C745E6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8433" y="2511496"/>
            <a:ext cx="6240904" cy="3602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0900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31BF208-ABE7-FC5F-34B1-8A4B37D7D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És utoljára a </a:t>
            </a:r>
            <a:r>
              <a:rPr lang="hu-HU" dirty="0" err="1"/>
              <a:t>tftp</a:t>
            </a:r>
            <a:r>
              <a:rPr lang="hu-HU" dirty="0"/>
              <a:t> szerverre mentés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B368E4F4-EC82-398A-3F6F-B652DECF5E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 </a:t>
            </a:r>
            <a:r>
              <a:rPr lang="hu-HU" dirty="0" err="1"/>
              <a:t>konfig</a:t>
            </a:r>
            <a:r>
              <a:rPr lang="hu-HU" dirty="0"/>
              <a:t> mentéséhez ez lett használva: </a:t>
            </a:r>
          </a:p>
          <a:p>
            <a:pPr marL="114300" indent="0">
              <a:buNone/>
            </a:pPr>
            <a:r>
              <a:rPr lang="hu-HU" dirty="0"/>
              <a:t>    </a:t>
            </a:r>
            <a:r>
              <a:rPr lang="hu-HU" dirty="0" err="1"/>
              <a:t>copy</a:t>
            </a:r>
            <a:r>
              <a:rPr lang="hu-HU" dirty="0"/>
              <a:t> startup-</a:t>
            </a:r>
            <a:r>
              <a:rPr lang="hu-HU" dirty="0" err="1"/>
              <a:t>config</a:t>
            </a:r>
            <a:r>
              <a:rPr lang="hu-HU" dirty="0"/>
              <a:t> </a:t>
            </a:r>
            <a:r>
              <a:rPr lang="hu-HU" dirty="0" err="1"/>
              <a:t>tftp</a:t>
            </a:r>
            <a:r>
              <a:rPr lang="hu-HU" dirty="0"/>
              <a:t>:</a:t>
            </a:r>
          </a:p>
        </p:txBody>
      </p:sp>
      <p:pic>
        <p:nvPicPr>
          <p:cNvPr id="4" name="Kép 4">
            <a:extLst>
              <a:ext uri="{FF2B5EF4-FFF2-40B4-BE49-F238E27FC236}">
                <a16:creationId xmlns:a16="http://schemas.microsoft.com/office/drawing/2014/main" id="{78C7116D-299F-3981-E1BE-FB464C4F74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0925" y="2989881"/>
            <a:ext cx="6646888" cy="2452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19091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DD01941-CA86-4F4A-9115-275D5F8C3E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Szolnok Wifi alhálózat konfigurálása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94DE4DFE-308A-418E-9484-A5A006A9CF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Készítette: </a:t>
            </a:r>
            <a:r>
              <a:rPr lang="en-US" dirty="0"/>
              <a:t>Kómár Attila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9299264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8931070-5E8E-4C9F-BFCC-2CD48CBA3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Topológia</a:t>
            </a:r>
            <a:endParaRPr lang="hu-HU"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E387220C-B4C2-4662-9E4A-1775234170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4907" y="1333355"/>
            <a:ext cx="5462185" cy="5704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1004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7401370-94F4-4DB4-854C-C219618F3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IP </a:t>
            </a:r>
            <a:r>
              <a:rPr lang="en-US" dirty="0" err="1"/>
              <a:t>címek</a:t>
            </a:r>
            <a:endParaRPr lang="hu-HU" dirty="0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6242ACDA-A0F2-4602-9E9B-ACA91E8D5A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 err="1"/>
              <a:t>Nyomtató</a:t>
            </a:r>
            <a:r>
              <a:rPr lang="en-US" dirty="0"/>
              <a:t>: 192.168.10.2</a:t>
            </a:r>
          </a:p>
          <a:p>
            <a:pPr algn="ctr"/>
            <a:r>
              <a:rPr lang="en-US" dirty="0"/>
              <a:t>PC: 192.168.10.3</a:t>
            </a:r>
            <a:endParaRPr lang="hu-HU"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44873B98-7C88-4E20-997F-312D1D1815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6970" y="3097249"/>
            <a:ext cx="6258060" cy="1887552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8F5BFAF1-D152-4E6C-8C16-2F149C5E0A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6970" y="4984801"/>
            <a:ext cx="6258060" cy="1327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688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8fd315c07e_0_5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49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IP címek kiosztása (VLSM)</a:t>
            </a:r>
            <a:endParaRPr sz="9900"/>
          </a:p>
        </p:txBody>
      </p:sp>
      <p:sp>
        <p:nvSpPr>
          <p:cNvPr id="115" name="Google Shape;115;g18fd315c07e_0_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hu-HU"/>
              <a:t>Ocskó Gábor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218BF9F-517C-4C85-BA4C-BE8B825D9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Wifi</a:t>
            </a:r>
            <a:r>
              <a:rPr lang="en-US" dirty="0"/>
              <a:t> Setup</a:t>
            </a:r>
            <a:endParaRPr lang="hu-HU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5C4E0F25-530B-4E3D-900F-5F9CAA80FB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4924" y="1825625"/>
            <a:ext cx="776215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73699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6ABD53D-D89B-4F8C-8CC9-D6DBC9865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Wifi</a:t>
            </a:r>
            <a:r>
              <a:rPr lang="en-US" dirty="0"/>
              <a:t> Wireless</a:t>
            </a:r>
            <a:endParaRPr lang="hu-HU"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9069F2D3-1765-4661-9C96-5C9C467D3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711" y="1505393"/>
            <a:ext cx="5201376" cy="4991797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2C2A9B77-34BF-4E82-8434-2F44A97103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6907" y="3213117"/>
            <a:ext cx="5914098" cy="1576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87592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48482F7-0B1B-4103-9EF9-0CADC66F7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Vezeték</a:t>
            </a:r>
            <a:r>
              <a:rPr lang="en-US" dirty="0"/>
              <a:t> </a:t>
            </a:r>
            <a:r>
              <a:rPr lang="en-US" dirty="0" err="1"/>
              <a:t>nélküli</a:t>
            </a:r>
            <a:r>
              <a:rPr lang="en-US" dirty="0"/>
              <a:t> </a:t>
            </a:r>
            <a:r>
              <a:rPr lang="en-US" dirty="0" err="1"/>
              <a:t>eszközök</a:t>
            </a:r>
            <a:endParaRPr lang="hu-HU"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A34E1043-E03E-4D8A-AEB9-418C04BDFD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4462" y="1566315"/>
            <a:ext cx="5783076" cy="4869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57004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699E73F-9297-F00E-0C7F-B9AAB1AEF3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I, K, S és O hálózat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39FDDCC5-0696-C5DF-552F-F141F93847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hm</a:t>
            </a:r>
          </a:p>
        </p:txBody>
      </p:sp>
    </p:spTree>
    <p:extLst>
      <p:ext uri="{BB962C8B-B14F-4D97-AF65-F5344CB8AC3E}">
        <p14:creationId xmlns:p14="http://schemas.microsoft.com/office/powerpoint/2010/main" val="302107753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1B2D6A4-D791-6B85-47E1-E989E1766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topológia</a:t>
            </a:r>
          </a:p>
        </p:txBody>
      </p:sp>
      <p:pic>
        <p:nvPicPr>
          <p:cNvPr id="5" name="Kép 5">
            <a:extLst>
              <a:ext uri="{FF2B5EF4-FFF2-40B4-BE49-F238E27FC236}">
                <a16:creationId xmlns:a16="http://schemas.microsoft.com/office/drawing/2014/main" id="{7D0C275D-C8CA-69E8-EC54-CD7EC16BB0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647" y="1715700"/>
            <a:ext cx="10669247" cy="4269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11029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42F226D-0370-2775-0111-D7594AA04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 volt a feladat?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AD410181-D937-8974-E3E6-349BF0C01E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Az R-SZOLNOK </a:t>
            </a:r>
            <a:r>
              <a:rPr lang="hu-HU" dirty="0" err="1"/>
              <a:t>ip</a:t>
            </a:r>
            <a:r>
              <a:rPr lang="hu-HU" dirty="0"/>
              <a:t> címeit beállítani</a:t>
            </a:r>
          </a:p>
          <a:p>
            <a:r>
              <a:rPr lang="hu-HU" dirty="0"/>
              <a:t> jelszót állítani és nap üzenetet állítani</a:t>
            </a:r>
          </a:p>
          <a:p>
            <a:r>
              <a:rPr lang="hu-HU" dirty="0" err="1"/>
              <a:t>Konfigot</a:t>
            </a:r>
            <a:r>
              <a:rPr lang="hu-HU" dirty="0"/>
              <a:t> </a:t>
            </a:r>
            <a:r>
              <a:rPr lang="hu-HU" dirty="0" err="1"/>
              <a:t>tftp</a:t>
            </a:r>
            <a:r>
              <a:rPr lang="hu-HU" dirty="0"/>
              <a:t> szerverre menteni</a:t>
            </a:r>
          </a:p>
        </p:txBody>
      </p:sp>
    </p:spTree>
    <p:extLst>
      <p:ext uri="{BB962C8B-B14F-4D97-AF65-F5344CB8AC3E}">
        <p14:creationId xmlns:p14="http://schemas.microsoft.com/office/powerpoint/2010/main" val="247614353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F0ADB40-881B-287C-1DFE-1287411D1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R-SZOLNOK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921ECB3-71B1-B3D0-86BB-04FAD2E8E4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Az </a:t>
            </a:r>
            <a:r>
              <a:rPr lang="hu-HU" dirty="0" err="1"/>
              <a:t>ip</a:t>
            </a:r>
            <a:r>
              <a:rPr lang="hu-HU" dirty="0"/>
              <a:t> cím beállításhoz és a többi felsorolt cuccokhoz ezek kellettek:</a:t>
            </a:r>
          </a:p>
        </p:txBody>
      </p:sp>
      <p:pic>
        <p:nvPicPr>
          <p:cNvPr id="6" name="Kép 6" descr="A képen szöveg látható&#10;&#10;Automatikusan generált leírás">
            <a:extLst>
              <a:ext uri="{FF2B5EF4-FFF2-40B4-BE49-F238E27FC236}">
                <a16:creationId xmlns:a16="http://schemas.microsoft.com/office/drawing/2014/main" id="{C7B4FAE1-8250-7177-A537-6C278C7A1E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1842" y="2570813"/>
            <a:ext cx="4770775" cy="361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35787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FC3FF02-87F7-7030-CD5F-ED4A1F60A9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A hálózat ellenőrzése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24B97D3B-985B-7889-A672-7D6F09D801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P A I N</a:t>
            </a:r>
          </a:p>
        </p:txBody>
      </p:sp>
    </p:spTree>
    <p:extLst>
      <p:ext uri="{BB962C8B-B14F-4D97-AF65-F5344CB8AC3E}">
        <p14:creationId xmlns:p14="http://schemas.microsoft.com/office/powerpoint/2010/main" val="115380531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30645E9-BAF9-ED45-3BAB-544AA9CC1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 volt a feladat?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8CAC659F-B3D3-7F1E-8678-74DF70838E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Csomagküldővel ellenőrizni</a:t>
            </a:r>
          </a:p>
          <a:p>
            <a:r>
              <a:rPr lang="hu-HU" dirty="0" err="1"/>
              <a:t>Pingelni</a:t>
            </a:r>
          </a:p>
          <a:p>
            <a:r>
              <a:rPr lang="hu-HU" dirty="0"/>
              <a:t>Gdprojekt.net oldal elérhető-e</a:t>
            </a:r>
          </a:p>
          <a:p>
            <a:r>
              <a:rPr lang="hu-HU" dirty="0" err="1"/>
              <a:t>Ssh</a:t>
            </a:r>
            <a:r>
              <a:rPr lang="hu-HU" dirty="0"/>
              <a:t> és telnet</a:t>
            </a:r>
          </a:p>
        </p:txBody>
      </p:sp>
    </p:spTree>
    <p:extLst>
      <p:ext uri="{BB962C8B-B14F-4D97-AF65-F5344CB8AC3E}">
        <p14:creationId xmlns:p14="http://schemas.microsoft.com/office/powerpoint/2010/main" val="370746069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5A9AEB3-8E21-18D4-27F5-BD6CC26E8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Csomagküldő és </a:t>
            </a:r>
            <a:r>
              <a:rPr lang="hu-HU" dirty="0" err="1"/>
              <a:t>ping</a:t>
            </a:r>
          </a:p>
        </p:txBody>
      </p:sp>
      <p:pic>
        <p:nvPicPr>
          <p:cNvPr id="4" name="Kép 4">
            <a:extLst>
              <a:ext uri="{FF2B5EF4-FFF2-40B4-BE49-F238E27FC236}">
                <a16:creationId xmlns:a16="http://schemas.microsoft.com/office/drawing/2014/main" id="{245F9492-77AC-8684-BF0E-0E265C507C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974" y="1583870"/>
            <a:ext cx="10625527" cy="923325"/>
          </a:xfrm>
          <a:prstGeom prst="rect">
            <a:avLst/>
          </a:prstGeom>
        </p:spPr>
      </p:pic>
      <p:pic>
        <p:nvPicPr>
          <p:cNvPr id="5" name="Kép 5" descr="A képen szöveg látható&#10;&#10;Automatikusan generált leírás">
            <a:extLst>
              <a:ext uri="{FF2B5EF4-FFF2-40B4-BE49-F238E27FC236}">
                <a16:creationId xmlns:a16="http://schemas.microsoft.com/office/drawing/2014/main" id="{DD660629-494D-B191-A70B-82D8A71EB4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793" y="2892104"/>
            <a:ext cx="7633740" cy="3647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082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8fd315c07e_0_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/>
              <a:t>Mit is kellett csinálni?</a:t>
            </a:r>
            <a:endParaRPr/>
          </a:p>
        </p:txBody>
      </p:sp>
      <p:sp>
        <p:nvSpPr>
          <p:cNvPr id="121" name="Google Shape;121;g18fd315c07e_0_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hu-HU" sz="2700"/>
              <a:t>• Hálózat azonosítót - binárisan és decimális alakban is </a:t>
            </a:r>
            <a:endParaRPr sz="27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hu-HU" sz="2700"/>
              <a:t>• Szórás címet - binárisan és decimális alakban is </a:t>
            </a:r>
            <a:endParaRPr sz="27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hu-HU" sz="2700"/>
              <a:t>• Első kioszthatót IP címet - bináris és decimális alakban is </a:t>
            </a:r>
            <a:endParaRPr sz="27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hu-HU" sz="2700"/>
              <a:t>• Utolsó kiosztható IP címet (Ha hálózat tartamaz kapcsolót akkor ezek az utolsó kiosztható IP címet kapják) - bináris és decimális alakban is </a:t>
            </a:r>
            <a:endParaRPr sz="27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hu-HU" sz="2700"/>
              <a:t>• Második kiosztható IP címet (Ha hálózat tartamaz szervert akkor ezek a második kiosztható IP címet kapják) - bináris és decimális alakban is </a:t>
            </a:r>
            <a:endParaRPr sz="27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hu-HU" sz="2700"/>
              <a:t>• Alhálózati maszkokat - binárisan decimálisan és prefixként is </a:t>
            </a:r>
            <a:endParaRPr sz="27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hu-HU" sz="2700"/>
              <a:t>• Az összes megvásárlandó IP cím teljes költsége</a:t>
            </a:r>
            <a:endParaRPr sz="270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0422B6E-0816-A39F-F528-B63773A8A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gdprojekt.net szeged gépről</a:t>
            </a:r>
          </a:p>
        </p:txBody>
      </p:sp>
      <p:pic>
        <p:nvPicPr>
          <p:cNvPr id="4" name="Kép 4">
            <a:extLst>
              <a:ext uri="{FF2B5EF4-FFF2-40B4-BE49-F238E27FC236}">
                <a16:creationId xmlns:a16="http://schemas.microsoft.com/office/drawing/2014/main" id="{770BF6B7-4E5F-02AC-76CF-FEE427F758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0499" y="1770255"/>
            <a:ext cx="4492052" cy="4379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89290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FC81519-6E2D-C435-34FE-1EC1192EB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SSH és telnet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81964864-88AA-0222-0E00-9541C9DC0C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57117"/>
            <a:ext cx="10515600" cy="4351338"/>
          </a:xfrm>
        </p:spPr>
        <p:txBody>
          <a:bodyPr/>
          <a:lstStyle/>
          <a:p>
            <a:r>
              <a:rPr lang="hu-HU" dirty="0"/>
              <a:t>Az </a:t>
            </a:r>
            <a:r>
              <a:rPr lang="hu-HU" dirty="0" err="1"/>
              <a:t>ssh</a:t>
            </a:r>
            <a:r>
              <a:rPr lang="hu-HU" dirty="0"/>
              <a:t>-hoz felhasználóra is szükség van, de a </a:t>
            </a:r>
            <a:r>
              <a:rPr lang="hu-HU" dirty="0" err="1"/>
              <a:t>telnet.nél</a:t>
            </a:r>
            <a:r>
              <a:rPr lang="hu-HU" dirty="0"/>
              <a:t> csak </a:t>
            </a:r>
            <a:r>
              <a:rPr lang="hu-HU" dirty="0" err="1"/>
              <a:t>ip</a:t>
            </a:r>
            <a:r>
              <a:rPr lang="hu-HU" dirty="0"/>
              <a:t> cím kell</a:t>
            </a:r>
          </a:p>
        </p:txBody>
      </p:sp>
      <p:pic>
        <p:nvPicPr>
          <p:cNvPr id="5" name="Kép 5" descr="A képen szöveg látható&#10;&#10;Automatikusan generált leírás">
            <a:extLst>
              <a:ext uri="{FF2B5EF4-FFF2-40B4-BE49-F238E27FC236}">
                <a16:creationId xmlns:a16="http://schemas.microsoft.com/office/drawing/2014/main" id="{C23659C6-3CF8-E4E5-E58E-9E3EA775BF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79" y="2241351"/>
            <a:ext cx="5872396" cy="2300344"/>
          </a:xfrm>
          <a:prstGeom prst="rect">
            <a:avLst/>
          </a:prstGeom>
        </p:spPr>
      </p:pic>
      <p:pic>
        <p:nvPicPr>
          <p:cNvPr id="6" name="Kép 6">
            <a:extLst>
              <a:ext uri="{FF2B5EF4-FFF2-40B4-BE49-F238E27FC236}">
                <a16:creationId xmlns:a16="http://schemas.microsoft.com/office/drawing/2014/main" id="{546BB044-0BA0-BB1E-31E8-707E304505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8499" y="2201505"/>
            <a:ext cx="5884888" cy="2373795"/>
          </a:xfrm>
          <a:prstGeom prst="rect">
            <a:avLst/>
          </a:prstGeom>
        </p:spPr>
      </p:pic>
      <p:pic>
        <p:nvPicPr>
          <p:cNvPr id="7" name="Kép 7" descr="A képen szöveg látható&#10;&#10;Automatikusan generált leírás">
            <a:extLst>
              <a:ext uri="{FF2B5EF4-FFF2-40B4-BE49-F238E27FC236}">
                <a16:creationId xmlns:a16="http://schemas.microsoft.com/office/drawing/2014/main" id="{837ED2B4-EB09-EBC4-2C71-8CC3819CD4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679" y="4644973"/>
            <a:ext cx="5853659" cy="2083841"/>
          </a:xfrm>
          <a:prstGeom prst="rect">
            <a:avLst/>
          </a:prstGeom>
        </p:spPr>
      </p:pic>
      <p:pic>
        <p:nvPicPr>
          <p:cNvPr id="8" name="Kép 8">
            <a:extLst>
              <a:ext uri="{FF2B5EF4-FFF2-40B4-BE49-F238E27FC236}">
                <a16:creationId xmlns:a16="http://schemas.microsoft.com/office/drawing/2014/main" id="{94009C5E-7367-4576-76FE-2BB853A116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8498" y="4672319"/>
            <a:ext cx="5628806" cy="2079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51031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8fd315c07e_0_48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/>
              <a:t>Köszönjük a figyelmet!</a:t>
            </a:r>
            <a:endParaRPr/>
          </a:p>
        </p:txBody>
      </p:sp>
      <p:sp>
        <p:nvSpPr>
          <p:cNvPr id="260" name="Google Shape;260;g18fd315c07e_0_48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8fd315c07e_0_50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/>
              <a:t>Megvalósítás</a:t>
            </a:r>
            <a:endParaRPr/>
          </a:p>
        </p:txBody>
      </p:sp>
      <p:sp>
        <p:nvSpPr>
          <p:cNvPr id="127" name="Google Shape;127;g18fd315c07e_0_50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hu-HU"/>
              <a:t>készíteni egy üres vlsm táblázatot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hu-HU"/>
              <a:t>jó helyre berakni az ip címeket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hu-HU"/>
              <a:t>elrendezni hogy átlátható legyen (</a:t>
            </a:r>
            <a:r>
              <a:rPr lang="hu-HU" sz="24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opcionális</a:t>
            </a:r>
            <a:r>
              <a:rPr lang="hu-HU"/>
              <a:t>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hu-HU"/>
              <a:t>DEC.BIN paranccsal binárisba váltani ami kellett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hu-HU"/>
              <a:t>kiszámolni hogy mennyire rossz is a forint, vagyis kiszámolni hogy mennyibe fog kerülni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g18fd315c07e_0_5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1600" y="634075"/>
            <a:ext cx="4697678" cy="2129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g18fd315c07e_0_5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00725" y="634074"/>
            <a:ext cx="5473350" cy="2129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g18fd315c07e_0_5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49150" y="3658151"/>
            <a:ext cx="7626925" cy="170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8fd315c07e_0_97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hu-HU"/>
              <a:t>IP címek</a:t>
            </a:r>
            <a:endParaRPr/>
          </a:p>
        </p:txBody>
      </p:sp>
      <p:sp>
        <p:nvSpPr>
          <p:cNvPr id="140" name="Google Shape;140;g18fd315c07e_0_97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hu-HU"/>
              <a:t>Kómár Attila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8fd315c07e_0_16"/>
          <p:cNvSpPr txBox="1">
            <a:spLocks noGrp="1"/>
          </p:cNvSpPr>
          <p:nvPr>
            <p:ph type="body" idx="1"/>
          </p:nvPr>
        </p:nvSpPr>
        <p:spPr>
          <a:xfrm>
            <a:off x="3255606" y="3002397"/>
            <a:ext cx="2417400" cy="42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hu-HU"/>
              <a:t>Excel függvény</a:t>
            </a:r>
            <a:endParaRPr/>
          </a:p>
        </p:txBody>
      </p:sp>
      <p:pic>
        <p:nvPicPr>
          <p:cNvPr id="146" name="Google Shape;146;g18fd315c07e_0_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198" y="2789334"/>
            <a:ext cx="2417407" cy="8532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g18fd315c07e_0_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912678" y="0"/>
            <a:ext cx="2441122" cy="6857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512</Words>
  <Application>Microsoft Office PowerPoint</Application>
  <PresentationFormat>Szélesvásznú</PresentationFormat>
  <Paragraphs>110</Paragraphs>
  <Slides>52</Slides>
  <Notes>25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52</vt:i4>
      </vt:variant>
    </vt:vector>
  </HeadingPairs>
  <TitlesOfParts>
    <vt:vector size="53" baseType="lpstr">
      <vt:lpstr>Office-téma</vt:lpstr>
      <vt:lpstr>Github repo létrehozása</vt:lpstr>
      <vt:lpstr>Új repository létrehozása</vt:lpstr>
      <vt:lpstr>Adatok megadása</vt:lpstr>
      <vt:lpstr>IP címek kiosztása (VLSM)</vt:lpstr>
      <vt:lpstr>Mit is kellett csinálni?</vt:lpstr>
      <vt:lpstr>Megvalósítás</vt:lpstr>
      <vt:lpstr>PowerPoint-bemutató</vt:lpstr>
      <vt:lpstr>IP címek</vt:lpstr>
      <vt:lpstr>PowerPoint-bemutató</vt:lpstr>
      <vt:lpstr>Hálózati topológia elkészítése</vt:lpstr>
      <vt:lpstr>Routerek, Switchek</vt:lpstr>
      <vt:lpstr>Számítógépek, nyomtatók</vt:lpstr>
      <vt:lpstr>Google Cloud</vt:lpstr>
      <vt:lpstr>Google hálózat és DNS konfiguráció</vt:lpstr>
      <vt:lpstr>PowerPoint-bemutató</vt:lpstr>
      <vt:lpstr>PowerPoint-bemutató</vt:lpstr>
      <vt:lpstr>Budapest-net hálózat konfigurálása</vt:lpstr>
      <vt:lpstr>Mit is kellett csinálni?</vt:lpstr>
      <vt:lpstr>Megvalósítás avagy a parancsok a switchen</vt:lpstr>
      <vt:lpstr>Megvalósítás vagyis parancsok a routeren</vt:lpstr>
      <vt:lpstr>A weboldal kódolása</vt:lpstr>
      <vt:lpstr>Forrás átmásolása</vt:lpstr>
      <vt:lpstr>Szöveg elrendezése</vt:lpstr>
      <vt:lpstr>Stílus megírása</vt:lpstr>
      <vt:lpstr>PowerPoint-bemutató</vt:lpstr>
      <vt:lpstr>Kecskemét-net hálózat konfigurálása</vt:lpstr>
      <vt:lpstr>Topológia</vt:lpstr>
      <vt:lpstr>Számítógépeken IP címek</vt:lpstr>
      <vt:lpstr>SW Kecskemét konfigurációja</vt:lpstr>
      <vt:lpstr>Szeged-net hálózat konfigurálása</vt:lpstr>
      <vt:lpstr>Topológia</vt:lpstr>
      <vt:lpstr>Mit kellett csinálni?</vt:lpstr>
      <vt:lpstr>Megvalósítás</vt:lpstr>
      <vt:lpstr>A switchen</vt:lpstr>
      <vt:lpstr>A routeren</vt:lpstr>
      <vt:lpstr>És utoljára a tftp szerverre mentés</vt:lpstr>
      <vt:lpstr>Szolnok Wifi alhálózat konfigurálása</vt:lpstr>
      <vt:lpstr>Topológia</vt:lpstr>
      <vt:lpstr>IP címek</vt:lpstr>
      <vt:lpstr>Wifi Setup</vt:lpstr>
      <vt:lpstr>Wifi Wireless</vt:lpstr>
      <vt:lpstr>Vezeték nélküli eszközök</vt:lpstr>
      <vt:lpstr>I, K, S és O hálózat</vt:lpstr>
      <vt:lpstr>A topológia</vt:lpstr>
      <vt:lpstr>Mi volt a feladat?</vt:lpstr>
      <vt:lpstr>R-SZOLNOK</vt:lpstr>
      <vt:lpstr>A hálózat ellenőrzése</vt:lpstr>
      <vt:lpstr>Mi volt a feladat?</vt:lpstr>
      <vt:lpstr>Csomagküldő és ping</vt:lpstr>
      <vt:lpstr>A gdprojekt.net szeged gépről</vt:lpstr>
      <vt:lpstr>SSH és telnet</vt:lpstr>
      <vt:lpstr>Köszönjük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 repo létrehozása</dc:title>
  <dc:creator>Milán Jelenovits</dc:creator>
  <cp:lastModifiedBy>Attila</cp:lastModifiedBy>
  <cp:revision>235</cp:revision>
  <dcterms:created xsi:type="dcterms:W3CDTF">2022-11-14T09:17:40Z</dcterms:created>
  <dcterms:modified xsi:type="dcterms:W3CDTF">2022-12-05T00:32:41Z</dcterms:modified>
</cp:coreProperties>
</file>