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1" autoAdjust="0"/>
  </p:normalViewPr>
  <p:slideViewPr>
    <p:cSldViewPr snapToGrid="0">
      <p:cViewPr varScale="1">
        <p:scale>
          <a:sx n="113" d="100"/>
          <a:sy n="113" d="100"/>
        </p:scale>
        <p:origin x="-562" y="-62"/>
      </p:cViewPr>
      <p:guideLst>
        <p:guide orient="horz" pos="259"/>
        <p:guide orient="horz" pos="2984"/>
        <p:guide orient="horz" pos="504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 err="1">
                <a:latin typeface="Fira Sans SemiBold"/>
                <a:ea typeface="Fira Sans SemiBold"/>
                <a:cs typeface="Fira Sans SemiBold"/>
                <a:sym typeface="Fira Sans SemiBold"/>
              </a:rPr>
              <a:t>Fluffy</a:t>
            </a:r>
            <a:endParaRPr lang="hu-HU" sz="4500" dirty="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System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hu-HU" sz="15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hu-HU" sz="1500" dirty="0" err="1">
                <a:latin typeface="Fira Sans"/>
                <a:ea typeface="Fira Sans"/>
                <a:cs typeface="Fira Sans"/>
                <a:sym typeface="Fira Sans"/>
              </a:rPr>
              <a:t>Jelevonits</a:t>
            </a:r>
            <a:r>
              <a:rPr lang="hu-HU" sz="1500" dirty="0">
                <a:latin typeface="Fira Sans"/>
                <a:ea typeface="Fira Sans"/>
                <a:cs typeface="Fira Sans"/>
                <a:sym typeface="Fira Sans"/>
              </a:rPr>
              <a:t> Milán, Balázs Zalán és Gyenes Béla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DHCP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356" name="Táblázat 355"/>
          <p:cNvGraphicFramePr>
            <a:graphicFrameLocks noGrp="1"/>
          </p:cNvGraphicFramePr>
          <p:nvPr/>
        </p:nvGraphicFramePr>
        <p:xfrm>
          <a:off x="2665505" y="1130225"/>
          <a:ext cx="3987800" cy="3474720"/>
        </p:xfrm>
        <a:graphic>
          <a:graphicData uri="http://schemas.openxmlformats.org/drawingml/2006/table">
            <a:tbl>
              <a:tblPr/>
              <a:tblGrid>
                <a:gridCol w="1155700"/>
                <a:gridCol w="1104900"/>
                <a:gridCol w="863600"/>
                <a:gridCol w="863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Szervezeti egység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Átjáró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192.168.1.200 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 / 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engeneer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192.168.1.160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192.168.1.128 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WiFi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 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Szervezeti egység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Átjáró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engeneer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4" name="Táblázat 83"/>
          <p:cNvGraphicFramePr>
            <a:graphicFrameLocks noGrp="1"/>
          </p:cNvGraphicFramePr>
          <p:nvPr/>
        </p:nvGraphicFramePr>
        <p:xfrm>
          <a:off x="1784350" y="2205990"/>
          <a:ext cx="5575300" cy="731520"/>
        </p:xfrm>
        <a:graphic>
          <a:graphicData uri="http://schemas.openxmlformats.org/drawingml/2006/table">
            <a:tbl>
              <a:tblPr/>
              <a:tblGrid>
                <a:gridCol w="1117600"/>
                <a:gridCol w="1003300"/>
                <a:gridCol w="469900"/>
                <a:gridCol w="635000"/>
                <a:gridCol w="635000"/>
                <a:gridCol w="1003300"/>
                <a:gridCol w="711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Jelszó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Titkosítás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Hitelesítés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Csatorna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192.168.1.27/27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192.168.1.28/27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192.168.1.29/27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GD_2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123456_2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TKIP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WPA2 Personal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7823" y="0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3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Switch</a:t>
            </a:r>
            <a:r>
              <a:rPr lang="hu-HU" sz="33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6" name="Táblázat 55"/>
          <p:cNvGraphicFramePr>
            <a:graphicFrameLocks noGrp="1"/>
          </p:cNvGraphicFramePr>
          <p:nvPr/>
        </p:nvGraphicFramePr>
        <p:xfrm>
          <a:off x="4191000" y="900951"/>
          <a:ext cx="4953000" cy="4242549"/>
        </p:xfrm>
        <a:graphic>
          <a:graphicData uri="http://schemas.openxmlformats.org/drawingml/2006/table">
            <a:tbl>
              <a:tblPr/>
              <a:tblGrid>
                <a:gridCol w="609600"/>
                <a:gridCol w="774700"/>
                <a:gridCol w="1079500"/>
                <a:gridCol w="508000"/>
                <a:gridCol w="1371600"/>
                <a:gridCol w="609600"/>
              </a:tblGrid>
              <a:tr h="314729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backend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192.168.1.144/28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-UX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192.168.1.128/28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140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áblázat 57"/>
          <p:cNvGraphicFramePr>
            <a:graphicFrameLocks noGrp="1"/>
          </p:cNvGraphicFramePr>
          <p:nvPr/>
        </p:nvGraphicFramePr>
        <p:xfrm>
          <a:off x="0" y="837969"/>
          <a:ext cx="4336677" cy="4631114"/>
        </p:xfrm>
        <a:graphic>
          <a:graphicData uri="http://schemas.openxmlformats.org/drawingml/2006/table">
            <a:tbl>
              <a:tblPr/>
              <a:tblGrid>
                <a:gridCol w="533745"/>
                <a:gridCol w="678301"/>
                <a:gridCol w="945173"/>
                <a:gridCol w="444787"/>
                <a:gridCol w="1200926"/>
                <a:gridCol w="533745"/>
              </a:tblGrid>
              <a:tr h="31921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192.168.1.192/29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192.168.1.200/29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192.168.1.48/28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192.168.1.32/28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192.168.1.232/30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449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áblázat 41"/>
          <p:cNvGraphicFramePr>
            <a:graphicFrameLocks noGrp="1"/>
          </p:cNvGraphicFramePr>
          <p:nvPr/>
        </p:nvGraphicFramePr>
        <p:xfrm>
          <a:off x="1035425" y="201710"/>
          <a:ext cx="7254686" cy="5143492"/>
        </p:xfrm>
        <a:graphic>
          <a:graphicData uri="http://schemas.openxmlformats.org/drawingml/2006/table">
            <a:tbl>
              <a:tblPr/>
              <a:tblGrid>
                <a:gridCol w="892884"/>
                <a:gridCol w="1134707"/>
                <a:gridCol w="1581150"/>
                <a:gridCol w="744070"/>
                <a:gridCol w="2008991"/>
                <a:gridCol w="892884"/>
              </a:tblGrid>
              <a:tr h="381566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Alhálózat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Eszköz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192.168.1.80/28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192.168.1.64/28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frontend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192.168.1.176/28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neteng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192.168.1.160/28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neteng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192.168.1.112/28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Phone - tester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192.168.1.96/28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Fa0/7 - 0/19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192.168.1.224/29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192.168.1.0/27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Router0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Fa0/24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302"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27"/>
          <p:cNvSpPr txBox="1"/>
          <p:nvPr/>
        </p:nvSpPr>
        <p:spPr>
          <a:xfrm>
            <a:off x="214125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9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Tesztelések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1" name="Táblázat 50"/>
          <p:cNvGraphicFramePr>
            <a:graphicFrameLocks noGrp="1"/>
          </p:cNvGraphicFramePr>
          <p:nvPr/>
        </p:nvGraphicFramePr>
        <p:xfrm>
          <a:off x="2133600" y="1737360"/>
          <a:ext cx="4876800" cy="1668780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Tesztelés menete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switcheken belül, adott Vlan-on belül a gépeknek van-e IP címe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switchen belül, adott vlan-on belül két gép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különböző switchek között , ugyanabban a vlanban két gép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gép eléri-e az alapértelmezett átjárót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adott switchben, különöző vlanok ban lévő gépek között ping, traceroute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különböző switchben, különböző vlanban lévő gépek között ping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névfeloldás ellenörzése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 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webszerver</a:t>
                      </a:r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elérhető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áblázat 58"/>
          <p:cNvGraphicFramePr>
            <a:graphicFrameLocks noGrp="1"/>
          </p:cNvGraphicFramePr>
          <p:nvPr/>
        </p:nvGraphicFramePr>
        <p:xfrm>
          <a:off x="400920" y="600264"/>
          <a:ext cx="2828865" cy="4063996"/>
        </p:xfrm>
        <a:graphic>
          <a:graphicData uri="http://schemas.openxmlformats.org/drawingml/2006/table">
            <a:tbl>
              <a:tblPr/>
              <a:tblGrid>
                <a:gridCol w="159373"/>
                <a:gridCol w="617569"/>
                <a:gridCol w="617569"/>
                <a:gridCol w="478118"/>
                <a:gridCol w="478118"/>
                <a:gridCol w="478118"/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Honnan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Hova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Típus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Sikeres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2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S1 - 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S0 - 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S0 -S2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back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-tester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S0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3435">
                <a:tc>
                  <a:txBody>
                    <a:bodyPr/>
                    <a:lstStyle/>
                    <a:p>
                      <a:pPr algn="r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976" marR="5976" marT="59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áblázat 59"/>
          <p:cNvGraphicFramePr>
            <a:graphicFrameLocks noGrp="1"/>
          </p:cNvGraphicFramePr>
          <p:nvPr/>
        </p:nvGraphicFramePr>
        <p:xfrm>
          <a:off x="5777006" y="512859"/>
          <a:ext cx="2740210" cy="4063994"/>
        </p:xfrm>
        <a:graphic>
          <a:graphicData uri="http://schemas.openxmlformats.org/drawingml/2006/table">
            <a:tbl>
              <a:tblPr/>
              <a:tblGrid>
                <a:gridCol w="154378"/>
                <a:gridCol w="598215"/>
                <a:gridCol w="598215"/>
                <a:gridCol w="463134"/>
                <a:gridCol w="463134"/>
                <a:gridCol w="463134"/>
              </a:tblGrid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tracert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back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UX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nete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tester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nslookup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144729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mngt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1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38940"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 - front 2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ping</a:t>
                      </a:r>
                    </a:p>
                  </a:txBody>
                  <a:tcPr marL="5789" marR="5789" marT="57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✔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5789" marR="5789" marT="57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zövegdoboz 152"/>
          <p:cNvSpPr txBox="1"/>
          <p:nvPr/>
        </p:nvSpPr>
        <p:spPr>
          <a:xfrm>
            <a:off x="1112744" y="2094697"/>
            <a:ext cx="691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/>
              <a:t>A tesztek eredményei a projekt </a:t>
            </a:r>
            <a:br>
              <a:rPr lang="hu-HU" sz="2800" dirty="0" smtClean="0"/>
            </a:br>
            <a:r>
              <a:rPr lang="hu-HU" sz="2800" dirty="0" smtClean="0"/>
              <a:t>dokumentációjában tekinthetők meg</a:t>
            </a:r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wifi hálózat kapta a legnagyobb alhálózatot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három emelet három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switche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saját alhálózatot alkot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Vlanok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különböző feladatok </a:t>
            </a:r>
            <a:r>
              <a:rPr lang="hu-HU" sz="1200" dirty="0" err="1">
                <a:latin typeface="Fira Sans"/>
                <a:ea typeface="Fira Sans"/>
                <a:cs typeface="Fira Sans"/>
                <a:sym typeface="Fira Sans"/>
              </a:rPr>
              <a:t>gépei</a:t>
            </a: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 és IP-telefonjai különböző VLAN-okba kerültek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VLSM táblázat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Nyomtatók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Bár a nyomtatók külön emeleten, de egy alhálózatban vannak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latin typeface="Fira Sans Medium"/>
                <a:ea typeface="Fira Sans Medium"/>
                <a:cs typeface="Fira Sans Medium"/>
                <a:sym typeface="Fira Sans Medium"/>
              </a:rPr>
              <a:t>Server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Fira Sans"/>
                <a:ea typeface="Fira Sans"/>
                <a:cs typeface="Fira Sans"/>
                <a:sym typeface="Fira Sans"/>
              </a:rPr>
              <a:t>A serveré a legkisebb alhálózat, mivel egyedül használja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xmlns="" id="{DCAC5921-5A2D-41DA-8FFD-EFECE52D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27" y="1736363"/>
            <a:ext cx="2359626" cy="19911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 build="p"/>
      <p:bldP spid="177" grpId="0"/>
      <p:bldP spid="178" grpId="0"/>
      <p:bldP spid="179" grpId="0"/>
      <p:bldP spid="1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Amíg egyikünk a kábeleket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managelte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….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xmlns="" id="{D7B3BA20-5CC7-4AB9-88E8-C5CA15DB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6" y="892675"/>
            <a:ext cx="7622225" cy="4204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…addig a többiek a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Switchek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és a router </a:t>
            </a:r>
            <a:r>
              <a:rPr lang="hu-HU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konfigján</a:t>
            </a:r>
            <a:r>
              <a:rPr lang="hu-HU" sz="2800" dirty="0">
                <a:latin typeface="Fira Sans Medium"/>
                <a:ea typeface="Fira Sans Medium"/>
                <a:cs typeface="Fira Sans Medium"/>
                <a:sym typeface="Fira Sans Medium"/>
              </a:rPr>
              <a:t> dolgozott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" name="Kép 14" descr="s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88" y="627348"/>
            <a:ext cx="4175311" cy="4516152"/>
          </a:xfrm>
          <a:prstGeom prst="rect">
            <a:avLst/>
          </a:prstGeom>
        </p:spPr>
      </p:pic>
      <p:pic>
        <p:nvPicPr>
          <p:cNvPr id="16" name="Kép 15" descr="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0184"/>
            <a:ext cx="1842247" cy="4013315"/>
          </a:xfrm>
          <a:prstGeom prst="rect">
            <a:avLst/>
          </a:prstGeom>
        </p:spPr>
      </p:pic>
      <p:pic>
        <p:nvPicPr>
          <p:cNvPr id="17" name="Kép 16" descr="rtd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842" y="1154834"/>
            <a:ext cx="1798065" cy="3988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Közben a </a:t>
            </a:r>
            <a:r>
              <a:rPr lang="hu-HU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hu-HU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routerek</a:t>
            </a: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hu-HU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configurálása</a:t>
            </a: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is elkészült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" name="Kép 23" descr="wifi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4564"/>
            <a:ext cx="4374889" cy="3822210"/>
          </a:xfrm>
          <a:prstGeom prst="rect">
            <a:avLst/>
          </a:prstGeom>
        </p:spPr>
      </p:pic>
      <p:pic>
        <p:nvPicPr>
          <p:cNvPr id="25" name="Kép 24" descr="wifi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89" y="3492711"/>
            <a:ext cx="4773211" cy="1650789"/>
          </a:xfrm>
          <a:prstGeom prst="rect">
            <a:avLst/>
          </a:prstGeom>
        </p:spPr>
      </p:pic>
      <p:pic>
        <p:nvPicPr>
          <p:cNvPr id="26" name="Kép 25" descr="wifi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09" y="1199266"/>
            <a:ext cx="4772891" cy="126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Probléma ami felmerült a projekt során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7" name="Kép 56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96" y="0"/>
            <a:ext cx="2194750" cy="1310754"/>
          </a:xfrm>
          <a:prstGeom prst="rect">
            <a:avLst/>
          </a:prstGeom>
        </p:spPr>
      </p:pic>
      <p:sp>
        <p:nvSpPr>
          <p:cNvPr id="58" name="Szövegdoboz 57"/>
          <p:cNvSpPr txBox="1"/>
          <p:nvPr/>
        </p:nvSpPr>
        <p:spPr>
          <a:xfrm>
            <a:off x="5036942" y="235527"/>
            <a:ext cx="3815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 smtClean="0"/>
              <a:t>Az otthoni gépeinken a </a:t>
            </a:r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Tracer</a:t>
            </a:r>
            <a:r>
              <a:rPr lang="hu-HU" dirty="0" smtClean="0"/>
              <a:t> egy</a:t>
            </a:r>
            <a:br>
              <a:rPr lang="hu-HU" dirty="0" smtClean="0"/>
            </a:br>
            <a:r>
              <a:rPr lang="hu-HU" dirty="0" smtClean="0"/>
              <a:t>újabb verziója futott, ezért az iskolai gépeken</a:t>
            </a:r>
            <a:br>
              <a:rPr lang="hu-HU" dirty="0" smtClean="0"/>
            </a:br>
            <a:r>
              <a:rPr lang="hu-HU" dirty="0" smtClean="0"/>
              <a:t>nem tudtuk megnyitni azt a </a:t>
            </a:r>
            <a:r>
              <a:rPr lang="hu-HU" dirty="0" err="1" smtClean="0"/>
              <a:t>filet</a:t>
            </a:r>
            <a:r>
              <a:rPr lang="hu-HU" dirty="0" smtClean="0"/>
              <a:t> amivel</a:t>
            </a:r>
            <a:r>
              <a:rPr lang="hu-HU" dirty="0" smtClean="0"/>
              <a:t> </a:t>
            </a:r>
            <a:r>
              <a:rPr lang="hu-HU" dirty="0" smtClean="0"/>
              <a:t>otthon </a:t>
            </a:r>
            <a:br>
              <a:rPr lang="hu-HU" dirty="0" smtClean="0"/>
            </a:br>
            <a:r>
              <a:rPr lang="hu-HU" dirty="0" smtClean="0"/>
              <a:t>dolgoztunk.</a:t>
            </a:r>
            <a:endParaRPr lang="hu-HU" dirty="0"/>
          </a:p>
        </p:txBody>
      </p:sp>
      <p:sp>
        <p:nvSpPr>
          <p:cNvPr id="59" name="Szövegdoboz 58"/>
          <p:cNvSpPr txBox="1"/>
          <p:nvPr/>
        </p:nvSpPr>
        <p:spPr>
          <a:xfrm>
            <a:off x="3172691" y="2369127"/>
            <a:ext cx="547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Erre a megoldás az volt, hogy a 8.1.1-es verziójú </a:t>
            </a:r>
            <a:r>
              <a:rPr lang="hu-HU" dirty="0" err="1" smtClean="0"/>
              <a:t>fileból</a:t>
            </a:r>
            <a:r>
              <a:rPr lang="hu-HU" dirty="0" smtClean="0"/>
              <a:t> otthon átmásoltuk a tartalmat a 8.2.1-esbe. Így a projekten belül több 8.1.1-es file futott egyszerre, amik a projekt különböző részeire szakosodtak. Végül a projekt szimulációs részét két különböző </a:t>
            </a:r>
            <a:r>
              <a:rPr lang="hu-HU" dirty="0" err="1" smtClean="0"/>
              <a:t>fileal</a:t>
            </a:r>
            <a:r>
              <a:rPr lang="hu-HU" dirty="0" smtClean="0"/>
              <a:t> zártuk, egy 8.1.1-es és egy 8.2.1-es verziójúval, miknek a tartalma ugyanaz.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Weboldal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201706" y="1055594"/>
            <a:ext cx="878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 projekthez egy egyszerűbb weboldal is társult, ami a szervezeti egységek felosztását bemutató táblázatot tartalmazza</a:t>
            </a:r>
            <a:endParaRPr lang="hu-HU" dirty="0"/>
          </a:p>
        </p:txBody>
      </p:sp>
      <p:pic>
        <p:nvPicPr>
          <p:cNvPr id="80" name="Kép 79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47" y="1360724"/>
            <a:ext cx="2043953" cy="3782776"/>
          </a:xfrm>
          <a:prstGeom prst="rect">
            <a:avLst/>
          </a:prstGeom>
        </p:spPr>
      </p:pic>
      <p:pic>
        <p:nvPicPr>
          <p:cNvPr id="81" name="Kép 80" descr="htmlke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8154"/>
            <a:ext cx="1624684" cy="3785346"/>
          </a:xfrm>
          <a:prstGeom prst="rect">
            <a:avLst/>
          </a:prstGeom>
        </p:spPr>
      </p:pic>
      <p:pic>
        <p:nvPicPr>
          <p:cNvPr id="82" name="Kép 81" descr="tab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97" y="2427194"/>
            <a:ext cx="4878403" cy="122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5" y="1494746"/>
            <a:ext cx="994257" cy="1111795"/>
            <a:chOff x="5044655" y="1201022"/>
            <a:chExt cx="1268994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Vlan</a:t>
            </a:r>
            <a:r>
              <a:rPr lang="hu-HU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DHCP tábla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Wifi</a:t>
            </a:r>
            <a:r>
              <a:rPr lang="hu-HU" sz="15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 err="1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Switch</a:t>
            </a:r>
            <a:r>
              <a:rPr lang="hu-HU" sz="1500" dirty="0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A projekthez kért dokumentumok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 animBg="1"/>
      <p:bldP spid="1640" grpId="0" animBg="1"/>
      <p:bldP spid="1641" grpId="0" animBg="1"/>
      <p:bldP spid="1642" grpId="0" animBg="1"/>
      <p:bldP spid="1678" grpId="0"/>
      <p:bldP spid="1680" grpId="0"/>
      <p:bldP spid="1682" grpId="0"/>
      <p:bldP spid="1684" grpId="0"/>
      <p:bldP spid="16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Vlan</a:t>
            </a:r>
            <a:r>
              <a:rPr lang="hu-HU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tábla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48" name="Táblázat 47"/>
          <p:cNvGraphicFramePr>
            <a:graphicFrameLocks noGrp="1"/>
          </p:cNvGraphicFramePr>
          <p:nvPr/>
        </p:nvGraphicFramePr>
        <p:xfrm>
          <a:off x="3935506" y="977153"/>
          <a:ext cx="1219200" cy="3924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Vlan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MNGT_VoIP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FRONT_VoIP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BACK_VoIP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NETE_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VoIP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TESTER_</a:t>
                      </a:r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VoIP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UX_VoIP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WIFI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1252</Words>
  <Application>Microsoft Office PowerPoint</Application>
  <PresentationFormat>Diavetítés a képernyőre (16:9 oldalarány)</PresentationFormat>
  <Paragraphs>712</Paragraphs>
  <Slides>17</Slides>
  <Notes>16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Technology Infographics by Slidesgo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  <vt:lpstr>13. dia</vt:lpstr>
      <vt:lpstr>14. dia</vt:lpstr>
      <vt:lpstr>15. dia</vt:lpstr>
      <vt:lpstr>16. dia</vt:lpstr>
      <vt:lpstr>17.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Zalán Balázs</dc:creator>
  <cp:lastModifiedBy>Windows-felhasználó</cp:lastModifiedBy>
  <cp:revision>15</cp:revision>
  <dcterms:modified xsi:type="dcterms:W3CDTF">2023-04-17T17:28:57Z</dcterms:modified>
</cp:coreProperties>
</file>